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4" r:id="rId15"/>
    <p:sldId id="272" r:id="rId16"/>
    <p:sldId id="275"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A81B9-472D-4971-A7BA-688D1EE2F8B9}" v="395" dt="2024-11-15T07:44:58.444"/>
    <p1510:client id="{5656A160-5F15-480A-9D20-8C01236D11A8}" v="83" dt="2024-11-15T10:04:06.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83076C7-2A9A-46CB-AE5E-AFED34D630B7}"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6F6FEEAA-35E0-4B3F-B947-ED2C966FB24F}">
      <dgm:prSet/>
      <dgm:spPr/>
      <dgm:t>
        <a:bodyPr/>
        <a:lstStyle/>
        <a:p>
          <a:r>
            <a:rPr lang="en-US" b="1"/>
            <a:t>Flexible Text Input Fields</a:t>
          </a:r>
          <a:r>
            <a:rPr lang="en-US"/>
            <a:t>:</a:t>
          </a:r>
        </a:p>
      </dgm:t>
    </dgm:pt>
    <dgm:pt modelId="{1D3E5BC3-9F61-4FA7-9CA3-8E990B83F47D}" type="parTrans" cxnId="{EEAE8D8C-1954-4137-A8B4-23FC110D6989}">
      <dgm:prSet/>
      <dgm:spPr/>
      <dgm:t>
        <a:bodyPr/>
        <a:lstStyle/>
        <a:p>
          <a:endParaRPr lang="en-US"/>
        </a:p>
      </dgm:t>
    </dgm:pt>
    <dgm:pt modelId="{6A178182-8D0C-47EC-A7CF-19F0EF27721B}" type="sibTrans" cxnId="{EEAE8D8C-1954-4137-A8B4-23FC110D6989}">
      <dgm:prSet/>
      <dgm:spPr/>
      <dgm:t>
        <a:bodyPr/>
        <a:lstStyle/>
        <a:p>
          <a:endParaRPr lang="en-US"/>
        </a:p>
      </dgm:t>
    </dgm:pt>
    <dgm:pt modelId="{910DE137-3F59-4307-B2E0-7585A3C15982}">
      <dgm:prSet/>
      <dgm:spPr/>
      <dgm:t>
        <a:bodyPr/>
        <a:lstStyle/>
        <a:p>
          <a:r>
            <a:rPr lang="en-US"/>
            <a:t>Demonstrates various types of input fields including single-line, multi-line, and secure password fields.</a:t>
          </a:r>
        </a:p>
      </dgm:t>
    </dgm:pt>
    <dgm:pt modelId="{38F533C7-FF67-447F-B6D7-DF968934B171}" type="parTrans" cxnId="{0E3B2A8B-1FA4-41F3-A440-2DA721713383}">
      <dgm:prSet/>
      <dgm:spPr/>
      <dgm:t>
        <a:bodyPr/>
        <a:lstStyle/>
        <a:p>
          <a:endParaRPr lang="en-US"/>
        </a:p>
      </dgm:t>
    </dgm:pt>
    <dgm:pt modelId="{98FBBC72-3FFB-46F2-95A2-938C801D79B6}" type="sibTrans" cxnId="{0E3B2A8B-1FA4-41F3-A440-2DA721713383}">
      <dgm:prSet/>
      <dgm:spPr/>
      <dgm:t>
        <a:bodyPr/>
        <a:lstStyle/>
        <a:p>
          <a:endParaRPr lang="en-US"/>
        </a:p>
      </dgm:t>
    </dgm:pt>
    <dgm:pt modelId="{48BCB1D0-0154-4B48-86F5-8AB9C7F04088}">
      <dgm:prSet/>
      <dgm:spPr/>
      <dgm:t>
        <a:bodyPr/>
        <a:lstStyle/>
        <a:p>
          <a:r>
            <a:rPr lang="en-US"/>
            <a:t>Customizable labels, hints, and placeholder text for clear and intuitive data entry.</a:t>
          </a:r>
        </a:p>
      </dgm:t>
    </dgm:pt>
    <dgm:pt modelId="{4A557E22-D2E2-45DC-B5AD-BE36A389F278}" type="parTrans" cxnId="{89D26AE9-9527-45BB-89D2-E700720ED4AD}">
      <dgm:prSet/>
      <dgm:spPr/>
      <dgm:t>
        <a:bodyPr/>
        <a:lstStyle/>
        <a:p>
          <a:endParaRPr lang="en-US"/>
        </a:p>
      </dgm:t>
    </dgm:pt>
    <dgm:pt modelId="{27D02E1A-E6DD-4523-B5B1-BA59382753B6}" type="sibTrans" cxnId="{89D26AE9-9527-45BB-89D2-E700720ED4AD}">
      <dgm:prSet/>
      <dgm:spPr/>
      <dgm:t>
        <a:bodyPr/>
        <a:lstStyle/>
        <a:p>
          <a:endParaRPr lang="en-US"/>
        </a:p>
      </dgm:t>
    </dgm:pt>
    <dgm:pt modelId="{026C62A7-2F16-4B6C-95FE-BF89EB09A603}">
      <dgm:prSet/>
      <dgm:spPr/>
      <dgm:t>
        <a:bodyPr/>
        <a:lstStyle/>
        <a:p>
          <a:r>
            <a:rPr lang="en-US" b="1"/>
            <a:t>Comprehensive Input Validation</a:t>
          </a:r>
          <a:r>
            <a:rPr lang="en-US"/>
            <a:t>:</a:t>
          </a:r>
        </a:p>
      </dgm:t>
    </dgm:pt>
    <dgm:pt modelId="{CFB1A8C7-E8FE-4B60-BA95-9C3A092CBE6E}" type="parTrans" cxnId="{118A0882-6DCA-4EAE-90AF-7E49DA781321}">
      <dgm:prSet/>
      <dgm:spPr/>
      <dgm:t>
        <a:bodyPr/>
        <a:lstStyle/>
        <a:p>
          <a:endParaRPr lang="en-US"/>
        </a:p>
      </dgm:t>
    </dgm:pt>
    <dgm:pt modelId="{C1B01862-CCB7-4D98-B9FE-9A3E9EEAC648}" type="sibTrans" cxnId="{118A0882-6DCA-4EAE-90AF-7E49DA781321}">
      <dgm:prSet/>
      <dgm:spPr/>
      <dgm:t>
        <a:bodyPr/>
        <a:lstStyle/>
        <a:p>
          <a:endParaRPr lang="en-US"/>
        </a:p>
      </dgm:t>
    </dgm:pt>
    <dgm:pt modelId="{085C77E1-A867-47CF-B086-7E76869B3402}">
      <dgm:prSet/>
      <dgm:spPr/>
      <dgm:t>
        <a:bodyPr/>
        <a:lstStyle/>
        <a:p>
          <a:r>
            <a:rPr lang="en-US"/>
            <a:t>Real-time validation rules applied to different field types like email, password strength, and required fields.</a:t>
          </a:r>
        </a:p>
      </dgm:t>
    </dgm:pt>
    <dgm:pt modelId="{AEB3DBAB-A5A9-40B9-B286-828A8A1287E3}" type="parTrans" cxnId="{4F9BFB4E-9732-4C02-A764-553193BCFDD0}">
      <dgm:prSet/>
      <dgm:spPr/>
      <dgm:t>
        <a:bodyPr/>
        <a:lstStyle/>
        <a:p>
          <a:endParaRPr lang="en-US"/>
        </a:p>
      </dgm:t>
    </dgm:pt>
    <dgm:pt modelId="{C763D8CF-440D-4861-BA07-41DDED0DD4F4}" type="sibTrans" cxnId="{4F9BFB4E-9732-4C02-A764-553193BCFDD0}">
      <dgm:prSet/>
      <dgm:spPr/>
      <dgm:t>
        <a:bodyPr/>
        <a:lstStyle/>
        <a:p>
          <a:endParaRPr lang="en-US"/>
        </a:p>
      </dgm:t>
    </dgm:pt>
    <dgm:pt modelId="{5F726066-3D1A-4DBB-8D7C-B3387E309656}">
      <dgm:prSet/>
      <dgm:spPr/>
      <dgm:t>
        <a:bodyPr/>
        <a:lstStyle/>
        <a:p>
          <a:r>
            <a:rPr lang="en-US"/>
            <a:t>Instant feedback on user input errors through visual cues, error messages, and dynamic styling.</a:t>
          </a:r>
        </a:p>
      </dgm:t>
    </dgm:pt>
    <dgm:pt modelId="{0C27C5D7-D7FC-4476-AF22-665566CB2BC8}" type="parTrans" cxnId="{DFC8522D-A543-4AAB-97A2-2EC0EEB3668D}">
      <dgm:prSet/>
      <dgm:spPr/>
      <dgm:t>
        <a:bodyPr/>
        <a:lstStyle/>
        <a:p>
          <a:endParaRPr lang="en-US"/>
        </a:p>
      </dgm:t>
    </dgm:pt>
    <dgm:pt modelId="{A80F567B-A577-4DC7-AB22-9B4097797F1C}" type="sibTrans" cxnId="{DFC8522D-A543-4AAB-97A2-2EC0EEB3668D}">
      <dgm:prSet/>
      <dgm:spPr/>
      <dgm:t>
        <a:bodyPr/>
        <a:lstStyle/>
        <a:p>
          <a:endParaRPr lang="en-US"/>
        </a:p>
      </dgm:t>
    </dgm:pt>
    <dgm:pt modelId="{1C3620A2-7AB9-4299-92F3-3083864370CC}">
      <dgm:prSet/>
      <dgm:spPr/>
      <dgm:t>
        <a:bodyPr/>
        <a:lstStyle/>
        <a:p>
          <a:r>
            <a:rPr lang="en-US"/>
            <a:t>Custom validation logic, including regex-based validation and conditional checks, to cover complex requirements.</a:t>
          </a:r>
        </a:p>
      </dgm:t>
    </dgm:pt>
    <dgm:pt modelId="{5C38A026-30ED-4B63-AAA6-FAF5ACC10FAC}" type="parTrans" cxnId="{4E354B85-B6E4-4918-B265-24BE418F436B}">
      <dgm:prSet/>
      <dgm:spPr/>
      <dgm:t>
        <a:bodyPr/>
        <a:lstStyle/>
        <a:p>
          <a:endParaRPr lang="en-US"/>
        </a:p>
      </dgm:t>
    </dgm:pt>
    <dgm:pt modelId="{33D303F6-6DDA-46A9-A6C4-5CE564BD924D}" type="sibTrans" cxnId="{4E354B85-B6E4-4918-B265-24BE418F436B}">
      <dgm:prSet/>
      <dgm:spPr/>
      <dgm:t>
        <a:bodyPr/>
        <a:lstStyle/>
        <a:p>
          <a:endParaRPr lang="en-US"/>
        </a:p>
      </dgm:t>
    </dgm:pt>
    <dgm:pt modelId="{CCE4BC1B-4BDE-4EC2-9809-EECB459B7F7D}">
      <dgm:prSet/>
      <dgm:spPr/>
      <dgm:t>
        <a:bodyPr/>
        <a:lstStyle/>
        <a:p>
          <a:r>
            <a:rPr lang="en-US" b="1"/>
            <a:t>Enhanced User Experience</a:t>
          </a:r>
          <a:r>
            <a:rPr lang="en-US"/>
            <a:t>:</a:t>
          </a:r>
        </a:p>
      </dgm:t>
    </dgm:pt>
    <dgm:pt modelId="{77D783B2-BC07-452B-B923-F37D9D34FACC}" type="parTrans" cxnId="{A4F19B4F-071D-48FC-AB8A-93EAD61D52F7}">
      <dgm:prSet/>
      <dgm:spPr/>
      <dgm:t>
        <a:bodyPr/>
        <a:lstStyle/>
        <a:p>
          <a:endParaRPr lang="en-US"/>
        </a:p>
      </dgm:t>
    </dgm:pt>
    <dgm:pt modelId="{8A5034BC-CCB1-4C79-BF79-F36650B06484}" type="sibTrans" cxnId="{A4F19B4F-071D-48FC-AB8A-93EAD61D52F7}">
      <dgm:prSet/>
      <dgm:spPr/>
      <dgm:t>
        <a:bodyPr/>
        <a:lstStyle/>
        <a:p>
          <a:endParaRPr lang="en-US"/>
        </a:p>
      </dgm:t>
    </dgm:pt>
    <dgm:pt modelId="{86DD0366-9397-48F2-94A1-FA00EA436DC9}">
      <dgm:prSet/>
      <dgm:spPr/>
      <dgm:t>
        <a:bodyPr/>
        <a:lstStyle/>
        <a:p>
          <a:r>
            <a:rPr lang="en-US"/>
            <a:t>Visual indicators such as focus changes, color highlights, and icons to guide users through form completion.</a:t>
          </a:r>
        </a:p>
      </dgm:t>
    </dgm:pt>
    <dgm:pt modelId="{001AF6D8-7ABB-4F85-878A-7ED653B25206}" type="parTrans" cxnId="{8B03689C-138D-45EF-A88B-E990F3652D9C}">
      <dgm:prSet/>
      <dgm:spPr/>
      <dgm:t>
        <a:bodyPr/>
        <a:lstStyle/>
        <a:p>
          <a:endParaRPr lang="en-US"/>
        </a:p>
      </dgm:t>
    </dgm:pt>
    <dgm:pt modelId="{6196F7D8-34EE-4FBF-9954-46686A254EBA}" type="sibTrans" cxnId="{8B03689C-138D-45EF-A88B-E990F3652D9C}">
      <dgm:prSet/>
      <dgm:spPr/>
      <dgm:t>
        <a:bodyPr/>
        <a:lstStyle/>
        <a:p>
          <a:endParaRPr lang="en-US"/>
        </a:p>
      </dgm:t>
    </dgm:pt>
    <dgm:pt modelId="{D9B7BDE9-7C30-40FA-AD4D-F8CEF0996FF9}">
      <dgm:prSet/>
      <dgm:spPr/>
      <dgm:t>
        <a:bodyPr/>
        <a:lstStyle/>
        <a:p>
          <a:r>
            <a:rPr lang="en-US"/>
            <a:t>Error messages that appear and disappear dynamically as inputs change, creating an intuitive and responsive form experience.</a:t>
          </a:r>
        </a:p>
      </dgm:t>
    </dgm:pt>
    <dgm:pt modelId="{C0C068EE-CBCD-422B-8DD4-096C6D63A5D0}" type="parTrans" cxnId="{24A946C2-650A-42EB-B26D-1F3934B2C39C}">
      <dgm:prSet/>
      <dgm:spPr/>
      <dgm:t>
        <a:bodyPr/>
        <a:lstStyle/>
        <a:p>
          <a:endParaRPr lang="en-US"/>
        </a:p>
      </dgm:t>
    </dgm:pt>
    <dgm:pt modelId="{1BEFD1C6-370A-46E3-9B64-BB4B5BF3B01F}" type="sibTrans" cxnId="{24A946C2-650A-42EB-B26D-1F3934B2C39C}">
      <dgm:prSet/>
      <dgm:spPr/>
      <dgm:t>
        <a:bodyPr/>
        <a:lstStyle/>
        <a:p>
          <a:endParaRPr lang="en-US"/>
        </a:p>
      </dgm:t>
    </dgm:pt>
    <dgm:pt modelId="{791014A5-7344-43C3-90EE-DB098AF79BFF}" type="pres">
      <dgm:prSet presAssocID="{B83076C7-2A9A-46CB-AE5E-AFED34D630B7}" presName="diagram" presStyleCnt="0">
        <dgm:presLayoutVars>
          <dgm:dir/>
          <dgm:resizeHandles val="exact"/>
        </dgm:presLayoutVars>
      </dgm:prSet>
      <dgm:spPr/>
    </dgm:pt>
    <dgm:pt modelId="{4E4CEBBB-5223-4688-A00F-232777BB58EB}" type="pres">
      <dgm:prSet presAssocID="{6F6FEEAA-35E0-4B3F-B947-ED2C966FB24F}" presName="node" presStyleLbl="node1" presStyleIdx="0" presStyleCnt="10">
        <dgm:presLayoutVars>
          <dgm:bulletEnabled val="1"/>
        </dgm:presLayoutVars>
      </dgm:prSet>
      <dgm:spPr/>
    </dgm:pt>
    <dgm:pt modelId="{A82580E6-7990-46FB-897C-D5F0968D31E3}" type="pres">
      <dgm:prSet presAssocID="{6A178182-8D0C-47EC-A7CF-19F0EF27721B}" presName="sibTrans" presStyleCnt="0"/>
      <dgm:spPr/>
    </dgm:pt>
    <dgm:pt modelId="{E61002FE-6A99-452C-8748-33570638E096}" type="pres">
      <dgm:prSet presAssocID="{910DE137-3F59-4307-B2E0-7585A3C15982}" presName="node" presStyleLbl="node1" presStyleIdx="1" presStyleCnt="10">
        <dgm:presLayoutVars>
          <dgm:bulletEnabled val="1"/>
        </dgm:presLayoutVars>
      </dgm:prSet>
      <dgm:spPr/>
    </dgm:pt>
    <dgm:pt modelId="{23D0A1B0-7704-42B4-B632-E35C8701C313}" type="pres">
      <dgm:prSet presAssocID="{98FBBC72-3FFB-46F2-95A2-938C801D79B6}" presName="sibTrans" presStyleCnt="0"/>
      <dgm:spPr/>
    </dgm:pt>
    <dgm:pt modelId="{0989E281-C92E-40E5-8099-435ECCE358D8}" type="pres">
      <dgm:prSet presAssocID="{48BCB1D0-0154-4B48-86F5-8AB9C7F04088}" presName="node" presStyleLbl="node1" presStyleIdx="2" presStyleCnt="10">
        <dgm:presLayoutVars>
          <dgm:bulletEnabled val="1"/>
        </dgm:presLayoutVars>
      </dgm:prSet>
      <dgm:spPr/>
    </dgm:pt>
    <dgm:pt modelId="{84D96BDE-260F-4F5D-B5EE-76097345B3D5}" type="pres">
      <dgm:prSet presAssocID="{27D02E1A-E6DD-4523-B5B1-BA59382753B6}" presName="sibTrans" presStyleCnt="0"/>
      <dgm:spPr/>
    </dgm:pt>
    <dgm:pt modelId="{A26846C6-2B34-4343-BEE3-63E516FAD8E7}" type="pres">
      <dgm:prSet presAssocID="{026C62A7-2F16-4B6C-95FE-BF89EB09A603}" presName="node" presStyleLbl="node1" presStyleIdx="3" presStyleCnt="10">
        <dgm:presLayoutVars>
          <dgm:bulletEnabled val="1"/>
        </dgm:presLayoutVars>
      </dgm:prSet>
      <dgm:spPr/>
    </dgm:pt>
    <dgm:pt modelId="{A61CC01F-10F7-45BA-9160-8F262B7A0417}" type="pres">
      <dgm:prSet presAssocID="{C1B01862-CCB7-4D98-B9FE-9A3E9EEAC648}" presName="sibTrans" presStyleCnt="0"/>
      <dgm:spPr/>
    </dgm:pt>
    <dgm:pt modelId="{1CDBFE3A-05EA-4F1F-8887-523A3CE0BF7C}" type="pres">
      <dgm:prSet presAssocID="{085C77E1-A867-47CF-B086-7E76869B3402}" presName="node" presStyleLbl="node1" presStyleIdx="4" presStyleCnt="10">
        <dgm:presLayoutVars>
          <dgm:bulletEnabled val="1"/>
        </dgm:presLayoutVars>
      </dgm:prSet>
      <dgm:spPr/>
    </dgm:pt>
    <dgm:pt modelId="{07B95798-1A3C-49EC-9C79-77137E61050C}" type="pres">
      <dgm:prSet presAssocID="{C763D8CF-440D-4861-BA07-41DDED0DD4F4}" presName="sibTrans" presStyleCnt="0"/>
      <dgm:spPr/>
    </dgm:pt>
    <dgm:pt modelId="{ACACA912-974F-4694-80E5-7ABEC0A4C3C8}" type="pres">
      <dgm:prSet presAssocID="{5F726066-3D1A-4DBB-8D7C-B3387E309656}" presName="node" presStyleLbl="node1" presStyleIdx="5" presStyleCnt="10">
        <dgm:presLayoutVars>
          <dgm:bulletEnabled val="1"/>
        </dgm:presLayoutVars>
      </dgm:prSet>
      <dgm:spPr/>
    </dgm:pt>
    <dgm:pt modelId="{8D3B0883-9816-4984-80E5-EDFD372F3880}" type="pres">
      <dgm:prSet presAssocID="{A80F567B-A577-4DC7-AB22-9B4097797F1C}" presName="sibTrans" presStyleCnt="0"/>
      <dgm:spPr/>
    </dgm:pt>
    <dgm:pt modelId="{A94C07DA-C10D-448D-BF79-AE3E11B6F965}" type="pres">
      <dgm:prSet presAssocID="{1C3620A2-7AB9-4299-92F3-3083864370CC}" presName="node" presStyleLbl="node1" presStyleIdx="6" presStyleCnt="10">
        <dgm:presLayoutVars>
          <dgm:bulletEnabled val="1"/>
        </dgm:presLayoutVars>
      </dgm:prSet>
      <dgm:spPr/>
    </dgm:pt>
    <dgm:pt modelId="{277B049C-5D8F-4839-920B-7B1E9970B2BC}" type="pres">
      <dgm:prSet presAssocID="{33D303F6-6DDA-46A9-A6C4-5CE564BD924D}" presName="sibTrans" presStyleCnt="0"/>
      <dgm:spPr/>
    </dgm:pt>
    <dgm:pt modelId="{642F1975-7A86-4B07-9EE6-682E9AC84AD7}" type="pres">
      <dgm:prSet presAssocID="{CCE4BC1B-4BDE-4EC2-9809-EECB459B7F7D}" presName="node" presStyleLbl="node1" presStyleIdx="7" presStyleCnt="10">
        <dgm:presLayoutVars>
          <dgm:bulletEnabled val="1"/>
        </dgm:presLayoutVars>
      </dgm:prSet>
      <dgm:spPr/>
    </dgm:pt>
    <dgm:pt modelId="{0017BF91-A122-486C-B4E7-74590E671B52}" type="pres">
      <dgm:prSet presAssocID="{8A5034BC-CCB1-4C79-BF79-F36650B06484}" presName="sibTrans" presStyleCnt="0"/>
      <dgm:spPr/>
    </dgm:pt>
    <dgm:pt modelId="{422EA233-7086-4B4B-8C59-5807B0200E7F}" type="pres">
      <dgm:prSet presAssocID="{86DD0366-9397-48F2-94A1-FA00EA436DC9}" presName="node" presStyleLbl="node1" presStyleIdx="8" presStyleCnt="10">
        <dgm:presLayoutVars>
          <dgm:bulletEnabled val="1"/>
        </dgm:presLayoutVars>
      </dgm:prSet>
      <dgm:spPr/>
    </dgm:pt>
    <dgm:pt modelId="{E54DB5E9-79DB-4E93-A1F4-A769B33484CD}" type="pres">
      <dgm:prSet presAssocID="{6196F7D8-34EE-4FBF-9954-46686A254EBA}" presName="sibTrans" presStyleCnt="0"/>
      <dgm:spPr/>
    </dgm:pt>
    <dgm:pt modelId="{4C1C544B-E9C1-4E37-808B-A2D456400DAD}" type="pres">
      <dgm:prSet presAssocID="{D9B7BDE9-7C30-40FA-AD4D-F8CEF0996FF9}" presName="node" presStyleLbl="node1" presStyleIdx="9" presStyleCnt="10">
        <dgm:presLayoutVars>
          <dgm:bulletEnabled val="1"/>
        </dgm:presLayoutVars>
      </dgm:prSet>
      <dgm:spPr/>
    </dgm:pt>
  </dgm:ptLst>
  <dgm:cxnLst>
    <dgm:cxn modelId="{C766C314-AE83-48B9-8482-C1875F660F05}" type="presOf" srcId="{6F6FEEAA-35E0-4B3F-B947-ED2C966FB24F}" destId="{4E4CEBBB-5223-4688-A00F-232777BB58EB}" srcOrd="0" destOrd="0" presId="urn:microsoft.com/office/officeart/2005/8/layout/default"/>
    <dgm:cxn modelId="{2F89AF1D-E7BB-4766-B38B-BEC122C95810}" type="presOf" srcId="{1C3620A2-7AB9-4299-92F3-3083864370CC}" destId="{A94C07DA-C10D-448D-BF79-AE3E11B6F965}" srcOrd="0" destOrd="0" presId="urn:microsoft.com/office/officeart/2005/8/layout/default"/>
    <dgm:cxn modelId="{4A6E0F1F-47E1-4A19-A57C-13CDFCE8ED56}" type="presOf" srcId="{026C62A7-2F16-4B6C-95FE-BF89EB09A603}" destId="{A26846C6-2B34-4343-BEE3-63E516FAD8E7}" srcOrd="0" destOrd="0" presId="urn:microsoft.com/office/officeart/2005/8/layout/default"/>
    <dgm:cxn modelId="{DFC8522D-A543-4AAB-97A2-2EC0EEB3668D}" srcId="{B83076C7-2A9A-46CB-AE5E-AFED34D630B7}" destId="{5F726066-3D1A-4DBB-8D7C-B3387E309656}" srcOrd="5" destOrd="0" parTransId="{0C27C5D7-D7FC-4476-AF22-665566CB2BC8}" sibTransId="{A80F567B-A577-4DC7-AB22-9B4097797F1C}"/>
    <dgm:cxn modelId="{12C8AF3B-C3C0-4B33-AE51-F61F7B83A186}" type="presOf" srcId="{D9B7BDE9-7C30-40FA-AD4D-F8CEF0996FF9}" destId="{4C1C544B-E9C1-4E37-808B-A2D456400DAD}" srcOrd="0" destOrd="0" presId="urn:microsoft.com/office/officeart/2005/8/layout/default"/>
    <dgm:cxn modelId="{424F3944-7C7D-405D-AEF4-D981989C9AB1}" type="presOf" srcId="{86DD0366-9397-48F2-94A1-FA00EA436DC9}" destId="{422EA233-7086-4B4B-8C59-5807B0200E7F}" srcOrd="0" destOrd="0" presId="urn:microsoft.com/office/officeart/2005/8/layout/default"/>
    <dgm:cxn modelId="{4F9BFB4E-9732-4C02-A764-553193BCFDD0}" srcId="{B83076C7-2A9A-46CB-AE5E-AFED34D630B7}" destId="{085C77E1-A867-47CF-B086-7E76869B3402}" srcOrd="4" destOrd="0" parTransId="{AEB3DBAB-A5A9-40B9-B286-828A8A1287E3}" sibTransId="{C763D8CF-440D-4861-BA07-41DDED0DD4F4}"/>
    <dgm:cxn modelId="{A4F19B4F-071D-48FC-AB8A-93EAD61D52F7}" srcId="{B83076C7-2A9A-46CB-AE5E-AFED34D630B7}" destId="{CCE4BC1B-4BDE-4EC2-9809-EECB459B7F7D}" srcOrd="7" destOrd="0" parTransId="{77D783B2-BC07-452B-B923-F37D9D34FACC}" sibTransId="{8A5034BC-CCB1-4C79-BF79-F36650B06484}"/>
    <dgm:cxn modelId="{84884170-2EC5-47E5-BC58-2F2055E4D7FF}" type="presOf" srcId="{B83076C7-2A9A-46CB-AE5E-AFED34D630B7}" destId="{791014A5-7344-43C3-90EE-DB098AF79BFF}" srcOrd="0" destOrd="0" presId="urn:microsoft.com/office/officeart/2005/8/layout/default"/>
    <dgm:cxn modelId="{FB6AD778-CFC4-448E-B10A-04EC30D298AD}" type="presOf" srcId="{5F726066-3D1A-4DBB-8D7C-B3387E309656}" destId="{ACACA912-974F-4694-80E5-7ABEC0A4C3C8}" srcOrd="0" destOrd="0" presId="urn:microsoft.com/office/officeart/2005/8/layout/default"/>
    <dgm:cxn modelId="{118A0882-6DCA-4EAE-90AF-7E49DA781321}" srcId="{B83076C7-2A9A-46CB-AE5E-AFED34D630B7}" destId="{026C62A7-2F16-4B6C-95FE-BF89EB09A603}" srcOrd="3" destOrd="0" parTransId="{CFB1A8C7-E8FE-4B60-BA95-9C3A092CBE6E}" sibTransId="{C1B01862-CCB7-4D98-B9FE-9A3E9EEAC648}"/>
    <dgm:cxn modelId="{4E354B85-B6E4-4918-B265-24BE418F436B}" srcId="{B83076C7-2A9A-46CB-AE5E-AFED34D630B7}" destId="{1C3620A2-7AB9-4299-92F3-3083864370CC}" srcOrd="6" destOrd="0" parTransId="{5C38A026-30ED-4B63-AAA6-FAF5ACC10FAC}" sibTransId="{33D303F6-6DDA-46A9-A6C4-5CE564BD924D}"/>
    <dgm:cxn modelId="{03EDED89-59F4-4204-BF27-5F493EB75789}" type="presOf" srcId="{910DE137-3F59-4307-B2E0-7585A3C15982}" destId="{E61002FE-6A99-452C-8748-33570638E096}" srcOrd="0" destOrd="0" presId="urn:microsoft.com/office/officeart/2005/8/layout/default"/>
    <dgm:cxn modelId="{0E3B2A8B-1FA4-41F3-A440-2DA721713383}" srcId="{B83076C7-2A9A-46CB-AE5E-AFED34D630B7}" destId="{910DE137-3F59-4307-B2E0-7585A3C15982}" srcOrd="1" destOrd="0" parTransId="{38F533C7-FF67-447F-B6D7-DF968934B171}" sibTransId="{98FBBC72-3FFB-46F2-95A2-938C801D79B6}"/>
    <dgm:cxn modelId="{EEAE8D8C-1954-4137-A8B4-23FC110D6989}" srcId="{B83076C7-2A9A-46CB-AE5E-AFED34D630B7}" destId="{6F6FEEAA-35E0-4B3F-B947-ED2C966FB24F}" srcOrd="0" destOrd="0" parTransId="{1D3E5BC3-9F61-4FA7-9CA3-8E990B83F47D}" sibTransId="{6A178182-8D0C-47EC-A7CF-19F0EF27721B}"/>
    <dgm:cxn modelId="{BFB97698-5391-4930-8552-6E34A961DEFB}" type="presOf" srcId="{085C77E1-A867-47CF-B086-7E76869B3402}" destId="{1CDBFE3A-05EA-4F1F-8887-523A3CE0BF7C}" srcOrd="0" destOrd="0" presId="urn:microsoft.com/office/officeart/2005/8/layout/default"/>
    <dgm:cxn modelId="{8B03689C-138D-45EF-A88B-E990F3652D9C}" srcId="{B83076C7-2A9A-46CB-AE5E-AFED34D630B7}" destId="{86DD0366-9397-48F2-94A1-FA00EA436DC9}" srcOrd="8" destOrd="0" parTransId="{001AF6D8-7ABB-4F85-878A-7ED653B25206}" sibTransId="{6196F7D8-34EE-4FBF-9954-46686A254EBA}"/>
    <dgm:cxn modelId="{24A946C2-650A-42EB-B26D-1F3934B2C39C}" srcId="{B83076C7-2A9A-46CB-AE5E-AFED34D630B7}" destId="{D9B7BDE9-7C30-40FA-AD4D-F8CEF0996FF9}" srcOrd="9" destOrd="0" parTransId="{C0C068EE-CBCD-422B-8DD4-096C6D63A5D0}" sibTransId="{1BEFD1C6-370A-46E3-9B64-BB4B5BF3B01F}"/>
    <dgm:cxn modelId="{7E1AEBC2-3D7F-4663-9FEF-DEB86C662D33}" type="presOf" srcId="{48BCB1D0-0154-4B48-86F5-8AB9C7F04088}" destId="{0989E281-C92E-40E5-8099-435ECCE358D8}" srcOrd="0" destOrd="0" presId="urn:microsoft.com/office/officeart/2005/8/layout/default"/>
    <dgm:cxn modelId="{A4B0FFD4-899C-49BC-A933-4A319BFD927E}" type="presOf" srcId="{CCE4BC1B-4BDE-4EC2-9809-EECB459B7F7D}" destId="{642F1975-7A86-4B07-9EE6-682E9AC84AD7}" srcOrd="0" destOrd="0" presId="urn:microsoft.com/office/officeart/2005/8/layout/default"/>
    <dgm:cxn modelId="{89D26AE9-9527-45BB-89D2-E700720ED4AD}" srcId="{B83076C7-2A9A-46CB-AE5E-AFED34D630B7}" destId="{48BCB1D0-0154-4B48-86F5-8AB9C7F04088}" srcOrd="2" destOrd="0" parTransId="{4A557E22-D2E2-45DC-B5AD-BE36A389F278}" sibTransId="{27D02E1A-E6DD-4523-B5B1-BA59382753B6}"/>
    <dgm:cxn modelId="{B6DDAFFB-E6FE-4314-AC08-61C549639564}" type="presParOf" srcId="{791014A5-7344-43C3-90EE-DB098AF79BFF}" destId="{4E4CEBBB-5223-4688-A00F-232777BB58EB}" srcOrd="0" destOrd="0" presId="urn:microsoft.com/office/officeart/2005/8/layout/default"/>
    <dgm:cxn modelId="{4D6DC150-9143-411B-A32F-8A2803147477}" type="presParOf" srcId="{791014A5-7344-43C3-90EE-DB098AF79BFF}" destId="{A82580E6-7990-46FB-897C-D5F0968D31E3}" srcOrd="1" destOrd="0" presId="urn:microsoft.com/office/officeart/2005/8/layout/default"/>
    <dgm:cxn modelId="{C46EC2FB-510B-4E54-847F-0717C20DD77D}" type="presParOf" srcId="{791014A5-7344-43C3-90EE-DB098AF79BFF}" destId="{E61002FE-6A99-452C-8748-33570638E096}" srcOrd="2" destOrd="0" presId="urn:microsoft.com/office/officeart/2005/8/layout/default"/>
    <dgm:cxn modelId="{A6F2A5C8-DCB5-4693-839E-C80F6FDB786C}" type="presParOf" srcId="{791014A5-7344-43C3-90EE-DB098AF79BFF}" destId="{23D0A1B0-7704-42B4-B632-E35C8701C313}" srcOrd="3" destOrd="0" presId="urn:microsoft.com/office/officeart/2005/8/layout/default"/>
    <dgm:cxn modelId="{A2DAA1B5-21C4-4E61-BCE1-48A242D0B826}" type="presParOf" srcId="{791014A5-7344-43C3-90EE-DB098AF79BFF}" destId="{0989E281-C92E-40E5-8099-435ECCE358D8}" srcOrd="4" destOrd="0" presId="urn:microsoft.com/office/officeart/2005/8/layout/default"/>
    <dgm:cxn modelId="{2690C8C9-3A06-433E-ACC8-4C8DFFD52EAB}" type="presParOf" srcId="{791014A5-7344-43C3-90EE-DB098AF79BFF}" destId="{84D96BDE-260F-4F5D-B5EE-76097345B3D5}" srcOrd="5" destOrd="0" presId="urn:microsoft.com/office/officeart/2005/8/layout/default"/>
    <dgm:cxn modelId="{C1EFBF4B-0EF8-4107-A40B-918DD4E947FA}" type="presParOf" srcId="{791014A5-7344-43C3-90EE-DB098AF79BFF}" destId="{A26846C6-2B34-4343-BEE3-63E516FAD8E7}" srcOrd="6" destOrd="0" presId="urn:microsoft.com/office/officeart/2005/8/layout/default"/>
    <dgm:cxn modelId="{C530638D-3940-4931-96FF-1E7F66D02D2F}" type="presParOf" srcId="{791014A5-7344-43C3-90EE-DB098AF79BFF}" destId="{A61CC01F-10F7-45BA-9160-8F262B7A0417}" srcOrd="7" destOrd="0" presId="urn:microsoft.com/office/officeart/2005/8/layout/default"/>
    <dgm:cxn modelId="{CE7441C4-A3DA-4C95-8594-905BE9949781}" type="presParOf" srcId="{791014A5-7344-43C3-90EE-DB098AF79BFF}" destId="{1CDBFE3A-05EA-4F1F-8887-523A3CE0BF7C}" srcOrd="8" destOrd="0" presId="urn:microsoft.com/office/officeart/2005/8/layout/default"/>
    <dgm:cxn modelId="{3FBE3F73-24F3-451A-88B3-2AF520FC3B71}" type="presParOf" srcId="{791014A5-7344-43C3-90EE-DB098AF79BFF}" destId="{07B95798-1A3C-49EC-9C79-77137E61050C}" srcOrd="9" destOrd="0" presId="urn:microsoft.com/office/officeart/2005/8/layout/default"/>
    <dgm:cxn modelId="{CFF4F78D-3F75-4450-81EC-47D7FCE7CF93}" type="presParOf" srcId="{791014A5-7344-43C3-90EE-DB098AF79BFF}" destId="{ACACA912-974F-4694-80E5-7ABEC0A4C3C8}" srcOrd="10" destOrd="0" presId="urn:microsoft.com/office/officeart/2005/8/layout/default"/>
    <dgm:cxn modelId="{8F3C8B90-C49A-40EE-85D1-3DE623B1D88A}" type="presParOf" srcId="{791014A5-7344-43C3-90EE-DB098AF79BFF}" destId="{8D3B0883-9816-4984-80E5-EDFD372F3880}" srcOrd="11" destOrd="0" presId="urn:microsoft.com/office/officeart/2005/8/layout/default"/>
    <dgm:cxn modelId="{69ACE978-765A-4589-A02C-7829ED0E518D}" type="presParOf" srcId="{791014A5-7344-43C3-90EE-DB098AF79BFF}" destId="{A94C07DA-C10D-448D-BF79-AE3E11B6F965}" srcOrd="12" destOrd="0" presId="urn:microsoft.com/office/officeart/2005/8/layout/default"/>
    <dgm:cxn modelId="{604D9237-7EB6-4DBC-A5E3-5F1F33BA39DA}" type="presParOf" srcId="{791014A5-7344-43C3-90EE-DB098AF79BFF}" destId="{277B049C-5D8F-4839-920B-7B1E9970B2BC}" srcOrd="13" destOrd="0" presId="urn:microsoft.com/office/officeart/2005/8/layout/default"/>
    <dgm:cxn modelId="{3D353269-3311-4CF1-8859-B044E6F85C88}" type="presParOf" srcId="{791014A5-7344-43C3-90EE-DB098AF79BFF}" destId="{642F1975-7A86-4B07-9EE6-682E9AC84AD7}" srcOrd="14" destOrd="0" presId="urn:microsoft.com/office/officeart/2005/8/layout/default"/>
    <dgm:cxn modelId="{58B644E7-BA49-49FF-8696-988ED6420BC7}" type="presParOf" srcId="{791014A5-7344-43C3-90EE-DB098AF79BFF}" destId="{0017BF91-A122-486C-B4E7-74590E671B52}" srcOrd="15" destOrd="0" presId="urn:microsoft.com/office/officeart/2005/8/layout/default"/>
    <dgm:cxn modelId="{06FF7153-0F8B-4E4D-9279-7A6E58A987DC}" type="presParOf" srcId="{791014A5-7344-43C3-90EE-DB098AF79BFF}" destId="{422EA233-7086-4B4B-8C59-5807B0200E7F}" srcOrd="16" destOrd="0" presId="urn:microsoft.com/office/officeart/2005/8/layout/default"/>
    <dgm:cxn modelId="{59397FC8-E5D4-42E1-BF03-A81D9847B6E3}" type="presParOf" srcId="{791014A5-7344-43C3-90EE-DB098AF79BFF}" destId="{E54DB5E9-79DB-4E93-A1F4-A769B33484CD}" srcOrd="17" destOrd="0" presId="urn:microsoft.com/office/officeart/2005/8/layout/default"/>
    <dgm:cxn modelId="{F3768E29-2E55-49B2-AA4F-85D4B5E615E7}" type="presParOf" srcId="{791014A5-7344-43C3-90EE-DB098AF79BFF}" destId="{4C1C544B-E9C1-4E37-808B-A2D456400DAD}"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EED21-54E2-47BA-8C3E-FE0823E90A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70AD6A8-80AD-42E2-B76C-CEE4D8D20657}">
      <dgm:prSet/>
      <dgm:spPr/>
      <dgm:t>
        <a:bodyPr/>
        <a:lstStyle/>
        <a:p>
          <a:r>
            <a:rPr lang="en-US"/>
            <a:t>The </a:t>
          </a:r>
          <a:r>
            <a:rPr lang="en-US" b="1"/>
            <a:t>Compose Input</a:t>
          </a:r>
          <a:r>
            <a:rPr lang="en-US"/>
            <a:t> application serves as a practical demonstration of how Jetpack Compose simplifies the development of dynamic and responsive user interfaces for Android applications. By focusing on text input and validation, the app highlights Compose's capabilities for building intuitive, user-friendly forms with real-time feedback.</a:t>
          </a:r>
        </a:p>
      </dgm:t>
    </dgm:pt>
    <dgm:pt modelId="{E29761F1-2029-45C7-A688-F33739587B46}" type="parTrans" cxnId="{8D7A3FA5-7483-44FC-9516-9FE50518675A}">
      <dgm:prSet/>
      <dgm:spPr/>
      <dgm:t>
        <a:bodyPr/>
        <a:lstStyle/>
        <a:p>
          <a:endParaRPr lang="en-US"/>
        </a:p>
      </dgm:t>
    </dgm:pt>
    <dgm:pt modelId="{A73B38F6-8FEB-415D-A5E2-03E130DFF185}" type="sibTrans" cxnId="{8D7A3FA5-7483-44FC-9516-9FE50518675A}">
      <dgm:prSet/>
      <dgm:spPr/>
      <dgm:t>
        <a:bodyPr/>
        <a:lstStyle/>
        <a:p>
          <a:endParaRPr lang="en-US"/>
        </a:p>
      </dgm:t>
    </dgm:pt>
    <dgm:pt modelId="{A73C5CAB-AFA4-4B34-95F7-92181C667EC0}">
      <dgm:prSet/>
      <dgm:spPr/>
      <dgm:t>
        <a:bodyPr/>
        <a:lstStyle/>
        <a:p>
          <a:r>
            <a:rPr lang="en-US"/>
            <a:t>Through reusable components, modular code structure, and seamless theme adaptability, the application provides developers with a solid foundation for handling user inputs and implementing validation logic effectively. It bridges the gap between basic Compose concepts and production-ready implementation, making it a valuable resource for Android developers of all skill levels.</a:t>
          </a:r>
        </a:p>
      </dgm:t>
    </dgm:pt>
    <dgm:pt modelId="{DD9C3758-CF5F-47DE-8241-37FF79131D2C}" type="parTrans" cxnId="{B160380B-10C6-4BC8-A5AA-4C813F48DFDB}">
      <dgm:prSet/>
      <dgm:spPr/>
      <dgm:t>
        <a:bodyPr/>
        <a:lstStyle/>
        <a:p>
          <a:endParaRPr lang="en-US"/>
        </a:p>
      </dgm:t>
    </dgm:pt>
    <dgm:pt modelId="{FC9A48DD-116D-41F0-9508-A0A9A25D147C}" type="sibTrans" cxnId="{B160380B-10C6-4BC8-A5AA-4C813F48DFDB}">
      <dgm:prSet/>
      <dgm:spPr/>
      <dgm:t>
        <a:bodyPr/>
        <a:lstStyle/>
        <a:p>
          <a:endParaRPr lang="en-US"/>
        </a:p>
      </dgm:t>
    </dgm:pt>
    <dgm:pt modelId="{410C6D64-B291-4D31-B1A9-39922C0F6950}">
      <dgm:prSet/>
      <dgm:spPr/>
      <dgm:t>
        <a:bodyPr/>
        <a:lstStyle/>
        <a:p>
          <a:r>
            <a:rPr lang="en-US"/>
            <a:t>Ultimately, </a:t>
          </a:r>
          <a:r>
            <a:rPr lang="en-US" b="1"/>
            <a:t>Compose Input</a:t>
          </a:r>
          <a:r>
            <a:rPr lang="en-US"/>
            <a:t> showcases the power and flexibility of Jetpack Compose, empowering developers to create modern, efficient, and visually appealing Android applications while reducing complexity in UI development</a:t>
          </a:r>
        </a:p>
      </dgm:t>
    </dgm:pt>
    <dgm:pt modelId="{9D6EDAC0-DCAE-460C-AB8C-A2BFF03C7EF4}" type="parTrans" cxnId="{BD46DDA5-FEC3-447C-B7BD-8E6759E1CAF3}">
      <dgm:prSet/>
      <dgm:spPr/>
      <dgm:t>
        <a:bodyPr/>
        <a:lstStyle/>
        <a:p>
          <a:endParaRPr lang="en-US"/>
        </a:p>
      </dgm:t>
    </dgm:pt>
    <dgm:pt modelId="{8AEB80AD-4895-4F62-94BC-AE54179B0F66}" type="sibTrans" cxnId="{BD46DDA5-FEC3-447C-B7BD-8E6759E1CAF3}">
      <dgm:prSet/>
      <dgm:spPr/>
      <dgm:t>
        <a:bodyPr/>
        <a:lstStyle/>
        <a:p>
          <a:endParaRPr lang="en-US"/>
        </a:p>
      </dgm:t>
    </dgm:pt>
    <dgm:pt modelId="{F4BFCD76-74CF-4101-8134-99B609E9ADBD}" type="pres">
      <dgm:prSet presAssocID="{7D2EED21-54E2-47BA-8C3E-FE0823E90A21}" presName="root" presStyleCnt="0">
        <dgm:presLayoutVars>
          <dgm:dir/>
          <dgm:resizeHandles val="exact"/>
        </dgm:presLayoutVars>
      </dgm:prSet>
      <dgm:spPr/>
    </dgm:pt>
    <dgm:pt modelId="{78135860-8132-4090-A769-3BA9A8040CBB}" type="pres">
      <dgm:prSet presAssocID="{570AD6A8-80AD-42E2-B76C-CEE4D8D20657}" presName="compNode" presStyleCnt="0"/>
      <dgm:spPr/>
    </dgm:pt>
    <dgm:pt modelId="{38778AC6-009B-4BC6-AAEE-CECC2FCCA3D9}" type="pres">
      <dgm:prSet presAssocID="{570AD6A8-80AD-42E2-B76C-CEE4D8D20657}" presName="bgRect" presStyleLbl="bgShp" presStyleIdx="0" presStyleCnt="3"/>
      <dgm:spPr/>
    </dgm:pt>
    <dgm:pt modelId="{1E6D2783-65F0-4F2F-B5C5-3AE9BC17DD0D}" type="pres">
      <dgm:prSet presAssocID="{570AD6A8-80AD-42E2-B76C-CEE4D8D206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44B5161-D93D-4DBD-8269-5B0469E5D080}" type="pres">
      <dgm:prSet presAssocID="{570AD6A8-80AD-42E2-B76C-CEE4D8D20657}" presName="spaceRect" presStyleCnt="0"/>
      <dgm:spPr/>
    </dgm:pt>
    <dgm:pt modelId="{025FB4BB-7748-4B3F-9B53-FDE72E21A0E6}" type="pres">
      <dgm:prSet presAssocID="{570AD6A8-80AD-42E2-B76C-CEE4D8D20657}" presName="parTx" presStyleLbl="revTx" presStyleIdx="0" presStyleCnt="3">
        <dgm:presLayoutVars>
          <dgm:chMax val="0"/>
          <dgm:chPref val="0"/>
        </dgm:presLayoutVars>
      </dgm:prSet>
      <dgm:spPr/>
    </dgm:pt>
    <dgm:pt modelId="{0CAE4986-C981-4109-9BE6-15DF866589FA}" type="pres">
      <dgm:prSet presAssocID="{A73B38F6-8FEB-415D-A5E2-03E130DFF185}" presName="sibTrans" presStyleCnt="0"/>
      <dgm:spPr/>
    </dgm:pt>
    <dgm:pt modelId="{9D976A90-3BBE-411A-9516-7082464FF54A}" type="pres">
      <dgm:prSet presAssocID="{A73C5CAB-AFA4-4B34-95F7-92181C667EC0}" presName="compNode" presStyleCnt="0"/>
      <dgm:spPr/>
    </dgm:pt>
    <dgm:pt modelId="{82B37B99-B508-42ED-9D4B-5FC1F56A4E92}" type="pres">
      <dgm:prSet presAssocID="{A73C5CAB-AFA4-4B34-95F7-92181C667EC0}" presName="bgRect" presStyleLbl="bgShp" presStyleIdx="1" presStyleCnt="3"/>
      <dgm:spPr/>
    </dgm:pt>
    <dgm:pt modelId="{9F97F8AA-BD16-4C63-9D1B-5CE2A6F6E408}" type="pres">
      <dgm:prSet presAssocID="{A73C5CAB-AFA4-4B34-95F7-92181C667E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41E639B-29D3-448D-B7E9-CCB56CEBF203}" type="pres">
      <dgm:prSet presAssocID="{A73C5CAB-AFA4-4B34-95F7-92181C667EC0}" presName="spaceRect" presStyleCnt="0"/>
      <dgm:spPr/>
    </dgm:pt>
    <dgm:pt modelId="{CCF4EBD4-38B9-446D-8914-2E7345E33B96}" type="pres">
      <dgm:prSet presAssocID="{A73C5CAB-AFA4-4B34-95F7-92181C667EC0}" presName="parTx" presStyleLbl="revTx" presStyleIdx="1" presStyleCnt="3">
        <dgm:presLayoutVars>
          <dgm:chMax val="0"/>
          <dgm:chPref val="0"/>
        </dgm:presLayoutVars>
      </dgm:prSet>
      <dgm:spPr/>
    </dgm:pt>
    <dgm:pt modelId="{418829DA-75A4-4747-A899-22E3067E8DDB}" type="pres">
      <dgm:prSet presAssocID="{FC9A48DD-116D-41F0-9508-A0A9A25D147C}" presName="sibTrans" presStyleCnt="0"/>
      <dgm:spPr/>
    </dgm:pt>
    <dgm:pt modelId="{445308F9-2F51-4AEA-8DBB-07E745633845}" type="pres">
      <dgm:prSet presAssocID="{410C6D64-B291-4D31-B1A9-39922C0F6950}" presName="compNode" presStyleCnt="0"/>
      <dgm:spPr/>
    </dgm:pt>
    <dgm:pt modelId="{D94F782C-CC2A-4B22-AA9A-159C30D1E69A}" type="pres">
      <dgm:prSet presAssocID="{410C6D64-B291-4D31-B1A9-39922C0F6950}" presName="bgRect" presStyleLbl="bgShp" presStyleIdx="2" presStyleCnt="3"/>
      <dgm:spPr/>
    </dgm:pt>
    <dgm:pt modelId="{35D52C59-1F1B-40BA-B39F-B2BE341A7DE0}" type="pres">
      <dgm:prSet presAssocID="{410C6D64-B291-4D31-B1A9-39922C0F69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2395DA39-EB1E-41B3-B88A-B44796AF58ED}" type="pres">
      <dgm:prSet presAssocID="{410C6D64-B291-4D31-B1A9-39922C0F6950}" presName="spaceRect" presStyleCnt="0"/>
      <dgm:spPr/>
    </dgm:pt>
    <dgm:pt modelId="{555DD23F-BFAA-417B-A62F-4005ACFC5722}" type="pres">
      <dgm:prSet presAssocID="{410C6D64-B291-4D31-B1A9-39922C0F6950}" presName="parTx" presStyleLbl="revTx" presStyleIdx="2" presStyleCnt="3">
        <dgm:presLayoutVars>
          <dgm:chMax val="0"/>
          <dgm:chPref val="0"/>
        </dgm:presLayoutVars>
      </dgm:prSet>
      <dgm:spPr/>
    </dgm:pt>
  </dgm:ptLst>
  <dgm:cxnLst>
    <dgm:cxn modelId="{B160380B-10C6-4BC8-A5AA-4C813F48DFDB}" srcId="{7D2EED21-54E2-47BA-8C3E-FE0823E90A21}" destId="{A73C5CAB-AFA4-4B34-95F7-92181C667EC0}" srcOrd="1" destOrd="0" parTransId="{DD9C3758-CF5F-47DE-8241-37FF79131D2C}" sibTransId="{FC9A48DD-116D-41F0-9508-A0A9A25D147C}"/>
    <dgm:cxn modelId="{71BAE75B-E663-4B08-A6C0-965F3633077E}" type="presOf" srcId="{7D2EED21-54E2-47BA-8C3E-FE0823E90A21}" destId="{F4BFCD76-74CF-4101-8134-99B609E9ADBD}" srcOrd="0" destOrd="0" presId="urn:microsoft.com/office/officeart/2018/2/layout/IconVerticalSolidList"/>
    <dgm:cxn modelId="{94826984-ADD2-4D3C-AABA-372B896C72DB}" type="presOf" srcId="{570AD6A8-80AD-42E2-B76C-CEE4D8D20657}" destId="{025FB4BB-7748-4B3F-9B53-FDE72E21A0E6}" srcOrd="0" destOrd="0" presId="urn:microsoft.com/office/officeart/2018/2/layout/IconVerticalSolidList"/>
    <dgm:cxn modelId="{8D7A3FA5-7483-44FC-9516-9FE50518675A}" srcId="{7D2EED21-54E2-47BA-8C3E-FE0823E90A21}" destId="{570AD6A8-80AD-42E2-B76C-CEE4D8D20657}" srcOrd="0" destOrd="0" parTransId="{E29761F1-2029-45C7-A688-F33739587B46}" sibTransId="{A73B38F6-8FEB-415D-A5E2-03E130DFF185}"/>
    <dgm:cxn modelId="{BD46DDA5-FEC3-447C-B7BD-8E6759E1CAF3}" srcId="{7D2EED21-54E2-47BA-8C3E-FE0823E90A21}" destId="{410C6D64-B291-4D31-B1A9-39922C0F6950}" srcOrd="2" destOrd="0" parTransId="{9D6EDAC0-DCAE-460C-AB8C-A2BFF03C7EF4}" sibTransId="{8AEB80AD-4895-4F62-94BC-AE54179B0F66}"/>
    <dgm:cxn modelId="{1C1A3ACB-F5D0-427D-9C72-895224A7955D}" type="presOf" srcId="{A73C5CAB-AFA4-4B34-95F7-92181C667EC0}" destId="{CCF4EBD4-38B9-446D-8914-2E7345E33B96}" srcOrd="0" destOrd="0" presId="urn:microsoft.com/office/officeart/2018/2/layout/IconVerticalSolidList"/>
    <dgm:cxn modelId="{75DF69E9-D358-4D8C-86B1-778BFB68B497}" type="presOf" srcId="{410C6D64-B291-4D31-B1A9-39922C0F6950}" destId="{555DD23F-BFAA-417B-A62F-4005ACFC5722}" srcOrd="0" destOrd="0" presId="urn:microsoft.com/office/officeart/2018/2/layout/IconVerticalSolidList"/>
    <dgm:cxn modelId="{231C031C-4EE0-4055-925E-B0DBCFFF0A11}" type="presParOf" srcId="{F4BFCD76-74CF-4101-8134-99B609E9ADBD}" destId="{78135860-8132-4090-A769-3BA9A8040CBB}" srcOrd="0" destOrd="0" presId="urn:microsoft.com/office/officeart/2018/2/layout/IconVerticalSolidList"/>
    <dgm:cxn modelId="{35047A99-E972-4DF4-956D-9B3EB16B3CF1}" type="presParOf" srcId="{78135860-8132-4090-A769-3BA9A8040CBB}" destId="{38778AC6-009B-4BC6-AAEE-CECC2FCCA3D9}" srcOrd="0" destOrd="0" presId="urn:microsoft.com/office/officeart/2018/2/layout/IconVerticalSolidList"/>
    <dgm:cxn modelId="{28FE624E-4510-4D63-A3BD-54D7088F30BE}" type="presParOf" srcId="{78135860-8132-4090-A769-3BA9A8040CBB}" destId="{1E6D2783-65F0-4F2F-B5C5-3AE9BC17DD0D}" srcOrd="1" destOrd="0" presId="urn:microsoft.com/office/officeart/2018/2/layout/IconVerticalSolidList"/>
    <dgm:cxn modelId="{8DEBA4CE-CF07-44DB-BCA5-60A3FBAFD8D9}" type="presParOf" srcId="{78135860-8132-4090-A769-3BA9A8040CBB}" destId="{644B5161-D93D-4DBD-8269-5B0469E5D080}" srcOrd="2" destOrd="0" presId="urn:microsoft.com/office/officeart/2018/2/layout/IconVerticalSolidList"/>
    <dgm:cxn modelId="{E06726E4-D95C-4563-AF6D-CC6E35A0F072}" type="presParOf" srcId="{78135860-8132-4090-A769-3BA9A8040CBB}" destId="{025FB4BB-7748-4B3F-9B53-FDE72E21A0E6}" srcOrd="3" destOrd="0" presId="urn:microsoft.com/office/officeart/2018/2/layout/IconVerticalSolidList"/>
    <dgm:cxn modelId="{18C68132-4E46-4871-85A1-2D092332F136}" type="presParOf" srcId="{F4BFCD76-74CF-4101-8134-99B609E9ADBD}" destId="{0CAE4986-C981-4109-9BE6-15DF866589FA}" srcOrd="1" destOrd="0" presId="urn:microsoft.com/office/officeart/2018/2/layout/IconVerticalSolidList"/>
    <dgm:cxn modelId="{7376753C-5CF3-4CA9-A5C4-8D1622741F30}" type="presParOf" srcId="{F4BFCD76-74CF-4101-8134-99B609E9ADBD}" destId="{9D976A90-3BBE-411A-9516-7082464FF54A}" srcOrd="2" destOrd="0" presId="urn:microsoft.com/office/officeart/2018/2/layout/IconVerticalSolidList"/>
    <dgm:cxn modelId="{1EA480D0-9534-4959-A2B5-D7DC7A8603A8}" type="presParOf" srcId="{9D976A90-3BBE-411A-9516-7082464FF54A}" destId="{82B37B99-B508-42ED-9D4B-5FC1F56A4E92}" srcOrd="0" destOrd="0" presId="urn:microsoft.com/office/officeart/2018/2/layout/IconVerticalSolidList"/>
    <dgm:cxn modelId="{D1F7F5F2-E73F-44B0-93B2-18C8101A0765}" type="presParOf" srcId="{9D976A90-3BBE-411A-9516-7082464FF54A}" destId="{9F97F8AA-BD16-4C63-9D1B-5CE2A6F6E408}" srcOrd="1" destOrd="0" presId="urn:microsoft.com/office/officeart/2018/2/layout/IconVerticalSolidList"/>
    <dgm:cxn modelId="{441ECAE8-A3A8-4E6A-A50D-4ADC219937B4}" type="presParOf" srcId="{9D976A90-3BBE-411A-9516-7082464FF54A}" destId="{241E639B-29D3-448D-B7E9-CCB56CEBF203}" srcOrd="2" destOrd="0" presId="urn:microsoft.com/office/officeart/2018/2/layout/IconVerticalSolidList"/>
    <dgm:cxn modelId="{C44D4C71-6A80-4C0F-AA0C-5BB272490819}" type="presParOf" srcId="{9D976A90-3BBE-411A-9516-7082464FF54A}" destId="{CCF4EBD4-38B9-446D-8914-2E7345E33B96}" srcOrd="3" destOrd="0" presId="urn:microsoft.com/office/officeart/2018/2/layout/IconVerticalSolidList"/>
    <dgm:cxn modelId="{2359D62C-D7FE-48C5-ABA2-E1BE3B4538D0}" type="presParOf" srcId="{F4BFCD76-74CF-4101-8134-99B609E9ADBD}" destId="{418829DA-75A4-4747-A899-22E3067E8DDB}" srcOrd="3" destOrd="0" presId="urn:microsoft.com/office/officeart/2018/2/layout/IconVerticalSolidList"/>
    <dgm:cxn modelId="{C1E34326-05AE-4C7B-8508-4FE7771DBC47}" type="presParOf" srcId="{F4BFCD76-74CF-4101-8134-99B609E9ADBD}" destId="{445308F9-2F51-4AEA-8DBB-07E745633845}" srcOrd="4" destOrd="0" presId="urn:microsoft.com/office/officeart/2018/2/layout/IconVerticalSolidList"/>
    <dgm:cxn modelId="{271FF01B-EA8D-4780-A714-445677457AB6}" type="presParOf" srcId="{445308F9-2F51-4AEA-8DBB-07E745633845}" destId="{D94F782C-CC2A-4B22-AA9A-159C30D1E69A}" srcOrd="0" destOrd="0" presId="urn:microsoft.com/office/officeart/2018/2/layout/IconVerticalSolidList"/>
    <dgm:cxn modelId="{3F2FDB1A-6D0E-424A-A51E-0BB44787FA62}" type="presParOf" srcId="{445308F9-2F51-4AEA-8DBB-07E745633845}" destId="{35D52C59-1F1B-40BA-B39F-B2BE341A7DE0}" srcOrd="1" destOrd="0" presId="urn:microsoft.com/office/officeart/2018/2/layout/IconVerticalSolidList"/>
    <dgm:cxn modelId="{7F1F8CDF-686A-4ADD-8089-5CDE788A3044}" type="presParOf" srcId="{445308F9-2F51-4AEA-8DBB-07E745633845}" destId="{2395DA39-EB1E-41B3-B88A-B44796AF58ED}" srcOrd="2" destOrd="0" presId="urn:microsoft.com/office/officeart/2018/2/layout/IconVerticalSolidList"/>
    <dgm:cxn modelId="{239D1F75-7F9D-417B-A04B-F86E3319CF65}" type="presParOf" srcId="{445308F9-2F51-4AEA-8DBB-07E745633845}" destId="{555DD23F-BFAA-417B-A62F-4005ACFC5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CEBBB-5223-4688-A00F-232777BB58EB}">
      <dsp:nvSpPr>
        <dsp:cNvPr id="0" name=""/>
        <dsp:cNvSpPr/>
      </dsp:nvSpPr>
      <dsp:spPr>
        <a:xfrm>
          <a:off x="286074" y="3293"/>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Flexible Text Input Fields</a:t>
          </a:r>
          <a:r>
            <a:rPr lang="en-US" sz="1000" kern="1200"/>
            <a:t>:</a:t>
          </a:r>
        </a:p>
      </dsp:txBody>
      <dsp:txXfrm>
        <a:off x="286074" y="3293"/>
        <a:ext cx="1609167" cy="965500"/>
      </dsp:txXfrm>
    </dsp:sp>
    <dsp:sp modelId="{E61002FE-6A99-452C-8748-33570638E096}">
      <dsp:nvSpPr>
        <dsp:cNvPr id="0" name=""/>
        <dsp:cNvSpPr/>
      </dsp:nvSpPr>
      <dsp:spPr>
        <a:xfrm>
          <a:off x="2056158" y="3293"/>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Demonstrates various types of input fields including single-line, multi-line, and secure password fields.</a:t>
          </a:r>
        </a:p>
      </dsp:txBody>
      <dsp:txXfrm>
        <a:off x="2056158" y="3293"/>
        <a:ext cx="1609167" cy="965500"/>
      </dsp:txXfrm>
    </dsp:sp>
    <dsp:sp modelId="{0989E281-C92E-40E5-8099-435ECCE358D8}">
      <dsp:nvSpPr>
        <dsp:cNvPr id="0" name=""/>
        <dsp:cNvSpPr/>
      </dsp:nvSpPr>
      <dsp:spPr>
        <a:xfrm>
          <a:off x="3826242" y="3293"/>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Customizable labels, hints, and placeholder text for clear and intuitive data entry.</a:t>
          </a:r>
        </a:p>
      </dsp:txBody>
      <dsp:txXfrm>
        <a:off x="3826242" y="3293"/>
        <a:ext cx="1609167" cy="965500"/>
      </dsp:txXfrm>
    </dsp:sp>
    <dsp:sp modelId="{A26846C6-2B34-4343-BEE3-63E516FAD8E7}">
      <dsp:nvSpPr>
        <dsp:cNvPr id="0" name=""/>
        <dsp:cNvSpPr/>
      </dsp:nvSpPr>
      <dsp:spPr>
        <a:xfrm>
          <a:off x="286074" y="1129710"/>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Comprehensive Input Validation</a:t>
          </a:r>
          <a:r>
            <a:rPr lang="en-US" sz="1000" kern="1200"/>
            <a:t>:</a:t>
          </a:r>
        </a:p>
      </dsp:txBody>
      <dsp:txXfrm>
        <a:off x="286074" y="1129710"/>
        <a:ext cx="1609167" cy="965500"/>
      </dsp:txXfrm>
    </dsp:sp>
    <dsp:sp modelId="{1CDBFE3A-05EA-4F1F-8887-523A3CE0BF7C}">
      <dsp:nvSpPr>
        <dsp:cNvPr id="0" name=""/>
        <dsp:cNvSpPr/>
      </dsp:nvSpPr>
      <dsp:spPr>
        <a:xfrm>
          <a:off x="2056158" y="1129710"/>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Real-time validation rules applied to different field types like email, password strength, and required fields.</a:t>
          </a:r>
        </a:p>
      </dsp:txBody>
      <dsp:txXfrm>
        <a:off x="2056158" y="1129710"/>
        <a:ext cx="1609167" cy="965500"/>
      </dsp:txXfrm>
    </dsp:sp>
    <dsp:sp modelId="{ACACA912-974F-4694-80E5-7ABEC0A4C3C8}">
      <dsp:nvSpPr>
        <dsp:cNvPr id="0" name=""/>
        <dsp:cNvSpPr/>
      </dsp:nvSpPr>
      <dsp:spPr>
        <a:xfrm>
          <a:off x="3826242" y="1129710"/>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Instant feedback on user input errors through visual cues, error messages, and dynamic styling.</a:t>
          </a:r>
        </a:p>
      </dsp:txBody>
      <dsp:txXfrm>
        <a:off x="3826242" y="1129710"/>
        <a:ext cx="1609167" cy="965500"/>
      </dsp:txXfrm>
    </dsp:sp>
    <dsp:sp modelId="{A94C07DA-C10D-448D-BF79-AE3E11B6F965}">
      <dsp:nvSpPr>
        <dsp:cNvPr id="0" name=""/>
        <dsp:cNvSpPr/>
      </dsp:nvSpPr>
      <dsp:spPr>
        <a:xfrm>
          <a:off x="286074" y="2256127"/>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Custom validation logic, including regex-based validation and conditional checks, to cover complex requirements.</a:t>
          </a:r>
        </a:p>
      </dsp:txBody>
      <dsp:txXfrm>
        <a:off x="286074" y="2256127"/>
        <a:ext cx="1609167" cy="965500"/>
      </dsp:txXfrm>
    </dsp:sp>
    <dsp:sp modelId="{642F1975-7A86-4B07-9EE6-682E9AC84AD7}">
      <dsp:nvSpPr>
        <dsp:cNvPr id="0" name=""/>
        <dsp:cNvSpPr/>
      </dsp:nvSpPr>
      <dsp:spPr>
        <a:xfrm>
          <a:off x="2056158" y="2256127"/>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Enhanced User Experience</a:t>
          </a:r>
          <a:r>
            <a:rPr lang="en-US" sz="1000" kern="1200"/>
            <a:t>:</a:t>
          </a:r>
        </a:p>
      </dsp:txBody>
      <dsp:txXfrm>
        <a:off x="2056158" y="2256127"/>
        <a:ext cx="1609167" cy="965500"/>
      </dsp:txXfrm>
    </dsp:sp>
    <dsp:sp modelId="{422EA233-7086-4B4B-8C59-5807B0200E7F}">
      <dsp:nvSpPr>
        <dsp:cNvPr id="0" name=""/>
        <dsp:cNvSpPr/>
      </dsp:nvSpPr>
      <dsp:spPr>
        <a:xfrm>
          <a:off x="3826242" y="2256127"/>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Visual indicators such as focus changes, color highlights, and icons to guide users through form completion.</a:t>
          </a:r>
        </a:p>
      </dsp:txBody>
      <dsp:txXfrm>
        <a:off x="3826242" y="2256127"/>
        <a:ext cx="1609167" cy="965500"/>
      </dsp:txXfrm>
    </dsp:sp>
    <dsp:sp modelId="{4C1C544B-E9C1-4E37-808B-A2D456400DAD}">
      <dsp:nvSpPr>
        <dsp:cNvPr id="0" name=""/>
        <dsp:cNvSpPr/>
      </dsp:nvSpPr>
      <dsp:spPr>
        <a:xfrm>
          <a:off x="2056158" y="3382544"/>
          <a:ext cx="1609167" cy="9655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Error messages that appear and disappear dynamically as inputs change, creating an intuitive and responsive form experience.</a:t>
          </a:r>
        </a:p>
      </dsp:txBody>
      <dsp:txXfrm>
        <a:off x="2056158" y="3382544"/>
        <a:ext cx="1609167" cy="965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78AC6-009B-4BC6-AAEE-CECC2FCCA3D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D2783-65F0-4F2F-B5C5-3AE9BC17DD0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FB4BB-7748-4B3F-9B53-FDE72E21A0E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kern="1200"/>
            <a:t>The </a:t>
          </a:r>
          <a:r>
            <a:rPr lang="en-US" sz="1600" b="1" kern="1200"/>
            <a:t>Compose Input</a:t>
          </a:r>
          <a:r>
            <a:rPr lang="en-US" sz="1600" kern="1200"/>
            <a:t> application serves as a practical demonstration of how Jetpack Compose simplifies the development of dynamic and responsive user interfaces for Android applications. By focusing on text input and validation, the app highlights Compose's capabilities for building intuitive, user-friendly forms with real-time feedback.</a:t>
          </a:r>
        </a:p>
      </dsp:txBody>
      <dsp:txXfrm>
        <a:off x="1437631" y="531"/>
        <a:ext cx="9077968" cy="1244702"/>
      </dsp:txXfrm>
    </dsp:sp>
    <dsp:sp modelId="{82B37B99-B508-42ED-9D4B-5FC1F56A4E9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7F8AA-BD16-4C63-9D1B-5CE2A6F6E40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4EBD4-38B9-446D-8914-2E7345E33B9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kern="1200"/>
            <a:t>Through reusable components, modular code structure, and seamless theme adaptability, the application provides developers with a solid foundation for handling user inputs and implementing validation logic effectively. It bridges the gap between basic Compose concepts and production-ready implementation, making it a valuable resource for Android developers of all skill levels.</a:t>
          </a:r>
        </a:p>
      </dsp:txBody>
      <dsp:txXfrm>
        <a:off x="1437631" y="1556410"/>
        <a:ext cx="9077968" cy="1244702"/>
      </dsp:txXfrm>
    </dsp:sp>
    <dsp:sp modelId="{D94F782C-CC2A-4B22-AA9A-159C30D1E69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52C59-1F1B-40BA-B39F-B2BE341A7DE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5DD23F-BFAA-417B-A62F-4005ACFC572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kern="1200"/>
            <a:t>Ultimately, </a:t>
          </a:r>
          <a:r>
            <a:rPr lang="en-US" sz="1600" b="1" kern="1200"/>
            <a:t>Compose Input</a:t>
          </a:r>
          <a:r>
            <a:rPr lang="en-US" sz="1600" kern="1200"/>
            <a:t> showcases the power and flexibility of Jetpack Compose, empowering developers to create modern, efficient, and visually appealing Android applications while reducing complexity in UI development</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android:theme=%22@style/Theme.SurveyAppl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android:theme=%22@style/Theme.SurveyAppl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Blue and orange gradient with arrows">
            <a:extLst>
              <a:ext uri="{FF2B5EF4-FFF2-40B4-BE49-F238E27FC236}">
                <a16:creationId xmlns:a16="http://schemas.microsoft.com/office/drawing/2014/main" id="{BE8D0882-7B01-8513-7B93-4AD760A9F8F5}"/>
              </a:ext>
            </a:extLst>
          </p:cNvPr>
          <p:cNvPicPr>
            <a:picLocks noChangeAspect="1"/>
          </p:cNvPicPr>
          <p:nvPr/>
        </p:nvPicPr>
        <p:blipFill>
          <a:blip r:embed="rId2">
            <a:alphaModFix amt="60000"/>
          </a:blip>
          <a:srcRect r="-2" b="6263"/>
          <a:stretch/>
        </p:blipFill>
        <p:spPr>
          <a:xfrm>
            <a:off x="-1" y="10"/>
            <a:ext cx="12192001" cy="6857990"/>
          </a:xfrm>
          <a:prstGeom prst="rect">
            <a:avLst/>
          </a:prstGeom>
        </p:spPr>
      </p:pic>
      <p:sp>
        <p:nvSpPr>
          <p:cNvPr id="2" name="Title 1"/>
          <p:cNvSpPr>
            <a:spLocks noGrp="1"/>
          </p:cNvSpPr>
          <p:nvPr>
            <p:ph type="ctrTitle"/>
          </p:nvPr>
        </p:nvSpPr>
        <p:spPr>
          <a:xfrm>
            <a:off x="838200" y="914402"/>
            <a:ext cx="10515600" cy="2985923"/>
          </a:xfrm>
        </p:spPr>
        <p:txBody>
          <a:bodyPr>
            <a:normAutofit/>
          </a:bodyPr>
          <a:lstStyle/>
          <a:p>
            <a:r>
              <a:rPr lang="en-US" sz="5200">
                <a:solidFill>
                  <a:srgbClr val="FFFFFF"/>
                </a:solidFill>
                <a:ea typeface="+mj-lt"/>
                <a:cs typeface="+mj-lt"/>
              </a:rPr>
              <a:t>Compose Input: A Demonstration of Text Input and Validation with Android  Compose</a:t>
            </a:r>
            <a:endParaRPr lang="en-US" sz="5200">
              <a:solidFill>
                <a:srgbClr val="FFFFFF"/>
              </a:solidFill>
            </a:endParaRPr>
          </a:p>
        </p:txBody>
      </p:sp>
      <p:sp>
        <p:nvSpPr>
          <p:cNvPr id="3" name="Subtitle 2"/>
          <p:cNvSpPr>
            <a:spLocks noGrp="1"/>
          </p:cNvSpPr>
          <p:nvPr>
            <p:ph type="subTitle" idx="1"/>
          </p:nvPr>
        </p:nvSpPr>
        <p:spPr>
          <a:xfrm>
            <a:off x="838200" y="4964382"/>
            <a:ext cx="10515600" cy="1384310"/>
          </a:xfrm>
        </p:spPr>
        <p:txBody>
          <a:bodyPr vert="horz" lIns="91440" tIns="45720" rIns="91440" bIns="45720" rtlCol="0" anchor="t">
            <a:normAutofit/>
          </a:bodyPr>
          <a:lstStyle/>
          <a:p>
            <a:pPr algn="r"/>
            <a:r>
              <a:rPr lang="en-US" dirty="0">
                <a:solidFill>
                  <a:srgbClr val="FFFFFF"/>
                </a:solidFill>
              </a:rPr>
              <a:t>MOHAMAD ALI A (AUT810622CS19)</a:t>
            </a:r>
          </a:p>
          <a:p>
            <a:pPr algn="r"/>
            <a:r>
              <a:rPr lang="en-US" dirty="0">
                <a:solidFill>
                  <a:srgbClr val="FFFFFF"/>
                </a:solidFill>
              </a:rPr>
              <a:t>KEERTHANA S (AUT810623LCS41)</a:t>
            </a:r>
          </a:p>
          <a:p>
            <a:endParaRPr lang="en-US" dirty="0">
              <a:solidFill>
                <a:srgbClr val="FFFFFF"/>
              </a:solidFill>
            </a:endParaRP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1E94DE6-DF66-EE0E-521C-9B5E6A85CCC7}"/>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CODE</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7616F356-76CF-8DBE-DD5E-7F753CECBC90}"/>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buNone/>
            </a:pPr>
            <a:r>
              <a:rPr lang="en-US" sz="1100">
                <a:solidFill>
                  <a:schemeClr val="tx1">
                    <a:alpha val="80000"/>
                  </a:schemeClr>
                </a:solidFill>
              </a:rPr>
              <a:t>package com.example.surveyapplication</a:t>
            </a:r>
          </a:p>
          <a:p>
            <a:pPr marL="0" indent="0">
              <a:buNone/>
            </a:pPr>
            <a:r>
              <a:rPr lang="en-US" sz="1100">
                <a:solidFill>
                  <a:schemeClr val="tx1">
                    <a:alpha val="80000"/>
                  </a:schemeClr>
                </a:solidFill>
              </a:rPr>
              <a:t>import android.content.Context</a:t>
            </a:r>
          </a:p>
          <a:p>
            <a:pPr marL="0" indent="0">
              <a:buNone/>
            </a:pPr>
            <a:r>
              <a:rPr lang="en-US" sz="1100">
                <a:solidFill>
                  <a:schemeClr val="tx1">
                    <a:alpha val="80000"/>
                  </a:schemeClr>
                </a:solidFill>
              </a:rPr>
              <a:t>import android.content.Intent</a:t>
            </a:r>
          </a:p>
          <a:p>
            <a:pPr marL="0" indent="0">
              <a:buNone/>
            </a:pPr>
            <a:r>
              <a:rPr lang="en-US" sz="1100">
                <a:solidFill>
                  <a:schemeClr val="tx1">
                    <a:alpha val="80000"/>
                  </a:schemeClr>
                </a:solidFill>
              </a:rPr>
              <a:t>import android.os.Bundle</a:t>
            </a:r>
          </a:p>
          <a:p>
            <a:pPr marL="0" indent="0">
              <a:buNone/>
            </a:pPr>
            <a:r>
              <a:rPr lang="en-US" sz="1100">
                <a:solidFill>
                  <a:schemeClr val="tx1">
                    <a:alpha val="80000"/>
                  </a:schemeClr>
                </a:solidFill>
              </a:rPr>
              <a:t>import androidx.activity.ComponentActivity</a:t>
            </a:r>
          </a:p>
          <a:p>
            <a:pPr marL="0" indent="0">
              <a:buNone/>
            </a:pPr>
            <a:r>
              <a:rPr lang="en-US" sz="1100">
                <a:solidFill>
                  <a:schemeClr val="tx1">
                    <a:alpha val="80000"/>
                  </a:schemeClr>
                </a:solidFill>
              </a:rPr>
              <a:t>import androidx.activity.compose.setContent</a:t>
            </a:r>
          </a:p>
          <a:p>
            <a:pPr marL="0" indent="0">
              <a:buNone/>
            </a:pPr>
            <a:r>
              <a:rPr lang="en-US" sz="1100">
                <a:solidFill>
                  <a:schemeClr val="tx1">
                    <a:alpha val="80000"/>
                  </a:schemeClr>
                </a:solidFill>
              </a:rPr>
              <a:t>import androidx.compose.foundation.Image</a:t>
            </a:r>
          </a:p>
          <a:p>
            <a:pPr marL="0" indent="0">
              <a:buNone/>
            </a:pPr>
            <a:r>
              <a:rPr lang="en-US" sz="1100">
                <a:solidFill>
                  <a:schemeClr val="tx1">
                    <a:alpha val="80000"/>
                  </a:schemeClr>
                </a:solidFill>
              </a:rPr>
              <a:t>import androidx.compose.foundation.background</a:t>
            </a:r>
          </a:p>
          <a:p>
            <a:pPr marL="0" indent="0">
              <a:buNone/>
            </a:pPr>
            <a:r>
              <a:rPr lang="en-US" sz="1100">
                <a:solidFill>
                  <a:schemeClr val="tx1">
                    <a:alpha val="80000"/>
                  </a:schemeClr>
                </a:solidFill>
              </a:rPr>
              <a:t>import androidx.compose.foundation.layout.*</a:t>
            </a:r>
          </a:p>
          <a:p>
            <a:pPr marL="0" indent="0">
              <a:buNone/>
            </a:pPr>
            <a:r>
              <a:rPr lang="en-US" sz="1100">
                <a:solidFill>
                  <a:schemeClr val="tx1">
                    <a:alpha val="80000"/>
                  </a:schemeClr>
                </a:solidFill>
              </a:rPr>
              <a:t>import androidx.compose.material.*</a:t>
            </a:r>
          </a:p>
          <a:p>
            <a:pPr marL="0" indent="0">
              <a:buNone/>
            </a:pPr>
            <a:r>
              <a:rPr lang="en-US" sz="1100">
                <a:solidFill>
                  <a:schemeClr val="tx1">
                    <a:alpha val="80000"/>
                  </a:schemeClr>
                </a:solidFill>
              </a:rPr>
              <a:t>import androidx.compose.runtime.*</a:t>
            </a:r>
          </a:p>
          <a:p>
            <a:pPr marL="0" indent="0">
              <a:buNone/>
            </a:pPr>
            <a:r>
              <a:rPr lang="en-US" sz="1100">
                <a:solidFill>
                  <a:schemeClr val="tx1">
                    <a:alpha val="80000"/>
                  </a:schemeClr>
                </a:solidFill>
              </a:rPr>
              <a:t>import androidx.compose.ui.Alignment</a:t>
            </a:r>
          </a:p>
          <a:p>
            <a:pPr marL="0" indent="0">
              <a:buNone/>
            </a:pPr>
            <a:r>
              <a:rPr lang="en-US" sz="1100">
                <a:solidFill>
                  <a:schemeClr val="tx1">
                    <a:alpha val="80000"/>
                  </a:schemeClr>
                </a:solidFill>
              </a:rPr>
              <a:t>import androidx.compose.ui.Modifier</a:t>
            </a:r>
          </a:p>
          <a:p>
            <a:pPr marL="0" indent="0">
              <a:buNone/>
            </a:pPr>
            <a:r>
              <a:rPr lang="en-US" sz="1100">
                <a:solidFill>
                  <a:schemeClr val="tx1">
                    <a:alpha val="80000"/>
                  </a:schemeClr>
                </a:solidFill>
              </a:rPr>
              <a:t>import androidx.compose.ui.graphics.Color</a:t>
            </a:r>
          </a:p>
          <a:p>
            <a:pPr marL="0" indent="0">
              <a:buNone/>
            </a:pPr>
            <a:r>
              <a:rPr lang="en-US" sz="1100">
                <a:solidFill>
                  <a:schemeClr val="tx1">
                    <a:alpha val="80000"/>
                  </a:schemeClr>
                </a:solidFill>
              </a:rPr>
              <a:t>import androidx.compose.ui.layout.ContentScale</a:t>
            </a:r>
          </a:p>
          <a:p>
            <a:pPr marL="0" indent="0">
              <a:buNone/>
            </a:pPr>
            <a:r>
              <a:rPr lang="en-US" sz="1100">
                <a:solidFill>
                  <a:schemeClr val="tx1">
                    <a:alpha val="80000"/>
                  </a:schemeClr>
                </a:solidFill>
              </a:rPr>
              <a:t>import androidx.compose.ui.res.painterResource</a:t>
            </a:r>
          </a:p>
          <a:p>
            <a:pPr marL="0" indent="0">
              <a:buNone/>
            </a:pPr>
            <a:r>
              <a:rPr lang="en-US" sz="1100">
                <a:solidFill>
                  <a:schemeClr val="tx1">
                    <a:alpha val="80000"/>
                  </a:schemeClr>
                </a:solidFill>
              </a:rPr>
              <a:t>import androidx.compose.ui.text.font.FontFamily</a:t>
            </a:r>
          </a:p>
          <a:p>
            <a:pPr marL="0" indent="0">
              <a:buNone/>
            </a:pPr>
            <a:r>
              <a:rPr lang="en-US" sz="1100">
                <a:solidFill>
                  <a:schemeClr val="tx1">
                    <a:alpha val="80000"/>
                  </a:schemeClr>
                </a:solidFill>
              </a:rPr>
              <a:t>import androidx.compose.ui.text.font.FontWeight</a:t>
            </a:r>
          </a:p>
          <a:p>
            <a:pPr marL="0" indent="0">
              <a:buNone/>
            </a:pPr>
            <a:r>
              <a:rPr lang="en-US" sz="1100">
                <a:solidFill>
                  <a:schemeClr val="tx1">
                    <a:alpha val="80000"/>
                  </a:schemeClr>
                </a:solidFill>
              </a:rPr>
              <a:t>import androidx.compose.ui.text.input.PasswordVisualTransformation</a:t>
            </a:r>
          </a:p>
          <a:p>
            <a:pPr marL="0" indent="0">
              <a:buNone/>
            </a:pPr>
            <a:endParaRPr lang="en-US" sz="1100">
              <a:solidFill>
                <a:schemeClr val="tx1">
                  <a:alpha val="80000"/>
                </a:schemeClr>
              </a:solidFill>
            </a:endParaRP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20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5462869-5264-CD64-5F4B-D77313F06916}"/>
              </a:ext>
            </a:extLst>
          </p:cNvPr>
          <p:cNvSpPr>
            <a:spLocks noGrp="1"/>
          </p:cNvSpPr>
          <p:nvPr>
            <p:ph type="title"/>
          </p:nvPr>
        </p:nvSpPr>
        <p:spPr>
          <a:xfrm>
            <a:off x="1188069" y="381935"/>
            <a:ext cx="4008583" cy="5974414"/>
          </a:xfrm>
        </p:spPr>
        <p:txBody>
          <a:bodyPr anchor="ctr">
            <a:normAutofit/>
          </a:bodyPr>
          <a:lstStyle/>
          <a:p>
            <a:r>
              <a:rPr lang="en-US" sz="8000" dirty="0">
                <a:solidFill>
                  <a:srgbClr val="FFFFFF"/>
                </a:solidFill>
              </a:rPr>
              <a:t>CODE</a:t>
            </a:r>
          </a:p>
        </p:txBody>
      </p:sp>
      <p:grpSp>
        <p:nvGrpSpPr>
          <p:cNvPr id="34" name="Group 33">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914E695-25D9-AC50-2E7E-9A38B32DB147}"/>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buNone/>
            </a:pPr>
            <a:r>
              <a:rPr lang="en-US" sz="1100">
                <a:solidFill>
                  <a:schemeClr val="tx1">
                    <a:alpha val="80000"/>
                  </a:schemeClr>
                </a:solidFill>
                <a:ea typeface="+mn-lt"/>
                <a:cs typeface="+mn-lt"/>
              </a:rPr>
              <a:t>class LoginActivity : ComponentActivity()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private lateinit var databaseHelper: UserDatabaseHelper</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override fun onCreate(savedInstanceState: Bundle?)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super.onCreate(savedInstanceState)</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databaseHelper = UserDatabaseHelper(this)</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setContent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LoginScreen(this, databaseHelper)</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@Composable</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fun LoginScreen(context: Context, databaseHelper: UserDatabaseHelper)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var username by remember { mutableStateOf("")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var password by remember { mutableStateOf("")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var error by remember { mutableStateOf("") }</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Column(</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modifier = Modifier.fillMaxSize().background(Color.White),</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horizontalAlignment = Alignment.CenterHorizontally,</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verticalArrangement = Arrangement.Center</a:t>
            </a:r>
            <a:endParaRPr lang="en-US" sz="1100">
              <a:solidFill>
                <a:schemeClr val="tx1">
                  <a:alpha val="80000"/>
                </a:schemeClr>
              </a:solidFill>
            </a:endParaRPr>
          </a:p>
          <a:p>
            <a:pPr marL="0" indent="0">
              <a:buNone/>
            </a:pPr>
            <a:r>
              <a:rPr lang="en-US" sz="1100">
                <a:solidFill>
                  <a:schemeClr val="tx1">
                    <a:alpha val="80000"/>
                  </a:schemeClr>
                </a:solidFill>
                <a:ea typeface="+mn-lt"/>
                <a:cs typeface="+mn-lt"/>
              </a:rPr>
              <a:t>    ) {</a:t>
            </a:r>
            <a:endParaRPr lang="en-US" sz="1100">
              <a:solidFill>
                <a:schemeClr val="tx1">
                  <a:alpha val="80000"/>
                </a:schemeClr>
              </a:solidFill>
            </a:endParaRPr>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35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4B0478-CF2A-0E16-0E08-639EFDAA2649}"/>
              </a:ext>
            </a:extLst>
          </p:cNvPr>
          <p:cNvSpPr>
            <a:spLocks noGrp="1"/>
          </p:cNvSpPr>
          <p:nvPr>
            <p:ph type="title"/>
          </p:nvPr>
        </p:nvSpPr>
        <p:spPr>
          <a:xfrm>
            <a:off x="826396" y="586855"/>
            <a:ext cx="4230100" cy="3387497"/>
          </a:xfrm>
        </p:spPr>
        <p:txBody>
          <a:bodyPr anchor="b">
            <a:normAutofit/>
          </a:bodyPr>
          <a:lstStyle/>
          <a:p>
            <a:r>
              <a:rPr lang="en-US" sz="4000">
                <a:solidFill>
                  <a:srgbClr val="FFFFFF"/>
                </a:solidFill>
              </a:rPr>
              <a:t>CODE</a:t>
            </a:r>
            <a:endParaRPr lang="en-US"/>
          </a:p>
        </p:txBody>
      </p:sp>
      <p:sp>
        <p:nvSpPr>
          <p:cNvPr id="3" name="Content Placeholder 2">
            <a:extLst>
              <a:ext uri="{FF2B5EF4-FFF2-40B4-BE49-F238E27FC236}">
                <a16:creationId xmlns:a16="http://schemas.microsoft.com/office/drawing/2014/main" id="{FF30892A-3A5B-CACC-D56B-9D86B93E81DB}"/>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1300">
                <a:ea typeface="+mn-lt"/>
                <a:cs typeface="+mn-lt"/>
              </a:rPr>
              <a:t>  Image(painterResource(id = R.drawable.survey_login), contentDescription = "")</a:t>
            </a:r>
            <a:endParaRPr lang="en-US" sz="1300"/>
          </a:p>
          <a:p>
            <a:pPr marL="0" indent="0">
              <a:buNone/>
            </a:pPr>
            <a:r>
              <a:rPr lang="en-US" sz="1300">
                <a:ea typeface="+mn-lt"/>
                <a:cs typeface="+mn-lt"/>
              </a:rPr>
              <a:t>        Text(</a:t>
            </a:r>
            <a:endParaRPr lang="en-US" sz="1300"/>
          </a:p>
          <a:p>
            <a:pPr marL="0" indent="0">
              <a:buNone/>
            </a:pPr>
            <a:r>
              <a:rPr lang="en-US" sz="1300">
                <a:ea typeface="+mn-lt"/>
                <a:cs typeface="+mn-lt"/>
              </a:rPr>
              <a:t>            fontSize = 36.sp,</a:t>
            </a:r>
            <a:endParaRPr lang="en-US" sz="1300"/>
          </a:p>
          <a:p>
            <a:pPr marL="0" indent="0">
              <a:buNone/>
            </a:pPr>
            <a:r>
              <a:rPr lang="en-US" sz="1300">
                <a:ea typeface="+mn-lt"/>
                <a:cs typeface="+mn-lt"/>
              </a:rPr>
              <a:t>            fontWeight = FontWeight.ExtraBold,</a:t>
            </a:r>
            <a:endParaRPr lang="en-US" sz="1300"/>
          </a:p>
          <a:p>
            <a:pPr marL="0" indent="0">
              <a:buNone/>
            </a:pPr>
            <a:r>
              <a:rPr lang="en-US" sz="1300">
                <a:ea typeface="+mn-lt"/>
                <a:cs typeface="+mn-lt"/>
              </a:rPr>
              <a:t>            fontFamily = FontFamily.Cursive,</a:t>
            </a:r>
            <a:endParaRPr lang="en-US" sz="1300"/>
          </a:p>
          <a:p>
            <a:pPr marL="0" indent="0">
              <a:buNone/>
            </a:pPr>
            <a:r>
              <a:rPr lang="en-US" sz="1300">
                <a:ea typeface="+mn-lt"/>
                <a:cs typeface="+mn-lt"/>
              </a:rPr>
              <a:t>            color = Color(0xFF25b897),</a:t>
            </a:r>
            <a:endParaRPr lang="en-US" sz="1300"/>
          </a:p>
          <a:p>
            <a:pPr marL="0" indent="0">
              <a:buNone/>
            </a:pPr>
            <a:r>
              <a:rPr lang="en-US" sz="1300">
                <a:ea typeface="+mn-lt"/>
                <a:cs typeface="+mn-lt"/>
              </a:rPr>
              <a:t>            text = "Login"</a:t>
            </a:r>
            <a:endParaRPr lang="en-US" sz="1300"/>
          </a:p>
          <a:p>
            <a:pPr marL="0" indent="0">
              <a:buNone/>
            </a:pPr>
            <a:r>
              <a:rPr lang="en-US" sz="1300">
                <a:ea typeface="+mn-lt"/>
                <a:cs typeface="+mn-lt"/>
              </a:rPr>
              <a:t>        )</a:t>
            </a:r>
            <a:endParaRPr lang="en-US" sz="1300"/>
          </a:p>
          <a:p>
            <a:pPr marL="0" indent="0">
              <a:buNone/>
            </a:pPr>
            <a:r>
              <a:rPr lang="en-US" sz="1300">
                <a:ea typeface="+mn-lt"/>
                <a:cs typeface="+mn-lt"/>
              </a:rPr>
              <a:t>        Spacer(modifier = Modifier.height(10.dp))</a:t>
            </a:r>
            <a:endParaRPr lang="en-US" sz="1300"/>
          </a:p>
          <a:p>
            <a:pPr marL="0" indent="0">
              <a:buNone/>
            </a:pPr>
            <a:r>
              <a:rPr lang="en-US" sz="1300">
                <a:ea typeface="+mn-lt"/>
                <a:cs typeface="+mn-lt"/>
              </a:rPr>
              <a:t>        TextField(</a:t>
            </a:r>
            <a:endParaRPr lang="en-US" sz="1300"/>
          </a:p>
          <a:p>
            <a:pPr marL="0" indent="0">
              <a:buNone/>
            </a:pPr>
            <a:r>
              <a:rPr lang="en-US" sz="1300">
                <a:ea typeface="+mn-lt"/>
                <a:cs typeface="+mn-lt"/>
              </a:rPr>
              <a:t>            value = username,</a:t>
            </a:r>
            <a:endParaRPr lang="en-US" sz="1300"/>
          </a:p>
          <a:p>
            <a:pPr marL="0" indent="0">
              <a:buNone/>
            </a:pPr>
            <a:r>
              <a:rPr lang="en-US" sz="1300">
                <a:ea typeface="+mn-lt"/>
                <a:cs typeface="+mn-lt"/>
              </a:rPr>
              <a:t>            onValueChange = { username = it },</a:t>
            </a:r>
            <a:endParaRPr lang="en-US" sz="1300"/>
          </a:p>
          <a:p>
            <a:pPr marL="0" indent="0">
              <a:buNone/>
            </a:pPr>
            <a:r>
              <a:rPr lang="en-US" sz="1300">
                <a:ea typeface="+mn-lt"/>
                <a:cs typeface="+mn-lt"/>
              </a:rPr>
              <a:t>            label = { Text("Username") },</a:t>
            </a:r>
            <a:endParaRPr lang="en-US" sz="1300"/>
          </a:p>
          <a:p>
            <a:pPr marL="0" indent="0">
              <a:buNone/>
            </a:pPr>
            <a:r>
              <a:rPr lang="en-US" sz="1300">
                <a:ea typeface="+mn-lt"/>
                <a:cs typeface="+mn-lt"/>
              </a:rPr>
              <a:t>            modifier = Modifier</a:t>
            </a:r>
            <a:endParaRPr lang="en-US" sz="1300"/>
          </a:p>
          <a:p>
            <a:pPr marL="0" indent="0">
              <a:buNone/>
            </a:pPr>
            <a:r>
              <a:rPr lang="en-US" sz="1300">
                <a:ea typeface="+mn-lt"/>
                <a:cs typeface="+mn-lt"/>
              </a:rPr>
              <a:t>                .padding(10.dp)</a:t>
            </a:r>
            <a:endParaRPr lang="en-US" sz="1300"/>
          </a:p>
          <a:p>
            <a:pPr marL="0" indent="0">
              <a:buNone/>
            </a:pPr>
            <a:r>
              <a:rPr lang="en-US" sz="1300">
                <a:ea typeface="+mn-lt"/>
                <a:cs typeface="+mn-lt"/>
              </a:rPr>
              <a:t>                .width(280.dp)</a:t>
            </a:r>
            <a:endParaRPr lang="en-US" sz="1300"/>
          </a:p>
          <a:p>
            <a:pPr marL="0" indent="0">
              <a:buNone/>
            </a:pPr>
            <a:r>
              <a:rPr lang="en-US" sz="1300">
                <a:ea typeface="+mn-lt"/>
                <a:cs typeface="+mn-lt"/>
              </a:rPr>
              <a:t>        )</a:t>
            </a:r>
            <a:endParaRPr lang="en-US" sz="1300"/>
          </a:p>
        </p:txBody>
      </p:sp>
    </p:spTree>
    <p:extLst>
      <p:ext uri="{BB962C8B-B14F-4D97-AF65-F5344CB8AC3E}">
        <p14:creationId xmlns:p14="http://schemas.microsoft.com/office/powerpoint/2010/main" val="219564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F0A82-1B1B-410A-F6FA-569A43F5C2A9}"/>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CODE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AAAE6D-90DE-F6FF-EB2D-12F17EC512C2}"/>
              </a:ext>
            </a:extLst>
          </p:cNvPr>
          <p:cNvSpPr>
            <a:spLocks noGrp="1"/>
          </p:cNvSpPr>
          <p:nvPr>
            <p:ph idx="1"/>
          </p:nvPr>
        </p:nvSpPr>
        <p:spPr>
          <a:xfrm>
            <a:off x="6096000" y="820880"/>
            <a:ext cx="5257799" cy="4889350"/>
          </a:xfrm>
        </p:spPr>
        <p:txBody>
          <a:bodyPr vert="horz" lIns="91440" tIns="45720" rIns="91440" bIns="45720" rtlCol="0" anchor="t">
            <a:normAutofit/>
          </a:bodyPr>
          <a:lstStyle/>
          <a:p>
            <a:pPr marL="457200" lvl="1" indent="0">
              <a:buNone/>
            </a:pPr>
            <a:r>
              <a:rPr lang="en-US" sz="1100">
                <a:ea typeface="+mn-lt"/>
                <a:cs typeface="+mn-lt"/>
              </a:rPr>
              <a:t>   Row {</a:t>
            </a:r>
            <a:endParaRPr lang="en-US" sz="1100"/>
          </a:p>
          <a:p>
            <a:pPr marL="457200" lvl="1" indent="0">
              <a:buNone/>
            </a:pPr>
            <a:r>
              <a:rPr lang="en-US" sz="1100">
                <a:ea typeface="+mn-lt"/>
                <a:cs typeface="+mn-lt"/>
              </a:rPr>
              <a:t>            TextButton(onClick = {context.startActivity(</a:t>
            </a:r>
            <a:endParaRPr lang="en-US" sz="1100"/>
          </a:p>
          <a:p>
            <a:pPr marL="457200" lvl="1" indent="0">
              <a:buNone/>
            </a:pPr>
            <a:r>
              <a:rPr lang="en-US" sz="1100">
                <a:ea typeface="+mn-lt"/>
                <a:cs typeface="+mn-lt"/>
              </a:rPr>
              <a:t>                Intent(</a:t>
            </a:r>
            <a:endParaRPr lang="en-US" sz="1100"/>
          </a:p>
          <a:p>
            <a:pPr marL="457200" lvl="1" indent="0">
              <a:buNone/>
            </a:pPr>
            <a:r>
              <a:rPr lang="en-US" sz="1100">
                <a:ea typeface="+mn-lt"/>
                <a:cs typeface="+mn-lt"/>
              </a:rPr>
              <a:t>                    context,</a:t>
            </a:r>
            <a:endParaRPr lang="en-US" sz="1100"/>
          </a:p>
          <a:p>
            <a:pPr marL="457200" lvl="1" indent="0">
              <a:buNone/>
            </a:pPr>
            <a:r>
              <a:rPr lang="en-US" sz="1100">
                <a:ea typeface="+mn-lt"/>
                <a:cs typeface="+mn-lt"/>
              </a:rPr>
              <a:t>                    RegisterActivity::class.java</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 Text(color = Color(0xFF25b897),text = "Register") }</a:t>
            </a:r>
            <a:endParaRPr lang="en-US" sz="1100"/>
          </a:p>
          <a:p>
            <a:pPr marL="457200" lvl="1" indent="0">
              <a:buNone/>
            </a:pPr>
            <a:r>
              <a:rPr lang="en-US" sz="1100">
                <a:ea typeface="+mn-lt"/>
                <a:cs typeface="+mn-lt"/>
              </a:rPr>
              <a:t>            TextButton(onClick =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Spacer(modifier = Modifier.width(60.dp))</a:t>
            </a:r>
            <a:endParaRPr lang="en-US" sz="1100"/>
          </a:p>
          <a:p>
            <a:pPr marL="457200" lvl="1" indent="0">
              <a:buNone/>
            </a:pPr>
            <a:r>
              <a:rPr lang="en-US" sz="1100">
                <a:ea typeface="+mn-lt"/>
                <a:cs typeface="+mn-lt"/>
              </a:rPr>
              <a:t>                Text(color = Color(0xFF25b897),text = "Forget password?")</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    }</a:t>
            </a:r>
            <a:endParaRPr lang="en-US" sz="1100"/>
          </a:p>
          <a:p>
            <a:pPr marL="457200" lvl="1" indent="0">
              <a:buNone/>
            </a:pPr>
            <a:r>
              <a:rPr lang="en-US" sz="1100">
                <a:ea typeface="+mn-lt"/>
                <a:cs typeface="+mn-lt"/>
              </a:rPr>
              <a:t>}</a:t>
            </a:r>
            <a:endParaRPr lang="en-US" sz="1100"/>
          </a:p>
          <a:p>
            <a:pPr marL="457200" lvl="1" indent="0">
              <a:buNone/>
            </a:pPr>
            <a:r>
              <a:rPr lang="en-US" sz="1100">
                <a:ea typeface="+mn-lt"/>
                <a:cs typeface="+mn-lt"/>
              </a:rPr>
              <a:t>private fun </a:t>
            </a:r>
            <a:r>
              <a:rPr lang="en-US" sz="1100" err="1">
                <a:ea typeface="+mn-lt"/>
                <a:cs typeface="+mn-lt"/>
              </a:rPr>
              <a:t>startMainPage</a:t>
            </a:r>
            <a:r>
              <a:rPr lang="en-US" sz="1100">
                <a:ea typeface="+mn-lt"/>
                <a:cs typeface="+mn-lt"/>
              </a:rPr>
              <a:t>(context: Context) {</a:t>
            </a:r>
            <a:endParaRPr lang="en-US" sz="1100"/>
          </a:p>
          <a:p>
            <a:pPr marL="457200" lvl="1" indent="0">
              <a:buNone/>
            </a:pPr>
            <a:r>
              <a:rPr lang="en-US" sz="1100">
                <a:ea typeface="+mn-lt"/>
                <a:cs typeface="+mn-lt"/>
              </a:rPr>
              <a:t>    </a:t>
            </a:r>
            <a:r>
              <a:rPr lang="en-US" sz="1100" err="1">
                <a:ea typeface="+mn-lt"/>
                <a:cs typeface="+mn-lt"/>
              </a:rPr>
              <a:t>val</a:t>
            </a:r>
            <a:r>
              <a:rPr lang="en-US" sz="1100">
                <a:ea typeface="+mn-lt"/>
                <a:cs typeface="+mn-lt"/>
              </a:rPr>
              <a:t> intent = Intent(context, </a:t>
            </a:r>
            <a:r>
              <a:rPr lang="en-US" sz="1100" err="1">
                <a:ea typeface="+mn-lt"/>
                <a:cs typeface="+mn-lt"/>
              </a:rPr>
              <a:t>MainActivity</a:t>
            </a:r>
            <a:r>
              <a:rPr lang="en-US" sz="1100">
                <a:ea typeface="+mn-lt"/>
                <a:cs typeface="+mn-lt"/>
              </a:rPr>
              <a:t>::class.java)</a:t>
            </a:r>
            <a:endParaRPr lang="en-US" sz="1100"/>
          </a:p>
          <a:p>
            <a:pPr marL="457200" lvl="1" indent="0">
              <a:buNone/>
            </a:pPr>
            <a:r>
              <a:rPr lang="en-US" sz="1100">
                <a:ea typeface="+mn-lt"/>
                <a:cs typeface="+mn-lt"/>
              </a:rPr>
              <a:t>    </a:t>
            </a:r>
            <a:r>
              <a:rPr lang="en-US" sz="1100" err="1">
                <a:ea typeface="+mn-lt"/>
                <a:cs typeface="+mn-lt"/>
              </a:rPr>
              <a:t>ContextCompat.startActivity</a:t>
            </a:r>
            <a:r>
              <a:rPr lang="en-US" sz="1100">
                <a:ea typeface="+mn-lt"/>
                <a:cs typeface="+mn-lt"/>
              </a:rPr>
              <a:t>(context, intent, null)</a:t>
            </a:r>
            <a:endParaRPr lang="en-US" sz="1100"/>
          </a:p>
          <a:p>
            <a:pPr marL="457200" lvl="1" indent="0">
              <a:buNone/>
            </a:pPr>
            <a:r>
              <a:rPr lang="en-US" sz="1100">
                <a:ea typeface="+mn-lt"/>
                <a:cs typeface="+mn-lt"/>
              </a:rPr>
              <a:t>}</a:t>
            </a:r>
            <a:endParaRPr lang="en-US" sz="1100"/>
          </a:p>
          <a:p>
            <a:pPr marL="457200" lvl="1" indent="0">
              <a:buNone/>
            </a:pPr>
            <a:endParaRPr lang="en-US" sz="11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2481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40043-A499-B6DA-B3DF-0EE2C84E01F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OUTPUT </a:t>
            </a:r>
          </a:p>
        </p:txBody>
      </p:sp>
      <p:pic>
        <p:nvPicPr>
          <p:cNvPr id="4" name="Content Placeholder 3">
            <a:extLst>
              <a:ext uri="{FF2B5EF4-FFF2-40B4-BE49-F238E27FC236}">
                <a16:creationId xmlns:a16="http://schemas.microsoft.com/office/drawing/2014/main" id="{BCEB9881-E780-12C0-29F7-2698C369A689}"/>
              </a:ext>
            </a:extLst>
          </p:cNvPr>
          <p:cNvPicPr>
            <a:picLocks noGrp="1" noChangeAspect="1"/>
          </p:cNvPicPr>
          <p:nvPr>
            <p:ph idx="1"/>
          </p:nvPr>
        </p:nvPicPr>
        <p:blipFill>
          <a:blip r:embed="rId2"/>
          <a:stretch>
            <a:fillRect/>
          </a:stretch>
        </p:blipFill>
        <p:spPr>
          <a:xfrm>
            <a:off x="6914700" y="643466"/>
            <a:ext cx="2505932" cy="5568739"/>
          </a:xfrm>
          <a:prstGeom prst="rect">
            <a:avLst/>
          </a:prstGeom>
        </p:spPr>
      </p:pic>
    </p:spTree>
    <p:extLst>
      <p:ext uri="{BB962C8B-B14F-4D97-AF65-F5344CB8AC3E}">
        <p14:creationId xmlns:p14="http://schemas.microsoft.com/office/powerpoint/2010/main" val="75269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D71C525-4811-5C00-3FC2-50005D39379B}"/>
              </a:ext>
            </a:extLst>
          </p:cNvPr>
          <p:cNvPicPr>
            <a:picLocks noChangeAspect="1"/>
          </p:cNvPicPr>
          <p:nvPr/>
        </p:nvPicPr>
        <p:blipFill>
          <a:blip r:embed="rId2"/>
          <a:stretch>
            <a:fillRect/>
          </a:stretch>
        </p:blipFill>
        <p:spPr>
          <a:xfrm>
            <a:off x="4842510" y="643467"/>
            <a:ext cx="250697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02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940EA66-5838-DE36-B241-B64714CF229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DEMO VIDEO :</a:t>
            </a:r>
          </a:p>
        </p:txBody>
      </p:sp>
      <p:pic>
        <p:nvPicPr>
          <p:cNvPr id="2" name="Screen_recording_20241115_100515_compress">
            <a:hlinkClick r:id="" action="ppaction://media"/>
            <a:extLst>
              <a:ext uri="{FF2B5EF4-FFF2-40B4-BE49-F238E27FC236}">
                <a16:creationId xmlns:a16="http://schemas.microsoft.com/office/drawing/2014/main" id="{E38733C1-483B-7052-16CE-48A5EB16314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914700" y="643466"/>
            <a:ext cx="2505931" cy="5568739"/>
          </a:xfrm>
          <a:prstGeom prst="rect">
            <a:avLst/>
          </a:prstGeom>
        </p:spPr>
      </p:pic>
    </p:spTree>
    <p:extLst>
      <p:ext uri="{BB962C8B-B14F-4D97-AF65-F5344CB8AC3E}">
        <p14:creationId xmlns:p14="http://schemas.microsoft.com/office/powerpoint/2010/main" val="259909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48BB9-241B-D4A6-009D-DCB6DF2358F2}"/>
              </a:ext>
            </a:extLst>
          </p:cNvPr>
          <p:cNvSpPr>
            <a:spLocks noGrp="1"/>
          </p:cNvSpPr>
          <p:nvPr>
            <p:ph type="title"/>
          </p:nvPr>
        </p:nvSpPr>
        <p:spPr>
          <a:xfrm>
            <a:off x="841248" y="256032"/>
            <a:ext cx="10506456" cy="1014984"/>
          </a:xfrm>
        </p:spPr>
        <p:txBody>
          <a:bodyPr anchor="b">
            <a:normAutofit/>
          </a:bodyPr>
          <a:lstStyle/>
          <a:p>
            <a:r>
              <a:rPr lang="en-US" dirty="0">
                <a:ea typeface="+mj-lt"/>
                <a:cs typeface="+mj-lt"/>
              </a:rPr>
              <a:t>Conclusion</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D970704-A172-A7BD-FA32-0BF995E127FA}"/>
              </a:ext>
            </a:extLst>
          </p:cNvPr>
          <p:cNvGraphicFramePr>
            <a:graphicFrameLocks noGrp="1"/>
          </p:cNvGraphicFramePr>
          <p:nvPr>
            <p:ph idx="1"/>
            <p:extLst>
              <p:ext uri="{D42A27DB-BD31-4B8C-83A1-F6EECF244321}">
                <p14:modId xmlns:p14="http://schemas.microsoft.com/office/powerpoint/2010/main" val="10820001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20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DC619-DF2B-ACE9-E07D-F4A11FB84101}"/>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Project Description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21BAEC-A5EA-0AF0-76D6-AB700F87546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Compose Input is a sample project designed to showcase efficient text input handling and validation in Android applications using Jetpack Compose. This project focuses on demonstrating the capabilities of Android's modern UI toolkit, Jetpack Compose, in building intuitive, user-friendly forms with real-time validation feedback.</a:t>
            </a:r>
            <a:endParaRPr lang="en-US" dirty="0"/>
          </a:p>
        </p:txBody>
      </p:sp>
    </p:spTree>
    <p:extLst>
      <p:ext uri="{BB962C8B-B14F-4D97-AF65-F5344CB8AC3E}">
        <p14:creationId xmlns:p14="http://schemas.microsoft.com/office/powerpoint/2010/main" val="268856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55C25-FAF0-0248-E62C-14C5F0DE6145}"/>
              </a:ext>
            </a:extLst>
          </p:cNvPr>
          <p:cNvSpPr>
            <a:spLocks noGrp="1"/>
          </p:cNvSpPr>
          <p:nvPr>
            <p:ph type="title"/>
          </p:nvPr>
        </p:nvSpPr>
        <p:spPr>
          <a:xfrm>
            <a:off x="1171074" y="1396686"/>
            <a:ext cx="3240506" cy="4064628"/>
          </a:xfrm>
        </p:spPr>
        <p:txBody>
          <a:bodyPr>
            <a:normAutofit/>
          </a:bodyPr>
          <a:lstStyle/>
          <a:p>
            <a:r>
              <a:rPr lang="en-US">
                <a:solidFill>
                  <a:srgbClr val="FFFFFF"/>
                </a:solidFill>
              </a:rPr>
              <a:t>Application Description</a:t>
            </a:r>
          </a:p>
          <a:p>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49D022-671B-E7E2-7AAD-1F03D420EBC0}"/>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400" b="1">
                <a:ea typeface="+mn-lt"/>
                <a:cs typeface="+mn-lt"/>
              </a:rPr>
              <a:t>Compose Input</a:t>
            </a:r>
            <a:r>
              <a:rPr lang="en-US" sz="2400">
                <a:ea typeface="+mn-lt"/>
                <a:cs typeface="+mn-lt"/>
              </a:rPr>
              <a:t> is a sample Android application built with Jetpack Compose to demonstrate efficient text input handling, form validation, and dynamic user feedback. This app is designed as a learning tool for Android developers exploring the Compose UI toolkit, specifically for handling user inputs in forms and validating data in real-time.</a:t>
            </a:r>
            <a:endParaRPr lang="en-US" sz="2400"/>
          </a:p>
        </p:txBody>
      </p:sp>
    </p:spTree>
    <p:extLst>
      <p:ext uri="{BB962C8B-B14F-4D97-AF65-F5344CB8AC3E}">
        <p14:creationId xmlns:p14="http://schemas.microsoft.com/office/powerpoint/2010/main" val="83933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0D244B4D-6C69-B34C-1308-6F0309F237AC}"/>
              </a:ext>
            </a:extLst>
          </p:cNvPr>
          <p:cNvPicPr>
            <a:picLocks noChangeAspect="1"/>
          </p:cNvPicPr>
          <p:nvPr/>
        </p:nvPicPr>
        <p:blipFill>
          <a:blip r:embed="rId2"/>
          <a:srcRect l="10600" r="24030" b="-4"/>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32CC96-8F47-39E9-DC9D-2E916FC0F49D}"/>
              </a:ext>
            </a:extLst>
          </p:cNvPr>
          <p:cNvSpPr>
            <a:spLocks noGrp="1"/>
          </p:cNvSpPr>
          <p:nvPr>
            <p:ph type="title"/>
          </p:nvPr>
        </p:nvSpPr>
        <p:spPr>
          <a:xfrm>
            <a:off x="5827048" y="444272"/>
            <a:ext cx="5721484" cy="1325563"/>
          </a:xfrm>
        </p:spPr>
        <p:txBody>
          <a:bodyPr>
            <a:normAutofit/>
          </a:bodyPr>
          <a:lstStyle/>
          <a:p>
            <a:r>
              <a:rPr lang="en-US" dirty="0">
                <a:ea typeface="+mj-lt"/>
                <a:cs typeface="+mj-lt"/>
              </a:rPr>
              <a:t>Key Features</a:t>
            </a:r>
            <a:endParaRPr lang="en-US" dirty="0"/>
          </a:p>
        </p:txBody>
      </p:sp>
      <p:graphicFrame>
        <p:nvGraphicFramePr>
          <p:cNvPr id="5" name="Content Placeholder 2">
            <a:extLst>
              <a:ext uri="{FF2B5EF4-FFF2-40B4-BE49-F238E27FC236}">
                <a16:creationId xmlns:a16="http://schemas.microsoft.com/office/drawing/2014/main" id="{1F104EB0-ECEB-9DE2-3E72-F7E788D8A06A}"/>
              </a:ext>
            </a:extLst>
          </p:cNvPr>
          <p:cNvGraphicFramePr>
            <a:graphicFrameLocks noGrp="1"/>
          </p:cNvGraphicFramePr>
          <p:nvPr>
            <p:ph idx="1"/>
            <p:extLst>
              <p:ext uri="{D42A27DB-BD31-4B8C-83A1-F6EECF244321}">
                <p14:modId xmlns:p14="http://schemas.microsoft.com/office/powerpoint/2010/main" val="1591709404"/>
              </p:ext>
            </p:extLst>
          </p:nvPr>
        </p:nvGraphicFramePr>
        <p:xfrm>
          <a:off x="5827048" y="1904772"/>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152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E1431-048B-51DF-177B-1BF56C9795BA}"/>
              </a:ext>
            </a:extLst>
          </p:cNvPr>
          <p:cNvSpPr>
            <a:spLocks noGrp="1"/>
          </p:cNvSpPr>
          <p:nvPr>
            <p:ph type="title"/>
          </p:nvPr>
        </p:nvSpPr>
        <p:spPr>
          <a:xfrm>
            <a:off x="1171074" y="1396686"/>
            <a:ext cx="3240506" cy="4064628"/>
          </a:xfrm>
        </p:spPr>
        <p:txBody>
          <a:bodyPr>
            <a:normAutofit/>
          </a:bodyPr>
          <a:lstStyle/>
          <a:p>
            <a:r>
              <a:rPr lang="en-US">
                <a:solidFill>
                  <a:srgbClr val="FFFFFF"/>
                </a:solidFill>
              </a:rPr>
              <a:t>Key Features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E1017E-B63A-6E00-CFDB-21C3AE418C16}"/>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000" b="1">
                <a:ea typeface="+mn-lt"/>
                <a:cs typeface="+mn-lt"/>
              </a:rPr>
              <a:t>Composable and Modular Components</a:t>
            </a:r>
            <a:r>
              <a:rPr lang="en-US" sz="2000">
                <a:ea typeface="+mn-lt"/>
                <a:cs typeface="+mn-lt"/>
              </a:rPr>
              <a:t>:</a:t>
            </a:r>
            <a:endParaRPr lang="en-US" sz="2000"/>
          </a:p>
          <a:p>
            <a:r>
              <a:rPr lang="en-US" sz="2000">
                <a:ea typeface="+mn-lt"/>
                <a:cs typeface="+mn-lt"/>
              </a:rPr>
              <a:t>Reusable components built in a modular way, following best practices for Compose, making it easy to adapt or extend the code for other applications.</a:t>
            </a:r>
            <a:endParaRPr lang="en-US" sz="2000"/>
          </a:p>
          <a:p>
            <a:r>
              <a:rPr lang="en-US" sz="2000">
                <a:ea typeface="+mn-lt"/>
                <a:cs typeface="+mn-lt"/>
              </a:rPr>
              <a:t>Clean, documented code structure that allows developers to easily understand and apply Compose concepts in their own projects.</a:t>
            </a:r>
            <a:endParaRPr lang="en-US" sz="2000"/>
          </a:p>
          <a:p>
            <a:r>
              <a:rPr lang="en-US" sz="2000" b="1">
                <a:ea typeface="+mn-lt"/>
                <a:cs typeface="+mn-lt"/>
              </a:rPr>
              <a:t>Theme Compatibility</a:t>
            </a:r>
            <a:r>
              <a:rPr lang="en-US" sz="2000">
                <a:ea typeface="+mn-lt"/>
                <a:cs typeface="+mn-lt"/>
              </a:rPr>
              <a:t>:</a:t>
            </a:r>
            <a:endParaRPr lang="en-US" sz="2000"/>
          </a:p>
          <a:p>
            <a:r>
              <a:rPr lang="en-US" sz="2000">
                <a:ea typeface="+mn-lt"/>
                <a:cs typeface="+mn-lt"/>
              </a:rPr>
              <a:t>Supports both light and dark modes, ensuring a consistent experience across Android’s theme settings.</a:t>
            </a:r>
            <a:endParaRPr lang="en-US" sz="2000"/>
          </a:p>
          <a:p>
            <a:endParaRPr lang="en-US" sz="2000"/>
          </a:p>
        </p:txBody>
      </p:sp>
    </p:spTree>
    <p:extLst>
      <p:ext uri="{BB962C8B-B14F-4D97-AF65-F5344CB8AC3E}">
        <p14:creationId xmlns:p14="http://schemas.microsoft.com/office/powerpoint/2010/main" val="378328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8644E-9043-664C-50C6-D558D8CFCE96}"/>
              </a:ext>
            </a:extLst>
          </p:cNvPr>
          <p:cNvSpPr>
            <a:spLocks noGrp="1"/>
          </p:cNvSpPr>
          <p:nvPr>
            <p:ph type="title"/>
          </p:nvPr>
        </p:nvSpPr>
        <p:spPr>
          <a:xfrm>
            <a:off x="956826" y="1112969"/>
            <a:ext cx="3937298" cy="4166010"/>
          </a:xfrm>
        </p:spPr>
        <p:txBody>
          <a:bodyPr>
            <a:normAutofit/>
          </a:bodyPr>
          <a:lstStyle/>
          <a:p>
            <a:r>
              <a:rPr lang="en-US">
                <a:solidFill>
                  <a:srgbClr val="FFFFFF"/>
                </a:solidFill>
                <a:ea typeface="+mj-lt"/>
                <a:cs typeface="+mj-lt"/>
              </a:rPr>
              <a:t>Purpose and Audience</a:t>
            </a:r>
            <a:endParaRPr lang="en-US">
              <a:solidFill>
                <a:srgbClr val="FFFFFF"/>
              </a:solidFill>
            </a:endParaRP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5470B4-DD86-C291-7605-C65557F10EFA}"/>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endParaRPr lang="en-US" sz="2200"/>
          </a:p>
          <a:p>
            <a:r>
              <a:rPr lang="en-US" sz="2200" b="1">
                <a:ea typeface="+mn-lt"/>
                <a:cs typeface="+mn-lt"/>
              </a:rPr>
              <a:t>Compose Input</a:t>
            </a:r>
            <a:r>
              <a:rPr lang="en-US" sz="2200">
                <a:ea typeface="+mn-lt"/>
                <a:cs typeface="+mn-lt"/>
              </a:rPr>
              <a:t> is intended for Android developers who want to learn how to implement form-based user input and validation using Jetpack Compose. The application demonstrates best practices for handling UI state, validation logic, and user feedback, making it a practical reference for building production-ready Android apps with Compose. The app serves as both a tutorial and a starting point for developers aiming to integrate robust input handling in Compose applications.</a:t>
            </a:r>
            <a:endParaRPr lang="en-US" sz="2200"/>
          </a:p>
          <a:p>
            <a:endParaRPr lang="en-US" sz="220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4236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88AD-46AE-1707-F3DC-C1FFB7583EC8}"/>
              </a:ext>
            </a:extLst>
          </p:cNvPr>
          <p:cNvSpPr>
            <a:spLocks noGrp="1"/>
          </p:cNvSpPr>
          <p:nvPr>
            <p:ph type="title"/>
          </p:nvPr>
        </p:nvSpPr>
        <p:spPr>
          <a:xfrm>
            <a:off x="5868557" y="1138036"/>
            <a:ext cx="5444382" cy="1402470"/>
          </a:xfrm>
        </p:spPr>
        <p:txBody>
          <a:bodyPr anchor="t">
            <a:normAutofit/>
          </a:bodyPr>
          <a:lstStyle/>
          <a:p>
            <a:r>
              <a:rPr lang="en-US" sz="3200">
                <a:ea typeface="+mj-lt"/>
                <a:cs typeface="+mj-lt"/>
              </a:rPr>
              <a:t>Project Goals</a:t>
            </a:r>
            <a:endParaRPr lang="en-US" sz="3200"/>
          </a:p>
        </p:txBody>
      </p:sp>
      <p:pic>
        <p:nvPicPr>
          <p:cNvPr id="13" name="Picture 12" descr="A person reaching for a paper on a table full of paper and sticky notes">
            <a:extLst>
              <a:ext uri="{FF2B5EF4-FFF2-40B4-BE49-F238E27FC236}">
                <a16:creationId xmlns:a16="http://schemas.microsoft.com/office/drawing/2014/main" id="{F74C0C62-E45C-8F16-66C2-A1A39A3B4904}"/>
              </a:ext>
            </a:extLst>
          </p:cNvPr>
          <p:cNvPicPr>
            <a:picLocks noChangeAspect="1"/>
          </p:cNvPicPr>
          <p:nvPr/>
        </p:nvPicPr>
        <p:blipFill>
          <a:blip r:embed="rId2"/>
          <a:srcRect l="23546" r="26320" b="4"/>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77DAE9-F4BC-C0EF-853B-E7257A7BD560}"/>
              </a:ext>
            </a:extLst>
          </p:cNvPr>
          <p:cNvSpPr>
            <a:spLocks noGrp="1"/>
          </p:cNvSpPr>
          <p:nvPr>
            <p:ph idx="1"/>
          </p:nvPr>
        </p:nvSpPr>
        <p:spPr>
          <a:xfrm>
            <a:off x="5868557" y="2551176"/>
            <a:ext cx="5444382" cy="3591207"/>
          </a:xfrm>
        </p:spPr>
        <p:txBody>
          <a:bodyPr vert="horz" lIns="91440" tIns="45720" rIns="91440" bIns="45720" rtlCol="0">
            <a:normAutofit/>
          </a:bodyPr>
          <a:lstStyle/>
          <a:p>
            <a:r>
              <a:rPr lang="en-US" sz="2000">
                <a:ea typeface="+mn-lt"/>
                <a:cs typeface="+mn-lt"/>
              </a:rPr>
              <a:t>The goal of </a:t>
            </a:r>
            <a:r>
              <a:rPr lang="en-US" sz="2000" b="1">
                <a:ea typeface="+mn-lt"/>
                <a:cs typeface="+mn-lt"/>
              </a:rPr>
              <a:t>Compose Input</a:t>
            </a:r>
            <a:r>
              <a:rPr lang="en-US" sz="2000">
                <a:ea typeface="+mn-lt"/>
                <a:cs typeface="+mn-lt"/>
              </a:rPr>
              <a:t> is to provide a comprehensive guide for developers aiming to create input forms using Jetpack Compose with robust validation and user-friendly interaction. This project highlights Compose's strengths in managing UI state and offers practical insights into developing responsive, production-ready applications. </a:t>
            </a:r>
            <a:r>
              <a:rPr lang="en-US" sz="2000" b="1">
                <a:ea typeface="+mn-lt"/>
                <a:cs typeface="+mn-lt"/>
              </a:rPr>
              <a:t>Compose Input</a:t>
            </a:r>
            <a:r>
              <a:rPr lang="en-US" sz="2000">
                <a:ea typeface="+mn-lt"/>
                <a:cs typeface="+mn-lt"/>
              </a:rPr>
              <a:t> is designed to be a learning tool and a reference for developers interested in building forms and handling user input effectively with Jetpack Compose.</a:t>
            </a:r>
            <a:endParaRPr lang="en-US" sz="2000"/>
          </a:p>
        </p:txBody>
      </p:sp>
    </p:spTree>
    <p:extLst>
      <p:ext uri="{BB962C8B-B14F-4D97-AF65-F5344CB8AC3E}">
        <p14:creationId xmlns:p14="http://schemas.microsoft.com/office/powerpoint/2010/main" val="41273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 name="Title 1">
            <a:extLst>
              <a:ext uri="{FF2B5EF4-FFF2-40B4-BE49-F238E27FC236}">
                <a16:creationId xmlns:a16="http://schemas.microsoft.com/office/drawing/2014/main" id="{2A00DB35-0C01-0CA1-F942-E0539A373E0D}"/>
              </a:ext>
            </a:extLst>
          </p:cNvPr>
          <p:cNvSpPr>
            <a:spLocks noGrp="1"/>
          </p:cNvSpPr>
          <p:nvPr>
            <p:ph type="title"/>
          </p:nvPr>
        </p:nvSpPr>
        <p:spPr>
          <a:xfrm>
            <a:off x="385880" y="-10159"/>
            <a:ext cx="5334197" cy="1708242"/>
          </a:xfrm>
        </p:spPr>
        <p:txBody>
          <a:bodyPr anchor="ctr">
            <a:normAutofit/>
          </a:bodyPr>
          <a:lstStyle/>
          <a:p>
            <a:r>
              <a:rPr lang="en-US" sz="4000"/>
              <a:t>MAIN ACTIVITY</a:t>
            </a:r>
          </a:p>
        </p:txBody>
      </p:sp>
      <p:sp>
        <p:nvSpPr>
          <p:cNvPr id="3" name="Content Placeholder 2">
            <a:extLst>
              <a:ext uri="{FF2B5EF4-FFF2-40B4-BE49-F238E27FC236}">
                <a16:creationId xmlns:a16="http://schemas.microsoft.com/office/drawing/2014/main" id="{ABD7D3C9-6EE0-9C79-EF6D-317C87CCDF25}"/>
              </a:ext>
            </a:extLst>
          </p:cNvPr>
          <p:cNvSpPr>
            <a:spLocks noGrp="1"/>
          </p:cNvSpPr>
          <p:nvPr>
            <p:ph idx="1"/>
          </p:nvPr>
        </p:nvSpPr>
        <p:spPr>
          <a:xfrm>
            <a:off x="761800" y="2470244"/>
            <a:ext cx="5334197" cy="3769835"/>
          </a:xfrm>
        </p:spPr>
        <p:txBody>
          <a:bodyPr vert="horz" lIns="91440" tIns="45720" rIns="91440" bIns="45720" rtlCol="0" anchor="ctr">
            <a:noAutofit/>
          </a:bodyPr>
          <a:lstStyle/>
          <a:p>
            <a:pPr>
              <a:buNone/>
            </a:pPr>
            <a:r>
              <a:rPr lang="en-US" sz="800" dirty="0">
                <a:ea typeface="+mn-lt"/>
                <a:cs typeface="+mn-lt"/>
              </a:rPr>
              <a:t>&lt;?xml version="1.0" encoding="utf-8"?&gt; </a:t>
            </a:r>
            <a:endParaRPr lang="en-US" sz="800" dirty="0"/>
          </a:p>
          <a:p>
            <a:pPr>
              <a:buNone/>
            </a:pPr>
            <a:r>
              <a:rPr lang="en-US" sz="800" dirty="0">
                <a:ea typeface="+mn-lt"/>
                <a:cs typeface="+mn-lt"/>
              </a:rPr>
              <a:t>&lt;manifest </a:t>
            </a:r>
            <a:r>
              <a:rPr lang="en-US" sz="800" dirty="0" err="1">
                <a:ea typeface="+mn-lt"/>
                <a:cs typeface="+mn-lt"/>
              </a:rPr>
              <a:t>xmlns:android</a:t>
            </a:r>
            <a:r>
              <a:rPr lang="en-US" sz="800" dirty="0">
                <a:ea typeface="+mn-lt"/>
                <a:cs typeface="+mn-lt"/>
              </a:rPr>
              <a:t>="http://schemas.android.com/</a:t>
            </a:r>
            <a:r>
              <a:rPr lang="en-US" sz="800" dirty="0" err="1">
                <a:ea typeface="+mn-lt"/>
                <a:cs typeface="+mn-lt"/>
              </a:rPr>
              <a:t>apk</a:t>
            </a:r>
            <a:r>
              <a:rPr lang="en-US" sz="800" dirty="0">
                <a:ea typeface="+mn-lt"/>
                <a:cs typeface="+mn-lt"/>
              </a:rPr>
              <a:t>/res/android" </a:t>
            </a:r>
            <a:endParaRPr lang="en-US" sz="800" dirty="0"/>
          </a:p>
          <a:p>
            <a:pPr>
              <a:buNone/>
            </a:pPr>
            <a:r>
              <a:rPr lang="en-US" sz="800" dirty="0">
                <a:ea typeface="+mn-lt"/>
                <a:cs typeface="+mn-lt"/>
              </a:rPr>
              <a:t>    </a:t>
            </a:r>
            <a:r>
              <a:rPr lang="en-US" sz="800" dirty="0" err="1">
                <a:ea typeface="+mn-lt"/>
                <a:cs typeface="+mn-lt"/>
              </a:rPr>
              <a:t>xmlns:tools</a:t>
            </a:r>
            <a:r>
              <a:rPr lang="en-US" sz="800" dirty="0">
                <a:ea typeface="+mn-lt"/>
                <a:cs typeface="+mn-lt"/>
              </a:rPr>
              <a:t>="http://schemas.android.com/tools"&gt; </a:t>
            </a:r>
            <a:endParaRPr lang="en-US" sz="800" dirty="0"/>
          </a:p>
          <a:p>
            <a:pPr>
              <a:buNone/>
            </a:pPr>
            <a:r>
              <a:rPr lang="en-US" sz="800" dirty="0">
                <a:ea typeface="+mn-lt"/>
                <a:cs typeface="+mn-lt"/>
              </a:rPr>
              <a:t>    &lt;application </a:t>
            </a:r>
            <a:endParaRPr lang="en-US" sz="800" dirty="0"/>
          </a:p>
          <a:p>
            <a:pPr>
              <a:buNone/>
            </a:pPr>
            <a:r>
              <a:rPr lang="en-US" sz="800" dirty="0">
                <a:ea typeface="+mn-lt"/>
                <a:cs typeface="+mn-lt"/>
              </a:rPr>
              <a:t>        </a:t>
            </a:r>
            <a:r>
              <a:rPr lang="en-US" sz="800" dirty="0" err="1">
                <a:ea typeface="+mn-lt"/>
                <a:cs typeface="+mn-lt"/>
              </a:rPr>
              <a:t>android:allowBackup</a:t>
            </a:r>
            <a:r>
              <a:rPr lang="en-US" sz="800" dirty="0">
                <a:ea typeface="+mn-lt"/>
                <a:cs typeface="+mn-lt"/>
              </a:rPr>
              <a:t>="true" </a:t>
            </a:r>
            <a:endParaRPr lang="en-US" sz="800" dirty="0"/>
          </a:p>
          <a:p>
            <a:pPr>
              <a:buNone/>
            </a:pPr>
            <a:r>
              <a:rPr lang="en-US" sz="800" dirty="0">
                <a:ea typeface="+mn-lt"/>
                <a:cs typeface="+mn-lt"/>
              </a:rPr>
              <a:t>        </a:t>
            </a:r>
            <a:r>
              <a:rPr lang="en-US" sz="800" dirty="0" err="1">
                <a:ea typeface="+mn-lt"/>
                <a:cs typeface="+mn-lt"/>
              </a:rPr>
              <a:t>android:dataExtractionRules</a:t>
            </a:r>
            <a:r>
              <a:rPr lang="en-US" sz="800" dirty="0">
                <a:ea typeface="+mn-lt"/>
                <a:cs typeface="+mn-lt"/>
              </a:rPr>
              <a:t>="@xml/</a:t>
            </a:r>
            <a:r>
              <a:rPr lang="en-US" sz="800" dirty="0" err="1">
                <a:ea typeface="+mn-lt"/>
                <a:cs typeface="+mn-lt"/>
              </a:rPr>
              <a:t>data_extraction_rules</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android:fullBackupContent</a:t>
            </a:r>
            <a:r>
              <a:rPr lang="en-US" sz="800" dirty="0">
                <a:ea typeface="+mn-lt"/>
                <a:cs typeface="+mn-lt"/>
              </a:rPr>
              <a:t>="@xml/</a:t>
            </a:r>
            <a:r>
              <a:rPr lang="en-US" sz="800" dirty="0" err="1">
                <a:ea typeface="+mn-lt"/>
                <a:cs typeface="+mn-lt"/>
              </a:rPr>
              <a:t>backup_rules</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android:icon</a:t>
            </a:r>
            <a:r>
              <a:rPr lang="en-US" sz="800" dirty="0">
                <a:ea typeface="+mn-lt"/>
                <a:cs typeface="+mn-lt"/>
              </a:rPr>
              <a:t>="@mipmap/</a:t>
            </a:r>
            <a:r>
              <a:rPr lang="en-US" sz="800" dirty="0" err="1">
                <a:ea typeface="+mn-lt"/>
                <a:cs typeface="+mn-lt"/>
              </a:rPr>
              <a:t>ic_launcher</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android:label</a:t>
            </a:r>
            <a:r>
              <a:rPr lang="en-US" sz="800" dirty="0">
                <a:ea typeface="+mn-lt"/>
                <a:cs typeface="+mn-lt"/>
              </a:rPr>
              <a:t>="@string/</a:t>
            </a:r>
            <a:r>
              <a:rPr lang="en-US" sz="800" dirty="0" err="1">
                <a:ea typeface="+mn-lt"/>
                <a:cs typeface="+mn-lt"/>
              </a:rPr>
              <a:t>app_name</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android:supportsRtl</a:t>
            </a:r>
            <a:r>
              <a:rPr lang="en-US" sz="800" dirty="0">
                <a:ea typeface="+mn-lt"/>
                <a:cs typeface="+mn-lt"/>
              </a:rPr>
              <a:t>="true" </a:t>
            </a:r>
            <a:endParaRPr lang="en-US" sz="800" dirty="0"/>
          </a:p>
          <a:p>
            <a:pPr>
              <a:buNone/>
            </a:pPr>
            <a:r>
              <a:rPr lang="en-US" sz="800" dirty="0">
                <a:ea typeface="+mn-lt"/>
                <a:cs typeface="+mn-lt"/>
              </a:rPr>
              <a:t>        </a:t>
            </a:r>
            <a:r>
              <a:rPr lang="en-US" sz="800" dirty="0">
                <a:ea typeface="+mn-lt"/>
                <a:cs typeface="+mn-lt"/>
                <a:hlinkClick r:id="rId2"/>
              </a:rPr>
              <a:t>android:theme="@style/Theme.SurveyApplication</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tools:targetApi</a:t>
            </a:r>
            <a:r>
              <a:rPr lang="en-US" sz="800" dirty="0">
                <a:ea typeface="+mn-lt"/>
                <a:cs typeface="+mn-lt"/>
              </a:rPr>
              <a:t>="31"&gt; </a:t>
            </a:r>
            <a:endParaRPr lang="en-US" sz="800" dirty="0"/>
          </a:p>
          <a:p>
            <a:pPr>
              <a:buNone/>
            </a:pPr>
            <a:r>
              <a:rPr lang="en-US" sz="800" dirty="0">
                <a:ea typeface="+mn-lt"/>
                <a:cs typeface="+mn-lt"/>
              </a:rPr>
              <a:t>        &lt;activity </a:t>
            </a:r>
            <a:endParaRPr lang="en-US" sz="800" dirty="0"/>
          </a:p>
          <a:p>
            <a:pPr>
              <a:buNone/>
            </a:pPr>
            <a:r>
              <a:rPr lang="en-US" sz="800" dirty="0">
                <a:ea typeface="+mn-lt"/>
                <a:cs typeface="+mn-lt"/>
              </a:rPr>
              <a:t>            </a:t>
            </a:r>
            <a:r>
              <a:rPr lang="en-US" sz="800" dirty="0" err="1">
                <a:ea typeface="+mn-lt"/>
                <a:cs typeface="+mn-lt"/>
              </a:rPr>
              <a:t>android:name</a:t>
            </a:r>
            <a:r>
              <a:rPr lang="en-US" sz="800" dirty="0">
                <a:ea typeface="+mn-lt"/>
                <a:cs typeface="+mn-lt"/>
              </a:rPr>
              <a:t>=".</a:t>
            </a:r>
            <a:r>
              <a:rPr lang="en-US" sz="800" dirty="0" err="1">
                <a:ea typeface="+mn-lt"/>
                <a:cs typeface="+mn-lt"/>
              </a:rPr>
              <a:t>RegisterActivity</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android:exported</a:t>
            </a:r>
            <a:r>
              <a:rPr lang="en-US" sz="800" dirty="0">
                <a:ea typeface="+mn-lt"/>
                <a:cs typeface="+mn-lt"/>
              </a:rPr>
              <a:t>="false" </a:t>
            </a:r>
            <a:endParaRPr lang="en-US" sz="800" dirty="0"/>
          </a:p>
          <a:p>
            <a:pPr>
              <a:buNone/>
            </a:pPr>
            <a:r>
              <a:rPr lang="en-US" sz="800" dirty="0">
                <a:ea typeface="+mn-lt"/>
                <a:cs typeface="+mn-lt"/>
              </a:rPr>
              <a:t>            </a:t>
            </a:r>
            <a:r>
              <a:rPr lang="en-US" sz="800" dirty="0" err="1">
                <a:ea typeface="+mn-lt"/>
                <a:cs typeface="+mn-lt"/>
              </a:rPr>
              <a:t>android:label</a:t>
            </a:r>
            <a:r>
              <a:rPr lang="en-US" sz="800" dirty="0">
                <a:ea typeface="+mn-lt"/>
                <a:cs typeface="+mn-lt"/>
              </a:rPr>
              <a:t>="@string/</a:t>
            </a:r>
            <a:r>
              <a:rPr lang="en-US" sz="800" dirty="0" err="1">
                <a:ea typeface="+mn-lt"/>
                <a:cs typeface="+mn-lt"/>
              </a:rPr>
              <a:t>title_activity_register</a:t>
            </a:r>
            <a:r>
              <a:rPr lang="en-US" sz="800" dirty="0">
                <a:ea typeface="+mn-lt"/>
                <a:cs typeface="+mn-lt"/>
              </a:rPr>
              <a:t>" </a:t>
            </a:r>
            <a:endParaRPr lang="en-US" sz="800" dirty="0"/>
          </a:p>
          <a:p>
            <a:pPr>
              <a:buNone/>
            </a:pPr>
            <a:r>
              <a:rPr lang="en-US" sz="800" dirty="0">
                <a:ea typeface="+mn-lt"/>
                <a:cs typeface="+mn-lt"/>
              </a:rPr>
              <a:t>            </a:t>
            </a:r>
            <a:r>
              <a:rPr lang="en-US" sz="800" dirty="0">
                <a:ea typeface="+mn-lt"/>
                <a:cs typeface="+mn-lt"/>
                <a:hlinkClick r:id="rId2"/>
              </a:rPr>
              <a:t>android:theme="@style/Theme.SurveyApplication</a:t>
            </a:r>
            <a:r>
              <a:rPr lang="en-US" sz="800" dirty="0">
                <a:ea typeface="+mn-lt"/>
                <a:cs typeface="+mn-lt"/>
              </a:rPr>
              <a:t>" /&gt; </a:t>
            </a:r>
            <a:endParaRPr lang="en-US" sz="800" dirty="0"/>
          </a:p>
          <a:p>
            <a:pPr>
              <a:buNone/>
            </a:pPr>
            <a:r>
              <a:rPr lang="en-US" sz="800" dirty="0">
                <a:ea typeface="+mn-lt"/>
                <a:cs typeface="+mn-lt"/>
              </a:rPr>
              <a:t>        &lt;activity </a:t>
            </a:r>
            <a:endParaRPr lang="en-US" sz="800" dirty="0"/>
          </a:p>
          <a:p>
            <a:pPr>
              <a:buNone/>
            </a:pPr>
            <a:r>
              <a:rPr lang="en-US" sz="800" dirty="0">
                <a:ea typeface="+mn-lt"/>
                <a:cs typeface="+mn-lt"/>
              </a:rPr>
              <a:t>            </a:t>
            </a:r>
            <a:r>
              <a:rPr lang="en-US" sz="800" dirty="0" err="1">
                <a:ea typeface="+mn-lt"/>
                <a:cs typeface="+mn-lt"/>
              </a:rPr>
              <a:t>android:name</a:t>
            </a:r>
            <a:r>
              <a:rPr lang="en-US" sz="800" dirty="0">
                <a:ea typeface="+mn-lt"/>
                <a:cs typeface="+mn-lt"/>
              </a:rPr>
              <a:t>=".</a:t>
            </a:r>
            <a:r>
              <a:rPr lang="en-US" sz="800" dirty="0" err="1">
                <a:ea typeface="+mn-lt"/>
                <a:cs typeface="+mn-lt"/>
              </a:rPr>
              <a:t>MainActivity</a:t>
            </a:r>
            <a:r>
              <a:rPr lang="en-US" sz="800" dirty="0">
                <a:ea typeface="+mn-lt"/>
                <a:cs typeface="+mn-lt"/>
              </a:rPr>
              <a:t>" </a:t>
            </a:r>
            <a:endParaRPr lang="en-US" sz="800" dirty="0"/>
          </a:p>
          <a:p>
            <a:pPr>
              <a:buNone/>
            </a:pPr>
            <a:r>
              <a:rPr lang="en-US" sz="800" dirty="0">
                <a:ea typeface="+mn-lt"/>
                <a:cs typeface="+mn-lt"/>
              </a:rPr>
              <a:t>       </a:t>
            </a:r>
            <a:r>
              <a:rPr lang="en-US" sz="800" dirty="0" err="1">
                <a:ea typeface="+mn-lt"/>
                <a:cs typeface="+mn-lt"/>
              </a:rPr>
              <a:t>android:exported</a:t>
            </a:r>
            <a:r>
              <a:rPr lang="en-US" sz="800" dirty="0">
                <a:ea typeface="+mn-lt"/>
                <a:cs typeface="+mn-lt"/>
              </a:rPr>
              <a:t>="false" </a:t>
            </a:r>
            <a:endParaRPr lang="en-US" sz="800" dirty="0"/>
          </a:p>
          <a:p>
            <a:pPr marL="0" indent="0">
              <a:buNone/>
            </a:pPr>
            <a:endParaRPr lang="en-US" sz="800" dirty="0"/>
          </a:p>
        </p:txBody>
      </p:sp>
      <p:pic>
        <p:nvPicPr>
          <p:cNvPr id="14" name="Picture 13" descr="Abstract background">
            <a:extLst>
              <a:ext uri="{FF2B5EF4-FFF2-40B4-BE49-F238E27FC236}">
                <a16:creationId xmlns:a16="http://schemas.microsoft.com/office/drawing/2014/main" id="{46C5D2A9-E387-927A-0CB0-23EA0D376E60}"/>
              </a:ext>
            </a:extLst>
          </p:cNvPr>
          <p:cNvPicPr>
            <a:picLocks noChangeAspect="1"/>
          </p:cNvPicPr>
          <p:nvPr/>
        </p:nvPicPr>
        <p:blipFill>
          <a:blip r:embed="rId3"/>
          <a:srcRect l="38733" r="1466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6012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ACCB0-A691-A3F4-42BC-083D77FC5A7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SOURCE </a:t>
            </a:r>
            <a:br>
              <a:rPr lang="en-US" dirty="0">
                <a:solidFill>
                  <a:srgbClr val="FFFFFF"/>
                </a:solidFill>
              </a:rPr>
            </a:br>
            <a:r>
              <a:rPr lang="en-US" dirty="0">
                <a:solidFill>
                  <a:srgbClr val="FFFFFF"/>
                </a:solidFill>
              </a:rPr>
              <a:t>CODE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4E87AB-AEE6-DB52-7593-698BE9F5E10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1300">
                <a:ea typeface="+mn-lt"/>
                <a:cs typeface="+mn-lt"/>
              </a:rPr>
              <a:t>    android:label="@string/title_activity_admin"</a:t>
            </a:r>
            <a:endParaRPr lang="en-US" sz="1300"/>
          </a:p>
          <a:p>
            <a:pPr marL="0" indent="0">
              <a:buNone/>
            </a:pPr>
            <a:r>
              <a:rPr lang="en-US" sz="1300">
                <a:ea typeface="+mn-lt"/>
                <a:cs typeface="+mn-lt"/>
              </a:rPr>
              <a:t>            </a:t>
            </a:r>
            <a:r>
              <a:rPr lang="en-US" sz="1300">
                <a:ea typeface="+mn-lt"/>
                <a:cs typeface="+mn-lt"/>
                <a:hlinkClick r:id="rId2"/>
              </a:rPr>
              <a:t>android:theme="@style/Theme.SurveyApplication</a:t>
            </a:r>
            <a:r>
              <a:rPr lang="en-US" sz="1300">
                <a:ea typeface="+mn-lt"/>
                <a:cs typeface="+mn-lt"/>
              </a:rPr>
              <a:t>" /&gt;</a:t>
            </a:r>
            <a:endParaRPr lang="en-US" sz="1300"/>
          </a:p>
          <a:p>
            <a:pPr marL="0" indent="0">
              <a:buNone/>
            </a:pPr>
            <a:r>
              <a:rPr lang="en-US" sz="1300">
                <a:ea typeface="+mn-lt"/>
                <a:cs typeface="+mn-lt"/>
              </a:rPr>
              <a:t>        &lt;activity</a:t>
            </a:r>
            <a:endParaRPr lang="en-US" sz="1300"/>
          </a:p>
          <a:p>
            <a:pPr marL="0" indent="0">
              <a:buNone/>
            </a:pPr>
            <a:r>
              <a:rPr lang="en-US" sz="1300">
                <a:ea typeface="+mn-lt"/>
                <a:cs typeface="+mn-lt"/>
              </a:rPr>
              <a:t>            </a:t>
            </a:r>
            <a:r>
              <a:rPr lang="en-US" sz="1300" err="1">
                <a:ea typeface="+mn-lt"/>
                <a:cs typeface="+mn-lt"/>
              </a:rPr>
              <a:t>android:name</a:t>
            </a:r>
            <a:r>
              <a:rPr lang="en-US" sz="1300">
                <a:ea typeface="+mn-lt"/>
                <a:cs typeface="+mn-lt"/>
              </a:rPr>
              <a:t>=".</a:t>
            </a:r>
            <a:r>
              <a:rPr lang="en-US" sz="1300" err="1">
                <a:ea typeface="+mn-lt"/>
                <a:cs typeface="+mn-lt"/>
              </a:rPr>
              <a:t>LoginActivity</a:t>
            </a:r>
            <a:r>
              <a:rPr lang="en-US" sz="1300">
                <a:ea typeface="+mn-lt"/>
                <a:cs typeface="+mn-lt"/>
              </a:rPr>
              <a:t>"</a:t>
            </a:r>
            <a:endParaRPr lang="en-US" sz="1300"/>
          </a:p>
          <a:p>
            <a:pPr marL="0" indent="0">
              <a:buNone/>
            </a:pPr>
            <a:r>
              <a:rPr lang="en-US" sz="1300">
                <a:ea typeface="+mn-lt"/>
                <a:cs typeface="+mn-lt"/>
              </a:rPr>
              <a:t>            </a:t>
            </a:r>
            <a:r>
              <a:rPr lang="en-US" sz="1300" err="1">
                <a:ea typeface="+mn-lt"/>
                <a:cs typeface="+mn-lt"/>
              </a:rPr>
              <a:t>android:exported</a:t>
            </a:r>
            <a:r>
              <a:rPr lang="en-US" sz="1300">
                <a:ea typeface="+mn-lt"/>
                <a:cs typeface="+mn-lt"/>
              </a:rPr>
              <a:t>="true"</a:t>
            </a:r>
            <a:endParaRPr lang="en-US" sz="1300"/>
          </a:p>
          <a:p>
            <a:pPr marL="0" indent="0">
              <a:buNone/>
            </a:pPr>
            <a:r>
              <a:rPr lang="en-US" sz="1300">
                <a:ea typeface="+mn-lt"/>
                <a:cs typeface="+mn-lt"/>
              </a:rPr>
              <a:t>            </a:t>
            </a:r>
            <a:r>
              <a:rPr lang="en-US" sz="1300" err="1">
                <a:ea typeface="+mn-lt"/>
                <a:cs typeface="+mn-lt"/>
              </a:rPr>
              <a:t>android:label</a:t>
            </a:r>
            <a:r>
              <a:rPr lang="en-US" sz="1300">
                <a:ea typeface="+mn-lt"/>
                <a:cs typeface="+mn-lt"/>
              </a:rPr>
              <a:t>="@string/</a:t>
            </a:r>
            <a:r>
              <a:rPr lang="en-US" sz="1300" err="1">
                <a:ea typeface="+mn-lt"/>
                <a:cs typeface="+mn-lt"/>
              </a:rPr>
              <a:t>app_name</a:t>
            </a:r>
            <a:r>
              <a:rPr lang="en-US" sz="1300">
                <a:ea typeface="+mn-lt"/>
                <a:cs typeface="+mn-lt"/>
              </a:rPr>
              <a:t>"</a:t>
            </a:r>
            <a:endParaRPr lang="en-US" sz="1300"/>
          </a:p>
          <a:p>
            <a:pPr marL="0" indent="0">
              <a:buNone/>
            </a:pPr>
            <a:r>
              <a:rPr lang="en-US" sz="1300">
                <a:ea typeface="+mn-lt"/>
                <a:cs typeface="+mn-lt"/>
              </a:rPr>
              <a:t>            </a:t>
            </a:r>
            <a:r>
              <a:rPr lang="en-US" sz="1300">
                <a:ea typeface="+mn-lt"/>
                <a:cs typeface="+mn-lt"/>
                <a:hlinkClick r:id="rId2"/>
              </a:rPr>
              <a:t>android:theme="@style/Theme.SurveyApplication</a:t>
            </a:r>
            <a:r>
              <a:rPr lang="en-US" sz="1300">
                <a:ea typeface="+mn-lt"/>
                <a:cs typeface="+mn-lt"/>
              </a:rPr>
              <a:t>"&gt;</a:t>
            </a:r>
            <a:endParaRPr lang="en-US" sz="1300"/>
          </a:p>
          <a:p>
            <a:pPr marL="0" indent="0">
              <a:buNone/>
            </a:pPr>
            <a:r>
              <a:rPr lang="en-US" sz="1300">
                <a:ea typeface="+mn-lt"/>
                <a:cs typeface="+mn-lt"/>
              </a:rPr>
              <a:t>            &lt;intent-filter&gt;</a:t>
            </a:r>
            <a:endParaRPr lang="en-US" sz="1300"/>
          </a:p>
          <a:p>
            <a:pPr marL="0" indent="0">
              <a:buNone/>
            </a:pPr>
            <a:r>
              <a:rPr lang="en-US" sz="1300">
                <a:ea typeface="+mn-lt"/>
                <a:cs typeface="+mn-lt"/>
              </a:rPr>
              <a:t>                &lt;action </a:t>
            </a:r>
            <a:r>
              <a:rPr lang="en-US" sz="1300" err="1">
                <a:ea typeface="+mn-lt"/>
                <a:cs typeface="+mn-lt"/>
              </a:rPr>
              <a:t>android:name</a:t>
            </a:r>
            <a:r>
              <a:rPr lang="en-US" sz="1300">
                <a:ea typeface="+mn-lt"/>
                <a:cs typeface="+mn-lt"/>
              </a:rPr>
              <a:t>="</a:t>
            </a:r>
            <a:r>
              <a:rPr lang="en-US" sz="1300" err="1">
                <a:ea typeface="+mn-lt"/>
                <a:cs typeface="+mn-lt"/>
              </a:rPr>
              <a:t>android.intent.action.MAIN</a:t>
            </a:r>
            <a:r>
              <a:rPr lang="en-US" sz="1300">
                <a:ea typeface="+mn-lt"/>
                <a:cs typeface="+mn-lt"/>
              </a:rPr>
              <a:t>" /&gt;</a:t>
            </a:r>
            <a:endParaRPr lang="en-US" sz="1300"/>
          </a:p>
          <a:p>
            <a:pPr marL="0" indent="0">
              <a:buNone/>
            </a:pPr>
            <a:endParaRPr lang="en-US" sz="1300"/>
          </a:p>
          <a:p>
            <a:pPr marL="0" indent="0">
              <a:buNone/>
            </a:pPr>
            <a:endParaRPr lang="en-US" sz="1300"/>
          </a:p>
          <a:p>
            <a:pPr marL="0" indent="0">
              <a:buNone/>
            </a:pPr>
            <a:r>
              <a:rPr lang="en-US" sz="1300">
                <a:ea typeface="+mn-lt"/>
                <a:cs typeface="+mn-lt"/>
              </a:rPr>
              <a:t>                &lt;category </a:t>
            </a:r>
            <a:r>
              <a:rPr lang="en-US" sz="1300" err="1">
                <a:ea typeface="+mn-lt"/>
                <a:cs typeface="+mn-lt"/>
              </a:rPr>
              <a:t>android:name</a:t>
            </a:r>
            <a:r>
              <a:rPr lang="en-US" sz="1300">
                <a:ea typeface="+mn-lt"/>
                <a:cs typeface="+mn-lt"/>
              </a:rPr>
              <a:t>="</a:t>
            </a:r>
            <a:r>
              <a:rPr lang="en-US" sz="1300" err="1">
                <a:ea typeface="+mn-lt"/>
                <a:cs typeface="+mn-lt"/>
              </a:rPr>
              <a:t>android.intent.category.LAUNCHER</a:t>
            </a:r>
            <a:r>
              <a:rPr lang="en-US" sz="1300">
                <a:ea typeface="+mn-lt"/>
                <a:cs typeface="+mn-lt"/>
              </a:rPr>
              <a:t>" /&gt;</a:t>
            </a:r>
            <a:endParaRPr lang="en-US" sz="1300"/>
          </a:p>
          <a:p>
            <a:pPr marL="0" indent="0">
              <a:buNone/>
            </a:pPr>
            <a:r>
              <a:rPr lang="en-US" sz="1300">
                <a:ea typeface="+mn-lt"/>
                <a:cs typeface="+mn-lt"/>
              </a:rPr>
              <a:t>            &lt;/intent-filter&gt;</a:t>
            </a:r>
            <a:endParaRPr lang="en-US" sz="1300"/>
          </a:p>
          <a:p>
            <a:pPr marL="0" indent="0">
              <a:buNone/>
            </a:pPr>
            <a:r>
              <a:rPr lang="en-US" sz="1300">
                <a:ea typeface="+mn-lt"/>
                <a:cs typeface="+mn-lt"/>
              </a:rPr>
              <a:t>        &lt;/activity&gt;</a:t>
            </a:r>
            <a:endParaRPr lang="en-US" sz="1300"/>
          </a:p>
          <a:p>
            <a:pPr marL="0" indent="0">
              <a:buNone/>
            </a:pPr>
            <a:r>
              <a:rPr lang="en-US" sz="1300">
                <a:ea typeface="+mn-lt"/>
                <a:cs typeface="+mn-lt"/>
              </a:rPr>
              <a:t>    &lt;/application&gt;</a:t>
            </a:r>
            <a:endParaRPr lang="en-US" sz="1300"/>
          </a:p>
          <a:p>
            <a:pPr marL="0" indent="0">
              <a:buNone/>
            </a:pPr>
            <a:endParaRPr lang="en-US" sz="1300"/>
          </a:p>
          <a:p>
            <a:pPr marL="0" indent="0">
              <a:buNone/>
            </a:pPr>
            <a:endParaRPr lang="en-US" sz="1300"/>
          </a:p>
          <a:p>
            <a:pPr marL="0" indent="0">
              <a:buNone/>
            </a:pPr>
            <a:r>
              <a:rPr lang="en-US" sz="1300">
                <a:ea typeface="+mn-lt"/>
                <a:cs typeface="+mn-lt"/>
              </a:rPr>
              <a:t>&lt;/manifest&gt;</a:t>
            </a:r>
            <a:endParaRPr lang="en-US" sz="1300"/>
          </a:p>
          <a:p>
            <a:pPr marL="0" indent="0">
              <a:buNone/>
            </a:pPr>
            <a:endParaRPr lang="en-US" sz="1300"/>
          </a:p>
        </p:txBody>
      </p:sp>
    </p:spTree>
    <p:extLst>
      <p:ext uri="{BB962C8B-B14F-4D97-AF65-F5344CB8AC3E}">
        <p14:creationId xmlns:p14="http://schemas.microsoft.com/office/powerpoint/2010/main" val="144527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Compose Input: A Demonstration of Text Input and Validation with Android  Compose</vt:lpstr>
      <vt:lpstr>Project Description</vt:lpstr>
      <vt:lpstr>Application Description </vt:lpstr>
      <vt:lpstr>Key Features</vt:lpstr>
      <vt:lpstr>Key Features</vt:lpstr>
      <vt:lpstr>Purpose and Audience</vt:lpstr>
      <vt:lpstr>Project Goals</vt:lpstr>
      <vt:lpstr>MAIN ACTIVITY</vt:lpstr>
      <vt:lpstr>SOURCE  CODE</vt:lpstr>
      <vt:lpstr>CODE</vt:lpstr>
      <vt:lpstr>CODE</vt:lpstr>
      <vt:lpstr>CODE</vt:lpstr>
      <vt:lpstr>CODE</vt:lpstr>
      <vt:lpstr>OUTPUT </vt:lpstr>
      <vt:lpstr>PowerPoint Presentation</vt:lpstr>
      <vt:lpstr>DEMO VIDEO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240</cp:revision>
  <dcterms:created xsi:type="dcterms:W3CDTF">2024-11-15T06:21:35Z</dcterms:created>
  <dcterms:modified xsi:type="dcterms:W3CDTF">2024-11-15T10:04:26Z</dcterms:modified>
</cp:coreProperties>
</file>