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6361" y="1185335"/>
            <a:ext cx="8825658" cy="2677648"/>
          </a:xfrm>
        </p:spPr>
        <p:txBody>
          <a:bodyPr/>
          <a:lstStyle/>
          <a:p>
            <a:r>
              <a:rPr lang="en-US" sz="7200" dirty="0" smtClean="0"/>
              <a:t>Exhaustive Search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8977" y="4159543"/>
            <a:ext cx="8825658" cy="861420"/>
          </a:xfrm>
        </p:spPr>
        <p:txBody>
          <a:bodyPr/>
          <a:lstStyle/>
          <a:p>
            <a:pPr algn="r"/>
            <a:r>
              <a:rPr lang="en-US" cap="none" dirty="0" smtClean="0"/>
              <a:t>THE GOLD </a:t>
            </a:r>
            <a:r>
              <a:rPr lang="en-US" dirty="0" smtClean="0"/>
              <a:t>Collector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658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977" y="285576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here any overlapping cases?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70318"/>
              </p:ext>
            </p:extLst>
          </p:nvPr>
        </p:nvGraphicFramePr>
        <p:xfrm>
          <a:off x="3119732" y="3324949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6632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3195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39054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276942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7524" y="2014151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sub-solution: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071" y="3551316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Amount: 79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9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977" y="285576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here any overlapping cases?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70318"/>
              </p:ext>
            </p:extLst>
          </p:nvPr>
        </p:nvGraphicFramePr>
        <p:xfrm>
          <a:off x="3119732" y="3324949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6632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3195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39054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276942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7524" y="2014151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sub-solution: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071" y="3551316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Amount: 79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5871" y="5088482"/>
            <a:ext cx="821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Clearly there are overlapping cases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7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036217">
            <a:off x="-407803" y="2803527"/>
            <a:ext cx="13018307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 to use </a:t>
            </a:r>
            <a:r>
              <a:rPr lang="en-US" sz="6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Memoization</a:t>
            </a:r>
            <a:r>
              <a:rPr 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here?</a:t>
            </a:r>
            <a:endParaRPr 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rot="1852502">
            <a:off x="1574800" y="3083700"/>
            <a:ext cx="8427307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O</a:t>
            </a:r>
            <a:r>
              <a:rPr lang="en-US" sz="4400" b="1" dirty="0" smtClean="0">
                <a:solidFill>
                  <a:srgbClr val="002060"/>
                </a:solidFill>
              </a:rPr>
              <a:t>r bottom-up DP (Tabulation)?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13" y="1322172"/>
            <a:ext cx="1118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code can be represented as a recurrence-relation.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9411" y="3311267"/>
                <a:ext cx="120325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𝑪𝒐𝒍𝒍𝒆𝒄𝒕</m:t>
                          </m:r>
                        </m:e>
                        <m:sub>
                          <m:r>
                            <a:rPr lang="en-US" sz="4000" b="1" i="1" smtClean="0">
                              <a:solidFill>
                                <a:srgbClr val="92D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𝑴𝒂𝒙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rgbClr val="00206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𝑪𝒐𝒍𝒍𝒆𝒄𝒕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40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rgbClr val="00206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𝑪𝒐𝒍𝒍𝒆𝒄𝒕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40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1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𝑨𝒓𝒓𝒂𝒚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11" y="3311267"/>
                <a:ext cx="12032589" cy="615553"/>
              </a:xfrm>
              <a:prstGeom prst="rect">
                <a:avLst/>
              </a:prstGeom>
              <a:blipFill>
                <a:blip r:embed="rId2"/>
                <a:stretch>
                  <a:fillRect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29952" y="4596713"/>
            <a:ext cx="10285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Thus a </a:t>
            </a:r>
            <a:r>
              <a:rPr lang="en-US" sz="28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1D Array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suffice for </a:t>
            </a:r>
            <a:r>
              <a:rPr lang="en-US" sz="2800" b="1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Memoization</a:t>
            </a:r>
            <a:r>
              <a:rPr lang="en-US" sz="28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/Tabulation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666" y="5466660"/>
            <a:ext cx="519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</a:rPr>
              <a:t>I will use </a:t>
            </a:r>
            <a:r>
              <a:rPr lang="en-US" sz="3600" b="1" i="1" dirty="0" err="1" smtClean="0">
                <a:solidFill>
                  <a:schemeClr val="accent1">
                    <a:lumMod val="50000"/>
                  </a:schemeClr>
                </a:solidFill>
              </a:rPr>
              <a:t>Memoization</a:t>
            </a:r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3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1957" y="5466659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9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51619" y="611963"/>
                <a:ext cx="5655715" cy="563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2060"/>
                    </a:solidFill>
                  </a:rPr>
                  <a:t>function</a:t>
                </a:r>
                <a:r>
                  <a:rPr lang="en-US" sz="2000" b="1" dirty="0" smtClean="0"/>
                  <a:t> </a:t>
                </a:r>
                <a:r>
                  <a:rPr lang="en-US" sz="2000" b="1" i="1" dirty="0" smtClean="0"/>
                  <a:t>Collect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C000"/>
                    </a:solidFill>
                  </a:rPr>
                  <a:t>i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92D050"/>
                    </a:solidFill>
                  </a:rPr>
                  <a:t>n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2000" dirty="0" smtClean="0"/>
                  <a:t> </a:t>
                </a:r>
                <a:r>
                  <a:rPr lang="en-US" sz="20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Array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20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Memo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)</a:t>
                </a:r>
              </a:p>
              <a:p>
                <a:pPr lvl="2"/>
                <a:endParaRPr lang="en-US" sz="2000" dirty="0"/>
              </a:p>
              <a:p>
                <a:pPr lvl="2"/>
                <a:r>
                  <a:rPr lang="en-US" sz="2000" b="1" dirty="0" smtClean="0">
                    <a:solidFill>
                      <a:srgbClr val="002060"/>
                    </a:solidFill>
                  </a:rPr>
                  <a:t>if </a:t>
                </a:r>
                <a:r>
                  <a:rPr lang="en-US" sz="2000" b="1" dirty="0" err="1" smtClean="0">
                    <a:solidFill>
                      <a:srgbClr val="FFC000"/>
                    </a:solidFill>
                  </a:rPr>
                  <a:t>i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>
                    <a:solidFill>
                      <a:srgbClr val="92D050"/>
                    </a:solidFill>
                  </a:rPr>
                  <a:t>n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then</a:t>
                </a:r>
              </a:p>
              <a:p>
                <a:pPr lvl="2"/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return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0</a:t>
                </a:r>
              </a:p>
              <a:p>
                <a:pPr lvl="2"/>
                <a:r>
                  <a:rPr lang="en-US" sz="2000" b="1" dirty="0" smtClean="0">
                    <a:solidFill>
                      <a:srgbClr val="002060"/>
                    </a:solidFill>
                  </a:rPr>
                  <a:t>end if</a:t>
                </a:r>
              </a:p>
              <a:p>
                <a:pPr lvl="2"/>
                <a:endParaRPr lang="en-US" sz="2000" dirty="0" smtClean="0"/>
              </a:p>
              <a:p>
                <a:pPr lvl="2"/>
                <a:r>
                  <a:rPr lang="en-US" sz="2000" b="1" dirty="0">
                    <a:solidFill>
                      <a:srgbClr val="002060"/>
                    </a:solidFill>
                  </a:rPr>
                  <a:t>if </a:t>
                </a:r>
                <a:r>
                  <a:rPr lang="en-US" sz="20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Memo</a:t>
                </a:r>
                <a:r>
                  <a:rPr lang="en-US" sz="2000" dirty="0">
                    <a:solidFill>
                      <a:srgbClr val="FF0000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</a:rPr>
                  <a:t>]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is visited then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return</a:t>
                </a:r>
                <a:r>
                  <a:rPr lang="en-US" sz="2000" b="1" dirty="0"/>
                  <a:t> </a:t>
                </a:r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Memo</a:t>
                </a:r>
                <a:r>
                  <a:rPr lang="en-US" sz="2000" dirty="0">
                    <a:solidFill>
                      <a:srgbClr val="FF0000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</a:rPr>
                  <a:t>]</a:t>
                </a:r>
                <a:endPara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2"/>
                <a:r>
                  <a:rPr lang="en-US" sz="2000" b="1" dirty="0">
                    <a:solidFill>
                      <a:srgbClr val="002060"/>
                    </a:solidFill>
                  </a:rPr>
                  <a:t>end if</a:t>
                </a:r>
              </a:p>
              <a:p>
                <a:pPr lvl="2"/>
                <a:endParaRPr lang="en-US" sz="2000" dirty="0" smtClean="0"/>
              </a:p>
              <a:p>
                <a:pPr lvl="2"/>
                <a:endParaRPr lang="en-US" sz="2000" dirty="0"/>
              </a:p>
              <a:p>
                <a:pPr lvl="2"/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 smtClean="0">
                    <a:sym typeface="Wingdings" panose="05000000000000000000" pitchFamily="2" charset="2"/>
                  </a:rPr>
                  <a:t>Collect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(</a:t>
                </a:r>
                <a:r>
                  <a:rPr lang="en-US" sz="2000" b="1" dirty="0" err="1" smtClean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+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Array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b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 smtClean="0">
                    <a:sym typeface="Wingdings" panose="05000000000000000000" pitchFamily="2" charset="2"/>
                  </a:rPr>
                  <a:t>Collect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I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+</a:t>
                </a:r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Array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+ </a:t>
                </a:r>
                <a:r>
                  <a:rPr lang="en-US" sz="20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Array</a:t>
                </a:r>
                <a:r>
                  <a:rPr lang="en-US" sz="2000" dirty="0">
                    <a:solidFill>
                      <a:srgbClr val="FF0000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</a:rPr>
                  <a:t>]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lvl="2"/>
                <a:endParaRPr lang="en-US" sz="2000" b="1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Memo</a:t>
                </a:r>
                <a:r>
                  <a:rPr lang="en-US" sz="2000" dirty="0">
                    <a:solidFill>
                      <a:srgbClr val="FF0000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]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</a:t>
                </a:r>
                <a:r>
                  <a:rPr lang="en-US" sz="2000" b="1" dirty="0" smtClean="0"/>
                  <a:t>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MAX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(</a:t>
                </a: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b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US" sz="2000" b="1" dirty="0">
                    <a:solidFill>
                      <a:srgbClr val="002060"/>
                    </a:solidFill>
                  </a:rPr>
                  <a:t>return</a:t>
                </a:r>
                <a:r>
                  <a:rPr lang="en-US" sz="2000" b="1" dirty="0"/>
                  <a:t> </a:t>
                </a:r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Memo</a:t>
                </a:r>
                <a:r>
                  <a:rPr lang="en-US" sz="2000" dirty="0">
                    <a:solidFill>
                      <a:srgbClr val="FF0000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</a:rPr>
                  <a:t>]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sz="2000" b="1" dirty="0" smtClean="0">
                  <a:solidFill>
                    <a:schemeClr val="accent6">
                      <a:lumMod val="50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000" b="1" dirty="0" smtClean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end function</a:t>
                </a: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19" y="611963"/>
                <a:ext cx="5655715" cy="5632311"/>
              </a:xfrm>
              <a:prstGeom prst="rect">
                <a:avLst/>
              </a:prstGeom>
              <a:blipFill>
                <a:blip r:embed="rId2"/>
                <a:stretch>
                  <a:fillRect l="-1078" t="-541" b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5684108" y="2236573"/>
            <a:ext cx="4349578" cy="144574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6" idx="3"/>
            <a:endCxn id="3" idx="2"/>
          </p:cNvCxnSpPr>
          <p:nvPr/>
        </p:nvCxnSpPr>
        <p:spPr>
          <a:xfrm flipV="1">
            <a:off x="4337222" y="2959444"/>
            <a:ext cx="1346886" cy="432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88228" y="2741082"/>
            <a:ext cx="3348994" cy="52322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Do not </a:t>
            </a:r>
            <a:r>
              <a:rPr lang="en-US" sz="2800" b="1" dirty="0" err="1" smtClean="0">
                <a:solidFill>
                  <a:srgbClr val="002060"/>
                </a:solidFill>
              </a:rPr>
              <a:t>recompute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4744995" y="5113505"/>
            <a:ext cx="1445740" cy="21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57849" y="4790339"/>
            <a:ext cx="2187146" cy="64633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Happens once for each position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30913" y="661047"/>
                <a:ext cx="206819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</a:t>
                </a:r>
                <a:r>
                  <a:rPr lang="en-US" sz="6600" i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6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6600" i="1" dirty="0" smtClean="0">
                    <a:solidFill>
                      <a:srgbClr val="002060"/>
                    </a:solidFill>
                  </a:rPr>
                  <a:t>)</a:t>
                </a:r>
                <a:endParaRPr lang="en-US" sz="66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13" y="661047"/>
                <a:ext cx="2068195" cy="1107996"/>
              </a:xfrm>
              <a:prstGeom prst="rect">
                <a:avLst/>
              </a:prstGeom>
              <a:blipFill>
                <a:blip r:embed="rId3"/>
                <a:stretch>
                  <a:fillRect l="-20000" t="-19780" r="-18529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43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5813" y="2055304"/>
            <a:ext cx="808747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function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Collect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 smtClean="0">
                <a:solidFill>
                  <a:srgbClr val="FF0000"/>
                </a:solidFill>
              </a:rPr>
              <a:t>]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2000" b="1" dirty="0"/>
              <a:t>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 smtClean="0">
                <a:solidFill>
                  <a:srgbClr val="FF0000"/>
                </a:solidFill>
              </a:rPr>
              <a:t>]</a:t>
            </a: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]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2000" b="1" i="1" dirty="0" smtClean="0">
                <a:solidFill>
                  <a:srgbClr val="00B050"/>
                </a:solidFill>
              </a:rPr>
              <a:t>MAX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]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  <a:endParaRPr lang="en-US" sz="2000" dirty="0">
              <a:sym typeface="Wingdings" panose="05000000000000000000" pitchFamily="2" charset="2"/>
            </a:endParaRPr>
          </a:p>
          <a:p>
            <a:pPr lvl="2"/>
            <a:endParaRPr lang="en-US" sz="2000" dirty="0" smtClean="0"/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for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 from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b="1" dirty="0" smtClean="0">
                <a:solidFill>
                  <a:srgbClr val="002060"/>
                </a:solidFill>
              </a:rPr>
              <a:t> to </a:t>
            </a:r>
            <a:r>
              <a:rPr lang="en-US" sz="2000" b="1" dirty="0" smtClean="0">
                <a:solidFill>
                  <a:srgbClr val="92D050"/>
                </a:solidFill>
              </a:rPr>
              <a:t>n</a:t>
            </a:r>
            <a:r>
              <a:rPr lang="en-US" sz="2000" b="1" dirty="0">
                <a:solidFill>
                  <a:srgbClr val="FF0000"/>
                </a:solidFill>
              </a:rPr>
              <a:t> -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rgbClr val="002060"/>
                </a:solidFill>
              </a:rPr>
              <a:t> step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sz="2000" dirty="0" smtClean="0"/>
              <a:t>    		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2000" b="1" i="1" dirty="0" smtClean="0">
                <a:solidFill>
                  <a:srgbClr val="00B050"/>
                </a:solidFill>
              </a:rPr>
              <a:t>MAX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],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] +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err="1" smtClean="0">
                <a:solidFill>
                  <a:srgbClr val="FFC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  <a:endParaRPr lang="en-US" sz="2000" dirty="0">
              <a:sym typeface="Wingdings" panose="05000000000000000000" pitchFamily="2" charset="2"/>
            </a:endParaRPr>
          </a:p>
          <a:p>
            <a:pPr lvl="2"/>
            <a:r>
              <a:rPr 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end loop</a:t>
            </a:r>
          </a:p>
          <a:p>
            <a:pPr lvl="2"/>
            <a:endParaRPr lang="en-US" sz="20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b="1" dirty="0"/>
              <a:t>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>
                <a:solidFill>
                  <a:srgbClr val="92D050"/>
                </a:solidFill>
              </a:rPr>
              <a:t>n </a:t>
            </a:r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]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2"/>
            <a:endParaRPr lang="en-US" sz="2000" b="1" dirty="0" smtClean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end function</a:t>
            </a:r>
            <a:endParaRPr lang="en-US" sz="2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30913" y="661047"/>
                <a:ext cx="206819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</a:t>
                </a:r>
                <a:r>
                  <a:rPr lang="en-US" sz="6600" i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6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6600" i="1" dirty="0" smtClean="0">
                    <a:solidFill>
                      <a:srgbClr val="002060"/>
                    </a:solidFill>
                  </a:rPr>
                  <a:t>)</a:t>
                </a:r>
                <a:endParaRPr lang="en-US" sz="66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13" y="661047"/>
                <a:ext cx="2068195" cy="1107996"/>
              </a:xfrm>
              <a:prstGeom prst="rect">
                <a:avLst/>
              </a:prstGeom>
              <a:blipFill>
                <a:blip r:embed="rId2"/>
                <a:stretch>
                  <a:fillRect l="-20000" t="-19780" r="-18529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95568" y="630270"/>
            <a:ext cx="4540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Bottom-Up/Tabulation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24865" y="2940908"/>
            <a:ext cx="4658497" cy="80318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 flipV="1">
            <a:off x="3163330" y="3330147"/>
            <a:ext cx="1161535" cy="43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3088" y="3111785"/>
            <a:ext cx="2520242" cy="52322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First elements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24865" y="4411362"/>
            <a:ext cx="914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38424" y="4160168"/>
            <a:ext cx="1986441" cy="52322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Tabulation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627" y="308919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description: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5740" y="950848"/>
            <a:ext cx="9193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series of Gold wagons with different weights (ton) passes through an automated collecting mechanism. But, unfortunately, the mechanism is somewhat broken!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09" y="3230181"/>
            <a:ext cx="91687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can 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current wagon to go to the next one, 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smtClean="0">
                <a:solidFill>
                  <a:srgbClr val="E4B4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current wagon and 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next one.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4023" y="5078627"/>
            <a:ext cx="934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max amount of gold that this machine can collect, given a series of wagon.</a:t>
            </a:r>
            <a:endParaRPr lang="en-US" sz="2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61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416" y="395417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Approaching the problem: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881" y="1186248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two choices: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2692" y="2075935"/>
            <a:ext cx="5346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Skip the current wagon.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92" y="3126259"/>
            <a:ext cx="6947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Collect it and skip the next one.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449" y="4337222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stopping condition: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6240" y="5325763"/>
            <a:ext cx="633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no more wagons.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9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627" y="170974"/>
            <a:ext cx="982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the wagons be represented by an array of numbers: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6983" y="763548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Skipping: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9476"/>
              </p:ext>
            </p:extLst>
          </p:nvPr>
        </p:nvGraphicFramePr>
        <p:xfrm>
          <a:off x="6011213" y="1471434"/>
          <a:ext cx="1828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5658386" y="5444161"/>
            <a:ext cx="2740" cy="5734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39517" y="6025513"/>
            <a:ext cx="1657826" cy="4616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E4B43C"/>
                </a:solidFill>
              </a:rPr>
              <a:t>Collected</a:t>
            </a:r>
            <a:endParaRPr lang="en-US" sz="2400" b="1" dirty="0">
              <a:solidFill>
                <a:srgbClr val="E4B43C"/>
              </a:solidFill>
            </a:endParaRPr>
          </a:p>
        </p:txBody>
      </p:sp>
      <p:sp>
        <p:nvSpPr>
          <p:cNvPr id="32" name="Circular Arrow 31"/>
          <p:cNvSpPr/>
          <p:nvPr/>
        </p:nvSpPr>
        <p:spPr>
          <a:xfrm>
            <a:off x="6489902" y="694194"/>
            <a:ext cx="1035353" cy="1310640"/>
          </a:xfrm>
          <a:prstGeom prst="circular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867392" y="1818947"/>
            <a:ext cx="1021080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888472" y="1357282"/>
            <a:ext cx="2179320" cy="9233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Deciding for this one in the next recursive call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1177" y="3446472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Collecting: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5295"/>
              </p:ext>
            </p:extLst>
          </p:nvPr>
        </p:nvGraphicFramePr>
        <p:xfrm>
          <a:off x="5222983" y="4521903"/>
          <a:ext cx="2743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1929787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sp>
        <p:nvSpPr>
          <p:cNvPr id="38" name="Circular Arrow 37"/>
          <p:cNvSpPr/>
          <p:nvPr/>
        </p:nvSpPr>
        <p:spPr>
          <a:xfrm>
            <a:off x="5658386" y="3744663"/>
            <a:ext cx="2058093" cy="1495752"/>
          </a:xfrm>
          <a:prstGeom prst="circularArrow">
            <a:avLst>
              <a:gd name="adj1" fmla="val 7854"/>
              <a:gd name="adj2" fmla="val 1142319"/>
              <a:gd name="adj3" fmla="val 20392362"/>
              <a:gd name="adj4" fmla="val 10800000"/>
              <a:gd name="adj5" fmla="val 125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7" idx="2"/>
          </p:cNvCxnSpPr>
          <p:nvPr/>
        </p:nvCxnSpPr>
        <p:spPr>
          <a:xfrm flipH="1" flipV="1">
            <a:off x="6594583" y="5436303"/>
            <a:ext cx="847590" cy="5734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42637" y="6017655"/>
            <a:ext cx="1404552" cy="4616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Skipped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908359" y="5006130"/>
            <a:ext cx="1021080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29439" y="4544465"/>
            <a:ext cx="2179320" cy="9233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Deciding for this one in the next recursive call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487299" y="2403455"/>
            <a:ext cx="2740" cy="5734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85023" y="2994570"/>
            <a:ext cx="1404552" cy="4616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Skipped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9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2" grpId="0" animBg="1"/>
      <p:bldP spid="35" grpId="0" animBg="1"/>
      <p:bldP spid="36" grpId="0"/>
      <p:bldP spid="38" grpId="0" animBg="1"/>
      <p:bldP spid="41" grpId="0" animBg="1"/>
      <p:bldP spid="44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417" y="271849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11591"/>
              </p:ext>
            </p:extLst>
          </p:nvPr>
        </p:nvGraphicFramePr>
        <p:xfrm>
          <a:off x="3898208" y="890667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6632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3195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39054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276942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4661" y="1055479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Given: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0008"/>
              </p:ext>
            </p:extLst>
          </p:nvPr>
        </p:nvGraphicFramePr>
        <p:xfrm>
          <a:off x="2143426" y="3113343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6632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3195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39054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276942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3763" y="2256030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way of collecting: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3473" y="550214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Amount: 41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328" y="4361836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way: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18886"/>
              </p:ext>
            </p:extLst>
          </p:nvPr>
        </p:nvGraphicFramePr>
        <p:xfrm>
          <a:off x="2143426" y="5187233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6632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3195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39054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276942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03474" y="349211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Amount: 79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14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633" y="210065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representation: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1932" y="784958"/>
                <a:ext cx="7486345" cy="526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2060"/>
                    </a:solidFill>
                  </a:rPr>
                  <a:t>function</a:t>
                </a:r>
                <a:r>
                  <a:rPr lang="en-US" sz="2800" b="1" dirty="0" smtClean="0"/>
                  <a:t> </a:t>
                </a:r>
                <a:r>
                  <a:rPr lang="en-US" sz="2800" b="1" i="1" dirty="0" smtClean="0"/>
                  <a:t>Collect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800" b="1" dirty="0" err="1" smtClean="0">
                    <a:solidFill>
                      <a:srgbClr val="FFC000"/>
                    </a:solidFill>
                  </a:rPr>
                  <a:t>i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2800" dirty="0" smtClean="0"/>
                  <a:t> </a:t>
                </a:r>
                <a:r>
                  <a:rPr lang="en-US" sz="2800" b="1" dirty="0" smtClean="0">
                    <a:solidFill>
                      <a:srgbClr val="92D050"/>
                    </a:solidFill>
                  </a:rPr>
                  <a:t>n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2800" dirty="0" smtClean="0"/>
                  <a:t> </a:t>
                </a:r>
                <a:r>
                  <a:rPr lang="en-US" sz="28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Array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)</a:t>
                </a:r>
              </a:p>
              <a:p>
                <a:pPr lvl="2"/>
                <a:endParaRPr lang="en-US" sz="2800" dirty="0"/>
              </a:p>
              <a:p>
                <a:pPr lvl="2"/>
                <a:r>
                  <a:rPr lang="en-US" sz="2800" b="1" dirty="0" smtClean="0">
                    <a:solidFill>
                      <a:srgbClr val="002060"/>
                    </a:solidFill>
                  </a:rPr>
                  <a:t>if </a:t>
                </a:r>
                <a:r>
                  <a:rPr lang="en-US" sz="2800" b="1" dirty="0" err="1" smtClean="0">
                    <a:solidFill>
                      <a:srgbClr val="FFC000"/>
                    </a:solidFill>
                  </a:rPr>
                  <a:t>i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>
                    <a:solidFill>
                      <a:srgbClr val="92D050"/>
                    </a:solidFill>
                  </a:rPr>
                  <a:t>n</a:t>
                </a:r>
                <a:r>
                  <a:rPr lang="en-US" sz="2800" b="1" dirty="0" smtClean="0"/>
                  <a:t>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then</a:t>
                </a:r>
              </a:p>
              <a:p>
                <a:pPr lvl="2"/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return</a:t>
                </a:r>
                <a:r>
                  <a:rPr lang="en-US" sz="2800" b="1" dirty="0" smtClean="0"/>
                  <a:t> </a:t>
                </a:r>
                <a:r>
                  <a:rPr lang="en-US" sz="28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0</a:t>
                </a:r>
              </a:p>
              <a:p>
                <a:pPr lvl="2"/>
                <a:r>
                  <a:rPr lang="en-US" sz="2800" b="1" dirty="0" smtClean="0">
                    <a:solidFill>
                      <a:srgbClr val="002060"/>
                    </a:solidFill>
                  </a:rPr>
                  <a:t>end if</a:t>
                </a:r>
              </a:p>
              <a:p>
                <a:pPr lvl="2"/>
                <a:endParaRPr lang="en-US" sz="2800" dirty="0"/>
              </a:p>
              <a:p>
                <a:pPr lvl="2"/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</a:t>
                </a:r>
                <a:r>
                  <a:rPr lang="en-US" sz="2800" b="1" dirty="0" smtClean="0"/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i="1" dirty="0" smtClean="0">
                    <a:sym typeface="Wingdings" panose="05000000000000000000" pitchFamily="2" charset="2"/>
                  </a:rPr>
                  <a:t>Collect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(</a:t>
                </a:r>
                <a:r>
                  <a:rPr lang="en-US" sz="2800" b="1" dirty="0" err="1" smtClean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+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Wingdings" panose="05000000000000000000" pitchFamily="2" charset="2"/>
                  </a:rPr>
                  <a:t>1</a:t>
                </a:r>
                <a:r>
                  <a:rPr lang="en-US" sz="28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n-US" sz="28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Array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b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i="1" dirty="0" smtClean="0">
                    <a:sym typeface="Wingdings" panose="05000000000000000000" pitchFamily="2" charset="2"/>
                  </a:rPr>
                  <a:t>Collect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(</a:t>
                </a:r>
                <a:r>
                  <a:rPr lang="en-US" sz="2800" b="1" dirty="0" smtClean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I </a:t>
                </a:r>
                <a:r>
                  <a:rPr lang="en-US" sz="28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+</a:t>
                </a:r>
                <a:r>
                  <a:rPr lang="en-US" sz="2800" b="1" dirty="0"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28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n-US" sz="28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Array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) </a:t>
                </a:r>
                <a:r>
                  <a:rPr lang="en-US" sz="2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+ </a:t>
                </a:r>
                <a:r>
                  <a:rPr lang="en-US" sz="28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Array</a:t>
                </a:r>
                <a:r>
                  <a:rPr lang="en-US" sz="2800" dirty="0">
                    <a:solidFill>
                      <a:srgbClr val="FF0000"/>
                    </a:solidFill>
                  </a:rPr>
                  <a:t>[</a:t>
                </a:r>
                <a:r>
                  <a:rPr lang="en-US" sz="2800" b="1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800" dirty="0">
                    <a:solidFill>
                      <a:srgbClr val="FF0000"/>
                    </a:solidFill>
                  </a:rPr>
                  <a:t>]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lvl="2"/>
                <a:endParaRPr lang="en-US" sz="2800" b="1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sz="2800" b="1" dirty="0" smtClean="0">
                    <a:solidFill>
                      <a:srgbClr val="002060"/>
                    </a:solidFill>
                  </a:rPr>
                  <a:t>return </a:t>
                </a:r>
                <a:r>
                  <a:rPr lang="en-US" sz="2800" b="1" i="1" dirty="0" smtClean="0">
                    <a:solidFill>
                      <a:srgbClr val="00B050"/>
                    </a:solidFill>
                  </a:rPr>
                  <a:t>MAX</a:t>
                </a:r>
                <a:r>
                  <a:rPr lang="en-US" sz="2800" dirty="0">
                    <a:sym typeface="Wingdings" panose="05000000000000000000" pitchFamily="2" charset="2"/>
                  </a:rPr>
                  <a:t>(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US" sz="28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n-US" sz="2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b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endParaRPr lang="en-US" sz="2800" b="1" dirty="0" smtClean="0">
                  <a:solidFill>
                    <a:schemeClr val="accent6">
                      <a:lumMod val="50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US" sz="2800" b="1" dirty="0" smtClean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end function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932" y="784958"/>
                <a:ext cx="7486345" cy="5262979"/>
              </a:xfrm>
              <a:prstGeom prst="rect">
                <a:avLst/>
              </a:prstGeom>
              <a:blipFill>
                <a:blip r:embed="rId2"/>
                <a:stretch>
                  <a:fillRect l="-1710" t="-1275" b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547287" y="1433385"/>
            <a:ext cx="3645244" cy="17423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3684230" y="2304536"/>
            <a:ext cx="863057" cy="61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933" y="2042926"/>
            <a:ext cx="3158237" cy="523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 more wagons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1090" y="3308712"/>
            <a:ext cx="1678665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Skipping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4416" y="4303430"/>
            <a:ext cx="1972015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Collecting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4169755" y="3570322"/>
            <a:ext cx="111893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4316431" y="4041821"/>
            <a:ext cx="972261" cy="52321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3115509" y="4955059"/>
            <a:ext cx="2037259" cy="8402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57672" y="5102821"/>
            <a:ext cx="1857837" cy="13849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Returning optimal value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759053" y="1950593"/>
                <a:ext cx="156369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</a:t>
                </a:r>
                <a:r>
                  <a:rPr lang="en-US" sz="4000" i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4000" i="1" dirty="0" smtClean="0">
                    <a:solidFill>
                      <a:srgbClr val="002060"/>
                    </a:solidFill>
                  </a:rPr>
                  <a:t>)</a:t>
                </a:r>
                <a:endParaRPr lang="en-US" sz="40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053" y="1950593"/>
                <a:ext cx="1563698" cy="707886"/>
              </a:xfrm>
              <a:prstGeom prst="rect">
                <a:avLst/>
              </a:prstGeom>
              <a:blipFill>
                <a:blip r:embed="rId3"/>
                <a:stretch>
                  <a:fillRect l="-14063" t="-15517" r="-1289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1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7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977" y="285576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here any overlapping cases?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84676"/>
              </p:ext>
            </p:extLst>
          </p:nvPr>
        </p:nvGraphicFramePr>
        <p:xfrm>
          <a:off x="3119732" y="3324949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6632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3195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39054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276942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7524" y="2014151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sub-solution: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1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977" y="285576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here any overlapping cases?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09419"/>
              </p:ext>
            </p:extLst>
          </p:nvPr>
        </p:nvGraphicFramePr>
        <p:xfrm>
          <a:off x="3119732" y="3324949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6632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3195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39054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276942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7524" y="2014151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sub-solution: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8071" y="3551316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Amount: 53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5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977" y="285576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here any overlapping cases?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38903"/>
              </p:ext>
            </p:extLst>
          </p:nvPr>
        </p:nvGraphicFramePr>
        <p:xfrm>
          <a:off x="3119732" y="3324949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257783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90710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6632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3195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39054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276942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64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7524" y="2014151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this sub-solution: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071" y="3551316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Amount: 67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201</TotalTime>
  <Words>424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Wingdings</vt:lpstr>
      <vt:lpstr>Wingdings 3</vt:lpstr>
      <vt:lpstr>Ion Boardroom</vt:lpstr>
      <vt:lpstr>Exhaustive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Exhaustive Search</dc:title>
  <dc:creator>Redux</dc:creator>
  <cp:lastModifiedBy>Redux</cp:lastModifiedBy>
  <cp:revision>16</cp:revision>
  <dcterms:created xsi:type="dcterms:W3CDTF">2018-08-30T11:29:30Z</dcterms:created>
  <dcterms:modified xsi:type="dcterms:W3CDTF">2018-08-30T18:34:30Z</dcterms:modified>
</cp:coreProperties>
</file>