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5" autoAdjust="0"/>
    <p:restoredTop sz="94660"/>
  </p:normalViewPr>
  <p:slideViewPr>
    <p:cSldViewPr snapToGrid="0">
      <p:cViewPr varScale="1">
        <p:scale>
          <a:sx n="40" d="100"/>
          <a:sy n="40" d="100"/>
        </p:scale>
        <p:origin x="54" y="9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9/6/2018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9/6/2018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9/6/2018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9/6/2018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9/6/2018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9/6/2018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9/6/2018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9/6/2018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9/6/2018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9/6/2018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9/6/2018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9/6/2018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9/6/2018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9/6/2018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9/6/2018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9/6/2018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9/6/2018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9/6/2018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4511" y="1333614"/>
            <a:ext cx="8825658" cy="2677648"/>
          </a:xfrm>
        </p:spPr>
        <p:txBody>
          <a:bodyPr/>
          <a:lstStyle/>
          <a:p>
            <a:r>
              <a:rPr lang="en-US" dirty="0" smtClean="0"/>
              <a:t>Exhaustive Search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4511" y="4011261"/>
            <a:ext cx="8825658" cy="861420"/>
          </a:xfrm>
        </p:spPr>
        <p:txBody>
          <a:bodyPr/>
          <a:lstStyle/>
          <a:p>
            <a:pPr algn="r"/>
            <a:r>
              <a:rPr lang="en-US" smtClean="0"/>
              <a:t>Permutations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393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 smtClean="0"/>
              <a:t>To be continued…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9325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89709" y="360218"/>
            <a:ext cx="91855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Definition: </a:t>
            </a:r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When given a sequence/set of elements, a permutation is one arrangement of such elements.</a:t>
            </a:r>
            <a:endParaRPr lang="en-US" sz="2000" b="1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976251" y="1634184"/>
            <a:ext cx="3882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Given: </a:t>
            </a:r>
            <a:r>
              <a:rPr lang="en-US" sz="40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{a, b, c}</a:t>
            </a:r>
            <a:endParaRPr lang="en-US" sz="40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93049" y="2721767"/>
            <a:ext cx="64492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permutation is: </a:t>
            </a:r>
            <a:r>
              <a:rPr lang="en-US" sz="40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{b</a:t>
            </a:r>
            <a:r>
              <a:rPr lang="en-US" sz="4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sz="40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a, c</a:t>
            </a:r>
            <a:r>
              <a:rPr lang="en-US" sz="4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23230" y="3862161"/>
            <a:ext cx="80393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Another </a:t>
            </a:r>
            <a:r>
              <a:rPr lang="en-US" sz="4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permutation is: </a:t>
            </a:r>
            <a:r>
              <a:rPr lang="en-US" sz="40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{b</a:t>
            </a:r>
            <a:r>
              <a:rPr lang="en-US" sz="4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c</a:t>
            </a:r>
            <a:r>
              <a:rPr lang="en-US" sz="40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sz="4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r>
              <a:rPr lang="en-US" sz="40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  <a:endParaRPr lang="en-US" sz="40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928689" y="4949744"/>
            <a:ext cx="59779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Another one is</a:t>
            </a:r>
            <a:r>
              <a:rPr lang="en-US" sz="4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en-US" sz="40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{a, </a:t>
            </a:r>
            <a:r>
              <a:rPr lang="en-US" sz="4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</a:t>
            </a:r>
            <a:r>
              <a:rPr lang="en-US" sz="40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c</a:t>
            </a:r>
            <a:r>
              <a:rPr lang="en-US" sz="4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82920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6" grpId="0"/>
      <p:bldP spid="7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828993"/>
            <a:ext cx="96135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set of n </a:t>
            </a:r>
            <a:r>
              <a:rPr lang="en-US" sz="3200" b="1" u="sng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distinct</a:t>
            </a:r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elements has n! permutations.</a:t>
            </a:r>
            <a:endParaRPr lang="en-US" sz="32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31818" y="2161307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 you are asked to generate and print all permutations of a </a:t>
            </a:r>
            <a:r>
              <a:rPr lang="en-US" sz="3200" u="sng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set</a:t>
            </a:r>
            <a:r>
              <a:rPr lang="en-US" sz="32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of elements, </a:t>
            </a:r>
            <a:r>
              <a:rPr lang="en-US" sz="3200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how would you do it?</a:t>
            </a:r>
            <a:endParaRPr lang="en-US" sz="3200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30038" y="4267200"/>
            <a:ext cx="1018308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One way</a:t>
            </a:r>
            <a:r>
              <a:rPr lang="en-US" sz="32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r>
              <a:rPr lang="en-US" sz="3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“called filtering” is by using the previous knowledge of k-</a:t>
            </a:r>
            <a:r>
              <a:rPr lang="en-US" sz="32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Ary</a:t>
            </a:r>
            <a:r>
              <a:rPr lang="en-US" sz="3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strings and filter out the </a:t>
            </a:r>
          </a:p>
          <a:p>
            <a:r>
              <a:rPr lang="en-US" sz="3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combinations that aren’t permutations.</a:t>
            </a:r>
            <a:endParaRPr lang="en-US" sz="32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05586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23454" y="235527"/>
            <a:ext cx="36054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 you remember:</a:t>
            </a:r>
            <a:endParaRPr lang="en-US" sz="32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274318" y="1090709"/>
            <a:ext cx="5290231" cy="4893647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</a:rPr>
              <a:t>function</a:t>
            </a:r>
            <a:r>
              <a:rPr lang="en-US" sz="2400" b="1" dirty="0" smtClean="0"/>
              <a:t> </a:t>
            </a:r>
            <a:r>
              <a:rPr lang="en-US" sz="2400" b="1" i="1" dirty="0" err="1" smtClean="0"/>
              <a:t>kAry</a:t>
            </a:r>
            <a:r>
              <a:rPr lang="en-US" sz="2400" dirty="0" smtClean="0">
                <a:solidFill>
                  <a:srgbClr val="002060"/>
                </a:solidFill>
              </a:rPr>
              <a:t>(</a:t>
            </a:r>
            <a:r>
              <a:rPr lang="en-US" sz="2400" b="1" dirty="0" err="1" smtClean="0">
                <a:solidFill>
                  <a:srgbClr val="FFC000"/>
                </a:solidFill>
              </a:rPr>
              <a:t>i</a:t>
            </a:r>
            <a:r>
              <a:rPr lang="en-US" sz="2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3">
                    <a:lumMod val="75000"/>
                  </a:schemeClr>
                </a:solidFill>
              </a:rPr>
              <a:t>n</a:t>
            </a:r>
            <a:r>
              <a:rPr lang="en-US" sz="2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en-US" sz="2400" dirty="0" smtClean="0"/>
              <a:t> </a:t>
            </a:r>
            <a:r>
              <a:rPr lang="en-US" sz="2400" b="1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Array</a:t>
            </a:r>
            <a:r>
              <a:rPr lang="en-US" sz="2400" dirty="0" smtClean="0">
                <a:solidFill>
                  <a:srgbClr val="FF0000"/>
                </a:solidFill>
              </a:rPr>
              <a:t>,</a:t>
            </a:r>
            <a:r>
              <a:rPr lang="en-US" sz="2400" b="1" dirty="0">
                <a:solidFill>
                  <a:srgbClr val="00B0F0"/>
                </a:solidFill>
              </a:rPr>
              <a:t> k</a:t>
            </a:r>
            <a:r>
              <a:rPr lang="en-US" sz="2400" dirty="0" smtClean="0">
                <a:solidFill>
                  <a:srgbClr val="FF0000"/>
                </a:solidFill>
              </a:rPr>
              <a:t>,</a:t>
            </a:r>
            <a:r>
              <a:rPr lang="en-US" sz="2400" b="1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400" b="1" i="1" dirty="0" smtClean="0">
                <a:solidFill>
                  <a:schemeClr val="accent1">
                    <a:lumMod val="75000"/>
                  </a:schemeClr>
                </a:solidFill>
              </a:rPr>
              <a:t>Basket</a:t>
            </a:r>
            <a:r>
              <a:rPr lang="en-US" sz="2400" dirty="0" smtClean="0">
                <a:solidFill>
                  <a:srgbClr val="002060"/>
                </a:solidFill>
              </a:rPr>
              <a:t>)</a:t>
            </a:r>
          </a:p>
          <a:p>
            <a:r>
              <a:rPr lang="en-US" sz="2400" b="1" dirty="0" smtClean="0"/>
              <a:t>		</a:t>
            </a:r>
          </a:p>
          <a:p>
            <a:r>
              <a:rPr lang="en-US" sz="2400" b="1" dirty="0" smtClean="0"/>
              <a:t>	</a:t>
            </a:r>
            <a:r>
              <a:rPr lang="en-US" sz="2400" b="1" dirty="0" smtClean="0">
                <a:solidFill>
                  <a:srgbClr val="002060"/>
                </a:solidFill>
              </a:rPr>
              <a:t>if</a:t>
            </a:r>
            <a:r>
              <a:rPr lang="en-US" sz="2400" b="1" dirty="0" smtClean="0"/>
              <a:t> </a:t>
            </a:r>
            <a:r>
              <a:rPr lang="en-US" sz="2400" b="1" dirty="0" err="1" smtClean="0">
                <a:solidFill>
                  <a:srgbClr val="FFC000"/>
                </a:solidFill>
              </a:rPr>
              <a:t>i</a:t>
            </a:r>
            <a:r>
              <a:rPr lang="en-US" sz="2400" b="1" dirty="0" smtClean="0"/>
              <a:t> </a:t>
            </a:r>
            <a:r>
              <a:rPr lang="en-US" sz="2400" b="1" dirty="0" smtClean="0">
                <a:solidFill>
                  <a:srgbClr val="FF0000"/>
                </a:solidFill>
              </a:rPr>
              <a:t>==</a:t>
            </a:r>
            <a:r>
              <a:rPr lang="en-US" sz="2400" b="1" dirty="0" smtClean="0"/>
              <a:t> </a:t>
            </a:r>
            <a:r>
              <a:rPr lang="en-US" sz="2400" b="1" dirty="0" smtClean="0">
                <a:solidFill>
                  <a:schemeClr val="accent3">
                    <a:lumMod val="75000"/>
                  </a:schemeClr>
                </a:solidFill>
              </a:rPr>
              <a:t>n</a:t>
            </a:r>
            <a:r>
              <a:rPr lang="en-US" sz="2400" b="1" dirty="0" smtClean="0"/>
              <a:t> </a:t>
            </a:r>
            <a:r>
              <a:rPr lang="en-US" sz="2400" b="1" dirty="0" smtClean="0">
                <a:solidFill>
                  <a:srgbClr val="002060"/>
                </a:solidFill>
              </a:rPr>
              <a:t>then</a:t>
            </a:r>
            <a:endParaRPr lang="en-US" sz="2400" b="1" dirty="0"/>
          </a:p>
          <a:p>
            <a:r>
              <a:rPr lang="en-US" sz="2400" b="1" dirty="0" smtClean="0"/>
              <a:t>		</a:t>
            </a:r>
            <a:r>
              <a:rPr lang="en-US" sz="2400" b="1" i="1" dirty="0" smtClean="0">
                <a:solidFill>
                  <a:srgbClr val="00B050"/>
                </a:solidFill>
              </a:rPr>
              <a:t>print</a:t>
            </a:r>
            <a:r>
              <a:rPr lang="en-US" sz="2400" dirty="0" smtClean="0"/>
              <a:t>(</a:t>
            </a:r>
            <a:r>
              <a:rPr lang="en-US" sz="2400" b="1" i="1" dirty="0" smtClean="0">
                <a:solidFill>
                  <a:schemeClr val="bg2">
                    <a:lumMod val="25000"/>
                  </a:schemeClr>
                </a:solidFill>
              </a:rPr>
              <a:t>Array</a:t>
            </a:r>
            <a:r>
              <a:rPr lang="en-US" sz="2400" dirty="0" smtClean="0"/>
              <a:t>)</a:t>
            </a:r>
          </a:p>
          <a:p>
            <a:r>
              <a:rPr lang="en-US" sz="2400" b="1" dirty="0"/>
              <a:t>	</a:t>
            </a:r>
            <a:r>
              <a:rPr lang="en-US" sz="2400" b="1" dirty="0" smtClean="0"/>
              <a:t>	</a:t>
            </a:r>
            <a:r>
              <a:rPr lang="en-US" sz="2400" b="1" dirty="0" smtClean="0">
                <a:solidFill>
                  <a:srgbClr val="002060"/>
                </a:solidFill>
              </a:rPr>
              <a:t>return</a:t>
            </a:r>
            <a:endParaRPr lang="en-US" sz="2400" b="1" dirty="0" smtClean="0"/>
          </a:p>
          <a:p>
            <a:r>
              <a:rPr lang="en-US" sz="2400" b="1" dirty="0">
                <a:solidFill>
                  <a:srgbClr val="002060"/>
                </a:solidFill>
              </a:rPr>
              <a:t>	</a:t>
            </a:r>
            <a:r>
              <a:rPr lang="en-US" sz="2400" b="1" dirty="0" smtClean="0">
                <a:solidFill>
                  <a:srgbClr val="002060"/>
                </a:solidFill>
              </a:rPr>
              <a:t>end if	</a:t>
            </a:r>
            <a:endParaRPr lang="en-US" sz="2400" dirty="0" smtClean="0">
              <a:solidFill>
                <a:srgbClr val="002060"/>
              </a:solidFill>
              <a:sym typeface="Wingdings" panose="05000000000000000000" pitchFamily="2" charset="2"/>
            </a:endParaRPr>
          </a:p>
          <a:p>
            <a:endParaRPr lang="en-US" sz="2400" b="1" dirty="0" smtClean="0">
              <a:solidFill>
                <a:srgbClr val="002060"/>
              </a:solidFill>
            </a:endParaRPr>
          </a:p>
          <a:p>
            <a:r>
              <a:rPr lang="en-US" sz="2400" b="1" dirty="0" smtClean="0">
                <a:solidFill>
                  <a:srgbClr val="002060"/>
                </a:solidFill>
              </a:rPr>
              <a:t>	for</a:t>
            </a:r>
            <a:r>
              <a:rPr lang="en-US" sz="2400" dirty="0" smtClean="0">
                <a:solidFill>
                  <a:srgbClr val="002060"/>
                </a:solidFill>
              </a:rPr>
              <a:t>(</a:t>
            </a:r>
            <a:r>
              <a:rPr lang="en-US" sz="2400" b="1" dirty="0" smtClean="0">
                <a:solidFill>
                  <a:srgbClr val="00B050"/>
                </a:solidFill>
              </a:rPr>
              <a:t>l</a:t>
            </a:r>
            <a:r>
              <a:rPr lang="en-US" sz="2400" b="1" dirty="0" smtClean="0"/>
              <a:t> </a:t>
            </a:r>
            <a:r>
              <a:rPr lang="en-US" sz="2400" b="1" dirty="0">
                <a:solidFill>
                  <a:srgbClr val="002060"/>
                </a:solidFill>
              </a:rPr>
              <a:t>from</a:t>
            </a:r>
            <a:r>
              <a:rPr lang="en-US" sz="2400" b="1" dirty="0"/>
              <a:t> </a:t>
            </a:r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</a:t>
            </a:r>
            <a:r>
              <a:rPr lang="en-US" sz="2400" b="1" dirty="0"/>
              <a:t> </a:t>
            </a:r>
            <a:r>
              <a:rPr lang="en-US" sz="2400" b="1" dirty="0">
                <a:solidFill>
                  <a:srgbClr val="002060"/>
                </a:solidFill>
              </a:rPr>
              <a:t>to</a:t>
            </a:r>
            <a:r>
              <a:rPr lang="en-US" sz="2400" b="1" dirty="0"/>
              <a:t> </a:t>
            </a:r>
            <a:r>
              <a:rPr lang="en-US" sz="2400" b="1" dirty="0" smtClean="0">
                <a:solidFill>
                  <a:srgbClr val="00B0F0"/>
                </a:solidFill>
              </a:rPr>
              <a:t>k </a:t>
            </a:r>
            <a:r>
              <a:rPr lang="en-US" sz="24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-</a:t>
            </a:r>
            <a:r>
              <a:rPr lang="en-US" sz="2400" b="1" dirty="0" smtClean="0">
                <a:sym typeface="Wingdings" panose="05000000000000000000" pitchFamily="2" charset="2"/>
              </a:rPr>
              <a:t> </a:t>
            </a:r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1</a:t>
            </a:r>
            <a:r>
              <a:rPr lang="en-US" sz="2400" b="1" dirty="0" smtClean="0"/>
              <a:t> </a:t>
            </a:r>
            <a:r>
              <a:rPr lang="en-US" sz="2400" b="1" dirty="0">
                <a:solidFill>
                  <a:srgbClr val="002060"/>
                </a:solidFill>
              </a:rPr>
              <a:t>step</a:t>
            </a:r>
            <a:r>
              <a:rPr lang="en-US" sz="2400" b="1" dirty="0"/>
              <a:t> </a:t>
            </a:r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</a:t>
            </a:r>
            <a:r>
              <a:rPr lang="en-US" sz="2400" dirty="0" smtClean="0">
                <a:solidFill>
                  <a:srgbClr val="002060"/>
                </a:solidFill>
              </a:rPr>
              <a:t>) </a:t>
            </a:r>
            <a:endParaRPr lang="en-US" sz="2400" dirty="0">
              <a:solidFill>
                <a:srgbClr val="002060"/>
              </a:solidFill>
            </a:endParaRPr>
          </a:p>
          <a:p>
            <a:r>
              <a:rPr lang="en-US" sz="2400" b="1" dirty="0"/>
              <a:t>		</a:t>
            </a:r>
            <a:r>
              <a:rPr lang="en-US" sz="2400" b="1" i="1" dirty="0" smtClean="0">
                <a:solidFill>
                  <a:schemeClr val="bg2">
                    <a:lumMod val="25000"/>
                  </a:schemeClr>
                </a:solidFill>
              </a:rPr>
              <a:t>Array</a:t>
            </a:r>
            <a:r>
              <a:rPr lang="en-US" sz="2400" dirty="0" smtClean="0">
                <a:solidFill>
                  <a:srgbClr val="FF0000"/>
                </a:solidFill>
              </a:rPr>
              <a:t>[</a:t>
            </a:r>
            <a:r>
              <a:rPr lang="en-US" sz="2400" b="1" dirty="0" err="1" smtClean="0">
                <a:solidFill>
                  <a:srgbClr val="FFC000"/>
                </a:solidFill>
              </a:rPr>
              <a:t>i</a:t>
            </a:r>
            <a:r>
              <a:rPr lang="en-US" sz="2400" dirty="0" smtClean="0">
                <a:solidFill>
                  <a:srgbClr val="FF0000"/>
                </a:solidFill>
              </a:rPr>
              <a:t>] </a:t>
            </a:r>
            <a:r>
              <a:rPr lang="en-US" sz="24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 </a:t>
            </a:r>
            <a:r>
              <a:rPr lang="en-US" sz="2400" b="1" i="1" dirty="0" smtClean="0">
                <a:solidFill>
                  <a:schemeClr val="accent2">
                    <a:lumMod val="50000"/>
                  </a:schemeClr>
                </a:solidFill>
                <a:sym typeface="Wingdings" panose="05000000000000000000" pitchFamily="2" charset="2"/>
              </a:rPr>
              <a:t>Basket</a:t>
            </a:r>
            <a:r>
              <a:rPr lang="en-US" sz="2400" dirty="0" smtClean="0">
                <a:solidFill>
                  <a:srgbClr val="FF0000"/>
                </a:solidFill>
                <a:sym typeface="Wingdings" panose="05000000000000000000" pitchFamily="2" charset="2"/>
              </a:rPr>
              <a:t>[</a:t>
            </a:r>
            <a:r>
              <a:rPr lang="en-US" sz="2400" b="1" dirty="0" smtClean="0">
                <a:solidFill>
                  <a:srgbClr val="00B050"/>
                </a:solidFill>
                <a:sym typeface="Wingdings" panose="05000000000000000000" pitchFamily="2" charset="2"/>
              </a:rPr>
              <a:t>l</a:t>
            </a:r>
            <a:r>
              <a:rPr lang="en-US" sz="2400" dirty="0" smtClean="0">
                <a:solidFill>
                  <a:srgbClr val="FF0000"/>
                </a:solidFill>
                <a:sym typeface="Wingdings" panose="05000000000000000000" pitchFamily="2" charset="2"/>
              </a:rPr>
              <a:t>]</a:t>
            </a:r>
          </a:p>
          <a:p>
            <a:r>
              <a:rPr lang="en-US" sz="2400" dirty="0">
                <a:solidFill>
                  <a:srgbClr val="FF0000"/>
                </a:solidFill>
                <a:sym typeface="Wingdings" panose="05000000000000000000" pitchFamily="2" charset="2"/>
              </a:rPr>
              <a:t>	</a:t>
            </a:r>
            <a:r>
              <a:rPr lang="en-US" sz="2400" dirty="0" smtClean="0">
                <a:solidFill>
                  <a:srgbClr val="FF0000"/>
                </a:solidFill>
                <a:sym typeface="Wingdings" panose="05000000000000000000" pitchFamily="2" charset="2"/>
              </a:rPr>
              <a:t>	</a:t>
            </a:r>
            <a:r>
              <a:rPr lang="en-US" sz="2400" b="1" i="1" dirty="0" err="1" smtClean="0">
                <a:sym typeface="Wingdings" panose="05000000000000000000" pitchFamily="2" charset="2"/>
              </a:rPr>
              <a:t>kAry</a:t>
            </a:r>
            <a:r>
              <a:rPr lang="en-US" sz="2400" dirty="0" smtClean="0">
                <a:solidFill>
                  <a:srgbClr val="002060"/>
                </a:solidFill>
                <a:sym typeface="Wingdings" panose="05000000000000000000" pitchFamily="2" charset="2"/>
              </a:rPr>
              <a:t>(</a:t>
            </a:r>
            <a:r>
              <a:rPr lang="en-US" sz="2400" b="1" dirty="0" err="1" smtClean="0">
                <a:solidFill>
                  <a:srgbClr val="FFC000"/>
                </a:solidFill>
                <a:sym typeface="Wingdings" panose="05000000000000000000" pitchFamily="2" charset="2"/>
              </a:rPr>
              <a:t>i</a:t>
            </a:r>
            <a:r>
              <a:rPr lang="en-US" sz="2400" b="1" dirty="0" smtClean="0">
                <a:sym typeface="Wingdings" panose="05000000000000000000" pitchFamily="2" charset="2"/>
              </a:rPr>
              <a:t> </a:t>
            </a:r>
            <a:r>
              <a:rPr lang="en-US" sz="2400" b="1" dirty="0">
                <a:solidFill>
                  <a:srgbClr val="FF0000"/>
                </a:solidFill>
                <a:sym typeface="Wingdings" panose="05000000000000000000" pitchFamily="2" charset="2"/>
              </a:rPr>
              <a:t>+</a:t>
            </a:r>
            <a:r>
              <a:rPr lang="en-US" sz="2400" b="1" dirty="0">
                <a:sym typeface="Wingdings" panose="05000000000000000000" pitchFamily="2" charset="2"/>
              </a:rPr>
              <a:t> </a:t>
            </a:r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1</a:t>
            </a:r>
            <a:r>
              <a:rPr lang="en-US" sz="2400" dirty="0">
                <a:solidFill>
                  <a:srgbClr val="FF0000"/>
                </a:solidFill>
                <a:sym typeface="Wingdings" panose="05000000000000000000" pitchFamily="2" charset="2"/>
              </a:rPr>
              <a:t>,</a:t>
            </a:r>
            <a:r>
              <a:rPr lang="en-US" sz="2400" b="1" dirty="0">
                <a:sym typeface="Wingdings" panose="05000000000000000000" pitchFamily="2" charset="2"/>
              </a:rPr>
              <a:t> </a:t>
            </a:r>
            <a:r>
              <a:rPr lang="en-US" sz="2400" b="1" dirty="0">
                <a:solidFill>
                  <a:schemeClr val="accent3">
                    <a:lumMod val="75000"/>
                  </a:schemeClr>
                </a:solidFill>
                <a:sym typeface="Wingdings" panose="05000000000000000000" pitchFamily="2" charset="2"/>
              </a:rPr>
              <a:t>n</a:t>
            </a:r>
            <a:r>
              <a:rPr lang="en-US" sz="2400" dirty="0">
                <a:solidFill>
                  <a:srgbClr val="FF0000"/>
                </a:solidFill>
                <a:sym typeface="Wingdings" panose="05000000000000000000" pitchFamily="2" charset="2"/>
              </a:rPr>
              <a:t>,</a:t>
            </a:r>
            <a:r>
              <a:rPr lang="en-US" sz="2400" b="1" dirty="0">
                <a:sym typeface="Wingdings" panose="05000000000000000000" pitchFamily="2" charset="2"/>
              </a:rPr>
              <a:t> </a:t>
            </a:r>
            <a:r>
              <a:rPr lang="en-US" sz="2400" b="1" dirty="0">
                <a:solidFill>
                  <a:srgbClr val="00B0F0"/>
                </a:solidFill>
              </a:rPr>
              <a:t>k</a:t>
            </a:r>
            <a:r>
              <a:rPr lang="en-US" sz="2400" dirty="0">
                <a:solidFill>
                  <a:srgbClr val="FF0000"/>
                </a:solidFill>
              </a:rPr>
              <a:t>,</a:t>
            </a:r>
            <a:r>
              <a:rPr lang="en-US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400" b="1" i="1" dirty="0">
                <a:solidFill>
                  <a:schemeClr val="accent1">
                    <a:lumMod val="75000"/>
                  </a:schemeClr>
                </a:solidFill>
              </a:rPr>
              <a:t>Basket</a:t>
            </a:r>
            <a:r>
              <a:rPr lang="en-US" sz="2400" dirty="0">
                <a:solidFill>
                  <a:srgbClr val="002060"/>
                </a:solidFill>
                <a:sym typeface="Wingdings" panose="05000000000000000000" pitchFamily="2" charset="2"/>
              </a:rPr>
              <a:t>)</a:t>
            </a:r>
            <a:endParaRPr lang="en-US" sz="2400" dirty="0" smtClean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r>
              <a:rPr lang="en-US" sz="2400" b="1" dirty="0">
                <a:solidFill>
                  <a:srgbClr val="FF0000"/>
                </a:solidFill>
                <a:sym typeface="Wingdings" panose="05000000000000000000" pitchFamily="2" charset="2"/>
              </a:rPr>
              <a:t>	</a:t>
            </a:r>
            <a:r>
              <a:rPr lang="en-US" sz="2400" b="1" dirty="0" smtClean="0">
                <a:solidFill>
                  <a:srgbClr val="002060"/>
                </a:solidFill>
                <a:sym typeface="Wingdings" panose="05000000000000000000" pitchFamily="2" charset="2"/>
              </a:rPr>
              <a:t>end loop</a:t>
            </a:r>
            <a:r>
              <a:rPr lang="en-US" sz="2400" dirty="0" smtClean="0">
                <a:solidFill>
                  <a:srgbClr val="FF0000"/>
                </a:solidFill>
                <a:sym typeface="Wingdings" panose="05000000000000000000" pitchFamily="2" charset="2"/>
              </a:rPr>
              <a:t>	</a:t>
            </a:r>
          </a:p>
          <a:p>
            <a:endParaRPr lang="en-US" sz="2400" b="1" dirty="0">
              <a:solidFill>
                <a:srgbClr val="002060"/>
              </a:solidFill>
            </a:endParaRPr>
          </a:p>
          <a:p>
            <a:r>
              <a:rPr lang="en-US" sz="2400" b="1" dirty="0" smtClean="0">
                <a:solidFill>
                  <a:srgbClr val="002060"/>
                </a:solidFill>
              </a:rPr>
              <a:t>end function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99037" y="6021566"/>
            <a:ext cx="45576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002060"/>
                </a:solidFill>
              </a:rPr>
              <a:t>then the code becomes:</a:t>
            </a:r>
            <a:endParaRPr lang="en-US" sz="2800" b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996384" y="2095409"/>
                <a:ext cx="3483646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b="1" dirty="0">
                    <a:solidFill>
                      <a:srgbClr val="002060"/>
                    </a:solidFill>
                  </a:rPr>
                  <a:t>If we take: </a:t>
                </a:r>
                <a:r>
                  <a:rPr lang="en-US" sz="3200" b="1" dirty="0"/>
                  <a:t>	</a:t>
                </a:r>
                <a:r>
                  <a:rPr lang="en-US" sz="3200" b="1" dirty="0">
                    <a:solidFill>
                      <a:schemeClr val="accent3">
                        <a:lumMod val="75000"/>
                      </a:schemeClr>
                    </a:solidFill>
                  </a:rPr>
                  <a:t>n</a:t>
                </a:r>
                <a:r>
                  <a:rPr lang="en-US" sz="3200" b="1" dirty="0"/>
                  <a:t>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</m:oMath>
                </a14:m>
                <a:r>
                  <a:rPr lang="en-US" sz="3200" b="1" dirty="0"/>
                  <a:t> </a:t>
                </a:r>
                <a:r>
                  <a:rPr lang="en-US" sz="3200" b="1" dirty="0">
                    <a:solidFill>
                      <a:srgbClr val="00B0F0"/>
                    </a:solidFill>
                  </a:rPr>
                  <a:t>k</a:t>
                </a: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6384" y="2095409"/>
                <a:ext cx="3483646" cy="584775"/>
              </a:xfrm>
              <a:prstGeom prst="rect">
                <a:avLst/>
              </a:prstGeom>
              <a:blipFill>
                <a:blip r:embed="rId2"/>
                <a:stretch>
                  <a:fillRect l="-4371" t="-13542" r="-4545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177249" y="3181931"/>
            <a:ext cx="430278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/>
              <a:t>		</a:t>
            </a:r>
            <a:r>
              <a:rPr lang="en-US" sz="3200" b="1" dirty="0">
                <a:solidFill>
                  <a:schemeClr val="accent1">
                    <a:lumMod val="50000"/>
                  </a:schemeClr>
                </a:solidFill>
              </a:rPr>
              <a:t>Set</a:t>
            </a:r>
            <a:r>
              <a:rPr lang="en-US" sz="3200" b="1" dirty="0"/>
              <a:t> </a:t>
            </a:r>
            <a:r>
              <a:rPr lang="en-US" sz="3200" b="1" dirty="0">
                <a:solidFill>
                  <a:srgbClr val="002060"/>
                </a:solidFill>
              </a:rPr>
              <a:t>to be </a:t>
            </a:r>
            <a:r>
              <a:rPr lang="en-US" sz="3200" b="1" dirty="0">
                <a:solidFill>
                  <a:schemeClr val="accent1">
                    <a:lumMod val="50000"/>
                  </a:schemeClr>
                </a:solidFill>
              </a:rPr>
              <a:t>Basket</a:t>
            </a:r>
          </a:p>
        </p:txBody>
      </p:sp>
      <p:sp>
        <p:nvSpPr>
          <p:cNvPr id="7" name="Rectangle 6"/>
          <p:cNvSpPr/>
          <p:nvPr/>
        </p:nvSpPr>
        <p:spPr>
          <a:xfrm>
            <a:off x="274231" y="4223238"/>
            <a:ext cx="500008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002060"/>
                </a:solidFill>
              </a:rPr>
              <a:t>Modify</a:t>
            </a:r>
            <a:r>
              <a:rPr lang="en-US" sz="2800" b="1" dirty="0"/>
              <a:t> </a:t>
            </a:r>
            <a:r>
              <a:rPr lang="en-US" sz="2800" b="1" i="1" dirty="0">
                <a:solidFill>
                  <a:srgbClr val="00B050"/>
                </a:solidFill>
              </a:rPr>
              <a:t>print</a:t>
            </a:r>
            <a:r>
              <a:rPr lang="en-US" sz="2800" b="1" dirty="0"/>
              <a:t> </a:t>
            </a:r>
            <a:r>
              <a:rPr lang="en-US" sz="2800" b="1" dirty="0">
                <a:solidFill>
                  <a:srgbClr val="002060"/>
                </a:solidFill>
              </a:rPr>
              <a:t>to</a:t>
            </a:r>
            <a:r>
              <a:rPr lang="en-US" sz="2800" b="1" dirty="0"/>
              <a:t> </a:t>
            </a:r>
            <a:r>
              <a:rPr lang="en-US" sz="2800" b="1" i="1" dirty="0" err="1" smtClean="0">
                <a:solidFill>
                  <a:srgbClr val="00B050"/>
                </a:solidFill>
              </a:rPr>
              <a:t>print_If_Valid</a:t>
            </a:r>
            <a:endParaRPr lang="en-US" sz="2800" b="1" i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4140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50864" y="924454"/>
            <a:ext cx="5639685" cy="4893647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</a:rPr>
              <a:t>function</a:t>
            </a:r>
            <a:r>
              <a:rPr lang="en-US" sz="2400" b="1" dirty="0" smtClean="0"/>
              <a:t> </a:t>
            </a:r>
            <a:r>
              <a:rPr lang="en-US" sz="2400" b="1" i="1" dirty="0" smtClean="0"/>
              <a:t>Arrange</a:t>
            </a:r>
            <a:r>
              <a:rPr lang="en-US" sz="2400" dirty="0" smtClean="0">
                <a:solidFill>
                  <a:srgbClr val="002060"/>
                </a:solidFill>
              </a:rPr>
              <a:t>(</a:t>
            </a:r>
            <a:r>
              <a:rPr lang="en-US" sz="2400" b="1" dirty="0" err="1" smtClean="0">
                <a:solidFill>
                  <a:srgbClr val="FFC000"/>
                </a:solidFill>
              </a:rPr>
              <a:t>i</a:t>
            </a:r>
            <a:r>
              <a:rPr lang="en-US" sz="2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3">
                    <a:lumMod val="75000"/>
                  </a:schemeClr>
                </a:solidFill>
              </a:rPr>
              <a:t>n</a:t>
            </a:r>
            <a:r>
              <a:rPr lang="en-US" sz="2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en-US" sz="2400" dirty="0" smtClean="0"/>
              <a:t> </a:t>
            </a:r>
            <a:r>
              <a:rPr lang="en-US" sz="2400" b="1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Array</a:t>
            </a:r>
            <a:r>
              <a:rPr lang="en-US" sz="2400" dirty="0" smtClean="0">
                <a:solidFill>
                  <a:srgbClr val="FF0000"/>
                </a:solidFill>
              </a:rPr>
              <a:t>,</a:t>
            </a:r>
            <a:r>
              <a:rPr lang="en-US" sz="2400" b="1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400" b="1" i="1" dirty="0" smtClean="0">
                <a:solidFill>
                  <a:schemeClr val="accent1">
                    <a:lumMod val="75000"/>
                  </a:schemeClr>
                </a:solidFill>
              </a:rPr>
              <a:t>Basket</a:t>
            </a:r>
            <a:r>
              <a:rPr lang="en-US" sz="2400" dirty="0" smtClean="0">
                <a:solidFill>
                  <a:srgbClr val="002060"/>
                </a:solidFill>
              </a:rPr>
              <a:t>)</a:t>
            </a:r>
          </a:p>
          <a:p>
            <a:r>
              <a:rPr lang="en-US" sz="2400" b="1" dirty="0" smtClean="0"/>
              <a:t>		</a:t>
            </a:r>
          </a:p>
          <a:p>
            <a:r>
              <a:rPr lang="en-US" sz="2400" b="1" dirty="0" smtClean="0"/>
              <a:t>	</a:t>
            </a:r>
            <a:r>
              <a:rPr lang="en-US" sz="2400" b="1" dirty="0" smtClean="0">
                <a:solidFill>
                  <a:srgbClr val="002060"/>
                </a:solidFill>
              </a:rPr>
              <a:t>if</a:t>
            </a:r>
            <a:r>
              <a:rPr lang="en-US" sz="2400" b="1" dirty="0" smtClean="0"/>
              <a:t> </a:t>
            </a:r>
            <a:r>
              <a:rPr lang="en-US" sz="2400" b="1" dirty="0" err="1" smtClean="0">
                <a:solidFill>
                  <a:srgbClr val="FFC000"/>
                </a:solidFill>
              </a:rPr>
              <a:t>i</a:t>
            </a:r>
            <a:r>
              <a:rPr lang="en-US" sz="2400" b="1" dirty="0" smtClean="0"/>
              <a:t> </a:t>
            </a:r>
            <a:r>
              <a:rPr lang="en-US" sz="2400" b="1" dirty="0" smtClean="0">
                <a:solidFill>
                  <a:srgbClr val="FF0000"/>
                </a:solidFill>
              </a:rPr>
              <a:t>==</a:t>
            </a:r>
            <a:r>
              <a:rPr lang="en-US" sz="2400" b="1" dirty="0" smtClean="0"/>
              <a:t> </a:t>
            </a:r>
            <a:r>
              <a:rPr lang="en-US" sz="2400" b="1" dirty="0" smtClean="0">
                <a:solidFill>
                  <a:schemeClr val="accent3">
                    <a:lumMod val="75000"/>
                  </a:schemeClr>
                </a:solidFill>
              </a:rPr>
              <a:t>n</a:t>
            </a:r>
            <a:r>
              <a:rPr lang="en-US" sz="2400" b="1" dirty="0" smtClean="0"/>
              <a:t> </a:t>
            </a:r>
            <a:r>
              <a:rPr lang="en-US" sz="2400" b="1" dirty="0" smtClean="0">
                <a:solidFill>
                  <a:srgbClr val="002060"/>
                </a:solidFill>
              </a:rPr>
              <a:t>then</a:t>
            </a:r>
            <a:endParaRPr lang="en-US" sz="2400" b="1" dirty="0"/>
          </a:p>
          <a:p>
            <a:r>
              <a:rPr lang="en-US" sz="2400" b="1" dirty="0" smtClean="0"/>
              <a:t>		</a:t>
            </a:r>
            <a:r>
              <a:rPr lang="en-US" sz="2400" b="1" i="1" dirty="0" err="1" smtClean="0">
                <a:solidFill>
                  <a:srgbClr val="00B050"/>
                </a:solidFill>
              </a:rPr>
              <a:t>print_If_Valid</a:t>
            </a:r>
            <a:r>
              <a:rPr lang="en-US" sz="2400" dirty="0" smtClean="0"/>
              <a:t>(</a:t>
            </a:r>
            <a:r>
              <a:rPr lang="en-US" sz="2400" b="1" i="1" dirty="0" smtClean="0">
                <a:solidFill>
                  <a:schemeClr val="bg2">
                    <a:lumMod val="25000"/>
                  </a:schemeClr>
                </a:solidFill>
              </a:rPr>
              <a:t>Array</a:t>
            </a:r>
            <a:r>
              <a:rPr lang="en-US" sz="2400" dirty="0" smtClean="0"/>
              <a:t>)</a:t>
            </a:r>
          </a:p>
          <a:p>
            <a:r>
              <a:rPr lang="en-US" sz="2400" b="1" dirty="0"/>
              <a:t>	</a:t>
            </a:r>
            <a:r>
              <a:rPr lang="en-US" sz="2400" b="1" dirty="0" smtClean="0"/>
              <a:t>	</a:t>
            </a:r>
            <a:r>
              <a:rPr lang="en-US" sz="2400" b="1" dirty="0" smtClean="0">
                <a:solidFill>
                  <a:srgbClr val="002060"/>
                </a:solidFill>
              </a:rPr>
              <a:t>return</a:t>
            </a:r>
            <a:endParaRPr lang="en-US" sz="2400" b="1" dirty="0" smtClean="0"/>
          </a:p>
          <a:p>
            <a:r>
              <a:rPr lang="en-US" sz="2400" b="1" dirty="0">
                <a:solidFill>
                  <a:srgbClr val="002060"/>
                </a:solidFill>
              </a:rPr>
              <a:t>	</a:t>
            </a:r>
            <a:r>
              <a:rPr lang="en-US" sz="2400" b="1" dirty="0" smtClean="0">
                <a:solidFill>
                  <a:srgbClr val="002060"/>
                </a:solidFill>
              </a:rPr>
              <a:t>end if	</a:t>
            </a:r>
            <a:endParaRPr lang="en-US" sz="2400" dirty="0" smtClean="0">
              <a:solidFill>
                <a:srgbClr val="002060"/>
              </a:solidFill>
              <a:sym typeface="Wingdings" panose="05000000000000000000" pitchFamily="2" charset="2"/>
            </a:endParaRPr>
          </a:p>
          <a:p>
            <a:endParaRPr lang="en-US" sz="2400" b="1" dirty="0" smtClean="0">
              <a:solidFill>
                <a:srgbClr val="002060"/>
              </a:solidFill>
            </a:endParaRPr>
          </a:p>
          <a:p>
            <a:r>
              <a:rPr lang="en-US" sz="2400" b="1" dirty="0" smtClean="0">
                <a:solidFill>
                  <a:srgbClr val="002060"/>
                </a:solidFill>
              </a:rPr>
              <a:t>	for</a:t>
            </a:r>
            <a:r>
              <a:rPr lang="en-US" sz="2400" dirty="0" smtClean="0">
                <a:solidFill>
                  <a:srgbClr val="002060"/>
                </a:solidFill>
              </a:rPr>
              <a:t>(</a:t>
            </a:r>
            <a:r>
              <a:rPr lang="en-US" sz="2400" b="1" dirty="0" smtClean="0">
                <a:solidFill>
                  <a:srgbClr val="00B050"/>
                </a:solidFill>
              </a:rPr>
              <a:t>l</a:t>
            </a:r>
            <a:r>
              <a:rPr lang="en-US" sz="2400" b="1" dirty="0" smtClean="0"/>
              <a:t> </a:t>
            </a:r>
            <a:r>
              <a:rPr lang="en-US" sz="2400" b="1" dirty="0">
                <a:solidFill>
                  <a:srgbClr val="002060"/>
                </a:solidFill>
              </a:rPr>
              <a:t>from</a:t>
            </a:r>
            <a:r>
              <a:rPr lang="en-US" sz="2400" b="1" dirty="0"/>
              <a:t> </a:t>
            </a:r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</a:t>
            </a:r>
            <a:r>
              <a:rPr lang="en-US" sz="2400" b="1" dirty="0"/>
              <a:t> </a:t>
            </a:r>
            <a:r>
              <a:rPr lang="en-US" sz="2400" b="1" dirty="0">
                <a:solidFill>
                  <a:srgbClr val="002060"/>
                </a:solidFill>
              </a:rPr>
              <a:t>to</a:t>
            </a:r>
            <a:r>
              <a:rPr lang="en-US" sz="2400" b="1" dirty="0"/>
              <a:t> </a:t>
            </a:r>
            <a:r>
              <a:rPr lang="en-US" sz="2400" b="1" dirty="0">
                <a:solidFill>
                  <a:schemeClr val="accent3">
                    <a:lumMod val="75000"/>
                  </a:schemeClr>
                </a:solidFill>
              </a:rPr>
              <a:t>n</a:t>
            </a:r>
            <a:r>
              <a:rPr lang="en-US" sz="2400" b="1" dirty="0" smtClean="0">
                <a:solidFill>
                  <a:srgbClr val="00B0F0"/>
                </a:solidFill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-</a:t>
            </a:r>
            <a:r>
              <a:rPr lang="en-US" sz="2400" b="1" dirty="0" smtClean="0">
                <a:sym typeface="Wingdings" panose="05000000000000000000" pitchFamily="2" charset="2"/>
              </a:rPr>
              <a:t> </a:t>
            </a:r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1</a:t>
            </a:r>
            <a:r>
              <a:rPr lang="en-US" sz="2400" b="1" dirty="0" smtClean="0"/>
              <a:t> </a:t>
            </a:r>
            <a:r>
              <a:rPr lang="en-US" sz="2400" b="1" dirty="0">
                <a:solidFill>
                  <a:srgbClr val="002060"/>
                </a:solidFill>
              </a:rPr>
              <a:t>step</a:t>
            </a:r>
            <a:r>
              <a:rPr lang="en-US" sz="2400" b="1" dirty="0"/>
              <a:t> </a:t>
            </a:r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</a:t>
            </a:r>
            <a:r>
              <a:rPr lang="en-US" sz="2400" dirty="0" smtClean="0">
                <a:solidFill>
                  <a:srgbClr val="002060"/>
                </a:solidFill>
              </a:rPr>
              <a:t>) </a:t>
            </a:r>
            <a:endParaRPr lang="en-US" sz="2400" dirty="0">
              <a:solidFill>
                <a:srgbClr val="002060"/>
              </a:solidFill>
            </a:endParaRPr>
          </a:p>
          <a:p>
            <a:r>
              <a:rPr lang="en-US" sz="2400" b="1" dirty="0"/>
              <a:t>		</a:t>
            </a:r>
            <a:r>
              <a:rPr lang="en-US" sz="2400" b="1" i="1" dirty="0" smtClean="0">
                <a:solidFill>
                  <a:schemeClr val="bg2">
                    <a:lumMod val="25000"/>
                  </a:schemeClr>
                </a:solidFill>
              </a:rPr>
              <a:t>Array</a:t>
            </a:r>
            <a:r>
              <a:rPr lang="en-US" sz="2400" dirty="0" smtClean="0">
                <a:solidFill>
                  <a:srgbClr val="FF0000"/>
                </a:solidFill>
              </a:rPr>
              <a:t>[</a:t>
            </a:r>
            <a:r>
              <a:rPr lang="en-US" sz="2400" b="1" dirty="0" err="1" smtClean="0">
                <a:solidFill>
                  <a:srgbClr val="FFC000"/>
                </a:solidFill>
              </a:rPr>
              <a:t>i</a:t>
            </a:r>
            <a:r>
              <a:rPr lang="en-US" sz="2400" dirty="0" smtClean="0">
                <a:solidFill>
                  <a:srgbClr val="FF0000"/>
                </a:solidFill>
              </a:rPr>
              <a:t>] </a:t>
            </a:r>
            <a:r>
              <a:rPr lang="en-US" sz="24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 </a:t>
            </a:r>
            <a:r>
              <a:rPr lang="en-US" sz="2400" b="1" i="1" dirty="0" smtClean="0">
                <a:solidFill>
                  <a:schemeClr val="accent2">
                    <a:lumMod val="50000"/>
                  </a:schemeClr>
                </a:solidFill>
                <a:sym typeface="Wingdings" panose="05000000000000000000" pitchFamily="2" charset="2"/>
              </a:rPr>
              <a:t>Basket</a:t>
            </a:r>
            <a:r>
              <a:rPr lang="en-US" sz="2400" dirty="0" smtClean="0">
                <a:solidFill>
                  <a:srgbClr val="FF0000"/>
                </a:solidFill>
                <a:sym typeface="Wingdings" panose="05000000000000000000" pitchFamily="2" charset="2"/>
              </a:rPr>
              <a:t>[</a:t>
            </a:r>
            <a:r>
              <a:rPr lang="en-US" sz="2400" b="1" dirty="0" smtClean="0">
                <a:solidFill>
                  <a:srgbClr val="00B050"/>
                </a:solidFill>
                <a:sym typeface="Wingdings" panose="05000000000000000000" pitchFamily="2" charset="2"/>
              </a:rPr>
              <a:t>l</a:t>
            </a:r>
            <a:r>
              <a:rPr lang="en-US" sz="2400" dirty="0" smtClean="0">
                <a:solidFill>
                  <a:srgbClr val="FF0000"/>
                </a:solidFill>
                <a:sym typeface="Wingdings" panose="05000000000000000000" pitchFamily="2" charset="2"/>
              </a:rPr>
              <a:t>]</a:t>
            </a:r>
          </a:p>
          <a:p>
            <a:r>
              <a:rPr lang="en-US" sz="2400" dirty="0">
                <a:solidFill>
                  <a:srgbClr val="FF0000"/>
                </a:solidFill>
                <a:sym typeface="Wingdings" panose="05000000000000000000" pitchFamily="2" charset="2"/>
              </a:rPr>
              <a:t>	</a:t>
            </a:r>
            <a:r>
              <a:rPr lang="en-US" sz="2400" dirty="0" smtClean="0">
                <a:solidFill>
                  <a:srgbClr val="FF0000"/>
                </a:solidFill>
                <a:sym typeface="Wingdings" panose="05000000000000000000" pitchFamily="2" charset="2"/>
              </a:rPr>
              <a:t>	</a:t>
            </a:r>
            <a:r>
              <a:rPr lang="en-US" sz="2400" b="1" i="1" dirty="0" smtClean="0">
                <a:sym typeface="Wingdings" panose="05000000000000000000" pitchFamily="2" charset="2"/>
              </a:rPr>
              <a:t>Arrange</a:t>
            </a:r>
            <a:r>
              <a:rPr lang="en-US" sz="2400" dirty="0" smtClean="0">
                <a:solidFill>
                  <a:srgbClr val="002060"/>
                </a:solidFill>
                <a:sym typeface="Wingdings" panose="05000000000000000000" pitchFamily="2" charset="2"/>
              </a:rPr>
              <a:t>(</a:t>
            </a:r>
            <a:r>
              <a:rPr lang="en-US" sz="2400" b="1" dirty="0" err="1" smtClean="0">
                <a:solidFill>
                  <a:srgbClr val="FFC000"/>
                </a:solidFill>
                <a:sym typeface="Wingdings" panose="05000000000000000000" pitchFamily="2" charset="2"/>
              </a:rPr>
              <a:t>i</a:t>
            </a:r>
            <a:r>
              <a:rPr lang="en-US" sz="2400" b="1" dirty="0" smtClean="0">
                <a:sym typeface="Wingdings" panose="05000000000000000000" pitchFamily="2" charset="2"/>
              </a:rPr>
              <a:t> </a:t>
            </a:r>
            <a:r>
              <a:rPr lang="en-US" sz="2400" b="1" dirty="0">
                <a:solidFill>
                  <a:srgbClr val="FF0000"/>
                </a:solidFill>
                <a:sym typeface="Wingdings" panose="05000000000000000000" pitchFamily="2" charset="2"/>
              </a:rPr>
              <a:t>+</a:t>
            </a:r>
            <a:r>
              <a:rPr lang="en-US" sz="2400" b="1" dirty="0">
                <a:sym typeface="Wingdings" panose="05000000000000000000" pitchFamily="2" charset="2"/>
              </a:rPr>
              <a:t> </a:t>
            </a:r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1</a:t>
            </a:r>
            <a:r>
              <a:rPr lang="en-US" sz="2400" dirty="0">
                <a:solidFill>
                  <a:srgbClr val="FF0000"/>
                </a:solidFill>
                <a:sym typeface="Wingdings" panose="05000000000000000000" pitchFamily="2" charset="2"/>
              </a:rPr>
              <a:t>,</a:t>
            </a:r>
            <a:r>
              <a:rPr lang="en-US" sz="2400" b="1" dirty="0">
                <a:sym typeface="Wingdings" panose="05000000000000000000" pitchFamily="2" charset="2"/>
              </a:rPr>
              <a:t> </a:t>
            </a:r>
            <a:r>
              <a:rPr lang="en-US" sz="2400" b="1" dirty="0">
                <a:solidFill>
                  <a:schemeClr val="accent3">
                    <a:lumMod val="75000"/>
                  </a:schemeClr>
                </a:solidFill>
                <a:sym typeface="Wingdings" panose="05000000000000000000" pitchFamily="2" charset="2"/>
              </a:rPr>
              <a:t>n</a:t>
            </a:r>
            <a:r>
              <a:rPr lang="en-US" sz="2400" dirty="0" smtClean="0">
                <a:solidFill>
                  <a:srgbClr val="FF0000"/>
                </a:solidFill>
                <a:sym typeface="Wingdings" panose="05000000000000000000" pitchFamily="2" charset="2"/>
              </a:rPr>
              <a:t>,</a:t>
            </a:r>
            <a:r>
              <a:rPr lang="en-US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Array</a:t>
            </a:r>
            <a:r>
              <a:rPr lang="en-US" sz="2400" dirty="0">
                <a:solidFill>
                  <a:srgbClr val="FF0000"/>
                </a:solidFill>
              </a:rPr>
              <a:t>,</a:t>
            </a:r>
            <a:r>
              <a:rPr lang="en-US" sz="2400" b="1" dirty="0" smtClean="0">
                <a:sym typeface="Wingdings" panose="05000000000000000000" pitchFamily="2" charset="2"/>
              </a:rPr>
              <a:t> </a:t>
            </a:r>
            <a:r>
              <a:rPr lang="en-US" sz="2400" b="1" i="1" dirty="0" smtClean="0">
                <a:solidFill>
                  <a:schemeClr val="accent1">
                    <a:lumMod val="75000"/>
                  </a:schemeClr>
                </a:solidFill>
              </a:rPr>
              <a:t>Basket</a:t>
            </a:r>
            <a:r>
              <a:rPr lang="en-US" sz="2400" dirty="0">
                <a:solidFill>
                  <a:srgbClr val="002060"/>
                </a:solidFill>
                <a:sym typeface="Wingdings" panose="05000000000000000000" pitchFamily="2" charset="2"/>
              </a:rPr>
              <a:t>)</a:t>
            </a:r>
            <a:endParaRPr lang="en-US" sz="2400" dirty="0" smtClean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r>
              <a:rPr lang="en-US" sz="2400" b="1" dirty="0">
                <a:solidFill>
                  <a:srgbClr val="FF0000"/>
                </a:solidFill>
                <a:sym typeface="Wingdings" panose="05000000000000000000" pitchFamily="2" charset="2"/>
              </a:rPr>
              <a:t>	</a:t>
            </a:r>
            <a:r>
              <a:rPr lang="en-US" sz="2400" b="1" dirty="0" smtClean="0">
                <a:solidFill>
                  <a:srgbClr val="002060"/>
                </a:solidFill>
                <a:sym typeface="Wingdings" panose="05000000000000000000" pitchFamily="2" charset="2"/>
              </a:rPr>
              <a:t>end loop</a:t>
            </a:r>
            <a:r>
              <a:rPr lang="en-US" sz="2400" dirty="0" smtClean="0">
                <a:solidFill>
                  <a:srgbClr val="FF0000"/>
                </a:solidFill>
                <a:sym typeface="Wingdings" panose="05000000000000000000" pitchFamily="2" charset="2"/>
              </a:rPr>
              <a:t>	</a:t>
            </a:r>
          </a:p>
          <a:p>
            <a:endParaRPr lang="en-US" sz="2400" b="1" dirty="0">
              <a:solidFill>
                <a:srgbClr val="002060"/>
              </a:solidFill>
            </a:endParaRPr>
          </a:p>
          <a:p>
            <a:r>
              <a:rPr lang="en-US" sz="2400" b="1" dirty="0" smtClean="0">
                <a:solidFill>
                  <a:srgbClr val="002060"/>
                </a:solidFill>
              </a:rPr>
              <a:t>end function</a:t>
            </a:r>
          </a:p>
        </p:txBody>
      </p:sp>
      <p:cxnSp>
        <p:nvCxnSpPr>
          <p:cNvPr id="4" name="Straight Arrow Connector 3"/>
          <p:cNvCxnSpPr>
            <a:stCxn id="6" idx="3"/>
          </p:cNvCxnSpPr>
          <p:nvPr/>
        </p:nvCxnSpPr>
        <p:spPr>
          <a:xfrm>
            <a:off x="3241962" y="2024207"/>
            <a:ext cx="2327565" cy="275648"/>
          </a:xfrm>
          <a:prstGeom prst="straightConnector1">
            <a:avLst/>
          </a:prstGeom>
          <a:ln w="762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57199" y="1547153"/>
            <a:ext cx="2784763" cy="954107"/>
          </a:xfrm>
          <a:prstGeom prst="rect">
            <a:avLst/>
          </a:prstGeom>
          <a:noFill/>
          <a:ln w="57150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2060"/>
                </a:solidFill>
              </a:rPr>
              <a:t>Prints only the arrangements</a:t>
            </a:r>
            <a:endParaRPr lang="en-US" sz="2800" b="1" dirty="0">
              <a:solidFill>
                <a:srgbClr val="00206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42109" y="4239491"/>
            <a:ext cx="2299853" cy="64633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Basket is originally the Array</a:t>
            </a:r>
            <a:endParaRPr lang="en-US" b="1" dirty="0">
              <a:solidFill>
                <a:srgbClr val="C00000"/>
              </a:solidFill>
            </a:endParaRPr>
          </a:p>
        </p:txBody>
      </p:sp>
      <p:cxnSp>
        <p:nvCxnSpPr>
          <p:cNvPr id="18" name="Straight Arrow Connector 17"/>
          <p:cNvCxnSpPr>
            <a:stCxn id="16" idx="3"/>
          </p:cNvCxnSpPr>
          <p:nvPr/>
        </p:nvCxnSpPr>
        <p:spPr>
          <a:xfrm flipV="1">
            <a:off x="3241962" y="4142509"/>
            <a:ext cx="2105893" cy="420148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1218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83673" y="457201"/>
            <a:ext cx="81741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</a:rPr>
              <a:t>The previous code will print only all the valid permutations, but it will generate all of them.</a:t>
            </a:r>
            <a:endParaRPr lang="en-US" sz="28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438400" y="1911927"/>
            <a:ext cx="78555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 we take the </a:t>
            </a:r>
            <a:r>
              <a:rPr lang="en-US" sz="280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Set = {x, y, z} </a:t>
            </a:r>
            <a:r>
              <a:rPr lang="en-US" sz="2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 example: the k-</a:t>
            </a:r>
            <a:r>
              <a:rPr lang="en-US" sz="28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Ary</a:t>
            </a:r>
            <a:r>
              <a:rPr lang="en-US" sz="2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based code will generate all these:</a:t>
            </a:r>
            <a:endParaRPr lang="en-US" sz="28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7491" y="3366658"/>
            <a:ext cx="1103187" cy="584775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x </a:t>
            </a:r>
            <a:r>
              <a:rPr lang="en-US" sz="32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x</a:t>
            </a:r>
            <a:r>
              <a:rPr 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32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x</a:t>
            </a:r>
            <a:endParaRPr lang="en-US" sz="3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71382" y="3366657"/>
            <a:ext cx="1112805" cy="584775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x </a:t>
            </a:r>
            <a:r>
              <a:rPr lang="en-US" sz="32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x</a:t>
            </a:r>
            <a:r>
              <a:rPr 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24891" y="3366656"/>
            <a:ext cx="1063112" cy="584775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x </a:t>
            </a:r>
            <a:r>
              <a:rPr lang="en-US" sz="32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x</a:t>
            </a:r>
            <a:r>
              <a:rPr 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z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228707" y="3366655"/>
            <a:ext cx="1112805" cy="584775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x </a:t>
            </a:r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y</a:t>
            </a:r>
            <a:r>
              <a:rPr 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x</a:t>
            </a:r>
            <a:endParaRPr lang="en-US" sz="3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609982" y="3366655"/>
            <a:ext cx="1122423" cy="584775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x </a:t>
            </a:r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y</a:t>
            </a:r>
            <a:r>
              <a:rPr 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y</a:t>
            </a:r>
            <a:endParaRPr lang="en-US" sz="3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000875" y="3366654"/>
            <a:ext cx="1072730" cy="584775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x </a:t>
            </a:r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y</a:t>
            </a:r>
            <a:r>
              <a:rPr 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z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390771" y="3366653"/>
            <a:ext cx="1063112" cy="584775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x z </a:t>
            </a:r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x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658200" y="3366653"/>
            <a:ext cx="1072730" cy="584775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x z y</a:t>
            </a:r>
            <a:endParaRPr lang="en-US" sz="3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935247" y="3366653"/>
            <a:ext cx="1023037" cy="584775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x z </a:t>
            </a:r>
            <a:r>
              <a:rPr lang="en-US" sz="32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z</a:t>
            </a:r>
            <a:endParaRPr lang="en-US" sz="3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27491" y="4236612"/>
            <a:ext cx="1112805" cy="584775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y</a:t>
            </a:r>
            <a:r>
              <a:rPr 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x </a:t>
            </a:r>
            <a:r>
              <a:rPr lang="en-US" sz="32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x</a:t>
            </a:r>
            <a:endParaRPr lang="en-US" sz="3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571382" y="4236611"/>
            <a:ext cx="1122423" cy="584775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y</a:t>
            </a:r>
            <a:r>
              <a:rPr 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x </a:t>
            </a:r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y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924891" y="4236610"/>
            <a:ext cx="1072730" cy="584775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y</a:t>
            </a:r>
            <a:r>
              <a:rPr 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x </a:t>
            </a:r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z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228707" y="4236609"/>
            <a:ext cx="1122423" cy="584775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y</a:t>
            </a:r>
            <a:r>
              <a:rPr 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y</a:t>
            </a:r>
            <a:r>
              <a:rPr 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x</a:t>
            </a:r>
            <a:endParaRPr lang="en-US" sz="3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609982" y="4236609"/>
            <a:ext cx="1132041" cy="584775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y</a:t>
            </a:r>
            <a:r>
              <a:rPr 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y</a:t>
            </a:r>
            <a:r>
              <a:rPr 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y</a:t>
            </a:r>
            <a:endParaRPr lang="en-US" sz="3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000875" y="4236608"/>
            <a:ext cx="1082348" cy="584775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y</a:t>
            </a:r>
            <a:r>
              <a:rPr 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y</a:t>
            </a:r>
            <a:r>
              <a:rPr 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z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390771" y="4236607"/>
            <a:ext cx="1072730" cy="584775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y</a:t>
            </a:r>
            <a:r>
              <a:rPr 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z </a:t>
            </a:r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x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658200" y="4236607"/>
            <a:ext cx="1082348" cy="584775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y</a:t>
            </a:r>
            <a:r>
              <a:rPr 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z y</a:t>
            </a:r>
            <a:endParaRPr lang="en-US" sz="3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935247" y="4236607"/>
            <a:ext cx="1032655" cy="584775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y</a:t>
            </a:r>
            <a:r>
              <a:rPr 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z </a:t>
            </a:r>
            <a:r>
              <a:rPr lang="en-US" sz="32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z</a:t>
            </a:r>
            <a:endParaRPr lang="en-US" sz="3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37109" y="5106566"/>
            <a:ext cx="1063112" cy="584775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z</a:t>
            </a:r>
            <a:r>
              <a:rPr 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x </a:t>
            </a:r>
            <a:r>
              <a:rPr lang="en-US" sz="32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x</a:t>
            </a:r>
            <a:endParaRPr lang="en-US" sz="3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581000" y="5106565"/>
            <a:ext cx="1072730" cy="584775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z</a:t>
            </a:r>
            <a:r>
              <a:rPr 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x </a:t>
            </a:r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y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934509" y="5106564"/>
            <a:ext cx="1023037" cy="584775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z</a:t>
            </a:r>
            <a:r>
              <a:rPr 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x </a:t>
            </a:r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z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238325" y="5106563"/>
            <a:ext cx="1072730" cy="584775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z</a:t>
            </a:r>
            <a:r>
              <a:rPr 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y</a:t>
            </a:r>
            <a:r>
              <a:rPr 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x</a:t>
            </a:r>
            <a:endParaRPr lang="en-US" sz="3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619600" y="5106563"/>
            <a:ext cx="1082348" cy="584775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z</a:t>
            </a:r>
            <a:r>
              <a:rPr 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y</a:t>
            </a:r>
            <a:r>
              <a:rPr 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y</a:t>
            </a:r>
            <a:endParaRPr lang="en-US" sz="3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010493" y="5106562"/>
            <a:ext cx="1032655" cy="584775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z</a:t>
            </a:r>
            <a:r>
              <a:rPr 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y</a:t>
            </a:r>
            <a:r>
              <a:rPr 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z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400389" y="5106561"/>
            <a:ext cx="1023037" cy="584775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z</a:t>
            </a:r>
            <a:r>
              <a:rPr 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z </a:t>
            </a:r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x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9667818" y="5106561"/>
            <a:ext cx="1032655" cy="584775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z</a:t>
            </a:r>
            <a:r>
              <a:rPr 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z y</a:t>
            </a:r>
            <a:endParaRPr lang="en-US" sz="3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0944865" y="5106561"/>
            <a:ext cx="982961" cy="584775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z</a:t>
            </a:r>
            <a:r>
              <a:rPr 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z </a:t>
            </a:r>
            <a:r>
              <a:rPr lang="en-US" sz="32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z</a:t>
            </a:r>
            <a:endParaRPr lang="en-US" sz="3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4152724" y="5976516"/>
                <a:ext cx="3938514" cy="5329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800" b="1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e>
                      <m:sup>
                        <m:r>
                          <a:rPr lang="en-US" sz="2800" b="1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p>
                    <m:r>
                      <a:rPr lang="en-US" sz="2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1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𝟐𝟕</m:t>
                    </m:r>
                  </m:oMath>
                </a14:m>
                <a:r>
                  <a:rPr lang="en-US" sz="2800" b="1" dirty="0" smtClean="0">
                    <a:solidFill>
                      <a:srgbClr val="002060"/>
                    </a:solidFill>
                  </a:rPr>
                  <a:t> combinations</a:t>
                </a:r>
                <a:endParaRPr lang="en-US" sz="28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2724" y="5976516"/>
                <a:ext cx="3938514" cy="532966"/>
              </a:xfrm>
              <a:prstGeom prst="rect">
                <a:avLst/>
              </a:prstGeom>
              <a:blipFill>
                <a:blip r:embed="rId2"/>
                <a:stretch>
                  <a:fillRect t="-9091" r="-2012" b="-306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6380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83673" y="457201"/>
            <a:ext cx="81741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</a:rPr>
              <a:t>The previous code will print only all the valid permutations, but it will generate all of them.</a:t>
            </a:r>
            <a:endParaRPr lang="en-US" sz="28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438400" y="1911927"/>
            <a:ext cx="78555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 we take the </a:t>
            </a:r>
            <a:r>
              <a:rPr lang="en-US" sz="280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Set = {x, y, z} </a:t>
            </a:r>
            <a:r>
              <a:rPr lang="en-US" sz="2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 example: the k-</a:t>
            </a:r>
            <a:r>
              <a:rPr lang="en-US" sz="28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Ary</a:t>
            </a:r>
            <a:r>
              <a:rPr lang="en-US" sz="2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based code will generate all these:</a:t>
            </a:r>
            <a:endParaRPr lang="en-US" sz="28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7491" y="3366658"/>
            <a:ext cx="1103187" cy="584775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x </a:t>
            </a:r>
            <a:r>
              <a:rPr lang="en-US" sz="32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x</a:t>
            </a:r>
            <a:r>
              <a:rPr 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32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x</a:t>
            </a:r>
            <a:endParaRPr lang="en-US" sz="3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71382" y="3366657"/>
            <a:ext cx="1112805" cy="584775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x </a:t>
            </a:r>
            <a:r>
              <a:rPr lang="en-US" sz="32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x</a:t>
            </a:r>
            <a:r>
              <a:rPr 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24891" y="3366656"/>
            <a:ext cx="1063112" cy="584775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x </a:t>
            </a:r>
            <a:r>
              <a:rPr lang="en-US" sz="32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x</a:t>
            </a:r>
            <a:r>
              <a:rPr 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z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228707" y="3366655"/>
            <a:ext cx="1112805" cy="584775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x </a:t>
            </a:r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y</a:t>
            </a:r>
            <a:r>
              <a:rPr 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x</a:t>
            </a:r>
            <a:endParaRPr lang="en-US" sz="3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609982" y="3366655"/>
            <a:ext cx="1122423" cy="584775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x </a:t>
            </a:r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y</a:t>
            </a:r>
            <a:r>
              <a:rPr 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y</a:t>
            </a:r>
            <a:endParaRPr lang="en-US" sz="3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000875" y="3366654"/>
            <a:ext cx="1072730" cy="584775"/>
          </a:xfrm>
          <a:prstGeom prst="rect">
            <a:avLst/>
          </a:prstGeom>
          <a:solidFill>
            <a:srgbClr val="FFC000"/>
          </a:solidFill>
          <a:ln w="5715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x </a:t>
            </a:r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y</a:t>
            </a:r>
            <a:r>
              <a:rPr 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z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390771" y="3366653"/>
            <a:ext cx="1063112" cy="584775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x z </a:t>
            </a:r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x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658200" y="3366653"/>
            <a:ext cx="1072730" cy="584775"/>
          </a:xfrm>
          <a:prstGeom prst="rect">
            <a:avLst/>
          </a:prstGeom>
          <a:solidFill>
            <a:srgbClr val="FFC000"/>
          </a:solidFill>
          <a:ln w="5715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x z y</a:t>
            </a:r>
            <a:endParaRPr lang="en-US" sz="3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935247" y="3366653"/>
            <a:ext cx="1023037" cy="584775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x z </a:t>
            </a:r>
            <a:r>
              <a:rPr lang="en-US" sz="32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z</a:t>
            </a:r>
            <a:endParaRPr lang="en-US" sz="3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27491" y="4236612"/>
            <a:ext cx="1112805" cy="584775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y</a:t>
            </a:r>
            <a:r>
              <a:rPr 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x </a:t>
            </a:r>
            <a:r>
              <a:rPr lang="en-US" sz="32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x</a:t>
            </a:r>
            <a:endParaRPr lang="en-US" sz="3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571382" y="4236611"/>
            <a:ext cx="1122423" cy="584775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y</a:t>
            </a:r>
            <a:r>
              <a:rPr 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x </a:t>
            </a:r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y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924891" y="4236610"/>
            <a:ext cx="1072730" cy="584775"/>
          </a:xfrm>
          <a:prstGeom prst="rect">
            <a:avLst/>
          </a:prstGeom>
          <a:solidFill>
            <a:srgbClr val="FFC000"/>
          </a:solidFill>
          <a:ln w="5715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y</a:t>
            </a:r>
            <a:r>
              <a:rPr 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x </a:t>
            </a:r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z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228707" y="4236609"/>
            <a:ext cx="1122423" cy="584775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y</a:t>
            </a:r>
            <a:r>
              <a:rPr 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y</a:t>
            </a:r>
            <a:r>
              <a:rPr 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x</a:t>
            </a:r>
            <a:endParaRPr lang="en-US" sz="3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609982" y="4236609"/>
            <a:ext cx="1132041" cy="584775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y</a:t>
            </a:r>
            <a:r>
              <a:rPr 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y</a:t>
            </a:r>
            <a:r>
              <a:rPr 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y</a:t>
            </a:r>
            <a:endParaRPr lang="en-US" sz="3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000875" y="4236608"/>
            <a:ext cx="1082348" cy="584775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y</a:t>
            </a:r>
            <a:r>
              <a:rPr 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y</a:t>
            </a:r>
            <a:r>
              <a:rPr 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z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390771" y="4236607"/>
            <a:ext cx="1072730" cy="584775"/>
          </a:xfrm>
          <a:prstGeom prst="rect">
            <a:avLst/>
          </a:prstGeom>
          <a:solidFill>
            <a:srgbClr val="FFC000"/>
          </a:solidFill>
          <a:ln w="5715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y</a:t>
            </a:r>
            <a:r>
              <a:rPr 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z </a:t>
            </a:r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x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658200" y="4236607"/>
            <a:ext cx="1082348" cy="584775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y</a:t>
            </a:r>
            <a:r>
              <a:rPr 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z y</a:t>
            </a:r>
            <a:endParaRPr lang="en-US" sz="3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935247" y="4236607"/>
            <a:ext cx="1032655" cy="584775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y</a:t>
            </a:r>
            <a:r>
              <a:rPr 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z </a:t>
            </a:r>
            <a:r>
              <a:rPr lang="en-US" sz="32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z</a:t>
            </a:r>
            <a:endParaRPr lang="en-US" sz="3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37109" y="5106566"/>
            <a:ext cx="1063112" cy="584775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z</a:t>
            </a:r>
            <a:r>
              <a:rPr 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x </a:t>
            </a:r>
            <a:r>
              <a:rPr lang="en-US" sz="32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x</a:t>
            </a:r>
            <a:endParaRPr lang="en-US" sz="3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581000" y="5106565"/>
            <a:ext cx="1072730" cy="584775"/>
          </a:xfrm>
          <a:prstGeom prst="rect">
            <a:avLst/>
          </a:prstGeom>
          <a:solidFill>
            <a:srgbClr val="FFC000"/>
          </a:solidFill>
          <a:ln w="5715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z</a:t>
            </a:r>
            <a:r>
              <a:rPr 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x </a:t>
            </a:r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y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934509" y="5106564"/>
            <a:ext cx="1023037" cy="584775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z</a:t>
            </a:r>
            <a:r>
              <a:rPr 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x </a:t>
            </a:r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z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238325" y="5106563"/>
            <a:ext cx="1072730" cy="584775"/>
          </a:xfrm>
          <a:prstGeom prst="rect">
            <a:avLst/>
          </a:prstGeom>
          <a:solidFill>
            <a:srgbClr val="FFC000"/>
          </a:solidFill>
          <a:ln w="5715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z</a:t>
            </a:r>
            <a:r>
              <a:rPr 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y</a:t>
            </a:r>
            <a:r>
              <a:rPr 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x</a:t>
            </a:r>
            <a:endParaRPr lang="en-US" sz="3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619600" y="5106563"/>
            <a:ext cx="1082348" cy="584775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z</a:t>
            </a:r>
            <a:r>
              <a:rPr 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y</a:t>
            </a:r>
            <a:r>
              <a:rPr 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y</a:t>
            </a:r>
            <a:endParaRPr lang="en-US" sz="3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010493" y="5106562"/>
            <a:ext cx="1032655" cy="584775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z</a:t>
            </a:r>
            <a:r>
              <a:rPr 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y</a:t>
            </a:r>
            <a:r>
              <a:rPr 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z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400389" y="5106561"/>
            <a:ext cx="1023037" cy="584775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z</a:t>
            </a:r>
            <a:r>
              <a:rPr 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z </a:t>
            </a:r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x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9667818" y="5106561"/>
            <a:ext cx="1032655" cy="584775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z</a:t>
            </a:r>
            <a:r>
              <a:rPr 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z y</a:t>
            </a:r>
            <a:endParaRPr lang="en-US" sz="3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0944865" y="5106561"/>
            <a:ext cx="982961" cy="584775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z</a:t>
            </a:r>
            <a:r>
              <a:rPr 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z </a:t>
            </a:r>
            <a:r>
              <a:rPr lang="en-US" sz="32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z</a:t>
            </a:r>
            <a:endParaRPr lang="en-US" sz="3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4152724" y="5976516"/>
                <a:ext cx="3938514" cy="5329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800" b="1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e>
                      <m:sup>
                        <m:r>
                          <a:rPr lang="en-US" sz="2800" b="1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p>
                    <m:r>
                      <a:rPr lang="en-US" sz="2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1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𝟐𝟕</m:t>
                    </m:r>
                  </m:oMath>
                </a14:m>
                <a:r>
                  <a:rPr lang="en-US" sz="2800" b="1" dirty="0" smtClean="0">
                    <a:solidFill>
                      <a:srgbClr val="002060"/>
                    </a:solidFill>
                  </a:rPr>
                  <a:t> combinations</a:t>
                </a:r>
                <a:endParaRPr lang="en-US" sz="28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2724" y="5976516"/>
                <a:ext cx="3938514" cy="532966"/>
              </a:xfrm>
              <a:prstGeom prst="rect">
                <a:avLst/>
              </a:prstGeom>
              <a:blipFill>
                <a:blip r:embed="rId2"/>
                <a:stretch>
                  <a:fillRect t="-9091" r="-2012" b="-306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0281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03740" y="2161309"/>
            <a:ext cx="1681871" cy="923330"/>
          </a:xfrm>
          <a:prstGeom prst="rect">
            <a:avLst/>
          </a:prstGeom>
          <a:solidFill>
            <a:srgbClr val="FFC000"/>
          </a:solidFill>
          <a:ln w="5715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5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x </a:t>
            </a:r>
            <a:r>
              <a:rPr lang="en-US" sz="5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y</a:t>
            </a:r>
            <a:r>
              <a:rPr lang="en-US" sz="5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5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z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65635" y="2161309"/>
            <a:ext cx="1681871" cy="923330"/>
          </a:xfrm>
          <a:prstGeom prst="rect">
            <a:avLst/>
          </a:prstGeom>
          <a:solidFill>
            <a:srgbClr val="FFC000"/>
          </a:solidFill>
          <a:ln w="5715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5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x z y</a:t>
            </a:r>
            <a:endParaRPr lang="en-US" sz="5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027530" y="2161309"/>
            <a:ext cx="1681871" cy="923330"/>
          </a:xfrm>
          <a:prstGeom prst="rect">
            <a:avLst/>
          </a:prstGeom>
          <a:solidFill>
            <a:srgbClr val="FFC000"/>
          </a:solidFill>
          <a:ln w="5715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5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y</a:t>
            </a:r>
            <a:r>
              <a:rPr lang="en-US" sz="5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x </a:t>
            </a:r>
            <a:r>
              <a:rPr lang="en-US" sz="5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z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03739" y="4104991"/>
            <a:ext cx="1681871" cy="923330"/>
          </a:xfrm>
          <a:prstGeom prst="rect">
            <a:avLst/>
          </a:prstGeom>
          <a:solidFill>
            <a:srgbClr val="FFC000"/>
          </a:solidFill>
          <a:ln w="5715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5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y</a:t>
            </a:r>
            <a:r>
              <a:rPr lang="en-US" sz="5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z </a:t>
            </a:r>
            <a:r>
              <a:rPr lang="en-US" sz="5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x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65636" y="4104991"/>
            <a:ext cx="1681871" cy="923330"/>
          </a:xfrm>
          <a:prstGeom prst="rect">
            <a:avLst/>
          </a:prstGeom>
          <a:solidFill>
            <a:srgbClr val="FFC000"/>
          </a:solidFill>
          <a:ln w="5715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5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z</a:t>
            </a:r>
            <a:r>
              <a:rPr lang="en-US" sz="5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x </a:t>
            </a:r>
            <a:r>
              <a:rPr lang="en-US" sz="5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027530" y="4104991"/>
            <a:ext cx="1681871" cy="923330"/>
          </a:xfrm>
          <a:prstGeom prst="rect">
            <a:avLst/>
          </a:prstGeom>
          <a:solidFill>
            <a:srgbClr val="FFC000"/>
          </a:solidFill>
          <a:ln w="5715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5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z</a:t>
            </a:r>
            <a:r>
              <a:rPr lang="en-US" sz="5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5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y</a:t>
            </a:r>
            <a:r>
              <a:rPr lang="en-US" sz="5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x</a:t>
            </a:r>
            <a:endParaRPr lang="en-US" sz="5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39091" y="455316"/>
            <a:ext cx="60356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code will print only these:</a:t>
            </a:r>
            <a:endParaRPr lang="en-US" sz="32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95104" y="5626319"/>
            <a:ext cx="44967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Only: 3! = 6 permutations</a:t>
            </a:r>
            <a:endParaRPr lang="en-US" sz="28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46568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  <p:bldP spid="7" grpId="0" animBg="1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24546" y="526474"/>
            <a:ext cx="81741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code runs on auxiliary time:</a:t>
            </a:r>
            <a:endParaRPr lang="en-US" sz="2800" i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3849031" y="1470952"/>
                <a:ext cx="3084371" cy="11079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6600" b="1" i="1" dirty="0" smtClean="0"/>
                  <a:t>O</a:t>
                </a:r>
                <a:r>
                  <a:rPr lang="en-US" sz="6600" i="1" dirty="0">
                    <a:solidFill>
                      <a:srgbClr val="002060"/>
                    </a:solidFill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66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66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US" sz="66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</m:sSup>
                    <m:r>
                      <a:rPr lang="en-US" sz="6600" b="1" i="1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𝑷</m:t>
                    </m:r>
                  </m:oMath>
                </a14:m>
                <a:r>
                  <a:rPr lang="en-US" sz="6600" i="1" dirty="0">
                    <a:solidFill>
                      <a:srgbClr val="002060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9031" y="1470952"/>
                <a:ext cx="3084371" cy="1107996"/>
              </a:xfrm>
              <a:prstGeom prst="rect">
                <a:avLst/>
              </a:prstGeom>
              <a:blipFill>
                <a:blip r:embed="rId2"/>
                <a:stretch>
                  <a:fillRect l="-13439" t="-19780" r="-12253" b="-406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1746628" y="3000206"/>
            <a:ext cx="72891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 </a:t>
            </a:r>
            <a:r>
              <a:rPr lang="en-US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</a:t>
            </a:r>
            <a:r>
              <a:rPr lang="en-US" sz="3200" b="1" dirty="0" smtClean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 </a:t>
            </a:r>
            <a:r>
              <a:rPr lang="en-US" sz="32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the print/check function’s time.</a:t>
            </a:r>
            <a:endParaRPr lang="en-US" sz="3200" b="1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059381" y="4751225"/>
                <a:ext cx="3698128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1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en-US" sz="36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6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  <m:func>
                        <m:funcPr>
                          <m:ctrlPr>
                            <a:rPr lang="en-US" sz="3600" b="1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3600" b="1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𝐥𝐨𝐠</m:t>
                          </m:r>
                        </m:fName>
                        <m:e>
                          <m:r>
                            <a:rPr lang="en-US" sz="36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sz="3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36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func>
                      <m:r>
                        <a:rPr lang="en-US" sz="36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600" b="1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9381" y="4751225"/>
                <a:ext cx="3698128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529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6" grpId="0"/>
      <p:bldP spid="7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132</TotalTime>
  <Words>477</Words>
  <Application>Microsoft Office PowerPoint</Application>
  <PresentationFormat>Widescreen</PresentationFormat>
  <Paragraphs>118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Cambria Math</vt:lpstr>
      <vt:lpstr>Century Gothic</vt:lpstr>
      <vt:lpstr>Wingdings</vt:lpstr>
      <vt:lpstr>Wingdings 3</vt:lpstr>
      <vt:lpstr>Ion Boardroom</vt:lpstr>
      <vt:lpstr>Exhaustive Search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Exhaustive Search</dc:title>
  <dc:creator>Redux</dc:creator>
  <cp:lastModifiedBy>Redux</cp:lastModifiedBy>
  <cp:revision>10</cp:revision>
  <dcterms:created xsi:type="dcterms:W3CDTF">2018-08-30T18:15:18Z</dcterms:created>
  <dcterms:modified xsi:type="dcterms:W3CDTF">2018-09-06T16:13:35Z</dcterms:modified>
</cp:coreProperties>
</file>