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25471-8519-4233-B6E3-E22D3E36425F}" v="3" dt="2024-05-24T12:05:43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E0161-63DC-457E-85AE-C1CFB1F671A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D5CDF-364A-4FA1-8C26-A3FF5836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4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D5CDF-364A-4FA1-8C26-A3FF583658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2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43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5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30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6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8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55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F27BAFA9-C99A-3985-30AF-09408CF77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78" b="98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5C407-A1D4-E39D-D35F-3262BE14E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Permutation {</a:t>
            </a:r>
            <a:r>
              <a:rPr lang="en-US" b="0">
                <a:solidFill>
                  <a:srgbClr val="FFFFFF"/>
                </a:solidFill>
              </a:rPr>
              <a:t>Decrease and conquer}</a:t>
            </a:r>
          </a:p>
        </p:txBody>
      </p:sp>
    </p:spTree>
    <p:extLst>
      <p:ext uri="{BB962C8B-B14F-4D97-AF65-F5344CB8AC3E}">
        <p14:creationId xmlns:p14="http://schemas.microsoft.com/office/powerpoint/2010/main" val="2951439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F4EB-0020-190E-962D-19F7B49C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C00000"/>
                </a:solidFill>
              </a:rPr>
              <a:t>Decrease and Conquer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185ADB7-0C17-7EA4-2198-B7047409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endParaRPr lang="en-US" sz="14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sz="14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sz="14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sz="14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sz="1700" b="0" i="0" dirty="0">
                <a:effectLst/>
                <a:highlight>
                  <a:srgbClr val="FFFFFF"/>
                </a:highlight>
                <a:latin typeface="ui-sans-serif"/>
              </a:rPr>
              <a:t>Decrease and Conquer is an algorithmic technique where a problem is solved by reducing it to a smaller instance of the same problem, solving the smaller instance, and then using this solution to solve the original problem.</a:t>
            </a:r>
          </a:p>
          <a:p>
            <a:pPr marL="0" indent="0">
              <a:buNone/>
            </a:pPr>
            <a:endParaRPr lang="en-US" sz="1700" dirty="0">
              <a:highlight>
                <a:srgbClr val="FFFFFF"/>
              </a:highlight>
              <a:latin typeface="ui-sans-serif"/>
            </a:endParaRP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highlight>
                  <a:srgbClr val="FFFFFF"/>
                </a:highlight>
                <a:latin typeface="ui-sans-serif"/>
              </a:rPr>
              <a:t>Reduction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ui-sans-serif"/>
              </a:rPr>
              <a:t>: Simplify the problem into a smaller instance.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highlight>
                  <a:srgbClr val="FFFFFF"/>
                </a:highlight>
                <a:latin typeface="ui-sans-serif"/>
              </a:rPr>
              <a:t>Solution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ui-sans-serif"/>
              </a:rPr>
              <a:t>: Solve the smaller instance.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highlight>
                  <a:srgbClr val="FFFFFF"/>
                </a:highlight>
                <a:latin typeface="ui-sans-serif"/>
              </a:rPr>
              <a:t>Reconstruction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ui-sans-serif"/>
              </a:rPr>
              <a:t>: Use the solution of the smaller instance to solve the original problem</a:t>
            </a:r>
          </a:p>
          <a:p>
            <a:pPr marL="0" indent="0">
              <a:buNone/>
            </a:pPr>
            <a:endParaRPr lang="en-US" sz="1400" dirty="0"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sz="14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highlight>
                  <a:srgbClr val="FFFFFF"/>
                </a:highlight>
                <a:latin typeface="ui-sans-serif"/>
              </a:rPr>
              <a:t>Decrease by a Constant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ui-sans-serif"/>
              </a:rPr>
              <a:t>: The problem size is reduced by a fixed amount, typically by one.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ui-sans-serif"/>
              </a:rPr>
              <a:t>Example: Insertion Sort, where each step sorts an additional element.</a:t>
            </a:r>
          </a:p>
          <a:p>
            <a:pPr marL="742950" lvl="1" indent="-285750">
              <a:buFont typeface="+mj-lt"/>
              <a:buAutoNum type="arabicPeriod"/>
            </a:pPr>
            <a:endParaRPr lang="en-US" sz="14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highlight>
                  <a:srgbClr val="FFFFFF"/>
                </a:highlight>
                <a:latin typeface="ui-sans-serif"/>
              </a:rPr>
              <a:t>Decrease by a Factor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ui-sans-serif"/>
              </a:rPr>
              <a:t>: The problem size is reduced by a constant factor.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ui-sans-serif"/>
              </a:rPr>
              <a:t>Example: Binary Search, where the problem size is halved each step.</a:t>
            </a:r>
          </a:p>
          <a:p>
            <a:pPr marL="457200" lvl="1" indent="0">
              <a:buNone/>
            </a:pPr>
            <a:endParaRPr lang="en-US" sz="14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highlight>
                  <a:srgbClr val="FFFFFF"/>
                </a:highlight>
                <a:latin typeface="ui-sans-serif"/>
              </a:rPr>
              <a:t>Variable Decrease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ui-sans-serif"/>
              </a:rPr>
              <a:t>: The problem size is reduced by a variable amount.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ui-sans-serif"/>
              </a:rPr>
              <a:t>Example: Euclidean Algorithm for finding the greatest common divisor (GCD), where the size reduces based on the input.</a:t>
            </a:r>
          </a:p>
          <a:p>
            <a:pPr marL="0" indent="0">
              <a:buNone/>
            </a:pPr>
            <a:endParaRPr lang="en-US" sz="1400" dirty="0"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sz="14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sz="14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177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CB25-4702-174C-ACA1-4F970CA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3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Generating Permutations with Decrease and Conquer</a:t>
            </a:r>
            <a:br>
              <a:rPr lang="en-US" sz="33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D87D7D4-A485-4CC3-10BD-F9397433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 fontScale="92500" lnSpcReduction="20000"/>
          </a:bodyPr>
          <a:lstStyle/>
          <a:p>
            <a:r>
              <a:rPr lang="en-US" sz="13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Permutation Definition:</a:t>
            </a:r>
            <a:r>
              <a:rPr lang="en-US" sz="13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 A permutation of a set is a rearrangement of its elements. For a set of n elements, there are n! (n factorial) possible permutations.</a:t>
            </a:r>
          </a:p>
          <a:p>
            <a:endParaRPr lang="en-US" sz="1300" dirty="0">
              <a:solidFill>
                <a:schemeClr val="tx2"/>
              </a:solidFill>
              <a:highlight>
                <a:srgbClr val="FFFFFF"/>
              </a:highlight>
              <a:latin typeface="ui-sans-serif"/>
            </a:endParaRPr>
          </a:p>
          <a:p>
            <a:endParaRPr lang="en-US" sz="1300" dirty="0">
              <a:solidFill>
                <a:schemeClr val="tx2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sz="13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Algorithm (Simplified):</a:t>
            </a:r>
            <a:endParaRPr lang="en-US" sz="1300" b="0" i="0" dirty="0">
              <a:solidFill>
                <a:schemeClr val="tx2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sz="13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Base Case</a:t>
            </a:r>
            <a:r>
              <a:rPr lang="en-US" sz="13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: If the set has one element, there is only one permutation: the set itself.</a:t>
            </a:r>
          </a:p>
          <a:p>
            <a:pPr marL="0" indent="0">
              <a:buNone/>
            </a:pPr>
            <a:r>
              <a:rPr lang="en-US" sz="13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Reduction</a:t>
            </a:r>
            <a:r>
              <a:rPr lang="en-US" sz="13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: Fix one element and find permutations of the remaining elements.</a:t>
            </a:r>
          </a:p>
          <a:p>
            <a:pPr marL="0" indent="0">
              <a:buNone/>
            </a:pPr>
            <a:r>
              <a:rPr lang="en-US" sz="13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Solution</a:t>
            </a:r>
            <a:r>
              <a:rPr lang="en-US" sz="13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: Recursively find permutations of the smaller set.</a:t>
            </a:r>
          </a:p>
          <a:p>
            <a:pPr marL="0" indent="0">
              <a:buNone/>
            </a:pPr>
            <a:r>
              <a:rPr lang="en-US" sz="13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Reconstruction</a:t>
            </a:r>
            <a:r>
              <a:rPr lang="en-US" sz="13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: Combine the fixed element with each permutation of the smaller set to form the permutations of the original set.</a:t>
            </a:r>
          </a:p>
          <a:p>
            <a:endParaRPr lang="en-US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49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FD3FA2A-8A79-BF6F-35CB-D309D8400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0283-8C34-7B74-0DEA-0E081D3E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/>
          </a:bodyPr>
          <a:lstStyle/>
          <a:p>
            <a:r>
              <a:rPr lang="en-US" sz="2200" b="1" i="0">
                <a:effectLst/>
                <a:highlight>
                  <a:srgbClr val="FFFFFF"/>
                </a:highlight>
                <a:latin typeface="ui-sans-serif"/>
              </a:rPr>
              <a:t>Advantages:</a:t>
            </a:r>
            <a:endParaRPr lang="en-US" sz="2200" b="0" i="0">
              <a:effectLst/>
              <a:highlight>
                <a:srgbClr val="FFFFFF"/>
              </a:highlight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highlight>
                  <a:srgbClr val="FFFFFF"/>
                </a:highlight>
                <a:latin typeface="ui-sans-serif"/>
              </a:rPr>
              <a:t>Often simpler and more intuitive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highlight>
                  <a:srgbClr val="FFFFFF"/>
                </a:highlight>
                <a:latin typeface="ui-sans-serif"/>
              </a:rPr>
              <a:t>Can lead to efficient solutions with good performance for many problems.</a:t>
            </a:r>
          </a:p>
          <a:p>
            <a:r>
              <a:rPr lang="en-US" sz="2200" b="1" i="0">
                <a:effectLst/>
                <a:highlight>
                  <a:srgbClr val="FFFFFF"/>
                </a:highlight>
                <a:latin typeface="ui-sans-serif"/>
              </a:rPr>
              <a:t>Disadvantages:</a:t>
            </a:r>
            <a:endParaRPr lang="en-US" sz="2200" b="0" i="0">
              <a:effectLst/>
              <a:highlight>
                <a:srgbClr val="FFFFFF"/>
              </a:highlight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highlight>
                  <a:srgbClr val="FFFFFF"/>
                </a:highlight>
                <a:latin typeface="ui-sans-serif"/>
              </a:rPr>
              <a:t>Not always the most efficient approach for all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highlight>
                  <a:srgbClr val="FFFFFF"/>
                </a:highlight>
                <a:latin typeface="ui-sans-serif"/>
              </a:rPr>
              <a:t>May require additional space or preprocessing.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8667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D3C-D31F-5546-7933-53DE5DEC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A9EB-C448-350C-844A-48B38386A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6869" y="1864194"/>
            <a:ext cx="57404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generate_permutations</a:t>
            </a:r>
            <a:r>
              <a:rPr lang="en-US" dirty="0"/>
              <a:t>(n) :                                    </a:t>
            </a:r>
          </a:p>
          <a:p>
            <a:pPr marL="0" indent="0">
              <a:buNone/>
            </a:pPr>
            <a:r>
              <a:rPr lang="en-US" dirty="0"/>
              <a:t>     if n ==1;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return 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Permutations = </a:t>
            </a:r>
            <a:r>
              <a:rPr lang="en-US" dirty="0" err="1"/>
              <a:t>generate_permutations</a:t>
            </a:r>
            <a:r>
              <a:rPr lang="en-US" dirty="0"/>
              <a:t>(n-1)</a:t>
            </a:r>
          </a:p>
          <a:p>
            <a:pPr marL="0" indent="0">
              <a:buNone/>
            </a:pPr>
            <a:r>
              <a:rPr lang="en-US" dirty="0"/>
              <a:t>Result = []</a:t>
            </a:r>
          </a:p>
          <a:p>
            <a:pPr marL="0" indent="0">
              <a:buNone/>
            </a:pPr>
            <a:r>
              <a:rPr lang="en-US" dirty="0"/>
              <a:t>For perm in permutations:</a:t>
            </a:r>
          </a:p>
          <a:p>
            <a:pPr marL="0" indent="0">
              <a:buNone/>
            </a:pPr>
            <a:r>
              <a:rPr lang="en-US" dirty="0"/>
              <a:t>       For   </a:t>
            </a:r>
            <a:r>
              <a:rPr lang="en-US" dirty="0" err="1"/>
              <a:t>i</a:t>
            </a:r>
            <a:r>
              <a:rPr lang="en-US" dirty="0"/>
              <a:t>  in range (n);</a:t>
            </a:r>
          </a:p>
          <a:p>
            <a:pPr marL="0" indent="0">
              <a:buNone/>
            </a:pPr>
            <a:r>
              <a:rPr lang="en-US" dirty="0"/>
              <a:t>               new = perm[</a:t>
            </a:r>
            <a:r>
              <a:rPr lang="en-US" dirty="0" err="1"/>
              <a:t>i</a:t>
            </a:r>
            <a:r>
              <a:rPr lang="en-US" dirty="0"/>
              <a:t>:] + [n] + perm[:1]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result.append</a:t>
            </a:r>
            <a:r>
              <a:rPr lang="en-US" dirty="0"/>
              <a:t>(new)</a:t>
            </a:r>
          </a:p>
          <a:p>
            <a:pPr marL="0" indent="0">
              <a:buNone/>
            </a:pPr>
            <a:r>
              <a:rPr lang="en-US" dirty="0"/>
              <a:t>result  </a:t>
            </a:r>
            <a:r>
              <a:rPr lang="en-US" dirty="0" err="1"/>
              <a:t>result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EA831-D613-0229-4BD5-D62791251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2040" y="721360"/>
            <a:ext cx="3921760" cy="545560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</a:t>
            </a:r>
          </a:p>
          <a:p>
            <a:r>
              <a:rPr lang="en-US" dirty="0"/>
              <a:t>n=2</a:t>
            </a:r>
          </a:p>
          <a:p>
            <a:r>
              <a:rPr lang="en-US" dirty="0"/>
              <a:t>Decrease problem size by 1 until it becomes 1 </a:t>
            </a:r>
          </a:p>
          <a:p>
            <a:endParaRPr lang="en-US" dirty="0"/>
          </a:p>
          <a:p>
            <a:r>
              <a:rPr lang="en-US" dirty="0"/>
              <a:t>Return[[1]]</a:t>
            </a:r>
          </a:p>
          <a:p>
            <a:r>
              <a:rPr lang="en-US" dirty="0"/>
              <a:t>Range [n] = [0,1]</a:t>
            </a:r>
          </a:p>
          <a:p>
            <a:r>
              <a:rPr lang="en-US" dirty="0" err="1"/>
              <a:t>i</a:t>
            </a:r>
            <a:r>
              <a:rPr lang="en-US" dirty="0"/>
              <a:t>=0 , result [[1,2]]</a:t>
            </a:r>
          </a:p>
          <a:p>
            <a:r>
              <a:rPr lang="en-US" dirty="0" err="1"/>
              <a:t>i</a:t>
            </a:r>
            <a:r>
              <a:rPr lang="en-US" dirty="0"/>
              <a:t>=1 ,result[[1,2]],[[2,1]]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0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D32F-7A1B-79E3-7F7C-E7A13B3E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Analysis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C848AF1-055D-874A-6133-158CAEB47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800" y="2011362"/>
            <a:ext cx="9642475" cy="3906837"/>
          </a:xfrm>
        </p:spPr>
        <p:txBody>
          <a:bodyPr>
            <a:normAutofit/>
          </a:bodyPr>
          <a:lstStyle/>
          <a:p>
            <a:r>
              <a:rPr lang="pt-BR" dirty="0"/>
              <a:t>T(n) = T(n − 1) + 1,T(0) = 0 </a:t>
            </a:r>
          </a:p>
          <a:p>
            <a:r>
              <a:rPr lang="pt-BR" dirty="0"/>
              <a:t>T(n) = T(n − 1) + 1 ,                                substitute T(n − 1) = T(n − 2) + 1 </a:t>
            </a:r>
          </a:p>
          <a:p>
            <a:r>
              <a:rPr lang="pt-BR" dirty="0"/>
              <a:t>    = T(n − 2) + 2 ,                                   substitute T(n − 2) = T(n − 3) + 1 </a:t>
            </a:r>
          </a:p>
          <a:p>
            <a:r>
              <a:rPr lang="pt-BR" dirty="0"/>
              <a:t>    = T(n − 3) + 3 ,                                     pattern? generalize </a:t>
            </a:r>
          </a:p>
          <a:p>
            <a:r>
              <a:rPr lang="pt-BR" dirty="0"/>
              <a:t>    = T(n − k) + k ,                                    solve n − k = 0 → k = n </a:t>
            </a:r>
          </a:p>
          <a:p>
            <a:r>
              <a:rPr lang="pt-BR" dirty="0"/>
              <a:t>    = T(0) + n ,                                           but T(0) = 0 </a:t>
            </a:r>
          </a:p>
          <a:p>
            <a:r>
              <a:rPr lang="pt-BR" dirty="0"/>
              <a:t>    = n ∈</a:t>
            </a:r>
          </a:p>
          <a:p>
            <a:r>
              <a:rPr lang="pt-BR" dirty="0"/>
              <a:t>      Θ(n)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0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3843-C050-303C-9BD6-40908BC4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F22C-D384-4632-2DAC-8052D7C45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9605636" cy="2154722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permutation algorithm using decrease and conquer is effective in generating all permutations of a list. However, it has high time and space complexity due to the factorial nature of the problem. This method is generally suitable for small to moderately sized lists due to its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𝑂(𝑛⋅𝑛!)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</a:t>
            </a:r>
            <a:r>
              <a:rPr lang="en-US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n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⋅</a:t>
            </a:r>
            <a:r>
              <a:rPr lang="en-US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!)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22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42B05DBFDF174691E19E92BDF97197" ma:contentTypeVersion="4" ma:contentTypeDescription="Create a new document." ma:contentTypeScope="" ma:versionID="ee25d72493226f1b3cdb231ff5a92866">
  <xsd:schema xmlns:xsd="http://www.w3.org/2001/XMLSchema" xmlns:xs="http://www.w3.org/2001/XMLSchema" xmlns:p="http://schemas.microsoft.com/office/2006/metadata/properties" xmlns:ns3="ffdf05a3-3e75-4d2c-93de-b82a5295190b" targetNamespace="http://schemas.microsoft.com/office/2006/metadata/properties" ma:root="true" ma:fieldsID="a3890b4c9614ec0bcbbb96d0bdbf8a06" ns3:_="">
    <xsd:import namespace="ffdf05a3-3e75-4d2c-93de-b82a529519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f05a3-3e75-4d2c-93de-b82a52951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4669B4-B985-4FDE-B419-9A181BA2E8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df05a3-3e75-4d2c-93de-b82a529519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171350-4EE5-4467-970B-BEFB4AE63F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8581D5-C623-4CB3-A5B4-59E2647CEC58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ffdf05a3-3e75-4d2c-93de-b82a5295190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977</TotalTime>
  <Words>643</Words>
  <Application>Microsoft Office PowerPoint</Application>
  <PresentationFormat>Widescreen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Gill Sans MT</vt:lpstr>
      <vt:lpstr>KaTeX_Main</vt:lpstr>
      <vt:lpstr>KaTeX_Math</vt:lpstr>
      <vt:lpstr>ui-sans-serif</vt:lpstr>
      <vt:lpstr>Gallery</vt:lpstr>
      <vt:lpstr>Permutation {Decrease and conquer}</vt:lpstr>
      <vt:lpstr>Decrease and Conquer </vt:lpstr>
      <vt:lpstr>Generating Permutations with Decrease and Conquer </vt:lpstr>
      <vt:lpstr>PowerPoint Presentation</vt:lpstr>
      <vt:lpstr>Implementation </vt:lpstr>
      <vt:lpstr>Recursive Analysis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{Decrease and conquer}</dc:title>
  <dc:creator>Mohamed Sharabi</dc:creator>
  <cp:lastModifiedBy>Mohamed Sharabi</cp:lastModifiedBy>
  <cp:revision>2</cp:revision>
  <dcterms:created xsi:type="dcterms:W3CDTF">2024-05-23T22:05:53Z</dcterms:created>
  <dcterms:modified xsi:type="dcterms:W3CDTF">2024-05-25T19:52:57Z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0x0101002D42B05DBFDF174691E19E92BDF97197</vt:lpwstr>
  </property>
</Properties>
</file>