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58" r:id="rId5"/>
    <p:sldId id="265" r:id="rId6"/>
    <p:sldId id="268" r:id="rId7"/>
    <p:sldId id="266" r:id="rId8"/>
    <p:sldId id="260" r:id="rId9"/>
    <p:sldId id="261" r:id="rId10"/>
    <p:sldId id="262" r:id="rId11"/>
    <p:sldId id="263" r:id="rId12"/>
    <p:sldId id="26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2961" autoAdjust="0"/>
  </p:normalViewPr>
  <p:slideViewPr>
    <p:cSldViewPr snapToGrid="0">
      <p:cViewPr varScale="1">
        <p:scale>
          <a:sx n="82" d="100"/>
          <a:sy n="82"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05C9A2-C280-42F0-8E63-B4207C9D0004}"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58420-00C5-4766-86B1-4FB736D3AB30}" type="slidenum">
              <a:rPr lang="en-US" smtClean="0"/>
              <a:t>‹#›</a:t>
            </a:fld>
            <a:endParaRPr lang="en-US"/>
          </a:p>
        </p:txBody>
      </p:sp>
    </p:spTree>
    <p:extLst>
      <p:ext uri="{BB962C8B-B14F-4D97-AF65-F5344CB8AC3E}">
        <p14:creationId xmlns:p14="http://schemas.microsoft.com/office/powerpoint/2010/main" val="32885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**No overfitting or underfitting.</a:t>
            </a:r>
          </a:p>
        </p:txBody>
      </p:sp>
      <p:sp>
        <p:nvSpPr>
          <p:cNvPr id="4" name="Slide Number Placeholder 3"/>
          <p:cNvSpPr>
            <a:spLocks noGrp="1"/>
          </p:cNvSpPr>
          <p:nvPr>
            <p:ph type="sldNum" sz="quarter" idx="5"/>
          </p:nvPr>
        </p:nvSpPr>
        <p:spPr/>
        <p:txBody>
          <a:bodyPr/>
          <a:lstStyle/>
          <a:p>
            <a:fld id="{F0958420-00C5-4766-86B1-4FB736D3AB30}" type="slidenum">
              <a:rPr lang="en-US" smtClean="0"/>
              <a:t>7</a:t>
            </a:fld>
            <a:endParaRPr lang="en-US"/>
          </a:p>
        </p:txBody>
      </p:sp>
    </p:spTree>
    <p:extLst>
      <p:ext uri="{BB962C8B-B14F-4D97-AF65-F5344CB8AC3E}">
        <p14:creationId xmlns:p14="http://schemas.microsoft.com/office/powerpoint/2010/main" val="230326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B09596-8F4F-405C-9048-BD6D5EB7AF8B}" type="datetimeFigureOut">
              <a:rPr lang="en-US" smtClean="0"/>
              <a:t>5/13/2023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3782BE0-CEBC-4AF8-BA91-825F63BDDDB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88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09596-8F4F-405C-9048-BD6D5EB7AF8B}"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2BE0-CEBC-4AF8-BA91-825F63BDDDB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909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09596-8F4F-405C-9048-BD6D5EB7AF8B}"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2BE0-CEBC-4AF8-BA91-825F63BDDDB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69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09596-8F4F-405C-9048-BD6D5EB7AF8B}"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2BE0-CEBC-4AF8-BA91-825F63BDDDB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661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09596-8F4F-405C-9048-BD6D5EB7AF8B}"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2BE0-CEBC-4AF8-BA91-825F63BDDDB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582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B09596-8F4F-405C-9048-BD6D5EB7AF8B}"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82BE0-CEBC-4AF8-BA91-825F63BDDDB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162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B09596-8F4F-405C-9048-BD6D5EB7AF8B}"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782BE0-CEBC-4AF8-BA91-825F63BDDDB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635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B09596-8F4F-405C-9048-BD6D5EB7AF8B}" type="datetimeFigureOut">
              <a:rPr lang="en-US" smtClean="0"/>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782BE0-CEBC-4AF8-BA91-825F63BDDDB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668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09596-8F4F-405C-9048-BD6D5EB7AF8B}" type="datetimeFigureOut">
              <a:rPr lang="en-US" smtClean="0"/>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782BE0-CEBC-4AF8-BA91-825F63BDDDB1}" type="slidenum">
              <a:rPr lang="en-US" smtClean="0"/>
              <a:t>‹#›</a:t>
            </a:fld>
            <a:endParaRPr lang="en-US"/>
          </a:p>
        </p:txBody>
      </p:sp>
    </p:spTree>
    <p:extLst>
      <p:ext uri="{BB962C8B-B14F-4D97-AF65-F5344CB8AC3E}">
        <p14:creationId xmlns:p14="http://schemas.microsoft.com/office/powerpoint/2010/main" val="78581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B09596-8F4F-405C-9048-BD6D5EB7AF8B}"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82BE0-CEBC-4AF8-BA91-825F63BDDDB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B09596-8F4F-405C-9048-BD6D5EB7AF8B}" type="datetimeFigureOut">
              <a:rPr lang="en-US" smtClean="0"/>
              <a:t>5/13/2023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3782BE0-CEBC-4AF8-BA91-825F63BDDDB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0048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B09596-8F4F-405C-9048-BD6D5EB7AF8B}" type="datetimeFigureOut">
              <a:rPr lang="en-US" smtClean="0"/>
              <a:t>5/13/2023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3782BE0-CEBC-4AF8-BA91-825F63BDDDB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203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8174-E7CF-75B9-B08B-F9B7EE52EC3F}"/>
              </a:ext>
            </a:extLst>
          </p:cNvPr>
          <p:cNvSpPr>
            <a:spLocks noGrp="1"/>
          </p:cNvSpPr>
          <p:nvPr>
            <p:ph type="ctrTitle"/>
          </p:nvPr>
        </p:nvSpPr>
        <p:spPr>
          <a:xfrm>
            <a:off x="1444752" y="384049"/>
            <a:ext cx="9223248" cy="1481327"/>
          </a:xfrm>
        </p:spPr>
        <p:txBody>
          <a:bodyPr>
            <a:noAutofit/>
          </a:bodyPr>
          <a:lstStyle/>
          <a:p>
            <a:r>
              <a:rPr lang="ar-EG" sz="4800" dirty="0"/>
              <a:t>                   </a:t>
            </a:r>
            <a:r>
              <a:rPr lang="en-US" sz="4800" dirty="0"/>
              <a:t>PROJECT </a:t>
            </a:r>
            <a:br>
              <a:rPr lang="en-US" sz="4800" dirty="0"/>
            </a:br>
            <a:r>
              <a:rPr lang="en-US" sz="4800" dirty="0"/>
              <a:t>Traffic Sign Recognition</a:t>
            </a:r>
            <a:r>
              <a:rPr lang="ar-EG" sz="4800" dirty="0"/>
              <a:t> </a:t>
            </a:r>
            <a:endParaRPr lang="en-US" sz="4800" dirty="0"/>
          </a:p>
        </p:txBody>
      </p:sp>
      <p:sp>
        <p:nvSpPr>
          <p:cNvPr id="3" name="Subtitle 2">
            <a:extLst>
              <a:ext uri="{FF2B5EF4-FFF2-40B4-BE49-F238E27FC236}">
                <a16:creationId xmlns:a16="http://schemas.microsoft.com/office/drawing/2014/main" id="{1510B8F3-4CC3-461A-9A63-7EF82C9AEC54}"/>
              </a:ext>
            </a:extLst>
          </p:cNvPr>
          <p:cNvSpPr>
            <a:spLocks noGrp="1"/>
          </p:cNvSpPr>
          <p:nvPr>
            <p:ph type="subTitle" idx="1"/>
          </p:nvPr>
        </p:nvSpPr>
        <p:spPr>
          <a:xfrm>
            <a:off x="149352" y="2468881"/>
            <a:ext cx="3700272" cy="4169662"/>
          </a:xfrm>
        </p:spPr>
        <p:txBody>
          <a:bodyPr>
            <a:normAutofit/>
          </a:bodyPr>
          <a:lstStyle/>
          <a:p>
            <a:pPr algn="r"/>
            <a:endParaRPr lang="ar-EG" dirty="0"/>
          </a:p>
          <a:p>
            <a:pPr algn="r"/>
            <a:endParaRPr lang="ar-EG" dirty="0"/>
          </a:p>
          <a:p>
            <a:pPr algn="r"/>
            <a:endParaRPr lang="ar-EG" dirty="0"/>
          </a:p>
          <a:p>
            <a:pPr algn="r"/>
            <a:endParaRPr lang="ar-EG" dirty="0"/>
          </a:p>
          <a:p>
            <a:pPr algn="r"/>
            <a:endParaRPr lang="ar-EG" dirty="0"/>
          </a:p>
          <a:p>
            <a:pPr algn="r"/>
            <a:endParaRPr lang="ar-EG" dirty="0"/>
          </a:p>
          <a:p>
            <a:pPr algn="r"/>
            <a:endParaRPr lang="ar-EG" dirty="0"/>
          </a:p>
          <a:p>
            <a:pPr algn="r"/>
            <a:r>
              <a:rPr lang="ar-EG" dirty="0"/>
              <a:t>د/ ابراهيم زغلول.        م/ محمود منصور.</a:t>
            </a:r>
          </a:p>
          <a:p>
            <a:pPr algn="r"/>
            <a:endParaRPr lang="ar-EG" dirty="0"/>
          </a:p>
          <a:p>
            <a:pPr algn="r"/>
            <a:endParaRPr lang="en-US" dirty="0"/>
          </a:p>
        </p:txBody>
      </p:sp>
      <p:graphicFrame>
        <p:nvGraphicFramePr>
          <p:cNvPr id="5" name="Table 5">
            <a:extLst>
              <a:ext uri="{FF2B5EF4-FFF2-40B4-BE49-F238E27FC236}">
                <a16:creationId xmlns:a16="http://schemas.microsoft.com/office/drawing/2014/main" id="{F4BC4580-58DC-CB71-EE46-C87CE081D6CB}"/>
              </a:ext>
            </a:extLst>
          </p:cNvPr>
          <p:cNvGraphicFramePr>
            <a:graphicFrameLocks noGrp="1"/>
          </p:cNvGraphicFramePr>
          <p:nvPr>
            <p:extLst>
              <p:ext uri="{D42A27DB-BD31-4B8C-83A1-F6EECF244321}">
                <p14:modId xmlns:p14="http://schemas.microsoft.com/office/powerpoint/2010/main" val="4102610981"/>
              </p:ext>
            </p:extLst>
          </p:nvPr>
        </p:nvGraphicFramePr>
        <p:xfrm>
          <a:off x="0" y="2295146"/>
          <a:ext cx="12042648" cy="3343656"/>
        </p:xfrm>
        <a:graphic>
          <a:graphicData uri="http://schemas.openxmlformats.org/drawingml/2006/table">
            <a:tbl>
              <a:tblPr firstRow="1" bandRow="1">
                <a:tableStyleId>{5C22544A-7EE6-4342-B048-85BDC9FD1C3A}</a:tableStyleId>
              </a:tblPr>
              <a:tblGrid>
                <a:gridCol w="6081537">
                  <a:extLst>
                    <a:ext uri="{9D8B030D-6E8A-4147-A177-3AD203B41FA5}">
                      <a16:colId xmlns:a16="http://schemas.microsoft.com/office/drawing/2014/main" val="932963214"/>
                    </a:ext>
                  </a:extLst>
                </a:gridCol>
                <a:gridCol w="5961111">
                  <a:extLst>
                    <a:ext uri="{9D8B030D-6E8A-4147-A177-3AD203B41FA5}">
                      <a16:colId xmlns:a16="http://schemas.microsoft.com/office/drawing/2014/main" val="1814826150"/>
                    </a:ext>
                  </a:extLst>
                </a:gridCol>
              </a:tblGrid>
              <a:tr h="452121">
                <a:tc>
                  <a:txBody>
                    <a:bodyPr/>
                    <a:lstStyle/>
                    <a:p>
                      <a:pPr algn="ctr"/>
                      <a:r>
                        <a:rPr lang="ar-EG" sz="2800" dirty="0"/>
                        <a:t>سكشن</a:t>
                      </a:r>
                      <a:endParaRPr lang="en-US" sz="2800" dirty="0"/>
                    </a:p>
                  </a:txBody>
                  <a:tcPr/>
                </a:tc>
                <a:tc>
                  <a:txBody>
                    <a:bodyPr/>
                    <a:lstStyle/>
                    <a:p>
                      <a:pPr algn="ctr"/>
                      <a:r>
                        <a:rPr lang="ar-EG" sz="2800" dirty="0"/>
                        <a:t>الأسماء</a:t>
                      </a:r>
                      <a:endParaRPr lang="en-US" sz="2800" dirty="0"/>
                    </a:p>
                  </a:txBody>
                  <a:tcPr/>
                </a:tc>
                <a:extLst>
                  <a:ext uri="{0D108BD9-81ED-4DB2-BD59-A6C34878D82A}">
                    <a16:rowId xmlns:a16="http://schemas.microsoft.com/office/drawing/2014/main" val="2188795385"/>
                  </a:ext>
                </a:extLst>
              </a:tr>
              <a:tr h="0">
                <a:tc>
                  <a:txBody>
                    <a:bodyPr/>
                    <a:lstStyle/>
                    <a:p>
                      <a:pPr algn="ctr"/>
                      <a:r>
                        <a:rPr lang="ar-EG" dirty="0"/>
                        <a:t>7</a:t>
                      </a:r>
                      <a:endParaRPr lang="en-US" dirty="0"/>
                    </a:p>
                  </a:txBody>
                  <a:tcPr/>
                </a:tc>
                <a:tc>
                  <a:txBody>
                    <a:bodyPr/>
                    <a:lstStyle/>
                    <a:p>
                      <a:pPr algn="r"/>
                      <a:r>
                        <a:rPr lang="ar-EG" dirty="0"/>
                        <a:t>- محمد متولى مصطفى متولى.              </a:t>
                      </a:r>
                    </a:p>
                  </a:txBody>
                  <a:tcPr/>
                </a:tc>
                <a:extLst>
                  <a:ext uri="{0D108BD9-81ED-4DB2-BD59-A6C34878D82A}">
                    <a16:rowId xmlns:a16="http://schemas.microsoft.com/office/drawing/2014/main" val="2356363236"/>
                  </a:ext>
                </a:extLst>
              </a:tr>
              <a:tr h="469392">
                <a:tc>
                  <a:txBody>
                    <a:bodyPr/>
                    <a:lstStyle/>
                    <a:p>
                      <a:pPr algn="ctr"/>
                      <a:r>
                        <a:rPr lang="ar-EG" dirty="0"/>
                        <a:t>7</a:t>
                      </a:r>
                      <a:endParaRPr lang="en-US" dirty="0"/>
                    </a:p>
                  </a:txBody>
                  <a:tcPr/>
                </a:tc>
                <a:tc>
                  <a:txBody>
                    <a:bodyPr/>
                    <a:lstStyle/>
                    <a:p>
                      <a:pPr algn="r"/>
                      <a:r>
                        <a:rPr lang="ar-EG" dirty="0"/>
                        <a:t>- محمد فتحى محمد محمد ابوالنجا.</a:t>
                      </a:r>
                      <a:endParaRPr lang="en-US" dirty="0"/>
                    </a:p>
                  </a:txBody>
                  <a:tcPr/>
                </a:tc>
                <a:extLst>
                  <a:ext uri="{0D108BD9-81ED-4DB2-BD59-A6C34878D82A}">
                    <a16:rowId xmlns:a16="http://schemas.microsoft.com/office/drawing/2014/main" val="4121086683"/>
                  </a:ext>
                </a:extLst>
              </a:tr>
              <a:tr h="469392">
                <a:tc>
                  <a:txBody>
                    <a:bodyPr/>
                    <a:lstStyle/>
                    <a:p>
                      <a:pPr algn="ct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EG" dirty="0"/>
                        <a:t>- احمد ايمن احمد عبد الجليل.</a:t>
                      </a:r>
                    </a:p>
                  </a:txBody>
                  <a:tcPr/>
                </a:tc>
                <a:extLst>
                  <a:ext uri="{0D108BD9-81ED-4DB2-BD59-A6C34878D82A}">
                    <a16:rowId xmlns:a16="http://schemas.microsoft.com/office/drawing/2014/main" val="3209763936"/>
                  </a:ext>
                </a:extLst>
              </a:tr>
              <a:tr h="506984">
                <a:tc>
                  <a:txBody>
                    <a:bodyPr/>
                    <a:lstStyle/>
                    <a:p>
                      <a:pPr algn="ctr"/>
                      <a:r>
                        <a:rPr lang="ar-EG" dirty="0"/>
                        <a:t>7</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EG" dirty="0"/>
                        <a:t>- محمد محمود عبدالستار حسن لاشين.</a:t>
                      </a:r>
                    </a:p>
                  </a:txBody>
                  <a:tcPr/>
                </a:tc>
                <a:extLst>
                  <a:ext uri="{0D108BD9-81ED-4DB2-BD59-A6C34878D82A}">
                    <a16:rowId xmlns:a16="http://schemas.microsoft.com/office/drawing/2014/main" val="1708851968"/>
                  </a:ext>
                </a:extLst>
              </a:tr>
              <a:tr h="506984">
                <a:tc>
                  <a:txBody>
                    <a:bodyPr/>
                    <a:lstStyle/>
                    <a:p>
                      <a:pPr algn="ctr"/>
                      <a:r>
                        <a:rPr lang="ar-EG" dirty="0"/>
                        <a:t>7 </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EG" dirty="0"/>
                        <a:t>- محمد عصام مسعد عبد المنعم.</a:t>
                      </a:r>
                    </a:p>
                  </a:txBody>
                  <a:tcPr/>
                </a:tc>
                <a:extLst>
                  <a:ext uri="{0D108BD9-81ED-4DB2-BD59-A6C34878D82A}">
                    <a16:rowId xmlns:a16="http://schemas.microsoft.com/office/drawing/2014/main" val="3910934542"/>
                  </a:ext>
                </a:extLst>
              </a:tr>
              <a:tr h="506984">
                <a:tc>
                  <a:txBody>
                    <a:bodyPr/>
                    <a:lstStyle/>
                    <a:p>
                      <a:pPr algn="ctr"/>
                      <a:r>
                        <a:rPr lang="ar-EG" dirty="0"/>
                        <a:t>7 </a:t>
                      </a:r>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EG" dirty="0"/>
                        <a:t>- محمد عماد محمود الوكيل .</a:t>
                      </a:r>
                    </a:p>
                  </a:txBody>
                  <a:tcPr/>
                </a:tc>
                <a:extLst>
                  <a:ext uri="{0D108BD9-81ED-4DB2-BD59-A6C34878D82A}">
                    <a16:rowId xmlns:a16="http://schemas.microsoft.com/office/drawing/2014/main" val="2453825069"/>
                  </a:ext>
                </a:extLst>
              </a:tr>
            </a:tbl>
          </a:graphicData>
        </a:graphic>
      </p:graphicFrame>
    </p:spTree>
    <p:extLst>
      <p:ext uri="{BB962C8B-B14F-4D97-AF65-F5344CB8AC3E}">
        <p14:creationId xmlns:p14="http://schemas.microsoft.com/office/powerpoint/2010/main" val="221542223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7219-9ECB-13FB-9A14-41F3B27A6EC5}"/>
              </a:ext>
            </a:extLst>
          </p:cNvPr>
          <p:cNvSpPr>
            <a:spLocks noGrp="1"/>
          </p:cNvSpPr>
          <p:nvPr>
            <p:ph type="title"/>
          </p:nvPr>
        </p:nvSpPr>
        <p:spPr/>
        <p:txBody>
          <a:bodyPr>
            <a:normAutofit fontScale="90000"/>
          </a:bodyPr>
          <a:lstStyle/>
          <a:p>
            <a:r>
              <a:rPr lang="en-US" b="0" dirty="0">
                <a:solidFill>
                  <a:srgbClr val="6A9955"/>
                </a:solidFill>
                <a:effectLst/>
                <a:latin typeface="Consolas" panose="020B0609020204030204" pitchFamily="49" charset="0"/>
              </a:rPr>
              <a:t> Plotting the number of images in each class</a:t>
            </a:r>
            <a:br>
              <a:rPr lang="en-US" b="0" dirty="0">
                <a:solidFill>
                  <a:srgbClr val="D4D4D4"/>
                </a:solidFill>
                <a:effectLst/>
                <a:latin typeface="Consolas" panose="020B0609020204030204" pitchFamily="49" charset="0"/>
              </a:rPr>
            </a:br>
            <a:endParaRPr lang="en-US" dirty="0"/>
          </a:p>
        </p:txBody>
      </p:sp>
      <p:pic>
        <p:nvPicPr>
          <p:cNvPr id="5" name="Content Placeholder 4" descr="A picture containing line, screenshot, parallel, plot&#10;&#10;Description automatically generated">
            <a:extLst>
              <a:ext uri="{FF2B5EF4-FFF2-40B4-BE49-F238E27FC236}">
                <a16:creationId xmlns:a16="http://schemas.microsoft.com/office/drawing/2014/main" id="{9668D4EA-AB22-C968-62CA-F006B8B72C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160" y="2016125"/>
            <a:ext cx="10149840" cy="4037356"/>
          </a:xfrm>
        </p:spPr>
      </p:pic>
    </p:spTree>
    <p:extLst>
      <p:ext uri="{BB962C8B-B14F-4D97-AF65-F5344CB8AC3E}">
        <p14:creationId xmlns:p14="http://schemas.microsoft.com/office/powerpoint/2010/main" val="346910997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nodeType="clickEffect">
                                  <p:stCondLst>
                                    <p:cond delay="0"/>
                                  </p:stCondLst>
                                  <p:childTnLst>
                                    <p:animClr clrSpc="rgb" dir="cw">
                                      <p:cBhvr override="childStyle">
                                        <p:cTn id="11" dur="500" fill="hold"/>
                                        <p:tgtEl>
                                          <p:spTgt spid="5"/>
                                        </p:tgtEl>
                                        <p:attrNameLst>
                                          <p:attrName>style.color</p:attrName>
                                        </p:attrNameLst>
                                      </p:cBhvr>
                                      <p:to>
                                        <a:schemeClr val="accent2"/>
                                      </p:to>
                                    </p:animClr>
                                    <p:animClr clrSpc="rgb" dir="cw">
                                      <p:cBhvr>
                                        <p:cTn id="12" dur="500" fill="hold"/>
                                        <p:tgtEl>
                                          <p:spTgt spid="5"/>
                                        </p:tgtEl>
                                        <p:attrNameLst>
                                          <p:attrName>fillcolor</p:attrName>
                                        </p:attrNameLst>
                                      </p:cBhvr>
                                      <p:to>
                                        <a:schemeClr val="accent2"/>
                                      </p:to>
                                    </p:animClr>
                                    <p:set>
                                      <p:cBhvr>
                                        <p:cTn id="13" dur="500" fill="hold"/>
                                        <p:tgtEl>
                                          <p:spTgt spid="5"/>
                                        </p:tgtEl>
                                        <p:attrNameLst>
                                          <p:attrName>fill.type</p:attrName>
                                        </p:attrNameLst>
                                      </p:cBhvr>
                                      <p:to>
                                        <p:strVal val="solid"/>
                                      </p:to>
                                    </p:set>
                                    <p:set>
                                      <p:cBhvr>
                                        <p:cTn id="14"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C38A-62CE-218F-6C28-353FA2107313}"/>
              </a:ext>
            </a:extLst>
          </p:cNvPr>
          <p:cNvSpPr>
            <a:spLocks noGrp="1"/>
          </p:cNvSpPr>
          <p:nvPr>
            <p:ph type="title"/>
          </p:nvPr>
        </p:nvSpPr>
        <p:spPr>
          <a:xfrm>
            <a:off x="1451579" y="804519"/>
            <a:ext cx="9603275" cy="780441"/>
          </a:xfrm>
        </p:spPr>
        <p:txBody>
          <a:bodyPr>
            <a:normAutofit fontScale="90000"/>
          </a:bodyPr>
          <a:lstStyle/>
          <a:p>
            <a:r>
              <a:rPr lang="en-US" b="1" dirty="0">
                <a:solidFill>
                  <a:srgbClr val="569CD6"/>
                </a:solidFill>
                <a:effectLst/>
                <a:latin typeface="Consolas" panose="020B0609020204030204" pitchFamily="49" charset="0"/>
              </a:rPr>
              <a:t>Accuracy and Loss of </a:t>
            </a:r>
            <a:r>
              <a:rPr lang="en-US" b="1" dirty="0" err="1">
                <a:solidFill>
                  <a:srgbClr val="569CD6"/>
                </a:solidFill>
                <a:effectLst/>
                <a:latin typeface="Consolas" panose="020B0609020204030204" pitchFamily="49" charset="0"/>
              </a:rPr>
              <a:t>x_train</a:t>
            </a:r>
            <a:r>
              <a:rPr lang="en-US" b="1" dirty="0">
                <a:solidFill>
                  <a:srgbClr val="569CD6"/>
                </a:solidFill>
                <a:effectLst/>
                <a:latin typeface="Consolas" panose="020B0609020204030204" pitchFamily="49" charset="0"/>
              </a:rPr>
              <a:t> and </a:t>
            </a:r>
            <a:r>
              <a:rPr lang="en-US" b="1" dirty="0" err="1">
                <a:solidFill>
                  <a:srgbClr val="569CD6"/>
                </a:solidFill>
                <a:effectLst/>
                <a:latin typeface="Consolas" panose="020B0609020204030204" pitchFamily="49" charset="0"/>
              </a:rPr>
              <a:t>y_train</a:t>
            </a:r>
            <a:r>
              <a:rPr lang="en-US" b="1" dirty="0">
                <a:solidFill>
                  <a:srgbClr val="569CD6"/>
                </a:solidFill>
                <a:effectLst/>
                <a:latin typeface="Consolas" panose="020B0609020204030204" pitchFamily="49" charset="0"/>
              </a:rPr>
              <a:t> graph</a:t>
            </a:r>
            <a:br>
              <a:rPr lang="en-US" b="0" dirty="0">
                <a:solidFill>
                  <a:srgbClr val="D4D4D4"/>
                </a:solidFill>
                <a:effectLst/>
                <a:latin typeface="Consolas" panose="020B0609020204030204" pitchFamily="49" charset="0"/>
              </a:rPr>
            </a:br>
            <a:endParaRPr lang="en-US" dirty="0"/>
          </a:p>
        </p:txBody>
      </p:sp>
      <p:pic>
        <p:nvPicPr>
          <p:cNvPr id="5" name="Content Placeholder 4" descr="A picture containing text, line, plot, diagram&#10;&#10;Description automatically generated">
            <a:extLst>
              <a:ext uri="{FF2B5EF4-FFF2-40B4-BE49-F238E27FC236}">
                <a16:creationId xmlns:a16="http://schemas.microsoft.com/office/drawing/2014/main" id="{808135F3-8D84-4E6D-B031-0C45DF1EC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20" y="2021840"/>
            <a:ext cx="9307334" cy="3942079"/>
          </a:xfrm>
        </p:spPr>
      </p:pic>
    </p:spTree>
    <p:extLst>
      <p:ext uri="{BB962C8B-B14F-4D97-AF65-F5344CB8AC3E}">
        <p14:creationId xmlns:p14="http://schemas.microsoft.com/office/powerpoint/2010/main" val="26748690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gtEl>
                                        <p:attrNameLst>
                                          <p:attrName>style.color</p:attrName>
                                        </p:attrNameLst>
                                      </p:cBhvr>
                                      <p:to>
                                        <a:schemeClr val="accent2"/>
                                      </p:to>
                                    </p:animClr>
                                    <p:animClr clrSpc="rgb" dir="cw">
                                      <p:cBhvr>
                                        <p:cTn id="7" dur="500" fill="hold"/>
                                        <p:tgtEl>
                                          <p:spTgt spid="5"/>
                                        </p:tgtEl>
                                        <p:attrNameLst>
                                          <p:attrName>fillcolor</p:attrName>
                                        </p:attrNameLst>
                                      </p:cBhvr>
                                      <p:to>
                                        <a:schemeClr val="accent2"/>
                                      </p:to>
                                    </p:animClr>
                                    <p:set>
                                      <p:cBhvr>
                                        <p:cTn id="8" dur="500" fill="hold"/>
                                        <p:tgtEl>
                                          <p:spTgt spid="5"/>
                                        </p:tgtEl>
                                        <p:attrNameLst>
                                          <p:attrName>fill.type</p:attrName>
                                        </p:attrNameLst>
                                      </p:cBhvr>
                                      <p:to>
                                        <p:strVal val="solid"/>
                                      </p:to>
                                    </p:set>
                                    <p:set>
                                      <p:cBhvr>
                                        <p:cTn id="9" dur="500" fill="hold"/>
                                        <p:tgtEl>
                                          <p:spTgt spid="5"/>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4720-F6F0-6556-7538-0E9E35C6781B}"/>
              </a:ext>
            </a:extLst>
          </p:cNvPr>
          <p:cNvSpPr>
            <a:spLocks noGrp="1"/>
          </p:cNvSpPr>
          <p:nvPr>
            <p:ph type="title"/>
          </p:nvPr>
        </p:nvSpPr>
        <p:spPr>
          <a:xfrm>
            <a:off x="739302" y="350197"/>
            <a:ext cx="10315552" cy="1503558"/>
          </a:xfrm>
        </p:spPr>
        <p:txBody>
          <a:bodyPr>
            <a:normAutofit/>
          </a:bodyPr>
          <a:lstStyle/>
          <a:p>
            <a:r>
              <a:rPr lang="en-US" b="1" dirty="0">
                <a:solidFill>
                  <a:srgbClr val="569CD6"/>
                </a:solidFill>
                <a:effectLst/>
                <a:latin typeface="Consolas" panose="020B0609020204030204" pitchFamily="49" charset="0"/>
              </a:rPr>
              <a:t>Validation Accuracy and Loss of </a:t>
            </a:r>
            <a:r>
              <a:rPr lang="en-US" b="1" dirty="0" err="1">
                <a:solidFill>
                  <a:srgbClr val="569CD6"/>
                </a:solidFill>
                <a:effectLst/>
                <a:latin typeface="Consolas" panose="020B0609020204030204" pitchFamily="49" charset="0"/>
              </a:rPr>
              <a:t>x_test</a:t>
            </a:r>
            <a:r>
              <a:rPr lang="en-US" b="1" dirty="0">
                <a:solidFill>
                  <a:srgbClr val="569CD6"/>
                </a:solidFill>
                <a:effectLst/>
                <a:latin typeface="Consolas" panose="020B0609020204030204" pitchFamily="49" charset="0"/>
              </a:rPr>
              <a:t> and               </a:t>
            </a:r>
            <a:r>
              <a:rPr lang="en-US" b="1" dirty="0" err="1">
                <a:solidFill>
                  <a:srgbClr val="569CD6"/>
                </a:solidFill>
                <a:effectLst/>
                <a:latin typeface="Consolas" panose="020B0609020204030204" pitchFamily="49" charset="0"/>
              </a:rPr>
              <a:t>y_test</a:t>
            </a:r>
            <a:r>
              <a:rPr lang="en-US" b="1" dirty="0">
                <a:solidFill>
                  <a:srgbClr val="569CD6"/>
                </a:solidFill>
                <a:effectLst/>
                <a:latin typeface="Consolas" panose="020B0609020204030204" pitchFamily="49" charset="0"/>
              </a:rPr>
              <a:t> graph </a:t>
            </a:r>
            <a:br>
              <a:rPr lang="en-US" b="0" dirty="0">
                <a:solidFill>
                  <a:srgbClr val="D4D4D4"/>
                </a:solidFill>
                <a:effectLst/>
                <a:latin typeface="Consolas" panose="020B0609020204030204" pitchFamily="49" charset="0"/>
              </a:rPr>
            </a:br>
            <a:endParaRPr lang="en-US" dirty="0"/>
          </a:p>
        </p:txBody>
      </p:sp>
      <p:pic>
        <p:nvPicPr>
          <p:cNvPr id="5" name="Content Placeholder 4" descr="A picture containing text, diagram, line, plot&#10;&#10;Description automatically generated">
            <a:extLst>
              <a:ext uri="{FF2B5EF4-FFF2-40B4-BE49-F238E27FC236}">
                <a16:creationId xmlns:a16="http://schemas.microsoft.com/office/drawing/2014/main" id="{F19EDF99-BC2E-B093-BDCE-C7803DC1B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302" y="2050256"/>
            <a:ext cx="10426538" cy="3791744"/>
          </a:xfrm>
        </p:spPr>
      </p:pic>
    </p:spTree>
    <p:extLst>
      <p:ext uri="{BB962C8B-B14F-4D97-AF65-F5344CB8AC3E}">
        <p14:creationId xmlns:p14="http://schemas.microsoft.com/office/powerpoint/2010/main" val="32023103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gtEl>
                                        <p:attrNameLst>
                                          <p:attrName>style.color</p:attrName>
                                        </p:attrNameLst>
                                      </p:cBhvr>
                                      <p:to>
                                        <a:schemeClr val="accent2"/>
                                      </p:to>
                                    </p:animClr>
                                    <p:animClr clrSpc="rgb" dir="cw">
                                      <p:cBhvr>
                                        <p:cTn id="7" dur="500" fill="hold"/>
                                        <p:tgtEl>
                                          <p:spTgt spid="5"/>
                                        </p:tgtEl>
                                        <p:attrNameLst>
                                          <p:attrName>fillcolor</p:attrName>
                                        </p:attrNameLst>
                                      </p:cBhvr>
                                      <p:to>
                                        <a:schemeClr val="accent2"/>
                                      </p:to>
                                    </p:animClr>
                                    <p:set>
                                      <p:cBhvr>
                                        <p:cTn id="8" dur="500" fill="hold"/>
                                        <p:tgtEl>
                                          <p:spTgt spid="5"/>
                                        </p:tgtEl>
                                        <p:attrNameLst>
                                          <p:attrName>fill.type</p:attrName>
                                        </p:attrNameLst>
                                      </p:cBhvr>
                                      <p:to>
                                        <p:strVal val="solid"/>
                                      </p:to>
                                    </p:set>
                                    <p:set>
                                      <p:cBhvr>
                                        <p:cTn id="9" dur="500" fill="hold"/>
                                        <p:tgtEl>
                                          <p:spTgt spid="5"/>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9" presetClass="emph" presetSubtype="0" grpId="0" nodeType="clickEffect">
                                  <p:stCondLst>
                                    <p:cond delay="0"/>
                                  </p:stCondLst>
                                  <p:childTnLst>
                                    <p:set>
                                      <p:cBhvr>
                                        <p:cTn id="13" dur="indefinite"/>
                                        <p:tgtEl>
                                          <p:spTgt spid="2"/>
                                        </p:tgtEl>
                                        <p:attrNameLst>
                                          <p:attrName>style.opacity</p:attrName>
                                        </p:attrNameLst>
                                      </p:cBhvr>
                                      <p:to>
                                        <p:strVal val="0.5"/>
                                      </p:to>
                                    </p:set>
                                    <p:animEffect filter="image" prLst="opacity: 0.5">
                                      <p:cBhvr rctx="IE">
                                        <p:cTn id="14"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E06F7-6658-763C-A414-D4A81A69DEBA}"/>
              </a:ext>
            </a:extLst>
          </p:cNvPr>
          <p:cNvSpPr>
            <a:spLocks noGrp="1"/>
          </p:cNvSpPr>
          <p:nvPr>
            <p:ph idx="1"/>
          </p:nvPr>
        </p:nvSpPr>
        <p:spPr>
          <a:xfrm>
            <a:off x="1451579" y="2015734"/>
            <a:ext cx="6195784" cy="345061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en-US" sz="6600" dirty="0"/>
              <a:t>THANK YOU</a:t>
            </a:r>
          </a:p>
        </p:txBody>
      </p:sp>
      <p:pic>
        <p:nvPicPr>
          <p:cNvPr id="5" name="Graphic 4" descr="Artificial Intelligence with solid fill">
            <a:extLst>
              <a:ext uri="{FF2B5EF4-FFF2-40B4-BE49-F238E27FC236}">
                <a16:creationId xmlns:a16="http://schemas.microsoft.com/office/drawing/2014/main" id="{7120945D-18E8-13C6-411C-E391964D1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111170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2000" fill="hold"/>
                                        <p:tgtEl>
                                          <p:spTgt spid="5"/>
                                        </p:tgtEl>
                                        <p:attrNameLst>
                                          <p:attrName>stroke.color</p:attrName>
                                        </p:attrNameLst>
                                      </p:cBhvr>
                                      <p:to>
                                        <a:schemeClr val="accent2"/>
                                      </p:to>
                                    </p:animClr>
                                    <p:set>
                                      <p:cBhvr>
                                        <p:cTn id="11" dur="2000" fill="hold"/>
                                        <p:tgtEl>
                                          <p:spTgt spid="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A093A4E-899D-B684-A3FF-A81D75DCD39F}"/>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a:t>                             Project Idea</a:t>
            </a:r>
          </a:p>
        </p:txBody>
      </p:sp>
      <p:pic>
        <p:nvPicPr>
          <p:cNvPr id="16" name="Content Placeholder 15" descr="Brain in head outline">
            <a:extLst>
              <a:ext uri="{FF2B5EF4-FFF2-40B4-BE49-F238E27FC236}">
                <a16:creationId xmlns:a16="http://schemas.microsoft.com/office/drawing/2014/main" id="{21CB67F6-9F36-277E-5A86-BF317F34572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cxnSp>
        <p:nvCxnSpPr>
          <p:cNvPr id="33" name="Straight Connector 32">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5" name="Picture 34">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6321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8FD1-86FB-8294-75DD-EDB2383BFAF1}"/>
              </a:ext>
            </a:extLst>
          </p:cNvPr>
          <p:cNvSpPr>
            <a:spLocks noGrp="1"/>
          </p:cNvSpPr>
          <p:nvPr>
            <p:ph type="title"/>
          </p:nvPr>
        </p:nvSpPr>
        <p:spPr/>
        <p:txBody>
          <a:bodyPr/>
          <a:lstStyle/>
          <a:p>
            <a:pPr algn="ctr"/>
            <a:r>
              <a:rPr lang="en-US" dirty="0"/>
              <a:t>Abstract</a:t>
            </a:r>
            <a:r>
              <a:rPr lang="ar-EG" dirty="0"/>
              <a:t> </a:t>
            </a:r>
            <a:r>
              <a:rPr lang="en-US" dirty="0"/>
              <a:t>Upload </a:t>
            </a:r>
          </a:p>
        </p:txBody>
      </p:sp>
      <p:sp>
        <p:nvSpPr>
          <p:cNvPr id="3" name="Content Placeholder 2">
            <a:extLst>
              <a:ext uri="{FF2B5EF4-FFF2-40B4-BE49-F238E27FC236}">
                <a16:creationId xmlns:a16="http://schemas.microsoft.com/office/drawing/2014/main" id="{E2102AED-CC8A-5624-E066-FA7F1DEF1A0A}"/>
              </a:ext>
            </a:extLst>
          </p:cNvPr>
          <p:cNvSpPr>
            <a:spLocks noGrp="1"/>
          </p:cNvSpPr>
          <p:nvPr>
            <p:ph idx="1"/>
          </p:nvPr>
        </p:nvSpPr>
        <p:spPr/>
        <p:txBody>
          <a:bodyPr>
            <a:normAutofit fontScale="92500" lnSpcReduction="10000"/>
          </a:bodyPr>
          <a:lstStyle/>
          <a:p>
            <a:r>
              <a:rPr lang="en-US" sz="3200" kern="1200" dirty="0">
                <a:effectLst/>
                <a:latin typeface="inherit"/>
                <a:ea typeface="Calibri" panose="020F0502020204030204" pitchFamily="34" charset="0"/>
                <a:cs typeface="Arial" panose="020B0604020202020204" pitchFamily="34" charset="0"/>
              </a:rPr>
              <a:t>The problem is how do traffic lights know the road and recognize it automatically using images that the user enters for it</a:t>
            </a:r>
            <a:endParaRPr lang="ar-EG" sz="3200" kern="1200" dirty="0">
              <a:effectLst/>
              <a:latin typeface="inherit"/>
              <a:ea typeface="Calibri" panose="020F0502020204030204" pitchFamily="34" charset="0"/>
              <a:cs typeface="Arial" panose="020B0604020202020204" pitchFamily="34" charset="0"/>
            </a:endParaRPr>
          </a:p>
          <a:p>
            <a:endParaRPr lang="ar-EG" sz="3200" kern="1200" dirty="0">
              <a:effectLst/>
              <a:latin typeface="inherit"/>
              <a:ea typeface="Calibri" panose="020F0502020204030204" pitchFamily="34" charset="0"/>
              <a:cs typeface="Arial" panose="020B0604020202020204" pitchFamily="34" charset="0"/>
            </a:endParaRPr>
          </a:p>
          <a:p>
            <a:r>
              <a:rPr lang="en-US" sz="3200" kern="0" dirty="0">
                <a:effectLst/>
                <a:latin typeface="inherit"/>
                <a:ea typeface="Times New Roman" panose="02020603050405020304" pitchFamily="18" charset="0"/>
                <a:cs typeface="Courier New" panose="02070309020205020404" pitchFamily="49" charset="0"/>
              </a:rPr>
              <a:t>The GTSRB dataset containing more than 31,367 traffic light images can be used</a:t>
            </a:r>
            <a:endParaRPr lang="ar-EG" sz="3200" kern="0" dirty="0">
              <a:effectLst/>
              <a:latin typeface="inherit"/>
              <a:ea typeface="Times New Roman" panose="02020603050405020304" pitchFamily="18" charset="0"/>
              <a:cs typeface="Courier New" panose="02070309020205020404" pitchFamily="49" charset="0"/>
            </a:endParaRPr>
          </a:p>
          <a:p>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4400" b="1" dirty="0"/>
          </a:p>
        </p:txBody>
      </p:sp>
    </p:spTree>
    <p:extLst>
      <p:ext uri="{BB962C8B-B14F-4D97-AF65-F5344CB8AC3E}">
        <p14:creationId xmlns:p14="http://schemas.microsoft.com/office/powerpoint/2010/main" val="17523938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83682A0-DDD6-2E48-978D-184E3017C746}"/>
              </a:ext>
            </a:extLst>
          </p:cNvPr>
          <p:cNvSpPr>
            <a:spLocks noGrp="1"/>
          </p:cNvSpPr>
          <p:nvPr>
            <p:ph idx="1"/>
          </p:nvPr>
        </p:nvSpPr>
        <p:spPr>
          <a:xfrm>
            <a:off x="694580" y="594499"/>
            <a:ext cx="10515600" cy="4913504"/>
          </a:xfrm>
        </p:spPr>
        <p:txBody>
          <a:bodyPr/>
          <a:lstStyle/>
          <a:p>
            <a:r>
              <a:rPr lang="en-US" dirty="0"/>
              <a:t>Some images to model about traffics and Traffic signs to know when cars and people should stop or continue walking or driving cars and what is the speed should drive car on it or what is the way must go (right , left).</a:t>
            </a:r>
            <a:endParaRPr lang="ar-EG" dirty="0"/>
          </a:p>
          <a:p>
            <a:endParaRPr lang="ar-EG" dirty="0"/>
          </a:p>
          <a:p>
            <a:r>
              <a:rPr lang="en-US" dirty="0"/>
              <a:t>Example   this image means that speed should not  exceed 20 . </a:t>
            </a:r>
            <a:endParaRPr lang="ar-EG" dirty="0"/>
          </a:p>
          <a:p>
            <a:endParaRPr lang="ar-EG" dirty="0"/>
          </a:p>
          <a:p>
            <a:r>
              <a:rPr lang="en-US" dirty="0"/>
              <a:t> this image means that you must go right .</a:t>
            </a:r>
          </a:p>
        </p:txBody>
      </p:sp>
      <p:pic>
        <p:nvPicPr>
          <p:cNvPr id="9" name="Picture 8" descr="A sign with a number on it&#10;&#10;Description automatically generated with low confidence">
            <a:extLst>
              <a:ext uri="{FF2B5EF4-FFF2-40B4-BE49-F238E27FC236}">
                <a16:creationId xmlns:a16="http://schemas.microsoft.com/office/drawing/2014/main" id="{538A172F-BEB9-5E4F-D610-5CA6F1520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4592" y="2003501"/>
            <a:ext cx="1028700" cy="1047750"/>
          </a:xfrm>
          <a:prstGeom prst="rect">
            <a:avLst/>
          </a:prstGeom>
        </p:spPr>
      </p:pic>
      <p:pic>
        <p:nvPicPr>
          <p:cNvPr id="11" name="Picture 10" descr="A blue sign with a white arrow&#10;&#10;Description automatically generated with medium confidence">
            <a:extLst>
              <a:ext uri="{FF2B5EF4-FFF2-40B4-BE49-F238E27FC236}">
                <a16:creationId xmlns:a16="http://schemas.microsoft.com/office/drawing/2014/main" id="{DA5D5EE0-CF3F-D295-8971-F63F548D8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276" y="3503708"/>
            <a:ext cx="1059346" cy="917919"/>
          </a:xfrm>
          <a:prstGeom prst="rect">
            <a:avLst/>
          </a:prstGeom>
        </p:spPr>
      </p:pic>
    </p:spTree>
    <p:extLst>
      <p:ext uri="{BB962C8B-B14F-4D97-AF65-F5344CB8AC3E}">
        <p14:creationId xmlns:p14="http://schemas.microsoft.com/office/powerpoint/2010/main" val="10015553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heel(1)">
                                      <p:cBhvr>
                                        <p:cTn id="13" dur="2000"/>
                                        <p:tgtEl>
                                          <p:spTgt spid="7">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wheel(1)">
                                      <p:cBhvr>
                                        <p:cTn id="16" dur="2000"/>
                                        <p:tgtEl>
                                          <p:spTgt spid="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5861-374A-176C-22DB-874FF1A91571}"/>
              </a:ext>
            </a:extLst>
          </p:cNvPr>
          <p:cNvSpPr>
            <a:spLocks noGrp="1"/>
          </p:cNvSpPr>
          <p:nvPr>
            <p:ph type="title"/>
          </p:nvPr>
        </p:nvSpPr>
        <p:spPr>
          <a:xfrm>
            <a:off x="1451578" y="804520"/>
            <a:ext cx="9603275" cy="703268"/>
          </a:xfrm>
        </p:spPr>
        <p:txBody>
          <a:bodyPr>
            <a:normAutofit fontScale="90000"/>
          </a:bodyPr>
          <a:lstStyle/>
          <a:p>
            <a:r>
              <a:rPr lang="en-US" b="1" dirty="0">
                <a:solidFill>
                  <a:srgbClr val="569CD6"/>
                </a:solidFill>
                <a:effectLst/>
                <a:latin typeface="Consolas" panose="020B0609020204030204" pitchFamily="49" charset="0"/>
              </a:rPr>
              <a:t>Testing accuracy of the prediction</a:t>
            </a:r>
            <a:br>
              <a:rPr lang="en-US" b="0" dirty="0">
                <a:solidFill>
                  <a:srgbClr val="D4D4D4"/>
                </a:solidFill>
                <a:effectLst/>
                <a:latin typeface="Consolas" panose="020B0609020204030204" pitchFamily="49" charset="0"/>
              </a:rPr>
            </a:br>
            <a:endParaRPr lang="en-US" dirty="0"/>
          </a:p>
        </p:txBody>
      </p:sp>
      <p:pic>
        <p:nvPicPr>
          <p:cNvPr id="5" name="Content Placeholder 4" descr="A collage of different road signs&#10;&#10;Description automatically generated with low confidence">
            <a:extLst>
              <a:ext uri="{FF2B5EF4-FFF2-40B4-BE49-F238E27FC236}">
                <a16:creationId xmlns:a16="http://schemas.microsoft.com/office/drawing/2014/main" id="{51DAD305-B770-D91B-6622-7BC802EC9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480" y="2016125"/>
            <a:ext cx="9754373" cy="3449638"/>
          </a:xfrm>
        </p:spPr>
      </p:pic>
    </p:spTree>
    <p:extLst>
      <p:ext uri="{BB962C8B-B14F-4D97-AF65-F5344CB8AC3E}">
        <p14:creationId xmlns:p14="http://schemas.microsoft.com/office/powerpoint/2010/main" val="6398566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5"/>
                                        </p:tgtEl>
                                        <p:attrNameLst>
                                          <p:attrName>style.color</p:attrName>
                                        </p:attrNameLst>
                                      </p:cBhvr>
                                      <p:by>
                                        <p:hsl h="0" s="-12549" l="-25098"/>
                                      </p:by>
                                    </p:animClr>
                                    <p:animClr clrSpc="hsl" dir="cw">
                                      <p:cBhvr>
                                        <p:cTn id="7" dur="500" fill="hold"/>
                                        <p:tgtEl>
                                          <p:spTgt spid="5"/>
                                        </p:tgtEl>
                                        <p:attrNameLst>
                                          <p:attrName>fillcolor</p:attrName>
                                        </p:attrNameLst>
                                      </p:cBhvr>
                                      <p:by>
                                        <p:hsl h="0" s="-12549" l="-25098"/>
                                      </p:by>
                                    </p:animClr>
                                    <p:animClr clrSpc="hsl" dir="cw">
                                      <p:cBhvr>
                                        <p:cTn id="8" dur="500" fill="hold"/>
                                        <p:tgtEl>
                                          <p:spTgt spid="5"/>
                                        </p:tgtEl>
                                        <p:attrNameLst>
                                          <p:attrName>stroke.color</p:attrName>
                                        </p:attrNameLst>
                                      </p:cBhvr>
                                      <p:by>
                                        <p:hsl h="0" s="-12549" l="-25098"/>
                                      </p:by>
                                    </p:animClr>
                                    <p:set>
                                      <p:cBhvr>
                                        <p:cTn id="9" dur="500" fill="hold"/>
                                        <p:tgtEl>
                                          <p:spTgt spid="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C496-6B8F-FECF-906C-67CFE2CE75E7}"/>
              </a:ext>
            </a:extLst>
          </p:cNvPr>
          <p:cNvSpPr>
            <a:spLocks noGrp="1"/>
          </p:cNvSpPr>
          <p:nvPr>
            <p:ph type="title"/>
          </p:nvPr>
        </p:nvSpPr>
        <p:spPr/>
        <p:txBody>
          <a:bodyPr/>
          <a:lstStyle/>
          <a:p>
            <a:r>
              <a:rPr lang="en-US" dirty="0"/>
              <a:t>Model creation for training and testing</a:t>
            </a:r>
          </a:p>
        </p:txBody>
      </p:sp>
      <p:pic>
        <p:nvPicPr>
          <p:cNvPr id="5" name="Content Placeholder 4" descr="A screenshot of a computer code&#10;&#10;Description automatically generated with low confidence">
            <a:extLst>
              <a:ext uri="{FF2B5EF4-FFF2-40B4-BE49-F238E27FC236}">
                <a16:creationId xmlns:a16="http://schemas.microsoft.com/office/drawing/2014/main" id="{48FD8B1D-FF3A-7C0D-4177-56A929273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666" y="2016125"/>
            <a:ext cx="9598992" cy="3449638"/>
          </a:xfrm>
        </p:spPr>
      </p:pic>
    </p:spTree>
    <p:extLst>
      <p:ext uri="{BB962C8B-B14F-4D97-AF65-F5344CB8AC3E}">
        <p14:creationId xmlns:p14="http://schemas.microsoft.com/office/powerpoint/2010/main" val="250048482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645C-6E4C-C99B-60F9-EE82C18CAFA4}"/>
              </a:ext>
            </a:extLst>
          </p:cNvPr>
          <p:cNvSpPr>
            <a:spLocks noGrp="1"/>
          </p:cNvSpPr>
          <p:nvPr>
            <p:ph type="title"/>
          </p:nvPr>
        </p:nvSpPr>
        <p:spPr>
          <a:xfrm>
            <a:off x="375920" y="93319"/>
            <a:ext cx="9603275" cy="445161"/>
          </a:xfrm>
        </p:spPr>
        <p:txBody>
          <a:bodyPr>
            <a:normAutofit fontScale="90000"/>
          </a:bodyPr>
          <a:lstStyle/>
          <a:p>
            <a:r>
              <a:rPr lang="en-US" b="1" dirty="0">
                <a:solidFill>
                  <a:srgbClr val="569CD6"/>
                </a:solidFill>
                <a:effectLst/>
                <a:latin typeface="Consolas" panose="020B0609020204030204" pitchFamily="49" charset="0"/>
              </a:rPr>
              <a:t>Model </a:t>
            </a:r>
            <a:r>
              <a:rPr lang="en-US" b="1" dirty="0" err="1">
                <a:solidFill>
                  <a:srgbClr val="569CD6"/>
                </a:solidFill>
                <a:effectLst/>
                <a:latin typeface="Consolas" panose="020B0609020204030204" pitchFamily="49" charset="0"/>
              </a:rPr>
              <a:t>trainning</a:t>
            </a:r>
            <a:br>
              <a:rPr lang="en-US" b="0" dirty="0">
                <a:solidFill>
                  <a:srgbClr val="D4D4D4"/>
                </a:solidFill>
                <a:effectLst/>
                <a:latin typeface="Consolas" panose="020B0609020204030204" pitchFamily="49" charset="0"/>
              </a:rPr>
            </a:b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C1453721-FAA8-B536-3895-2A32B56ADD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817" y="566995"/>
            <a:ext cx="12642848" cy="5516564"/>
          </a:xfrm>
        </p:spPr>
      </p:pic>
      <p:pic>
        <p:nvPicPr>
          <p:cNvPr id="4" name="Picture 3">
            <a:extLst>
              <a:ext uri="{FF2B5EF4-FFF2-40B4-BE49-F238E27FC236}">
                <a16:creationId xmlns:a16="http://schemas.microsoft.com/office/drawing/2014/main" id="{A05E8024-8C7A-660E-A8B8-8C399EEE8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563" y="6172206"/>
            <a:ext cx="12573594" cy="633958"/>
          </a:xfrm>
          <a:prstGeom prst="rect">
            <a:avLst/>
          </a:prstGeom>
        </p:spPr>
      </p:pic>
    </p:spTree>
    <p:extLst>
      <p:ext uri="{BB962C8B-B14F-4D97-AF65-F5344CB8AC3E}">
        <p14:creationId xmlns:p14="http://schemas.microsoft.com/office/powerpoint/2010/main" val="8279917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30B5-91EB-183E-4A98-DD8C5A0C55EE}"/>
              </a:ext>
            </a:extLst>
          </p:cNvPr>
          <p:cNvSpPr>
            <a:spLocks noGrp="1"/>
          </p:cNvSpPr>
          <p:nvPr>
            <p:ph type="title"/>
          </p:nvPr>
        </p:nvSpPr>
        <p:spPr>
          <a:xfrm>
            <a:off x="1451579" y="804519"/>
            <a:ext cx="9603275" cy="1049235"/>
          </a:xfrm>
        </p:spPr>
        <p:txBody>
          <a:bodyPr>
            <a:normAutofit/>
          </a:bodyPr>
          <a:lstStyle/>
          <a:p>
            <a:r>
              <a:rPr lang="en-US" dirty="0" err="1"/>
              <a:t>TRAiNING</a:t>
            </a:r>
            <a:endParaRPr lang="en-US" dirty="0"/>
          </a:p>
        </p:txBody>
      </p:sp>
      <p:sp>
        <p:nvSpPr>
          <p:cNvPr id="9" name="Content Placeholder 8">
            <a:extLst>
              <a:ext uri="{FF2B5EF4-FFF2-40B4-BE49-F238E27FC236}">
                <a16:creationId xmlns:a16="http://schemas.microsoft.com/office/drawing/2014/main" id="{B1EB622F-4750-DB0C-86FF-E9AD22ABB295}"/>
              </a:ext>
            </a:extLst>
          </p:cNvPr>
          <p:cNvSpPr>
            <a:spLocks noGrp="1"/>
          </p:cNvSpPr>
          <p:nvPr>
            <p:ph idx="1"/>
          </p:nvPr>
        </p:nvSpPr>
        <p:spPr>
          <a:xfrm>
            <a:off x="1451579" y="2015734"/>
            <a:ext cx="4158849" cy="3450613"/>
          </a:xfrm>
        </p:spPr>
        <p:txBody>
          <a:bodyPr>
            <a:normAutofit/>
          </a:bodyPr>
          <a:lstStyle/>
          <a:p>
            <a:r>
              <a:rPr lang="en-US" dirty="0"/>
              <a:t>Prediction</a:t>
            </a:r>
            <a:r>
              <a:rPr lang="ar-EG" dirty="0"/>
              <a:t> </a:t>
            </a:r>
            <a:r>
              <a:rPr lang="en-US" dirty="0"/>
              <a:t> to the model ,the final result is expected.</a:t>
            </a:r>
          </a:p>
          <a:p>
            <a:endParaRPr lang="en-US" dirty="0"/>
          </a:p>
        </p:txBody>
      </p:sp>
      <p:grpSp>
        <p:nvGrpSpPr>
          <p:cNvPr id="48" name="Group 47">
            <a:extLst>
              <a:ext uri="{FF2B5EF4-FFF2-40B4-BE49-F238E27FC236}">
                <a16:creationId xmlns:a16="http://schemas.microsoft.com/office/drawing/2014/main" id="{68A0F512-AC74-4171-A9D4-8DC64E05A1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49" name="Rectangle 48">
              <a:extLst>
                <a:ext uri="{FF2B5EF4-FFF2-40B4-BE49-F238E27FC236}">
                  <a16:creationId xmlns:a16="http://schemas.microsoft.com/office/drawing/2014/main" id="{555B7C72-B0F4-4720-AB31-9FC94AC79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714A837-64CF-44AE-9465-291029490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Web design with solid fill">
            <a:extLst>
              <a:ext uri="{FF2B5EF4-FFF2-40B4-BE49-F238E27FC236}">
                <a16:creationId xmlns:a16="http://schemas.microsoft.com/office/drawing/2014/main" id="{4C36971C-540A-3117-7692-1E2043B5B5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5434" y="0"/>
            <a:ext cx="2720589" cy="1757314"/>
          </a:xfrm>
          <a:prstGeom prst="rect">
            <a:avLst/>
          </a:prstGeom>
        </p:spPr>
      </p:pic>
      <p:pic>
        <p:nvPicPr>
          <p:cNvPr id="22" name="Picture 21" descr="A close-up of a sign&#10;&#10;Description automatically generated with medium confidence">
            <a:extLst>
              <a:ext uri="{FF2B5EF4-FFF2-40B4-BE49-F238E27FC236}">
                <a16:creationId xmlns:a16="http://schemas.microsoft.com/office/drawing/2014/main" id="{926FAAF5-DEC5-0D38-BDE6-5B23C8C361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2176" y="2058074"/>
            <a:ext cx="4948659" cy="3363005"/>
          </a:xfrm>
          <a:prstGeom prst="rect">
            <a:avLst/>
          </a:prstGeom>
        </p:spPr>
      </p:pic>
    </p:spTree>
    <p:extLst>
      <p:ext uri="{BB962C8B-B14F-4D97-AF65-F5344CB8AC3E}">
        <p14:creationId xmlns:p14="http://schemas.microsoft.com/office/powerpoint/2010/main" val="1848288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24" presetClass="emph" presetSubtype="0" fill="hold" nodeType="clickEffect">
                                  <p:stCondLst>
                                    <p:cond delay="0"/>
                                  </p:stCondLst>
                                  <p:childTnLst>
                                    <p:animClr clrSpc="hsl" dir="cw">
                                      <p:cBhvr override="childStyle">
                                        <p:cTn id="10" dur="500" fill="hold"/>
                                        <p:tgtEl>
                                          <p:spTgt spid="5"/>
                                        </p:tgtEl>
                                        <p:attrNameLst>
                                          <p:attrName>style.color</p:attrName>
                                        </p:attrNameLst>
                                      </p:cBhvr>
                                      <p:by>
                                        <p:hsl h="0" s="-12549" l="-25098"/>
                                      </p:by>
                                    </p:animClr>
                                    <p:animClr clrSpc="hsl" dir="cw">
                                      <p:cBhvr>
                                        <p:cTn id="11" dur="500" fill="hold"/>
                                        <p:tgtEl>
                                          <p:spTgt spid="5"/>
                                        </p:tgtEl>
                                        <p:attrNameLst>
                                          <p:attrName>fillcolor</p:attrName>
                                        </p:attrNameLst>
                                      </p:cBhvr>
                                      <p:by>
                                        <p:hsl h="0" s="-12549" l="-25098"/>
                                      </p:by>
                                    </p:animClr>
                                    <p:animClr clrSpc="hsl" dir="cw">
                                      <p:cBhvr>
                                        <p:cTn id="12" dur="500" fill="hold"/>
                                        <p:tgtEl>
                                          <p:spTgt spid="5"/>
                                        </p:tgtEl>
                                        <p:attrNameLst>
                                          <p:attrName>stroke.color</p:attrName>
                                        </p:attrNameLst>
                                      </p:cBhvr>
                                      <p:by>
                                        <p:hsl h="0" s="-12549" l="-25098"/>
                                      </p:by>
                                    </p:animClr>
                                    <p:set>
                                      <p:cBhvr>
                                        <p:cTn id="13" dur="500" fill="hold"/>
                                        <p:tgtEl>
                                          <p:spTgt spid="5"/>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p:cTn id="18" dur="1000" fill="hold"/>
                                        <p:tgtEl>
                                          <p:spTgt spid="22"/>
                                        </p:tgtEl>
                                        <p:attrNameLst>
                                          <p:attrName>ppt_w</p:attrName>
                                        </p:attrNameLst>
                                      </p:cBhvr>
                                      <p:tavLst>
                                        <p:tav tm="0">
                                          <p:val>
                                            <p:fltVal val="0"/>
                                          </p:val>
                                        </p:tav>
                                        <p:tav tm="100000">
                                          <p:val>
                                            <p:strVal val="#ppt_w"/>
                                          </p:val>
                                        </p:tav>
                                      </p:tavLst>
                                    </p:anim>
                                    <p:anim calcmode="lin" valueType="num">
                                      <p:cBhvr>
                                        <p:cTn id="19" dur="1000" fill="hold"/>
                                        <p:tgtEl>
                                          <p:spTgt spid="22"/>
                                        </p:tgtEl>
                                        <p:attrNameLst>
                                          <p:attrName>ppt_h</p:attrName>
                                        </p:attrNameLst>
                                      </p:cBhvr>
                                      <p:tavLst>
                                        <p:tav tm="0">
                                          <p:val>
                                            <p:fltVal val="0"/>
                                          </p:val>
                                        </p:tav>
                                        <p:tav tm="100000">
                                          <p:val>
                                            <p:strVal val="#ppt_h"/>
                                          </p:val>
                                        </p:tav>
                                      </p:tavLst>
                                    </p:anim>
                                    <p:anim calcmode="lin" valueType="num">
                                      <p:cBhvr>
                                        <p:cTn id="20" dur="1000" fill="hold"/>
                                        <p:tgtEl>
                                          <p:spTgt spid="22"/>
                                        </p:tgtEl>
                                        <p:attrNameLst>
                                          <p:attrName>style.rotation</p:attrName>
                                        </p:attrNameLst>
                                      </p:cBhvr>
                                      <p:tavLst>
                                        <p:tav tm="0">
                                          <p:val>
                                            <p:fltVal val="90"/>
                                          </p:val>
                                        </p:tav>
                                        <p:tav tm="100000">
                                          <p:val>
                                            <p:fltVal val="0"/>
                                          </p:val>
                                        </p:tav>
                                      </p:tavLst>
                                    </p:anim>
                                    <p:animEffect transition="in" filter="fade">
                                      <p:cBhvr>
                                        <p:cTn id="21" dur="10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mph" presetSubtype="0" fill="hold" grpId="0" nodeType="clickEffect">
                                  <p:stCondLst>
                                    <p:cond delay="0"/>
                                  </p:stCondLst>
                                  <p:childTnLst>
                                    <p:animClr clrSpc="hsl" dir="cw">
                                      <p:cBhvr override="childStyle">
                                        <p:cTn id="25" dur="500" fill="hold"/>
                                        <p:tgtEl>
                                          <p:spTgt spid="9">
                                            <p:txEl>
                                              <p:pRg st="0" end="0"/>
                                            </p:txEl>
                                          </p:spTgt>
                                        </p:tgtEl>
                                        <p:attrNameLst>
                                          <p:attrName>style.color</p:attrName>
                                        </p:attrNameLst>
                                      </p:cBhvr>
                                      <p:by>
                                        <p:hsl h="0" s="-70588" l="0"/>
                                      </p:by>
                                    </p:animClr>
                                    <p:animClr clrSpc="hsl" dir="cw">
                                      <p:cBhvr>
                                        <p:cTn id="26" dur="500" fill="hold"/>
                                        <p:tgtEl>
                                          <p:spTgt spid="9">
                                            <p:txEl>
                                              <p:pRg st="0" end="0"/>
                                            </p:txEl>
                                          </p:spTgt>
                                        </p:tgtEl>
                                        <p:attrNameLst>
                                          <p:attrName>fillcolor</p:attrName>
                                        </p:attrNameLst>
                                      </p:cBhvr>
                                      <p:by>
                                        <p:hsl h="0" s="-70588" l="0"/>
                                      </p:by>
                                    </p:animClr>
                                    <p:animClr clrSpc="hsl" dir="cw">
                                      <p:cBhvr>
                                        <p:cTn id="27" dur="500" fill="hold"/>
                                        <p:tgtEl>
                                          <p:spTgt spid="9">
                                            <p:txEl>
                                              <p:pRg st="0" end="0"/>
                                            </p:txEl>
                                          </p:spTgt>
                                        </p:tgtEl>
                                        <p:attrNameLst>
                                          <p:attrName>stroke.color</p:attrName>
                                        </p:attrNameLst>
                                      </p:cBhvr>
                                      <p:by>
                                        <p:hsl h="0" s="-70588" l="0"/>
                                      </p:by>
                                    </p:animClr>
                                    <p:set>
                                      <p:cBhvr>
                                        <p:cTn id="28" dur="500" fill="hold"/>
                                        <p:tgtEl>
                                          <p:spTgt spid="9">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E074C643-41D5-477B-B382-9E79044F7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80C007DB-1491-4C70-9CC3-6B3D16C7A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807608E-648A-42CC-8A08-1DE615E55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with low confidence">
            <a:extLst>
              <a:ext uri="{FF2B5EF4-FFF2-40B4-BE49-F238E27FC236}">
                <a16:creationId xmlns:a16="http://schemas.microsoft.com/office/drawing/2014/main" id="{5FE79EB1-23B7-F9B6-068E-55091A5FD0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098" y="1666823"/>
            <a:ext cx="4725585" cy="3520560"/>
          </a:xfrm>
          <a:prstGeom prst="rect">
            <a:avLst/>
          </a:prstGeom>
        </p:spPr>
      </p:pic>
      <p:pic>
        <p:nvPicPr>
          <p:cNvPr id="9" name="Picture 8" descr="A screenshot of a speed limit sign&#10;&#10;Description automatically generated with medium confidence">
            <a:extLst>
              <a:ext uri="{FF2B5EF4-FFF2-40B4-BE49-F238E27FC236}">
                <a16:creationId xmlns:a16="http://schemas.microsoft.com/office/drawing/2014/main" id="{849ADFE9-7229-CA63-A240-E68400C85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8317" y="1674627"/>
            <a:ext cx="4725585" cy="3508746"/>
          </a:xfrm>
          <a:prstGeom prst="rect">
            <a:avLst/>
          </a:prstGeom>
        </p:spPr>
      </p:pic>
    </p:spTree>
    <p:extLst>
      <p:ext uri="{BB962C8B-B14F-4D97-AF65-F5344CB8AC3E}">
        <p14:creationId xmlns:p14="http://schemas.microsoft.com/office/powerpoint/2010/main" val="243432421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gtEl>
                                        <p:attrNameLst>
                                          <p:attrName>style.color</p:attrName>
                                        </p:attrNameLst>
                                      </p:cBhvr>
                                      <p:to>
                                        <a:schemeClr val="accent2"/>
                                      </p:to>
                                    </p:animClr>
                                    <p:animClr clrSpc="rgb" dir="cw">
                                      <p:cBhvr>
                                        <p:cTn id="7" dur="500" fill="hold"/>
                                        <p:tgtEl>
                                          <p:spTgt spid="5"/>
                                        </p:tgtEl>
                                        <p:attrNameLst>
                                          <p:attrName>fillcolor</p:attrName>
                                        </p:attrNameLst>
                                      </p:cBhvr>
                                      <p:to>
                                        <a:schemeClr val="accent2"/>
                                      </p:to>
                                    </p:animClr>
                                    <p:set>
                                      <p:cBhvr>
                                        <p:cTn id="8" dur="500" fill="hold"/>
                                        <p:tgtEl>
                                          <p:spTgt spid="5"/>
                                        </p:tgtEl>
                                        <p:attrNameLst>
                                          <p:attrName>fill.type</p:attrName>
                                        </p:attrNameLst>
                                      </p:cBhvr>
                                      <p:to>
                                        <p:strVal val="solid"/>
                                      </p:to>
                                    </p:set>
                                    <p:set>
                                      <p:cBhvr>
                                        <p:cTn id="9" dur="500" fill="hold"/>
                                        <p:tgtEl>
                                          <p:spTgt spid="5"/>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9"/>
                                        </p:tgtEl>
                                        <p:attrNameLst>
                                          <p:attrName>style.color</p:attrName>
                                        </p:attrNameLst>
                                      </p:cBhvr>
                                      <p:to>
                                        <a:schemeClr val="accent2"/>
                                      </p:to>
                                    </p:animClr>
                                    <p:animClr clrSpc="rgb" dir="cw">
                                      <p:cBhvr>
                                        <p:cTn id="12" dur="500" fill="hold"/>
                                        <p:tgtEl>
                                          <p:spTgt spid="9"/>
                                        </p:tgtEl>
                                        <p:attrNameLst>
                                          <p:attrName>fillcolor</p:attrName>
                                        </p:attrNameLst>
                                      </p:cBhvr>
                                      <p:to>
                                        <a:schemeClr val="accent2"/>
                                      </p:to>
                                    </p:animClr>
                                    <p:set>
                                      <p:cBhvr>
                                        <p:cTn id="13" dur="500" fill="hold"/>
                                        <p:tgtEl>
                                          <p:spTgt spid="9"/>
                                        </p:tgtEl>
                                        <p:attrNameLst>
                                          <p:attrName>fill.type</p:attrName>
                                        </p:attrNameLst>
                                      </p:cBhvr>
                                      <p:to>
                                        <p:strVal val="solid"/>
                                      </p:to>
                                    </p:set>
                                    <p:set>
                                      <p:cBhvr>
                                        <p:cTn id="14" dur="5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150</TotalTime>
  <Words>242</Words>
  <Application>Microsoft Office PowerPoint</Application>
  <PresentationFormat>Widescreen</PresentationFormat>
  <Paragraphs>46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Gill Sans MT</vt:lpstr>
      <vt:lpstr>inherit</vt:lpstr>
      <vt:lpstr>Gallery</vt:lpstr>
      <vt:lpstr>                   PROJECT  Traffic Sign Recognition </vt:lpstr>
      <vt:lpstr>                             Project Idea</vt:lpstr>
      <vt:lpstr>Abstract Upload </vt:lpstr>
      <vt:lpstr>PowerPoint Presentation</vt:lpstr>
      <vt:lpstr>Testing accuracy of the prediction </vt:lpstr>
      <vt:lpstr>Model creation for training and testing</vt:lpstr>
      <vt:lpstr>Model trainning </vt:lpstr>
      <vt:lpstr>TRAiNING</vt:lpstr>
      <vt:lpstr>PowerPoint Presentation</vt:lpstr>
      <vt:lpstr> Plotting the number of images in each class </vt:lpstr>
      <vt:lpstr>Accuracy and Loss of x_train and y_train graph </vt:lpstr>
      <vt:lpstr>Validation Accuracy and Loss of x_test and               y_test graph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Traffic Sign Recognition </dc:title>
  <dc:creator>محمد فتحي محمد محمد ابوالنجا</dc:creator>
  <cp:lastModifiedBy>محمد فتحي محمد محمد ابوالنجا</cp:lastModifiedBy>
  <cp:revision>2</cp:revision>
  <dcterms:created xsi:type="dcterms:W3CDTF">2023-05-13T16:22:05Z</dcterms:created>
  <dcterms:modified xsi:type="dcterms:W3CDTF">2023-05-13T18:57:41Z</dcterms:modified>
</cp:coreProperties>
</file>