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17"/>
  </p:notesMasterIdLst>
  <p:sldIdLst>
    <p:sldId id="256" r:id="rId2"/>
    <p:sldId id="257" r:id="rId3"/>
    <p:sldId id="259" r:id="rId4"/>
    <p:sldId id="258" r:id="rId5"/>
    <p:sldId id="265" r:id="rId6"/>
    <p:sldId id="271" r:id="rId7"/>
    <p:sldId id="268" r:id="rId8"/>
    <p:sldId id="266" r:id="rId9"/>
    <p:sldId id="263" r:id="rId10"/>
    <p:sldId id="264" r:id="rId11"/>
    <p:sldId id="272" r:id="rId12"/>
    <p:sldId id="273" r:id="rId13"/>
    <p:sldId id="269"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2961" autoAdjust="0"/>
  </p:normalViewPr>
  <p:slideViewPr>
    <p:cSldViewPr snapToGrid="0">
      <p:cViewPr varScale="1">
        <p:scale>
          <a:sx n="83" d="100"/>
          <a:sy n="83"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5C9A2-C280-42F0-8E63-B4207C9D0004}"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58420-00C5-4766-86B1-4FB736D3AB30}" type="slidenum">
              <a:rPr lang="en-US" smtClean="0"/>
              <a:t>‹#›</a:t>
            </a:fld>
            <a:endParaRPr lang="en-US"/>
          </a:p>
        </p:txBody>
      </p:sp>
    </p:spTree>
    <p:extLst>
      <p:ext uri="{BB962C8B-B14F-4D97-AF65-F5344CB8AC3E}">
        <p14:creationId xmlns:p14="http://schemas.microsoft.com/office/powerpoint/2010/main" val="32885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**No overfitting or underfitting.</a:t>
            </a:r>
          </a:p>
        </p:txBody>
      </p:sp>
      <p:sp>
        <p:nvSpPr>
          <p:cNvPr id="4" name="Slide Number Placeholder 3"/>
          <p:cNvSpPr>
            <a:spLocks noGrp="1"/>
          </p:cNvSpPr>
          <p:nvPr>
            <p:ph type="sldNum" sz="quarter" idx="5"/>
          </p:nvPr>
        </p:nvSpPr>
        <p:spPr/>
        <p:txBody>
          <a:bodyPr/>
          <a:lstStyle/>
          <a:p>
            <a:fld id="{F0958420-00C5-4766-86B1-4FB736D3AB30}" type="slidenum">
              <a:rPr lang="en-US" smtClean="0"/>
              <a:t>8</a:t>
            </a:fld>
            <a:endParaRPr lang="en-US"/>
          </a:p>
        </p:txBody>
      </p:sp>
    </p:spTree>
    <p:extLst>
      <p:ext uri="{BB962C8B-B14F-4D97-AF65-F5344CB8AC3E}">
        <p14:creationId xmlns:p14="http://schemas.microsoft.com/office/powerpoint/2010/main" val="230326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3782BE0-CEBC-4AF8-BA91-825F63BDDDB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52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2BE0-CEBC-4AF8-BA91-825F63BDDDB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379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2BE0-CEBC-4AF8-BA91-825F63BDDDB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38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2BE0-CEBC-4AF8-BA91-825F63BDDDB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98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2BE0-CEBC-4AF8-BA91-825F63BDDDB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316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B09596-8F4F-405C-9048-BD6D5EB7AF8B}"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82BE0-CEBC-4AF8-BA91-825F63BDDDB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361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B09596-8F4F-405C-9048-BD6D5EB7AF8B}"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782BE0-CEBC-4AF8-BA91-825F63BDDDB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289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09596-8F4F-405C-9048-BD6D5EB7AF8B}"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782BE0-CEBC-4AF8-BA91-825F63BDDDB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946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09596-8F4F-405C-9048-BD6D5EB7AF8B}"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782BE0-CEBC-4AF8-BA91-825F63BDDDB1}" type="slidenum">
              <a:rPr lang="en-US" smtClean="0"/>
              <a:t>‹#›</a:t>
            </a:fld>
            <a:endParaRPr lang="en-US"/>
          </a:p>
        </p:txBody>
      </p:sp>
    </p:spTree>
    <p:extLst>
      <p:ext uri="{BB962C8B-B14F-4D97-AF65-F5344CB8AC3E}">
        <p14:creationId xmlns:p14="http://schemas.microsoft.com/office/powerpoint/2010/main" val="234448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B09596-8F4F-405C-9048-BD6D5EB7AF8B}"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82BE0-CEBC-4AF8-BA91-825F63BDDDB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146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B09596-8F4F-405C-9048-BD6D5EB7AF8B}" type="datetimeFigureOut">
              <a:rPr lang="en-US" smtClean="0"/>
              <a:t>5/13/2023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3782BE0-CEBC-4AF8-BA91-825F63BDDDB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38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B09596-8F4F-405C-9048-BD6D5EB7AF8B}" type="datetimeFigureOut">
              <a:rPr lang="en-US" smtClean="0"/>
              <a:t>5/13/2023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3782BE0-CEBC-4AF8-BA91-825F63BDDDB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49780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8174-E7CF-75B9-B08B-F9B7EE52EC3F}"/>
              </a:ext>
            </a:extLst>
          </p:cNvPr>
          <p:cNvSpPr>
            <a:spLocks noGrp="1"/>
          </p:cNvSpPr>
          <p:nvPr>
            <p:ph type="ctrTitle"/>
          </p:nvPr>
        </p:nvSpPr>
        <p:spPr>
          <a:xfrm>
            <a:off x="1444752" y="384049"/>
            <a:ext cx="9223248" cy="1481327"/>
          </a:xfrm>
        </p:spPr>
        <p:txBody>
          <a:bodyPr>
            <a:noAutofit/>
          </a:bodyPr>
          <a:lstStyle/>
          <a:p>
            <a:r>
              <a:rPr lang="ar-EG" sz="4800" dirty="0"/>
              <a:t>                   </a:t>
            </a:r>
            <a:r>
              <a:rPr lang="en-US" sz="4800" dirty="0"/>
              <a:t>PROJECT </a:t>
            </a:r>
            <a:br>
              <a:rPr lang="en-US" sz="4800" dirty="0"/>
            </a:br>
            <a:r>
              <a:rPr lang="en-US" sz="4800" dirty="0"/>
              <a:t>Traffic Sign Recognition</a:t>
            </a:r>
            <a:r>
              <a:rPr lang="ar-EG" sz="4800" dirty="0"/>
              <a:t> </a:t>
            </a:r>
            <a:endParaRPr lang="en-US" sz="4800" dirty="0"/>
          </a:p>
        </p:txBody>
      </p:sp>
      <p:sp>
        <p:nvSpPr>
          <p:cNvPr id="3" name="Subtitle 2">
            <a:extLst>
              <a:ext uri="{FF2B5EF4-FFF2-40B4-BE49-F238E27FC236}">
                <a16:creationId xmlns:a16="http://schemas.microsoft.com/office/drawing/2014/main" id="{1510B8F3-4CC3-461A-9A63-7EF82C9AEC54}"/>
              </a:ext>
            </a:extLst>
          </p:cNvPr>
          <p:cNvSpPr>
            <a:spLocks noGrp="1"/>
          </p:cNvSpPr>
          <p:nvPr>
            <p:ph type="subTitle" idx="1"/>
          </p:nvPr>
        </p:nvSpPr>
        <p:spPr>
          <a:xfrm>
            <a:off x="149352" y="2468881"/>
            <a:ext cx="3700272" cy="4169662"/>
          </a:xfrm>
        </p:spPr>
        <p:txBody>
          <a:bodyPr>
            <a:normAutofit/>
          </a:bodyPr>
          <a:lstStyle/>
          <a:p>
            <a:pPr algn="r"/>
            <a:endParaRPr lang="ar-EG" dirty="0"/>
          </a:p>
          <a:p>
            <a:pPr algn="r"/>
            <a:endParaRPr lang="ar-EG" dirty="0"/>
          </a:p>
          <a:p>
            <a:pPr algn="r"/>
            <a:endParaRPr lang="ar-EG" dirty="0"/>
          </a:p>
          <a:p>
            <a:pPr algn="r"/>
            <a:endParaRPr lang="ar-EG" dirty="0"/>
          </a:p>
          <a:p>
            <a:pPr algn="r"/>
            <a:endParaRPr lang="ar-EG" dirty="0"/>
          </a:p>
          <a:p>
            <a:pPr algn="r"/>
            <a:endParaRPr lang="ar-EG" dirty="0"/>
          </a:p>
          <a:p>
            <a:pPr algn="r"/>
            <a:endParaRPr lang="ar-EG" dirty="0"/>
          </a:p>
          <a:p>
            <a:pPr algn="r"/>
            <a:r>
              <a:rPr lang="ar-EG" dirty="0"/>
              <a:t>د/ ابراهيم زغلول.        م/ محمود منصور.</a:t>
            </a:r>
          </a:p>
          <a:p>
            <a:pPr algn="r"/>
            <a:endParaRPr lang="ar-EG" dirty="0"/>
          </a:p>
          <a:p>
            <a:pPr algn="r"/>
            <a:endParaRPr lang="en-US" dirty="0"/>
          </a:p>
        </p:txBody>
      </p:sp>
      <p:graphicFrame>
        <p:nvGraphicFramePr>
          <p:cNvPr id="5" name="Table 5">
            <a:extLst>
              <a:ext uri="{FF2B5EF4-FFF2-40B4-BE49-F238E27FC236}">
                <a16:creationId xmlns:a16="http://schemas.microsoft.com/office/drawing/2014/main" id="{F4BC4580-58DC-CB71-EE46-C87CE081D6CB}"/>
              </a:ext>
            </a:extLst>
          </p:cNvPr>
          <p:cNvGraphicFramePr>
            <a:graphicFrameLocks noGrp="1"/>
          </p:cNvGraphicFramePr>
          <p:nvPr>
            <p:extLst>
              <p:ext uri="{D42A27DB-BD31-4B8C-83A1-F6EECF244321}">
                <p14:modId xmlns:p14="http://schemas.microsoft.com/office/powerpoint/2010/main" val="4102610981"/>
              </p:ext>
            </p:extLst>
          </p:nvPr>
        </p:nvGraphicFramePr>
        <p:xfrm>
          <a:off x="0" y="2295146"/>
          <a:ext cx="12042648" cy="3343656"/>
        </p:xfrm>
        <a:graphic>
          <a:graphicData uri="http://schemas.openxmlformats.org/drawingml/2006/table">
            <a:tbl>
              <a:tblPr firstRow="1" bandRow="1">
                <a:tableStyleId>{5C22544A-7EE6-4342-B048-85BDC9FD1C3A}</a:tableStyleId>
              </a:tblPr>
              <a:tblGrid>
                <a:gridCol w="6081537">
                  <a:extLst>
                    <a:ext uri="{9D8B030D-6E8A-4147-A177-3AD203B41FA5}">
                      <a16:colId xmlns:a16="http://schemas.microsoft.com/office/drawing/2014/main" val="932963214"/>
                    </a:ext>
                  </a:extLst>
                </a:gridCol>
                <a:gridCol w="5961111">
                  <a:extLst>
                    <a:ext uri="{9D8B030D-6E8A-4147-A177-3AD203B41FA5}">
                      <a16:colId xmlns:a16="http://schemas.microsoft.com/office/drawing/2014/main" val="1814826150"/>
                    </a:ext>
                  </a:extLst>
                </a:gridCol>
              </a:tblGrid>
              <a:tr h="452121">
                <a:tc>
                  <a:txBody>
                    <a:bodyPr/>
                    <a:lstStyle/>
                    <a:p>
                      <a:pPr algn="ctr"/>
                      <a:r>
                        <a:rPr lang="ar-EG" sz="2800" dirty="0"/>
                        <a:t>سكشن</a:t>
                      </a:r>
                      <a:endParaRPr lang="en-US" sz="2800" dirty="0"/>
                    </a:p>
                  </a:txBody>
                  <a:tcPr/>
                </a:tc>
                <a:tc>
                  <a:txBody>
                    <a:bodyPr/>
                    <a:lstStyle/>
                    <a:p>
                      <a:pPr algn="ctr"/>
                      <a:r>
                        <a:rPr lang="ar-EG" sz="2800" dirty="0"/>
                        <a:t>الأسماء</a:t>
                      </a:r>
                      <a:endParaRPr lang="en-US" sz="2800" dirty="0"/>
                    </a:p>
                  </a:txBody>
                  <a:tcPr/>
                </a:tc>
                <a:extLst>
                  <a:ext uri="{0D108BD9-81ED-4DB2-BD59-A6C34878D82A}">
                    <a16:rowId xmlns:a16="http://schemas.microsoft.com/office/drawing/2014/main" val="2188795385"/>
                  </a:ext>
                </a:extLst>
              </a:tr>
              <a:tr h="0">
                <a:tc>
                  <a:txBody>
                    <a:bodyPr/>
                    <a:lstStyle/>
                    <a:p>
                      <a:pPr algn="ctr"/>
                      <a:r>
                        <a:rPr lang="ar-EG" dirty="0"/>
                        <a:t>7</a:t>
                      </a:r>
                      <a:endParaRPr lang="en-US" dirty="0"/>
                    </a:p>
                  </a:txBody>
                  <a:tcPr/>
                </a:tc>
                <a:tc>
                  <a:txBody>
                    <a:bodyPr/>
                    <a:lstStyle/>
                    <a:p>
                      <a:pPr algn="r"/>
                      <a:r>
                        <a:rPr lang="ar-EG" dirty="0"/>
                        <a:t>- محمد متولى مصطفى متولى.              </a:t>
                      </a:r>
                    </a:p>
                  </a:txBody>
                  <a:tcPr/>
                </a:tc>
                <a:extLst>
                  <a:ext uri="{0D108BD9-81ED-4DB2-BD59-A6C34878D82A}">
                    <a16:rowId xmlns:a16="http://schemas.microsoft.com/office/drawing/2014/main" val="2356363236"/>
                  </a:ext>
                </a:extLst>
              </a:tr>
              <a:tr h="469392">
                <a:tc>
                  <a:txBody>
                    <a:bodyPr/>
                    <a:lstStyle/>
                    <a:p>
                      <a:pPr algn="ctr"/>
                      <a:r>
                        <a:rPr lang="ar-EG" dirty="0"/>
                        <a:t>7</a:t>
                      </a:r>
                      <a:endParaRPr lang="en-US" dirty="0"/>
                    </a:p>
                  </a:txBody>
                  <a:tcPr/>
                </a:tc>
                <a:tc>
                  <a:txBody>
                    <a:bodyPr/>
                    <a:lstStyle/>
                    <a:p>
                      <a:pPr algn="r"/>
                      <a:r>
                        <a:rPr lang="ar-EG" dirty="0"/>
                        <a:t>- محمد فتحى محمد محمد ابوالنجا.</a:t>
                      </a:r>
                      <a:endParaRPr lang="en-US" dirty="0"/>
                    </a:p>
                  </a:txBody>
                  <a:tcPr/>
                </a:tc>
                <a:extLst>
                  <a:ext uri="{0D108BD9-81ED-4DB2-BD59-A6C34878D82A}">
                    <a16:rowId xmlns:a16="http://schemas.microsoft.com/office/drawing/2014/main" val="4121086683"/>
                  </a:ext>
                </a:extLst>
              </a:tr>
              <a:tr h="469392">
                <a:tc>
                  <a:txBody>
                    <a:bodyPr/>
                    <a:lstStyle/>
                    <a:p>
                      <a:pPr algn="ct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EG" dirty="0"/>
                        <a:t>- احمد ايمن احمد عبد الجليل.</a:t>
                      </a:r>
                    </a:p>
                  </a:txBody>
                  <a:tcPr/>
                </a:tc>
                <a:extLst>
                  <a:ext uri="{0D108BD9-81ED-4DB2-BD59-A6C34878D82A}">
                    <a16:rowId xmlns:a16="http://schemas.microsoft.com/office/drawing/2014/main" val="3209763936"/>
                  </a:ext>
                </a:extLst>
              </a:tr>
              <a:tr h="506984">
                <a:tc>
                  <a:txBody>
                    <a:bodyPr/>
                    <a:lstStyle/>
                    <a:p>
                      <a:pPr algn="ctr"/>
                      <a:r>
                        <a:rPr lang="ar-EG" dirty="0"/>
                        <a:t>7</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EG" dirty="0"/>
                        <a:t>- محمد محمود عبدالستار حسن لاشين.</a:t>
                      </a:r>
                    </a:p>
                  </a:txBody>
                  <a:tcPr/>
                </a:tc>
                <a:extLst>
                  <a:ext uri="{0D108BD9-81ED-4DB2-BD59-A6C34878D82A}">
                    <a16:rowId xmlns:a16="http://schemas.microsoft.com/office/drawing/2014/main" val="1708851968"/>
                  </a:ext>
                </a:extLst>
              </a:tr>
              <a:tr h="506984">
                <a:tc>
                  <a:txBody>
                    <a:bodyPr/>
                    <a:lstStyle/>
                    <a:p>
                      <a:pPr algn="ctr"/>
                      <a:r>
                        <a:rPr lang="ar-EG" dirty="0"/>
                        <a:t>7 </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EG" dirty="0"/>
                        <a:t>- محمد عصام مسعد عبد المنعم.</a:t>
                      </a:r>
                    </a:p>
                  </a:txBody>
                  <a:tcPr/>
                </a:tc>
                <a:extLst>
                  <a:ext uri="{0D108BD9-81ED-4DB2-BD59-A6C34878D82A}">
                    <a16:rowId xmlns:a16="http://schemas.microsoft.com/office/drawing/2014/main" val="3910934542"/>
                  </a:ext>
                </a:extLst>
              </a:tr>
              <a:tr h="506984">
                <a:tc>
                  <a:txBody>
                    <a:bodyPr/>
                    <a:lstStyle/>
                    <a:p>
                      <a:pPr algn="ctr"/>
                      <a:r>
                        <a:rPr lang="ar-EG" dirty="0"/>
                        <a:t>7 </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EG" dirty="0"/>
                        <a:t>- محمد عماد محمود الوكيل .</a:t>
                      </a:r>
                    </a:p>
                  </a:txBody>
                  <a:tcPr/>
                </a:tc>
                <a:extLst>
                  <a:ext uri="{0D108BD9-81ED-4DB2-BD59-A6C34878D82A}">
                    <a16:rowId xmlns:a16="http://schemas.microsoft.com/office/drawing/2014/main" val="2453825069"/>
                  </a:ext>
                </a:extLst>
              </a:tr>
            </a:tbl>
          </a:graphicData>
        </a:graphic>
      </p:graphicFrame>
    </p:spTree>
    <p:extLst>
      <p:ext uri="{BB962C8B-B14F-4D97-AF65-F5344CB8AC3E}">
        <p14:creationId xmlns:p14="http://schemas.microsoft.com/office/powerpoint/2010/main" val="221542223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4720-F6F0-6556-7538-0E9E35C6781B}"/>
              </a:ext>
            </a:extLst>
          </p:cNvPr>
          <p:cNvSpPr>
            <a:spLocks noGrp="1"/>
          </p:cNvSpPr>
          <p:nvPr>
            <p:ph type="title"/>
          </p:nvPr>
        </p:nvSpPr>
        <p:spPr>
          <a:xfrm>
            <a:off x="739302" y="350197"/>
            <a:ext cx="10315552" cy="1503558"/>
          </a:xfrm>
        </p:spPr>
        <p:txBody>
          <a:bodyPr>
            <a:normAutofit/>
          </a:bodyPr>
          <a:lstStyle/>
          <a:p>
            <a:r>
              <a:rPr lang="en-US" b="1" dirty="0">
                <a:solidFill>
                  <a:srgbClr val="569CD6"/>
                </a:solidFill>
                <a:effectLst/>
                <a:latin typeface="Consolas" panose="020B0609020204030204" pitchFamily="49" charset="0"/>
              </a:rPr>
              <a:t>Validation Accuracy and Loss of </a:t>
            </a:r>
            <a:r>
              <a:rPr lang="en-US" b="1" dirty="0" err="1">
                <a:solidFill>
                  <a:srgbClr val="569CD6"/>
                </a:solidFill>
                <a:effectLst/>
                <a:latin typeface="Consolas" panose="020B0609020204030204" pitchFamily="49" charset="0"/>
              </a:rPr>
              <a:t>x_test</a:t>
            </a:r>
            <a:r>
              <a:rPr lang="en-US" b="1" dirty="0">
                <a:solidFill>
                  <a:srgbClr val="569CD6"/>
                </a:solidFill>
                <a:effectLst/>
                <a:latin typeface="Consolas" panose="020B0609020204030204" pitchFamily="49" charset="0"/>
              </a:rPr>
              <a:t> and               </a:t>
            </a:r>
            <a:r>
              <a:rPr lang="en-US" b="1" dirty="0" err="1">
                <a:solidFill>
                  <a:srgbClr val="569CD6"/>
                </a:solidFill>
                <a:effectLst/>
                <a:latin typeface="Consolas" panose="020B0609020204030204" pitchFamily="49" charset="0"/>
              </a:rPr>
              <a:t>y_test</a:t>
            </a:r>
            <a:r>
              <a:rPr lang="en-US" b="1" dirty="0">
                <a:solidFill>
                  <a:srgbClr val="569CD6"/>
                </a:solidFill>
                <a:effectLst/>
                <a:latin typeface="Consolas" panose="020B0609020204030204" pitchFamily="49" charset="0"/>
              </a:rPr>
              <a:t> graph </a:t>
            </a:r>
            <a:br>
              <a:rPr lang="en-US" b="0" dirty="0">
                <a:solidFill>
                  <a:srgbClr val="D4D4D4"/>
                </a:solidFill>
                <a:effectLst/>
                <a:latin typeface="Consolas" panose="020B0609020204030204" pitchFamily="49" charset="0"/>
              </a:rPr>
            </a:br>
            <a:endParaRPr lang="en-US" dirty="0"/>
          </a:p>
        </p:txBody>
      </p:sp>
      <p:pic>
        <p:nvPicPr>
          <p:cNvPr id="5" name="Content Placeholder 4" descr="A picture containing text, diagram, line, plot&#10;&#10;Description automatically generated">
            <a:extLst>
              <a:ext uri="{FF2B5EF4-FFF2-40B4-BE49-F238E27FC236}">
                <a16:creationId xmlns:a16="http://schemas.microsoft.com/office/drawing/2014/main" id="{F19EDF99-BC2E-B093-BDCE-C7803DC1B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302" y="2050256"/>
            <a:ext cx="10426538" cy="3791744"/>
          </a:xfrm>
        </p:spPr>
      </p:pic>
    </p:spTree>
    <p:extLst>
      <p:ext uri="{BB962C8B-B14F-4D97-AF65-F5344CB8AC3E}">
        <p14:creationId xmlns:p14="http://schemas.microsoft.com/office/powerpoint/2010/main" val="32023103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gtEl>
                                        <p:attrNameLst>
                                          <p:attrName>style.color</p:attrName>
                                        </p:attrNameLst>
                                      </p:cBhvr>
                                      <p:to>
                                        <a:schemeClr val="accent2"/>
                                      </p:to>
                                    </p:animClr>
                                    <p:animClr clrSpc="rgb" dir="cw">
                                      <p:cBhvr>
                                        <p:cTn id="7" dur="500" fill="hold"/>
                                        <p:tgtEl>
                                          <p:spTgt spid="5"/>
                                        </p:tgtEl>
                                        <p:attrNameLst>
                                          <p:attrName>fillcolor</p:attrName>
                                        </p:attrNameLst>
                                      </p:cBhvr>
                                      <p:to>
                                        <a:schemeClr val="accent2"/>
                                      </p:to>
                                    </p:animClr>
                                    <p:set>
                                      <p:cBhvr>
                                        <p:cTn id="8" dur="500" fill="hold"/>
                                        <p:tgtEl>
                                          <p:spTgt spid="5"/>
                                        </p:tgtEl>
                                        <p:attrNameLst>
                                          <p:attrName>fill.type</p:attrName>
                                        </p:attrNameLst>
                                      </p:cBhvr>
                                      <p:to>
                                        <p:strVal val="solid"/>
                                      </p:to>
                                    </p:set>
                                    <p:set>
                                      <p:cBhvr>
                                        <p:cTn id="9" dur="500" fill="hold"/>
                                        <p:tgtEl>
                                          <p:spTgt spid="5"/>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9" presetClass="emph" presetSubtype="0" grpId="0" nodeType="clickEffect">
                                  <p:stCondLst>
                                    <p:cond delay="0"/>
                                  </p:stCondLst>
                                  <p:childTnLst>
                                    <p:set>
                                      <p:cBhvr>
                                        <p:cTn id="13" dur="indefinite"/>
                                        <p:tgtEl>
                                          <p:spTgt spid="2"/>
                                        </p:tgtEl>
                                        <p:attrNameLst>
                                          <p:attrName>style.opacity</p:attrName>
                                        </p:attrNameLst>
                                      </p:cBhvr>
                                      <p:to>
                                        <p:strVal val="0.5"/>
                                      </p:to>
                                    </p:set>
                                    <p:animEffect filter="image" prLst="opacity: 0.5">
                                      <p:cBhvr rctx="IE">
                                        <p:cTn id="14"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29476E-EAF8-F6CD-E81F-4DB331AA49F4}"/>
              </a:ext>
            </a:extLst>
          </p:cNvPr>
          <p:cNvPicPr>
            <a:picLocks noChangeAspect="1"/>
          </p:cNvPicPr>
          <p:nvPr/>
        </p:nvPicPr>
        <p:blipFill>
          <a:blip r:embed="rId2"/>
          <a:stretch>
            <a:fillRect/>
          </a:stretch>
        </p:blipFill>
        <p:spPr>
          <a:xfrm>
            <a:off x="0" y="0"/>
            <a:ext cx="12192000" cy="4692580"/>
          </a:xfrm>
          <a:prstGeom prst="rect">
            <a:avLst/>
          </a:prstGeom>
        </p:spPr>
      </p:pic>
      <p:sp>
        <p:nvSpPr>
          <p:cNvPr id="7" name="TextBox 6">
            <a:extLst>
              <a:ext uri="{FF2B5EF4-FFF2-40B4-BE49-F238E27FC236}">
                <a16:creationId xmlns:a16="http://schemas.microsoft.com/office/drawing/2014/main" id="{E6F53698-454B-59E9-A03A-92099A60C007}"/>
              </a:ext>
            </a:extLst>
          </p:cNvPr>
          <p:cNvSpPr txBox="1"/>
          <p:nvPr/>
        </p:nvSpPr>
        <p:spPr>
          <a:xfrm>
            <a:off x="159026" y="4890052"/>
            <a:ext cx="11946835" cy="954107"/>
          </a:xfrm>
          <a:prstGeom prst="rect">
            <a:avLst/>
          </a:prstGeom>
          <a:noFill/>
        </p:spPr>
        <p:txBody>
          <a:bodyPr wrap="square" rtlCol="0">
            <a:spAutoFit/>
          </a:bodyPr>
          <a:lstStyle/>
          <a:p>
            <a:r>
              <a:rPr lang="en-US" sz="2800" dirty="0"/>
              <a:t>TEST THE MODEL BY PREDICTING THE IMAGES OF UNSEEN LABELS.</a:t>
            </a:r>
          </a:p>
          <a:p>
            <a:r>
              <a:rPr lang="en-US" sz="2800" dirty="0"/>
              <a:t>THE PREDICTION ACCURACY 95%</a:t>
            </a:r>
          </a:p>
        </p:txBody>
      </p:sp>
    </p:spTree>
    <p:extLst>
      <p:ext uri="{BB962C8B-B14F-4D97-AF65-F5344CB8AC3E}">
        <p14:creationId xmlns:p14="http://schemas.microsoft.com/office/powerpoint/2010/main" val="291520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D7D376-6169-9E05-CC0B-40649CD872CC}"/>
              </a:ext>
            </a:extLst>
          </p:cNvPr>
          <p:cNvPicPr>
            <a:picLocks noChangeAspect="1"/>
          </p:cNvPicPr>
          <p:nvPr/>
        </p:nvPicPr>
        <p:blipFill>
          <a:blip r:embed="rId2"/>
          <a:stretch>
            <a:fillRect/>
          </a:stretch>
        </p:blipFill>
        <p:spPr>
          <a:xfrm>
            <a:off x="0" y="2080008"/>
            <a:ext cx="12192000" cy="2552281"/>
          </a:xfrm>
          <a:prstGeom prst="rect">
            <a:avLst/>
          </a:prstGeom>
        </p:spPr>
      </p:pic>
      <p:sp>
        <p:nvSpPr>
          <p:cNvPr id="4" name="TextBox 3">
            <a:extLst>
              <a:ext uri="{FF2B5EF4-FFF2-40B4-BE49-F238E27FC236}">
                <a16:creationId xmlns:a16="http://schemas.microsoft.com/office/drawing/2014/main" id="{A9BDF364-4064-932E-A792-3444143A2394}"/>
              </a:ext>
            </a:extLst>
          </p:cNvPr>
          <p:cNvSpPr txBox="1"/>
          <p:nvPr/>
        </p:nvSpPr>
        <p:spPr>
          <a:xfrm>
            <a:off x="99391" y="1429050"/>
            <a:ext cx="12192000" cy="523220"/>
          </a:xfrm>
          <a:prstGeom prst="rect">
            <a:avLst/>
          </a:prstGeom>
          <a:noFill/>
        </p:spPr>
        <p:txBody>
          <a:bodyPr wrap="square" rtlCol="0">
            <a:spAutoFit/>
          </a:bodyPr>
          <a:lstStyle/>
          <a:p>
            <a:r>
              <a:rPr lang="en-US" sz="2800" dirty="0"/>
              <a:t>CREATING Graphic user interface for testing the prediction output </a:t>
            </a:r>
          </a:p>
        </p:txBody>
      </p:sp>
    </p:spTree>
    <p:extLst>
      <p:ext uri="{BB962C8B-B14F-4D97-AF65-F5344CB8AC3E}">
        <p14:creationId xmlns:p14="http://schemas.microsoft.com/office/powerpoint/2010/main" val="163666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Picture 1" descr="A screenshot of a computer error&#10;&#10;Description automatically generated with low confidence">
            <a:extLst>
              <a:ext uri="{FF2B5EF4-FFF2-40B4-BE49-F238E27FC236}">
                <a16:creationId xmlns:a16="http://schemas.microsoft.com/office/drawing/2014/main" id="{168C2F0C-E2D8-16BB-9687-9C05E68F3463}"/>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8123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Picture 1" descr="A screenshot of a computer screen&#10;&#10;Description automatically generated with medium confidence">
            <a:extLst>
              <a:ext uri="{FF2B5EF4-FFF2-40B4-BE49-F238E27FC236}">
                <a16:creationId xmlns:a16="http://schemas.microsoft.com/office/drawing/2014/main" id="{24695431-360C-3951-0214-CA4CBCF54D8E}"/>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01289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E06F7-6658-763C-A414-D4A81A69DEBA}"/>
              </a:ext>
            </a:extLst>
          </p:cNvPr>
          <p:cNvSpPr>
            <a:spLocks noGrp="1"/>
          </p:cNvSpPr>
          <p:nvPr>
            <p:ph idx="1"/>
          </p:nvPr>
        </p:nvSpPr>
        <p:spPr>
          <a:xfrm>
            <a:off x="1451579" y="2015734"/>
            <a:ext cx="6195784" cy="345061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en-US" sz="6600" dirty="0"/>
              <a:t>THANK YOU</a:t>
            </a:r>
          </a:p>
        </p:txBody>
      </p:sp>
      <p:pic>
        <p:nvPicPr>
          <p:cNvPr id="5" name="Graphic 4" descr="Artificial Intelligence with solid fill">
            <a:extLst>
              <a:ext uri="{FF2B5EF4-FFF2-40B4-BE49-F238E27FC236}">
                <a16:creationId xmlns:a16="http://schemas.microsoft.com/office/drawing/2014/main" id="{7120945D-18E8-13C6-411C-E391964D1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111170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5"/>
                                        </p:tgtEl>
                                        <p:attrNameLst>
                                          <p:attrName>stroke.color</p:attrName>
                                        </p:attrNameLst>
                                      </p:cBhvr>
                                      <p:to>
                                        <a:schemeClr val="accent2"/>
                                      </p:to>
                                    </p:animClr>
                                    <p:set>
                                      <p:cBhvr>
                                        <p:cTn id="11" dur="2000" fill="hold"/>
                                        <p:tgtEl>
                                          <p:spTgt spid="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3A4E-899D-B684-A3FF-A81D75DCD39F}"/>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                             Project Idea</a:t>
            </a:r>
          </a:p>
        </p:txBody>
      </p:sp>
      <p:pic>
        <p:nvPicPr>
          <p:cNvPr id="16" name="Content Placeholder 15" descr="Brain in head outline">
            <a:extLst>
              <a:ext uri="{FF2B5EF4-FFF2-40B4-BE49-F238E27FC236}">
                <a16:creationId xmlns:a16="http://schemas.microsoft.com/office/drawing/2014/main" id="{21CB67F6-9F36-277E-5A86-BF317F34572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spTree>
    <p:extLst>
      <p:ext uri="{BB962C8B-B14F-4D97-AF65-F5344CB8AC3E}">
        <p14:creationId xmlns:p14="http://schemas.microsoft.com/office/powerpoint/2010/main" val="36306321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8FD1-86FB-8294-75DD-EDB2383BFAF1}"/>
              </a:ext>
            </a:extLst>
          </p:cNvPr>
          <p:cNvSpPr>
            <a:spLocks noGrp="1"/>
          </p:cNvSpPr>
          <p:nvPr>
            <p:ph type="title"/>
          </p:nvPr>
        </p:nvSpPr>
        <p:spPr/>
        <p:txBody>
          <a:bodyPr/>
          <a:lstStyle/>
          <a:p>
            <a:pPr algn="ctr"/>
            <a:r>
              <a:rPr lang="en-US" dirty="0"/>
              <a:t>Abstract</a:t>
            </a:r>
            <a:r>
              <a:rPr lang="ar-EG" dirty="0"/>
              <a:t> </a:t>
            </a:r>
            <a:r>
              <a:rPr lang="en-US" dirty="0"/>
              <a:t>Upload </a:t>
            </a:r>
          </a:p>
        </p:txBody>
      </p:sp>
      <p:sp>
        <p:nvSpPr>
          <p:cNvPr id="3" name="Content Placeholder 2">
            <a:extLst>
              <a:ext uri="{FF2B5EF4-FFF2-40B4-BE49-F238E27FC236}">
                <a16:creationId xmlns:a16="http://schemas.microsoft.com/office/drawing/2014/main" id="{E2102AED-CC8A-5624-E066-FA7F1DEF1A0A}"/>
              </a:ext>
            </a:extLst>
          </p:cNvPr>
          <p:cNvSpPr>
            <a:spLocks noGrp="1"/>
          </p:cNvSpPr>
          <p:nvPr>
            <p:ph idx="1"/>
          </p:nvPr>
        </p:nvSpPr>
        <p:spPr/>
        <p:txBody>
          <a:bodyPr>
            <a:normAutofit fontScale="92500" lnSpcReduction="10000"/>
          </a:bodyPr>
          <a:lstStyle/>
          <a:p>
            <a:r>
              <a:rPr lang="en-US" sz="3200" kern="1200" dirty="0">
                <a:effectLst/>
                <a:latin typeface="inherit"/>
                <a:ea typeface="Calibri" panose="020F0502020204030204" pitchFamily="34" charset="0"/>
                <a:cs typeface="Arial" panose="020B0604020202020204" pitchFamily="34" charset="0"/>
              </a:rPr>
              <a:t>The problem is how do traffic lights know the road and recognize it automatically using images that the user enters for it</a:t>
            </a:r>
            <a:endParaRPr lang="ar-EG" sz="3200" kern="1200" dirty="0">
              <a:effectLst/>
              <a:latin typeface="inherit"/>
              <a:ea typeface="Calibri" panose="020F0502020204030204" pitchFamily="34" charset="0"/>
              <a:cs typeface="Arial" panose="020B0604020202020204" pitchFamily="34" charset="0"/>
            </a:endParaRPr>
          </a:p>
          <a:p>
            <a:endParaRPr lang="ar-EG" sz="3200" kern="1200" dirty="0">
              <a:effectLst/>
              <a:latin typeface="inherit"/>
              <a:ea typeface="Calibri" panose="020F0502020204030204" pitchFamily="34" charset="0"/>
              <a:cs typeface="Arial" panose="020B0604020202020204" pitchFamily="34" charset="0"/>
            </a:endParaRPr>
          </a:p>
          <a:p>
            <a:r>
              <a:rPr lang="en-US" sz="3200" kern="0" dirty="0">
                <a:effectLst/>
                <a:latin typeface="inherit"/>
                <a:ea typeface="Times New Roman" panose="02020603050405020304" pitchFamily="18" charset="0"/>
                <a:cs typeface="Courier New" panose="02070309020205020404" pitchFamily="49" charset="0"/>
              </a:rPr>
              <a:t>The GTSRB dataset containing more than 31,367 traffic light images can be used</a:t>
            </a:r>
            <a:endParaRPr lang="ar-EG" sz="3200" kern="0" dirty="0">
              <a:effectLst/>
              <a:latin typeface="inherit"/>
              <a:ea typeface="Times New Roman" panose="02020603050405020304" pitchFamily="18" charset="0"/>
              <a:cs typeface="Courier New" panose="02070309020205020404" pitchFamily="49" charset="0"/>
            </a:endParaRPr>
          </a:p>
          <a:p>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4400" b="1" dirty="0"/>
          </a:p>
        </p:txBody>
      </p:sp>
    </p:spTree>
    <p:extLst>
      <p:ext uri="{BB962C8B-B14F-4D97-AF65-F5344CB8AC3E}">
        <p14:creationId xmlns:p14="http://schemas.microsoft.com/office/powerpoint/2010/main" val="17523938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83682A0-DDD6-2E48-978D-184E3017C746}"/>
              </a:ext>
            </a:extLst>
          </p:cNvPr>
          <p:cNvSpPr>
            <a:spLocks noGrp="1"/>
          </p:cNvSpPr>
          <p:nvPr>
            <p:ph idx="1"/>
          </p:nvPr>
        </p:nvSpPr>
        <p:spPr>
          <a:xfrm>
            <a:off x="694580" y="594499"/>
            <a:ext cx="10515600" cy="4913504"/>
          </a:xfrm>
        </p:spPr>
        <p:txBody>
          <a:bodyPr/>
          <a:lstStyle/>
          <a:p>
            <a:r>
              <a:rPr lang="en-US" dirty="0"/>
              <a:t>Some images to model about traffics and Traffic signs to know when cars and people should stop or continue walking or driving cars and what is the speed should drive car on it or what is the way must go (right , left).</a:t>
            </a:r>
            <a:endParaRPr lang="ar-EG" dirty="0"/>
          </a:p>
          <a:p>
            <a:endParaRPr lang="ar-EG" dirty="0"/>
          </a:p>
          <a:p>
            <a:r>
              <a:rPr lang="en-US" dirty="0"/>
              <a:t>Example   this image means that speed should not  exceed 20 . </a:t>
            </a:r>
            <a:endParaRPr lang="ar-EG" dirty="0"/>
          </a:p>
          <a:p>
            <a:endParaRPr lang="ar-EG" dirty="0"/>
          </a:p>
          <a:p>
            <a:r>
              <a:rPr lang="en-US" dirty="0"/>
              <a:t> this image means that you must go right .</a:t>
            </a:r>
          </a:p>
        </p:txBody>
      </p:sp>
      <p:pic>
        <p:nvPicPr>
          <p:cNvPr id="9" name="Picture 8" descr="A sign with a number on it&#10;&#10;Description automatically generated with low confidence">
            <a:extLst>
              <a:ext uri="{FF2B5EF4-FFF2-40B4-BE49-F238E27FC236}">
                <a16:creationId xmlns:a16="http://schemas.microsoft.com/office/drawing/2014/main" id="{538A172F-BEB9-5E4F-D610-5CA6F1520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592" y="2003501"/>
            <a:ext cx="1028700" cy="1047750"/>
          </a:xfrm>
          <a:prstGeom prst="rect">
            <a:avLst/>
          </a:prstGeom>
        </p:spPr>
      </p:pic>
      <p:pic>
        <p:nvPicPr>
          <p:cNvPr id="11" name="Picture 10" descr="A blue sign with a white arrow&#10;&#10;Description automatically generated with medium confidence">
            <a:extLst>
              <a:ext uri="{FF2B5EF4-FFF2-40B4-BE49-F238E27FC236}">
                <a16:creationId xmlns:a16="http://schemas.microsoft.com/office/drawing/2014/main" id="{DA5D5EE0-CF3F-D295-8971-F63F548D8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276" y="3503708"/>
            <a:ext cx="1059346" cy="917919"/>
          </a:xfrm>
          <a:prstGeom prst="rect">
            <a:avLst/>
          </a:prstGeom>
        </p:spPr>
      </p:pic>
    </p:spTree>
    <p:extLst>
      <p:ext uri="{BB962C8B-B14F-4D97-AF65-F5344CB8AC3E}">
        <p14:creationId xmlns:p14="http://schemas.microsoft.com/office/powerpoint/2010/main" val="10015553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heel(1)">
                                      <p:cBhvr>
                                        <p:cTn id="13" dur="2000"/>
                                        <p:tgtEl>
                                          <p:spTgt spid="7">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wheel(1)">
                                      <p:cBhvr>
                                        <p:cTn id="16" dur="20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861-374A-176C-22DB-874FF1A91571}"/>
              </a:ext>
            </a:extLst>
          </p:cNvPr>
          <p:cNvSpPr>
            <a:spLocks noGrp="1"/>
          </p:cNvSpPr>
          <p:nvPr>
            <p:ph type="title"/>
          </p:nvPr>
        </p:nvSpPr>
        <p:spPr>
          <a:xfrm>
            <a:off x="1451578" y="804520"/>
            <a:ext cx="9603275" cy="703268"/>
          </a:xfrm>
        </p:spPr>
        <p:txBody>
          <a:bodyPr>
            <a:normAutofit fontScale="90000"/>
          </a:bodyPr>
          <a:lstStyle/>
          <a:p>
            <a:r>
              <a:rPr lang="en-US" b="1" dirty="0">
                <a:solidFill>
                  <a:srgbClr val="569CD6"/>
                </a:solidFill>
                <a:effectLst/>
                <a:latin typeface="Consolas" panose="020B0609020204030204" pitchFamily="49" charset="0"/>
              </a:rPr>
              <a:t>Training view (images and its labels)</a:t>
            </a:r>
            <a:br>
              <a:rPr lang="en-US" b="0" dirty="0">
                <a:solidFill>
                  <a:srgbClr val="D4D4D4"/>
                </a:solidFill>
                <a:effectLst/>
                <a:latin typeface="Consolas" panose="020B0609020204030204" pitchFamily="49" charset="0"/>
              </a:rPr>
            </a:br>
            <a:endParaRPr lang="en-US" dirty="0"/>
          </a:p>
        </p:txBody>
      </p:sp>
      <p:pic>
        <p:nvPicPr>
          <p:cNvPr id="5" name="Content Placeholder 4" descr="A collage of different road signs&#10;&#10;Description automatically generated with low confidence">
            <a:extLst>
              <a:ext uri="{FF2B5EF4-FFF2-40B4-BE49-F238E27FC236}">
                <a16:creationId xmlns:a16="http://schemas.microsoft.com/office/drawing/2014/main" id="{51DAD305-B770-D91B-6622-7BC802EC9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480" y="2016125"/>
            <a:ext cx="9754373" cy="3449638"/>
          </a:xfrm>
        </p:spPr>
      </p:pic>
    </p:spTree>
    <p:extLst>
      <p:ext uri="{BB962C8B-B14F-4D97-AF65-F5344CB8AC3E}">
        <p14:creationId xmlns:p14="http://schemas.microsoft.com/office/powerpoint/2010/main" val="6398566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5"/>
                                        </p:tgtEl>
                                        <p:attrNameLst>
                                          <p:attrName>style.color</p:attrName>
                                        </p:attrNameLst>
                                      </p:cBhvr>
                                      <p:by>
                                        <p:hsl h="0" s="-12549" l="-25098"/>
                                      </p:by>
                                    </p:animClr>
                                    <p:animClr clrSpc="hsl" dir="cw">
                                      <p:cBhvr>
                                        <p:cTn id="7" dur="500" fill="hold"/>
                                        <p:tgtEl>
                                          <p:spTgt spid="5"/>
                                        </p:tgtEl>
                                        <p:attrNameLst>
                                          <p:attrName>fillcolor</p:attrName>
                                        </p:attrNameLst>
                                      </p:cBhvr>
                                      <p:by>
                                        <p:hsl h="0" s="-12549" l="-25098"/>
                                      </p:by>
                                    </p:animClr>
                                    <p:animClr clrSpc="hsl" dir="cw">
                                      <p:cBhvr>
                                        <p:cTn id="8" dur="500" fill="hold"/>
                                        <p:tgtEl>
                                          <p:spTgt spid="5"/>
                                        </p:tgtEl>
                                        <p:attrNameLst>
                                          <p:attrName>stroke.color</p:attrName>
                                        </p:attrNameLst>
                                      </p:cBhvr>
                                      <p:by>
                                        <p:hsl h="0" s="-12549" l="-25098"/>
                                      </p:by>
                                    </p:animClr>
                                    <p:set>
                                      <p:cBhvr>
                                        <p:cTn id="9" dur="500" fill="hold"/>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D4A867-27DD-BA04-C180-52A6EF9AB83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9591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C496-6B8F-FECF-906C-67CFE2CE75E7}"/>
              </a:ext>
            </a:extLst>
          </p:cNvPr>
          <p:cNvSpPr>
            <a:spLocks noGrp="1"/>
          </p:cNvSpPr>
          <p:nvPr>
            <p:ph type="title"/>
          </p:nvPr>
        </p:nvSpPr>
        <p:spPr/>
        <p:txBody>
          <a:bodyPr/>
          <a:lstStyle/>
          <a:p>
            <a:r>
              <a:rPr lang="en-US" dirty="0"/>
              <a:t>Model creation for training and testing</a:t>
            </a: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48FD8B1D-FF3A-7C0D-4177-56A929273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666" y="2016125"/>
            <a:ext cx="9598992" cy="3449638"/>
          </a:xfrm>
        </p:spPr>
      </p:pic>
    </p:spTree>
    <p:extLst>
      <p:ext uri="{BB962C8B-B14F-4D97-AF65-F5344CB8AC3E}">
        <p14:creationId xmlns:p14="http://schemas.microsoft.com/office/powerpoint/2010/main" val="25004848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645C-6E4C-C99B-60F9-EE82C18CAFA4}"/>
              </a:ext>
            </a:extLst>
          </p:cNvPr>
          <p:cNvSpPr>
            <a:spLocks noGrp="1"/>
          </p:cNvSpPr>
          <p:nvPr>
            <p:ph type="title"/>
          </p:nvPr>
        </p:nvSpPr>
        <p:spPr>
          <a:xfrm>
            <a:off x="375920" y="93319"/>
            <a:ext cx="9603275" cy="445161"/>
          </a:xfrm>
        </p:spPr>
        <p:txBody>
          <a:bodyPr>
            <a:normAutofit fontScale="90000"/>
          </a:bodyPr>
          <a:lstStyle/>
          <a:p>
            <a:r>
              <a:rPr lang="en-US" b="1" dirty="0">
                <a:solidFill>
                  <a:srgbClr val="569CD6"/>
                </a:solidFill>
                <a:effectLst/>
                <a:latin typeface="Consolas" panose="020B0609020204030204" pitchFamily="49" charset="0"/>
              </a:rPr>
              <a:t>Model training</a:t>
            </a:r>
            <a:br>
              <a:rPr lang="en-US" b="0" dirty="0">
                <a:solidFill>
                  <a:srgbClr val="D4D4D4"/>
                </a:solidFill>
                <a:effectLst/>
                <a:latin typeface="Consolas" panose="020B0609020204030204" pitchFamily="49" charset="0"/>
              </a:rPr>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C1453721-FAA8-B536-3895-2A32B56ADD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566995"/>
            <a:ext cx="12219031" cy="5160565"/>
          </a:xfrm>
        </p:spPr>
      </p:pic>
      <p:sp>
        <p:nvSpPr>
          <p:cNvPr id="6" name="TextBox 5">
            <a:extLst>
              <a:ext uri="{FF2B5EF4-FFF2-40B4-BE49-F238E27FC236}">
                <a16:creationId xmlns:a16="http://schemas.microsoft.com/office/drawing/2014/main" id="{A266CA6B-AA90-EF32-C652-1A6A7A45CA95}"/>
              </a:ext>
            </a:extLst>
          </p:cNvPr>
          <p:cNvSpPr txBox="1"/>
          <p:nvPr/>
        </p:nvSpPr>
        <p:spPr>
          <a:xfrm>
            <a:off x="127551" y="5875506"/>
            <a:ext cx="11936897" cy="830997"/>
          </a:xfrm>
          <a:prstGeom prst="rect">
            <a:avLst/>
          </a:prstGeom>
          <a:noFill/>
        </p:spPr>
        <p:txBody>
          <a:bodyPr wrap="square" rtlCol="0">
            <a:spAutoFit/>
          </a:bodyPr>
          <a:lstStyle/>
          <a:p>
            <a:r>
              <a:rPr lang="en-US" dirty="0"/>
              <a:t> </a:t>
            </a:r>
            <a:r>
              <a:rPr lang="en-US" sz="2400" dirty="0">
                <a:highlight>
                  <a:srgbClr val="FFFF00"/>
                </a:highlight>
              </a:rPr>
              <a:t>accuracy :0.9617 ,loss:0.1883 ,validation accuracy:0.9893 ,validation loss :0.0481 </a:t>
            </a:r>
          </a:p>
          <a:p>
            <a:r>
              <a:rPr lang="en-US" sz="2400" dirty="0">
                <a:highlight>
                  <a:srgbClr val="FFFF00"/>
                </a:highlight>
              </a:rPr>
              <a:t>No overfitting or underfitting</a:t>
            </a:r>
          </a:p>
        </p:txBody>
      </p:sp>
    </p:spTree>
    <p:extLst>
      <p:ext uri="{BB962C8B-B14F-4D97-AF65-F5344CB8AC3E}">
        <p14:creationId xmlns:p14="http://schemas.microsoft.com/office/powerpoint/2010/main" val="8279917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C38A-62CE-218F-6C28-353FA2107313}"/>
              </a:ext>
            </a:extLst>
          </p:cNvPr>
          <p:cNvSpPr>
            <a:spLocks noGrp="1"/>
          </p:cNvSpPr>
          <p:nvPr>
            <p:ph type="title"/>
          </p:nvPr>
        </p:nvSpPr>
        <p:spPr>
          <a:xfrm>
            <a:off x="1451579" y="804519"/>
            <a:ext cx="9603275" cy="780441"/>
          </a:xfrm>
        </p:spPr>
        <p:txBody>
          <a:bodyPr>
            <a:normAutofit fontScale="90000"/>
          </a:bodyPr>
          <a:lstStyle/>
          <a:p>
            <a:r>
              <a:rPr lang="en-US" b="1" dirty="0">
                <a:solidFill>
                  <a:srgbClr val="569CD6"/>
                </a:solidFill>
                <a:effectLst/>
                <a:latin typeface="Consolas" panose="020B0609020204030204" pitchFamily="49" charset="0"/>
              </a:rPr>
              <a:t>Accuracy and Loss of </a:t>
            </a:r>
            <a:r>
              <a:rPr lang="en-US" b="1" dirty="0" err="1">
                <a:solidFill>
                  <a:srgbClr val="569CD6"/>
                </a:solidFill>
                <a:effectLst/>
                <a:latin typeface="Consolas" panose="020B0609020204030204" pitchFamily="49" charset="0"/>
              </a:rPr>
              <a:t>x_train</a:t>
            </a:r>
            <a:r>
              <a:rPr lang="en-US" b="1" dirty="0">
                <a:solidFill>
                  <a:srgbClr val="569CD6"/>
                </a:solidFill>
                <a:effectLst/>
                <a:latin typeface="Consolas" panose="020B0609020204030204" pitchFamily="49" charset="0"/>
              </a:rPr>
              <a:t> and </a:t>
            </a:r>
            <a:r>
              <a:rPr lang="en-US" b="1" dirty="0" err="1">
                <a:solidFill>
                  <a:srgbClr val="569CD6"/>
                </a:solidFill>
                <a:effectLst/>
                <a:latin typeface="Consolas" panose="020B0609020204030204" pitchFamily="49" charset="0"/>
              </a:rPr>
              <a:t>y_train</a:t>
            </a:r>
            <a:r>
              <a:rPr lang="en-US" b="1" dirty="0">
                <a:solidFill>
                  <a:srgbClr val="569CD6"/>
                </a:solidFill>
                <a:effectLst/>
                <a:latin typeface="Consolas" panose="020B0609020204030204" pitchFamily="49" charset="0"/>
              </a:rPr>
              <a:t> graph</a:t>
            </a:r>
            <a:br>
              <a:rPr lang="en-US" b="0" dirty="0">
                <a:solidFill>
                  <a:srgbClr val="D4D4D4"/>
                </a:solidFill>
                <a:effectLst/>
                <a:latin typeface="Consolas" panose="020B0609020204030204" pitchFamily="49" charset="0"/>
              </a:rPr>
            </a:br>
            <a:endParaRPr lang="en-US" dirty="0"/>
          </a:p>
        </p:txBody>
      </p:sp>
      <p:pic>
        <p:nvPicPr>
          <p:cNvPr id="5" name="Content Placeholder 4" descr="A picture containing text, line, plot, diagram&#10;&#10;Description automatically generated">
            <a:extLst>
              <a:ext uri="{FF2B5EF4-FFF2-40B4-BE49-F238E27FC236}">
                <a16:creationId xmlns:a16="http://schemas.microsoft.com/office/drawing/2014/main" id="{808135F3-8D84-4E6D-B031-0C45DF1EC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4901" y="2016125"/>
            <a:ext cx="5796522" cy="3449638"/>
          </a:xfrm>
        </p:spPr>
      </p:pic>
    </p:spTree>
    <p:extLst>
      <p:ext uri="{BB962C8B-B14F-4D97-AF65-F5344CB8AC3E}">
        <p14:creationId xmlns:p14="http://schemas.microsoft.com/office/powerpoint/2010/main" val="26748690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gtEl>
                                        <p:attrNameLst>
                                          <p:attrName>style.color</p:attrName>
                                        </p:attrNameLst>
                                      </p:cBhvr>
                                      <p:to>
                                        <a:schemeClr val="accent2"/>
                                      </p:to>
                                    </p:animClr>
                                    <p:animClr clrSpc="rgb" dir="cw">
                                      <p:cBhvr>
                                        <p:cTn id="7" dur="500" fill="hold"/>
                                        <p:tgtEl>
                                          <p:spTgt spid="5"/>
                                        </p:tgtEl>
                                        <p:attrNameLst>
                                          <p:attrName>fillcolor</p:attrName>
                                        </p:attrNameLst>
                                      </p:cBhvr>
                                      <p:to>
                                        <a:schemeClr val="accent2"/>
                                      </p:to>
                                    </p:animClr>
                                    <p:set>
                                      <p:cBhvr>
                                        <p:cTn id="8" dur="500" fill="hold"/>
                                        <p:tgtEl>
                                          <p:spTgt spid="5"/>
                                        </p:tgtEl>
                                        <p:attrNameLst>
                                          <p:attrName>fill.type</p:attrName>
                                        </p:attrNameLst>
                                      </p:cBhvr>
                                      <p:to>
                                        <p:strVal val="solid"/>
                                      </p:to>
                                    </p:set>
                                    <p:set>
                                      <p:cBhvr>
                                        <p:cTn id="9" dur="500" fill="hold"/>
                                        <p:tgtEl>
                                          <p:spTgt spid="5"/>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187</TotalTime>
  <Words>270</Words>
  <Application>Microsoft Office PowerPoint</Application>
  <PresentationFormat>Widescreen</PresentationFormat>
  <Paragraphs>48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Gill Sans MT</vt:lpstr>
      <vt:lpstr>inherit</vt:lpstr>
      <vt:lpstr>Gallery</vt:lpstr>
      <vt:lpstr>                   PROJECT  Traffic Sign Recognition </vt:lpstr>
      <vt:lpstr>                             Project Idea</vt:lpstr>
      <vt:lpstr>Abstract Upload </vt:lpstr>
      <vt:lpstr>PowerPoint Presentation</vt:lpstr>
      <vt:lpstr>Training view (images and its labels) </vt:lpstr>
      <vt:lpstr>PowerPoint Presentation</vt:lpstr>
      <vt:lpstr>Model creation for training and testing</vt:lpstr>
      <vt:lpstr>Model training </vt:lpstr>
      <vt:lpstr>Accuracy and Loss of x_train and y_train graph </vt:lpstr>
      <vt:lpstr>Validation Accuracy and Loss of x_test and               y_test graph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Traffic Sign Recognition </dc:title>
  <dc:creator>محمد فتحي محمد محمد ابوالنجا</dc:creator>
  <cp:lastModifiedBy>محمد فتحي محمد محمد ابوالنجا</cp:lastModifiedBy>
  <cp:revision>4</cp:revision>
  <dcterms:created xsi:type="dcterms:W3CDTF">2023-05-13T16:22:05Z</dcterms:created>
  <dcterms:modified xsi:type="dcterms:W3CDTF">2023-05-13T21:00:01Z</dcterms:modified>
</cp:coreProperties>
</file>