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6" r:id="rId1"/>
  </p:sldMasterIdLst>
  <p:notesMasterIdLst>
    <p:notesMasterId r:id="rId30"/>
  </p:notesMasterIdLst>
  <p:sldIdLst>
    <p:sldId id="261" r:id="rId2"/>
    <p:sldId id="258" r:id="rId3"/>
    <p:sldId id="259" r:id="rId4"/>
    <p:sldId id="269" r:id="rId5"/>
    <p:sldId id="271" r:id="rId6"/>
    <p:sldId id="264" r:id="rId7"/>
    <p:sldId id="272" r:id="rId8"/>
    <p:sldId id="273" r:id="rId9"/>
    <p:sldId id="274" r:id="rId10"/>
    <p:sldId id="277" r:id="rId11"/>
    <p:sldId id="266" r:id="rId12"/>
    <p:sldId id="280" r:id="rId13"/>
    <p:sldId id="281" r:id="rId14"/>
    <p:sldId id="282" r:id="rId15"/>
    <p:sldId id="283" r:id="rId16"/>
    <p:sldId id="290" r:id="rId17"/>
    <p:sldId id="291" r:id="rId18"/>
    <p:sldId id="294" r:id="rId19"/>
    <p:sldId id="292" r:id="rId20"/>
    <p:sldId id="284" r:id="rId21"/>
    <p:sldId id="285" r:id="rId22"/>
    <p:sldId id="286" r:id="rId23"/>
    <p:sldId id="287" r:id="rId24"/>
    <p:sldId id="267" r:id="rId25"/>
    <p:sldId id="278" r:id="rId26"/>
    <p:sldId id="275" r:id="rId27"/>
    <p:sldId id="276" r:id="rId28"/>
    <p:sldId id="26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8E8E8"/>
    <a:srgbClr val="4C4C4C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 autoAdjust="0"/>
    <p:restoredTop sz="71372" autoAdjust="0"/>
  </p:normalViewPr>
  <p:slideViewPr>
    <p:cSldViewPr>
      <p:cViewPr varScale="1">
        <p:scale>
          <a:sx n="91" d="100"/>
          <a:sy n="91" d="100"/>
        </p:scale>
        <p:origin x="30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799193AA-9F3E-40A5-91A3-374B49B2F0A1}" type="datetimeFigureOut">
              <a:rPr lang="en-US"/>
              <a:pPr>
                <a:defRPr/>
              </a:pPr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3ADDCF-1A9E-4489-8C15-52599AA239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6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devwithlando.io/config/services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ocker.com/" TargetMode="External"/><Relationship Id="rId5" Type="http://schemas.openxmlformats.org/officeDocument/2006/relationships/hyperlink" Target="http://docs.devwithlando.io/config/services.html#build-steps" TargetMode="External"/><Relationship Id="rId4" Type="http://schemas.openxmlformats.org/officeDocument/2006/relationships/hyperlink" Target="http://docs.devwithlando.io/config/tooling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inktandem.io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lando/lando/releases/tag/v3.0.0-rc.20" TargetMode="External"/><Relationship Id="rId4" Type="http://schemas.openxmlformats.org/officeDocument/2006/relationships/hyperlink" Target="https://pantheon.io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ADDCF-1A9E-4489-8C15-52599AA2397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987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creates a </a:t>
            </a:r>
            <a:r>
              <a:rPr lang="en-US" dirty="0" err="1"/>
              <a:t>multidev</a:t>
            </a:r>
            <a:r>
              <a:rPr lang="en-US" dirty="0"/>
              <a:t> in Pantheon with changes</a:t>
            </a:r>
          </a:p>
          <a:p>
            <a:r>
              <a:rPr lang="en-US" dirty="0"/>
              <a:t>	- look at workflows</a:t>
            </a:r>
          </a:p>
          <a:p>
            <a:endParaRPr lang="en-US" dirty="0"/>
          </a:p>
          <a:p>
            <a:r>
              <a:rPr lang="en-US" dirty="0"/>
              <a:t>Show the newly created </a:t>
            </a:r>
            <a:r>
              <a:rPr lang="en-US" dirty="0" err="1"/>
              <a:t>multidev</a:t>
            </a:r>
            <a:r>
              <a:rPr lang="en-US" dirty="0"/>
              <a:t> and verify that theme was indeed installed.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ADDCF-1A9E-4489-8C15-52599AA2397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93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you can checkout the workflow in Pantheon</a:t>
            </a:r>
          </a:p>
          <a:p>
            <a:endParaRPr lang="en-US" dirty="0"/>
          </a:p>
          <a:p>
            <a:r>
              <a:rPr lang="en-US" dirty="0"/>
              <a:t>Also verify the the </a:t>
            </a:r>
            <a:r>
              <a:rPr lang="en-US" dirty="0" err="1"/>
              <a:t>multidev</a:t>
            </a:r>
            <a:r>
              <a:rPr lang="en-US" dirty="0"/>
              <a:t> was deleted and code was merged in to dev.</a:t>
            </a:r>
          </a:p>
          <a:p>
            <a:endParaRPr lang="en-US" dirty="0"/>
          </a:p>
          <a:p>
            <a:r>
              <a:rPr lang="en-US" dirty="0"/>
              <a:t>From here the process to push changes in to test and prod is manual.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ADDCF-1A9E-4489-8C15-52599AA2397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51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Cathy takes over here</a:t>
            </a:r>
          </a:p>
          <a:p>
            <a:endParaRPr lang="en-US" dirty="0"/>
          </a:p>
          <a:p>
            <a:r>
              <a:rPr lang="en-US" dirty="0"/>
              <a:t>We have an internal process of having a minimum of 2 developers review all code changes.</a:t>
            </a:r>
          </a:p>
          <a:p>
            <a:endParaRPr lang="en-US" dirty="0"/>
          </a:p>
          <a:p>
            <a:r>
              <a:rPr lang="en-US" dirty="0"/>
              <a:t>Trunk-based development to us means we have 1 feature branch at all times. This allows us to get changes to market quicker.</a:t>
            </a:r>
          </a:p>
          <a:p>
            <a:endParaRPr lang="en-US" dirty="0"/>
          </a:p>
          <a:p>
            <a:r>
              <a:rPr lang="en-US" dirty="0"/>
              <a:t>Bugs/requests come in through Remedy. We create Jira tickets which our PR’s are based on.</a:t>
            </a:r>
          </a:p>
          <a:p>
            <a:endParaRPr lang="en-US" dirty="0"/>
          </a:p>
          <a:p>
            <a:r>
              <a:rPr lang="en-US" dirty="0"/>
              <a:t>Pantheon is our Drupal hosting provider.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Lando</a:t>
            </a:r>
            <a:r>
              <a:rPr lang="en-US" dirty="0"/>
              <a:t>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Quickly specify and painlessly spin up the </a:t>
            </a:r>
            <a:r>
              <a:rPr lang="en-US" dirty="0">
                <a:hlinkClick r:id="rId3"/>
              </a:rPr>
              <a:t>services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tooling</a:t>
            </a:r>
            <a:r>
              <a:rPr lang="en-US" dirty="0"/>
              <a:t> needed to develop their projects.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Automate complex </a:t>
            </a:r>
            <a:r>
              <a:rPr lang="en-US" dirty="0">
                <a:hlinkClick r:id="rId5"/>
              </a:rPr>
              <a:t>build steps</a:t>
            </a:r>
            <a:r>
              <a:rPr lang="en-US" dirty="0"/>
              <a:t> using recipes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free, open source, cross-platform, </a:t>
            </a:r>
            <a:r>
              <a:rPr lang="en-US" b="1" dirty="0"/>
              <a:t>local</a:t>
            </a:r>
            <a:r>
              <a:rPr lang="en-US" dirty="0"/>
              <a:t> development environment and DevOps tool built on </a:t>
            </a:r>
            <a:r>
              <a:rPr lang="en-US" dirty="0">
                <a:hlinkClick r:id="rId6"/>
              </a:rPr>
              <a:t>Docker</a:t>
            </a:r>
            <a:r>
              <a:rPr lang="en-US" dirty="0"/>
              <a:t> container technology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Standardizing your teams dev environments and tooling on OSX, Windows and Linux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Integrates nicely with Pantheon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ADDCF-1A9E-4489-8C15-52599AA2397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41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Scott touched on earlier, our goal was to protect our investment and keep with the same process that was already in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ADDCF-1A9E-4489-8C15-52599AA2397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43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AutoNum type="arabicPeriod"/>
            </a:pPr>
            <a:r>
              <a:rPr lang="en-US" dirty="0"/>
              <a:t>Clone repo locally</a:t>
            </a:r>
          </a:p>
          <a:p>
            <a:pPr marL="228600" indent="-228600">
              <a:buAutoNum type="arabicPeriod"/>
            </a:pPr>
            <a:r>
              <a:rPr lang="en-US" dirty="0"/>
              <a:t>Create branch</a:t>
            </a:r>
          </a:p>
          <a:p>
            <a:pPr marL="228600" indent="-228600">
              <a:buAutoNum type="arabicPeriod"/>
            </a:pPr>
            <a:r>
              <a:rPr lang="en-US" dirty="0"/>
              <a:t>Start site using </a:t>
            </a:r>
            <a:r>
              <a:rPr lang="en-US" dirty="0" err="1"/>
              <a:t>Lando</a:t>
            </a:r>
            <a:endParaRPr lang="en-US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open source, cross-platform, </a:t>
            </a:r>
            <a:r>
              <a:rPr lang="en-US" b="1" dirty="0"/>
              <a:t>local</a:t>
            </a:r>
            <a:r>
              <a:rPr lang="en-US" dirty="0"/>
              <a:t> development environment and DevOps tool built on Docker container technology and developed by </a:t>
            </a:r>
            <a:r>
              <a:rPr lang="en-US" dirty="0">
                <a:hlinkClick r:id="rId3"/>
              </a:rPr>
              <a:t>Tandem</a:t>
            </a:r>
            <a:r>
              <a:rPr lang="en-US" dirty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Mimics production environment locally using recipes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Standardizes team dev environments and tooling on OSX, Windows and Linux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Integrating with hosting providers like </a:t>
            </a:r>
            <a:r>
              <a:rPr lang="en-US" dirty="0">
                <a:hlinkClick r:id="rId4"/>
              </a:rPr>
              <a:t>Pantheon</a:t>
            </a:r>
            <a:endParaRPr lang="en-US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Full Disclosure –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It isn’t necessary to install Terminus since </a:t>
            </a:r>
            <a:r>
              <a:rPr lang="en-US" dirty="0" err="1"/>
              <a:t>Lando</a:t>
            </a:r>
            <a:r>
              <a:rPr lang="en-US" dirty="0"/>
              <a:t> installs Terminus proper. Last I knew version 1.9 was installed, so you will be prompted to upgrade if that is still the case.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I am running </a:t>
            </a:r>
            <a:r>
              <a:rPr lang="en-US" dirty="0" err="1"/>
              <a:t>Lando</a:t>
            </a:r>
            <a:r>
              <a:rPr lang="en-US" dirty="0"/>
              <a:t> v3.0.0-rc.14 and the latest version is </a:t>
            </a:r>
            <a:r>
              <a:rPr lang="en-US" dirty="0">
                <a:hlinkClick r:id="rId5"/>
              </a:rPr>
              <a:t>v3.0.0-rc.20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*** Disclaimer ***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I deleted a lot of the output to the “</a:t>
            </a:r>
            <a:r>
              <a:rPr lang="en-US" dirty="0" err="1"/>
              <a:t>lando</a:t>
            </a:r>
            <a:r>
              <a:rPr lang="en-US" dirty="0"/>
              <a:t> start” command in order for it to fit on a single page slide; it is </a:t>
            </a:r>
            <a:r>
              <a:rPr lang="en-US" i="1" dirty="0"/>
              <a:t>very</a:t>
            </a:r>
            <a:r>
              <a:rPr lang="en-US" dirty="0"/>
              <a:t> verbose!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ADDCF-1A9E-4489-8C15-52599AA2397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7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 am not actually going to demo this step. I’m sure every shop has their own development stack. We use </a:t>
            </a:r>
            <a:r>
              <a:rPr lang="en-US" dirty="0" err="1"/>
              <a:t>Lando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an interactive command to pull down code, database and/or files from Pantheon. You will need to create a Pantheon machine token in order to authenticate. You will only be pulling down the database and files. NEVER pull down your sites code. This comes from Bitbucket.</a:t>
            </a:r>
          </a:p>
          <a:p>
            <a:endParaRPr lang="en-US" dirty="0"/>
          </a:p>
          <a:p>
            <a:r>
              <a:rPr lang="en-US" dirty="0"/>
              <a:t>Depending on the size of your site, this could take some time! I’ve had a complete download of our site take up to 45 minutes. There is a </a:t>
            </a:r>
            <a:r>
              <a:rPr lang="en-US" dirty="0" err="1"/>
              <a:t>lando</a:t>
            </a:r>
            <a:r>
              <a:rPr lang="en-US" dirty="0"/>
              <a:t> –</a:t>
            </a:r>
            <a:r>
              <a:rPr lang="en-US" dirty="0" err="1"/>
              <a:t>rsync</a:t>
            </a:r>
            <a:r>
              <a:rPr lang="en-US" dirty="0"/>
              <a:t> command that will sync the files only on subsequent pulls. You could use this to minimize your setup time.</a:t>
            </a:r>
          </a:p>
          <a:p>
            <a:endParaRPr lang="en-US" dirty="0"/>
          </a:p>
          <a:p>
            <a:r>
              <a:rPr lang="en-US" dirty="0"/>
              <a:t>My advise would be to leave your local site in tact and only update when necessary.</a:t>
            </a:r>
          </a:p>
          <a:p>
            <a:endParaRPr lang="en-US" dirty="0"/>
          </a:p>
          <a:p>
            <a:r>
              <a:rPr lang="en-US" dirty="0"/>
              <a:t>**************************</a:t>
            </a:r>
          </a:p>
          <a:p>
            <a:endParaRPr lang="en-US" dirty="0"/>
          </a:p>
          <a:p>
            <a:r>
              <a:rPr lang="en-US" dirty="0"/>
              <a:t>At this point you should be able to bring up your site in a browser using one of the URLs listed in the previous slide (under BOOMSHAKALAKA)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i.e. </a:t>
            </a:r>
            <a:r>
              <a:rPr lang="en-US" sz="1200" dirty="0"/>
              <a:t>https://</a:t>
            </a:r>
            <a:r>
              <a:rPr lang="en-US" sz="1200" dirty="0" err="1"/>
              <a:t>drupalcampdemo.lndo.site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 this point log in as admin and download a new theme to show the pipeline process in 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1. Appearance -&gt; Install New Theme (browse to .tar file in downloads folder)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2. set new theme as 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3. commit changes to Bitbucket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ADDCF-1A9E-4489-8C15-52599AA2397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29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quick overview of the scripts executed as part of the pipeline process</a:t>
            </a:r>
          </a:p>
          <a:p>
            <a:endParaRPr lang="en-US" dirty="0"/>
          </a:p>
          <a:p>
            <a:r>
              <a:rPr lang="en-US" dirty="0"/>
              <a:t>What is Bitbucket pipelines?</a:t>
            </a:r>
          </a:p>
          <a:p>
            <a:r>
              <a:rPr lang="en-US" dirty="0"/>
              <a:t>It is an integrated CI/CD service, built into </a:t>
            </a:r>
            <a:r>
              <a:rPr lang="en-US" b="1" dirty="0"/>
              <a:t>Bitbucket</a:t>
            </a:r>
            <a:r>
              <a:rPr lang="en-US" dirty="0"/>
              <a:t>. It allows you to automatically build, test and even deploy your code, based on a configuration file in your repository. ... The </a:t>
            </a:r>
            <a:r>
              <a:rPr lang="en-US" b="1" dirty="0"/>
              <a:t>bitbucket</a:t>
            </a:r>
            <a:r>
              <a:rPr lang="en-US" dirty="0"/>
              <a:t>-</a:t>
            </a:r>
            <a:r>
              <a:rPr lang="en-US" b="1" dirty="0" err="1"/>
              <a:t>pipelines</a:t>
            </a:r>
            <a:r>
              <a:rPr lang="en-US" dirty="0" err="1"/>
              <a:t>.yml</a:t>
            </a:r>
            <a:r>
              <a:rPr lang="en-US" dirty="0"/>
              <a:t> file holds all the build 	configurations for your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ADDCF-1A9E-4489-8C15-52599AA2397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21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list of all existing </a:t>
            </a:r>
            <a:r>
              <a:rPr lang="en-US" dirty="0" err="1"/>
              <a:t>multidev</a:t>
            </a:r>
            <a:r>
              <a:rPr lang="en-US" dirty="0"/>
              <a:t> environments is written to a text file. If your current branch is not found, it will be created, otherwise it will be updated.</a:t>
            </a:r>
          </a:p>
          <a:p>
            <a:endParaRPr lang="en-US" dirty="0"/>
          </a:p>
          <a:p>
            <a:r>
              <a:rPr lang="en-US" dirty="0"/>
              <a:t>Full disclosure –</a:t>
            </a:r>
          </a:p>
          <a:p>
            <a:r>
              <a:rPr lang="en-US" dirty="0"/>
              <a:t>  We are bypassing host verification here due to an evasive error “Host key verification failed”. We do not deem this as a </a:t>
            </a:r>
            <a:r>
              <a:rPr lang="en-US" dirty="0" err="1"/>
              <a:t>securithy</a:t>
            </a:r>
            <a:r>
              <a:rPr lang="en-US" dirty="0"/>
              <a:t> risk since this is running for a very short amount of time inside a docker container.</a:t>
            </a:r>
          </a:p>
          <a:p>
            <a:r>
              <a:rPr lang="en-US" sz="1200" dirty="0"/>
              <a:t>	GIT_SSH_COMMAND="</a:t>
            </a:r>
            <a:r>
              <a:rPr lang="en-US" sz="1200" dirty="0" err="1"/>
              <a:t>ssh</a:t>
            </a:r>
            <a:r>
              <a:rPr lang="en-US" sz="1200" dirty="0"/>
              <a:t> -o </a:t>
            </a:r>
            <a:r>
              <a:rPr lang="en-US" sz="1200" dirty="0" err="1"/>
              <a:t>UserKnownHostsFile</a:t>
            </a:r>
            <a:r>
              <a:rPr lang="en-US" sz="1200" dirty="0"/>
              <a:t>=/dev/null -o </a:t>
            </a:r>
            <a:r>
              <a:rPr lang="en-US" sz="1200" dirty="0" err="1"/>
              <a:t>StrictHostKeyChecking</a:t>
            </a:r>
            <a:r>
              <a:rPr lang="en-US" sz="1200" dirty="0"/>
              <a:t>=no" git push pantheon $</a:t>
            </a:r>
            <a:r>
              <a:rPr lang="en-US" sz="1200" dirty="0" err="1"/>
              <a:t>normalize_branch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ADDCF-1A9E-4489-8C15-52599AA2397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17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integration step (CI)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ADDCF-1A9E-4489-8C15-52599AA2397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4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PR, approve and merge to kick off the final step. This is the delivery and deployment process (CD).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ADDCF-1A9E-4489-8C15-52599AA2397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31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34995-9B17-469A-9CE8-A2450DAC6294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6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4E3A9-AA59-4746-9C20-2BD6AC45E942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3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C4219-4E51-4BB3-90D9-451172817511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05AE4-8125-49B3-A624-D2E94FB39BC0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8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F44BB-2CD5-480F-99B9-093DA1B4282F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2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AA53A-CAB0-4522-94CC-5AE55E26C74F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8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DEF83-314F-4D85-AB44-2B793B5F51D6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E1B6F-7D62-4835-B97E-2500FCE3A6BD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42287-7441-4AF6-A697-EAE3E2A0AC0A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7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F89F2-8A31-4280-A796-B98CC9881FB1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6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A1715-7842-4B80-A43C-C166926C6CA7}" type="slidenum">
              <a:rPr lang="en-US" altLang="en-US"/>
              <a:pPr/>
              <a:t>‹#›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3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025DA82-BC3F-4B42-97A1-70D9DE95E3F3}" type="slidenum">
              <a:rPr lang="en-US" altLang="en-US"/>
              <a:pPr/>
              <a:t>‹#›</a:t>
            </a:fld>
            <a:endParaRPr lang="en-US" altLang="en-US" sz="1400"/>
          </a:p>
        </p:txBody>
      </p:sp>
      <p:pic>
        <p:nvPicPr>
          <p:cNvPr id="1031" name="Picture 7" descr="cu_logo_sml_150_ppt.jpg                                        000B7307&#10;MPF28 Panther                  BD8AC844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theon.io/integrations/continuous-integration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dcisolutions.com/knowledge/continuous-integration-drupal-8-and-gitlab-cicd" TargetMode="External"/><Relationship Id="rId4" Type="http://schemas.openxmlformats.org/officeDocument/2006/relationships/hyperlink" Target="https://12factor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iff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cu_logo_150_ppt.jpg    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3810000" y="37338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College of Veterinary Medicine  </a:t>
            </a:r>
          </a:p>
        </p:txBody>
      </p:sp>
    </p:spTree>
    <p:extLst>
      <p:ext uri="{BB962C8B-B14F-4D97-AF65-F5344CB8AC3E}">
        <p14:creationId xmlns:p14="http://schemas.microsoft.com/office/powerpoint/2010/main" val="3596979640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0920"/>
            <a:ext cx="8229600" cy="1143000"/>
          </a:xfrm>
        </p:spPr>
        <p:txBody>
          <a:bodyPr/>
          <a:lstStyle/>
          <a:p>
            <a:r>
              <a:rPr lang="en-US" dirty="0"/>
              <a:t>Our CI/CD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dirty="0"/>
              <a:t>Pull requests – 2 man rule</a:t>
            </a:r>
          </a:p>
          <a:p>
            <a:r>
              <a:rPr lang="en-US" dirty="0"/>
              <a:t>Trunk-based development</a:t>
            </a:r>
          </a:p>
          <a:p>
            <a:r>
              <a:rPr lang="en-US" dirty="0"/>
              <a:t>Ticketing system</a:t>
            </a:r>
          </a:p>
          <a:p>
            <a:pPr lvl="1"/>
            <a:r>
              <a:rPr lang="en-US" dirty="0"/>
              <a:t>Remedy -&gt; Jira -&gt; Branch -&gt; Pull Request -&gt; Deploy</a:t>
            </a:r>
          </a:p>
          <a:p>
            <a:r>
              <a:rPr lang="en-US" dirty="0"/>
              <a:t>Pantheon/</a:t>
            </a:r>
            <a:r>
              <a:rPr lang="en-US" dirty="0" err="1"/>
              <a:t>Lando</a:t>
            </a:r>
            <a:endParaRPr lang="en-US" dirty="0"/>
          </a:p>
          <a:p>
            <a:pPr lvl="1"/>
            <a:r>
              <a:rPr lang="en-US" dirty="0"/>
              <a:t>Multi-dev, pantheon’s </a:t>
            </a:r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3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live demo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32003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continuous integration and deployment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3556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45198-6C99-584A-B7F3-AEA8D634F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6753"/>
            <a:ext cx="8229600" cy="5752857"/>
          </a:xfrm>
        </p:spPr>
      </p:pic>
    </p:spTree>
    <p:extLst>
      <p:ext uri="{BB962C8B-B14F-4D97-AF65-F5344CB8AC3E}">
        <p14:creationId xmlns:p14="http://schemas.microsoft.com/office/powerpoint/2010/main" val="171108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49109B2-FC6D-1943-AA58-ABF99ED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Clone Bitbucket </a:t>
            </a:r>
            <a:r>
              <a:rPr lang="en-US" dirty="0" err="1"/>
              <a:t>Respository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7EF4FE-27B8-C748-BA1A-3F36FFBE6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689029"/>
          </a:xfrm>
        </p:spPr>
      </p:pic>
    </p:spTree>
    <p:extLst>
      <p:ext uri="{BB962C8B-B14F-4D97-AF65-F5344CB8AC3E}">
        <p14:creationId xmlns:p14="http://schemas.microsoft.com/office/powerpoint/2010/main" val="236813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2D98B48-8E81-614B-9153-C2458297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Setup of local environment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24B90D-7605-1F4E-AA95-EAFF02F1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8933"/>
            <a:ext cx="8229600" cy="465666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1000" dirty="0"/>
              <a:t>➜  </a:t>
            </a:r>
            <a:r>
              <a:rPr lang="en-US" sz="1000" dirty="0" err="1"/>
              <a:t>drupalcampdemo</a:t>
            </a:r>
            <a:r>
              <a:rPr lang="en-US" sz="1000" dirty="0"/>
              <a:t> git:(mayo) ✗ </a:t>
            </a:r>
            <a:r>
              <a:rPr lang="en-US" sz="1000" dirty="0" err="1"/>
              <a:t>lando</a:t>
            </a:r>
            <a:r>
              <a:rPr lang="en-US" sz="1000" dirty="0"/>
              <a:t> start</a:t>
            </a:r>
          </a:p>
          <a:p>
            <a:pPr marL="0" indent="0">
              <a:buNone/>
            </a:pPr>
            <a:r>
              <a:rPr lang="en-US" sz="1000" dirty="0"/>
              <a:t>Let's get this party started! Starting app..</a:t>
            </a:r>
          </a:p>
          <a:p>
            <a:pPr marL="0" indent="0">
              <a:buNone/>
            </a:pPr>
            <a:r>
              <a:rPr lang="en-US" sz="1000" dirty="0"/>
              <a:t>Starting landoproxyhyperion5000gandalfedition_proxy_1 ... done</a:t>
            </a:r>
          </a:p>
          <a:p>
            <a:pPr marL="0" indent="0">
              <a:buNone/>
            </a:pPr>
            <a:r>
              <a:rPr lang="en-US" sz="1000" dirty="0"/>
              <a:t>Creating network "</a:t>
            </a:r>
            <a:r>
              <a:rPr lang="en-US" sz="1000" dirty="0" err="1"/>
              <a:t>drupalcampdemo_default</a:t>
            </a:r>
            <a:r>
              <a:rPr lang="en-US" sz="1000" dirty="0"/>
              <a:t>" with the default driver</a:t>
            </a:r>
          </a:p>
          <a:p>
            <a:pPr marL="0" indent="0">
              <a:buNone/>
            </a:pPr>
            <a:r>
              <a:rPr lang="en-US" sz="1000" dirty="0"/>
              <a:t>…</a:t>
            </a:r>
          </a:p>
          <a:p>
            <a:pPr marL="0" indent="0">
              <a:buNone/>
            </a:pPr>
            <a:r>
              <a:rPr lang="en-US" sz="1000" dirty="0"/>
              <a:t>Generating certs...</a:t>
            </a:r>
          </a:p>
          <a:p>
            <a:pPr marL="0" indent="0">
              <a:buNone/>
            </a:pPr>
            <a:r>
              <a:rPr lang="en-US" sz="1000" dirty="0"/>
              <a:t>Generating RSA private key, 2048 bit long modulus</a:t>
            </a:r>
          </a:p>
          <a:p>
            <a:pPr marL="0" indent="0">
              <a:buNone/>
            </a:pPr>
            <a:r>
              <a:rPr lang="en-US" sz="1000" dirty="0"/>
              <a:t>…</a:t>
            </a:r>
          </a:p>
          <a:p>
            <a:pPr marL="0" indent="0">
              <a:buNone/>
            </a:pPr>
            <a:r>
              <a:rPr lang="en-US" sz="1000" dirty="0"/>
              <a:t>Killing drupalcampdemo_appserver_1 ... done</a:t>
            </a:r>
          </a:p>
          <a:p>
            <a:pPr marL="0" indent="0">
              <a:buNone/>
            </a:pPr>
            <a:r>
              <a:rPr lang="en-US" sz="1000" dirty="0"/>
              <a:t>Starting drupalcampdemo_appserver_1 ... done</a:t>
            </a:r>
          </a:p>
          <a:p>
            <a:pPr marL="0" indent="0">
              <a:buNone/>
            </a:pPr>
            <a:r>
              <a:rPr lang="en-US" sz="1000" dirty="0"/>
              <a:t>…</a:t>
            </a:r>
          </a:p>
          <a:p>
            <a:pPr marL="0" indent="0">
              <a:buNone/>
            </a:pPr>
            <a:r>
              <a:rPr lang="en-US" sz="1000" dirty="0"/>
              <a:t>BOOMSHAKALAKA!!!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Your app has started up correctly.</a:t>
            </a:r>
          </a:p>
          <a:p>
            <a:pPr marL="0" indent="0">
              <a:buNone/>
            </a:pPr>
            <a:r>
              <a:rPr lang="en-US" sz="1000" dirty="0"/>
              <a:t>Here are some vitals: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NAME                  		</a:t>
            </a:r>
            <a:r>
              <a:rPr lang="en-US" sz="1000" dirty="0" err="1"/>
              <a:t>drupalcampdemo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LOCATION              	/Users/clf16/</a:t>
            </a:r>
            <a:r>
              <a:rPr lang="en-US" sz="1000" dirty="0" err="1"/>
              <a:t>drupalcampdemo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SERVICES             		 </a:t>
            </a:r>
            <a:r>
              <a:rPr lang="en-US" sz="1000" dirty="0" err="1"/>
              <a:t>appserver_nginx</a:t>
            </a:r>
            <a:r>
              <a:rPr lang="en-US" sz="1000" dirty="0"/>
              <a:t>, </a:t>
            </a:r>
            <a:r>
              <a:rPr lang="en-US" sz="1000" dirty="0" err="1"/>
              <a:t>appserver</a:t>
            </a:r>
            <a:r>
              <a:rPr lang="en-US" sz="1000" dirty="0"/>
              <a:t>, database, cache, edge, </a:t>
            </a:r>
            <a:r>
              <a:rPr lang="en-US" sz="1000" dirty="0" err="1"/>
              <a:t>edge_ssl</a:t>
            </a:r>
            <a:r>
              <a:rPr lang="en-US" sz="1000" dirty="0"/>
              <a:t>, index</a:t>
            </a:r>
          </a:p>
          <a:p>
            <a:pPr marL="0" indent="0">
              <a:buNone/>
            </a:pPr>
            <a:r>
              <a:rPr lang="en-US" sz="1000" dirty="0"/>
              <a:t> APPSERVER_NGINX URLS  	https://localhost:32772</a:t>
            </a:r>
          </a:p>
          <a:p>
            <a:pPr marL="0" indent="0">
              <a:buNone/>
            </a:pPr>
            <a:r>
              <a:rPr lang="en-US" sz="1000" dirty="0"/>
              <a:t>                      		 http://localhost:32773</a:t>
            </a:r>
          </a:p>
          <a:p>
            <a:pPr marL="0" indent="0">
              <a:buNone/>
            </a:pPr>
            <a:r>
              <a:rPr lang="en-US" sz="1000" dirty="0"/>
              <a:t> EDGE URLS            	 http://localhost:32774</a:t>
            </a:r>
          </a:p>
          <a:p>
            <a:pPr marL="0" indent="0">
              <a:buNone/>
            </a:pPr>
            <a:r>
              <a:rPr lang="en-US" sz="1000" dirty="0"/>
              <a:t>                      		 http://</a:t>
            </a:r>
            <a:r>
              <a:rPr lang="en-US" sz="1000" dirty="0" err="1"/>
              <a:t>drupalcampdemo.lndo.site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           		https://</a:t>
            </a:r>
            <a:r>
              <a:rPr lang="en-US" sz="1000" dirty="0" err="1"/>
              <a:t>drupalcampdemo.lndo.site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EDGE_SSL URLS         	https://localhost:32775</a:t>
            </a:r>
          </a:p>
        </p:txBody>
      </p:sp>
    </p:spTree>
    <p:extLst>
      <p:ext uri="{BB962C8B-B14F-4D97-AF65-F5344CB8AC3E}">
        <p14:creationId xmlns:p14="http://schemas.microsoft.com/office/powerpoint/2010/main" val="368684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7033-288B-9741-A838-FBE415C22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80857"/>
            <a:ext cx="4038600" cy="524549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1000" dirty="0"/>
              <a:t>➜  </a:t>
            </a:r>
            <a:r>
              <a:rPr lang="en-US" sz="1000" dirty="0" err="1"/>
              <a:t>drupalcampdemo</a:t>
            </a:r>
            <a:r>
              <a:rPr lang="en-US" sz="1000" dirty="0"/>
              <a:t> git:(mayo) ✗ </a:t>
            </a:r>
            <a:r>
              <a:rPr lang="en-US" sz="1000" dirty="0" err="1"/>
              <a:t>lando</a:t>
            </a:r>
            <a:r>
              <a:rPr lang="en-US" sz="1000" dirty="0"/>
              <a:t> pull</a:t>
            </a:r>
          </a:p>
          <a:p>
            <a:pPr marL="0" indent="0">
              <a:buNone/>
            </a:pPr>
            <a:r>
              <a:rPr lang="en-US" sz="1000" dirty="0"/>
              <a:t>? Choose a Pantheon account clf16@cornell.edu</a:t>
            </a:r>
          </a:p>
          <a:p>
            <a:pPr marL="0" indent="0">
              <a:buNone/>
            </a:pPr>
            <a:r>
              <a:rPr lang="en-US" sz="1000" dirty="0"/>
              <a:t>? Pull code from? none</a:t>
            </a:r>
          </a:p>
          <a:p>
            <a:pPr marL="0" indent="0">
              <a:buNone/>
            </a:pPr>
            <a:r>
              <a:rPr lang="en-US" sz="1000" dirty="0"/>
              <a:t>? Pull database from? dev</a:t>
            </a:r>
          </a:p>
          <a:p>
            <a:pPr marL="0" indent="0">
              <a:buNone/>
            </a:pPr>
            <a:r>
              <a:rPr lang="en-US" sz="1000" dirty="0"/>
              <a:t>? Pull files from? dev</a:t>
            </a:r>
          </a:p>
          <a:p>
            <a:pPr marL="0" indent="0">
              <a:buNone/>
            </a:pPr>
            <a:r>
              <a:rPr lang="en-US" sz="1000" dirty="0"/>
              <a:t>Attempting to login via terminus...</a:t>
            </a:r>
          </a:p>
          <a:p>
            <a:pPr marL="0" indent="0">
              <a:buNone/>
            </a:pPr>
            <a:r>
              <a:rPr lang="en-US" sz="1000" dirty="0"/>
              <a:t> [notice] Logging in via machine token.</a:t>
            </a:r>
          </a:p>
          <a:p>
            <a:pPr marL="0" indent="0">
              <a:buNone/>
            </a:pPr>
            <a:r>
              <a:rPr lang="en-US" sz="1000" dirty="0"/>
              <a:t>Logged in as clf16@cornell.edu</a:t>
            </a:r>
          </a:p>
          <a:p>
            <a:pPr marL="0" indent="0">
              <a:buNone/>
            </a:pPr>
            <a:r>
              <a:rPr lang="en-US" sz="1000" dirty="0"/>
              <a:t>Verifying that you have </a:t>
            </a:r>
            <a:r>
              <a:rPr lang="en-US" sz="1000" dirty="0" err="1"/>
              <a:t>accesss</a:t>
            </a:r>
            <a:r>
              <a:rPr lang="en-US" sz="1000" dirty="0"/>
              <a:t> to </a:t>
            </a:r>
            <a:r>
              <a:rPr lang="en-US" sz="1000" dirty="0" err="1"/>
              <a:t>drupalcampdemo</a:t>
            </a:r>
            <a:r>
              <a:rPr lang="en-US" sz="1000" dirty="0"/>
              <a:t>...</a:t>
            </a:r>
          </a:p>
          <a:p>
            <a:pPr marL="0" indent="0">
              <a:buNone/>
            </a:pPr>
            <a:r>
              <a:rPr lang="en-US" sz="1000" dirty="0"/>
              <a:t> ------------------ 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000" dirty="0"/>
              <a:t>  ID                 fe8a7f32-41a6-40f0-a0d4-e3fae83bb482</a:t>
            </a:r>
          </a:p>
          <a:p>
            <a:pPr marL="0" indent="0">
              <a:buNone/>
            </a:pPr>
            <a:r>
              <a:rPr lang="en-US" sz="1000" dirty="0"/>
              <a:t>  Name               </a:t>
            </a:r>
            <a:r>
              <a:rPr lang="en-US" sz="1000" dirty="0" err="1"/>
              <a:t>drupalcampdemo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Label              </a:t>
            </a:r>
            <a:r>
              <a:rPr lang="en-US" sz="1000" dirty="0" err="1"/>
              <a:t>drupalcampdemo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Created            2019-09-13 15:17:33</a:t>
            </a:r>
          </a:p>
          <a:p>
            <a:pPr marL="0" indent="0">
              <a:buNone/>
            </a:pPr>
            <a:r>
              <a:rPr lang="en-US" sz="1000" dirty="0"/>
              <a:t>  Framework          </a:t>
            </a:r>
            <a:r>
              <a:rPr lang="en-US" sz="1000" dirty="0" err="1"/>
              <a:t>drupal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Organization       893bc79a-3b2d-46cc-9d10-771370b74081</a:t>
            </a:r>
          </a:p>
          <a:p>
            <a:pPr marL="0" indent="0">
              <a:buNone/>
            </a:pPr>
            <a:r>
              <a:rPr lang="en-US" sz="1000" dirty="0"/>
              <a:t>  Service Level      free</a:t>
            </a:r>
          </a:p>
          <a:p>
            <a:pPr marL="0" indent="0">
              <a:buNone/>
            </a:pPr>
            <a:r>
              <a:rPr lang="en-US" sz="1000" dirty="0"/>
              <a:t>  Max </a:t>
            </a:r>
            <a:r>
              <a:rPr lang="en-US" sz="1000" dirty="0" err="1"/>
              <a:t>Multidevs</a:t>
            </a:r>
            <a:r>
              <a:rPr lang="en-US" sz="1000" dirty="0"/>
              <a:t>      10</a:t>
            </a:r>
          </a:p>
          <a:p>
            <a:pPr marL="0" indent="0">
              <a:buNone/>
            </a:pPr>
            <a:r>
              <a:rPr lang="en-US" sz="1000" dirty="0"/>
              <a:t>  Upstream           21e1fada-199c-492b-97bd-0b36b53a9da0: git://</a:t>
            </a:r>
            <a:r>
              <a:rPr lang="en-US" sz="1000" dirty="0" err="1"/>
              <a:t>github.com</a:t>
            </a:r>
            <a:r>
              <a:rPr lang="en-US" sz="1000" dirty="0"/>
              <a:t>/pantheon-systems/drops-7.git</a:t>
            </a:r>
          </a:p>
          <a:p>
            <a:pPr marL="0" indent="0">
              <a:buNone/>
            </a:pPr>
            <a:r>
              <a:rPr lang="en-US" sz="1000" dirty="0"/>
              <a:t>  PHP Version        5.5</a:t>
            </a:r>
          </a:p>
          <a:p>
            <a:pPr marL="0" indent="0">
              <a:buNone/>
            </a:pPr>
            <a:r>
              <a:rPr lang="en-US" sz="1000" dirty="0"/>
              <a:t>  Holder Type        user</a:t>
            </a:r>
          </a:p>
          <a:p>
            <a:pPr marL="0" indent="0">
              <a:buNone/>
            </a:pPr>
            <a:r>
              <a:rPr lang="en-US" sz="1000" dirty="0"/>
              <a:t>  Holder ID          4ddd827c-c1fe-473c-afeb-0c34d536d00d</a:t>
            </a:r>
          </a:p>
          <a:p>
            <a:pPr marL="0" indent="0">
              <a:buNone/>
            </a:pPr>
            <a:r>
              <a:rPr lang="en-US" sz="1000" dirty="0"/>
              <a:t>  Owner              4ddd827c-c1fe-473c-afeb-0c34d536d00d</a:t>
            </a:r>
          </a:p>
          <a:p>
            <a:pPr marL="0" indent="0">
              <a:buNone/>
            </a:pPr>
            <a:r>
              <a:rPr lang="en-US" sz="1000" dirty="0"/>
              <a:t>  Is Frozen?         false</a:t>
            </a:r>
          </a:p>
          <a:p>
            <a:pPr marL="0" indent="0">
              <a:buNone/>
            </a:pPr>
            <a:r>
              <a:rPr lang="en-US" sz="1000" dirty="0"/>
              <a:t>  Date Last Frozen   1970-01-01 00:00:00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78522-CD02-BD41-8484-E98B07C0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93166"/>
            <a:ext cx="4038600" cy="523318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1000" dirty="0"/>
              <a:t>Pantheon LOCKR setup</a:t>
            </a:r>
          </a:p>
          <a:p>
            <a:pPr marL="0" indent="0">
              <a:buNone/>
            </a:pPr>
            <a:r>
              <a:rPr lang="en-US" sz="1000" dirty="0"/>
              <a:t>Connected to appserver.dev.fe8a7f32-41a6-40f0-a0d4-e3fae83bb482.drush.in.</a:t>
            </a:r>
          </a:p>
          <a:p>
            <a:pPr marL="0" indent="0">
              <a:buNone/>
            </a:pPr>
            <a:r>
              <a:rPr lang="en-US" sz="1000" dirty="0"/>
              <a:t>Fetching /</a:t>
            </a:r>
            <a:r>
              <a:rPr lang="en-US" sz="1000" dirty="0" err="1"/>
              <a:t>srv</a:t>
            </a:r>
            <a:r>
              <a:rPr lang="en-US" sz="1000" dirty="0"/>
              <a:t>/bindings/75d333dd38814e4cae2e35b8c40280a0/certs/</a:t>
            </a:r>
            <a:r>
              <a:rPr lang="en-US" sz="1000" dirty="0" err="1"/>
              <a:t>binding.pem</a:t>
            </a:r>
            <a:r>
              <a:rPr lang="en-US" sz="1000" dirty="0"/>
              <a:t> to /</a:t>
            </a:r>
            <a:r>
              <a:rPr lang="en-US" sz="1000" dirty="0" err="1"/>
              <a:t>var</a:t>
            </a:r>
            <a:r>
              <a:rPr lang="en-US" sz="1000" dirty="0"/>
              <a:t>/www/certs/</a:t>
            </a:r>
            <a:r>
              <a:rPr lang="en-US" sz="1000" dirty="0" err="1"/>
              <a:t>binding.pem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/</a:t>
            </a:r>
            <a:r>
              <a:rPr lang="en-US" sz="1000" dirty="0" err="1"/>
              <a:t>srv</a:t>
            </a:r>
            <a:r>
              <a:rPr lang="en-US" sz="1000" dirty="0"/>
              <a:t>/bindings/75d333dd38814e4cae2e35b8c40280a0/certs/</a:t>
            </a:r>
            <a:r>
              <a:rPr lang="en-US" sz="1000" dirty="0" err="1"/>
              <a:t>binding.pem</a:t>
            </a:r>
            <a:r>
              <a:rPr lang="en-US" sz="1000" dirty="0"/>
              <a:t>                                                                                                                                                                        100% 3412    42.8KB/s   00:00</a:t>
            </a:r>
          </a:p>
          <a:p>
            <a:pPr marL="0" indent="0">
              <a:buNone/>
            </a:pPr>
            <a:r>
              <a:rPr lang="en-US" sz="1000" dirty="0"/>
              <a:t>Certificate will not expire</a:t>
            </a:r>
          </a:p>
          <a:p>
            <a:pPr marL="0" indent="0">
              <a:buNone/>
            </a:pPr>
            <a:r>
              <a:rPr lang="en-US" sz="1000" dirty="0"/>
              <a:t>Cert is good!</a:t>
            </a:r>
          </a:p>
          <a:p>
            <a:pPr marL="0" indent="0">
              <a:buNone/>
            </a:pPr>
            <a:r>
              <a:rPr lang="en-US" sz="1000" dirty="0"/>
              <a:t>Validating whether mayo is a valid environment and that you have access to it</a:t>
            </a:r>
          </a:p>
          <a:p>
            <a:pPr marL="0" indent="0">
              <a:buNone/>
            </a:pPr>
            <a:r>
              <a:rPr lang="en-US" sz="1000" dirty="0"/>
              <a:t>Destroying all current tables in database...</a:t>
            </a:r>
          </a:p>
          <a:p>
            <a:pPr marL="0" indent="0">
              <a:buNone/>
            </a:pPr>
            <a:r>
              <a:rPr lang="en-US" sz="1000" dirty="0"/>
              <a:t>Downloading </a:t>
            </a:r>
            <a:r>
              <a:rPr lang="en-US" sz="1000" dirty="0" err="1"/>
              <a:t>drush</a:t>
            </a:r>
            <a:r>
              <a:rPr lang="en-US" sz="1000" dirty="0"/>
              <a:t> aliases...</a:t>
            </a:r>
          </a:p>
          <a:p>
            <a:pPr marL="0" indent="0">
              <a:buNone/>
            </a:pPr>
            <a:r>
              <a:rPr lang="en-US" sz="1000" dirty="0"/>
              <a:t> [notice] Aliases file written to ~/.</a:t>
            </a:r>
            <a:r>
              <a:rPr lang="en-US" sz="1000" dirty="0" err="1"/>
              <a:t>drush</a:t>
            </a:r>
            <a:r>
              <a:rPr lang="en-US" sz="1000" dirty="0"/>
              <a:t>/</a:t>
            </a:r>
            <a:r>
              <a:rPr lang="en-US" sz="1000" dirty="0" err="1"/>
              <a:t>pantheon.aliases.drushrc.php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@</a:t>
            </a:r>
            <a:r>
              <a:rPr lang="en-US" sz="1000" dirty="0" err="1"/>
              <a:t>pantheon.drupalcampdemo.dev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Clearing remote cache to shrink </a:t>
            </a:r>
            <a:r>
              <a:rPr lang="en-US" sz="1000" dirty="0" err="1"/>
              <a:t>db</a:t>
            </a:r>
            <a:r>
              <a:rPr lang="en-US" sz="1000" dirty="0"/>
              <a:t> size</a:t>
            </a:r>
          </a:p>
          <a:p>
            <a:pPr marL="0" indent="0">
              <a:buNone/>
            </a:pPr>
            <a:r>
              <a:rPr lang="en-US" sz="1000" dirty="0"/>
              <a:t>No Drupal site found, only '</a:t>
            </a:r>
            <a:r>
              <a:rPr lang="en-US" sz="1000" dirty="0" err="1"/>
              <a:t>drush</a:t>
            </a:r>
            <a:r>
              <a:rPr lang="en-US" sz="1000" dirty="0"/>
              <a:t>' cache was cleared.                  [warning]</a:t>
            </a:r>
          </a:p>
          <a:p>
            <a:pPr marL="0" indent="0">
              <a:buNone/>
            </a:pPr>
            <a:r>
              <a:rPr lang="en-US" sz="1000" dirty="0"/>
              <a:t> [notice] OK &gt;&gt; dev-</a:t>
            </a:r>
            <a:r>
              <a:rPr lang="en-US" sz="1000" dirty="0" err="1"/>
              <a:t>drupalcampdemo.pantheonsite.io</a:t>
            </a:r>
            <a:r>
              <a:rPr lang="en-US" sz="1000" dirty="0"/>
              <a:t> responded</a:t>
            </a:r>
          </a:p>
          <a:p>
            <a:pPr marL="0" indent="0">
              <a:buNone/>
            </a:pPr>
            <a:r>
              <a:rPr lang="en-US" sz="1000" dirty="0"/>
              <a:t>Pulling database from dev...</a:t>
            </a:r>
          </a:p>
          <a:p>
            <a:pPr marL="0" indent="0">
              <a:buNone/>
            </a:pPr>
            <a:r>
              <a:rPr lang="en-US" sz="1000" dirty="0"/>
              <a:t> 736KiB 0:00:03 [ 211KiB/s] [             &lt;=&gt;</a:t>
            </a:r>
          </a:p>
          <a:p>
            <a:pPr marL="0" indent="0">
              <a:buNone/>
            </a:pPr>
            <a:r>
              <a:rPr lang="en-US" sz="1000" dirty="0"/>
              <a:t>Pulling files from dev...</a:t>
            </a:r>
          </a:p>
          <a:p>
            <a:pPr marL="0" indent="0">
              <a:buNone/>
            </a:pPr>
            <a:r>
              <a:rPr lang="en-US" sz="1000" dirty="0"/>
              <a:t>receiving incremental file list</a:t>
            </a:r>
          </a:p>
          <a:p>
            <a:pPr marL="0" indent="0">
              <a:buNone/>
            </a:pPr>
            <a:r>
              <a:rPr lang="en-US" sz="1000" dirty="0"/>
              <a:t>private/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sent 143 bytes  received 59 bytes  80.80 bytes/sec</a:t>
            </a:r>
          </a:p>
          <a:p>
            <a:pPr marL="0" indent="0">
              <a:buNone/>
            </a:pPr>
            <a:r>
              <a:rPr lang="en-US" sz="1000" dirty="0"/>
              <a:t>total size is 0  speedup is 0.00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Pull complete!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ED18BA-4A65-8A4A-80BB-F2C6021157FA}"/>
              </a:ext>
            </a:extLst>
          </p:cNvPr>
          <p:cNvSpPr txBox="1">
            <a:spLocks/>
          </p:cNvSpPr>
          <p:nvPr/>
        </p:nvSpPr>
        <p:spPr bwMode="auto">
          <a:xfrm>
            <a:off x="457200" y="1028700"/>
            <a:ext cx="8229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Copy database and files</a:t>
            </a:r>
          </a:p>
        </p:txBody>
      </p:sp>
    </p:spTree>
    <p:extLst>
      <p:ext uri="{BB962C8B-B14F-4D97-AF65-F5344CB8AC3E}">
        <p14:creationId xmlns:p14="http://schemas.microsoft.com/office/powerpoint/2010/main" val="108114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4295-E5C5-ED43-84C7-2D5D3A25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en-US" dirty="0"/>
              <a:t>Under the 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8E5CB-F617-0A4E-8001-FE959D41B9C6}"/>
              </a:ext>
            </a:extLst>
          </p:cNvPr>
          <p:cNvSpPr txBox="1"/>
          <p:nvPr/>
        </p:nvSpPr>
        <p:spPr>
          <a:xfrm>
            <a:off x="457200" y="197661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Bitbucket-</a:t>
            </a:r>
            <a:r>
              <a:rPr lang="en-US" dirty="0" err="1"/>
              <a:t>pipelines.yml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D4ECFD-1609-B946-892E-5F9D6069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42170"/>
            <a:ext cx="8229600" cy="4415830"/>
          </a:xfrm>
        </p:spPr>
        <p:txBody>
          <a:bodyPr/>
          <a:lstStyle/>
          <a:p>
            <a:pPr marL="0" indent="0">
              <a:buNone/>
            </a:pPr>
            <a:r>
              <a:rPr lang="en-US" sz="1000" i="1" dirty="0"/>
              <a:t># This image will be used by all steps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image: </a:t>
            </a:r>
            <a:r>
              <a:rPr lang="en-US" sz="1000" dirty="0" err="1"/>
              <a:t>quay.io</a:t>
            </a:r>
            <a:r>
              <a:rPr lang="en-US" sz="1000" dirty="0"/>
              <a:t>/pantheon-public/build-tools-ci:4.x</a:t>
            </a:r>
          </a:p>
          <a:p>
            <a:pPr marL="0" indent="0">
              <a:buNone/>
            </a:pPr>
            <a:br>
              <a:rPr lang="en-US" sz="1000" dirty="0"/>
            </a:br>
            <a:r>
              <a:rPr lang="en-US" sz="1000" dirty="0"/>
              <a:t>options:</a:t>
            </a:r>
          </a:p>
          <a:p>
            <a:pPr marL="0" indent="0">
              <a:buNone/>
            </a:pPr>
            <a:r>
              <a:rPr lang="en-US" sz="1000" dirty="0"/>
              <a:t>   docker: </a:t>
            </a:r>
            <a:r>
              <a:rPr lang="en-US" sz="1000" b="1" dirty="0"/>
              <a:t>true</a:t>
            </a:r>
            <a:endParaRPr lang="en-US" sz="1000" dirty="0"/>
          </a:p>
          <a:p>
            <a:pPr marL="0" indent="0">
              <a:buNone/>
            </a:pPr>
            <a:br>
              <a:rPr lang="en-US" sz="1000" dirty="0"/>
            </a:br>
            <a:r>
              <a:rPr lang="en-US" sz="1000" dirty="0"/>
              <a:t>pipelines:</a:t>
            </a:r>
          </a:p>
          <a:p>
            <a:pPr marL="0" indent="0">
              <a:buNone/>
            </a:pPr>
            <a:r>
              <a:rPr lang="en-US" sz="1000" dirty="0"/>
              <a:t>   branches:</a:t>
            </a:r>
          </a:p>
          <a:p>
            <a:pPr marL="0" indent="0">
              <a:buNone/>
            </a:pPr>
            <a:r>
              <a:rPr lang="en-US" sz="1000" dirty="0"/>
              <a:t>      master: </a:t>
            </a:r>
            <a:r>
              <a:rPr lang="en-US" sz="1000" i="1" dirty="0"/>
              <a:t># This only runs on merges to master branch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- step:</a:t>
            </a:r>
          </a:p>
          <a:p>
            <a:pPr marL="0" indent="0">
              <a:buNone/>
            </a:pPr>
            <a:r>
              <a:rPr lang="en-US" sz="1000" dirty="0"/>
              <a:t>            name: Deploy to dev (master)</a:t>
            </a:r>
          </a:p>
          <a:p>
            <a:pPr marL="0" indent="0">
              <a:buNone/>
            </a:pPr>
            <a:r>
              <a:rPr lang="en-US" sz="1000" dirty="0"/>
              <a:t>            deployment: staging # can be test, staging or production.</a:t>
            </a:r>
          </a:p>
          <a:p>
            <a:pPr marL="0" indent="0">
              <a:buNone/>
            </a:pPr>
            <a:r>
              <a:rPr lang="en-US" sz="1000" dirty="0"/>
              <a:t>             script:</a:t>
            </a:r>
          </a:p>
          <a:p>
            <a:pPr marL="0" indent="0">
              <a:buNone/>
            </a:pPr>
            <a:r>
              <a:rPr lang="en-US" sz="1000" dirty="0"/>
              <a:t>                - echo "Deploying to Pantheon dev environment"</a:t>
            </a:r>
          </a:p>
          <a:p>
            <a:pPr marL="0" indent="0">
              <a:buNone/>
            </a:pPr>
            <a:r>
              <a:rPr lang="en-US" sz="1000" dirty="0"/>
              <a:t>                - ./scripts/merge-</a:t>
            </a:r>
            <a:r>
              <a:rPr lang="en-US" sz="1000" dirty="0" err="1"/>
              <a:t>multidev</a:t>
            </a:r>
            <a:r>
              <a:rPr lang="en-US" sz="1000" dirty="0"/>
              <a:t>-to-</a:t>
            </a:r>
            <a:r>
              <a:rPr lang="en-US" sz="1000" dirty="0" err="1"/>
              <a:t>dev.sh</a:t>
            </a:r>
            <a:endParaRPr lang="en-US" sz="1000" dirty="0"/>
          </a:p>
          <a:p>
            <a:pPr marL="0" indent="0">
              <a:buNone/>
            </a:pPr>
            <a:br>
              <a:rPr lang="en-US" sz="1000" dirty="0"/>
            </a:br>
            <a:r>
              <a:rPr lang="en-US" sz="1000" dirty="0"/>
              <a:t>      '**’:</a:t>
            </a:r>
          </a:p>
          <a:p>
            <a:pPr marL="0" indent="0">
              <a:buNone/>
            </a:pPr>
            <a:r>
              <a:rPr lang="en-US" sz="1000" dirty="0"/>
              <a:t>         - step:</a:t>
            </a:r>
          </a:p>
          <a:p>
            <a:pPr marL="0" indent="0">
              <a:buNone/>
            </a:pPr>
            <a:r>
              <a:rPr lang="en-US" sz="1000" dirty="0"/>
              <a:t>            name: Deploy to </a:t>
            </a:r>
            <a:r>
              <a:rPr lang="en-US" sz="1000" dirty="0" err="1"/>
              <a:t>multidev</a:t>
            </a:r>
            <a:endParaRPr lang="en-US" sz="1000" dirty="0"/>
          </a:p>
          <a:p>
            <a:pPr marL="0" indent="0">
              <a:buNone/>
            </a:pPr>
            <a:r>
              <a:rPr lang="en-US" sz="1000" i="1" dirty="0"/>
              <a:t>            # This moves code to a </a:t>
            </a:r>
            <a:r>
              <a:rPr lang="en-US" sz="1000" i="1" dirty="0" err="1"/>
              <a:t>multidev</a:t>
            </a:r>
            <a:r>
              <a:rPr lang="en-US" sz="1000" i="1" dirty="0"/>
              <a:t> environment for testing.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deployment: test # can be test, staging or production.</a:t>
            </a:r>
          </a:p>
          <a:p>
            <a:pPr marL="0" indent="0">
              <a:buNone/>
            </a:pPr>
            <a:r>
              <a:rPr lang="en-US" sz="1000" dirty="0"/>
              <a:t>            script:</a:t>
            </a:r>
          </a:p>
          <a:p>
            <a:pPr marL="0" indent="0">
              <a:buNone/>
            </a:pPr>
            <a:r>
              <a:rPr lang="en-US" sz="1000" dirty="0"/>
              <a:t>               - echo "Deploying to a Pantheon </a:t>
            </a:r>
            <a:r>
              <a:rPr lang="en-US" sz="1000" dirty="0" err="1"/>
              <a:t>multidev</a:t>
            </a:r>
            <a:r>
              <a:rPr lang="en-US" sz="1000" dirty="0"/>
              <a:t> environment"</a:t>
            </a:r>
          </a:p>
          <a:p>
            <a:pPr marL="0" indent="0">
              <a:buNone/>
            </a:pPr>
            <a:r>
              <a:rPr lang="en-US" sz="1000" dirty="0"/>
              <a:t>               - ./scripts/deploy-</a:t>
            </a:r>
            <a:r>
              <a:rPr lang="en-US" sz="1000" dirty="0" err="1"/>
              <a:t>multidev.sh</a:t>
            </a:r>
            <a:r>
              <a:rPr lang="en-US" sz="1000" dirty="0"/>
              <a:t> branches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133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E304B4-65DF-5644-8F45-C8C7170F059E}"/>
              </a:ext>
            </a:extLst>
          </p:cNvPr>
          <p:cNvSpPr txBox="1"/>
          <p:nvPr/>
        </p:nvSpPr>
        <p:spPr>
          <a:xfrm>
            <a:off x="533400" y="1295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Deploy-</a:t>
            </a:r>
            <a:r>
              <a:rPr lang="en-US" dirty="0" err="1"/>
              <a:t>multidev.sh</a:t>
            </a:r>
            <a:r>
              <a:rPr lang="en-US" dirty="0"/>
              <a:t> – step #1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AEB84F-8BAF-914C-878C-173B725B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70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echo "Working with branch "$BITBUCKET_BRANCH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# Deploy any branch except master, dev, test, or live</a:t>
            </a:r>
          </a:p>
          <a:p>
            <a:pPr marL="0" indent="0">
              <a:buNone/>
            </a:pPr>
            <a:r>
              <a:rPr lang="en-US" sz="1000" dirty="0"/>
              <a:t>echo "Checking branch name against protected names..."</a:t>
            </a:r>
          </a:p>
          <a:p>
            <a:pPr marL="0" indent="0">
              <a:buNone/>
            </a:pPr>
            <a:r>
              <a:rPr lang="en-US" sz="1000" dirty="0"/>
              <a:t>if [ "$BITBUCKET_BRANCH" != "master" ] &amp;&amp; [ "$BITBUCKET_BRANCH" != "dev" ] &amp;&amp; [ "$BITBUCKET_BRANCH" != "test" ] &amp;&amp; [ "$BITBUCKET_BRANCH" != "live" ] &amp;&amp; ! [[ $BITBUCKET_BRANCH =~ (pull\/.*) ]]; then</a:t>
            </a:r>
          </a:p>
          <a:p>
            <a:pPr marL="0" indent="0">
              <a:buNone/>
            </a:pPr>
            <a:r>
              <a:rPr lang="en-US" sz="1000" dirty="0"/>
              <a:t>  # Normalize branch name to adhere with </a:t>
            </a:r>
            <a:r>
              <a:rPr lang="en-US" sz="1000" dirty="0" err="1"/>
              <a:t>Multidev</a:t>
            </a:r>
            <a:r>
              <a:rPr lang="en-US" sz="1000" dirty="0"/>
              <a:t> requirements</a:t>
            </a:r>
          </a:p>
          <a:p>
            <a:pPr marL="0" indent="0">
              <a:buNone/>
            </a:pPr>
            <a:r>
              <a:rPr lang="en-US" sz="1000" dirty="0"/>
              <a:t>  export </a:t>
            </a:r>
            <a:r>
              <a:rPr lang="en-US" sz="1000" dirty="0" err="1"/>
              <a:t>normalize_branch</a:t>
            </a:r>
            <a:r>
              <a:rPr lang="en-US" sz="1000" dirty="0"/>
              <a:t>="$BITBUCKET_BRANCH"</a:t>
            </a:r>
          </a:p>
          <a:p>
            <a:pPr marL="0" indent="0">
              <a:buNone/>
            </a:pPr>
            <a:r>
              <a:rPr lang="en-US" sz="1000" dirty="0"/>
              <a:t>  export valid="^[-0-9a-zA-Z]" # allows digits 0-9, lower case a-z, case A-Z, and -</a:t>
            </a:r>
          </a:p>
          <a:p>
            <a:pPr marL="0" indent="0">
              <a:buNone/>
            </a:pPr>
            <a:r>
              <a:rPr lang="en-US" sz="1000" dirty="0"/>
              <a:t>  if [[ $</a:t>
            </a:r>
            <a:r>
              <a:rPr lang="en-US" sz="1000" dirty="0" err="1"/>
              <a:t>normalize_branch</a:t>
            </a:r>
            <a:r>
              <a:rPr lang="en-US" sz="1000" dirty="0"/>
              <a:t> =~ $valid ]]; then</a:t>
            </a:r>
          </a:p>
          <a:p>
            <a:pPr marL="0" indent="0">
              <a:buNone/>
            </a:pPr>
            <a:r>
              <a:rPr lang="en-US" sz="1000" dirty="0"/>
              <a:t>    # Pantheon doesn't allow </a:t>
            </a:r>
            <a:r>
              <a:rPr lang="en-US" sz="1000" dirty="0" err="1"/>
              <a:t>multidev</a:t>
            </a:r>
            <a:r>
              <a:rPr lang="en-US" sz="1000" dirty="0"/>
              <a:t> names to exceed 11 chars.</a:t>
            </a:r>
          </a:p>
          <a:p>
            <a:pPr marL="0" indent="0">
              <a:buNone/>
            </a:pPr>
            <a:r>
              <a:rPr lang="en-US" sz="1000" dirty="0"/>
              <a:t>    export </a:t>
            </a:r>
            <a:r>
              <a:rPr lang="en-US" sz="1000" dirty="0" err="1"/>
              <a:t>normalize_branch</a:t>
            </a:r>
            <a:r>
              <a:rPr lang="en-US" sz="1000" dirty="0"/>
              <a:t>="${normalize_branch:0:11}"</a:t>
            </a:r>
          </a:p>
          <a:p>
            <a:pPr marL="0" indent="0">
              <a:buNone/>
            </a:pPr>
            <a:r>
              <a:rPr lang="en-US" sz="1000" dirty="0"/>
              <a:t>    #Remove - to avoid failures</a:t>
            </a:r>
          </a:p>
          <a:p>
            <a:pPr marL="0" indent="0">
              <a:buNone/>
            </a:pPr>
            <a:r>
              <a:rPr lang="en-US" sz="1000" dirty="0"/>
              <a:t>    export </a:t>
            </a:r>
            <a:r>
              <a:rPr lang="en-US" sz="1000" dirty="0" err="1"/>
              <a:t>normalize_branch</a:t>
            </a:r>
            <a:r>
              <a:rPr lang="en-US" sz="1000" dirty="0"/>
              <a:t>="${</a:t>
            </a:r>
            <a:r>
              <a:rPr lang="en-US" sz="1000" dirty="0" err="1"/>
              <a:t>normalize_branch</a:t>
            </a:r>
            <a:r>
              <a:rPr lang="en-US" sz="1000" dirty="0"/>
              <a:t>//[-_]}"</a:t>
            </a:r>
          </a:p>
          <a:p>
            <a:pPr marL="0" indent="0">
              <a:buNone/>
            </a:pPr>
            <a:r>
              <a:rPr lang="en-US" sz="1000" dirty="0"/>
              <a:t>    export </a:t>
            </a:r>
            <a:r>
              <a:rPr lang="en-US" sz="1000" dirty="0" err="1"/>
              <a:t>normalize_branch</a:t>
            </a:r>
            <a:r>
              <a:rPr lang="en-US" sz="1000" dirty="0"/>
              <a:t>="${</a:t>
            </a:r>
            <a:r>
              <a:rPr lang="en-US" sz="1000" dirty="0" err="1"/>
              <a:t>normalize_branch</a:t>
            </a:r>
            <a:r>
              <a:rPr lang="en-US" sz="1000" dirty="0"/>
              <a:t>,,}"</a:t>
            </a:r>
          </a:p>
          <a:p>
            <a:pPr marL="0" indent="0">
              <a:buNone/>
            </a:pPr>
            <a:r>
              <a:rPr lang="en-US" sz="1000" dirty="0"/>
              <a:t>    echo "Success: "$</a:t>
            </a:r>
            <a:r>
              <a:rPr lang="en-US" sz="1000" dirty="0" err="1"/>
              <a:t>normalize_branch</a:t>
            </a:r>
            <a:r>
              <a:rPr lang="en-US" sz="1000" dirty="0"/>
              <a:t>" is a valid branch name."</a:t>
            </a:r>
          </a:p>
          <a:p>
            <a:pPr marL="0" indent="0">
              <a:buNone/>
            </a:pPr>
            <a:r>
              <a:rPr lang="en-US" sz="1000" dirty="0"/>
              <a:t>    echo "$</a:t>
            </a:r>
            <a:r>
              <a:rPr lang="en-US" sz="1000" dirty="0" err="1"/>
              <a:t>normalize_branch</a:t>
            </a:r>
            <a:r>
              <a:rPr lang="en-US" sz="1000" dirty="0"/>
              <a:t>" &gt; ./</a:t>
            </a:r>
            <a:r>
              <a:rPr lang="en-US" sz="1000" dirty="0" err="1"/>
              <a:t>info.txt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git add </a:t>
            </a:r>
            <a:r>
              <a:rPr lang="en-US" sz="1000" dirty="0" err="1"/>
              <a:t>info.txt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git commit -m "[skip ci] Updating </a:t>
            </a:r>
            <a:r>
              <a:rPr lang="en-US" sz="1000" dirty="0" err="1"/>
              <a:t>info.txt</a:t>
            </a:r>
            <a:r>
              <a:rPr lang="en-US" sz="1000" dirty="0"/>
              <a:t> with latest branch name."</a:t>
            </a:r>
          </a:p>
          <a:p>
            <a:pPr marL="0" indent="0">
              <a:buNone/>
            </a:pPr>
            <a:r>
              <a:rPr lang="en-US" sz="1000" dirty="0"/>
              <a:t>    git push</a:t>
            </a:r>
          </a:p>
          <a:p>
            <a:pPr marL="0" indent="0">
              <a:buNone/>
            </a:pPr>
            <a:r>
              <a:rPr lang="en-US" sz="1000" dirty="0"/>
              <a:t>  else</a:t>
            </a:r>
          </a:p>
          <a:p>
            <a:pPr marL="0" indent="0">
              <a:buNone/>
            </a:pPr>
            <a:r>
              <a:rPr lang="en-US" sz="1000" dirty="0"/>
              <a:t>    echo "Error: </a:t>
            </a:r>
            <a:r>
              <a:rPr lang="en-US" sz="1000" dirty="0" err="1"/>
              <a:t>Multidev</a:t>
            </a:r>
            <a:r>
              <a:rPr lang="en-US" sz="1000" dirty="0"/>
              <a:t> cannot be created due to invalid branch name: $</a:t>
            </a:r>
            <a:r>
              <a:rPr lang="en-US" sz="1000" dirty="0" err="1"/>
              <a:t>normalize_branch</a:t>
            </a:r>
            <a:r>
              <a:rPr lang="en-US" sz="1000" dirty="0"/>
              <a:t>"</a:t>
            </a:r>
          </a:p>
          <a:p>
            <a:pPr marL="0" indent="0">
              <a:buNone/>
            </a:pPr>
            <a:r>
              <a:rPr lang="en-US" sz="1000" dirty="0"/>
              <a:t>    exit 1</a:t>
            </a:r>
          </a:p>
          <a:p>
            <a:pPr marL="0" indent="0">
              <a:buNone/>
            </a:pPr>
            <a:r>
              <a:rPr lang="en-US" sz="1000" dirty="0"/>
              <a:t>  fi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560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7655-D781-C54C-A4D3-8A3B4426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7065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 terminus </a:t>
            </a:r>
            <a:r>
              <a:rPr lang="en-US" sz="1000" dirty="0" err="1"/>
              <a:t>auth:login</a:t>
            </a:r>
            <a:r>
              <a:rPr lang="en-US" sz="1000" dirty="0"/>
              <a:t> --machine-token=$PANTHEON_USER_MACHINE_TOKEN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echo "Checking to see if </a:t>
            </a:r>
            <a:r>
              <a:rPr lang="en-US" sz="1000" dirty="0" err="1"/>
              <a:t>multidev</a:t>
            </a:r>
            <a:r>
              <a:rPr lang="en-US" sz="1000" dirty="0"/>
              <a:t> exists..."</a:t>
            </a:r>
          </a:p>
          <a:p>
            <a:pPr marL="0" indent="0">
              <a:buNone/>
            </a:pPr>
            <a:r>
              <a:rPr lang="en-US" sz="1000" dirty="0"/>
              <a:t>  terminus </a:t>
            </a:r>
            <a:r>
              <a:rPr lang="en-US" sz="1000" dirty="0" err="1"/>
              <a:t>env:list</a:t>
            </a:r>
            <a:r>
              <a:rPr lang="en-US" sz="1000" dirty="0"/>
              <a:t> --format list --field=ID $SITE_NAME &gt; ./</a:t>
            </a:r>
            <a:r>
              <a:rPr lang="en-US" sz="1000" dirty="0" err="1"/>
              <a:t>env_list.txt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if grep -</a:t>
            </a:r>
            <a:r>
              <a:rPr lang="en-US" sz="1000" dirty="0" err="1"/>
              <a:t>Fxq</a:t>
            </a:r>
            <a:r>
              <a:rPr lang="en-US" sz="1000" dirty="0"/>
              <a:t> "$</a:t>
            </a:r>
            <a:r>
              <a:rPr lang="en-US" sz="1000" dirty="0" err="1"/>
              <a:t>normalize_branch</a:t>
            </a:r>
            <a:r>
              <a:rPr lang="en-US" sz="1000" dirty="0"/>
              <a:t>" ./</a:t>
            </a:r>
            <a:r>
              <a:rPr lang="en-US" sz="1000" dirty="0" err="1"/>
              <a:t>env_list.txt</a:t>
            </a:r>
            <a:r>
              <a:rPr lang="en-US" sz="1000" dirty="0"/>
              <a:t>; then</a:t>
            </a:r>
          </a:p>
          <a:p>
            <a:pPr marL="0" indent="0">
              <a:buNone/>
            </a:pPr>
            <a:r>
              <a:rPr lang="en-US" sz="1000" dirty="0"/>
              <a:t>    echo "Existing environment found for $</a:t>
            </a:r>
            <a:r>
              <a:rPr lang="en-US" sz="1000" dirty="0" err="1"/>
              <a:t>normalize_branch</a:t>
            </a:r>
            <a:r>
              <a:rPr lang="en-US" sz="1000" dirty="0"/>
              <a:t>"</a:t>
            </a:r>
          </a:p>
          <a:p>
            <a:pPr marL="0" indent="0">
              <a:buNone/>
            </a:pPr>
            <a:r>
              <a:rPr lang="en-US" sz="1000" dirty="0"/>
              <a:t>    echo "Recreating </a:t>
            </a:r>
            <a:r>
              <a:rPr lang="en-US" sz="1000" dirty="0" err="1"/>
              <a:t>multidev</a:t>
            </a:r>
            <a:r>
              <a:rPr lang="en-US" sz="1000" dirty="0"/>
              <a:t> environment..."</a:t>
            </a:r>
          </a:p>
          <a:p>
            <a:pPr marL="0" indent="0">
              <a:buNone/>
            </a:pPr>
            <a:r>
              <a:rPr lang="en-US" sz="1000" dirty="0"/>
              <a:t>    # Push code to </a:t>
            </a:r>
            <a:r>
              <a:rPr lang="en-US" sz="1000" dirty="0" err="1"/>
              <a:t>multidev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git remote add pantheon $PANTHEON_GIT_URL</a:t>
            </a:r>
          </a:p>
          <a:p>
            <a:pPr marL="0" indent="0">
              <a:buNone/>
            </a:pPr>
            <a:r>
              <a:rPr lang="en-US" sz="1000" dirty="0"/>
              <a:t>    GIT_SSH_COMMAND="</a:t>
            </a:r>
            <a:r>
              <a:rPr lang="en-US" sz="1000" dirty="0" err="1"/>
              <a:t>ssh</a:t>
            </a:r>
            <a:r>
              <a:rPr lang="en-US" sz="1000" dirty="0"/>
              <a:t> -o </a:t>
            </a:r>
            <a:r>
              <a:rPr lang="en-US" sz="1000" dirty="0" err="1"/>
              <a:t>UserKnownHostsFile</a:t>
            </a:r>
            <a:r>
              <a:rPr lang="en-US" sz="1000" dirty="0"/>
              <a:t>=/dev/null -o </a:t>
            </a:r>
            <a:r>
              <a:rPr lang="en-US" sz="1000" dirty="0" err="1"/>
              <a:t>StrictHostKeyChecking</a:t>
            </a:r>
            <a:r>
              <a:rPr lang="en-US" sz="1000" dirty="0"/>
              <a:t>=no" git push pantheon $</a:t>
            </a:r>
            <a:r>
              <a:rPr lang="en-US" sz="1000" dirty="0" err="1"/>
              <a:t>normalize_branch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# I'm not convinced we should revert all features at the risk of losing changes; this is a controversial practice</a:t>
            </a:r>
          </a:p>
          <a:p>
            <a:pPr marL="0" indent="0">
              <a:buNone/>
            </a:pPr>
            <a:r>
              <a:rPr lang="en-US" sz="1000" dirty="0"/>
              <a:t>    # terminus </a:t>
            </a:r>
            <a:r>
              <a:rPr lang="en-US" sz="1000" dirty="0" err="1"/>
              <a:t>drush</a:t>
            </a:r>
            <a:r>
              <a:rPr lang="en-US" sz="1000" dirty="0"/>
              <a:t> $SITE_NAME.$</a:t>
            </a:r>
            <a:r>
              <a:rPr lang="en-US" sz="1000" dirty="0" err="1"/>
              <a:t>normalize_branch</a:t>
            </a:r>
            <a:r>
              <a:rPr lang="en-US" sz="1000" dirty="0"/>
              <a:t> -- features-revert-all -y</a:t>
            </a:r>
          </a:p>
          <a:p>
            <a:pPr marL="0" indent="0">
              <a:buNone/>
            </a:pPr>
            <a:r>
              <a:rPr lang="en-US" sz="1000" dirty="0"/>
              <a:t>    terminus </a:t>
            </a:r>
            <a:r>
              <a:rPr lang="en-US" sz="1000" dirty="0" err="1"/>
              <a:t>env:clear-cache</a:t>
            </a:r>
            <a:r>
              <a:rPr lang="en-US" sz="1000" dirty="0"/>
              <a:t> $SITE_NAME.$</a:t>
            </a:r>
            <a:r>
              <a:rPr lang="en-US" sz="1000" dirty="0" err="1"/>
              <a:t>normalize_branch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else</a:t>
            </a:r>
          </a:p>
          <a:p>
            <a:pPr marL="0" indent="0">
              <a:buNone/>
            </a:pPr>
            <a:r>
              <a:rPr lang="en-US" sz="1000" dirty="0"/>
              <a:t>    echo "Creating </a:t>
            </a:r>
            <a:r>
              <a:rPr lang="en-US" sz="1000" dirty="0" err="1"/>
              <a:t>multidev</a:t>
            </a:r>
            <a:r>
              <a:rPr lang="en-US" sz="1000" dirty="0"/>
              <a:t> environment $</a:t>
            </a:r>
            <a:r>
              <a:rPr lang="en-US" sz="1000" dirty="0" err="1"/>
              <a:t>normalize_branch</a:t>
            </a:r>
            <a:r>
              <a:rPr lang="en-US" sz="1000" dirty="0"/>
              <a:t>..."</a:t>
            </a:r>
          </a:p>
          <a:p>
            <a:pPr marL="0" indent="0">
              <a:buNone/>
            </a:pPr>
            <a:r>
              <a:rPr lang="en-US" sz="1000" dirty="0"/>
              <a:t>    terminus </a:t>
            </a:r>
            <a:r>
              <a:rPr lang="en-US" sz="1000" dirty="0" err="1"/>
              <a:t>multidev:create</a:t>
            </a:r>
            <a:r>
              <a:rPr lang="en-US" sz="1000" dirty="0"/>
              <a:t> $</a:t>
            </a:r>
            <a:r>
              <a:rPr lang="en-US" sz="1000" dirty="0" err="1"/>
              <a:t>SITE_NAME.dev</a:t>
            </a:r>
            <a:r>
              <a:rPr lang="en-US" sz="1000" dirty="0"/>
              <a:t> $</a:t>
            </a:r>
            <a:r>
              <a:rPr lang="en-US" sz="1000" dirty="0" err="1"/>
              <a:t>normalize_branch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echo "Cloning database and files from dev..."</a:t>
            </a:r>
          </a:p>
          <a:p>
            <a:pPr marL="0" indent="0">
              <a:buNone/>
            </a:pPr>
            <a:r>
              <a:rPr lang="en-US" sz="1000" dirty="0"/>
              <a:t>    terminus </a:t>
            </a:r>
            <a:r>
              <a:rPr lang="en-US" sz="1000" dirty="0" err="1"/>
              <a:t>env:clone-content</a:t>
            </a:r>
            <a:r>
              <a:rPr lang="en-US" sz="1000" dirty="0"/>
              <a:t> $</a:t>
            </a:r>
            <a:r>
              <a:rPr lang="en-US" sz="1000" dirty="0" err="1"/>
              <a:t>SITE_NAME.dev</a:t>
            </a:r>
            <a:r>
              <a:rPr lang="en-US" sz="1000" dirty="0"/>
              <a:t> $</a:t>
            </a:r>
            <a:r>
              <a:rPr lang="en-US" sz="1000" dirty="0" err="1"/>
              <a:t>normalize_branch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# Push code to </a:t>
            </a:r>
            <a:r>
              <a:rPr lang="en-US" sz="1000" dirty="0" err="1"/>
              <a:t>multidev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git remote add pantheon $PANTHEON_GIT_URL</a:t>
            </a:r>
          </a:p>
          <a:p>
            <a:pPr marL="0" indent="0">
              <a:buNone/>
            </a:pPr>
            <a:r>
              <a:rPr lang="en-US" sz="1000" dirty="0"/>
              <a:t>    GIT_SSH_COMMAND="</a:t>
            </a:r>
            <a:r>
              <a:rPr lang="en-US" sz="1000" dirty="0" err="1"/>
              <a:t>ssh</a:t>
            </a:r>
            <a:r>
              <a:rPr lang="en-US" sz="1000" dirty="0"/>
              <a:t> -o </a:t>
            </a:r>
            <a:r>
              <a:rPr lang="en-US" sz="1000" dirty="0" err="1"/>
              <a:t>UserKnownHostsFile</a:t>
            </a:r>
            <a:r>
              <a:rPr lang="en-US" sz="1000" dirty="0"/>
              <a:t>=/dev/null -o </a:t>
            </a:r>
            <a:r>
              <a:rPr lang="en-US" sz="1000" dirty="0" err="1"/>
              <a:t>StrictHostKeyChecking</a:t>
            </a:r>
            <a:r>
              <a:rPr lang="en-US" sz="1000" dirty="0"/>
              <a:t>=no" git push pantheon $</a:t>
            </a:r>
            <a:r>
              <a:rPr lang="en-US" sz="1000" dirty="0" err="1"/>
              <a:t>normalize_branch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terminus </a:t>
            </a:r>
            <a:r>
              <a:rPr lang="en-US" sz="1000" dirty="0" err="1"/>
              <a:t>env:clear-cache</a:t>
            </a:r>
            <a:r>
              <a:rPr lang="en-US" sz="1000" dirty="0"/>
              <a:t> $SITE_NAME.$</a:t>
            </a:r>
            <a:r>
              <a:rPr lang="en-US" sz="1000" dirty="0" err="1"/>
              <a:t>normalize_branch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fi</a:t>
            </a:r>
          </a:p>
          <a:p>
            <a:pPr marL="0" indent="0">
              <a:buNone/>
            </a:pPr>
            <a:r>
              <a:rPr lang="en-US" sz="1000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9E9F6-F888-3E44-83D6-B15B0649C058}"/>
              </a:ext>
            </a:extLst>
          </p:cNvPr>
          <p:cNvSpPr txBox="1"/>
          <p:nvPr/>
        </p:nvSpPr>
        <p:spPr>
          <a:xfrm>
            <a:off x="533400" y="1295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Deploy-</a:t>
            </a:r>
            <a:r>
              <a:rPr lang="en-US" dirty="0" err="1"/>
              <a:t>multidev.sh</a:t>
            </a:r>
            <a:r>
              <a:rPr lang="en-US" dirty="0"/>
              <a:t> – step #2</a:t>
            </a:r>
          </a:p>
        </p:txBody>
      </p:sp>
    </p:spTree>
    <p:extLst>
      <p:ext uri="{BB962C8B-B14F-4D97-AF65-F5344CB8AC3E}">
        <p14:creationId xmlns:p14="http://schemas.microsoft.com/office/powerpoint/2010/main" val="121129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FE3AEC-2AEA-E74D-9422-FE9DCDEB75E7}"/>
              </a:ext>
            </a:extLst>
          </p:cNvPr>
          <p:cNvSpPr txBox="1"/>
          <p:nvPr/>
        </p:nvSpPr>
        <p:spPr>
          <a:xfrm>
            <a:off x="457200" y="13716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Merge-</a:t>
            </a:r>
            <a:r>
              <a:rPr lang="en-US" dirty="0" err="1"/>
              <a:t>multidev</a:t>
            </a:r>
            <a:r>
              <a:rPr lang="en-US" dirty="0"/>
              <a:t>-to-</a:t>
            </a:r>
            <a:r>
              <a:rPr lang="en-US" dirty="0" err="1"/>
              <a:t>dev.sh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84002F-5AF0-DB49-BEFD-2395712C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2057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#!/bin/bash</a:t>
            </a:r>
          </a:p>
          <a:p>
            <a:pPr marL="0" indent="0">
              <a:buNone/>
            </a:pPr>
            <a:r>
              <a:rPr lang="en-US" sz="1000" dirty="0"/>
              <a:t># Merges code commits from a </a:t>
            </a:r>
            <a:r>
              <a:rPr lang="en-US" sz="1000" dirty="0" err="1"/>
              <a:t>multidev</a:t>
            </a:r>
            <a:r>
              <a:rPr lang="en-US" sz="1000" dirty="0"/>
              <a:t> environment to dev</a:t>
            </a:r>
          </a:p>
          <a:p>
            <a:pPr marL="0" indent="0">
              <a:buNone/>
            </a:pPr>
            <a:r>
              <a:rPr lang="en-US" sz="1000" dirty="0"/>
              <a:t># Note: This script uses BITBUCKET environment variables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export </a:t>
            </a:r>
            <a:r>
              <a:rPr lang="en-US" sz="1000" dirty="0" err="1"/>
              <a:t>bitbucket_source_branch</a:t>
            </a:r>
            <a:r>
              <a:rPr lang="en-US" sz="1000" dirty="0"/>
              <a:t>=`cat </a:t>
            </a:r>
            <a:r>
              <a:rPr lang="en-US" sz="1000" dirty="0" err="1"/>
              <a:t>info.txt</a:t>
            </a:r>
            <a:r>
              <a:rPr lang="en-US" sz="1000" dirty="0"/>
              <a:t>`</a:t>
            </a:r>
          </a:p>
          <a:p>
            <a:pPr marL="0" indent="0">
              <a:buNone/>
            </a:pPr>
            <a:r>
              <a:rPr lang="en-US" sz="1000" dirty="0"/>
              <a:t>echo "The source branch is "$</a:t>
            </a:r>
            <a:r>
              <a:rPr lang="en-US" sz="1000" dirty="0" err="1"/>
              <a:t>bitbucket_source_branch</a:t>
            </a:r>
            <a:r>
              <a:rPr lang="en-US" sz="1000" dirty="0"/>
              <a:t>""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# Deploy any branch except master, dev, test, or live</a:t>
            </a:r>
          </a:p>
          <a:p>
            <a:pPr marL="0" indent="0">
              <a:buNone/>
            </a:pPr>
            <a:r>
              <a:rPr lang="en-US" sz="1000" dirty="0"/>
              <a:t>if [ "$</a:t>
            </a:r>
            <a:r>
              <a:rPr lang="en-US" sz="1000" dirty="0" err="1"/>
              <a:t>bitbucket_source_branch</a:t>
            </a:r>
            <a:r>
              <a:rPr lang="en-US" sz="1000" dirty="0"/>
              <a:t>" != "master" ] &amp;&amp; [ "$</a:t>
            </a:r>
            <a:r>
              <a:rPr lang="en-US" sz="1000" dirty="0" err="1"/>
              <a:t>bitbucket_source_branch</a:t>
            </a:r>
            <a:r>
              <a:rPr lang="en-US" sz="1000" dirty="0"/>
              <a:t>" != "dev" ] &amp;&amp; [ "$</a:t>
            </a:r>
            <a:r>
              <a:rPr lang="en-US" sz="1000" dirty="0" err="1"/>
              <a:t>bitbucket_source_branch</a:t>
            </a:r>
            <a:r>
              <a:rPr lang="en-US" sz="1000" dirty="0"/>
              <a:t>" != "test" ] &amp;&amp; [ "$</a:t>
            </a:r>
            <a:r>
              <a:rPr lang="en-US" sz="1000" dirty="0" err="1"/>
              <a:t>bitbucket_source_branch</a:t>
            </a:r>
            <a:r>
              <a:rPr lang="en-US" sz="1000" dirty="0"/>
              <a:t>" != "live" ] &amp;&amp; ! [[ $</a:t>
            </a:r>
            <a:r>
              <a:rPr lang="en-US" sz="1000" dirty="0" err="1"/>
              <a:t>bitbucket_source_branch</a:t>
            </a:r>
            <a:r>
              <a:rPr lang="en-US" sz="1000" dirty="0"/>
              <a:t> =~ (pull\/.*) ]]; then</a:t>
            </a:r>
          </a:p>
          <a:p>
            <a:pPr marL="0" indent="0">
              <a:buNone/>
            </a:pPr>
            <a:r>
              <a:rPr lang="en-US" sz="1000" dirty="0"/>
              <a:t>  # We don't need to normalize the branch name since it was done prior to saving it to </a:t>
            </a:r>
            <a:r>
              <a:rPr lang="en-US" sz="1000" dirty="0" err="1"/>
              <a:t>info.txt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echo "Code is merged in to dev.  This runs </a:t>
            </a:r>
            <a:r>
              <a:rPr lang="en-US" sz="1000" dirty="0" err="1"/>
              <a:t>update.php</a:t>
            </a:r>
            <a:r>
              <a:rPr lang="en-US" sz="1000" dirty="0"/>
              <a:t> so that any changes to the database that modules/core have made are set up correctly."</a:t>
            </a:r>
          </a:p>
          <a:p>
            <a:pPr marL="0" indent="0">
              <a:buNone/>
            </a:pPr>
            <a:r>
              <a:rPr lang="en-US" sz="1000" dirty="0"/>
              <a:t>  terminus </a:t>
            </a:r>
            <a:r>
              <a:rPr lang="en-US" sz="1000" dirty="0" err="1"/>
              <a:t>auth:login</a:t>
            </a:r>
            <a:r>
              <a:rPr lang="en-US" sz="1000" dirty="0"/>
              <a:t> --machine-token=$PANTHEON_USER_MACHINE_TOKEN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git remote add pantheon $PANTHEON_GIT_URL</a:t>
            </a:r>
          </a:p>
          <a:p>
            <a:pPr marL="0" indent="0">
              <a:buNone/>
            </a:pPr>
            <a:r>
              <a:rPr lang="en-US" sz="1000" dirty="0"/>
              <a:t>  GIT_SSH_COMMAND="</a:t>
            </a:r>
            <a:r>
              <a:rPr lang="en-US" sz="1000" dirty="0" err="1"/>
              <a:t>ssh</a:t>
            </a:r>
            <a:r>
              <a:rPr lang="en-US" sz="1000" dirty="0"/>
              <a:t> -o </a:t>
            </a:r>
            <a:r>
              <a:rPr lang="en-US" sz="1000" dirty="0" err="1"/>
              <a:t>UserKnownHostsFile</a:t>
            </a:r>
            <a:r>
              <a:rPr lang="en-US" sz="1000" dirty="0"/>
              <a:t>=/dev/null -o </a:t>
            </a:r>
            <a:r>
              <a:rPr lang="en-US" sz="1000" dirty="0" err="1"/>
              <a:t>StrictHostKeyChecking</a:t>
            </a:r>
            <a:r>
              <a:rPr lang="en-US" sz="1000" dirty="0"/>
              <a:t>=no" git push pantheon master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echo "Deleting </a:t>
            </a:r>
            <a:r>
              <a:rPr lang="en-US" sz="1000" dirty="0" err="1"/>
              <a:t>multidev</a:t>
            </a:r>
            <a:r>
              <a:rPr lang="en-US" sz="1000" dirty="0"/>
              <a:t> $</a:t>
            </a:r>
            <a:r>
              <a:rPr lang="en-US" sz="1000" dirty="0" err="1"/>
              <a:t>bitbucket_source_branch</a:t>
            </a:r>
            <a:r>
              <a:rPr lang="en-US" sz="1000" dirty="0"/>
              <a:t> and it's associated Git branch..."</a:t>
            </a:r>
          </a:p>
          <a:p>
            <a:pPr marL="0" indent="0">
              <a:buNone/>
            </a:pPr>
            <a:r>
              <a:rPr lang="en-US" sz="1000" dirty="0"/>
              <a:t>  terminus </a:t>
            </a:r>
            <a:r>
              <a:rPr lang="en-US" sz="1000" dirty="0" err="1"/>
              <a:t>multidev:delete</a:t>
            </a:r>
            <a:r>
              <a:rPr lang="en-US" sz="1000" dirty="0"/>
              <a:t> $SITE_NAME.$</a:t>
            </a:r>
            <a:r>
              <a:rPr lang="en-US" sz="1000" dirty="0" err="1"/>
              <a:t>bitbucket_source_branch</a:t>
            </a:r>
            <a:r>
              <a:rPr lang="en-US" sz="1000" dirty="0"/>
              <a:t> --delete-branch --yes</a:t>
            </a:r>
          </a:p>
          <a:p>
            <a:pPr marL="0" indent="0">
              <a:buNone/>
            </a:pPr>
            <a:r>
              <a:rPr lang="en-US" sz="1000" dirty="0"/>
              <a:t>fi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96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343400"/>
            <a:ext cx="6400800" cy="2133600"/>
          </a:xfrm>
        </p:spPr>
        <p:txBody>
          <a:bodyPr/>
          <a:lstStyle/>
          <a:p>
            <a:pPr>
              <a:defRPr/>
            </a:pPr>
            <a:r>
              <a:rPr lang="en-US" dirty="0"/>
              <a:t>Cathy French &amp; Scott Ross</a:t>
            </a:r>
          </a:p>
          <a:p>
            <a:pPr>
              <a:defRPr/>
            </a:pPr>
            <a:r>
              <a:rPr lang="en-US" dirty="0"/>
              <a:t>Cornell University Veterinary College</a:t>
            </a:r>
          </a:p>
          <a:p>
            <a:pPr>
              <a:defRPr/>
            </a:pPr>
            <a:r>
              <a:rPr lang="en-US" dirty="0"/>
              <a:t>VMIT </a:t>
            </a:r>
          </a:p>
        </p:txBody>
      </p:sp>
      <p:pic>
        <p:nvPicPr>
          <p:cNvPr id="4" name="Picture 2" descr="Image result for cornell veterinary college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057400"/>
            <a:ext cx="5715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8892-0238-944F-963A-3C489228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Commit changes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013F24-986D-5D43-A80E-14A4674D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65867"/>
            <a:ext cx="8229600" cy="463973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sz="1000" dirty="0"/>
              <a:t>➜  </a:t>
            </a:r>
            <a:r>
              <a:rPr lang="en-US" sz="1000" dirty="0" err="1"/>
              <a:t>drupalcampdemo</a:t>
            </a:r>
            <a:r>
              <a:rPr lang="en-US" sz="1000" dirty="0"/>
              <a:t> git:(mayo) ✗ git add --all</a:t>
            </a:r>
          </a:p>
          <a:p>
            <a:pPr marL="0" indent="0">
              <a:buNone/>
            </a:pPr>
            <a:r>
              <a:rPr lang="en-US" sz="1000" dirty="0"/>
              <a:t>➜  </a:t>
            </a:r>
            <a:r>
              <a:rPr lang="en-US" sz="1000" dirty="0" err="1"/>
              <a:t>drupalcampdemo</a:t>
            </a:r>
            <a:r>
              <a:rPr lang="en-US" sz="1000" dirty="0"/>
              <a:t> git:(mayo) ✗ git commit -m "installed Bootstrap theme"</a:t>
            </a:r>
          </a:p>
          <a:p>
            <a:pPr marL="0" indent="0">
              <a:buNone/>
            </a:pPr>
            <a:r>
              <a:rPr lang="en-US" sz="1000" dirty="0"/>
              <a:t>[mayo 06503bff3] installed Bootstrap theme</a:t>
            </a:r>
          </a:p>
          <a:p>
            <a:pPr marL="0" indent="0">
              <a:buNone/>
            </a:pPr>
            <a:r>
              <a:rPr lang="en-US" sz="1000" dirty="0"/>
              <a:t> 125 files changed, 13239 insertions(+)</a:t>
            </a:r>
          </a:p>
          <a:p>
            <a:pPr marL="0" indent="0">
              <a:buNone/>
            </a:pPr>
            <a:r>
              <a:rPr lang="en-US" sz="1000" dirty="0"/>
              <a:t> create mode 100644 .</a:t>
            </a:r>
            <a:r>
              <a:rPr lang="en-US" sz="1000" dirty="0" err="1"/>
              <a:t>lando.yml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create mode 100644 sites/all/themes/bootstrap/.</a:t>
            </a:r>
            <a:r>
              <a:rPr lang="en-US" sz="1000" dirty="0" err="1"/>
              <a:t>gitignore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create mode 100644 sites/all/themes/bootstrap/</a:t>
            </a:r>
            <a:r>
              <a:rPr lang="en-US" sz="1000" dirty="0" err="1"/>
              <a:t>LICENSE.txt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➜  </a:t>
            </a:r>
            <a:r>
              <a:rPr lang="en-US" sz="1000" dirty="0" err="1"/>
              <a:t>drupalcampdemo</a:t>
            </a:r>
            <a:r>
              <a:rPr lang="en-US" sz="1000" dirty="0"/>
              <a:t> git:(mayo) git push --set-upstream origin mayo</a:t>
            </a:r>
          </a:p>
          <a:p>
            <a:pPr marL="0" indent="0">
              <a:buNone/>
            </a:pPr>
            <a:r>
              <a:rPr lang="en-US" sz="1000" dirty="0"/>
              <a:t>Enumerating objects: 168, done.</a:t>
            </a:r>
          </a:p>
          <a:p>
            <a:pPr marL="0" indent="0">
              <a:buNone/>
            </a:pPr>
            <a:r>
              <a:rPr lang="en-US" sz="1000" dirty="0"/>
              <a:t>Counting objects: 100% (168/168), done.</a:t>
            </a:r>
          </a:p>
          <a:p>
            <a:pPr marL="0" indent="0">
              <a:buNone/>
            </a:pPr>
            <a:r>
              <a:rPr lang="en-US" sz="1000" dirty="0"/>
              <a:t>Delta compression using up to 12 threads</a:t>
            </a:r>
          </a:p>
          <a:p>
            <a:pPr marL="0" indent="0">
              <a:buNone/>
            </a:pPr>
            <a:r>
              <a:rPr lang="en-US" sz="1000" dirty="0"/>
              <a:t>Compressing objects: 100% (149/149), done.</a:t>
            </a:r>
          </a:p>
          <a:p>
            <a:pPr marL="0" indent="0">
              <a:buNone/>
            </a:pPr>
            <a:r>
              <a:rPr lang="en-US" sz="1000" dirty="0"/>
              <a:t>Writing objects: 100% (164/164), 161.74 KiB | 6.74 </a:t>
            </a:r>
            <a:r>
              <a:rPr lang="en-US" sz="1000" dirty="0" err="1"/>
              <a:t>MiB</a:t>
            </a:r>
            <a:r>
              <a:rPr lang="en-US" sz="1000" dirty="0"/>
              <a:t>/s, done.</a:t>
            </a:r>
          </a:p>
          <a:p>
            <a:pPr marL="0" indent="0">
              <a:buNone/>
            </a:pPr>
            <a:r>
              <a:rPr lang="en-US" sz="1000" dirty="0"/>
              <a:t>Total 164 (delta 17), reused 0 (delta 0)</a:t>
            </a:r>
          </a:p>
          <a:p>
            <a:pPr marL="0" indent="0">
              <a:buNone/>
            </a:pPr>
            <a:r>
              <a:rPr lang="en-US" sz="1000" dirty="0"/>
              <a:t>remote: Resolving deltas: 100% (17/17), completed with 3 local objects.</a:t>
            </a:r>
          </a:p>
          <a:p>
            <a:pPr marL="0" indent="0">
              <a:buNone/>
            </a:pPr>
            <a:r>
              <a:rPr lang="en-US" sz="1000" dirty="0"/>
              <a:t>remote:</a:t>
            </a:r>
          </a:p>
          <a:p>
            <a:pPr marL="0" indent="0">
              <a:buNone/>
            </a:pPr>
            <a:r>
              <a:rPr lang="en-US" sz="1000" dirty="0"/>
              <a:t>remote: Create pull request for mayo:</a:t>
            </a:r>
          </a:p>
          <a:p>
            <a:pPr marL="0" indent="0">
              <a:buNone/>
            </a:pPr>
            <a:r>
              <a:rPr lang="en-US" sz="1000" dirty="0"/>
              <a:t>remote:   https://</a:t>
            </a:r>
            <a:r>
              <a:rPr lang="en-US" sz="1000" dirty="0" err="1"/>
              <a:t>bitbucket.org</a:t>
            </a:r>
            <a:r>
              <a:rPr lang="en-US" sz="1000" dirty="0"/>
              <a:t>/cu-</a:t>
            </a:r>
            <a:r>
              <a:rPr lang="en-US" sz="1000" dirty="0" err="1"/>
              <a:t>vmit</a:t>
            </a:r>
            <a:r>
              <a:rPr lang="en-US" sz="1000" dirty="0"/>
              <a:t>/</a:t>
            </a:r>
            <a:r>
              <a:rPr lang="en-US" sz="1000" dirty="0" err="1"/>
              <a:t>drupalcampdemo</a:t>
            </a:r>
            <a:r>
              <a:rPr lang="en-US" sz="1000" dirty="0"/>
              <a:t>/pull-requests/</a:t>
            </a:r>
            <a:r>
              <a:rPr lang="en-US" sz="1000" dirty="0" err="1"/>
              <a:t>new?source</a:t>
            </a:r>
            <a:r>
              <a:rPr lang="en-US" sz="1000" dirty="0"/>
              <a:t>=</a:t>
            </a:r>
            <a:r>
              <a:rPr lang="en-US" sz="1000" dirty="0" err="1"/>
              <a:t>mayo&amp;t</a:t>
            </a:r>
            <a:r>
              <a:rPr lang="en-US" sz="1000" dirty="0"/>
              <a:t>=1</a:t>
            </a:r>
          </a:p>
          <a:p>
            <a:pPr marL="0" indent="0">
              <a:buNone/>
            </a:pPr>
            <a:r>
              <a:rPr lang="en-US" sz="1000" dirty="0"/>
              <a:t>remote:</a:t>
            </a:r>
          </a:p>
          <a:p>
            <a:pPr marL="0" indent="0">
              <a:buNone/>
            </a:pPr>
            <a:r>
              <a:rPr lang="en-US" sz="1000" dirty="0"/>
              <a:t>To https://</a:t>
            </a:r>
            <a:r>
              <a:rPr lang="en-US" sz="1000" dirty="0" err="1"/>
              <a:t>bitbucket.org</a:t>
            </a:r>
            <a:r>
              <a:rPr lang="en-US" sz="1000" dirty="0"/>
              <a:t>/cu-</a:t>
            </a:r>
            <a:r>
              <a:rPr lang="en-US" sz="1000" dirty="0" err="1"/>
              <a:t>vmit</a:t>
            </a:r>
            <a:r>
              <a:rPr lang="en-US" sz="1000" dirty="0"/>
              <a:t>/</a:t>
            </a:r>
            <a:r>
              <a:rPr lang="en-US" sz="1000" dirty="0" err="1"/>
              <a:t>drupalcampdemo.git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* [new branch]          mayo -&gt; mayo</a:t>
            </a:r>
          </a:p>
          <a:p>
            <a:pPr marL="0" indent="0">
              <a:buNone/>
            </a:pPr>
            <a:r>
              <a:rPr lang="en-US" sz="1000" dirty="0"/>
              <a:t>Branch 'mayo' set up to track remote branch 'mayo' from 'origin'.</a:t>
            </a:r>
          </a:p>
        </p:txBody>
      </p:sp>
    </p:spTree>
    <p:extLst>
      <p:ext uri="{BB962C8B-B14F-4D97-AF65-F5344CB8AC3E}">
        <p14:creationId xmlns:p14="http://schemas.microsoft.com/office/powerpoint/2010/main" val="81931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80DF-BE04-D240-A678-3B19E94C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r>
              <a:rPr lang="en-US" dirty="0"/>
              <a:t>Create a PR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DC2B2-358F-7A4F-A013-E9EB2B9F1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5301"/>
            <a:ext cx="8229600" cy="3895761"/>
          </a:xfrm>
        </p:spPr>
      </p:pic>
    </p:spTree>
    <p:extLst>
      <p:ext uri="{BB962C8B-B14F-4D97-AF65-F5344CB8AC3E}">
        <p14:creationId xmlns:p14="http://schemas.microsoft.com/office/powerpoint/2010/main" val="84100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109-F2FE-9540-85BA-4D9B2A39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951698"/>
            <a:ext cx="8229600" cy="1029502"/>
          </a:xfrm>
        </p:spPr>
        <p:txBody>
          <a:bodyPr/>
          <a:lstStyle/>
          <a:p>
            <a:r>
              <a:rPr lang="en-US" dirty="0"/>
              <a:t>Pipeline executes on commit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48634-B0B1-D743-ABF0-F423DED6D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1252"/>
            <a:ext cx="8229600" cy="3583858"/>
          </a:xfrm>
        </p:spPr>
      </p:pic>
    </p:spTree>
    <p:extLst>
      <p:ext uri="{BB962C8B-B14F-4D97-AF65-F5344CB8AC3E}">
        <p14:creationId xmlns:p14="http://schemas.microsoft.com/office/powerpoint/2010/main" val="342308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B600-7DC2-B941-9096-04759F58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03" y="1028700"/>
            <a:ext cx="8229600" cy="876300"/>
          </a:xfrm>
        </p:spPr>
        <p:txBody>
          <a:bodyPr/>
          <a:lstStyle/>
          <a:p>
            <a:r>
              <a:rPr lang="en-US" dirty="0"/>
              <a:t>Create PR and merge to master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5C4F4-E010-094E-B96A-EDFFF37C4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112312"/>
            <a:ext cx="8229600" cy="2111339"/>
          </a:xfrm>
        </p:spPr>
      </p:pic>
    </p:spTree>
    <p:extLst>
      <p:ext uri="{BB962C8B-B14F-4D97-AF65-F5344CB8AC3E}">
        <p14:creationId xmlns:p14="http://schemas.microsoft.com/office/powerpoint/2010/main" val="89464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/>
              <a:t>Industry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We put emphasis on:</a:t>
            </a:r>
          </a:p>
          <a:p>
            <a:pPr lvl="1"/>
            <a:r>
              <a:rPr lang="en-US" dirty="0"/>
              <a:t>Continuous delivery</a:t>
            </a:r>
          </a:p>
          <a:p>
            <a:pPr lvl="1"/>
            <a:r>
              <a:rPr lang="en-US" dirty="0"/>
              <a:t>Modern technology architecture</a:t>
            </a:r>
          </a:p>
          <a:p>
            <a:pPr lvl="1"/>
            <a:r>
              <a:rPr lang="en-US" dirty="0"/>
              <a:t>Products and process</a:t>
            </a:r>
          </a:p>
          <a:p>
            <a:pPr lvl="1"/>
            <a:r>
              <a:rPr lang="en-US" dirty="0"/>
              <a:t>Lean management and monitoring </a:t>
            </a:r>
          </a:p>
          <a:p>
            <a:pPr lvl="1"/>
            <a:r>
              <a:rPr lang="en-US" dirty="0"/>
              <a:t>Cultural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9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066800"/>
            <a:ext cx="8229600" cy="1143000"/>
          </a:xfrm>
        </p:spPr>
        <p:txBody>
          <a:bodyPr/>
          <a:lstStyle/>
          <a:p>
            <a:r>
              <a:rPr lang="en-US" dirty="0"/>
              <a:t>Industry best practice - 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306637"/>
            <a:ext cx="8229600" cy="4525963"/>
          </a:xfrm>
        </p:spPr>
        <p:txBody>
          <a:bodyPr/>
          <a:lstStyle/>
          <a:p>
            <a:r>
              <a:rPr lang="en-US" dirty="0"/>
              <a:t>Version control for all artifacts</a:t>
            </a:r>
          </a:p>
          <a:p>
            <a:r>
              <a:rPr lang="en-US" dirty="0"/>
              <a:t>Automate deployment process</a:t>
            </a:r>
          </a:p>
          <a:p>
            <a:r>
              <a:rPr lang="en-US" dirty="0"/>
              <a:t>Trunk based development</a:t>
            </a:r>
          </a:p>
          <a:p>
            <a:r>
              <a:rPr lang="en-US" i="1" dirty="0"/>
              <a:t>*Test automation </a:t>
            </a:r>
          </a:p>
          <a:p>
            <a:r>
              <a:rPr lang="en-US" i="1" dirty="0"/>
              <a:t>*Test data management </a:t>
            </a:r>
          </a:p>
          <a:p>
            <a:r>
              <a:rPr lang="en-US" i="1" dirty="0"/>
              <a:t>*Shift left on security </a:t>
            </a:r>
          </a:p>
          <a:p>
            <a:r>
              <a:rPr lang="en-US" dirty="0"/>
              <a:t>Implement CI and CD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3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51560"/>
            <a:ext cx="8229600" cy="1143000"/>
          </a:xfrm>
        </p:spPr>
        <p:txBody>
          <a:bodyPr/>
          <a:lstStyle/>
          <a:p>
            <a:r>
              <a:rPr lang="en-US" dirty="0"/>
              <a:t>Our engineering culture</a:t>
            </a:r>
          </a:p>
        </p:txBody>
      </p:sp>
      <p:pic>
        <p:nvPicPr>
          <p:cNvPr id="5122" name="Picture 2" descr="Image result for 12facto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1"/>
            <a:ext cx="66198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29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0" y="990600"/>
            <a:ext cx="8229600" cy="1143000"/>
          </a:xfrm>
        </p:spPr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" y="1981200"/>
            <a:ext cx="8229600" cy="4525963"/>
          </a:xfrm>
        </p:spPr>
        <p:txBody>
          <a:bodyPr/>
          <a:lstStyle/>
          <a:p>
            <a:r>
              <a:rPr lang="en-US" dirty="0"/>
              <a:t>Source code: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bitbucket</a:t>
            </a:r>
            <a:r>
              <a:rPr lang="en-US" dirty="0"/>
              <a:t>, </a:t>
            </a:r>
            <a:r>
              <a:rPr lang="en-US" dirty="0" err="1"/>
              <a:t>gitlab</a:t>
            </a:r>
            <a:endParaRPr lang="en-US" dirty="0"/>
          </a:p>
          <a:p>
            <a:r>
              <a:rPr lang="en-US" dirty="0"/>
              <a:t>CI/CD tools:</a:t>
            </a:r>
          </a:p>
          <a:p>
            <a:pPr lvl="1"/>
            <a:r>
              <a:rPr lang="en-US" dirty="0"/>
              <a:t>Travis, </a:t>
            </a:r>
            <a:r>
              <a:rPr lang="en-US" dirty="0" err="1"/>
              <a:t>CircleCI</a:t>
            </a:r>
            <a:r>
              <a:rPr lang="en-US" dirty="0"/>
              <a:t>, Jenkins, </a:t>
            </a:r>
            <a:r>
              <a:rPr lang="en-US" dirty="0" err="1"/>
              <a:t>Bitbucket</a:t>
            </a:r>
            <a:r>
              <a:rPr lang="en-US" dirty="0"/>
              <a:t> pipelines</a:t>
            </a:r>
          </a:p>
          <a:p>
            <a:r>
              <a:rPr lang="en-US" dirty="0"/>
              <a:t>Hosting:</a:t>
            </a:r>
          </a:p>
          <a:p>
            <a:pPr lvl="1"/>
            <a:r>
              <a:rPr lang="en-US" dirty="0"/>
              <a:t>Pantheon, AWS, Roll your own</a:t>
            </a:r>
          </a:p>
          <a:p>
            <a:r>
              <a:rPr lang="en-US" dirty="0"/>
              <a:t>Other tools:</a:t>
            </a:r>
          </a:p>
          <a:p>
            <a:pPr lvl="1"/>
            <a:r>
              <a:rPr lang="en-US" dirty="0" err="1"/>
              <a:t>Lando</a:t>
            </a:r>
            <a:r>
              <a:rPr lang="en-US" dirty="0"/>
              <a:t>,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22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965200"/>
            <a:ext cx="8229600" cy="114300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2050" name="Picture 2" descr="https://images-na.ssl-images-amazon.com/images/I/41TLwbsl8eL._SX329_BO1,204,203,2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90981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981200"/>
            <a:ext cx="6172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Accelerate: The Science of Lean Software and DevOps: Building and Scaling High Performing Technology Organization</a:t>
            </a:r>
          </a:p>
          <a:p>
            <a:r>
              <a:rPr lang="en-US" sz="1800" dirty="0"/>
              <a:t>Pantheon: </a:t>
            </a:r>
            <a:r>
              <a:rPr lang="en-US" sz="1800" dirty="0">
                <a:hlinkClick r:id="rId3"/>
              </a:rPr>
              <a:t>https://pantheon.io/integrations/continuous-integration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https://12factor.net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https://www.adcisolutions.com/knowledge/continuous-integration-drupal-8-and-gitlab-cicd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98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1"/>
            <a:ext cx="8229600" cy="365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Goals of CI/CD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High-level of our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Specific example (Live demo!)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 industry examples, patterns, and best practices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2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46" y="990600"/>
            <a:ext cx="8229600" cy="1143000"/>
          </a:xfrm>
        </p:spPr>
        <p:txBody>
          <a:bodyPr/>
          <a:lstStyle/>
          <a:p>
            <a:r>
              <a:rPr lang="en-US" dirty="0"/>
              <a:t>VMIT Developers Group:  Our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5334000" cy="4525963"/>
          </a:xfrm>
        </p:spPr>
        <p:txBody>
          <a:bodyPr/>
          <a:lstStyle/>
          <a:p>
            <a:r>
              <a:rPr lang="en-US" sz="2000" dirty="0"/>
              <a:t>Support of:</a:t>
            </a:r>
          </a:p>
          <a:p>
            <a:pPr lvl="1"/>
            <a:r>
              <a:rPr lang="en-US" sz="2000" dirty="0"/>
              <a:t>Cornell University Hospital for Animals</a:t>
            </a:r>
          </a:p>
          <a:p>
            <a:pPr lvl="1"/>
            <a:r>
              <a:rPr lang="en-US" sz="2000" dirty="0"/>
              <a:t>Animal Health Diagnostic Center</a:t>
            </a:r>
          </a:p>
          <a:p>
            <a:pPr lvl="1"/>
            <a:r>
              <a:rPr lang="en-US" sz="2000" dirty="0"/>
              <a:t>College of Veterinary Medicine </a:t>
            </a:r>
          </a:p>
          <a:p>
            <a:r>
              <a:rPr lang="en-US" sz="2000" dirty="0"/>
              <a:t>Portfolio of:</a:t>
            </a:r>
          </a:p>
          <a:p>
            <a:pPr lvl="1"/>
            <a:r>
              <a:rPr lang="en-US" sz="2000" dirty="0"/>
              <a:t>More than 200 custom applications</a:t>
            </a:r>
          </a:p>
          <a:p>
            <a:pPr lvl="1"/>
            <a:r>
              <a:rPr lang="en-US" sz="2000" dirty="0"/>
              <a:t>Transitioning to microservices since 2016</a:t>
            </a:r>
          </a:p>
          <a:p>
            <a:pPr lvl="1"/>
            <a:r>
              <a:rPr lang="en-US" sz="2000" dirty="0"/>
              <a:t>NodeJS, Angular, TypeScript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DCCC0-1A85-764E-931E-298A7BB8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981200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A485E-E30C-5049-B3F8-B746AC4E2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615320"/>
            <a:ext cx="2882900" cy="69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D311C4-14B8-8A41-BBE9-2288D78C5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4800600"/>
            <a:ext cx="1422400" cy="1422400"/>
          </a:xfrm>
          <a:prstGeom prst="rect">
            <a:avLst/>
          </a:prstGeom>
        </p:spPr>
      </p:pic>
      <p:pic>
        <p:nvPicPr>
          <p:cNvPr id="7" name="Picture 2" descr="Image result for drupa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46" y="5235847"/>
            <a:ext cx="1143000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ocker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" y="5356860"/>
            <a:ext cx="1203325" cy="12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20" y="5715000"/>
            <a:ext cx="2226535" cy="7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5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r>
              <a:rPr lang="en-US" dirty="0"/>
              <a:t>7 FTE, 3 Contractors </a:t>
            </a:r>
          </a:p>
          <a:p>
            <a:pPr lvl="1"/>
            <a:r>
              <a:rPr lang="en-US" dirty="0" err="1"/>
              <a:t>WebOps</a:t>
            </a:r>
            <a:endParaRPr lang="en-US" dirty="0"/>
          </a:p>
          <a:p>
            <a:pPr lvl="1"/>
            <a:r>
              <a:rPr lang="en-US" dirty="0"/>
              <a:t>DevOps</a:t>
            </a:r>
          </a:p>
          <a:p>
            <a:pPr lvl="1"/>
            <a:r>
              <a:rPr lang="en-US" dirty="0"/>
              <a:t>Software Engineering </a:t>
            </a:r>
          </a:p>
          <a:p>
            <a:r>
              <a:rPr lang="en-US" b="1" dirty="0"/>
              <a:t>Cloud native </a:t>
            </a:r>
          </a:p>
          <a:p>
            <a:r>
              <a:rPr lang="en-US" dirty="0"/>
              <a:t>Drupal is a small part of our portfolio</a:t>
            </a:r>
          </a:p>
          <a:p>
            <a:pPr lvl="1"/>
            <a:r>
              <a:rPr lang="en-US" dirty="0"/>
              <a:t>Though, CI/CD is a </a:t>
            </a:r>
            <a:r>
              <a:rPr lang="en-US" i="1" u="sng" dirty="0"/>
              <a:t>huge</a:t>
            </a:r>
            <a:r>
              <a:rPr lang="en-US" dirty="0"/>
              <a:t> part of our strategy 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VMIT Developers Group:  Our story</a:t>
            </a:r>
          </a:p>
        </p:txBody>
      </p:sp>
    </p:spTree>
    <p:extLst>
      <p:ext uri="{BB962C8B-B14F-4D97-AF65-F5344CB8AC3E}">
        <p14:creationId xmlns:p14="http://schemas.microsoft.com/office/powerpoint/2010/main" val="297912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990600"/>
            <a:ext cx="8229600" cy="1143000"/>
          </a:xfrm>
        </p:spPr>
        <p:txBody>
          <a:bodyPr/>
          <a:lstStyle/>
          <a:p>
            <a:r>
              <a:rPr lang="en-US" dirty="0"/>
              <a:t>Goals of CI/CD Process</a:t>
            </a:r>
          </a:p>
        </p:txBody>
      </p:sp>
      <p:pic>
        <p:nvPicPr>
          <p:cNvPr id="4" name="Picture 2" descr="Image result for continuous integration and deployment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38400"/>
            <a:ext cx="23241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438400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Time to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Improvement to code-quality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Efficient develops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</p:txBody>
      </p:sp>
      <p:pic>
        <p:nvPicPr>
          <p:cNvPr id="4098" name="Picture 2" descr="Image result for 12factor me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77903"/>
            <a:ext cx="1637735" cy="162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09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/>
              <a:t>Goals of CI/CD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5638800" cy="4525963"/>
          </a:xfrm>
        </p:spPr>
        <p:txBody>
          <a:bodyPr/>
          <a:lstStyle/>
          <a:p>
            <a:r>
              <a:rPr lang="en-US" sz="2000" dirty="0"/>
              <a:t>Our Drupal infrastructure is hosted on Pantheon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</a:p>
          <a:p>
            <a:r>
              <a:rPr lang="en-US" sz="2000" dirty="0"/>
              <a:t>The rest of our “world” is managed using </a:t>
            </a:r>
            <a:r>
              <a:rPr lang="en-US" sz="2000" dirty="0" err="1"/>
              <a:t>Bitbucket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Why </a:t>
            </a:r>
            <a:r>
              <a:rPr lang="en-US" sz="2000" dirty="0" err="1"/>
              <a:t>bitbucket</a:t>
            </a:r>
            <a:r>
              <a:rPr lang="en-US" sz="2000" dirty="0"/>
              <a:t> instead of </a:t>
            </a:r>
            <a:r>
              <a:rPr lang="en-US" sz="2000" dirty="0" err="1"/>
              <a:t>github</a:t>
            </a:r>
            <a:r>
              <a:rPr lang="en-US" sz="2000" dirty="0"/>
              <a:t>, </a:t>
            </a:r>
            <a:r>
              <a:rPr lang="en-US" sz="2000" dirty="0" err="1"/>
              <a:t>gitlab</a:t>
            </a:r>
            <a:r>
              <a:rPr lang="en-US" sz="2000" dirty="0"/>
              <a:t>, or something else?</a:t>
            </a:r>
          </a:p>
          <a:p>
            <a:r>
              <a:rPr lang="en-US" sz="2000" i="1" dirty="0"/>
              <a:t>Canonical version </a:t>
            </a:r>
            <a:r>
              <a:rPr lang="en-US" sz="2000" dirty="0"/>
              <a:t>in </a:t>
            </a:r>
            <a:r>
              <a:rPr lang="en-US" sz="2000" dirty="0" err="1"/>
              <a:t>bitbucket</a:t>
            </a:r>
            <a:endParaRPr lang="en-US" sz="2000" dirty="0"/>
          </a:p>
          <a:p>
            <a:pPr lvl="1"/>
            <a:r>
              <a:rPr lang="en-US" sz="2000" dirty="0"/>
              <a:t>Match the rest of our infrastructure (Reduce cognitive load)</a:t>
            </a:r>
          </a:p>
          <a:p>
            <a:pPr lvl="1"/>
            <a:r>
              <a:rPr lang="en-US" sz="2000" dirty="0"/>
              <a:t>Protect our investment – infrastructure and code separated</a:t>
            </a:r>
          </a:p>
          <a:p>
            <a:pPr lvl="1"/>
            <a:endParaRPr lang="en-US" sz="2000" dirty="0"/>
          </a:p>
        </p:txBody>
      </p:sp>
      <p:pic>
        <p:nvPicPr>
          <p:cNvPr id="5" name="Picture 8" descr="Image result for pantheon.i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48" y="2895600"/>
            <a:ext cx="205483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bitbucket pipelin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48" y="5181600"/>
            <a:ext cx="1326737" cy="10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5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990600"/>
            <a:ext cx="8229600" cy="1143000"/>
          </a:xfrm>
        </p:spPr>
        <p:txBody>
          <a:bodyPr/>
          <a:lstStyle/>
          <a:p>
            <a:r>
              <a:rPr lang="en-US" dirty="0"/>
              <a:t>For internal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2133600"/>
            <a:ext cx="8229600" cy="4525963"/>
          </a:xfrm>
        </p:spPr>
        <p:txBody>
          <a:bodyPr/>
          <a:lstStyle/>
          <a:p>
            <a:r>
              <a:rPr lang="en-US" sz="2000" dirty="0"/>
              <a:t>Instead of performing a weekly or a monthly release, moving to feature-driven releases enables faster and finer-grained upgrades and helps in debugging and regression detection by only altering one thing at a time.</a:t>
            </a:r>
          </a:p>
          <a:p>
            <a:r>
              <a:rPr lang="en-US" sz="2000" dirty="0"/>
              <a:t>By automating every step of the process, you make it </a:t>
            </a:r>
            <a:r>
              <a:rPr lang="en-US" sz="2000" b="1" dirty="0"/>
              <a:t>self-documenting</a:t>
            </a:r>
            <a:r>
              <a:rPr lang="en-US" sz="2000" dirty="0"/>
              <a:t> and </a:t>
            </a:r>
            <a:r>
              <a:rPr lang="en-US" sz="2000" b="1" dirty="0"/>
              <a:t>repeatable</a:t>
            </a:r>
            <a:r>
              <a:rPr lang="en-US" sz="2000" dirty="0"/>
              <a:t>.</a:t>
            </a:r>
          </a:p>
          <a:p>
            <a:r>
              <a:rPr lang="en-US" sz="2000" dirty="0"/>
              <a:t>By making the deployment to the </a:t>
            </a:r>
            <a:r>
              <a:rPr lang="en-US" sz="2000" b="1" dirty="0"/>
              <a:t>server fully automated</a:t>
            </a:r>
            <a:r>
              <a:rPr lang="en-US" sz="2000" dirty="0"/>
              <a:t>, a repeatable deployment process can be created.</a:t>
            </a:r>
          </a:p>
          <a:p>
            <a:r>
              <a:rPr lang="en-US" sz="2000" dirty="0"/>
              <a:t>By automating the release and deployment process, you can constantly release the ongoing work to the staging and QA servers thereby giving visibility to the state of development.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349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0" y="1143000"/>
            <a:ext cx="8229600" cy="1143000"/>
          </a:xfrm>
        </p:spPr>
        <p:txBody>
          <a:bodyPr/>
          <a:lstStyle/>
          <a:p>
            <a:r>
              <a:rPr lang="en-US" dirty="0"/>
              <a:t>For stakeholders in the company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sz="2000" dirty="0"/>
              <a:t>Instead of waiting for a fixed upgrade window, you can release features when they are ready thereby getting them to the customer faster. As you are constantly releasing to a staging server while developing them, internal customers can see the alterations and take part in the development process.</a:t>
            </a:r>
          </a:p>
          <a:p>
            <a:r>
              <a:rPr lang="en-US" sz="2000" dirty="0"/>
              <a:t>Managers will see the </a:t>
            </a:r>
            <a:r>
              <a:rPr lang="en-US" sz="2000" b="1" dirty="0"/>
              <a:t>result of work faster and progress will be visible </a:t>
            </a:r>
            <a:r>
              <a:rPr lang="en-US" sz="2000" dirty="0"/>
              <a:t>when you release more often</a:t>
            </a:r>
          </a:p>
          <a:p>
            <a:r>
              <a:rPr lang="en-US" sz="2000" dirty="0"/>
              <a:t>If a developer needs a few more hours to make sure that the feature is in perfect working condition, then the feature will go out a few hours later and not when the next release window opens.</a:t>
            </a:r>
          </a:p>
          <a:p>
            <a:r>
              <a:rPr lang="en-US" sz="2000" b="1" dirty="0" err="1"/>
              <a:t>Sysadmins</a:t>
            </a:r>
            <a:r>
              <a:rPr lang="en-US" sz="2000" dirty="0"/>
              <a:t> will not have to perform the releases themselves. Small, discrete feature releases will enable easier detection of the alterations that have affected the system adversely.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06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</TotalTime>
  <Words>2744</Words>
  <Application>Microsoft Macintosh PowerPoint</Application>
  <PresentationFormat>On-screen Show (4:3)</PresentationFormat>
  <Paragraphs>368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</vt:lpstr>
      <vt:lpstr>Wingdings</vt:lpstr>
      <vt:lpstr>Office Theme</vt:lpstr>
      <vt:lpstr>PowerPoint Presentation</vt:lpstr>
      <vt:lpstr>PowerPoint Presentation</vt:lpstr>
      <vt:lpstr>Agenda</vt:lpstr>
      <vt:lpstr>VMIT Developers Group:  Our story</vt:lpstr>
      <vt:lpstr>PowerPoint Presentation</vt:lpstr>
      <vt:lpstr>Goals of CI/CD Process</vt:lpstr>
      <vt:lpstr>Goals of CI/CD Process</vt:lpstr>
      <vt:lpstr>For internal team</vt:lpstr>
      <vt:lpstr>For stakeholders in the company </vt:lpstr>
      <vt:lpstr>Our CI/CD Process</vt:lpstr>
      <vt:lpstr>PowerPoint Presentation</vt:lpstr>
      <vt:lpstr>PowerPoint Presentation</vt:lpstr>
      <vt:lpstr>Clone Bitbucket Respository</vt:lpstr>
      <vt:lpstr>Setup of local environment</vt:lpstr>
      <vt:lpstr>PowerPoint Presentation</vt:lpstr>
      <vt:lpstr>Under the hood</vt:lpstr>
      <vt:lpstr>PowerPoint Presentation</vt:lpstr>
      <vt:lpstr>PowerPoint Presentation</vt:lpstr>
      <vt:lpstr>PowerPoint Presentation</vt:lpstr>
      <vt:lpstr>Commit changes</vt:lpstr>
      <vt:lpstr>Create a PR</vt:lpstr>
      <vt:lpstr>Pipeline executes on commit</vt:lpstr>
      <vt:lpstr>Create PR and merge to master</vt:lpstr>
      <vt:lpstr>Industry best practices</vt:lpstr>
      <vt:lpstr>Industry best practice - CD</vt:lpstr>
      <vt:lpstr>Our engineering culture</vt:lpstr>
      <vt:lpstr>Other tools</vt:lpstr>
      <vt:lpstr>Resources</vt:lpstr>
    </vt:vector>
  </TitlesOfParts>
  <Company>WPG Group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Martha Fitzgerald</dc:creator>
  <cp:lastModifiedBy>Cathy French</cp:lastModifiedBy>
  <cp:revision>121</cp:revision>
  <dcterms:created xsi:type="dcterms:W3CDTF">2004-11-04T17:47:41Z</dcterms:created>
  <dcterms:modified xsi:type="dcterms:W3CDTF">2019-09-26T15:08:14Z</dcterms:modified>
</cp:coreProperties>
</file>