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314" r:id="rId5"/>
    <p:sldId id="315" r:id="rId6"/>
    <p:sldId id="341" r:id="rId7"/>
    <p:sldId id="318" r:id="rId8"/>
    <p:sldId id="342" r:id="rId9"/>
    <p:sldId id="326" r:id="rId10"/>
    <p:sldId id="343" r:id="rId11"/>
    <p:sldId id="328" r:id="rId12"/>
    <p:sldId id="334" r:id="rId13"/>
    <p:sldId id="329" r:id="rId14"/>
    <p:sldId id="333" r:id="rId15"/>
    <p:sldId id="330" r:id="rId16"/>
    <p:sldId id="335" r:id="rId17"/>
    <p:sldId id="331" r:id="rId18"/>
    <p:sldId id="332" r:id="rId19"/>
    <p:sldId id="344" r:id="rId20"/>
    <p:sldId id="337" r:id="rId21"/>
    <p:sldId id="338" r:id="rId22"/>
    <p:sldId id="345" r:id="rId23"/>
    <p:sldId id="340" r:id="rId24"/>
    <p:sldId id="346" r:id="rId25"/>
    <p:sldId id="348" r:id="rId26"/>
    <p:sldId id="3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8" d="100"/>
          <a:sy n="78" d="100"/>
        </p:scale>
        <p:origin x="878" y="96"/>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6/25/2024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683778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814877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232352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4288178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2284823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3466054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1018437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275898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2499937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19</a:t>
            </a:fld>
            <a:endParaRPr lang="en-US" dirty="0"/>
          </a:p>
        </p:txBody>
      </p:sp>
    </p:spTree>
    <p:extLst>
      <p:ext uri="{BB962C8B-B14F-4D97-AF65-F5344CB8AC3E}">
        <p14:creationId xmlns:p14="http://schemas.microsoft.com/office/powerpoint/2010/main" val="4048127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20</a:t>
            </a:fld>
            <a:endParaRPr lang="en-US" dirty="0"/>
          </a:p>
        </p:txBody>
      </p:sp>
    </p:spTree>
    <p:extLst>
      <p:ext uri="{BB962C8B-B14F-4D97-AF65-F5344CB8AC3E}">
        <p14:creationId xmlns:p14="http://schemas.microsoft.com/office/powerpoint/2010/main" val="3731049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21</a:t>
            </a:fld>
            <a:endParaRPr lang="en-US" dirty="0"/>
          </a:p>
        </p:txBody>
      </p:sp>
    </p:spTree>
    <p:extLst>
      <p:ext uri="{BB962C8B-B14F-4D97-AF65-F5344CB8AC3E}">
        <p14:creationId xmlns:p14="http://schemas.microsoft.com/office/powerpoint/2010/main" val="1961583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22</a:t>
            </a:fld>
            <a:endParaRPr lang="en-US" dirty="0"/>
          </a:p>
        </p:txBody>
      </p:sp>
    </p:spTree>
    <p:extLst>
      <p:ext uri="{BB962C8B-B14F-4D97-AF65-F5344CB8AC3E}">
        <p14:creationId xmlns:p14="http://schemas.microsoft.com/office/powerpoint/2010/main" val="744465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23</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59622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866617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962958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90504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001934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770383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hyperlink" Target="mailto:mohamedtawfik28112003@gmail.com" TargetMode="External"/><Relationship Id="rId3" Type="http://schemas.openxmlformats.org/officeDocument/2006/relationships/image" Target="../media/image25.png"/><Relationship Id="rId7" Type="http://schemas.openxmlformats.org/officeDocument/2006/relationships/hyperlink" Target="http://www.linkedin.com/in/mohamed-khaled-7b0167240" TargetMode="External"/><Relationship Id="rId12" Type="http://schemas.openxmlformats.org/officeDocument/2006/relationships/hyperlink" Target="https://github.com/Mohamed28112003/Egyptian_Tech_Salary_2024"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hyperlink" Target="https://github.com/Mohamed28112003/Mohamed-Portfolio" TargetMode="External"/><Relationship Id="rId11" Type="http://schemas.openxmlformats.org/officeDocument/2006/relationships/image" Target="../media/image44.png"/><Relationship Id="rId5" Type="http://schemas.openxmlformats.org/officeDocument/2006/relationships/hyperlink" Target="https://www.linkedin.com/in/mohamedelmnegged" TargetMode="External"/><Relationship Id="rId10" Type="http://schemas.openxmlformats.org/officeDocument/2006/relationships/image" Target="../media/image43.png"/><Relationship Id="rId4" Type="http://schemas.openxmlformats.org/officeDocument/2006/relationships/image" Target="../media/image41.svg"/><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Analysis of Egyptian Tech Salaries 2024</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Web development</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10</a:t>
            </a:fld>
            <a:endParaRPr lang="en-US" dirty="0"/>
          </a:p>
        </p:txBody>
      </p:sp>
      <p:pic>
        <p:nvPicPr>
          <p:cNvPr id="7" name="Content Placeholder 6" descr="A graph of a graph with different colored bars&#10;&#10;Description automatically generated with medium confidence">
            <a:extLst>
              <a:ext uri="{FF2B5EF4-FFF2-40B4-BE49-F238E27FC236}">
                <a16:creationId xmlns:a16="http://schemas.microsoft.com/office/drawing/2014/main" id="{8BD6FDD0-21C0-4816-B0AC-151C9C0C53D9}"/>
              </a:ext>
            </a:extLst>
          </p:cNvPr>
          <p:cNvPicPr>
            <a:picLocks noGrp="1" noChangeAspect="1"/>
          </p:cNvPicPr>
          <p:nvPr>
            <p:ph sz="quarter" idx="10"/>
          </p:nvPr>
        </p:nvPicPr>
        <p:blipFill>
          <a:blip r:embed="rId3"/>
          <a:stretch>
            <a:fillRect/>
          </a:stretch>
        </p:blipFill>
        <p:spPr>
          <a:xfrm>
            <a:off x="223508" y="953730"/>
            <a:ext cx="9362944" cy="5292524"/>
          </a:xfrm>
        </p:spPr>
      </p:pic>
    </p:spTree>
    <p:extLst>
      <p:ext uri="{BB962C8B-B14F-4D97-AF65-F5344CB8AC3E}">
        <p14:creationId xmlns:p14="http://schemas.microsoft.com/office/powerpoint/2010/main" val="149411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Web development</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11</a:t>
            </a:fld>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457FC479-A1C8-7180-6B2F-0CDC39EF177E}"/>
              </a:ext>
            </a:extLst>
          </p:cNvPr>
          <p:cNvPicPr>
            <a:picLocks noGrp="1" noChangeAspect="1"/>
          </p:cNvPicPr>
          <p:nvPr>
            <p:ph sz="quarter" idx="10"/>
          </p:nvPr>
        </p:nvPicPr>
        <p:blipFill>
          <a:blip r:embed="rId3"/>
          <a:stretch>
            <a:fillRect/>
          </a:stretch>
        </p:blipFill>
        <p:spPr>
          <a:xfrm>
            <a:off x="265469" y="1238864"/>
            <a:ext cx="9484807" cy="4935794"/>
          </a:xfrm>
        </p:spPr>
      </p:pic>
    </p:spTree>
    <p:extLst>
      <p:ext uri="{BB962C8B-B14F-4D97-AF65-F5344CB8AC3E}">
        <p14:creationId xmlns:p14="http://schemas.microsoft.com/office/powerpoint/2010/main" val="16829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Mobile development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12</a:t>
            </a:fld>
            <a:endParaRPr lang="en-US" dirty="0"/>
          </a:p>
        </p:txBody>
      </p:sp>
      <p:pic>
        <p:nvPicPr>
          <p:cNvPr id="7" name="Content Placeholder 6" descr="A graph of different colored bars&#10;&#10;Description automatically generated">
            <a:extLst>
              <a:ext uri="{FF2B5EF4-FFF2-40B4-BE49-F238E27FC236}">
                <a16:creationId xmlns:a16="http://schemas.microsoft.com/office/drawing/2014/main" id="{360D29CD-D4F1-F09F-882A-8D0FE506409B}"/>
              </a:ext>
            </a:extLst>
          </p:cNvPr>
          <p:cNvPicPr>
            <a:picLocks noGrp="1" noChangeAspect="1"/>
          </p:cNvPicPr>
          <p:nvPr>
            <p:ph sz="quarter" idx="10"/>
          </p:nvPr>
        </p:nvPicPr>
        <p:blipFill>
          <a:blip r:embed="rId3"/>
          <a:stretch>
            <a:fillRect/>
          </a:stretch>
        </p:blipFill>
        <p:spPr>
          <a:xfrm>
            <a:off x="294968" y="1116407"/>
            <a:ext cx="9448800" cy="5129847"/>
          </a:xfrm>
        </p:spPr>
      </p:pic>
    </p:spTree>
    <p:extLst>
      <p:ext uri="{BB962C8B-B14F-4D97-AF65-F5344CB8AC3E}">
        <p14:creationId xmlns:p14="http://schemas.microsoft.com/office/powerpoint/2010/main" val="342235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Mobile development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13</a:t>
            </a:fld>
            <a:endParaRPr lang="en-US" dirty="0"/>
          </a:p>
        </p:txBody>
      </p:sp>
      <p:pic>
        <p:nvPicPr>
          <p:cNvPr id="8" name="Content Placeholder 7" descr="A graph of different colored squares&#10;&#10;Description automatically generated">
            <a:extLst>
              <a:ext uri="{FF2B5EF4-FFF2-40B4-BE49-F238E27FC236}">
                <a16:creationId xmlns:a16="http://schemas.microsoft.com/office/drawing/2014/main" id="{8431D1E5-69E3-55B6-700D-DF13855D6712}"/>
              </a:ext>
            </a:extLst>
          </p:cNvPr>
          <p:cNvPicPr>
            <a:picLocks noGrp="1" noChangeAspect="1"/>
          </p:cNvPicPr>
          <p:nvPr>
            <p:ph sz="quarter" idx="10"/>
          </p:nvPr>
        </p:nvPicPr>
        <p:blipFill>
          <a:blip r:embed="rId3"/>
          <a:stretch>
            <a:fillRect/>
          </a:stretch>
        </p:blipFill>
        <p:spPr>
          <a:xfrm>
            <a:off x="226142" y="1067960"/>
            <a:ext cx="9443076" cy="5178294"/>
          </a:xfrm>
        </p:spPr>
      </p:pic>
    </p:spTree>
    <p:extLst>
      <p:ext uri="{BB962C8B-B14F-4D97-AF65-F5344CB8AC3E}">
        <p14:creationId xmlns:p14="http://schemas.microsoft.com/office/powerpoint/2010/main" val="102173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Data jobs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14</a:t>
            </a:fld>
            <a:endParaRPr lang="en-US" dirty="0"/>
          </a:p>
        </p:txBody>
      </p:sp>
      <p:pic>
        <p:nvPicPr>
          <p:cNvPr id="8" name="Content Placeholder 7" descr="A graph of different colored bars&#10;&#10;Description automatically generated">
            <a:extLst>
              <a:ext uri="{FF2B5EF4-FFF2-40B4-BE49-F238E27FC236}">
                <a16:creationId xmlns:a16="http://schemas.microsoft.com/office/drawing/2014/main" id="{FCA94C4A-0E9D-D300-A820-85ABDEB95267}"/>
              </a:ext>
            </a:extLst>
          </p:cNvPr>
          <p:cNvPicPr>
            <a:picLocks noGrp="1" noChangeAspect="1"/>
          </p:cNvPicPr>
          <p:nvPr>
            <p:ph sz="quarter" idx="10"/>
          </p:nvPr>
        </p:nvPicPr>
        <p:blipFill>
          <a:blip r:embed="rId3"/>
          <a:stretch>
            <a:fillRect/>
          </a:stretch>
        </p:blipFill>
        <p:spPr>
          <a:xfrm>
            <a:off x="226141" y="1307690"/>
            <a:ext cx="9527459" cy="4938564"/>
          </a:xfrm>
        </p:spPr>
      </p:pic>
    </p:spTree>
    <p:extLst>
      <p:ext uri="{BB962C8B-B14F-4D97-AF65-F5344CB8AC3E}">
        <p14:creationId xmlns:p14="http://schemas.microsoft.com/office/powerpoint/2010/main" val="157115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Data jobs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15</a:t>
            </a:fld>
            <a:endParaRPr lang="en-US" dirty="0"/>
          </a:p>
        </p:txBody>
      </p:sp>
      <p:pic>
        <p:nvPicPr>
          <p:cNvPr id="7" name="Content Placeholder 6" descr="A graph showing different colored rectangles&#10;&#10;Description automatically generated">
            <a:extLst>
              <a:ext uri="{FF2B5EF4-FFF2-40B4-BE49-F238E27FC236}">
                <a16:creationId xmlns:a16="http://schemas.microsoft.com/office/drawing/2014/main" id="{CF3C326D-EADB-3241-E235-B6C3B0435440}"/>
              </a:ext>
            </a:extLst>
          </p:cNvPr>
          <p:cNvPicPr>
            <a:picLocks noGrp="1" noChangeAspect="1"/>
          </p:cNvPicPr>
          <p:nvPr>
            <p:ph sz="quarter" idx="10"/>
          </p:nvPr>
        </p:nvPicPr>
        <p:blipFill>
          <a:blip r:embed="rId3"/>
          <a:stretch>
            <a:fillRect/>
          </a:stretch>
        </p:blipFill>
        <p:spPr>
          <a:xfrm>
            <a:off x="452284" y="1091381"/>
            <a:ext cx="9210589" cy="5053780"/>
          </a:xfrm>
        </p:spPr>
      </p:pic>
    </p:spTree>
    <p:extLst>
      <p:ext uri="{BB962C8B-B14F-4D97-AF65-F5344CB8AC3E}">
        <p14:creationId xmlns:p14="http://schemas.microsoft.com/office/powerpoint/2010/main" val="130336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274142"/>
            <a:ext cx="5211097" cy="2699939"/>
          </a:xfrm>
        </p:spPr>
        <p:txBody>
          <a:bodyPr>
            <a:normAutofit/>
          </a:bodyPr>
          <a:lstStyle/>
          <a:p>
            <a:r>
              <a:rPr lang="en-US" dirty="0"/>
              <a:t>Work Type Distribution</a:t>
            </a:r>
          </a:p>
        </p:txBody>
      </p:sp>
    </p:spTree>
    <p:extLst>
      <p:ext uri="{BB962C8B-B14F-4D97-AF65-F5344CB8AC3E}">
        <p14:creationId xmlns:p14="http://schemas.microsoft.com/office/powerpoint/2010/main" val="3652777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Work Type Distribution</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17</a:t>
            </a:fld>
            <a:endParaRPr lang="en-US" dirty="0"/>
          </a:p>
        </p:txBody>
      </p:sp>
      <p:pic>
        <p:nvPicPr>
          <p:cNvPr id="8" name="Content Placeholder 7" descr="A pie chart with different colored circles&#10;&#10;Description automatically generated">
            <a:extLst>
              <a:ext uri="{FF2B5EF4-FFF2-40B4-BE49-F238E27FC236}">
                <a16:creationId xmlns:a16="http://schemas.microsoft.com/office/drawing/2014/main" id="{01C5A717-41A1-28CB-EBE9-B4FC3086DE97}"/>
              </a:ext>
            </a:extLst>
          </p:cNvPr>
          <p:cNvPicPr>
            <a:picLocks noGrp="1" noChangeAspect="1"/>
          </p:cNvPicPr>
          <p:nvPr>
            <p:ph sz="quarter" idx="10"/>
          </p:nvPr>
        </p:nvPicPr>
        <p:blipFill>
          <a:blip r:embed="rId3"/>
          <a:stretch>
            <a:fillRect/>
          </a:stretch>
        </p:blipFill>
        <p:spPr>
          <a:xfrm>
            <a:off x="648928" y="1023561"/>
            <a:ext cx="6685937" cy="5791959"/>
          </a:xfrm>
        </p:spPr>
      </p:pic>
    </p:spTree>
    <p:extLst>
      <p:ext uri="{BB962C8B-B14F-4D97-AF65-F5344CB8AC3E}">
        <p14:creationId xmlns:p14="http://schemas.microsoft.com/office/powerpoint/2010/main" val="2573330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Salary Distribution by Work Type</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18</a:t>
            </a:fld>
            <a:endParaRPr lang="en-US" dirty="0"/>
          </a:p>
        </p:txBody>
      </p:sp>
      <p:pic>
        <p:nvPicPr>
          <p:cNvPr id="7" name="Content Placeholder 6" descr="A graph showing different colored rectangles&#10;&#10;Description automatically generated">
            <a:extLst>
              <a:ext uri="{FF2B5EF4-FFF2-40B4-BE49-F238E27FC236}">
                <a16:creationId xmlns:a16="http://schemas.microsoft.com/office/drawing/2014/main" id="{9E283BF6-524B-DBB2-0AEF-927F18B07447}"/>
              </a:ext>
            </a:extLst>
          </p:cNvPr>
          <p:cNvPicPr>
            <a:picLocks noGrp="1" noChangeAspect="1"/>
          </p:cNvPicPr>
          <p:nvPr>
            <p:ph sz="quarter" idx="10"/>
          </p:nvPr>
        </p:nvPicPr>
        <p:blipFill>
          <a:blip r:embed="rId3"/>
          <a:stretch>
            <a:fillRect/>
          </a:stretch>
        </p:blipFill>
        <p:spPr>
          <a:xfrm>
            <a:off x="481782" y="1160206"/>
            <a:ext cx="9313718" cy="4960677"/>
          </a:xfrm>
        </p:spPr>
      </p:pic>
    </p:spTree>
    <p:extLst>
      <p:ext uri="{BB962C8B-B14F-4D97-AF65-F5344CB8AC3E}">
        <p14:creationId xmlns:p14="http://schemas.microsoft.com/office/powerpoint/2010/main" val="112123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274142"/>
            <a:ext cx="5211097" cy="2699939"/>
          </a:xfrm>
        </p:spPr>
        <p:txBody>
          <a:bodyPr>
            <a:normAutofit/>
          </a:bodyPr>
          <a:lstStyle/>
          <a:p>
            <a:r>
              <a:rPr lang="en-US" dirty="0"/>
              <a:t>City of Company site</a:t>
            </a:r>
          </a:p>
        </p:txBody>
      </p:sp>
    </p:spTree>
    <p:extLst>
      <p:ext uri="{BB962C8B-B14F-4D97-AF65-F5344CB8AC3E}">
        <p14:creationId xmlns:p14="http://schemas.microsoft.com/office/powerpoint/2010/main" val="273066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dirty="0"/>
              <a:t>Introduction</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a:normAutofit fontScale="85000" lnSpcReduction="10000"/>
          </a:bodyPr>
          <a:lstStyle/>
          <a:p>
            <a:r>
              <a:rPr lang="en-US" dirty="0"/>
              <a:t>The Egyptian tech industry has been rapidly growing, attracting significant attention from both local and international companies. As the demand for tech professionals increases, understanding the salary landscape becomes crucial for job seekers</a:t>
            </a:r>
            <a:r>
              <a:rPr lang="ar-EG" dirty="0"/>
              <a:t> </a:t>
            </a:r>
            <a:r>
              <a:rPr lang="en-US" dirty="0"/>
              <a:t>and employers. This project aims to analyze the salaries of tech professionals in Egypt using about 730</a:t>
            </a:r>
            <a:r>
              <a:rPr lang="ar-EG" dirty="0"/>
              <a:t> </a:t>
            </a:r>
            <a:r>
              <a:rPr lang="en-US" dirty="0"/>
              <a:t>volunteer after data cleaning , providing insights into the factors that influence earnings in this sector.</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
        <p:nvSpPr>
          <p:cNvPr id="5" name="Rectangle 1">
            <a:extLst>
              <a:ext uri="{FF2B5EF4-FFF2-40B4-BE49-F238E27FC236}">
                <a16:creationId xmlns:a16="http://schemas.microsoft.com/office/drawing/2014/main" id="{08DF6252-C8BB-692D-068E-1EA22B9CCA0B}"/>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121"/>
                </a:solidFill>
                <a:effectLst/>
                <a:latin typeface="var(--colab-code-font-family)"/>
              </a:rPr>
              <a:t>726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205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City of Company site</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20</a:t>
            </a:fld>
            <a:endParaRPr lang="en-US" dirty="0"/>
          </a:p>
        </p:txBody>
      </p:sp>
      <p:pic>
        <p:nvPicPr>
          <p:cNvPr id="12" name="Content Placeholder 11" descr="A graph with a bar and a number of bars&#10;&#10;Description automatically generated with medium confidence">
            <a:extLst>
              <a:ext uri="{FF2B5EF4-FFF2-40B4-BE49-F238E27FC236}">
                <a16:creationId xmlns:a16="http://schemas.microsoft.com/office/drawing/2014/main" id="{D1A44F34-EF40-2BBD-5075-670E0511664E}"/>
              </a:ext>
            </a:extLst>
          </p:cNvPr>
          <p:cNvPicPr>
            <a:picLocks noGrp="1" noChangeAspect="1"/>
          </p:cNvPicPr>
          <p:nvPr>
            <p:ph sz="quarter" idx="10"/>
          </p:nvPr>
        </p:nvPicPr>
        <p:blipFill>
          <a:blip r:embed="rId3"/>
          <a:stretch>
            <a:fillRect/>
          </a:stretch>
        </p:blipFill>
        <p:spPr>
          <a:xfrm>
            <a:off x="1" y="931885"/>
            <a:ext cx="9379974" cy="5235554"/>
          </a:xfrm>
        </p:spPr>
      </p:pic>
    </p:spTree>
    <p:extLst>
      <p:ext uri="{BB962C8B-B14F-4D97-AF65-F5344CB8AC3E}">
        <p14:creationId xmlns:p14="http://schemas.microsoft.com/office/powerpoint/2010/main" val="1226282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204155" y="2585884"/>
            <a:ext cx="5211097" cy="2699939"/>
          </a:xfrm>
        </p:spPr>
        <p:txBody>
          <a:bodyPr>
            <a:normAutofit/>
          </a:bodyPr>
          <a:lstStyle/>
          <a:p>
            <a:r>
              <a:rPr lang="en-US" dirty="0"/>
              <a:t>Working Hours</a:t>
            </a:r>
          </a:p>
        </p:txBody>
      </p:sp>
    </p:spTree>
    <p:extLst>
      <p:ext uri="{BB962C8B-B14F-4D97-AF65-F5344CB8AC3E}">
        <p14:creationId xmlns:p14="http://schemas.microsoft.com/office/powerpoint/2010/main" val="2377050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Working Hours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22</a:t>
            </a:fld>
            <a:endParaRPr lang="en-US" dirty="0"/>
          </a:p>
        </p:txBody>
      </p:sp>
      <p:pic>
        <p:nvPicPr>
          <p:cNvPr id="7" name="Content Placeholder 6" descr="A blue circle with orange triangle and white text&#10;&#10;Description automatically generated">
            <a:extLst>
              <a:ext uri="{FF2B5EF4-FFF2-40B4-BE49-F238E27FC236}">
                <a16:creationId xmlns:a16="http://schemas.microsoft.com/office/drawing/2014/main" id="{71E02F23-D3DB-D49A-B4A1-009CAF68A7E3}"/>
              </a:ext>
            </a:extLst>
          </p:cNvPr>
          <p:cNvPicPr>
            <a:picLocks noGrp="1" noChangeAspect="1"/>
          </p:cNvPicPr>
          <p:nvPr>
            <p:ph sz="quarter" idx="10"/>
          </p:nvPr>
        </p:nvPicPr>
        <p:blipFill>
          <a:blip r:embed="rId3"/>
          <a:stretch>
            <a:fillRect/>
          </a:stretch>
        </p:blipFill>
        <p:spPr>
          <a:xfrm>
            <a:off x="841822" y="988808"/>
            <a:ext cx="6876501" cy="6086957"/>
          </a:xfrm>
        </p:spPr>
      </p:pic>
    </p:spTree>
    <p:extLst>
      <p:ext uri="{BB962C8B-B14F-4D97-AF65-F5344CB8AC3E}">
        <p14:creationId xmlns:p14="http://schemas.microsoft.com/office/powerpoint/2010/main" val="117343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5963695" y="165648"/>
            <a:ext cx="4586318" cy="1765651"/>
          </a:xfrm>
        </p:spPr>
        <p:txBody>
          <a:bodyPr>
            <a:normAutofit/>
          </a:bodyPr>
          <a:lstStyle/>
          <a:p>
            <a:r>
              <a:rPr lang="en-US" sz="3200" dirty="0"/>
              <a:t>Thank for </a:t>
            </a:r>
            <a:br>
              <a:rPr lang="en-US" sz="3200" dirty="0"/>
            </a:br>
            <a:r>
              <a:rPr lang="en-US" sz="3200" dirty="0">
                <a:hlinkClick r:id="rId5"/>
              </a:rPr>
              <a:t>Mohamed </a:t>
            </a:r>
            <a:r>
              <a:rPr lang="en-US" sz="3200" dirty="0" err="1">
                <a:hlinkClick r:id="rId5"/>
              </a:rPr>
              <a:t>Elmnegged</a:t>
            </a:r>
            <a:r>
              <a:rPr lang="en-US" sz="3200" dirty="0"/>
              <a:t> for collecting data </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592959" y="4090219"/>
            <a:ext cx="5057103" cy="2602133"/>
          </a:xfrm>
        </p:spPr>
        <p:txBody>
          <a:bodyPr/>
          <a:lstStyle/>
          <a:p>
            <a:r>
              <a:rPr lang="en-US" dirty="0">
                <a:hlinkClick r:id="rId6"/>
              </a:rPr>
              <a:t>GitHub</a:t>
            </a:r>
            <a:r>
              <a:rPr lang="en-US" dirty="0"/>
              <a:t>  </a:t>
            </a:r>
          </a:p>
          <a:p>
            <a:endParaRPr lang="en-US" dirty="0"/>
          </a:p>
          <a:p>
            <a:r>
              <a:rPr lang="en-US" dirty="0">
                <a:hlinkClick r:id="rId7"/>
              </a:rPr>
              <a:t>LinkedIn</a:t>
            </a:r>
            <a:r>
              <a:rPr lang="en-US" dirty="0"/>
              <a:t> </a:t>
            </a:r>
          </a:p>
          <a:p>
            <a:endParaRPr lang="en-US" dirty="0"/>
          </a:p>
          <a:p>
            <a:r>
              <a:rPr lang="en-US" dirty="0">
                <a:hlinkClick r:id="rId8"/>
              </a:rPr>
              <a:t>Gmail </a:t>
            </a:r>
            <a:endParaRPr lang="en-US" dirty="0"/>
          </a:p>
        </p:txBody>
      </p:sp>
      <p:pic>
        <p:nvPicPr>
          <p:cNvPr id="4" name="Picture 3" descr="A black cat with a white circle in the background&#10;&#10;Description automatically generated">
            <a:extLst>
              <a:ext uri="{FF2B5EF4-FFF2-40B4-BE49-F238E27FC236}">
                <a16:creationId xmlns:a16="http://schemas.microsoft.com/office/drawing/2014/main" id="{575A32A8-5795-5AF3-406D-E57D9551C320}"/>
              </a:ext>
            </a:extLst>
          </p:cNvPr>
          <p:cNvPicPr>
            <a:picLocks noChangeAspect="1"/>
          </p:cNvPicPr>
          <p:nvPr/>
        </p:nvPicPr>
        <p:blipFill>
          <a:blip r:embed="rId9"/>
          <a:stretch>
            <a:fillRect/>
          </a:stretch>
        </p:blipFill>
        <p:spPr>
          <a:xfrm>
            <a:off x="7634755" y="4090585"/>
            <a:ext cx="285132" cy="278934"/>
          </a:xfrm>
          <a:prstGeom prst="rect">
            <a:avLst/>
          </a:prstGeom>
        </p:spPr>
      </p:pic>
      <p:pic>
        <p:nvPicPr>
          <p:cNvPr id="9" name="Picture 8" descr="A blue square with white letters&#10;&#10;Description automatically generated">
            <a:extLst>
              <a:ext uri="{FF2B5EF4-FFF2-40B4-BE49-F238E27FC236}">
                <a16:creationId xmlns:a16="http://schemas.microsoft.com/office/drawing/2014/main" id="{D0860DF1-354E-49C2-FCE4-B163F4BB7039}"/>
              </a:ext>
            </a:extLst>
          </p:cNvPr>
          <p:cNvPicPr>
            <a:picLocks noChangeAspect="1"/>
          </p:cNvPicPr>
          <p:nvPr/>
        </p:nvPicPr>
        <p:blipFill>
          <a:blip r:embed="rId10"/>
          <a:stretch>
            <a:fillRect/>
          </a:stretch>
        </p:blipFill>
        <p:spPr>
          <a:xfrm>
            <a:off x="7768547" y="4648819"/>
            <a:ext cx="302680" cy="302680"/>
          </a:xfrm>
          <a:prstGeom prst="rect">
            <a:avLst/>
          </a:prstGeom>
        </p:spPr>
      </p:pic>
      <p:sp>
        <p:nvSpPr>
          <p:cNvPr id="12" name="TextBox 11">
            <a:extLst>
              <a:ext uri="{FF2B5EF4-FFF2-40B4-BE49-F238E27FC236}">
                <a16:creationId xmlns:a16="http://schemas.microsoft.com/office/drawing/2014/main" id="{68B76AE1-7756-F6DC-DE1F-BA08FB64B713}"/>
              </a:ext>
            </a:extLst>
          </p:cNvPr>
          <p:cNvSpPr txBox="1"/>
          <p:nvPr/>
        </p:nvSpPr>
        <p:spPr>
          <a:xfrm>
            <a:off x="6086170" y="3680773"/>
            <a:ext cx="1848464" cy="369332"/>
          </a:xfrm>
          <a:prstGeom prst="rect">
            <a:avLst/>
          </a:prstGeom>
          <a:noFill/>
        </p:spPr>
        <p:txBody>
          <a:bodyPr wrap="square" rtlCol="0">
            <a:spAutoFit/>
          </a:bodyPr>
          <a:lstStyle/>
          <a:p>
            <a:r>
              <a:rPr lang="en-US" sz="1800" dirty="0">
                <a:solidFill>
                  <a:schemeClr val="bg1"/>
                </a:solidFill>
              </a:rPr>
              <a:t>Contact me :</a:t>
            </a:r>
            <a:endParaRPr lang="en-US" dirty="0">
              <a:solidFill>
                <a:schemeClr val="bg1"/>
              </a:solidFill>
            </a:endParaRPr>
          </a:p>
        </p:txBody>
      </p:sp>
      <p:pic>
        <p:nvPicPr>
          <p:cNvPr id="14" name="Picture 13" descr="A logo with different colors on it&#10;&#10;Description automatically generated">
            <a:extLst>
              <a:ext uri="{FF2B5EF4-FFF2-40B4-BE49-F238E27FC236}">
                <a16:creationId xmlns:a16="http://schemas.microsoft.com/office/drawing/2014/main" id="{609C8488-3C26-265D-1FF2-353111DD09C1}"/>
              </a:ext>
            </a:extLst>
          </p:cNvPr>
          <p:cNvPicPr>
            <a:picLocks noChangeAspect="1"/>
          </p:cNvPicPr>
          <p:nvPr/>
        </p:nvPicPr>
        <p:blipFill>
          <a:blip r:embed="rId11"/>
          <a:stretch>
            <a:fillRect/>
          </a:stretch>
        </p:blipFill>
        <p:spPr>
          <a:xfrm>
            <a:off x="7508637" y="5188646"/>
            <a:ext cx="302680" cy="302680"/>
          </a:xfrm>
          <a:prstGeom prst="rect">
            <a:avLst/>
          </a:prstGeom>
        </p:spPr>
      </p:pic>
      <p:sp>
        <p:nvSpPr>
          <p:cNvPr id="2" name="TextBox 1">
            <a:extLst>
              <a:ext uri="{FF2B5EF4-FFF2-40B4-BE49-F238E27FC236}">
                <a16:creationId xmlns:a16="http://schemas.microsoft.com/office/drawing/2014/main" id="{356F311C-E518-9EC1-11EE-1B181996FC70}"/>
              </a:ext>
            </a:extLst>
          </p:cNvPr>
          <p:cNvSpPr txBox="1"/>
          <p:nvPr/>
        </p:nvSpPr>
        <p:spPr>
          <a:xfrm>
            <a:off x="5963695" y="2349366"/>
            <a:ext cx="2747686" cy="584775"/>
          </a:xfrm>
          <a:prstGeom prst="rect">
            <a:avLst/>
          </a:prstGeom>
          <a:noFill/>
        </p:spPr>
        <p:txBody>
          <a:bodyPr wrap="square" rtlCol="0">
            <a:spAutoFit/>
          </a:bodyPr>
          <a:lstStyle/>
          <a:p>
            <a:r>
              <a:rPr lang="en-US" sz="3200" dirty="0">
                <a:solidFill>
                  <a:schemeClr val="bg1"/>
                </a:solidFill>
                <a:hlinkClick r:id="rId12"/>
              </a:rPr>
              <a:t>Project Link </a:t>
            </a:r>
            <a:endParaRPr lang="en-US" sz="3200" dirty="0">
              <a:solidFill>
                <a:schemeClr val="bg1"/>
              </a:solidFill>
            </a:endParaRPr>
          </a:p>
        </p:txBody>
      </p:sp>
    </p:spTree>
    <p:extLst>
      <p:ext uri="{BB962C8B-B14F-4D97-AF65-F5344CB8AC3E}">
        <p14:creationId xmlns:p14="http://schemas.microsoft.com/office/powerpoint/2010/main" val="76993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4345858"/>
            <a:ext cx="5211097" cy="1628223"/>
          </a:xfrm>
        </p:spPr>
        <p:txBody>
          <a:bodyPr/>
          <a:lstStyle/>
          <a:p>
            <a:r>
              <a:rPr lang="en-US" dirty="0"/>
              <a:t>Count job title</a:t>
            </a:r>
          </a:p>
        </p:txBody>
      </p:sp>
    </p:spTree>
    <p:extLst>
      <p:ext uri="{BB962C8B-B14F-4D97-AF65-F5344CB8AC3E}">
        <p14:creationId xmlns:p14="http://schemas.microsoft.com/office/powerpoint/2010/main" val="157268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sz="3200" dirty="0"/>
              <a:t>Job titles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p:txBody>
          <a:bodyPr/>
          <a:lstStyle/>
          <a:p>
            <a:pPr marL="228600" indent="-228600">
              <a:spcBef>
                <a:spcPts val="0"/>
              </a:spcBef>
              <a:spcAft>
                <a:spcPts val="1200"/>
              </a:spcAft>
              <a:buFont typeface="Arial" panose="020B0604020202020204" pitchFamily="34" charset="0"/>
              <a:buChar char="•"/>
            </a:pP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4</a:t>
            </a:fld>
            <a:endParaRPr lang="en-US" dirty="0"/>
          </a:p>
        </p:txBody>
      </p:sp>
      <p:pic>
        <p:nvPicPr>
          <p:cNvPr id="6" name="Picture 5" descr="A graph showing the amount of time&#10;&#10;Description automatically generated with medium confidence">
            <a:extLst>
              <a:ext uri="{FF2B5EF4-FFF2-40B4-BE49-F238E27FC236}">
                <a16:creationId xmlns:a16="http://schemas.microsoft.com/office/drawing/2014/main" id="{A4E1D58F-6552-5C0E-C090-6B7B70160412}"/>
              </a:ext>
            </a:extLst>
          </p:cNvPr>
          <p:cNvPicPr>
            <a:picLocks noChangeAspect="1"/>
          </p:cNvPicPr>
          <p:nvPr/>
        </p:nvPicPr>
        <p:blipFill>
          <a:blip r:embed="rId3"/>
          <a:stretch>
            <a:fillRect/>
          </a:stretch>
        </p:blipFill>
        <p:spPr>
          <a:xfrm>
            <a:off x="0" y="1466054"/>
            <a:ext cx="9703601" cy="4780200"/>
          </a:xfrm>
          <a:prstGeom prst="rect">
            <a:avLst/>
          </a:prstGeom>
        </p:spPr>
      </p:pic>
    </p:spTree>
    <p:extLst>
      <p:ext uri="{BB962C8B-B14F-4D97-AF65-F5344CB8AC3E}">
        <p14:creationId xmlns:p14="http://schemas.microsoft.com/office/powerpoint/2010/main" val="41200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274142"/>
            <a:ext cx="5211097" cy="2699939"/>
          </a:xfrm>
        </p:spPr>
        <p:txBody>
          <a:bodyPr>
            <a:normAutofit fontScale="90000"/>
          </a:bodyPr>
          <a:lstStyle/>
          <a:p>
            <a:r>
              <a:rPr lang="en-US" dirty="0"/>
              <a:t>Salary Distribution For Each Job Title</a:t>
            </a:r>
          </a:p>
        </p:txBody>
      </p:sp>
    </p:spTree>
    <p:extLst>
      <p:ext uri="{BB962C8B-B14F-4D97-AF65-F5344CB8AC3E}">
        <p14:creationId xmlns:p14="http://schemas.microsoft.com/office/powerpoint/2010/main" val="3379053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r>
              <a:rPr lang="en-US" sz="3200" dirty="0"/>
              <a:t>Job titles </a:t>
            </a:r>
          </a:p>
        </p:txBody>
      </p:sp>
      <p:pic>
        <p:nvPicPr>
          <p:cNvPr id="7" name="Content Placeholder 6" descr="A graph of a graph with text&#10;&#10;Description automatically generated with medium confidence">
            <a:extLst>
              <a:ext uri="{FF2B5EF4-FFF2-40B4-BE49-F238E27FC236}">
                <a16:creationId xmlns:a16="http://schemas.microsoft.com/office/drawing/2014/main" id="{591E8714-2799-2092-C917-EA058A60303F}"/>
              </a:ext>
            </a:extLst>
          </p:cNvPr>
          <p:cNvPicPr>
            <a:picLocks noGrp="1" noChangeAspect="1"/>
          </p:cNvPicPr>
          <p:nvPr>
            <p:ph sz="quarter" idx="10"/>
          </p:nvPr>
        </p:nvPicPr>
        <p:blipFill>
          <a:blip r:embed="rId3"/>
          <a:stretch>
            <a:fillRect/>
          </a:stretch>
        </p:blipFill>
        <p:spPr>
          <a:xfrm>
            <a:off x="302565" y="975478"/>
            <a:ext cx="8851267" cy="5354025"/>
          </a:xfrm>
        </p:spPr>
      </p:pic>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63239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274142"/>
            <a:ext cx="5211097" cy="2699939"/>
          </a:xfrm>
        </p:spPr>
        <p:txBody>
          <a:bodyPr>
            <a:normAutofit/>
          </a:bodyPr>
          <a:lstStyle/>
          <a:p>
            <a:r>
              <a:rPr lang="en-US" dirty="0"/>
              <a:t>Compare Each Job Title By Salary</a:t>
            </a:r>
          </a:p>
        </p:txBody>
      </p:sp>
    </p:spTree>
    <p:extLst>
      <p:ext uri="{BB962C8B-B14F-4D97-AF65-F5344CB8AC3E}">
        <p14:creationId xmlns:p14="http://schemas.microsoft.com/office/powerpoint/2010/main" val="387417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Web development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8</a:t>
            </a:fld>
            <a:endParaRPr lang="en-US" dirty="0"/>
          </a:p>
        </p:txBody>
      </p:sp>
      <p:pic>
        <p:nvPicPr>
          <p:cNvPr id="14" name="Content Placeholder 13" descr="A graph with different colored bars&#10;&#10;Description automatically generated">
            <a:extLst>
              <a:ext uri="{FF2B5EF4-FFF2-40B4-BE49-F238E27FC236}">
                <a16:creationId xmlns:a16="http://schemas.microsoft.com/office/drawing/2014/main" id="{01279F0C-9305-08B7-9484-4D7025FE4D71}"/>
              </a:ext>
            </a:extLst>
          </p:cNvPr>
          <p:cNvPicPr>
            <a:picLocks noGrp="1" noChangeAspect="1"/>
          </p:cNvPicPr>
          <p:nvPr>
            <p:ph sz="quarter" idx="10"/>
          </p:nvPr>
        </p:nvPicPr>
        <p:blipFill>
          <a:blip r:embed="rId3"/>
          <a:stretch>
            <a:fillRect/>
          </a:stretch>
        </p:blipFill>
        <p:spPr>
          <a:xfrm>
            <a:off x="481492" y="1134218"/>
            <a:ext cx="8996805" cy="5001111"/>
          </a:xfrm>
        </p:spPr>
      </p:pic>
    </p:spTree>
    <p:extLst>
      <p:ext uri="{BB962C8B-B14F-4D97-AF65-F5344CB8AC3E}">
        <p14:creationId xmlns:p14="http://schemas.microsoft.com/office/powerpoint/2010/main" val="101925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Web development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9</a:t>
            </a:fld>
            <a:endParaRPr lang="en-US" dirty="0"/>
          </a:p>
        </p:txBody>
      </p:sp>
      <p:pic>
        <p:nvPicPr>
          <p:cNvPr id="7" name="Content Placeholder 6" descr="A graph showing different colored squares&#10;&#10;Description automatically generated">
            <a:extLst>
              <a:ext uri="{FF2B5EF4-FFF2-40B4-BE49-F238E27FC236}">
                <a16:creationId xmlns:a16="http://schemas.microsoft.com/office/drawing/2014/main" id="{BBB99FB1-DC82-9E43-5C2F-8439DBFFC0D7}"/>
              </a:ext>
            </a:extLst>
          </p:cNvPr>
          <p:cNvPicPr>
            <a:picLocks noGrp="1" noChangeAspect="1"/>
          </p:cNvPicPr>
          <p:nvPr>
            <p:ph sz="quarter" idx="10"/>
          </p:nvPr>
        </p:nvPicPr>
        <p:blipFill>
          <a:blip r:embed="rId3"/>
          <a:stretch>
            <a:fillRect/>
          </a:stretch>
        </p:blipFill>
        <p:spPr>
          <a:xfrm>
            <a:off x="108155" y="1006562"/>
            <a:ext cx="9561063" cy="4975476"/>
          </a:xfrm>
        </p:spPr>
      </p:pic>
    </p:spTree>
    <p:extLst>
      <p:ext uri="{BB962C8B-B14F-4D97-AF65-F5344CB8AC3E}">
        <p14:creationId xmlns:p14="http://schemas.microsoft.com/office/powerpoint/2010/main" val="338207300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{FE66EC4B-D629-4BC7-83F7-E38ADDE1F3FA}tf22318419_win32</Template>
  <TotalTime>68</TotalTime>
  <Words>191</Words>
  <Application>Microsoft Office PowerPoint</Application>
  <PresentationFormat>Widescreen</PresentationFormat>
  <Paragraphs>70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Tenorite</vt:lpstr>
      <vt:lpstr>var(--colab-code-font-family)</vt:lpstr>
      <vt:lpstr>Custom</vt:lpstr>
      <vt:lpstr>Analysis of Egyptian Tech Salaries 2024</vt:lpstr>
      <vt:lpstr>Introduction</vt:lpstr>
      <vt:lpstr>Count job title</vt:lpstr>
      <vt:lpstr>Job titles </vt:lpstr>
      <vt:lpstr>Salary Distribution For Each Job Title</vt:lpstr>
      <vt:lpstr>Job titles </vt:lpstr>
      <vt:lpstr>Compare Each Job Title By Salary</vt:lpstr>
      <vt:lpstr>Web development </vt:lpstr>
      <vt:lpstr>Web development </vt:lpstr>
      <vt:lpstr>Web development</vt:lpstr>
      <vt:lpstr>Web development</vt:lpstr>
      <vt:lpstr>Mobile development </vt:lpstr>
      <vt:lpstr>Mobile development </vt:lpstr>
      <vt:lpstr>Data jobs</vt:lpstr>
      <vt:lpstr>Data jobs</vt:lpstr>
      <vt:lpstr>Work Type Distribution</vt:lpstr>
      <vt:lpstr>Work Type Distribution</vt:lpstr>
      <vt:lpstr>Salary Distribution by Work Type</vt:lpstr>
      <vt:lpstr>City of Company site</vt:lpstr>
      <vt:lpstr>City of Company site</vt:lpstr>
      <vt:lpstr>Working Hours</vt:lpstr>
      <vt:lpstr>Working Hours</vt:lpstr>
      <vt:lpstr>Thank for  Mohamed Elmnegged for collecting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khaled</dc:creator>
  <cp:lastModifiedBy>mohamed khaled</cp:lastModifiedBy>
  <cp:revision>7</cp:revision>
  <dcterms:created xsi:type="dcterms:W3CDTF">2024-06-24T17:56:29Z</dcterms:created>
  <dcterms:modified xsi:type="dcterms:W3CDTF">2024-06-25T17:06:18Z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