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8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5B1AAA-AE40-452C-BB85-A582C1D8CD1E}">
          <p14:sldIdLst/>
        </p14:section>
        <p14:section name="Untitled Section" id="{A0E024FC-43F1-471A-8D22-E51AB36128F8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8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7:21:54.2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373 102 24575,'-372'0'0,"1033"0"0,-656 0 22,0 0-1,-1 0 0,1-1 1,0 1-1,0-1 0,0 0 1,0-1-1,-1 1 0,1-1 1,-1 0-1,1 0 0,-1 0 1,0-1-1,0 1 0,6-6 1,-5 4-165,-1-1 1,0 0 0,-1 0 0,1-1-1,-1 1 1,0-1 0,0 1 0,-1-1 0,1 0-1,-2 0 1,3-10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5756A-3E41-4F12-9152-47678E65A4C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07F9A-AC58-4287-BA5D-0FF77B70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07F9A-AC58-4287-BA5D-0FF77B704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4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0236-64BE-CFB6-FB23-727AE8D2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18DB5-2531-AD00-976A-C4E02BD1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1EEB-EB3A-DE71-948B-7349223D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12EA-4EB1-7064-1257-415925D1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991-810A-B583-8E4C-BF0DB830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2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6C5-6454-9FC2-3C50-D6495CE8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72C52-F69F-ED2A-301F-5D2489F1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B2B85-08BB-02A7-2F96-D3425E70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7F11-ABB1-FE54-4548-F9D87DBE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073AB-43AB-D18F-D89C-2341F398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8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4500E-EF61-9394-EDBD-C678260EE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C6038-CDBB-A331-5CAB-71AEA487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6A7A-73B9-8E4C-B14A-6F32ABB5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D0B5-198D-341E-42E0-DADF5B58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109A-71B7-665D-B4C8-88B2390A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29E-47AF-E288-078E-5841ED86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D0E6-39DA-4443-6123-765EFE39D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2FA4-DE94-3580-73ED-4EB9C998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45DE0-0BB6-9694-99C7-9737E466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664A-CF9F-69BF-842C-3E41411B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6CB-1CC5-CD38-5FA0-73CF316F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EE4B7-7AF9-0CAC-9139-191A7BFF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B6C4E-59DA-7011-C584-DF41CC42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4EDF-DDE4-0D88-122A-D7AF0C07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189C-1287-D010-2FEA-98524D1D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2C8E-EE6C-A20A-96F4-7FA27734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A354-ECDB-F66B-C8AF-38563F096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C5CF5-4463-3B97-3AF6-6728BEA5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B0222-5257-EF21-C313-D7DEBC39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152F-3E5B-18DC-F2EA-7BFD4AE7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440A-465F-F5F5-FC4E-5A2D5FD9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D229-AEF3-AB03-8D47-12641C41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BB7B-5F13-C2FD-B667-83C28586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23AF8-3C2D-7087-64B4-F0219E702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B1545-4336-D24E-F444-AFFFA92B0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0203D-E967-EA24-65A9-20A9F9F91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758D2-5153-9A16-5D4E-3051748E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9D429-581C-1695-1D49-EB9DC7F4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DDDDA-964E-74D9-2C84-82C2D439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1295-9ADD-7B97-8834-1A9B96E5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8F9E3-4C76-5F9C-8E76-FE7F4B2A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75073-8534-39C6-899F-9BEA1A8E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2490C-96C4-5940-D823-FC49C229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8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48532-2D15-27ED-A1E7-8A4142B6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D15C7-237E-49C7-A60C-DC42AE6B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77851-B6B6-EF4B-0D76-A5EF553D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CACA-DCC7-7FAC-DF1D-68F0B5A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294A-7F52-9E5B-D2C3-B1E8F76C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04025-CFB4-6D6B-4727-AC037541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CF756-9914-ADED-089A-F97A75CF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A1CBA-BA88-64DC-2392-ACBC89FC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9BD8-FEC5-66AF-F6AE-FCDB10C8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5BE6-C890-600A-FF09-EA927655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43D5D-C1DA-CFC3-9E74-38226BEE9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A68E3-B146-3276-5CF1-13C5CE9A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DDE5-B9B3-4C0D-EDC9-6275E7CA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E6EA-E12A-F022-FDCF-B11660BE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F4B4-0AC9-3DD9-977C-EFB767BB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5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32D04-C0AE-F2EA-7EEA-98055AAF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1F101-A2B1-C2F2-02B2-258F6C23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F8FA-4F72-916D-BD07-430186B7D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CC200-671D-4C41-B3EB-5F90A30229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093F-E9CA-1476-EE60-D52F9923E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A1A7-459F-8A39-14BF-8D4D8767A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28F0C-7A9D-4527-BC28-6CDB19FA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mailto:mhmdadel34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image" Target="../media/image21.tmp"/><Relationship Id="rId7" Type="http://schemas.openxmlformats.org/officeDocument/2006/relationships/image" Target="../media/image25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11" Type="http://schemas.openxmlformats.org/officeDocument/2006/relationships/image" Target="../media/image29.tmp"/><Relationship Id="rId5" Type="http://schemas.openxmlformats.org/officeDocument/2006/relationships/image" Target="../media/image23.tmp"/><Relationship Id="rId10" Type="http://schemas.openxmlformats.org/officeDocument/2006/relationships/image" Target="../media/image28.tmp"/><Relationship Id="rId4" Type="http://schemas.openxmlformats.org/officeDocument/2006/relationships/image" Target="../media/image22.tmp"/><Relationship Id="rId9" Type="http://schemas.openxmlformats.org/officeDocument/2006/relationships/image" Target="../media/image27.tm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3" Type="http://schemas.openxmlformats.org/officeDocument/2006/relationships/image" Target="../media/image30.tmp"/><Relationship Id="rId7" Type="http://schemas.openxmlformats.org/officeDocument/2006/relationships/image" Target="../media/image34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Relationship Id="rId9" Type="http://schemas.openxmlformats.org/officeDocument/2006/relationships/image" Target="../media/image36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flylib.com/books/en/2.729.1/derivation_of_the_radix_2_fft_algorithm.html" TargetMode="External"/><Relationship Id="rId3" Type="http://schemas.openxmlformats.org/officeDocument/2006/relationships/image" Target="../media/image4.tmp"/><Relationship Id="rId7" Type="http://schemas.openxmlformats.org/officeDocument/2006/relationships/image" Target="../media/image8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FB82-D954-5C6D-EFF8-3316BC5C9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4063"/>
            <a:ext cx="9144000" cy="205478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FFT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13134-706D-6B76-CC2D-27923FC16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212826" cy="1655762"/>
          </a:xfrm>
        </p:spPr>
        <p:txBody>
          <a:bodyPr>
            <a:normAutofit/>
          </a:bodyPr>
          <a:lstStyle/>
          <a:p>
            <a:r>
              <a:rPr lang="en-US" dirty="0"/>
              <a:t>Mohamed Adel Abdelrahem Ahmed</a:t>
            </a:r>
          </a:p>
          <a:p>
            <a:r>
              <a:rPr lang="en-US" dirty="0">
                <a:hlinkClick r:id="rId2"/>
              </a:rPr>
              <a:t>mhmdadel344@gmail.com</a:t>
            </a:r>
            <a:endParaRPr lang="en-US" dirty="0"/>
          </a:p>
          <a:p>
            <a:r>
              <a:rPr lang="en-US" dirty="0"/>
              <a:t>01129411207</a:t>
            </a:r>
          </a:p>
        </p:txBody>
      </p:sp>
      <p:pic>
        <p:nvPicPr>
          <p:cNvPr id="7" name="Picture 6" descr="A blue and white logo&#10;&#10;AI-generated content may be incorrect.">
            <a:extLst>
              <a:ext uri="{FF2B5EF4-FFF2-40B4-BE49-F238E27FC236}">
                <a16:creationId xmlns:a16="http://schemas.microsoft.com/office/drawing/2014/main" id="{35605652-A73E-1981-ECAA-CE545ED4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131B475D-7460-246B-F7A7-426226FD6476}"/>
              </a:ext>
            </a:extLst>
          </p:cNvPr>
          <p:cNvSpPr txBox="1">
            <a:spLocks/>
          </p:cNvSpPr>
          <p:nvPr/>
        </p:nvSpPr>
        <p:spPr>
          <a:xfrm>
            <a:off x="167149" y="5677310"/>
            <a:ext cx="2487562" cy="896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8/14/2025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A8CEC7-6DFB-1617-ED98-B014C86CD458}"/>
              </a:ext>
            </a:extLst>
          </p:cNvPr>
          <p:cNvSpPr txBox="1">
            <a:spLocks/>
          </p:cNvSpPr>
          <p:nvPr/>
        </p:nvSpPr>
        <p:spPr>
          <a:xfrm>
            <a:off x="9375059" y="5677310"/>
            <a:ext cx="2487562" cy="896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Eng. Omar Fahmy</a:t>
            </a:r>
          </a:p>
        </p:txBody>
      </p:sp>
    </p:spTree>
    <p:extLst>
      <p:ext uri="{BB962C8B-B14F-4D97-AF65-F5344CB8AC3E}">
        <p14:creationId xmlns:p14="http://schemas.microsoft.com/office/powerpoint/2010/main" val="404750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EAB6-712B-7A6C-9461-947EFAC2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2363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Questasim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E70D-9FF7-AF3F-A5A2-2D4A62BE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/>
          <a:lstStyle/>
          <a:p>
            <a:r>
              <a:rPr lang="en-US" dirty="0"/>
              <a:t>Calculation phase &amp; Output printing</a:t>
            </a:r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757C4AFF-8C68-0759-CC71-D4B7EF1D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E2867DF-917D-4282-2CC6-162CF5D5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864"/>
            <a:ext cx="10255045" cy="2879213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FC51B1-2896-A65A-3BF9-205244DB9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579"/>
            <a:ext cx="10933471" cy="28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9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AEE3-1DDE-3FC5-1EE9-B763F003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1223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Latency from the previous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22EC-5179-8B1F-EE6A-545C8C2C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2364"/>
            <a:ext cx="12192000" cy="5735636"/>
          </a:xfrm>
        </p:spPr>
        <p:txBody>
          <a:bodyPr/>
          <a:lstStyle/>
          <a:p>
            <a:r>
              <a:rPr lang="en-US" dirty="0"/>
              <a:t>Latency = 9 cycles from all inputs loaded to the first output sample.</a:t>
            </a:r>
          </a:p>
          <a:p>
            <a:r>
              <a:rPr lang="en-US" dirty="0"/>
              <a:t>And = 12 cycles from all inputs loaded “start=1” to “done=1” all outputs calculated.</a:t>
            </a:r>
          </a:p>
          <a:p>
            <a:r>
              <a:rPr lang="en-US" dirty="0"/>
              <a:t>If we need it from the first input sample before start=1 the we will add 8 cycles since the inputs is loaded in 8-cycles.</a:t>
            </a:r>
          </a:p>
          <a:p>
            <a:pPr marL="0" indent="0">
              <a:buNone/>
            </a:pPr>
            <a:r>
              <a:rPr lang="en-US" b="1" dirty="0"/>
              <a:t>Notes on SQNR</a:t>
            </a:r>
          </a:p>
          <a:p>
            <a:r>
              <a:rPr lang="en-US" sz="2000" dirty="0"/>
              <a:t>For higher </a:t>
            </a:r>
            <a:r>
              <a:rPr lang="en-US" sz="2000" dirty="0" err="1"/>
              <a:t>sqnr</a:t>
            </a:r>
            <a:r>
              <a:rPr lang="en-US" sz="2000" dirty="0"/>
              <a:t> it is more better </a:t>
            </a:r>
          </a:p>
          <a:p>
            <a:r>
              <a:rPr lang="en-US" sz="2000" dirty="0"/>
              <a:t>For my model in </a:t>
            </a:r>
            <a:r>
              <a:rPr lang="en-US" sz="2000" dirty="0" err="1"/>
              <a:t>matlab</a:t>
            </a:r>
            <a:r>
              <a:rPr lang="en-US" sz="2000" dirty="0"/>
              <a:t> the avg </a:t>
            </a:r>
            <a:r>
              <a:rPr lang="en-US" sz="2000" dirty="0" err="1"/>
              <a:t>sqnr</a:t>
            </a:r>
            <a:r>
              <a:rPr lang="en-US" sz="2000" dirty="0"/>
              <a:t> approx. =70dB for single run </a:t>
            </a:r>
          </a:p>
          <a:p>
            <a:r>
              <a:rPr lang="en-US" sz="2000" dirty="0"/>
              <a:t>But when I tried 10 or 50 or 100 it drop down to 38,40dB and 70 is perfect and between 30…60dB is accepted in most DSP blocks , but below 30dB is recognized easily.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272293C6-ABC3-A3E8-1D34-17DFD394E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4" name="Picture 3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B7CA1AC4-5F18-7941-EE87-E7A244D56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95" y="5343697"/>
            <a:ext cx="5320034" cy="15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ED28-9EE8-2A8D-0D7B-FF6A0847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34684" cy="11223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Coverage Report</a:t>
            </a:r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0C71E8BD-6004-444D-CA6E-88465820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4" name="Content Placeholder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945E366-416F-120B-AAA8-73DFF879B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518"/>
            <a:ext cx="6317527" cy="1684166"/>
          </a:xfrm>
          <a:prstGeom prst="rect">
            <a:avLst/>
          </a:prstGeom>
        </p:spPr>
      </p:pic>
      <p:pic>
        <p:nvPicPr>
          <p:cNvPr id="6" name="Picture 5" descr="A close-up of a number&#10;&#10;AI-generated content may be incorrect.">
            <a:extLst>
              <a:ext uri="{FF2B5EF4-FFF2-40B4-BE49-F238E27FC236}">
                <a16:creationId xmlns:a16="http://schemas.microsoft.com/office/drawing/2014/main" id="{82C273C6-CA69-825A-EFCC-3563F058E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9226"/>
            <a:ext cx="6453505" cy="1036320"/>
          </a:xfrm>
          <a:prstGeom prst="rect">
            <a:avLst/>
          </a:prstGeom>
        </p:spPr>
      </p:pic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518FA87-CAA6-D19D-063C-5A305D792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5483"/>
            <a:ext cx="5943600" cy="85534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0F1ABF-C27B-EFAE-6939-BA4C91850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7863"/>
            <a:ext cx="5943600" cy="83502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9F0F2C4-FBD3-A674-590D-791DBDBE05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4320"/>
            <a:ext cx="5402580" cy="730885"/>
          </a:xfrm>
          <a:prstGeom prst="rect">
            <a:avLst/>
          </a:prstGeom>
        </p:spPr>
      </p:pic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D7430A6-853F-5B93-F772-35D53EEF6D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7" y="1080625"/>
            <a:ext cx="5943600" cy="1057275"/>
          </a:xfrm>
          <a:prstGeom prst="rect">
            <a:avLst/>
          </a:prstGeom>
        </p:spPr>
      </p:pic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9AE45CF-5F36-5D5F-6415-40B3652E4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77" y="2008678"/>
            <a:ext cx="5943600" cy="1113790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29074C-F744-F7FD-364F-33B099D7DE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270" y="3180743"/>
            <a:ext cx="5737860" cy="828040"/>
          </a:xfrm>
          <a:prstGeom prst="rect">
            <a:avLst/>
          </a:prstGeom>
        </p:spPr>
      </p:pic>
      <p:pic>
        <p:nvPicPr>
          <p:cNvPr id="13" name="Picture 1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99C454D-3504-EDAF-90CA-291264AE08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527" y="4350828"/>
            <a:ext cx="5943600" cy="6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1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logo&#10;&#10;AI-generated content may be incorrect.">
            <a:extLst>
              <a:ext uri="{FF2B5EF4-FFF2-40B4-BE49-F238E27FC236}">
                <a16:creationId xmlns:a16="http://schemas.microsoft.com/office/drawing/2014/main" id="{328A07FA-E530-4A30-E991-577FEA124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BEA7141-EAEE-7C03-F855-371C5C9E3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98560" cy="1234547"/>
          </a:xfrm>
          <a:prstGeom prst="rect">
            <a:avLst/>
          </a:prstGeom>
        </p:spPr>
      </p:pic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90F6D133-48CD-FFFC-19EA-933869E4C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569"/>
            <a:ext cx="5905500" cy="74676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4F55A3-4D27-3C21-C435-9B07844A6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329"/>
            <a:ext cx="5654040" cy="751205"/>
          </a:xfrm>
          <a:prstGeom prst="rect">
            <a:avLst/>
          </a:prstGeom>
        </p:spPr>
      </p:pic>
      <p:pic>
        <p:nvPicPr>
          <p:cNvPr id="8" name="Picture 7" descr="A black and white image of a white background&#10;&#10;AI-generated content may be incorrect.">
            <a:extLst>
              <a:ext uri="{FF2B5EF4-FFF2-40B4-BE49-F238E27FC236}">
                <a16:creationId xmlns:a16="http://schemas.microsoft.com/office/drawing/2014/main" id="{7436D5AF-620A-04A8-7931-2930E3DC7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30056"/>
            <a:ext cx="5943600" cy="1031875"/>
          </a:xfrm>
          <a:prstGeom prst="rect">
            <a:avLst/>
          </a:prstGeom>
        </p:spPr>
      </p:pic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03C4E00-03EB-6FBA-9B1F-67263F671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2419"/>
            <a:ext cx="5943600" cy="763270"/>
          </a:xfrm>
          <a:prstGeom prst="rect">
            <a:avLst/>
          </a:prstGeom>
        </p:spPr>
      </p:pic>
      <p:pic>
        <p:nvPicPr>
          <p:cNvPr id="10" name="Picture 9" descr="A black and white image of a number&#10;&#10;AI-generated content may be incorrect.">
            <a:extLst>
              <a:ext uri="{FF2B5EF4-FFF2-40B4-BE49-F238E27FC236}">
                <a16:creationId xmlns:a16="http://schemas.microsoft.com/office/drawing/2014/main" id="{74E4EEB2-DEB8-D05E-A876-7462750C24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167" y="3491987"/>
            <a:ext cx="6120130" cy="1143000"/>
          </a:xfrm>
          <a:prstGeom prst="rect">
            <a:avLst/>
          </a:prstGeom>
        </p:spPr>
      </p:pic>
      <p:pic>
        <p:nvPicPr>
          <p:cNvPr id="11" name="Picture 10" descr="A black and white text&#10;&#10;AI-generated content may be incorrect.">
            <a:extLst>
              <a:ext uri="{FF2B5EF4-FFF2-40B4-BE49-F238E27FC236}">
                <a16:creationId xmlns:a16="http://schemas.microsoft.com/office/drawing/2014/main" id="{5E8D6D99-3978-E088-5CE2-4329FF80E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76" y="5627944"/>
            <a:ext cx="6948647" cy="75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5EAC-5AA1-87E2-D5B0-546BC78E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33419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 – Design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6D88-5D73-D25E-55F8-0DE9EF1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124989" cy="4870143"/>
          </a:xfrm>
        </p:spPr>
        <p:txBody>
          <a:bodyPr>
            <a:normAutofit/>
          </a:bodyPr>
          <a:lstStyle/>
          <a:p>
            <a:r>
              <a:rPr lang="en-US" dirty="0"/>
              <a:t>System modeling using MATLAB.</a:t>
            </a:r>
          </a:p>
          <a:p>
            <a:r>
              <a:rPr lang="en-US" dirty="0"/>
              <a:t>RTL design.</a:t>
            </a:r>
          </a:p>
          <a:p>
            <a:r>
              <a:rPr lang="en-US" dirty="0"/>
              <a:t>RTL verification.</a:t>
            </a:r>
          </a:p>
          <a:p>
            <a:r>
              <a:rPr lang="en-US" dirty="0"/>
              <a:t>ASIC implementation using (</a:t>
            </a:r>
            <a:r>
              <a:rPr lang="en-US" dirty="0" err="1"/>
              <a:t>OpenLane</a:t>
            </a:r>
            <a:r>
              <a:rPr lang="en-US" dirty="0"/>
              <a:t>).</a:t>
            </a:r>
          </a:p>
          <a:p>
            <a:r>
              <a:rPr lang="en-US" dirty="0"/>
              <a:t>We will go through the System modeling and RTL design , simple RTL verification , start of the ASIC.</a:t>
            </a:r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0C01130E-BB92-F46E-DFBA-F3912D065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01AD-6DF8-C9C4-04CA-90E857C8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14904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Overview of FFT	 </a:t>
            </a:r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373DDBEB-DF2E-A8BF-4BDB-75493B72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F7C58-9012-9480-CD25-D4D2415D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9042"/>
            <a:ext cx="11566358" cy="5572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“fast </a:t>
            </a:r>
            <a:r>
              <a:rPr lang="en-US" dirty="0" err="1"/>
              <a:t>fourier</a:t>
            </a:r>
            <a:r>
              <a:rPr lang="en-US" dirty="0"/>
              <a:t> transform” an algorithm that computes the discrete </a:t>
            </a:r>
            <a:r>
              <a:rPr lang="en-US" dirty="0" err="1"/>
              <a:t>fourier</a:t>
            </a:r>
            <a:r>
              <a:rPr lang="en-US" dirty="0"/>
              <a:t> transform “DFT” of a sequence , or its inverse.</a:t>
            </a:r>
          </a:p>
          <a:p>
            <a:r>
              <a:rPr lang="en-US" dirty="0"/>
              <a:t>A </a:t>
            </a:r>
            <a:r>
              <a:rPr lang="en-US" dirty="0" err="1"/>
              <a:t>fourier</a:t>
            </a:r>
            <a:r>
              <a:rPr lang="en-US" dirty="0"/>
              <a:t> transform converts a signal from its original domain to a representation in the frequency domain and vice versa.</a:t>
            </a:r>
          </a:p>
          <a:p>
            <a:r>
              <a:rPr lang="en-US" dirty="0"/>
              <a:t>FFT manages to reduce the complexity of computing the DFT from O(n^2) to O(</a:t>
            </a:r>
            <a:r>
              <a:rPr lang="en-US" dirty="0" err="1"/>
              <a:t>nxlog</a:t>
            </a:r>
            <a:r>
              <a:rPr lang="en-US" dirty="0"/>
              <a:t> n ) where n is the data size. </a:t>
            </a:r>
          </a:p>
          <a:p>
            <a:r>
              <a:rPr lang="en-US" dirty="0"/>
              <a:t>we will implement 8-point FFT.</a:t>
            </a:r>
          </a:p>
          <a:p>
            <a:r>
              <a:rPr lang="en-US" dirty="0"/>
              <a:t>Architecture used is iterative (one butterfly reused across time steps) , and in-place (reuse the same memory for updates).</a:t>
            </a:r>
          </a:p>
          <a:p>
            <a:r>
              <a:rPr lang="en-US" dirty="0"/>
              <a:t>The input/outputs is bit-reversed</a:t>
            </a:r>
          </a:p>
          <a:p>
            <a:r>
              <a:rPr lang="en-US" dirty="0"/>
              <a:t>Radix-2 mean the input size N must be of power 2.</a:t>
            </a:r>
          </a:p>
          <a:p>
            <a:r>
              <a:rPr lang="en-US" dirty="0"/>
              <a:t>the algorithm recursively splits the signal into even and odd indexed parts ,compute FFT of both , and combines using twiddle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1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3A8A-4E69-5729-89D9-E5ECCF86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261558" cy="110410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Overview of butterfly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D068-005B-C07B-3702-44744063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2363"/>
            <a:ext cx="10924674" cy="5735637"/>
          </a:xfrm>
        </p:spPr>
        <p:txBody>
          <a:bodyPr>
            <a:normAutofit/>
          </a:bodyPr>
          <a:lstStyle/>
          <a:p>
            <a:r>
              <a:rPr lang="en-US" dirty="0"/>
              <a:t>We can replace the 2-point DFT with a butterfly </a:t>
            </a:r>
          </a:p>
          <a:p>
            <a:endParaRPr lang="en-US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5D806061-1F59-F9DE-4CA4-89778952B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E16D1CCD-4F28-D816-8566-02F37805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7" y="1542897"/>
            <a:ext cx="5144532" cy="5048579"/>
          </a:xfrm>
          <a:prstGeom prst="rect">
            <a:avLst/>
          </a:prstGeom>
        </p:spPr>
      </p:pic>
      <p:pic>
        <p:nvPicPr>
          <p:cNvPr id="8" name="Picture 7" descr="A diagram of lines and arrows&#10;&#10;AI-generated content may be incorrect.">
            <a:extLst>
              <a:ext uri="{FF2B5EF4-FFF2-40B4-BE49-F238E27FC236}">
                <a16:creationId xmlns:a16="http://schemas.microsoft.com/office/drawing/2014/main" id="{7B30C8A8-C386-6F0C-47EB-1096CCADE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00" y="1542897"/>
            <a:ext cx="4905113" cy="50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D342-3CDD-BDB2-2A9B-20D60041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Overview of Twiddle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322F-4F33-494A-586A-FFAA3C7C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1353800" cy="5532437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baseline="30000" dirty="0" err="1"/>
              <a:t>m</a:t>
            </a:r>
            <a:r>
              <a:rPr lang="en-US" dirty="0"/>
              <a:t>=e</a:t>
            </a:r>
            <a:r>
              <a:rPr lang="en-US" baseline="30000" dirty="0"/>
              <a:t>-j2pi(m/N)</a:t>
            </a:r>
          </a:p>
          <a:p>
            <a:endParaRPr lang="en-US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E58558FD-B028-705C-7B95-D7A00FBA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8" name="Picture 7" descr="A mathematical equation with black letters&#10;&#10;AI-generated content may be incorrect.">
            <a:extLst>
              <a:ext uri="{FF2B5EF4-FFF2-40B4-BE49-F238E27FC236}">
                <a16:creationId xmlns:a16="http://schemas.microsoft.com/office/drawing/2014/main" id="{6531F42F-7432-D218-30E9-EC2F6A7E3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31" y="1155813"/>
            <a:ext cx="2219447" cy="869935"/>
          </a:xfrm>
          <a:prstGeom prst="rect">
            <a:avLst/>
          </a:prstGeom>
        </p:spPr>
      </p:pic>
      <p:pic>
        <p:nvPicPr>
          <p:cNvPr id="10" name="Picture 9" descr="A black and white text&#10;&#10;AI-generated content may be incorrect.">
            <a:extLst>
              <a:ext uri="{FF2B5EF4-FFF2-40B4-BE49-F238E27FC236}">
                <a16:creationId xmlns:a16="http://schemas.microsoft.com/office/drawing/2014/main" id="{BB2D5DA4-75EA-4F16-41D5-C485AC49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31" y="1992298"/>
            <a:ext cx="4496190" cy="655377"/>
          </a:xfrm>
          <a:prstGeom prst="rect">
            <a:avLst/>
          </a:prstGeom>
        </p:spPr>
      </p:pic>
      <p:pic>
        <p:nvPicPr>
          <p:cNvPr id="12" name="Picture 11" descr="A math equation on a white background&#10;&#10;AI-generated content may be incorrect.">
            <a:extLst>
              <a:ext uri="{FF2B5EF4-FFF2-40B4-BE49-F238E27FC236}">
                <a16:creationId xmlns:a16="http://schemas.microsoft.com/office/drawing/2014/main" id="{806A5B1D-AD0F-F7CF-887D-3CF244F08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31" y="2636451"/>
            <a:ext cx="4968671" cy="792549"/>
          </a:xfrm>
          <a:prstGeom prst="rect">
            <a:avLst/>
          </a:prstGeom>
        </p:spPr>
      </p:pic>
      <p:pic>
        <p:nvPicPr>
          <p:cNvPr id="14" name="Picture 1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003ABB8-48B8-D5CB-8F98-687B22571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31" y="3336636"/>
            <a:ext cx="3970364" cy="670618"/>
          </a:xfrm>
          <a:prstGeom prst="rect">
            <a:avLst/>
          </a:prstGeom>
        </p:spPr>
      </p:pic>
      <p:pic>
        <p:nvPicPr>
          <p:cNvPr id="15" name="Picture 1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1040C0C-E5DA-95E3-E1A9-A9B1B0209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47" y="4739888"/>
            <a:ext cx="7235052" cy="1370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419603-413B-0A5B-2232-3962C784BE24}"/>
              </a:ext>
            </a:extLst>
          </p:cNvPr>
          <p:cNvSpPr txBox="1"/>
          <p:nvPr/>
        </p:nvSpPr>
        <p:spPr>
          <a:xfrm>
            <a:off x="1021447" y="4007254"/>
            <a:ext cx="6218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DERIVATION OF THE RADIX-2 FFT ALGORITHM | Chapter Four. The Fast Fourier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5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C35B-283E-8511-27EF-7F685ADE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58168" cy="11223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5C91-0835-B510-CAC7-314A4228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22362"/>
            <a:ext cx="10515600" cy="5735637"/>
          </a:xfrm>
        </p:spPr>
        <p:txBody>
          <a:bodyPr>
            <a:normAutofit/>
          </a:bodyPr>
          <a:lstStyle/>
          <a:p>
            <a:r>
              <a:rPr lang="en-US" dirty="0"/>
              <a:t>N=8 , W=12 , F=8</a:t>
            </a:r>
          </a:p>
          <a:p>
            <a:r>
              <a:rPr lang="en-US" dirty="0" err="1"/>
              <a:t>fft_ctrl</a:t>
            </a:r>
            <a:r>
              <a:rPr lang="en-US" dirty="0"/>
              <a:t> is FSM that control the flow of the design</a:t>
            </a:r>
          </a:p>
          <a:p>
            <a:r>
              <a:rPr lang="en-US" dirty="0"/>
              <a:t>butterfly block of the 2-point DFT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twiddle_rom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contain twiddles</a:t>
            </a:r>
          </a:p>
          <a:p>
            <a:pPr marL="0" indent="0">
              <a:buNone/>
            </a:pPr>
            <a:r>
              <a:rPr lang="en-US" dirty="0"/>
              <a:t>factor values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regfile</a:t>
            </a:r>
            <a:r>
              <a:rPr lang="en-US" dirty="0"/>
              <a:t> have the</a:t>
            </a:r>
          </a:p>
          <a:p>
            <a:pPr marL="0" indent="0">
              <a:buNone/>
            </a:pPr>
            <a:r>
              <a:rPr lang="en-US" dirty="0"/>
              <a:t>mem that store</a:t>
            </a:r>
          </a:p>
          <a:p>
            <a:pPr marL="0" indent="0">
              <a:buNone/>
            </a:pPr>
            <a:r>
              <a:rPr lang="en-US" dirty="0"/>
              <a:t>the input and </a:t>
            </a:r>
          </a:p>
          <a:p>
            <a:pPr marL="0" indent="0">
              <a:buNone/>
            </a:pPr>
            <a:r>
              <a:rPr lang="en-US" dirty="0"/>
              <a:t>rewrite the out </a:t>
            </a:r>
          </a:p>
          <a:p>
            <a:pPr marL="0" indent="0">
              <a:buNone/>
            </a:pPr>
            <a:r>
              <a:rPr lang="en-US" dirty="0"/>
              <a:t>values </a:t>
            </a:r>
          </a:p>
          <a:p>
            <a:endParaRPr lang="en-US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97C144F5-4064-0BA5-2BCB-24783E09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253DB288-C233-D679-83DF-E09D540B1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725" y="2757258"/>
            <a:ext cx="4984149" cy="332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E48284-011D-2A14-24D2-5DD51DC2D70C}"/>
                  </a:ext>
                </a:extLst>
              </p14:cNvPr>
              <p14:cNvContentPartPr/>
              <p14:nvPr/>
            </p14:nvContentPartPr>
            <p14:xfrm>
              <a:off x="4103257" y="5636388"/>
              <a:ext cx="280800" cy="3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E48284-011D-2A14-24D2-5DD51DC2D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617" y="5573388"/>
                <a:ext cx="40644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15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BDAA-EF75-E5DF-E965-35E0CE7F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93910" cy="104221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2D5C-9E45-BE16-8B4A-2ECF1BE9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2218"/>
            <a:ext cx="10515600" cy="581578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1135DFB4-C4A9-6BDE-3097-53697EF4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6" name="Picture 5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320FAEBD-A033-2F0A-1694-DE7383DE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757"/>
            <a:ext cx="6548284" cy="3354540"/>
          </a:xfrm>
          <a:prstGeom prst="rect">
            <a:avLst/>
          </a:prstGeom>
        </p:spPr>
      </p:pic>
      <p:pic>
        <p:nvPicPr>
          <p:cNvPr id="8" name="Picture 7" descr="A white background with many small colored lines&#10;&#10;AI-generated content may be incorrect.">
            <a:extLst>
              <a:ext uri="{FF2B5EF4-FFF2-40B4-BE49-F238E27FC236}">
                <a16:creationId xmlns:a16="http://schemas.microsoft.com/office/drawing/2014/main" id="{4F525ADD-BE09-394A-9083-8DC5E9728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3297"/>
            <a:ext cx="6766862" cy="2380249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CA5500-D82B-8EEE-3E36-00D5B2E47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327" y="2060266"/>
            <a:ext cx="3980428" cy="355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A2FC-9C45-9A65-B8FD-E55C95A5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Input/output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03D4-D54F-2E6B-513E-80A89D1E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/>
              <a:t>They will be sent to the testbench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2E2EE1-555E-F1CA-70BD-F4833C4F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98" y="2018014"/>
            <a:ext cx="5051608" cy="367714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2514F8-0A32-892A-F8A4-88894F6B7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06" y="2018014"/>
            <a:ext cx="5403426" cy="3677142"/>
          </a:xfrm>
          <a:prstGeom prst="rect">
            <a:avLst/>
          </a:prstGeom>
        </p:spPr>
      </p:pic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7BE8E169-2DDC-47BA-8C6E-90B536813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6DD8-DE5B-D644-539B-69E1742E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79045" cy="1022555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Questasim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83C5-CD88-139E-B208-62A1B64AC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554"/>
            <a:ext cx="12192000" cy="5835445"/>
          </a:xfrm>
        </p:spPr>
        <p:txBody>
          <a:bodyPr/>
          <a:lstStyle/>
          <a:p>
            <a:r>
              <a:rPr lang="en-US" dirty="0"/>
              <a:t>For this result easily divide it by 256 to be in</a:t>
            </a:r>
          </a:p>
          <a:p>
            <a:pPr marL="0" indent="0">
              <a:buNone/>
            </a:pPr>
            <a:r>
              <a:rPr lang="en-US" dirty="0"/>
              <a:t>form of Q4.8 just like </a:t>
            </a:r>
            <a:r>
              <a:rPr lang="en-US" dirty="0" err="1"/>
              <a:t>matlab</a:t>
            </a:r>
            <a:r>
              <a:rPr lang="en-US" dirty="0"/>
              <a:t> </a:t>
            </a:r>
          </a:p>
          <a:p>
            <a:r>
              <a:rPr lang="en-US" dirty="0"/>
              <a:t>Wave form loading inputs </a:t>
            </a:r>
          </a:p>
          <a:p>
            <a:pPr marL="0" indent="0">
              <a:buNone/>
            </a:pPr>
            <a:r>
              <a:rPr lang="en-US" dirty="0"/>
              <a:t>It took 8 cycles</a:t>
            </a:r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505564C6-8B10-96D8-B63B-BDB2780E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989" y="278107"/>
            <a:ext cx="1817494" cy="844256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7FEDC67-363F-42B1-90C2-EE0816662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92" y="819343"/>
            <a:ext cx="3038596" cy="2358499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39A4768-8EC9-816E-A431-BB5FADF3B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3" y="3192437"/>
            <a:ext cx="10573485" cy="36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478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FFT Project</vt:lpstr>
      <vt:lpstr>Introduction – Design Phases</vt:lpstr>
      <vt:lpstr>Overview of FFT  </vt:lpstr>
      <vt:lpstr>Overview of butterfly </vt:lpstr>
      <vt:lpstr>Overview of Twiddle Factor</vt:lpstr>
      <vt:lpstr>Block diagram</vt:lpstr>
      <vt:lpstr>MATLAB </vt:lpstr>
      <vt:lpstr>Input/output files</vt:lpstr>
      <vt:lpstr>Questasim</vt:lpstr>
      <vt:lpstr>Questasim</vt:lpstr>
      <vt:lpstr>Latency from the previous slide</vt:lpstr>
      <vt:lpstr>Coverage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adel abdelrahem ahmed 2100395</dc:creator>
  <cp:lastModifiedBy>Mohamed adel abdelrahem ahmed 2100395</cp:lastModifiedBy>
  <cp:revision>7</cp:revision>
  <dcterms:created xsi:type="dcterms:W3CDTF">2025-08-04T12:47:52Z</dcterms:created>
  <dcterms:modified xsi:type="dcterms:W3CDTF">2025-08-12T18:24:07Z</dcterms:modified>
</cp:coreProperties>
</file>