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2" r:id="rId6"/>
    <p:sldId id="271" r:id="rId7"/>
    <p:sldId id="259" r:id="rId8"/>
    <p:sldId id="260" r:id="rId9"/>
    <p:sldId id="270" r:id="rId10"/>
    <p:sldId id="265" r:id="rId11"/>
    <p:sldId id="263" r:id="rId12"/>
    <p:sldId id="266" r:id="rId13"/>
    <p:sldId id="267" r:id="rId14"/>
    <p:sldId id="268" r:id="rId15"/>
    <p:sldId id="269"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54444-1A26-8AEA-8931-7C2CD7E19946}" v="12" dt="2022-11-03T23:26:13.496"/>
    <p1510:client id="{10335067-7249-2D52-E201-8B5986FEEF08}" v="161" dt="2022-11-01T18:00:06.499"/>
    <p1510:client id="{270C22DA-4193-B21B-9993-AC10FAF66E81}" v="294" dt="2022-11-01T11:51:33.258"/>
    <p1510:client id="{29553ABE-D358-8070-BBAF-CC71B3D1AF20}" v="137" dt="2022-10-30T12:48:48.569"/>
    <p1510:client id="{2DF3E951-1E67-7F3E-90C2-5BD334EB5561}" v="141" dt="2022-11-04T00:08:51.878"/>
    <p1510:client id="{30111848-4704-8006-504C-BC2B9343FA0F}" v="121" dt="2022-11-03T20:51:51.351"/>
    <p1510:client id="{320CA16B-D083-B169-8927-F3762F077652}" v="101" dt="2022-11-03T21:20:15.261"/>
    <p1510:client id="{355A9870-9D46-3EDB-EE4E-5BCF914B1374}" v="21" dt="2022-11-03T20:19:17.365"/>
    <p1510:client id="{420E94B0-FDF0-9C69-F0F5-6D518675E557}" v="171" dt="2022-11-03T20:51:14.751"/>
    <p1510:client id="{42AC996C-3CE0-6C0A-53E1-D18A233829E4}" v="499" dt="2022-11-01T19:54:27.020"/>
    <p1510:client id="{43D041CB-CD62-5724-6C5A-E30EEB72E957}" v="1265" dt="2022-10-30T12:34:29.135"/>
    <p1510:client id="{4721ED3F-2A41-467B-A647-F23179617AAF}" v="23" dt="2022-11-01T17:53:41.836"/>
    <p1510:client id="{4F7B5286-A343-4E32-2EDD-9D193F689B9C}" v="9" dt="2022-11-01T16:59:12.566"/>
    <p1510:client id="{52D76022-DB85-1E9E-0E7C-8699979455CC}" v="290" dt="2022-11-03T23:57:13.374"/>
    <p1510:client id="{5B1DB0F2-9C51-4904-207C-1265B7DECC27}" v="137" dt="2022-11-03T23:57:43.244"/>
    <p1510:client id="{5D712748-7376-4054-A6EB-A3C9D591E86A}" v="296" dt="2022-10-30T10:22:00.994"/>
    <p1510:client id="{5D8D08B3-2A6B-539B-AE35-E58B97741025}" v="1" dt="2022-11-01T16:48:00.753"/>
    <p1510:client id="{831C9497-A42E-43BD-B11C-FEE7BAD8C791}" v="320" dt="2022-11-03T22:10:32.972"/>
    <p1510:client id="{8A882430-0DA1-36EB-1E6D-B713B834D246}" v="541" dt="2022-11-04T00:04:37.291"/>
    <p1510:client id="{AE238A4C-D8F4-44F4-A1FF-089B30157382}" v="61" dt="2022-11-04T16:18:12.034"/>
    <p1510:client id="{AE7B114F-6A31-9F98-5D10-D0FC7C1AF8E2}" v="4" dt="2022-11-04T16:10:14.458"/>
    <p1510:client id="{B538D951-0B16-DF63-0A42-654C68B44D1E}" v="10" dt="2022-11-04T16:22:47.310"/>
    <p1510:client id="{B54D88E1-0243-46E1-98B2-AE6F13238D52}" v="39" dt="2022-11-01T17:18:21.796"/>
    <p1510:client id="{B6FEC392-EDCC-91AF-A3AE-07215022A24C}" v="1277" dt="2022-10-30T11:33:04.068"/>
    <p1510:client id="{B788EFE8-C6EC-D820-6F68-9FA6AE205965}" v="3" dt="2022-11-04T16:18:12.364"/>
    <p1510:client id="{BA3468E2-0FA7-4AA5-9CC3-D79C6C9AD0F2}" v="189" dt="2022-10-30T12:08:19.420"/>
    <p1510:client id="{C56DDB52-97BB-BF06-0F9C-EB636C5257C8}" v="279" dt="2022-11-01T16:43:00.166"/>
    <p1510:client id="{C923EF71-06C8-F67A-7198-930EA6B8DA13}" v="120" dt="2022-11-01T19:17:16.594"/>
    <p1510:client id="{CD05B6DF-CFD1-A12A-B1A9-6D4DB55CDB68}" v="485" dt="2022-10-31T10:26:26.008"/>
    <p1510:client id="{E89C4AD3-8349-656D-D2FA-A0AE2D1FFFA4}" v="3" dt="2022-11-01T16:58:56.331"/>
    <p1510:client id="{EA291CA7-A690-8F58-F1EF-2132ED1060DC}" v="25" dt="2022-11-03T18:25:04.499"/>
    <p1510:client id="{ED65943F-A0BE-F83D-71FE-BBD898656076}" v="3" dt="2022-11-04T12:44:30.884"/>
    <p1510:client id="{F223F3B9-BC29-49C7-8B4E-79C93F00F944}" v="4" dt="2022-11-03T15:23:17.779"/>
    <p1510:client id="{F5765FD9-1E06-02D1-FC87-DDF5630C1FC4}" v="22" dt="2022-11-01T18:44:11.395"/>
    <p1510:client id="{F89CFAD0-FDBE-F667-0F2E-0D3C14131DFD}" v="417" dt="2022-11-03T23:25:07.47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203C4-4EFC-4E28-B67D-B8F13E9450A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C16C3A4-A3FF-49B4-859F-6B5CB447B1F3}">
      <dgm:prSet/>
      <dgm:spPr>
        <a:solidFill>
          <a:schemeClr val="accent5"/>
        </a:solidFill>
      </dgm:spPr>
      <dgm:t>
        <a:bodyPr/>
        <a:lstStyle/>
        <a:p>
          <a:pPr rtl="0"/>
          <a:r>
            <a:rPr lang="fr-FR" b="1" i="1" dirty="0">
              <a:latin typeface="Times New Roman"/>
              <a:cs typeface="Times New Roman"/>
            </a:rPr>
            <a:t> Quelle est la fonction principale du système </a:t>
          </a:r>
          <a:r>
            <a:rPr lang="fr-FR" b="1" dirty="0">
              <a:latin typeface="Times New Roman"/>
              <a:cs typeface="Times New Roman"/>
            </a:rPr>
            <a:t>?</a:t>
          </a:r>
          <a:endParaRPr lang="en-US" b="1" dirty="0">
            <a:latin typeface="Times New Roman"/>
            <a:cs typeface="Times New Roman"/>
          </a:endParaRPr>
        </a:p>
      </dgm:t>
    </dgm:pt>
    <dgm:pt modelId="{388F595A-1E0B-44E0-8482-CC08B50C2A12}" type="parTrans" cxnId="{AFCF7E84-C5E8-40F2-8921-07860C2D3AD6}">
      <dgm:prSet/>
      <dgm:spPr/>
      <dgm:t>
        <a:bodyPr/>
        <a:lstStyle/>
        <a:p>
          <a:endParaRPr lang="en-US"/>
        </a:p>
      </dgm:t>
    </dgm:pt>
    <dgm:pt modelId="{9159F395-459D-48FC-9800-B0AA4CD01BD7}" type="sibTrans" cxnId="{AFCF7E84-C5E8-40F2-8921-07860C2D3AD6}">
      <dgm:prSet/>
      <dgm:spPr/>
      <dgm:t>
        <a:bodyPr/>
        <a:lstStyle/>
        <a:p>
          <a:endParaRPr lang="en-US"/>
        </a:p>
      </dgm:t>
    </dgm:pt>
    <dgm:pt modelId="{62E36959-5CA2-45A7-8A9C-1B2F61E43E38}">
      <dgm:prSet/>
      <dgm:spPr>
        <a:solidFill>
          <a:schemeClr val="accent2"/>
        </a:solidFill>
      </dgm:spPr>
      <dgm:t>
        <a:bodyPr/>
        <a:lstStyle/>
        <a:p>
          <a:pPr rtl="0"/>
          <a:r>
            <a:rPr lang="fr-FR" dirty="0">
              <a:latin typeface="Times New Roman"/>
              <a:cs typeface="Times New Roman"/>
            </a:rPr>
            <a:t> Sa principale fonction est de gérer les commandes d'objets des clients. Plus le client consomme , plus il gagne de point de fidélité. Une fois un certain nombre de point atteint, il a la possibilité de commander un article gratuitement. Si la </a:t>
          </a:r>
          <a:r>
            <a:rPr lang="fr-FR" dirty="0"/>
            <a:t>quantité</a:t>
          </a:r>
          <a:r>
            <a:rPr lang="fr-FR" dirty="0">
              <a:latin typeface="Times New Roman"/>
              <a:cs typeface="Times New Roman"/>
            </a:rPr>
            <a:t> de point n'est pas suffisante le client peut compléter à l'aide d'un chèque.</a:t>
          </a:r>
        </a:p>
      </dgm:t>
    </dgm:pt>
    <dgm:pt modelId="{DDBD40E0-AF7A-424F-83EE-688287206B88}" type="parTrans" cxnId="{594245A0-0EA2-418A-BEAF-C50E3F3ABA6B}">
      <dgm:prSet/>
      <dgm:spPr/>
      <dgm:t>
        <a:bodyPr/>
        <a:lstStyle/>
        <a:p>
          <a:endParaRPr lang="en-US"/>
        </a:p>
      </dgm:t>
    </dgm:pt>
    <dgm:pt modelId="{CC81A85A-DC6F-4E04-9037-674A5DB30282}" type="sibTrans" cxnId="{594245A0-0EA2-418A-BEAF-C50E3F3ABA6B}">
      <dgm:prSet/>
      <dgm:spPr/>
      <dgm:t>
        <a:bodyPr/>
        <a:lstStyle/>
        <a:p>
          <a:endParaRPr lang="en-US"/>
        </a:p>
      </dgm:t>
    </dgm:pt>
    <dgm:pt modelId="{C758A43D-8D88-452F-B69B-784D74BB9E81}">
      <dgm:prSet/>
      <dgm:spPr>
        <a:solidFill>
          <a:schemeClr val="accent5"/>
        </a:solidFill>
      </dgm:spPr>
      <dgm:t>
        <a:bodyPr/>
        <a:lstStyle/>
        <a:p>
          <a:pPr rtl="0"/>
          <a:r>
            <a:rPr lang="fr-FR" b="1" i="1" dirty="0">
              <a:latin typeface="Calibri Light" panose="020F0302020204030204"/>
            </a:rPr>
            <a:t> </a:t>
          </a:r>
          <a:r>
            <a:rPr lang="fr-FR" b="1" i="1" dirty="0">
              <a:latin typeface="Times New Roman"/>
              <a:cs typeface="Times New Roman"/>
            </a:rPr>
            <a:t>Comment le système de commande est-il géré </a:t>
          </a:r>
          <a:r>
            <a:rPr lang="fr-FR" dirty="0">
              <a:latin typeface="Times New Roman"/>
              <a:cs typeface="Times New Roman"/>
            </a:rPr>
            <a:t>?</a:t>
          </a:r>
          <a:endParaRPr lang="en-US" dirty="0">
            <a:latin typeface="Times New Roman"/>
            <a:cs typeface="Times New Roman"/>
          </a:endParaRPr>
        </a:p>
      </dgm:t>
    </dgm:pt>
    <dgm:pt modelId="{42D926E4-9E22-40AE-81B8-B27E5797F1D5}" type="parTrans" cxnId="{2D867681-3EE5-4FE7-A346-A65F95787516}">
      <dgm:prSet/>
      <dgm:spPr/>
      <dgm:t>
        <a:bodyPr/>
        <a:lstStyle/>
        <a:p>
          <a:endParaRPr lang="en-US"/>
        </a:p>
      </dgm:t>
    </dgm:pt>
    <dgm:pt modelId="{9BC3B863-A666-4DCF-824F-9ACE8878C276}" type="sibTrans" cxnId="{2D867681-3EE5-4FE7-A346-A65F95787516}">
      <dgm:prSet/>
      <dgm:spPr/>
      <dgm:t>
        <a:bodyPr/>
        <a:lstStyle/>
        <a:p>
          <a:endParaRPr lang="en-US"/>
        </a:p>
      </dgm:t>
    </dgm:pt>
    <dgm:pt modelId="{FF61743F-6F63-4B81-A426-D32E364C0359}">
      <dgm:prSet/>
      <dgm:spPr>
        <a:solidFill>
          <a:schemeClr val="accent2"/>
        </a:solidFill>
      </dgm:spPr>
      <dgm:t>
        <a:bodyPr/>
        <a:lstStyle/>
        <a:p>
          <a:pPr rtl="0"/>
          <a:r>
            <a:rPr lang="fr-FR" dirty="0">
              <a:latin typeface="Times New Roman"/>
              <a:cs typeface="Times New Roman"/>
            </a:rPr>
            <a:t> Chaque commande est associée à un consommateur. Il faut pouvoir en gérer la liste  avec un droit de modification sur leurs désignations:  nom, prénom, adresse ,tel etc.. </a:t>
          </a:r>
        </a:p>
      </dgm:t>
    </dgm:pt>
    <dgm:pt modelId="{ADD2D1F7-28C3-4A60-BD3E-FD7AD9E273AB}" type="parTrans" cxnId="{841B4EE6-D11A-4631-B8E6-D49AA02A596E}">
      <dgm:prSet/>
      <dgm:spPr/>
      <dgm:t>
        <a:bodyPr/>
        <a:lstStyle/>
        <a:p>
          <a:endParaRPr lang="en-US"/>
        </a:p>
      </dgm:t>
    </dgm:pt>
    <dgm:pt modelId="{38531AC8-ABBF-46E8-87CA-50FA1B6110DE}" type="sibTrans" cxnId="{841B4EE6-D11A-4631-B8E6-D49AA02A596E}">
      <dgm:prSet/>
      <dgm:spPr/>
      <dgm:t>
        <a:bodyPr/>
        <a:lstStyle/>
        <a:p>
          <a:endParaRPr lang="en-US"/>
        </a:p>
      </dgm:t>
    </dgm:pt>
    <dgm:pt modelId="{96A53DF4-3BFC-4DFD-8FBE-6AE639D26F45}">
      <dgm:prSet/>
      <dgm:spPr>
        <a:solidFill>
          <a:schemeClr val="accent5"/>
        </a:solidFill>
      </dgm:spPr>
      <dgm:t>
        <a:bodyPr/>
        <a:lstStyle/>
        <a:p>
          <a:pPr rtl="0"/>
          <a:r>
            <a:rPr lang="fr-FR" b="1" i="1" dirty="0">
              <a:latin typeface="Times New Roman"/>
              <a:cs typeface="Times New Roman"/>
            </a:rPr>
            <a:t>Sur quel système est actuellement déployé cette gestion des colis et de stock ?</a:t>
          </a:r>
          <a:endParaRPr lang="en-US" dirty="0">
            <a:latin typeface="Times New Roman"/>
            <a:cs typeface="Times New Roman"/>
          </a:endParaRPr>
        </a:p>
      </dgm:t>
    </dgm:pt>
    <dgm:pt modelId="{92F0FD89-FD9C-42FC-AA07-016FCBA2A34E}" type="parTrans" cxnId="{A6C14402-0129-4785-B76E-2E7CDEC63CB0}">
      <dgm:prSet/>
      <dgm:spPr/>
      <dgm:t>
        <a:bodyPr/>
        <a:lstStyle/>
        <a:p>
          <a:endParaRPr lang="en-US"/>
        </a:p>
      </dgm:t>
    </dgm:pt>
    <dgm:pt modelId="{4138764D-4C02-4B88-BB17-5CE34F35560F}" type="sibTrans" cxnId="{A6C14402-0129-4785-B76E-2E7CDEC63CB0}">
      <dgm:prSet/>
      <dgm:spPr/>
      <dgm:t>
        <a:bodyPr/>
        <a:lstStyle/>
        <a:p>
          <a:endParaRPr lang="en-US"/>
        </a:p>
      </dgm:t>
    </dgm:pt>
    <dgm:pt modelId="{11FEFBE8-5D74-4339-9B34-CF2294402D5E}">
      <dgm:prSet/>
      <dgm:spPr>
        <a:solidFill>
          <a:schemeClr val="accent2"/>
        </a:solidFill>
      </dgm:spPr>
      <dgm:t>
        <a:bodyPr/>
        <a:lstStyle/>
        <a:p>
          <a:pPr rtl="0"/>
          <a:r>
            <a:rPr lang="fr-FR" dirty="0">
              <a:latin typeface="Times New Roman"/>
              <a:cs typeface="Times New Roman"/>
            </a:rPr>
            <a:t>Le système est basé sur Access et contient des bases de données relationnelles. Les différentes mises à jour sont faites manuellement par des intervenants extérieurs (opérateur saisie, opérateur stock, direction ou admin).</a:t>
          </a:r>
        </a:p>
      </dgm:t>
    </dgm:pt>
    <dgm:pt modelId="{D3421C20-A0CF-4EC6-A992-6D4894C0A98E}" type="parTrans" cxnId="{65996A61-5112-4C9D-AA6C-A24A86180093}">
      <dgm:prSet/>
      <dgm:spPr/>
      <dgm:t>
        <a:bodyPr/>
        <a:lstStyle/>
        <a:p>
          <a:endParaRPr lang="en-US"/>
        </a:p>
      </dgm:t>
    </dgm:pt>
    <dgm:pt modelId="{E2A5606D-3F18-496C-829B-645A8272A5D6}" type="sibTrans" cxnId="{65996A61-5112-4C9D-AA6C-A24A86180093}">
      <dgm:prSet/>
      <dgm:spPr/>
      <dgm:t>
        <a:bodyPr/>
        <a:lstStyle/>
        <a:p>
          <a:endParaRPr lang="en-US"/>
        </a:p>
      </dgm:t>
    </dgm:pt>
    <dgm:pt modelId="{751C292D-C4D2-41D9-B699-C23E9B0BCB1F}">
      <dgm:prSet phldr="0"/>
      <dgm:spPr>
        <a:solidFill>
          <a:schemeClr val="accent5"/>
        </a:solidFill>
      </dgm:spPr>
      <dgm:t>
        <a:bodyPr/>
        <a:lstStyle/>
        <a:p>
          <a:pPr rtl="0"/>
          <a:r>
            <a:rPr lang="fr-FR" b="0" i="0" dirty="0">
              <a:latin typeface="Calibri Light" panose="020F0302020204030204"/>
            </a:rPr>
            <a:t> </a:t>
          </a:r>
          <a:r>
            <a:rPr lang="fr-FR" b="1" i="1" dirty="0">
              <a:latin typeface="Times New Roman"/>
              <a:cs typeface="Times New Roman"/>
            </a:rPr>
            <a:t>Quels sont les contraintes liées aux commandes ?</a:t>
          </a:r>
        </a:p>
      </dgm:t>
    </dgm:pt>
    <dgm:pt modelId="{B6F8FC4A-E48F-4BA3-8502-2EF602FFA2D0}" type="parTrans" cxnId="{7A2D4BDA-E16C-4F32-9534-E589A573B67A}">
      <dgm:prSet/>
      <dgm:spPr/>
    </dgm:pt>
    <dgm:pt modelId="{91AAD65A-64F0-4C77-AFEF-A9A8B9E70AE5}" type="sibTrans" cxnId="{7A2D4BDA-E16C-4F32-9534-E589A573B67A}">
      <dgm:prSet/>
      <dgm:spPr/>
    </dgm:pt>
    <dgm:pt modelId="{BEB7A1FC-828F-4366-8A44-8F926FB3F1E3}">
      <dgm:prSet phldr="0"/>
      <dgm:spPr>
        <a:solidFill>
          <a:schemeClr val="accent5"/>
        </a:solidFill>
      </dgm:spPr>
      <dgm:t>
        <a:bodyPr/>
        <a:lstStyle/>
        <a:p>
          <a:pPr rtl="0"/>
          <a:r>
            <a:rPr lang="fr-FR" b="1" i="1" dirty="0">
              <a:latin typeface="Times New Roman"/>
              <a:cs typeface="Times New Roman"/>
            </a:rPr>
            <a:t>Quelles sont les demandes de  l'opérateur liées aux objets ?</a:t>
          </a:r>
        </a:p>
      </dgm:t>
    </dgm:pt>
    <dgm:pt modelId="{D3B7353F-7C33-4E3A-A1B9-B4F50E7DA608}" type="parTrans" cxnId="{ACC9B3EC-04EE-4947-8DCF-057CD0A777C3}">
      <dgm:prSet/>
      <dgm:spPr/>
    </dgm:pt>
    <dgm:pt modelId="{B08BA9AD-37B0-41BE-8C5C-6DC6196D5E62}" type="sibTrans" cxnId="{ACC9B3EC-04EE-4947-8DCF-057CD0A777C3}">
      <dgm:prSet/>
      <dgm:spPr/>
    </dgm:pt>
    <dgm:pt modelId="{C34798D3-ACEE-4981-83D4-2E5B9429F5B0}">
      <dgm:prSet phldr="0"/>
      <dgm:spPr>
        <a:solidFill>
          <a:schemeClr val="accent5"/>
        </a:solidFill>
      </dgm:spPr>
      <dgm:t>
        <a:bodyPr/>
        <a:lstStyle/>
        <a:p>
          <a:pPr rtl="0"/>
          <a:r>
            <a:rPr lang="fr-FR" b="1" i="1" dirty="0">
              <a:latin typeface="Times New Roman"/>
              <a:cs typeface="Times New Roman"/>
            </a:rPr>
            <a:t>Qui sont les intervenants ?</a:t>
          </a:r>
        </a:p>
      </dgm:t>
    </dgm:pt>
    <dgm:pt modelId="{870089FB-D54B-43B4-B1B5-0AE6A8B488D2}" type="parTrans" cxnId="{80A2D3E2-DDC3-407F-8BFF-D68FFEF23747}">
      <dgm:prSet/>
      <dgm:spPr/>
    </dgm:pt>
    <dgm:pt modelId="{39588E5A-75B6-4AE9-9F33-54E1622C7453}" type="sibTrans" cxnId="{80A2D3E2-DDC3-407F-8BFF-D68FFEF23747}">
      <dgm:prSet/>
      <dgm:spPr/>
    </dgm:pt>
    <dgm:pt modelId="{B30CA775-6501-4F2A-9979-7B4908C25AD7}">
      <dgm:prSet phldr="0"/>
      <dgm:spPr>
        <a:solidFill>
          <a:schemeClr val="accent2"/>
        </a:solidFill>
      </dgm:spPr>
      <dgm:t>
        <a:bodyPr/>
        <a:lstStyle/>
        <a:p>
          <a:pPr rtl="0"/>
          <a:r>
            <a:rPr lang="fr-FR" b="0" i="0" dirty="0">
              <a:latin typeface="Times New Roman"/>
              <a:cs typeface="Times New Roman"/>
            </a:rPr>
            <a:t>Les intervenants extérieurs sont : le gestionnaire de colis, le gestionnaire de stock et la direction, faisant office d'administrateur</a:t>
          </a:r>
          <a:r>
            <a:rPr lang="en-US" b="0" i="0" dirty="0">
              <a:latin typeface="Times New Roman"/>
              <a:cs typeface="Times New Roman"/>
            </a:rPr>
            <a:t>.</a:t>
          </a:r>
        </a:p>
      </dgm:t>
    </dgm:pt>
    <dgm:pt modelId="{D96B3C65-AD1F-47D2-A542-4C08889B7EE7}" type="parTrans" cxnId="{5FAE7C82-2610-47D1-BFE0-C33F852B02F5}">
      <dgm:prSet/>
      <dgm:spPr/>
    </dgm:pt>
    <dgm:pt modelId="{68AFB142-BCF7-4646-B627-E6CBCDECCDD2}" type="sibTrans" cxnId="{5FAE7C82-2610-47D1-BFE0-C33F852B02F5}">
      <dgm:prSet/>
      <dgm:spPr/>
    </dgm:pt>
    <dgm:pt modelId="{69F1E278-2290-46C6-BE13-4A80EEDA51FB}">
      <dgm:prSet phldr="0"/>
      <dgm:spPr/>
      <dgm:t>
        <a:bodyPr/>
        <a:lstStyle/>
        <a:p>
          <a:pPr algn="l" rtl="0"/>
          <a:r>
            <a:rPr lang="fr-FR" dirty="0">
              <a:latin typeface="Times New Roman"/>
              <a:cs typeface="Times New Roman"/>
            </a:rPr>
            <a:t>Chaque commande est soumise à une gestion de colis (poids, timbre, etc..).</a:t>
          </a:r>
        </a:p>
      </dgm:t>
    </dgm:pt>
    <dgm:pt modelId="{6C352C8C-C19A-4755-885F-C97B30FFD493}" type="parTrans" cxnId="{4180A62E-853D-4F5E-95E5-4F3365208F3E}">
      <dgm:prSet/>
      <dgm:spPr/>
    </dgm:pt>
    <dgm:pt modelId="{1AA68A5C-B21A-47CD-A87C-75860F76A970}" type="sibTrans" cxnId="{4180A62E-853D-4F5E-95E5-4F3365208F3E}">
      <dgm:prSet/>
      <dgm:spPr/>
    </dgm:pt>
    <dgm:pt modelId="{EBD831DB-F66B-462E-8508-8216ADB551EA}">
      <dgm:prSet phldr="0"/>
      <dgm:spPr/>
      <dgm:t>
        <a:bodyPr/>
        <a:lstStyle/>
        <a:p>
          <a:pPr algn="l" rtl="0"/>
          <a:r>
            <a:rPr lang="fr-FR" dirty="0">
              <a:latin typeface="Times New Roman"/>
              <a:cs typeface="Times New Roman"/>
            </a:rPr>
            <a:t>L'opérateur des stocks doit pouvoir gérer son stock afin d'avoir un suivi des articles disponibles et d'en informer le consommateur. Le stock est vérifié par un inventaire comptable périodique où on affecte à chaque objet un nombre de points de fidélité.</a:t>
          </a:r>
        </a:p>
      </dgm:t>
    </dgm:pt>
    <dgm:pt modelId="{45F3D9B5-C640-4AE2-BCE1-1AC8D2FBE267}" type="parTrans" cxnId="{7F392A27-F7A0-4C48-8C10-E35D8429E52F}">
      <dgm:prSet/>
      <dgm:spPr/>
    </dgm:pt>
    <dgm:pt modelId="{40C51D1E-E431-41DD-9B8B-1A51D7DEAAD1}" type="sibTrans" cxnId="{7F392A27-F7A0-4C48-8C10-E35D8429E52F}">
      <dgm:prSet/>
      <dgm:spPr/>
    </dgm:pt>
    <dgm:pt modelId="{883662F3-31E9-4ADC-B9E9-F92FCAF92C63}" type="pres">
      <dgm:prSet presAssocID="{40F203C4-4EFC-4E28-B67D-B8F13E9450A2}" presName="linear" presStyleCnt="0">
        <dgm:presLayoutVars>
          <dgm:animLvl val="lvl"/>
          <dgm:resizeHandles val="exact"/>
        </dgm:presLayoutVars>
      </dgm:prSet>
      <dgm:spPr/>
    </dgm:pt>
    <dgm:pt modelId="{95EEDB22-C97C-4956-9BCE-93A27FC9F1CA}" type="pres">
      <dgm:prSet presAssocID="{DC16C3A4-A3FF-49B4-859F-6B5CB447B1F3}" presName="parentText" presStyleLbl="node1" presStyleIdx="0" presStyleCnt="12">
        <dgm:presLayoutVars>
          <dgm:chMax val="0"/>
          <dgm:bulletEnabled val="1"/>
        </dgm:presLayoutVars>
      </dgm:prSet>
      <dgm:spPr/>
    </dgm:pt>
    <dgm:pt modelId="{2B3A3BDA-B0BA-47EA-8914-4EF514E475FB}" type="pres">
      <dgm:prSet presAssocID="{9159F395-459D-48FC-9800-B0AA4CD01BD7}" presName="spacer" presStyleCnt="0"/>
      <dgm:spPr/>
    </dgm:pt>
    <dgm:pt modelId="{FC29D822-EAE8-46B6-88A0-B862BB89A758}" type="pres">
      <dgm:prSet presAssocID="{62E36959-5CA2-45A7-8A9C-1B2F61E43E38}" presName="parentText" presStyleLbl="node1" presStyleIdx="1" presStyleCnt="12">
        <dgm:presLayoutVars>
          <dgm:chMax val="0"/>
          <dgm:bulletEnabled val="1"/>
        </dgm:presLayoutVars>
      </dgm:prSet>
      <dgm:spPr/>
    </dgm:pt>
    <dgm:pt modelId="{A8C23E55-7505-417F-8B1B-396F65E5F899}" type="pres">
      <dgm:prSet presAssocID="{CC81A85A-DC6F-4E04-9037-674A5DB30282}" presName="spacer" presStyleCnt="0"/>
      <dgm:spPr/>
    </dgm:pt>
    <dgm:pt modelId="{4E8A1CED-F546-4344-B450-09FF088C11BC}" type="pres">
      <dgm:prSet presAssocID="{C34798D3-ACEE-4981-83D4-2E5B9429F5B0}" presName="parentText" presStyleLbl="node1" presStyleIdx="2" presStyleCnt="12">
        <dgm:presLayoutVars>
          <dgm:chMax val="0"/>
          <dgm:bulletEnabled val="1"/>
        </dgm:presLayoutVars>
      </dgm:prSet>
      <dgm:spPr/>
    </dgm:pt>
    <dgm:pt modelId="{A7562A5A-DDAD-4CBF-927A-F13C75C325C1}" type="pres">
      <dgm:prSet presAssocID="{39588E5A-75B6-4AE9-9F33-54E1622C7453}" presName="spacer" presStyleCnt="0"/>
      <dgm:spPr/>
    </dgm:pt>
    <dgm:pt modelId="{1B4E5042-3B63-4371-9F49-153C8A7BABD9}" type="pres">
      <dgm:prSet presAssocID="{B30CA775-6501-4F2A-9979-7B4908C25AD7}" presName="parentText" presStyleLbl="node1" presStyleIdx="3" presStyleCnt="12">
        <dgm:presLayoutVars>
          <dgm:chMax val="0"/>
          <dgm:bulletEnabled val="1"/>
        </dgm:presLayoutVars>
      </dgm:prSet>
      <dgm:spPr/>
    </dgm:pt>
    <dgm:pt modelId="{ACB48BEC-7C10-49BF-BB17-0DEBA0346487}" type="pres">
      <dgm:prSet presAssocID="{68AFB142-BCF7-4646-B627-E6CBCDECCDD2}" presName="spacer" presStyleCnt="0"/>
      <dgm:spPr/>
    </dgm:pt>
    <dgm:pt modelId="{5696AD0C-7F74-456F-8156-87CD118D7689}" type="pres">
      <dgm:prSet presAssocID="{C758A43D-8D88-452F-B69B-784D74BB9E81}" presName="parentText" presStyleLbl="node1" presStyleIdx="4" presStyleCnt="12">
        <dgm:presLayoutVars>
          <dgm:chMax val="0"/>
          <dgm:bulletEnabled val="1"/>
        </dgm:presLayoutVars>
      </dgm:prSet>
      <dgm:spPr/>
    </dgm:pt>
    <dgm:pt modelId="{1BB8AF73-66BF-44B9-82BF-A549A745498F}" type="pres">
      <dgm:prSet presAssocID="{9BC3B863-A666-4DCF-824F-9ACE8878C276}" presName="spacer" presStyleCnt="0"/>
      <dgm:spPr/>
    </dgm:pt>
    <dgm:pt modelId="{41D1279C-0FF5-41C7-97F9-B569B3DED713}" type="pres">
      <dgm:prSet presAssocID="{FF61743F-6F63-4B81-A426-D32E364C0359}" presName="parentText" presStyleLbl="node1" presStyleIdx="5" presStyleCnt="12">
        <dgm:presLayoutVars>
          <dgm:chMax val="0"/>
          <dgm:bulletEnabled val="1"/>
        </dgm:presLayoutVars>
      </dgm:prSet>
      <dgm:spPr/>
    </dgm:pt>
    <dgm:pt modelId="{B116D1A6-9E85-4C27-94C2-8D3C8925A62E}" type="pres">
      <dgm:prSet presAssocID="{38531AC8-ABBF-46E8-87CA-50FA1B6110DE}" presName="spacer" presStyleCnt="0"/>
      <dgm:spPr/>
    </dgm:pt>
    <dgm:pt modelId="{0C0818A0-3BCD-4A7C-98E1-0AD640429301}" type="pres">
      <dgm:prSet presAssocID="{751C292D-C4D2-41D9-B699-C23E9B0BCB1F}" presName="parentText" presStyleLbl="node1" presStyleIdx="6" presStyleCnt="12">
        <dgm:presLayoutVars>
          <dgm:chMax val="0"/>
          <dgm:bulletEnabled val="1"/>
        </dgm:presLayoutVars>
      </dgm:prSet>
      <dgm:spPr/>
    </dgm:pt>
    <dgm:pt modelId="{F524C138-293A-403C-94E7-C2588B6F362F}" type="pres">
      <dgm:prSet presAssocID="{91AAD65A-64F0-4C77-AFEF-A9A8B9E70AE5}" presName="spacer" presStyleCnt="0"/>
      <dgm:spPr/>
    </dgm:pt>
    <dgm:pt modelId="{913DDB85-48BC-480E-8782-670319DBAD41}" type="pres">
      <dgm:prSet presAssocID="{69F1E278-2290-46C6-BE13-4A80EEDA51FB}" presName="parentText" presStyleLbl="node1" presStyleIdx="7" presStyleCnt="12">
        <dgm:presLayoutVars>
          <dgm:chMax val="0"/>
          <dgm:bulletEnabled val="1"/>
        </dgm:presLayoutVars>
      </dgm:prSet>
      <dgm:spPr>
        <a:solidFill>
          <a:srgbClr val="ED7D31"/>
        </a:solidFill>
      </dgm:spPr>
    </dgm:pt>
    <dgm:pt modelId="{CBE2A112-A0CE-4764-89BB-6703870B7B19}" type="pres">
      <dgm:prSet presAssocID="{1AA68A5C-B21A-47CD-A87C-75860F76A970}" presName="spacer" presStyleCnt="0"/>
      <dgm:spPr/>
    </dgm:pt>
    <dgm:pt modelId="{51488C60-1E27-4188-ACE0-CD251CE328FC}" type="pres">
      <dgm:prSet presAssocID="{BEB7A1FC-828F-4366-8A44-8F926FB3F1E3}" presName="parentText" presStyleLbl="node1" presStyleIdx="8" presStyleCnt="12">
        <dgm:presLayoutVars>
          <dgm:chMax val="0"/>
          <dgm:bulletEnabled val="1"/>
        </dgm:presLayoutVars>
      </dgm:prSet>
      <dgm:spPr/>
    </dgm:pt>
    <dgm:pt modelId="{77490BDA-3C97-4161-81D1-57DD306A20AA}" type="pres">
      <dgm:prSet presAssocID="{B08BA9AD-37B0-41BE-8C5C-6DC6196D5E62}" presName="spacer" presStyleCnt="0"/>
      <dgm:spPr/>
    </dgm:pt>
    <dgm:pt modelId="{CEDE0661-6B03-4B07-8001-6D3EB39995DA}" type="pres">
      <dgm:prSet presAssocID="{EBD831DB-F66B-462E-8508-8216ADB551EA}" presName="parentText" presStyleLbl="node1" presStyleIdx="9" presStyleCnt="12">
        <dgm:presLayoutVars>
          <dgm:chMax val="0"/>
          <dgm:bulletEnabled val="1"/>
        </dgm:presLayoutVars>
      </dgm:prSet>
      <dgm:spPr>
        <a:solidFill>
          <a:srgbClr val="ED7D31"/>
        </a:solidFill>
      </dgm:spPr>
    </dgm:pt>
    <dgm:pt modelId="{22FEEA25-410F-4197-955D-B4C84C563890}" type="pres">
      <dgm:prSet presAssocID="{40C51D1E-E431-41DD-9B8B-1A51D7DEAAD1}" presName="spacer" presStyleCnt="0"/>
      <dgm:spPr/>
    </dgm:pt>
    <dgm:pt modelId="{768D4FEC-AE21-455A-9E65-74FE5214417C}" type="pres">
      <dgm:prSet presAssocID="{96A53DF4-3BFC-4DFD-8FBE-6AE639D26F45}" presName="parentText" presStyleLbl="node1" presStyleIdx="10" presStyleCnt="12">
        <dgm:presLayoutVars>
          <dgm:chMax val="0"/>
          <dgm:bulletEnabled val="1"/>
        </dgm:presLayoutVars>
      </dgm:prSet>
      <dgm:spPr/>
    </dgm:pt>
    <dgm:pt modelId="{2BDAC8D2-0E48-4950-AAFF-3B2669FE0937}" type="pres">
      <dgm:prSet presAssocID="{4138764D-4C02-4B88-BB17-5CE34F35560F}" presName="spacer" presStyleCnt="0"/>
      <dgm:spPr/>
    </dgm:pt>
    <dgm:pt modelId="{B11D9F76-7201-4284-81D7-D939D282EFCB}" type="pres">
      <dgm:prSet presAssocID="{11FEFBE8-5D74-4339-9B34-CF2294402D5E}" presName="parentText" presStyleLbl="node1" presStyleIdx="11" presStyleCnt="12">
        <dgm:presLayoutVars>
          <dgm:chMax val="0"/>
          <dgm:bulletEnabled val="1"/>
        </dgm:presLayoutVars>
      </dgm:prSet>
      <dgm:spPr/>
    </dgm:pt>
  </dgm:ptLst>
  <dgm:cxnLst>
    <dgm:cxn modelId="{A6C14402-0129-4785-B76E-2E7CDEC63CB0}" srcId="{40F203C4-4EFC-4E28-B67D-B8F13E9450A2}" destId="{96A53DF4-3BFC-4DFD-8FBE-6AE639D26F45}" srcOrd="10" destOrd="0" parTransId="{92F0FD89-FD9C-42FC-AA07-016FCBA2A34E}" sibTransId="{4138764D-4C02-4B88-BB17-5CE34F35560F}"/>
    <dgm:cxn modelId="{D3983B11-D750-46C6-8AA7-68E8E264B456}" type="presOf" srcId="{FF61743F-6F63-4B81-A426-D32E364C0359}" destId="{41D1279C-0FF5-41C7-97F9-B569B3DED713}" srcOrd="0" destOrd="0" presId="urn:microsoft.com/office/officeart/2005/8/layout/vList2"/>
    <dgm:cxn modelId="{210A901F-EFD1-4403-A8DA-8F9395330AF0}" type="presOf" srcId="{BEB7A1FC-828F-4366-8A44-8F926FB3F1E3}" destId="{51488C60-1E27-4188-ACE0-CD251CE328FC}" srcOrd="0" destOrd="0" presId="urn:microsoft.com/office/officeart/2005/8/layout/vList2"/>
    <dgm:cxn modelId="{BD1CB41F-8EC7-4FFA-9E0E-A780E64FB10D}" type="presOf" srcId="{96A53DF4-3BFC-4DFD-8FBE-6AE639D26F45}" destId="{768D4FEC-AE21-455A-9E65-74FE5214417C}" srcOrd="0" destOrd="0" presId="urn:microsoft.com/office/officeart/2005/8/layout/vList2"/>
    <dgm:cxn modelId="{6F541923-5BCF-4C74-B1E3-EA5C997231C2}" type="presOf" srcId="{11FEFBE8-5D74-4339-9B34-CF2294402D5E}" destId="{B11D9F76-7201-4284-81D7-D939D282EFCB}" srcOrd="0" destOrd="0" presId="urn:microsoft.com/office/officeart/2005/8/layout/vList2"/>
    <dgm:cxn modelId="{7F392A27-F7A0-4C48-8C10-E35D8429E52F}" srcId="{40F203C4-4EFC-4E28-B67D-B8F13E9450A2}" destId="{EBD831DB-F66B-462E-8508-8216ADB551EA}" srcOrd="9" destOrd="0" parTransId="{45F3D9B5-C640-4AE2-BCE1-1AC8D2FBE267}" sibTransId="{40C51D1E-E431-41DD-9B8B-1A51D7DEAAD1}"/>
    <dgm:cxn modelId="{AB8D112B-2B03-4A0E-9596-C5D1B0F9E545}" type="presOf" srcId="{69F1E278-2290-46C6-BE13-4A80EEDA51FB}" destId="{913DDB85-48BC-480E-8782-670319DBAD41}" srcOrd="0" destOrd="0" presId="urn:microsoft.com/office/officeart/2005/8/layout/vList2"/>
    <dgm:cxn modelId="{4180A62E-853D-4F5E-95E5-4F3365208F3E}" srcId="{40F203C4-4EFC-4E28-B67D-B8F13E9450A2}" destId="{69F1E278-2290-46C6-BE13-4A80EEDA51FB}" srcOrd="7" destOrd="0" parTransId="{6C352C8C-C19A-4755-885F-C97B30FFD493}" sibTransId="{1AA68A5C-B21A-47CD-A87C-75860F76A970}"/>
    <dgm:cxn modelId="{4A2D4C3D-84C7-4522-A054-18A3C9592005}" type="presOf" srcId="{C758A43D-8D88-452F-B69B-784D74BB9E81}" destId="{5696AD0C-7F74-456F-8156-87CD118D7689}" srcOrd="0" destOrd="0" presId="urn:microsoft.com/office/officeart/2005/8/layout/vList2"/>
    <dgm:cxn modelId="{65996A61-5112-4C9D-AA6C-A24A86180093}" srcId="{40F203C4-4EFC-4E28-B67D-B8F13E9450A2}" destId="{11FEFBE8-5D74-4339-9B34-CF2294402D5E}" srcOrd="11" destOrd="0" parTransId="{D3421C20-A0CF-4EC6-A992-6D4894C0A98E}" sibTransId="{E2A5606D-3F18-496C-829B-645A8272A5D6}"/>
    <dgm:cxn modelId="{BEBD5A41-3DAE-43C9-BFF1-4BDB0DFA58D0}" type="presOf" srcId="{EBD831DB-F66B-462E-8508-8216ADB551EA}" destId="{CEDE0661-6B03-4B07-8001-6D3EB39995DA}" srcOrd="0" destOrd="0" presId="urn:microsoft.com/office/officeart/2005/8/layout/vList2"/>
    <dgm:cxn modelId="{C679624E-B49F-4F47-BEE5-262331703E8F}" type="presOf" srcId="{62E36959-5CA2-45A7-8A9C-1B2F61E43E38}" destId="{FC29D822-EAE8-46B6-88A0-B862BB89A758}" srcOrd="0" destOrd="0" presId="urn:microsoft.com/office/officeart/2005/8/layout/vList2"/>
    <dgm:cxn modelId="{6D705776-7D3B-4223-A8AB-F57C05AFD76C}" type="presOf" srcId="{40F203C4-4EFC-4E28-B67D-B8F13E9450A2}" destId="{883662F3-31E9-4ADC-B9E9-F92FCAF92C63}" srcOrd="0" destOrd="0" presId="urn:microsoft.com/office/officeart/2005/8/layout/vList2"/>
    <dgm:cxn modelId="{39A26857-6A33-4F96-BE68-BEF77802C43D}" type="presOf" srcId="{DC16C3A4-A3FF-49B4-859F-6B5CB447B1F3}" destId="{95EEDB22-C97C-4956-9BCE-93A27FC9F1CA}" srcOrd="0" destOrd="0" presId="urn:microsoft.com/office/officeart/2005/8/layout/vList2"/>
    <dgm:cxn modelId="{2D867681-3EE5-4FE7-A346-A65F95787516}" srcId="{40F203C4-4EFC-4E28-B67D-B8F13E9450A2}" destId="{C758A43D-8D88-452F-B69B-784D74BB9E81}" srcOrd="4" destOrd="0" parTransId="{42D926E4-9E22-40AE-81B8-B27E5797F1D5}" sibTransId="{9BC3B863-A666-4DCF-824F-9ACE8878C276}"/>
    <dgm:cxn modelId="{5FAE7C82-2610-47D1-BFE0-C33F852B02F5}" srcId="{40F203C4-4EFC-4E28-B67D-B8F13E9450A2}" destId="{B30CA775-6501-4F2A-9979-7B4908C25AD7}" srcOrd="3" destOrd="0" parTransId="{D96B3C65-AD1F-47D2-A542-4C08889B7EE7}" sibTransId="{68AFB142-BCF7-4646-B627-E6CBCDECCDD2}"/>
    <dgm:cxn modelId="{AFCF7E84-C5E8-40F2-8921-07860C2D3AD6}" srcId="{40F203C4-4EFC-4E28-B67D-B8F13E9450A2}" destId="{DC16C3A4-A3FF-49B4-859F-6B5CB447B1F3}" srcOrd="0" destOrd="0" parTransId="{388F595A-1E0B-44E0-8482-CC08B50C2A12}" sibTransId="{9159F395-459D-48FC-9800-B0AA4CD01BD7}"/>
    <dgm:cxn modelId="{594245A0-0EA2-418A-BEAF-C50E3F3ABA6B}" srcId="{40F203C4-4EFC-4E28-B67D-B8F13E9450A2}" destId="{62E36959-5CA2-45A7-8A9C-1B2F61E43E38}" srcOrd="1" destOrd="0" parTransId="{DDBD40E0-AF7A-424F-83EE-688287206B88}" sibTransId="{CC81A85A-DC6F-4E04-9037-674A5DB30282}"/>
    <dgm:cxn modelId="{6E5D0CCD-F20D-4B8A-A65A-824F5505553D}" type="presOf" srcId="{751C292D-C4D2-41D9-B699-C23E9B0BCB1F}" destId="{0C0818A0-3BCD-4A7C-98E1-0AD640429301}" srcOrd="0" destOrd="0" presId="urn:microsoft.com/office/officeart/2005/8/layout/vList2"/>
    <dgm:cxn modelId="{7A2D4BDA-E16C-4F32-9534-E589A573B67A}" srcId="{40F203C4-4EFC-4E28-B67D-B8F13E9450A2}" destId="{751C292D-C4D2-41D9-B699-C23E9B0BCB1F}" srcOrd="6" destOrd="0" parTransId="{B6F8FC4A-E48F-4BA3-8502-2EF602FFA2D0}" sibTransId="{91AAD65A-64F0-4C77-AFEF-A9A8B9E70AE5}"/>
    <dgm:cxn modelId="{80A2D3E2-DDC3-407F-8BFF-D68FFEF23747}" srcId="{40F203C4-4EFC-4E28-B67D-B8F13E9450A2}" destId="{C34798D3-ACEE-4981-83D4-2E5B9429F5B0}" srcOrd="2" destOrd="0" parTransId="{870089FB-D54B-43B4-B1B5-0AE6A8B488D2}" sibTransId="{39588E5A-75B6-4AE9-9F33-54E1622C7453}"/>
    <dgm:cxn modelId="{841B4EE6-D11A-4631-B8E6-D49AA02A596E}" srcId="{40F203C4-4EFC-4E28-B67D-B8F13E9450A2}" destId="{FF61743F-6F63-4B81-A426-D32E364C0359}" srcOrd="5" destOrd="0" parTransId="{ADD2D1F7-28C3-4A60-BD3E-FD7AD9E273AB}" sibTransId="{38531AC8-ABBF-46E8-87CA-50FA1B6110DE}"/>
    <dgm:cxn modelId="{ACC9B3EC-04EE-4947-8DCF-057CD0A777C3}" srcId="{40F203C4-4EFC-4E28-B67D-B8F13E9450A2}" destId="{BEB7A1FC-828F-4366-8A44-8F926FB3F1E3}" srcOrd="8" destOrd="0" parTransId="{D3B7353F-7C33-4E3A-A1B9-B4F50E7DA608}" sibTransId="{B08BA9AD-37B0-41BE-8C5C-6DC6196D5E62}"/>
    <dgm:cxn modelId="{6E7982F0-79E6-4832-A482-22C596ABB9F5}" type="presOf" srcId="{C34798D3-ACEE-4981-83D4-2E5B9429F5B0}" destId="{4E8A1CED-F546-4344-B450-09FF088C11BC}" srcOrd="0" destOrd="0" presId="urn:microsoft.com/office/officeart/2005/8/layout/vList2"/>
    <dgm:cxn modelId="{1A3944F2-6F63-45F4-9A25-54802DB8ABD7}" type="presOf" srcId="{B30CA775-6501-4F2A-9979-7B4908C25AD7}" destId="{1B4E5042-3B63-4371-9F49-153C8A7BABD9}" srcOrd="0" destOrd="0" presId="urn:microsoft.com/office/officeart/2005/8/layout/vList2"/>
    <dgm:cxn modelId="{AAF2EC8C-C54A-42C8-86A8-B5CC72E6A1E3}" type="presParOf" srcId="{883662F3-31E9-4ADC-B9E9-F92FCAF92C63}" destId="{95EEDB22-C97C-4956-9BCE-93A27FC9F1CA}" srcOrd="0" destOrd="0" presId="urn:microsoft.com/office/officeart/2005/8/layout/vList2"/>
    <dgm:cxn modelId="{ACE03288-A7D2-4C10-8C09-D7CAB5C8A087}" type="presParOf" srcId="{883662F3-31E9-4ADC-B9E9-F92FCAF92C63}" destId="{2B3A3BDA-B0BA-47EA-8914-4EF514E475FB}" srcOrd="1" destOrd="0" presId="urn:microsoft.com/office/officeart/2005/8/layout/vList2"/>
    <dgm:cxn modelId="{C6816353-DB72-4F50-9C15-AC28355D1483}" type="presParOf" srcId="{883662F3-31E9-4ADC-B9E9-F92FCAF92C63}" destId="{FC29D822-EAE8-46B6-88A0-B862BB89A758}" srcOrd="2" destOrd="0" presId="urn:microsoft.com/office/officeart/2005/8/layout/vList2"/>
    <dgm:cxn modelId="{8E3225AF-CBB2-4A11-B782-6AB698081F5B}" type="presParOf" srcId="{883662F3-31E9-4ADC-B9E9-F92FCAF92C63}" destId="{A8C23E55-7505-417F-8B1B-396F65E5F899}" srcOrd="3" destOrd="0" presId="urn:microsoft.com/office/officeart/2005/8/layout/vList2"/>
    <dgm:cxn modelId="{197EF6DA-E0F3-4402-9D74-88575F4C9272}" type="presParOf" srcId="{883662F3-31E9-4ADC-B9E9-F92FCAF92C63}" destId="{4E8A1CED-F546-4344-B450-09FF088C11BC}" srcOrd="4" destOrd="0" presId="urn:microsoft.com/office/officeart/2005/8/layout/vList2"/>
    <dgm:cxn modelId="{96AC8B6D-5BFD-4499-9059-55EAAA56A3B3}" type="presParOf" srcId="{883662F3-31E9-4ADC-B9E9-F92FCAF92C63}" destId="{A7562A5A-DDAD-4CBF-927A-F13C75C325C1}" srcOrd="5" destOrd="0" presId="urn:microsoft.com/office/officeart/2005/8/layout/vList2"/>
    <dgm:cxn modelId="{35207B87-FD53-4B56-85BF-01D40D30DAEA}" type="presParOf" srcId="{883662F3-31E9-4ADC-B9E9-F92FCAF92C63}" destId="{1B4E5042-3B63-4371-9F49-153C8A7BABD9}" srcOrd="6" destOrd="0" presId="urn:microsoft.com/office/officeart/2005/8/layout/vList2"/>
    <dgm:cxn modelId="{230667D7-F4C3-4BE9-A2C6-BBB81186D612}" type="presParOf" srcId="{883662F3-31E9-4ADC-B9E9-F92FCAF92C63}" destId="{ACB48BEC-7C10-49BF-BB17-0DEBA0346487}" srcOrd="7" destOrd="0" presId="urn:microsoft.com/office/officeart/2005/8/layout/vList2"/>
    <dgm:cxn modelId="{7E84ED2C-9338-4E3D-85DE-1A249E84083E}" type="presParOf" srcId="{883662F3-31E9-4ADC-B9E9-F92FCAF92C63}" destId="{5696AD0C-7F74-456F-8156-87CD118D7689}" srcOrd="8" destOrd="0" presId="urn:microsoft.com/office/officeart/2005/8/layout/vList2"/>
    <dgm:cxn modelId="{BEFDBBD0-7A7D-4243-A151-406EFE22992D}" type="presParOf" srcId="{883662F3-31E9-4ADC-B9E9-F92FCAF92C63}" destId="{1BB8AF73-66BF-44B9-82BF-A549A745498F}" srcOrd="9" destOrd="0" presId="urn:microsoft.com/office/officeart/2005/8/layout/vList2"/>
    <dgm:cxn modelId="{46CE42AE-8930-49BD-A166-A3D373FA9813}" type="presParOf" srcId="{883662F3-31E9-4ADC-B9E9-F92FCAF92C63}" destId="{41D1279C-0FF5-41C7-97F9-B569B3DED713}" srcOrd="10" destOrd="0" presId="urn:microsoft.com/office/officeart/2005/8/layout/vList2"/>
    <dgm:cxn modelId="{C5F4B135-61A9-4B92-ADC8-DCF1C51448E5}" type="presParOf" srcId="{883662F3-31E9-4ADC-B9E9-F92FCAF92C63}" destId="{B116D1A6-9E85-4C27-94C2-8D3C8925A62E}" srcOrd="11" destOrd="0" presId="urn:microsoft.com/office/officeart/2005/8/layout/vList2"/>
    <dgm:cxn modelId="{F272D231-284B-4169-B1FB-498BB56F136B}" type="presParOf" srcId="{883662F3-31E9-4ADC-B9E9-F92FCAF92C63}" destId="{0C0818A0-3BCD-4A7C-98E1-0AD640429301}" srcOrd="12" destOrd="0" presId="urn:microsoft.com/office/officeart/2005/8/layout/vList2"/>
    <dgm:cxn modelId="{A2FA98E6-B815-4B3F-A7A1-9C5B1747DF6D}" type="presParOf" srcId="{883662F3-31E9-4ADC-B9E9-F92FCAF92C63}" destId="{F524C138-293A-403C-94E7-C2588B6F362F}" srcOrd="13" destOrd="0" presId="urn:microsoft.com/office/officeart/2005/8/layout/vList2"/>
    <dgm:cxn modelId="{971C0F64-FE61-4269-8AB6-E52D84687B18}" type="presParOf" srcId="{883662F3-31E9-4ADC-B9E9-F92FCAF92C63}" destId="{913DDB85-48BC-480E-8782-670319DBAD41}" srcOrd="14" destOrd="0" presId="urn:microsoft.com/office/officeart/2005/8/layout/vList2"/>
    <dgm:cxn modelId="{167DA227-7F38-470F-9660-1845F615654F}" type="presParOf" srcId="{883662F3-31E9-4ADC-B9E9-F92FCAF92C63}" destId="{CBE2A112-A0CE-4764-89BB-6703870B7B19}" srcOrd="15" destOrd="0" presId="urn:microsoft.com/office/officeart/2005/8/layout/vList2"/>
    <dgm:cxn modelId="{170388D4-3619-4F1A-9115-E1F61A2836E1}" type="presParOf" srcId="{883662F3-31E9-4ADC-B9E9-F92FCAF92C63}" destId="{51488C60-1E27-4188-ACE0-CD251CE328FC}" srcOrd="16" destOrd="0" presId="urn:microsoft.com/office/officeart/2005/8/layout/vList2"/>
    <dgm:cxn modelId="{15BD7746-3B2B-4A90-A107-7EEEBB8B0261}" type="presParOf" srcId="{883662F3-31E9-4ADC-B9E9-F92FCAF92C63}" destId="{77490BDA-3C97-4161-81D1-57DD306A20AA}" srcOrd="17" destOrd="0" presId="urn:microsoft.com/office/officeart/2005/8/layout/vList2"/>
    <dgm:cxn modelId="{A7A612A2-6083-46E4-9528-77E951DD9B7E}" type="presParOf" srcId="{883662F3-31E9-4ADC-B9E9-F92FCAF92C63}" destId="{CEDE0661-6B03-4B07-8001-6D3EB39995DA}" srcOrd="18" destOrd="0" presId="urn:microsoft.com/office/officeart/2005/8/layout/vList2"/>
    <dgm:cxn modelId="{92F0A3D3-33D8-4FD2-81ED-9EB79C536A36}" type="presParOf" srcId="{883662F3-31E9-4ADC-B9E9-F92FCAF92C63}" destId="{22FEEA25-410F-4197-955D-B4C84C563890}" srcOrd="19" destOrd="0" presId="urn:microsoft.com/office/officeart/2005/8/layout/vList2"/>
    <dgm:cxn modelId="{AE88D2DD-2551-42BC-A122-5C1369D24270}" type="presParOf" srcId="{883662F3-31E9-4ADC-B9E9-F92FCAF92C63}" destId="{768D4FEC-AE21-455A-9E65-74FE5214417C}" srcOrd="20" destOrd="0" presId="urn:microsoft.com/office/officeart/2005/8/layout/vList2"/>
    <dgm:cxn modelId="{6880711D-3420-40D9-9DEA-D7219CFD9EA6}" type="presParOf" srcId="{883662F3-31E9-4ADC-B9E9-F92FCAF92C63}" destId="{2BDAC8D2-0E48-4950-AAFF-3B2669FE0937}" srcOrd="21" destOrd="0" presId="urn:microsoft.com/office/officeart/2005/8/layout/vList2"/>
    <dgm:cxn modelId="{2CBE4FB4-205A-4434-9756-8C1FD00EFED1}" type="presParOf" srcId="{883662F3-31E9-4ADC-B9E9-F92FCAF92C63}" destId="{B11D9F76-7201-4284-81D7-D939D282EFCB}"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EDB22-C97C-4956-9BCE-93A27FC9F1CA}">
      <dsp:nvSpPr>
        <dsp:cNvPr id="0" name=""/>
        <dsp:cNvSpPr/>
      </dsp:nvSpPr>
      <dsp:spPr>
        <a:xfrm>
          <a:off x="0" y="199933"/>
          <a:ext cx="6492875" cy="487012"/>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dirty="0">
              <a:latin typeface="Times New Roman"/>
              <a:cs typeface="Times New Roman"/>
            </a:rPr>
            <a:t> Quelle est la fonction principale du système </a:t>
          </a:r>
          <a:r>
            <a:rPr lang="fr-FR" sz="900" b="1" kern="1200" dirty="0">
              <a:latin typeface="Times New Roman"/>
              <a:cs typeface="Times New Roman"/>
            </a:rPr>
            <a:t>?</a:t>
          </a:r>
          <a:endParaRPr lang="en-US" sz="900" b="1" kern="1200" dirty="0">
            <a:latin typeface="Times New Roman"/>
            <a:cs typeface="Times New Roman"/>
          </a:endParaRPr>
        </a:p>
      </dsp:txBody>
      <dsp:txXfrm>
        <a:off x="23774" y="223707"/>
        <a:ext cx="6445327" cy="439464"/>
      </dsp:txXfrm>
    </dsp:sp>
    <dsp:sp modelId="{FC29D822-EAE8-46B6-88A0-B862BB89A758}">
      <dsp:nvSpPr>
        <dsp:cNvPr id="0" name=""/>
        <dsp:cNvSpPr/>
      </dsp:nvSpPr>
      <dsp:spPr>
        <a:xfrm>
          <a:off x="0" y="712865"/>
          <a:ext cx="6492875" cy="487012"/>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kern="1200" dirty="0">
              <a:latin typeface="Times New Roman"/>
              <a:cs typeface="Times New Roman"/>
            </a:rPr>
            <a:t> Sa principale fonction est de gérer les commandes d'objets des clients. Plus le client consomme , plus il gagne de point de fidélité. Une fois un certain nombre de point atteint, il a la possibilité de commander un article gratuitement. Si la </a:t>
          </a:r>
          <a:r>
            <a:rPr lang="fr-FR" sz="900" kern="1200" dirty="0"/>
            <a:t>quantité</a:t>
          </a:r>
          <a:r>
            <a:rPr lang="fr-FR" sz="900" kern="1200" dirty="0">
              <a:latin typeface="Times New Roman"/>
              <a:cs typeface="Times New Roman"/>
            </a:rPr>
            <a:t> de point n'est pas suffisante le client peut compléter à l'aide d'un chèque.</a:t>
          </a:r>
        </a:p>
      </dsp:txBody>
      <dsp:txXfrm>
        <a:off x="23774" y="736639"/>
        <a:ext cx="6445327" cy="439464"/>
      </dsp:txXfrm>
    </dsp:sp>
    <dsp:sp modelId="{4E8A1CED-F546-4344-B450-09FF088C11BC}">
      <dsp:nvSpPr>
        <dsp:cNvPr id="0" name=""/>
        <dsp:cNvSpPr/>
      </dsp:nvSpPr>
      <dsp:spPr>
        <a:xfrm>
          <a:off x="0" y="1225798"/>
          <a:ext cx="6492875" cy="487012"/>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dirty="0">
              <a:latin typeface="Times New Roman"/>
              <a:cs typeface="Times New Roman"/>
            </a:rPr>
            <a:t>Qui sont les intervenants ?</a:t>
          </a:r>
        </a:p>
      </dsp:txBody>
      <dsp:txXfrm>
        <a:off x="23774" y="1249572"/>
        <a:ext cx="6445327" cy="439464"/>
      </dsp:txXfrm>
    </dsp:sp>
    <dsp:sp modelId="{1B4E5042-3B63-4371-9F49-153C8A7BABD9}">
      <dsp:nvSpPr>
        <dsp:cNvPr id="0" name=""/>
        <dsp:cNvSpPr/>
      </dsp:nvSpPr>
      <dsp:spPr>
        <a:xfrm>
          <a:off x="0" y="1738730"/>
          <a:ext cx="6492875" cy="487012"/>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0" i="0" kern="1200" dirty="0">
              <a:latin typeface="Times New Roman"/>
              <a:cs typeface="Times New Roman"/>
            </a:rPr>
            <a:t>Les intervenants extérieurs sont : le gestionnaire de colis, le gestionnaire de stock et la direction, faisant office d'administrateur</a:t>
          </a:r>
          <a:r>
            <a:rPr lang="en-US" sz="900" b="0" i="0" kern="1200" dirty="0">
              <a:latin typeface="Times New Roman"/>
              <a:cs typeface="Times New Roman"/>
            </a:rPr>
            <a:t>.</a:t>
          </a:r>
        </a:p>
      </dsp:txBody>
      <dsp:txXfrm>
        <a:off x="23774" y="1762504"/>
        <a:ext cx="6445327" cy="439464"/>
      </dsp:txXfrm>
    </dsp:sp>
    <dsp:sp modelId="{5696AD0C-7F74-456F-8156-87CD118D7689}">
      <dsp:nvSpPr>
        <dsp:cNvPr id="0" name=""/>
        <dsp:cNvSpPr/>
      </dsp:nvSpPr>
      <dsp:spPr>
        <a:xfrm>
          <a:off x="0" y="2251663"/>
          <a:ext cx="6492875" cy="487012"/>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dirty="0">
              <a:latin typeface="Calibri Light" panose="020F0302020204030204"/>
            </a:rPr>
            <a:t> </a:t>
          </a:r>
          <a:r>
            <a:rPr lang="fr-FR" sz="900" b="1" i="1" kern="1200" dirty="0">
              <a:latin typeface="Times New Roman"/>
              <a:cs typeface="Times New Roman"/>
            </a:rPr>
            <a:t>Comment le système de commande est-il géré </a:t>
          </a:r>
          <a:r>
            <a:rPr lang="fr-FR" sz="900" kern="1200" dirty="0">
              <a:latin typeface="Times New Roman"/>
              <a:cs typeface="Times New Roman"/>
            </a:rPr>
            <a:t>?</a:t>
          </a:r>
          <a:endParaRPr lang="en-US" sz="900" kern="1200" dirty="0">
            <a:latin typeface="Times New Roman"/>
            <a:cs typeface="Times New Roman"/>
          </a:endParaRPr>
        </a:p>
      </dsp:txBody>
      <dsp:txXfrm>
        <a:off x="23774" y="2275437"/>
        <a:ext cx="6445327" cy="439464"/>
      </dsp:txXfrm>
    </dsp:sp>
    <dsp:sp modelId="{41D1279C-0FF5-41C7-97F9-B569B3DED713}">
      <dsp:nvSpPr>
        <dsp:cNvPr id="0" name=""/>
        <dsp:cNvSpPr/>
      </dsp:nvSpPr>
      <dsp:spPr>
        <a:xfrm>
          <a:off x="0" y="2764595"/>
          <a:ext cx="6492875" cy="487012"/>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kern="1200" dirty="0">
              <a:latin typeface="Times New Roman"/>
              <a:cs typeface="Times New Roman"/>
            </a:rPr>
            <a:t> Chaque commande est associée à un consommateur. Il faut pouvoir en gérer la liste  avec un droit de modification sur leurs désignations:  nom, prénom, adresse ,tel etc.. </a:t>
          </a:r>
        </a:p>
      </dsp:txBody>
      <dsp:txXfrm>
        <a:off x="23774" y="2788369"/>
        <a:ext cx="6445327" cy="439464"/>
      </dsp:txXfrm>
    </dsp:sp>
    <dsp:sp modelId="{0C0818A0-3BCD-4A7C-98E1-0AD640429301}">
      <dsp:nvSpPr>
        <dsp:cNvPr id="0" name=""/>
        <dsp:cNvSpPr/>
      </dsp:nvSpPr>
      <dsp:spPr>
        <a:xfrm>
          <a:off x="0" y="3277528"/>
          <a:ext cx="6492875" cy="487012"/>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0" i="0" kern="1200" dirty="0">
              <a:latin typeface="Calibri Light" panose="020F0302020204030204"/>
            </a:rPr>
            <a:t> </a:t>
          </a:r>
          <a:r>
            <a:rPr lang="fr-FR" sz="900" b="1" i="1" kern="1200" dirty="0">
              <a:latin typeface="Times New Roman"/>
              <a:cs typeface="Times New Roman"/>
            </a:rPr>
            <a:t>Quels sont les contraintes liées aux commandes ?</a:t>
          </a:r>
        </a:p>
      </dsp:txBody>
      <dsp:txXfrm>
        <a:off x="23774" y="3301302"/>
        <a:ext cx="6445327" cy="439464"/>
      </dsp:txXfrm>
    </dsp:sp>
    <dsp:sp modelId="{913DDB85-48BC-480E-8782-670319DBAD41}">
      <dsp:nvSpPr>
        <dsp:cNvPr id="0" name=""/>
        <dsp:cNvSpPr/>
      </dsp:nvSpPr>
      <dsp:spPr>
        <a:xfrm>
          <a:off x="0" y="3790460"/>
          <a:ext cx="6492875" cy="487012"/>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kern="1200" dirty="0">
              <a:latin typeface="Times New Roman"/>
              <a:cs typeface="Times New Roman"/>
            </a:rPr>
            <a:t>Chaque commande est soumise à une gestion de colis (poids, timbre, etc..).</a:t>
          </a:r>
        </a:p>
      </dsp:txBody>
      <dsp:txXfrm>
        <a:off x="23774" y="3814234"/>
        <a:ext cx="6445327" cy="439464"/>
      </dsp:txXfrm>
    </dsp:sp>
    <dsp:sp modelId="{51488C60-1E27-4188-ACE0-CD251CE328FC}">
      <dsp:nvSpPr>
        <dsp:cNvPr id="0" name=""/>
        <dsp:cNvSpPr/>
      </dsp:nvSpPr>
      <dsp:spPr>
        <a:xfrm>
          <a:off x="0" y="4303392"/>
          <a:ext cx="6492875" cy="487012"/>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dirty="0">
              <a:latin typeface="Times New Roman"/>
              <a:cs typeface="Times New Roman"/>
            </a:rPr>
            <a:t>Quelles sont les demandes de  l'opérateur liées aux objets ?</a:t>
          </a:r>
        </a:p>
      </dsp:txBody>
      <dsp:txXfrm>
        <a:off x="23774" y="4327166"/>
        <a:ext cx="6445327" cy="439464"/>
      </dsp:txXfrm>
    </dsp:sp>
    <dsp:sp modelId="{CEDE0661-6B03-4B07-8001-6D3EB39995DA}">
      <dsp:nvSpPr>
        <dsp:cNvPr id="0" name=""/>
        <dsp:cNvSpPr/>
      </dsp:nvSpPr>
      <dsp:spPr>
        <a:xfrm>
          <a:off x="0" y="4816325"/>
          <a:ext cx="6492875" cy="487012"/>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kern="1200" dirty="0">
              <a:latin typeface="Times New Roman"/>
              <a:cs typeface="Times New Roman"/>
            </a:rPr>
            <a:t>L'opérateur des stocks doit pouvoir gérer son stock afin d'avoir un suivi des articles disponibles et d'en informer le consommateur. Le stock est vérifié par un inventaire comptable périodique où on affecte à chaque objet un nombre de points de fidélité.</a:t>
          </a:r>
        </a:p>
      </dsp:txBody>
      <dsp:txXfrm>
        <a:off x="23774" y="4840099"/>
        <a:ext cx="6445327" cy="439464"/>
      </dsp:txXfrm>
    </dsp:sp>
    <dsp:sp modelId="{768D4FEC-AE21-455A-9E65-74FE5214417C}">
      <dsp:nvSpPr>
        <dsp:cNvPr id="0" name=""/>
        <dsp:cNvSpPr/>
      </dsp:nvSpPr>
      <dsp:spPr>
        <a:xfrm>
          <a:off x="0" y="5329257"/>
          <a:ext cx="6492875" cy="487012"/>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dirty="0">
              <a:latin typeface="Times New Roman"/>
              <a:cs typeface="Times New Roman"/>
            </a:rPr>
            <a:t>Sur quel système est actuellement déployé cette gestion des colis et de stock ?</a:t>
          </a:r>
          <a:endParaRPr lang="en-US" sz="900" kern="1200" dirty="0">
            <a:latin typeface="Times New Roman"/>
            <a:cs typeface="Times New Roman"/>
          </a:endParaRPr>
        </a:p>
      </dsp:txBody>
      <dsp:txXfrm>
        <a:off x="23774" y="5353031"/>
        <a:ext cx="6445327" cy="439464"/>
      </dsp:txXfrm>
    </dsp:sp>
    <dsp:sp modelId="{B11D9F76-7201-4284-81D7-D939D282EFCB}">
      <dsp:nvSpPr>
        <dsp:cNvPr id="0" name=""/>
        <dsp:cNvSpPr/>
      </dsp:nvSpPr>
      <dsp:spPr>
        <a:xfrm>
          <a:off x="0" y="5842190"/>
          <a:ext cx="6492875" cy="487012"/>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kern="1200" dirty="0">
              <a:latin typeface="Times New Roman"/>
              <a:cs typeface="Times New Roman"/>
            </a:rPr>
            <a:t>Le système est basé sur Access et contient des bases de données relationnelles. Les différentes mises à jour sont faites manuellement par des intervenants extérieurs (opérateur saisie, opérateur stock, direction ou admin).</a:t>
          </a:r>
        </a:p>
      </dsp:txBody>
      <dsp:txXfrm>
        <a:off x="23774" y="5865964"/>
        <a:ext cx="6445327" cy="4394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70049082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497744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61278922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04267327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19899571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95878548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7439175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86928957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7742165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593749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51833571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3022393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2.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 descr="Une image contenant texte, signe&#10;&#10;Description générée automatiquement">
            <a:extLst>
              <a:ext uri="{FF2B5EF4-FFF2-40B4-BE49-F238E27FC236}">
                <a16:creationId xmlns:a16="http://schemas.microsoft.com/office/drawing/2014/main" id="{0DC5FC9D-6ABE-FC08-F095-DB110CE93A16}"/>
              </a:ext>
            </a:extLst>
          </p:cNvPr>
          <p:cNvPicPr>
            <a:picLocks noChangeAspect="1"/>
          </p:cNvPicPr>
          <p:nvPr/>
        </p:nvPicPr>
        <p:blipFill rotWithShape="1">
          <a:blip r:embed="rId2"/>
          <a:srcRect t="9091" r="63803" b="-1"/>
          <a:stretch/>
        </p:blipFill>
        <p:spPr>
          <a:xfrm>
            <a:off x="3342018" y="10"/>
            <a:ext cx="8668512" cy="6857990"/>
          </a:xfrm>
          <a:prstGeom prst="rect">
            <a:avLst/>
          </a:prstGeom>
        </p:spPr>
      </p:pic>
      <p:sp>
        <p:nvSpPr>
          <p:cNvPr id="22"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p:cNvSpPr>
            <a:spLocks noGrp="1"/>
          </p:cNvSpPr>
          <p:nvPr>
            <p:ph type="subTitle" idx="1"/>
          </p:nvPr>
        </p:nvSpPr>
        <p:spPr>
          <a:xfrm>
            <a:off x="453" y="2016619"/>
            <a:ext cx="7595824" cy="1929589"/>
          </a:xfrm>
        </p:spPr>
        <p:txBody>
          <a:bodyPr vert="horz" lIns="91440" tIns="45720" rIns="91440" bIns="45720" rtlCol="0" anchor="t">
            <a:normAutofit/>
          </a:bodyPr>
          <a:lstStyle/>
          <a:p>
            <a:r>
              <a:rPr lang="fr-FR" sz="3000" b="1" i="1">
                <a:latin typeface="Times New Roman"/>
                <a:cs typeface="Times New Roman"/>
              </a:rPr>
              <a:t>Sujet : </a:t>
            </a:r>
            <a:endParaRPr lang="fr-FR" sz="3000">
              <a:latin typeface="Times New Roman"/>
              <a:cs typeface="Times New Roman"/>
            </a:endParaRPr>
          </a:p>
          <a:p>
            <a:r>
              <a:rPr lang="fr-FR" sz="3000" b="1" i="1">
                <a:latin typeface="Times New Roman"/>
                <a:cs typeface="Times New Roman"/>
              </a:rPr>
              <a:t> Commande d'articles grâce aux points de fidélité rattachés à une fromagerie et gestion de stock</a:t>
            </a:r>
            <a:endParaRPr lang="fr-FR" sz="3000" b="1" i="1">
              <a:latin typeface="Times New Roman"/>
              <a:ea typeface="Calibri"/>
              <a:cs typeface="Times New Roman"/>
            </a:endParaRPr>
          </a:p>
          <a:p>
            <a:pPr algn="l"/>
            <a:endParaRPr lang="fr-FR" sz="2000">
              <a:cs typeface="Calibri"/>
            </a:endParaRPr>
          </a:p>
        </p:txBody>
      </p:sp>
      <p:sp>
        <p:nvSpPr>
          <p:cNvPr id="23"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2B1D3BA2-AECF-AC0B-B709-0BC998CA9731}"/>
              </a:ext>
            </a:extLst>
          </p:cNvPr>
          <p:cNvSpPr txBox="1"/>
          <p:nvPr/>
        </p:nvSpPr>
        <p:spPr>
          <a:xfrm>
            <a:off x="346070" y="4563555"/>
            <a:ext cx="376438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latin typeface="Times New Roman"/>
                <a:ea typeface="+mn-lt"/>
                <a:cs typeface="+mn-lt"/>
              </a:rPr>
              <a:t>Groupe 3 DATA “ Data </a:t>
            </a:r>
            <a:r>
              <a:rPr lang="fr-FR" sz="1600" err="1">
                <a:latin typeface="Times New Roman"/>
                <a:ea typeface="+mn-lt"/>
                <a:cs typeface="+mn-lt"/>
              </a:rPr>
              <a:t>Intelegi</a:t>
            </a:r>
            <a:r>
              <a:rPr lang="fr-FR" sz="1600">
                <a:latin typeface="Times New Roman"/>
                <a:ea typeface="+mn-lt"/>
                <a:cs typeface="+mn-lt"/>
              </a:rPr>
              <a:t> ” :</a:t>
            </a:r>
          </a:p>
          <a:p>
            <a:r>
              <a:rPr lang="fr-FR" sz="1600">
                <a:latin typeface="Times New Roman"/>
                <a:ea typeface="+mn-lt"/>
                <a:cs typeface="+mn-lt"/>
              </a:rPr>
              <a:t>Eliott NORBERT-AGAISSE</a:t>
            </a:r>
          </a:p>
          <a:p>
            <a:r>
              <a:rPr lang="fr-FR" sz="1600">
                <a:latin typeface="Times New Roman"/>
                <a:ea typeface="+mn-lt"/>
                <a:cs typeface="+mn-lt"/>
              </a:rPr>
              <a:t>Mohamed HAMADI</a:t>
            </a:r>
          </a:p>
          <a:p>
            <a:r>
              <a:rPr lang="fr-FR" sz="1600" err="1">
                <a:latin typeface="Times New Roman"/>
                <a:ea typeface="+mn-lt"/>
                <a:cs typeface="+mn-lt"/>
              </a:rPr>
              <a:t>Naoufali</a:t>
            </a:r>
            <a:r>
              <a:rPr lang="fr-FR" sz="1600">
                <a:latin typeface="Times New Roman"/>
                <a:ea typeface="+mn-lt"/>
                <a:cs typeface="+mn-lt"/>
              </a:rPr>
              <a:t> MADI</a:t>
            </a:r>
          </a:p>
          <a:p>
            <a:r>
              <a:rPr lang="fr-FR" sz="1600" err="1">
                <a:latin typeface="Times New Roman"/>
                <a:ea typeface="+mn-lt"/>
                <a:cs typeface="+mn-lt"/>
              </a:rPr>
              <a:t>Yousra</a:t>
            </a:r>
            <a:r>
              <a:rPr lang="fr-FR" sz="1600">
                <a:latin typeface="Times New Roman"/>
                <a:ea typeface="+mn-lt"/>
                <a:cs typeface="+mn-lt"/>
              </a:rPr>
              <a:t> DAJIR</a:t>
            </a:r>
            <a:endParaRPr lang="fr-FR" sz="1600">
              <a:latin typeface="Times New Roman"/>
              <a:cs typeface="Times New Roman"/>
            </a:endParaRPr>
          </a:p>
          <a:p>
            <a:r>
              <a:rPr lang="fr-FR" sz="1600">
                <a:latin typeface="Times New Roman"/>
                <a:ea typeface="+mn-lt"/>
                <a:cs typeface="+mn-lt"/>
              </a:rPr>
              <a:t>Date de création : 27/10/2022</a:t>
            </a:r>
          </a:p>
          <a:p>
            <a:r>
              <a:rPr lang="fr-FR" sz="1600">
                <a:latin typeface="Times New Roman"/>
                <a:ea typeface="+mn-lt"/>
                <a:cs typeface="+mn-lt"/>
              </a:rPr>
              <a:t>Date de mise à jour : 03/11/2022</a:t>
            </a:r>
          </a:p>
          <a:p>
            <a:r>
              <a:rPr lang="fr-FR" sz="1600">
                <a:latin typeface="Times New Roman"/>
                <a:ea typeface="+mn-lt"/>
                <a:cs typeface="+mn-lt"/>
              </a:rPr>
              <a:t>Session 2022-D08 TP7 Data </a:t>
            </a:r>
            <a:r>
              <a:rPr lang="fr-FR" sz="1600" err="1">
                <a:latin typeface="Times New Roman"/>
                <a:ea typeface="+mn-lt"/>
                <a:cs typeface="+mn-lt"/>
              </a:rPr>
              <a:t>Engineer</a:t>
            </a:r>
            <a:endParaRPr lang="fr-FR" sz="1600">
              <a:latin typeface="Times New Roman"/>
              <a:ea typeface="+mn-lt"/>
              <a:cs typeface="+mn-lt"/>
            </a:endParaRPr>
          </a:p>
          <a:p>
            <a:br>
              <a:rPr lang="en-US"/>
            </a:br>
            <a:endParaRPr lang="en-US">
              <a:cs typeface="Calibri"/>
            </a:endParaRPr>
          </a:p>
          <a:p>
            <a:r>
              <a:rPr lang="fr-FR">
                <a:latin typeface="Times New Roman"/>
                <a:cs typeface="Times New Roman"/>
              </a:rPr>
              <a:t>ç.</a:t>
            </a:r>
          </a:p>
        </p:txBody>
      </p:sp>
      <p:sp>
        <p:nvSpPr>
          <p:cNvPr id="6" name="Espace réservé du numéro de diapositive 5">
            <a:extLst>
              <a:ext uri="{FF2B5EF4-FFF2-40B4-BE49-F238E27FC236}">
                <a16:creationId xmlns:a16="http://schemas.microsoft.com/office/drawing/2014/main" id="{47A93577-36FE-3F40-4CAA-36B00359D216}"/>
              </a:ext>
            </a:extLst>
          </p:cNvPr>
          <p:cNvSpPr>
            <a:spLocks noGrp="1"/>
          </p:cNvSpPr>
          <p:nvPr>
            <p:ph type="sldNum" sz="quarter" idx="12"/>
          </p:nvPr>
        </p:nvSpPr>
        <p:spPr/>
        <p:txBody>
          <a:bodyPr/>
          <a:lstStyle/>
          <a:p>
            <a:fld id="{48F63A3B-78C7-47BE-AE5E-E10140E04643}" type="slidenum">
              <a:rPr lang="en-US" b="1" dirty="0">
                <a:solidFill>
                  <a:schemeClr val="bg1"/>
                </a:solidFill>
              </a:rPr>
              <a:t>1</a:t>
            </a:fld>
            <a:endParaRPr lang="fr-FR" b="1">
              <a:solidFill>
                <a:schemeClr val="bg1"/>
              </a:solidFill>
              <a:cs typeface="Calibri"/>
            </a:endParaRPr>
          </a:p>
        </p:txBody>
      </p:sp>
      <p:sp>
        <p:nvSpPr>
          <p:cNvPr id="7" name="ZoneTexte 6">
            <a:extLst>
              <a:ext uri="{FF2B5EF4-FFF2-40B4-BE49-F238E27FC236}">
                <a16:creationId xmlns:a16="http://schemas.microsoft.com/office/drawing/2014/main" id="{13C7EC8A-A28C-8F70-8C65-FE1F745C3F51}"/>
              </a:ext>
            </a:extLst>
          </p:cNvPr>
          <p:cNvSpPr txBox="1"/>
          <p:nvPr/>
        </p:nvSpPr>
        <p:spPr>
          <a:xfrm>
            <a:off x="1317841" y="365342"/>
            <a:ext cx="509743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800">
                <a:latin typeface="Times New Roman"/>
                <a:cs typeface="Times New Roman"/>
              </a:rPr>
              <a:t>TP PROJET :</a:t>
            </a:r>
            <a:br>
              <a:rPr lang="fr-FR" sz="2800">
                <a:latin typeface="Times New Roman"/>
                <a:cs typeface="Times New Roman"/>
              </a:rPr>
            </a:br>
            <a:r>
              <a:rPr lang="fr-FR" sz="2800">
                <a:latin typeface="Times New Roman"/>
                <a:cs typeface="Times New Roman"/>
              </a:rPr>
              <a:t>Modélisation d'une application informatique</a:t>
            </a:r>
            <a:endParaRPr lang="fr-FR" sz="2800">
              <a:cs typeface="Calibri" panose="020F0502020204030204"/>
            </a:endParaRPr>
          </a:p>
        </p:txBody>
      </p:sp>
    </p:spTree>
    <p:extLst>
      <p:ext uri="{BB962C8B-B14F-4D97-AF65-F5344CB8AC3E}">
        <p14:creationId xmlns:p14="http://schemas.microsoft.com/office/powerpoint/2010/main" val="37840890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788012" y="-3479"/>
            <a:ext cx="5328648" cy="1784133"/>
          </a:xfrm>
          <a:prstGeom prst="ellipse">
            <a:avLst/>
          </a:prstGeom>
        </p:spPr>
        <p:txBody>
          <a:bodyPr vert="horz" lIns="91440" tIns="45720" rIns="91440" bIns="45720" rtlCol="0">
            <a:normAutofit/>
          </a:bodyPr>
          <a:lstStyle/>
          <a:p>
            <a:pPr algn="ctr"/>
            <a:r>
              <a:rPr lang="en-US" sz="2800" err="1">
                <a:solidFill>
                  <a:srgbClr val="FFFFFF"/>
                </a:solidFill>
                <a:latin typeface="Times New Roman"/>
                <a:cs typeface="Calibri Light"/>
              </a:rPr>
              <a:t>Diagramme</a:t>
            </a:r>
            <a:r>
              <a:rPr lang="en-US" sz="2800">
                <a:solidFill>
                  <a:srgbClr val="FFFFFF"/>
                </a:solidFill>
                <a:latin typeface="Times New Roman"/>
                <a:cs typeface="Calibri Light"/>
              </a:rPr>
              <a:t> de </a:t>
            </a:r>
            <a:r>
              <a:rPr lang="en-US" sz="2800" err="1">
                <a:solidFill>
                  <a:srgbClr val="FFFFFF"/>
                </a:solidFill>
                <a:latin typeface="Times New Roman"/>
                <a:cs typeface="Calibri Light"/>
              </a:rPr>
              <a:t>classe</a:t>
            </a:r>
            <a:r>
              <a:rPr lang="en-US" sz="2800">
                <a:solidFill>
                  <a:srgbClr val="FFFFFF"/>
                </a:solidFill>
                <a:latin typeface="Times New Roman"/>
                <a:cs typeface="Calibri Light"/>
              </a:rPr>
              <a:t> </a:t>
            </a:r>
            <a:br>
              <a:rPr lang="en-US" sz="2800">
                <a:latin typeface="Times New Roman"/>
                <a:cs typeface="Calibri Light"/>
              </a:rPr>
            </a:br>
            <a:r>
              <a:rPr lang="en-US" sz="2800">
                <a:solidFill>
                  <a:srgbClr val="FFFFFF"/>
                </a:solidFill>
                <a:latin typeface="Times New Roman"/>
                <a:cs typeface="Calibri Light"/>
              </a:rPr>
              <a:t>(gestion </a:t>
            </a:r>
            <a:r>
              <a:rPr lang="en-US" sz="2800" err="1">
                <a:solidFill>
                  <a:srgbClr val="FFFFFF"/>
                </a:solidFill>
                <a:latin typeface="Times New Roman"/>
                <a:cs typeface="Calibri Light"/>
              </a:rPr>
              <a:t>colis</a:t>
            </a:r>
            <a:r>
              <a:rPr lang="en-US" sz="2800">
                <a:solidFill>
                  <a:srgbClr val="FFFFFF"/>
                </a:solidFill>
                <a:latin typeface="Times New Roman"/>
                <a:cs typeface="Calibri Light"/>
              </a:rPr>
              <a:t>)</a:t>
            </a:r>
            <a:endParaRPr lang="fr-FR" u="sng">
              <a:latin typeface="Times New Roman"/>
              <a:cs typeface="Times New Roman"/>
            </a:endParaRPr>
          </a:p>
        </p:txBody>
      </p:sp>
      <p:pic>
        <p:nvPicPr>
          <p:cNvPr id="6" name="Image 6">
            <a:extLst>
              <a:ext uri="{FF2B5EF4-FFF2-40B4-BE49-F238E27FC236}">
                <a16:creationId xmlns:a16="http://schemas.microsoft.com/office/drawing/2014/main" id="{9DA04C61-DFED-71A1-03AA-9CEFB09D216C}"/>
              </a:ext>
            </a:extLst>
          </p:cNvPr>
          <p:cNvPicPr>
            <a:picLocks noGrp="1" noChangeAspect="1"/>
          </p:cNvPicPr>
          <p:nvPr>
            <p:ph idx="1"/>
          </p:nvPr>
        </p:nvPicPr>
        <p:blipFill>
          <a:blip r:embed="rId2"/>
          <a:stretch>
            <a:fillRect/>
          </a:stretch>
        </p:blipFill>
        <p:spPr>
          <a:xfrm>
            <a:off x="4732078" y="373224"/>
            <a:ext cx="7289478" cy="5652599"/>
          </a:xfrm>
        </p:spPr>
      </p:pic>
      <p:sp>
        <p:nvSpPr>
          <p:cNvPr id="3" name="Espace réservé du numéro de diapositive 2">
            <a:extLst>
              <a:ext uri="{FF2B5EF4-FFF2-40B4-BE49-F238E27FC236}">
                <a16:creationId xmlns:a16="http://schemas.microsoft.com/office/drawing/2014/main" id="{00C7BF1C-F1F7-D2B2-0258-A3A39DBB207B}"/>
              </a:ext>
            </a:extLst>
          </p:cNvPr>
          <p:cNvSpPr>
            <a:spLocks noGrp="1"/>
          </p:cNvSpPr>
          <p:nvPr>
            <p:ph type="sldNum" sz="quarter" idx="12"/>
          </p:nvPr>
        </p:nvSpPr>
        <p:spPr/>
        <p:txBody>
          <a:bodyPr/>
          <a:lstStyle/>
          <a:p>
            <a:fld id="{48F63A3B-78C7-47BE-AE5E-E10140E04643}" type="slidenum">
              <a:rPr lang="en-US" b="1" dirty="0">
                <a:solidFill>
                  <a:schemeClr val="tx1"/>
                </a:solidFill>
              </a:rPr>
              <a:t>10</a:t>
            </a:fld>
            <a:endParaRPr lang="fr-FR" b="1">
              <a:solidFill>
                <a:schemeClr val="tx1"/>
              </a:solidFill>
              <a:cs typeface="Calibri"/>
            </a:endParaRPr>
          </a:p>
        </p:txBody>
      </p:sp>
    </p:spTree>
    <p:extLst>
      <p:ext uri="{BB962C8B-B14F-4D97-AF65-F5344CB8AC3E}">
        <p14:creationId xmlns:p14="http://schemas.microsoft.com/office/powerpoint/2010/main" val="79266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404896" y="4988"/>
            <a:ext cx="4802657" cy="1920658"/>
          </a:xfrm>
          <a:prstGeom prst="ellipse">
            <a:avLst/>
          </a:prstGeom>
        </p:spPr>
        <p:txBody>
          <a:bodyPr vert="horz" lIns="91440" tIns="45720" rIns="91440" bIns="45720" rtlCol="0">
            <a:normAutofit/>
          </a:bodyPr>
          <a:lstStyle/>
          <a:p>
            <a:pPr algn="ctr"/>
            <a:r>
              <a:rPr lang="en-US" sz="2800" err="1">
                <a:solidFill>
                  <a:srgbClr val="FFFFFF"/>
                </a:solidFill>
                <a:latin typeface="Times New Roman"/>
                <a:cs typeface="Calibri Light"/>
              </a:rPr>
              <a:t>Diagramme</a:t>
            </a:r>
            <a:r>
              <a:rPr lang="en-US" sz="2800">
                <a:solidFill>
                  <a:srgbClr val="FFFFFF"/>
                </a:solidFill>
                <a:latin typeface="Times New Roman"/>
                <a:cs typeface="Calibri Light"/>
              </a:rPr>
              <a:t> </a:t>
            </a:r>
            <a:r>
              <a:rPr lang="en-US" sz="2800" err="1">
                <a:solidFill>
                  <a:srgbClr val="FFFFFF"/>
                </a:solidFill>
                <a:latin typeface="Times New Roman"/>
                <a:cs typeface="Calibri Light"/>
              </a:rPr>
              <a:t>d'activité</a:t>
            </a:r>
            <a:br>
              <a:rPr lang="en-US" sz="2800">
                <a:latin typeface="Times New Roman"/>
                <a:cs typeface="Calibri Light"/>
              </a:rPr>
            </a:br>
            <a:r>
              <a:rPr lang="en-US" sz="2800">
                <a:solidFill>
                  <a:srgbClr val="FFFFFF"/>
                </a:solidFill>
                <a:latin typeface="Times New Roman"/>
                <a:cs typeface="Calibri Light"/>
              </a:rPr>
              <a:t>(gestion de stock)</a:t>
            </a:r>
            <a:endParaRPr lang="fr-FR" u="sng">
              <a:latin typeface="Times New Roman"/>
              <a:cs typeface="Times New Roman"/>
            </a:endParaRPr>
          </a:p>
        </p:txBody>
      </p:sp>
      <p:sp>
        <p:nvSpPr>
          <p:cNvPr id="3" name="Espace réservé du numéro de diapositive 2">
            <a:extLst>
              <a:ext uri="{FF2B5EF4-FFF2-40B4-BE49-F238E27FC236}">
                <a16:creationId xmlns:a16="http://schemas.microsoft.com/office/drawing/2014/main" id="{E43858E2-2A99-D927-D13A-9A923ED22D59}"/>
              </a:ext>
            </a:extLst>
          </p:cNvPr>
          <p:cNvSpPr>
            <a:spLocks noGrp="1"/>
          </p:cNvSpPr>
          <p:nvPr>
            <p:ph type="sldNum" sz="quarter" idx="12"/>
          </p:nvPr>
        </p:nvSpPr>
        <p:spPr/>
        <p:txBody>
          <a:bodyPr/>
          <a:lstStyle/>
          <a:p>
            <a:fld id="{48F63A3B-78C7-47BE-AE5E-E10140E04643}" type="slidenum">
              <a:rPr lang="en-US" b="1" dirty="0">
                <a:solidFill>
                  <a:schemeClr val="tx1"/>
                </a:solidFill>
              </a:rPr>
              <a:t>11</a:t>
            </a:fld>
            <a:endParaRPr lang="fr-FR" b="1">
              <a:solidFill>
                <a:schemeClr val="tx1"/>
              </a:solidFill>
              <a:cs typeface="Calibri"/>
            </a:endParaRPr>
          </a:p>
        </p:txBody>
      </p:sp>
      <p:pic>
        <p:nvPicPr>
          <p:cNvPr id="16" name="Image 16">
            <a:extLst>
              <a:ext uri="{FF2B5EF4-FFF2-40B4-BE49-F238E27FC236}">
                <a16:creationId xmlns:a16="http://schemas.microsoft.com/office/drawing/2014/main" id="{ECD1D0EB-1BE9-1316-39EA-4B4592EB1630}"/>
              </a:ext>
            </a:extLst>
          </p:cNvPr>
          <p:cNvPicPr>
            <a:picLocks noGrp="1" noChangeAspect="1"/>
          </p:cNvPicPr>
          <p:nvPr>
            <p:ph idx="1"/>
          </p:nvPr>
        </p:nvPicPr>
        <p:blipFill>
          <a:blip r:embed="rId2"/>
          <a:stretch>
            <a:fillRect/>
          </a:stretch>
        </p:blipFill>
        <p:spPr>
          <a:xfrm>
            <a:off x="6342042" y="189139"/>
            <a:ext cx="4362555" cy="6325435"/>
          </a:xfrm>
        </p:spPr>
      </p:pic>
    </p:spTree>
    <p:extLst>
      <p:ext uri="{BB962C8B-B14F-4D97-AF65-F5344CB8AC3E}">
        <p14:creationId xmlns:p14="http://schemas.microsoft.com/office/powerpoint/2010/main" val="148676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 7">
            <a:extLst>
              <a:ext uri="{FF2B5EF4-FFF2-40B4-BE49-F238E27FC236}">
                <a16:creationId xmlns:a16="http://schemas.microsoft.com/office/drawing/2014/main" id="{981A0FB1-5602-4319-840B-FEF73ADD2A16}"/>
              </a:ext>
            </a:extLst>
          </p:cNvPr>
          <p:cNvPicPr>
            <a:picLocks noGrp="1" noChangeAspect="1"/>
          </p:cNvPicPr>
          <p:nvPr>
            <p:ph idx="1"/>
          </p:nvPr>
        </p:nvPicPr>
        <p:blipFill>
          <a:blip r:embed="rId2"/>
          <a:stretch>
            <a:fillRect/>
          </a:stretch>
        </p:blipFill>
        <p:spPr>
          <a:xfrm>
            <a:off x="4641383" y="363242"/>
            <a:ext cx="7139087" cy="5990159"/>
          </a:xfrm>
        </p:spPr>
      </p:pic>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350921" y="100238"/>
            <a:ext cx="4894732" cy="1825408"/>
          </a:xfrm>
          <a:prstGeom prst="ellipse">
            <a:avLst/>
          </a:prstGeom>
        </p:spPr>
        <p:txBody>
          <a:bodyPr vert="horz" lIns="91440" tIns="45720" rIns="91440" bIns="45720" rtlCol="0">
            <a:normAutofit/>
          </a:bodyPr>
          <a:lstStyle/>
          <a:p>
            <a:pPr algn="ctr"/>
            <a:r>
              <a:rPr lang="en-US" sz="2800" err="1">
                <a:solidFill>
                  <a:srgbClr val="FFFFFF"/>
                </a:solidFill>
                <a:latin typeface="Times New Roman"/>
                <a:cs typeface="Calibri Light"/>
              </a:rPr>
              <a:t>Diagramme</a:t>
            </a:r>
            <a:r>
              <a:rPr lang="en-US" sz="2800">
                <a:solidFill>
                  <a:srgbClr val="FFFFFF"/>
                </a:solidFill>
                <a:latin typeface="Times New Roman"/>
                <a:cs typeface="Calibri Light"/>
              </a:rPr>
              <a:t> de </a:t>
            </a:r>
            <a:r>
              <a:rPr lang="en-US" sz="2800" err="1">
                <a:solidFill>
                  <a:srgbClr val="FFFFFF"/>
                </a:solidFill>
                <a:latin typeface="Times New Roman"/>
                <a:cs typeface="Calibri Light"/>
              </a:rPr>
              <a:t>classe</a:t>
            </a:r>
            <a:br>
              <a:rPr lang="en-US" sz="2800">
                <a:latin typeface="Times New Roman"/>
                <a:cs typeface="Calibri Light"/>
              </a:rPr>
            </a:br>
            <a:r>
              <a:rPr lang="en-US" sz="2800">
                <a:solidFill>
                  <a:srgbClr val="FFFFFF"/>
                </a:solidFill>
                <a:latin typeface="Times New Roman"/>
                <a:cs typeface="Calibri Light"/>
              </a:rPr>
              <a:t>(gestion de stock)</a:t>
            </a:r>
            <a:endParaRPr lang="fr-FR">
              <a:latin typeface="Times New Roman"/>
            </a:endParaRPr>
          </a:p>
        </p:txBody>
      </p:sp>
      <p:sp>
        <p:nvSpPr>
          <p:cNvPr id="3" name="Espace réservé du numéro de diapositive 2">
            <a:extLst>
              <a:ext uri="{FF2B5EF4-FFF2-40B4-BE49-F238E27FC236}">
                <a16:creationId xmlns:a16="http://schemas.microsoft.com/office/drawing/2014/main" id="{5A6D4F5D-CD56-73AD-D691-57D560612699}"/>
              </a:ext>
            </a:extLst>
          </p:cNvPr>
          <p:cNvSpPr>
            <a:spLocks noGrp="1"/>
          </p:cNvSpPr>
          <p:nvPr>
            <p:ph type="sldNum" sz="quarter" idx="12"/>
          </p:nvPr>
        </p:nvSpPr>
        <p:spPr/>
        <p:txBody>
          <a:bodyPr/>
          <a:lstStyle/>
          <a:p>
            <a:fld id="{48F63A3B-78C7-47BE-AE5E-E10140E04643}" type="slidenum">
              <a:rPr lang="en-US" b="1" dirty="0">
                <a:solidFill>
                  <a:schemeClr val="tx1"/>
                </a:solidFill>
              </a:rPr>
              <a:t>12</a:t>
            </a:fld>
            <a:endParaRPr lang="fr-FR" b="1">
              <a:solidFill>
                <a:schemeClr val="tx1"/>
              </a:solidFill>
              <a:cs typeface="Calibri"/>
            </a:endParaRPr>
          </a:p>
        </p:txBody>
      </p:sp>
    </p:spTree>
    <p:extLst>
      <p:ext uri="{BB962C8B-B14F-4D97-AF65-F5344CB8AC3E}">
        <p14:creationId xmlns:p14="http://schemas.microsoft.com/office/powerpoint/2010/main" val="215715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4" descr="Une image contenant texte, signe&#10;&#10;Description générée automatiquement">
            <a:extLst>
              <a:ext uri="{FF2B5EF4-FFF2-40B4-BE49-F238E27FC236}">
                <a16:creationId xmlns:a16="http://schemas.microsoft.com/office/drawing/2014/main" id="{85AF0767-ADA7-9AC1-26D7-B6E1540EAA46}"/>
              </a:ext>
            </a:extLst>
          </p:cNvPr>
          <p:cNvPicPr>
            <a:picLocks noChangeAspect="1"/>
          </p:cNvPicPr>
          <p:nvPr/>
        </p:nvPicPr>
        <p:blipFill rotWithShape="1">
          <a:blip r:embed="rId2"/>
          <a:srcRect t="7870" r="49091" b="1220"/>
          <a:stretch/>
        </p:blipFill>
        <p:spPr>
          <a:xfrm>
            <a:off x="20" y="10"/>
            <a:ext cx="12191980" cy="6857990"/>
          </a:xfrm>
          <a:prstGeom prst="rect">
            <a:avLst/>
          </a:prstGeom>
        </p:spPr>
      </p:pic>
      <p:sp>
        <p:nvSpPr>
          <p:cNvPr id="20" name="Rectangle 14">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1">
            <a:extLst>
              <a:ext uri="{FF2B5EF4-FFF2-40B4-BE49-F238E27FC236}">
                <a16:creationId xmlns:a16="http://schemas.microsoft.com/office/drawing/2014/main" id="{B4B41271-7CAF-521B-D008-C3F9F4BD9483}"/>
              </a:ext>
            </a:extLst>
          </p:cNvPr>
          <p:cNvSpPr>
            <a:spLocks noGrp="1"/>
          </p:cNvSpPr>
          <p:nvPr>
            <p:ph type="title"/>
          </p:nvPr>
        </p:nvSpPr>
        <p:spPr>
          <a:xfrm>
            <a:off x="594804" y="640263"/>
            <a:ext cx="6619811" cy="1344975"/>
          </a:xfrm>
        </p:spPr>
        <p:txBody>
          <a:bodyPr vert="horz" lIns="91440" tIns="45720" rIns="91440" bIns="45720" rtlCol="0" anchor="ctr">
            <a:normAutofit/>
          </a:bodyPr>
          <a:lstStyle/>
          <a:p>
            <a:r>
              <a:rPr lang="fr-FR" sz="4000" b="1">
                <a:latin typeface="Times New Roman"/>
                <a:cs typeface="Times New Roman"/>
              </a:rPr>
              <a:t>Sommaire </a:t>
            </a:r>
          </a:p>
        </p:txBody>
      </p:sp>
      <p:sp>
        <p:nvSpPr>
          <p:cNvPr id="10" name="Espace réservé du contenu 2">
            <a:extLst>
              <a:ext uri="{FF2B5EF4-FFF2-40B4-BE49-F238E27FC236}">
                <a16:creationId xmlns:a16="http://schemas.microsoft.com/office/drawing/2014/main" id="{9B1DCEBD-4F0C-8170-11A4-F2346DB1CC90}"/>
              </a:ext>
            </a:extLst>
          </p:cNvPr>
          <p:cNvSpPr>
            <a:spLocks noGrp="1"/>
          </p:cNvSpPr>
          <p:nvPr>
            <p:ph idx="4294967295"/>
          </p:nvPr>
        </p:nvSpPr>
        <p:spPr>
          <a:xfrm>
            <a:off x="594109" y="2121763"/>
            <a:ext cx="6620505" cy="3773010"/>
          </a:xfrm>
        </p:spPr>
        <p:txBody>
          <a:bodyPr vert="horz" lIns="91440" tIns="45720" rIns="91440" bIns="45720" rtlCol="0" anchor="t">
            <a:normAutofit fontScale="85000" lnSpcReduction="10000"/>
          </a:bodyPr>
          <a:lstStyle/>
          <a:p>
            <a:pPr marL="457200" indent="-457200">
              <a:buAutoNum type="arabicPeriod"/>
            </a:pPr>
            <a:r>
              <a:rPr lang="fr-FR" sz="2400" dirty="0">
                <a:latin typeface="Times New Roman"/>
                <a:ea typeface="+mn-lt"/>
                <a:cs typeface="+mn-lt"/>
                <a:hlinkClick r:id="rId3" action="ppaction://hlinksldjump">
                  <a:extLst>
                    <a:ext uri="{A12FA001-AC4F-418D-AE19-62706E023703}">
                      <ahyp:hlinkClr xmlns:ahyp="http://schemas.microsoft.com/office/drawing/2018/hyperlinkcolor" val="tx"/>
                    </a:ext>
                  </a:extLst>
                </a:hlinkClick>
              </a:rPr>
              <a:t>Besoin client (Question client/Product </a:t>
            </a:r>
            <a:r>
              <a:rPr lang="fr-FR" sz="2400" dirty="0" err="1">
                <a:latin typeface="Times New Roman"/>
                <a:ea typeface="+mn-lt"/>
                <a:cs typeface="+mn-lt"/>
                <a:hlinkClick r:id="rId3" action="ppaction://hlinksldjump">
                  <a:extLst>
                    <a:ext uri="{A12FA001-AC4F-418D-AE19-62706E023703}">
                      <ahyp:hlinkClr xmlns:ahyp="http://schemas.microsoft.com/office/drawing/2018/hyperlinkcolor" val="tx"/>
                    </a:ext>
                  </a:extLst>
                </a:hlinkClick>
              </a:rPr>
              <a:t>Owner</a:t>
            </a:r>
            <a:r>
              <a:rPr lang="fr-FR" sz="2400" dirty="0">
                <a:latin typeface="Times New Roman"/>
                <a:ea typeface="+mn-lt"/>
                <a:cs typeface="+mn-lt"/>
                <a:hlinkClick r:id="rId3" action="ppaction://hlinksldjump">
                  <a:extLst>
                    <a:ext uri="{A12FA001-AC4F-418D-AE19-62706E023703}">
                      <ahyp:hlinkClr xmlns:ahyp="http://schemas.microsoft.com/office/drawing/2018/hyperlinkcolor" val="tx"/>
                    </a:ext>
                  </a:extLst>
                </a:hlinkClick>
              </a:rPr>
              <a:t>)</a:t>
            </a:r>
            <a:endParaRPr lang="fr-FR" dirty="0">
              <a:latin typeface="Times New Roman"/>
              <a:cs typeface="Calibri" panose="020F0502020204030204"/>
            </a:endParaRPr>
          </a:p>
          <a:p>
            <a:pPr marL="457200" indent="-457200">
              <a:buAutoNum type="arabicPeriod"/>
            </a:pPr>
            <a:r>
              <a:rPr lang="fr-FR" sz="2400" dirty="0">
                <a:latin typeface="Times New Roman"/>
                <a:ea typeface="+mn-lt"/>
                <a:cs typeface="+mn-lt"/>
                <a:hlinkClick r:id="rId4" action="ppaction://hlinksldjump">
                  <a:extLst>
                    <a:ext uri="{A12FA001-AC4F-418D-AE19-62706E023703}">
                      <ahyp:hlinkClr xmlns:ahyp="http://schemas.microsoft.com/office/drawing/2018/hyperlinkcolor" val="tx"/>
                    </a:ext>
                  </a:extLst>
                </a:hlinkClick>
              </a:rPr>
              <a:t>Schéma fonctionnel global (analyse de l'existant)</a:t>
            </a:r>
            <a:endParaRPr lang="fr-FR" dirty="0">
              <a:latin typeface="Times New Roman"/>
              <a:cs typeface="Calibri" panose="020F0502020204030204"/>
            </a:endParaRPr>
          </a:p>
          <a:p>
            <a:pPr marL="457200" indent="-457200">
              <a:buAutoNum type="arabicPeriod"/>
            </a:pPr>
            <a:r>
              <a:rPr lang="fr-FR" sz="2400" dirty="0">
                <a:latin typeface="Times New Roman"/>
                <a:ea typeface="+mn-lt"/>
                <a:cs typeface="+mn-lt"/>
                <a:hlinkClick r:id="rId5" action="ppaction://hlinksldjump">
                  <a:extLst>
                    <a:ext uri="{A12FA001-AC4F-418D-AE19-62706E023703}">
                      <ahyp:hlinkClr xmlns:ahyp="http://schemas.microsoft.com/office/drawing/2018/hyperlinkcolor" val="tx"/>
                    </a:ext>
                  </a:extLst>
                </a:hlinkClick>
              </a:rPr>
              <a:t>Dictionnaire de données concernant la gestion colis</a:t>
            </a:r>
            <a:endParaRPr lang="fr-FR" dirty="0">
              <a:latin typeface="Times New Roman"/>
              <a:cs typeface="Calibri" panose="020F0502020204030204"/>
            </a:endParaRPr>
          </a:p>
          <a:p>
            <a:pPr marL="457200" indent="-457200">
              <a:buAutoNum type="arabicPeriod"/>
            </a:pPr>
            <a:r>
              <a:rPr lang="fr-FR" sz="2400" dirty="0">
                <a:latin typeface="Times New Roman"/>
                <a:ea typeface="+mn-lt"/>
                <a:cs typeface="+mn-lt"/>
                <a:hlinkClick r:id="rId6" action="ppaction://hlinksldjump">
                  <a:extLst>
                    <a:ext uri="{A12FA001-AC4F-418D-AE19-62706E023703}">
                      <ahyp:hlinkClr xmlns:ahyp="http://schemas.microsoft.com/office/drawing/2018/hyperlinkcolor" val="tx"/>
                    </a:ext>
                  </a:extLst>
                </a:hlinkClick>
              </a:rPr>
              <a:t>Dictionnaire de données concernant la gestion stock</a:t>
            </a:r>
            <a:endParaRPr lang="fr-FR" dirty="0">
              <a:latin typeface="Times New Roman"/>
              <a:cs typeface="Calibri" panose="020F0502020204030204"/>
            </a:endParaRPr>
          </a:p>
          <a:p>
            <a:pPr marL="457200" indent="-457200">
              <a:buAutoNum type="arabicPeriod"/>
            </a:pPr>
            <a:r>
              <a:rPr lang="fr-FR" sz="2400" dirty="0">
                <a:latin typeface="Times New Roman"/>
                <a:ea typeface="+mn-lt"/>
                <a:cs typeface="+mn-lt"/>
                <a:hlinkClick r:id="rId7" action="ppaction://hlinksldjump">
                  <a:extLst>
                    <a:ext uri="{A12FA001-AC4F-418D-AE19-62706E023703}">
                      <ahyp:hlinkClr xmlns:ahyp="http://schemas.microsoft.com/office/drawing/2018/hyperlinkcolor" val="tx"/>
                    </a:ext>
                  </a:extLst>
                </a:hlinkClick>
              </a:rPr>
              <a:t>Diagramme de cas d'utilisation (SI gestion colis et stock)</a:t>
            </a:r>
            <a:endParaRPr lang="fr-FR" dirty="0">
              <a:latin typeface="Times New Roman"/>
              <a:cs typeface="Calibri" panose="020F0502020204030204"/>
            </a:endParaRPr>
          </a:p>
          <a:p>
            <a:pPr marL="457200" indent="-457200">
              <a:buAutoNum type="arabicPeriod"/>
            </a:pPr>
            <a:r>
              <a:rPr lang="fr-FR" sz="2400" dirty="0">
                <a:latin typeface="Times New Roman"/>
                <a:ea typeface="+mn-lt"/>
                <a:cs typeface="+mn-lt"/>
                <a:hlinkClick r:id="rId8" action="ppaction://hlinksldjump">
                  <a:extLst>
                    <a:ext uri="{A12FA001-AC4F-418D-AE19-62706E023703}">
                      <ahyp:hlinkClr xmlns:ahyp="http://schemas.microsoft.com/office/drawing/2018/hyperlinkcolor" val="tx"/>
                    </a:ext>
                  </a:extLst>
                </a:hlinkClick>
              </a:rPr>
              <a:t>Diagramme d’activité (gestion colis)</a:t>
            </a:r>
            <a:endParaRPr lang="fr-FR" dirty="0">
              <a:latin typeface="Times New Roman"/>
              <a:cs typeface="Calibri" panose="020F0502020204030204"/>
            </a:endParaRPr>
          </a:p>
          <a:p>
            <a:pPr marL="457200" indent="-457200">
              <a:buAutoNum type="arabicPeriod"/>
            </a:pPr>
            <a:r>
              <a:rPr lang="fr-FR" sz="2400" dirty="0">
                <a:latin typeface="Times New Roman"/>
                <a:ea typeface="+mn-lt"/>
                <a:cs typeface="+mn-lt"/>
                <a:hlinkClick r:id="rId9" action="ppaction://hlinksldjump">
                  <a:extLst>
                    <a:ext uri="{A12FA001-AC4F-418D-AE19-62706E023703}">
                      <ahyp:hlinkClr xmlns:ahyp="http://schemas.microsoft.com/office/drawing/2018/hyperlinkcolor" val="tx"/>
                    </a:ext>
                  </a:extLst>
                </a:hlinkClick>
              </a:rPr>
              <a:t>Diagramme de séquence (gestion colis)</a:t>
            </a:r>
            <a:endParaRPr lang="fr-FR" dirty="0">
              <a:latin typeface="Times New Roman"/>
              <a:cs typeface="Calibri" panose="020F0502020204030204"/>
            </a:endParaRPr>
          </a:p>
          <a:p>
            <a:pPr marL="457200" indent="-457200">
              <a:buAutoNum type="arabicPeriod"/>
            </a:pPr>
            <a:r>
              <a:rPr lang="fr-FR" sz="2400" dirty="0">
                <a:latin typeface="Times New Roman"/>
                <a:ea typeface="+mn-lt"/>
                <a:cs typeface="+mn-lt"/>
                <a:hlinkClick r:id="rId10" action="ppaction://hlinksldjump">
                  <a:extLst>
                    <a:ext uri="{A12FA001-AC4F-418D-AE19-62706E023703}">
                      <ahyp:hlinkClr xmlns:ahyp="http://schemas.microsoft.com/office/drawing/2018/hyperlinkcolor" val="tx"/>
                    </a:ext>
                  </a:extLst>
                </a:hlinkClick>
              </a:rPr>
              <a:t>Diagramme de classe (gestion colis)</a:t>
            </a:r>
            <a:endParaRPr lang="fr-FR" dirty="0">
              <a:latin typeface="Times New Roman"/>
              <a:cs typeface="Calibri" panose="020F0502020204030204"/>
            </a:endParaRPr>
          </a:p>
          <a:p>
            <a:pPr marL="457200" indent="-457200">
              <a:buAutoNum type="arabicPeriod"/>
            </a:pPr>
            <a:r>
              <a:rPr lang="fr-FR" sz="2400" dirty="0">
                <a:latin typeface="Times New Roman"/>
                <a:ea typeface="+mn-lt"/>
                <a:cs typeface="+mn-lt"/>
                <a:hlinkClick r:id="rId11" action="ppaction://hlinksldjump">
                  <a:extLst>
                    <a:ext uri="{A12FA001-AC4F-418D-AE19-62706E023703}">
                      <ahyp:hlinkClr xmlns:ahyp="http://schemas.microsoft.com/office/drawing/2018/hyperlinkcolor" val="tx"/>
                    </a:ext>
                  </a:extLst>
                </a:hlinkClick>
              </a:rPr>
              <a:t>Diagramme d’activité (gestion de stock)</a:t>
            </a:r>
            <a:endParaRPr lang="fr-FR" dirty="0">
              <a:latin typeface="Times New Roman"/>
              <a:cs typeface="Calibri" panose="020F0502020204030204"/>
            </a:endParaRPr>
          </a:p>
          <a:p>
            <a:pPr marL="457200" indent="-457200">
              <a:buAutoNum type="arabicPeriod"/>
            </a:pPr>
            <a:r>
              <a:rPr lang="fr-FR" sz="2400" dirty="0">
                <a:latin typeface="Times New Roman"/>
                <a:ea typeface="+mn-lt"/>
                <a:cs typeface="+mn-lt"/>
                <a:hlinkClick r:id="rId12" action="ppaction://hlinksldjump">
                  <a:extLst>
                    <a:ext uri="{A12FA001-AC4F-418D-AE19-62706E023703}">
                      <ahyp:hlinkClr xmlns:ahyp="http://schemas.microsoft.com/office/drawing/2018/hyperlinkcolor" val="tx"/>
                    </a:ext>
                  </a:extLst>
                </a:hlinkClick>
              </a:rPr>
              <a:t>Diagramme de classe (gestion de stock)</a:t>
            </a:r>
            <a:endParaRPr lang="fr-FR" dirty="0">
              <a:latin typeface="Times New Roman"/>
              <a:cs typeface="Calibri" panose="020F0502020204030204"/>
            </a:endParaRPr>
          </a:p>
          <a:p>
            <a:pPr marL="457200" indent="-457200">
              <a:buAutoNum type="arabicPeriod"/>
            </a:pPr>
            <a:endParaRPr lang="fr-FR" sz="2400" dirty="0">
              <a:cs typeface="Calibri"/>
            </a:endParaRPr>
          </a:p>
          <a:p>
            <a:endParaRPr lang="fr-FR" sz="2400" b="1" dirty="0">
              <a:cs typeface="Calibri"/>
            </a:endParaRPr>
          </a:p>
          <a:p>
            <a:endParaRPr lang="en-US" sz="2400" dirty="0"/>
          </a:p>
          <a:p>
            <a:pPr marL="0"/>
            <a:endParaRPr lang="en-US" sz="2400" dirty="0"/>
          </a:p>
        </p:txBody>
      </p:sp>
      <p:sp>
        <p:nvSpPr>
          <p:cNvPr id="4" name="Espace réservé du numéro de diapositive 3">
            <a:extLst>
              <a:ext uri="{FF2B5EF4-FFF2-40B4-BE49-F238E27FC236}">
                <a16:creationId xmlns:a16="http://schemas.microsoft.com/office/drawing/2014/main" id="{B06D0876-F390-2AA4-A5FA-D6338397C9A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48F63A3B-78C7-47BE-AE5E-E10140E04643}" type="slidenum">
              <a:rPr lang="en-US">
                <a:solidFill>
                  <a:srgbClr val="FFFFFF"/>
                </a:solidFill>
                <a:latin typeface="Calibri" panose="020F0502020204030204"/>
              </a:rPr>
              <a:pPr>
                <a:spcAft>
                  <a:spcPts val="600"/>
                </a:spcAft>
                <a:defRPr/>
              </a:pPr>
              <a:t>2</a:t>
            </a:fld>
            <a:endParaRPr lang="en-US">
              <a:solidFill>
                <a:srgbClr val="FFFFFF"/>
              </a:solidFill>
              <a:latin typeface="Calibri" panose="020F0502020204030204"/>
            </a:endParaRPr>
          </a:p>
        </p:txBody>
      </p:sp>
    </p:spTree>
    <p:extLst>
      <p:ext uri="{BB962C8B-B14F-4D97-AF65-F5344CB8AC3E}">
        <p14:creationId xmlns:p14="http://schemas.microsoft.com/office/powerpoint/2010/main" val="330014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08" name="Phylactère : pensées 5507">
            <a:extLst>
              <a:ext uri="{FF2B5EF4-FFF2-40B4-BE49-F238E27FC236}">
                <a16:creationId xmlns:a16="http://schemas.microsoft.com/office/drawing/2014/main" id="{09762546-271C-EC26-6ABB-BA8BEABD6288}"/>
              </a:ext>
            </a:extLst>
          </p:cNvPr>
          <p:cNvSpPr/>
          <p:nvPr/>
        </p:nvSpPr>
        <p:spPr>
          <a:xfrm rot="360000">
            <a:off x="9066706" y="3657090"/>
            <a:ext cx="3152775" cy="221932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1000" b="1">
              <a:solidFill>
                <a:schemeClr val="bg1"/>
              </a:solidFill>
              <a:ea typeface="+mn-lt"/>
              <a:cs typeface="+mn-lt"/>
            </a:endParaRPr>
          </a:p>
          <a:p>
            <a:pPr algn="ctr"/>
            <a:endParaRPr lang="fr-FR" sz="1000" b="1">
              <a:solidFill>
                <a:schemeClr val="bg1"/>
              </a:solidFill>
              <a:latin typeface="Times New Roman"/>
              <a:ea typeface="+mn-lt"/>
              <a:cs typeface="+mn-lt"/>
            </a:endParaRPr>
          </a:p>
          <a:p>
            <a:pPr algn="ctr"/>
            <a:r>
              <a:rPr lang="fr-FR" sz="1000" b="1">
                <a:solidFill>
                  <a:schemeClr val="bg1"/>
                </a:solidFill>
                <a:latin typeface="Times New Roman"/>
                <a:ea typeface="+mn-lt"/>
                <a:cs typeface="+mn-lt"/>
              </a:rPr>
              <a:t>Le client a besoin d'un système qui lui permettrait de gérer des commandes d'objets  et leur conditionnement. Il doit également gérer le stock relatif à ces objets et être capable de les inventorier périodiquement.</a:t>
            </a:r>
            <a:endParaRPr lang="fr-FR" sz="1000">
              <a:solidFill>
                <a:schemeClr val="bg1"/>
              </a:solidFill>
              <a:latin typeface="Times New Roman"/>
              <a:ea typeface="+mn-lt"/>
              <a:cs typeface="+mn-lt"/>
            </a:endParaRPr>
          </a:p>
          <a:p>
            <a:pPr algn="ctr"/>
            <a:endParaRPr lang="fr-FR">
              <a:cs typeface="Calibri"/>
            </a:endParaRPr>
          </a:p>
        </p:txBody>
      </p:sp>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graphicFrame>
        <p:nvGraphicFramePr>
          <p:cNvPr id="5" name="Espace réservé du contenu 2">
            <a:extLst>
              <a:ext uri="{FF2B5EF4-FFF2-40B4-BE49-F238E27FC236}">
                <a16:creationId xmlns:a16="http://schemas.microsoft.com/office/drawing/2014/main" id="{94C2502E-F45D-8655-C4B7-1A252DE910B6}"/>
              </a:ext>
            </a:extLst>
          </p:cNvPr>
          <p:cNvGraphicFramePr>
            <a:graphicFrameLocks noGrp="1"/>
          </p:cNvGraphicFramePr>
          <p:nvPr>
            <p:ph idx="1"/>
            <p:extLst>
              <p:ext uri="{D42A27DB-BD31-4B8C-83A1-F6EECF244321}">
                <p14:modId xmlns:p14="http://schemas.microsoft.com/office/powerpoint/2010/main" val="3990993054"/>
              </p:ext>
            </p:extLst>
          </p:nvPr>
        </p:nvGraphicFramePr>
        <p:xfrm>
          <a:off x="2568474" y="165936"/>
          <a:ext cx="6492875" cy="6529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Espace réservé du numéro de diapositive 39">
            <a:extLst>
              <a:ext uri="{FF2B5EF4-FFF2-40B4-BE49-F238E27FC236}">
                <a16:creationId xmlns:a16="http://schemas.microsoft.com/office/drawing/2014/main" id="{B9421510-BBEF-F350-6E46-49E3668E03DB}"/>
              </a:ext>
            </a:extLst>
          </p:cNvPr>
          <p:cNvSpPr>
            <a:spLocks noGrp="1"/>
          </p:cNvSpPr>
          <p:nvPr>
            <p:ph type="sldNum" sz="quarter" idx="12"/>
          </p:nvPr>
        </p:nvSpPr>
        <p:spPr/>
        <p:txBody>
          <a:bodyPr/>
          <a:lstStyle/>
          <a:p>
            <a:fld id="{48F63A3B-78C7-47BE-AE5E-E10140E04643}" type="slidenum">
              <a:rPr lang="en-US" b="1" dirty="0">
                <a:solidFill>
                  <a:schemeClr val="tx1"/>
                </a:solidFill>
              </a:rPr>
              <a:t>3</a:t>
            </a:fld>
            <a:endParaRPr lang="fr-FR" b="1">
              <a:solidFill>
                <a:schemeClr val="tx1"/>
              </a:solidFill>
              <a:cs typeface="Calibri"/>
            </a:endParaRPr>
          </a:p>
        </p:txBody>
      </p:sp>
      <p:sp>
        <p:nvSpPr>
          <p:cNvPr id="2566" name="Titre 2565">
            <a:extLst>
              <a:ext uri="{FF2B5EF4-FFF2-40B4-BE49-F238E27FC236}">
                <a16:creationId xmlns:a16="http://schemas.microsoft.com/office/drawing/2014/main" id="{C4CB596E-6ADC-F003-720B-595200B09B89}"/>
              </a:ext>
            </a:extLst>
          </p:cNvPr>
          <p:cNvSpPr>
            <a:spLocks noGrp="1"/>
          </p:cNvSpPr>
          <p:nvPr>
            <p:ph type="title"/>
          </p:nvPr>
        </p:nvSpPr>
        <p:spPr>
          <a:xfrm>
            <a:off x="-52775" y="62899"/>
            <a:ext cx="2828296" cy="974683"/>
          </a:xfrm>
        </p:spPr>
        <p:txBody>
          <a:bodyPr>
            <a:normAutofit/>
          </a:bodyPr>
          <a:lstStyle/>
          <a:p>
            <a:r>
              <a:rPr lang="fr-FR" sz="3600">
                <a:solidFill>
                  <a:schemeClr val="bg1"/>
                </a:solidFill>
                <a:latin typeface="Times New Roman"/>
                <a:cs typeface="Calibri Light"/>
              </a:rPr>
              <a:t>Besoin client</a:t>
            </a:r>
            <a:endParaRPr lang="fr-FR" sz="3600">
              <a:solidFill>
                <a:schemeClr val="bg1"/>
              </a:solidFill>
              <a:latin typeface="Times New Roman"/>
              <a:cs typeface="Times New Roman"/>
            </a:endParaRPr>
          </a:p>
        </p:txBody>
      </p:sp>
      <p:sp>
        <p:nvSpPr>
          <p:cNvPr id="5536" name="Nuage 5535">
            <a:extLst>
              <a:ext uri="{FF2B5EF4-FFF2-40B4-BE49-F238E27FC236}">
                <a16:creationId xmlns:a16="http://schemas.microsoft.com/office/drawing/2014/main" id="{003FE06C-5D6B-7FB1-ACA8-0564DCBEA85F}"/>
              </a:ext>
            </a:extLst>
          </p:cNvPr>
          <p:cNvSpPr/>
          <p:nvPr/>
        </p:nvSpPr>
        <p:spPr>
          <a:xfrm>
            <a:off x="-151" y="1072006"/>
            <a:ext cx="2486025" cy="20002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a:latin typeface="Times New Roman"/>
                <a:cs typeface="Times New Roman"/>
              </a:rPr>
              <a:t>Suite à plusieurs réunions avec le Product </a:t>
            </a:r>
            <a:r>
              <a:rPr lang="fr-FR" sz="1300" err="1">
                <a:latin typeface="Times New Roman"/>
                <a:cs typeface="Times New Roman"/>
              </a:rPr>
              <a:t>Owner</a:t>
            </a:r>
            <a:r>
              <a:rPr lang="fr-FR" sz="1300">
                <a:latin typeface="Times New Roman"/>
                <a:cs typeface="Times New Roman"/>
              </a:rPr>
              <a:t> et le client, nous avons pu établir</a:t>
            </a:r>
          </a:p>
          <a:p>
            <a:pPr algn="ctr"/>
            <a:r>
              <a:rPr lang="fr-FR" sz="1300">
                <a:latin typeface="Times New Roman"/>
                <a:cs typeface="Times New Roman"/>
              </a:rPr>
              <a:t>les besoins et les contraintes  :</a:t>
            </a:r>
            <a:endParaRPr lang="fr-FR" sz="1300">
              <a:ea typeface="+mn-lt"/>
              <a:cs typeface="+mn-lt"/>
            </a:endParaRPr>
          </a:p>
          <a:p>
            <a:pPr algn="ctr"/>
            <a:endParaRPr lang="fr-FR" sz="1300">
              <a:cs typeface="Calibri"/>
            </a:endParaRPr>
          </a:p>
        </p:txBody>
      </p:sp>
    </p:spTree>
    <p:extLst>
      <p:ext uri="{BB962C8B-B14F-4D97-AF65-F5344CB8AC3E}">
        <p14:creationId xmlns:p14="http://schemas.microsoft.com/office/powerpoint/2010/main" val="320391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ZoneTexte 4">
            <a:extLst>
              <a:ext uri="{FF2B5EF4-FFF2-40B4-BE49-F238E27FC236}">
                <a16:creationId xmlns:a16="http://schemas.microsoft.com/office/drawing/2014/main" id="{5547514F-3428-8676-9E14-1EE242C8C5D4}"/>
              </a:ext>
            </a:extLst>
          </p:cNvPr>
          <p:cNvSpPr txBox="1"/>
          <p:nvPr/>
        </p:nvSpPr>
        <p:spPr>
          <a:xfrm>
            <a:off x="456316" y="2537647"/>
            <a:ext cx="26469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a:solidFill>
                  <a:schemeClr val="bg1"/>
                </a:solidFill>
                <a:latin typeface="Times New Roman"/>
                <a:cs typeface="Calibri"/>
              </a:rPr>
              <a:t>Résumé graphique de l'ensemble des échanges avec le client d'un point de vue global.</a:t>
            </a:r>
          </a:p>
        </p:txBody>
      </p:sp>
      <p:sp>
        <p:nvSpPr>
          <p:cNvPr id="2" name="Espace réservé du numéro de diapositive 1">
            <a:extLst>
              <a:ext uri="{FF2B5EF4-FFF2-40B4-BE49-F238E27FC236}">
                <a16:creationId xmlns:a16="http://schemas.microsoft.com/office/drawing/2014/main" id="{F78B4C12-13E6-1AF4-2BBB-2E3462920277}"/>
              </a:ext>
            </a:extLst>
          </p:cNvPr>
          <p:cNvSpPr>
            <a:spLocks noGrp="1"/>
          </p:cNvSpPr>
          <p:nvPr>
            <p:ph type="sldNum" sz="quarter" idx="12"/>
          </p:nvPr>
        </p:nvSpPr>
        <p:spPr/>
        <p:txBody>
          <a:bodyPr/>
          <a:lstStyle/>
          <a:p>
            <a:fld id="{48F63A3B-78C7-47BE-AE5E-E10140E04643}" type="slidenum">
              <a:rPr lang="en-US" b="1" dirty="0">
                <a:solidFill>
                  <a:schemeClr val="tx1"/>
                </a:solidFill>
              </a:rPr>
              <a:t>4</a:t>
            </a:fld>
            <a:endParaRPr lang="fr-FR" b="1">
              <a:solidFill>
                <a:schemeClr val="tx1"/>
              </a:solidFill>
              <a:cs typeface="Calibri"/>
            </a:endParaRPr>
          </a:p>
        </p:txBody>
      </p:sp>
      <p:sp>
        <p:nvSpPr>
          <p:cNvPr id="7" name="Titre 2565">
            <a:extLst>
              <a:ext uri="{FF2B5EF4-FFF2-40B4-BE49-F238E27FC236}">
                <a16:creationId xmlns:a16="http://schemas.microsoft.com/office/drawing/2014/main" id="{8157AF1A-E755-BAB6-7837-62B64555D6BE}"/>
              </a:ext>
            </a:extLst>
          </p:cNvPr>
          <p:cNvSpPr>
            <a:spLocks noGrp="1"/>
          </p:cNvSpPr>
          <p:nvPr>
            <p:ph type="title"/>
          </p:nvPr>
        </p:nvSpPr>
        <p:spPr>
          <a:xfrm>
            <a:off x="-3033" y="440724"/>
            <a:ext cx="3938488" cy="1049824"/>
          </a:xfrm>
        </p:spPr>
        <p:txBody>
          <a:bodyPr>
            <a:noAutofit/>
          </a:bodyPr>
          <a:lstStyle/>
          <a:p>
            <a:pPr algn="ctr"/>
            <a:r>
              <a:rPr lang="fr-FR" sz="3600">
                <a:solidFill>
                  <a:schemeClr val="bg1"/>
                </a:solidFill>
                <a:latin typeface="Times New Roman"/>
                <a:ea typeface="+mj-lt"/>
                <a:cs typeface="+mj-lt"/>
              </a:rPr>
              <a:t>Schéma fonctionnel global </a:t>
            </a:r>
            <a:endParaRPr lang="fr-FR" sz="3600">
              <a:solidFill>
                <a:schemeClr val="bg1"/>
              </a:solidFill>
              <a:latin typeface="Times New Roman"/>
              <a:cs typeface="Calibri Light" panose="020F0302020204030204"/>
            </a:endParaRPr>
          </a:p>
        </p:txBody>
      </p:sp>
      <p:pic>
        <p:nvPicPr>
          <p:cNvPr id="4" name="Picture 5">
            <a:extLst>
              <a:ext uri="{FF2B5EF4-FFF2-40B4-BE49-F238E27FC236}">
                <a16:creationId xmlns:a16="http://schemas.microsoft.com/office/drawing/2014/main" id="{6FCB7FAF-D060-27F9-7213-D88BBB7EE065}"/>
              </a:ext>
            </a:extLst>
          </p:cNvPr>
          <p:cNvPicPr>
            <a:picLocks noChangeAspect="1"/>
          </p:cNvPicPr>
          <p:nvPr/>
        </p:nvPicPr>
        <p:blipFill>
          <a:blip r:embed="rId2"/>
          <a:stretch>
            <a:fillRect/>
          </a:stretch>
        </p:blipFill>
        <p:spPr>
          <a:xfrm>
            <a:off x="4608759" y="1200756"/>
            <a:ext cx="7031811" cy="4150954"/>
          </a:xfrm>
          <a:prstGeom prst="rect">
            <a:avLst/>
          </a:prstGeom>
        </p:spPr>
      </p:pic>
    </p:spTree>
    <p:extLst>
      <p:ext uri="{BB962C8B-B14F-4D97-AF65-F5344CB8AC3E}">
        <p14:creationId xmlns:p14="http://schemas.microsoft.com/office/powerpoint/2010/main" val="334906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1040403" y="279649"/>
            <a:ext cx="5818934" cy="1550149"/>
          </a:xfrm>
          <a:prstGeom prst="ellipse">
            <a:avLst/>
          </a:prstGeom>
        </p:spPr>
        <p:txBody>
          <a:bodyPr vert="horz" lIns="91440" tIns="45720" rIns="91440" bIns="45720" rtlCol="0" anchor="ctr">
            <a:noAutofit/>
          </a:bodyPr>
          <a:lstStyle/>
          <a:p>
            <a:pPr algn="ctr"/>
            <a:r>
              <a:rPr lang="fr-FR" sz="3200" kern="1200">
                <a:solidFill>
                  <a:srgbClr val="FFFFFF"/>
                </a:solidFill>
                <a:latin typeface="Times New Roman"/>
                <a:cs typeface="Times New Roman"/>
              </a:rPr>
              <a:t>Dictionnaire de données :</a:t>
            </a:r>
            <a:br>
              <a:rPr lang="fr-FR" sz="3200">
                <a:latin typeface="Times New Roman"/>
              </a:rPr>
            </a:br>
            <a:r>
              <a:rPr lang="fr-FR" sz="3200" kern="1200">
                <a:solidFill>
                  <a:srgbClr val="FFFFFF"/>
                </a:solidFill>
                <a:latin typeface="Times New Roman"/>
                <a:cs typeface="Times New Roman"/>
              </a:rPr>
              <a:t>gestion colis</a:t>
            </a:r>
            <a:r>
              <a:rPr lang="en-US" sz="3200" kern="1200">
                <a:solidFill>
                  <a:srgbClr val="FFFFFF"/>
                </a:solidFill>
                <a:latin typeface="Times New Roman"/>
                <a:cs typeface="Times New Roman"/>
              </a:rPr>
              <a:t> </a:t>
            </a:r>
            <a:endParaRPr lang="fr-FR" sz="3200">
              <a:latin typeface="Times New Roman"/>
              <a:cs typeface="Times New Roman"/>
            </a:endParaRPr>
          </a:p>
        </p:txBody>
      </p:sp>
      <p:sp>
        <p:nvSpPr>
          <p:cNvPr id="3" name="Espace réservé du numéro de diapositive 2">
            <a:extLst>
              <a:ext uri="{FF2B5EF4-FFF2-40B4-BE49-F238E27FC236}">
                <a16:creationId xmlns:a16="http://schemas.microsoft.com/office/drawing/2014/main" id="{22A5EDD8-7DB2-F336-6E47-09A9FB9FDAF9}"/>
              </a:ext>
            </a:extLst>
          </p:cNvPr>
          <p:cNvSpPr>
            <a:spLocks noGrp="1"/>
          </p:cNvSpPr>
          <p:nvPr>
            <p:ph type="sldNum" sz="quarter" idx="12"/>
          </p:nvPr>
        </p:nvSpPr>
        <p:spPr>
          <a:xfrm>
            <a:off x="10265568" y="6309360"/>
            <a:ext cx="1088231" cy="365125"/>
          </a:xfrm>
        </p:spPr>
        <p:txBody>
          <a:bodyPr vert="horz" lIns="91440" tIns="45720" rIns="91440" bIns="45720" rtlCol="0" anchor="ctr">
            <a:normAutofit/>
          </a:bodyPr>
          <a:lstStyle/>
          <a:p>
            <a:pPr>
              <a:spcAft>
                <a:spcPts val="600"/>
              </a:spcAft>
            </a:pPr>
            <a:fld id="{48F63A3B-78C7-47BE-AE5E-E10140E04643}" type="slidenum">
              <a:rPr lang="en-US" b="1">
                <a:solidFill>
                  <a:prstClr val="black">
                    <a:tint val="75000"/>
                  </a:prstClr>
                </a:solidFill>
              </a:rPr>
              <a:pPr>
                <a:spcAft>
                  <a:spcPts val="600"/>
                </a:spcAft>
              </a:pPr>
              <a:t>5</a:t>
            </a:fld>
            <a:endParaRPr lang="en-US" b="1">
              <a:solidFill>
                <a:prstClr val="black">
                  <a:tint val="75000"/>
                </a:prstClr>
              </a:solidFill>
            </a:endParaRPr>
          </a:p>
        </p:txBody>
      </p:sp>
      <p:graphicFrame>
        <p:nvGraphicFramePr>
          <p:cNvPr id="6" name="Tableau 5">
            <a:extLst>
              <a:ext uri="{FF2B5EF4-FFF2-40B4-BE49-F238E27FC236}">
                <a16:creationId xmlns:a16="http://schemas.microsoft.com/office/drawing/2014/main" id="{551DB2F4-B2CD-E257-C274-AF7E9DE74535}"/>
              </a:ext>
            </a:extLst>
          </p:cNvPr>
          <p:cNvGraphicFramePr>
            <a:graphicFrameLocks noGrp="1"/>
          </p:cNvGraphicFramePr>
          <p:nvPr>
            <p:extLst>
              <p:ext uri="{D42A27DB-BD31-4B8C-83A1-F6EECF244321}">
                <p14:modId xmlns:p14="http://schemas.microsoft.com/office/powerpoint/2010/main" val="3884600156"/>
              </p:ext>
            </p:extLst>
          </p:nvPr>
        </p:nvGraphicFramePr>
        <p:xfrm>
          <a:off x="5660571" y="10886"/>
          <a:ext cx="6011018" cy="7132320"/>
        </p:xfrm>
        <a:graphic>
          <a:graphicData uri="http://schemas.openxmlformats.org/drawingml/2006/table">
            <a:tbl>
              <a:tblPr firstRow="1" bandRow="1">
                <a:tableStyleId>{5C22544A-7EE6-4342-B048-85BDC9FD1C3A}</a:tableStyleId>
              </a:tblPr>
              <a:tblGrid>
                <a:gridCol w="1595001">
                  <a:extLst>
                    <a:ext uri="{9D8B030D-6E8A-4147-A177-3AD203B41FA5}">
                      <a16:colId xmlns:a16="http://schemas.microsoft.com/office/drawing/2014/main" val="3016033138"/>
                    </a:ext>
                  </a:extLst>
                </a:gridCol>
                <a:gridCol w="3142399">
                  <a:extLst>
                    <a:ext uri="{9D8B030D-6E8A-4147-A177-3AD203B41FA5}">
                      <a16:colId xmlns:a16="http://schemas.microsoft.com/office/drawing/2014/main" val="506352169"/>
                    </a:ext>
                  </a:extLst>
                </a:gridCol>
                <a:gridCol w="702275">
                  <a:extLst>
                    <a:ext uri="{9D8B030D-6E8A-4147-A177-3AD203B41FA5}">
                      <a16:colId xmlns:a16="http://schemas.microsoft.com/office/drawing/2014/main" val="2399290056"/>
                    </a:ext>
                  </a:extLst>
                </a:gridCol>
                <a:gridCol w="571343">
                  <a:extLst>
                    <a:ext uri="{9D8B030D-6E8A-4147-A177-3AD203B41FA5}">
                      <a16:colId xmlns:a16="http://schemas.microsoft.com/office/drawing/2014/main" val="193533147"/>
                    </a:ext>
                  </a:extLst>
                </a:gridCol>
              </a:tblGrid>
              <a:tr h="208387">
                <a:tc>
                  <a:txBody>
                    <a:bodyPr/>
                    <a:lstStyle/>
                    <a:p>
                      <a:pPr algn="ctr" fontAlgn="b"/>
                      <a:r>
                        <a:rPr lang="fr-FR" sz="1100" u="none" strike="noStrike">
                          <a:effectLst/>
                        </a:rPr>
                        <a:t>code mnémonique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algn="ctr" fontAlgn="ctr"/>
                      <a:r>
                        <a:rPr lang="fr-FR" sz="1100" u="none" strike="noStrike">
                          <a:effectLst/>
                        </a:rPr>
                        <a:t>Désignation</a:t>
                      </a:r>
                      <a:endParaRPr lang="fr-FR" sz="1100" b="0" i="0" u="none" strike="noStrike">
                        <a:solidFill>
                          <a:srgbClr val="000000"/>
                        </a:solidFill>
                        <a:effectLst/>
                        <a:latin typeface="Calibri" panose="020F0502020204030204" pitchFamily="34" charset="0"/>
                      </a:endParaRPr>
                    </a:p>
                  </a:txBody>
                  <a:tcPr marL="9525" marR="9525" marT="9525" anchor="ctr"/>
                </a:tc>
                <a:tc>
                  <a:txBody>
                    <a:bodyPr/>
                    <a:lstStyle/>
                    <a:p>
                      <a:pPr algn="ctr" fontAlgn="b"/>
                      <a:r>
                        <a:rPr lang="fr-FR" sz="1100" u="none" strike="noStrike">
                          <a:effectLst/>
                        </a:rPr>
                        <a:t>Type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algn="ctr" fontAlgn="b"/>
                      <a:r>
                        <a:rPr lang="fr-FR" sz="1100" u="none" strike="noStrike">
                          <a:effectLst/>
                        </a:rPr>
                        <a:t>taille</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25309934"/>
                  </a:ext>
                </a:extLst>
              </a:tr>
              <a:tr h="208387">
                <a:tc>
                  <a:txBody>
                    <a:bodyPr/>
                    <a:lstStyle/>
                    <a:p>
                      <a:pPr fontAlgn="b"/>
                      <a:r>
                        <a:rPr lang="fr-FR" sz="1100" u="none" strike="noStrike" err="1">
                          <a:effectLst/>
                        </a:rPr>
                        <a:t>codeclient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identification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185754922"/>
                  </a:ext>
                </a:extLst>
              </a:tr>
              <a:tr h="208387">
                <a:tc>
                  <a:txBody>
                    <a:bodyPr/>
                    <a:lstStyle/>
                    <a:p>
                      <a:pPr fontAlgn="b"/>
                      <a:r>
                        <a:rPr lang="fr-FR" sz="1100" u="none" strike="noStrike" err="1">
                          <a:effectLst/>
                        </a:rPr>
                        <a:t>genrecli</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genre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353415841"/>
                  </a:ext>
                </a:extLst>
              </a:tr>
              <a:tr h="208387">
                <a:tc>
                  <a:txBody>
                    <a:bodyPr/>
                    <a:lstStyle/>
                    <a:p>
                      <a:pPr fontAlgn="b"/>
                      <a:r>
                        <a:rPr lang="fr-FR" sz="1100" u="none" strike="noStrike" err="1">
                          <a:effectLst/>
                        </a:rPr>
                        <a:t>nomcli</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nom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861683923"/>
                  </a:ext>
                </a:extLst>
              </a:tr>
              <a:tr h="208387">
                <a:tc>
                  <a:txBody>
                    <a:bodyPr/>
                    <a:lstStyle/>
                    <a:p>
                      <a:pPr fontAlgn="b"/>
                      <a:r>
                        <a:rPr lang="fr-FR" sz="1100" u="none" strike="noStrike" err="1">
                          <a:effectLst/>
                        </a:rPr>
                        <a:t>prenomcli</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prenom</a:t>
                      </a:r>
                      <a:r>
                        <a:rPr lang="fr-FR" sz="1100" u="none" strike="noStrike">
                          <a:effectLst/>
                        </a:rPr>
                        <a:t>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95213001"/>
                  </a:ext>
                </a:extLst>
              </a:tr>
              <a:tr h="208387">
                <a:tc>
                  <a:txBody>
                    <a:bodyPr/>
                    <a:lstStyle/>
                    <a:p>
                      <a:pPr fontAlgn="b"/>
                      <a:r>
                        <a:rPr lang="fr-FR" sz="1100" u="none" strike="noStrike">
                          <a:effectLst/>
                        </a:rPr>
                        <a:t>adress1cli</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adresse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14445677"/>
                  </a:ext>
                </a:extLst>
              </a:tr>
              <a:tr h="208387">
                <a:tc>
                  <a:txBody>
                    <a:bodyPr/>
                    <a:lstStyle/>
                    <a:p>
                      <a:pPr fontAlgn="b"/>
                      <a:r>
                        <a:rPr lang="fr-FR" sz="1100" u="none" strike="noStrike">
                          <a:effectLst/>
                        </a:rPr>
                        <a:t>adress2cli</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code  postale </a:t>
                      </a:r>
                      <a:r>
                        <a:rPr lang="fr-FR" sz="1100" u="none" strike="noStrike" err="1">
                          <a:effectLst/>
                        </a:rPr>
                        <a:t>residance</a:t>
                      </a:r>
                      <a:r>
                        <a:rPr lang="fr-FR" sz="1100" u="none" strike="noStrike">
                          <a:effectLst/>
                        </a:rPr>
                        <a:t>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430577770"/>
                  </a:ext>
                </a:extLst>
              </a:tr>
              <a:tr h="208387">
                <a:tc>
                  <a:txBody>
                    <a:bodyPr/>
                    <a:lstStyle/>
                    <a:p>
                      <a:pPr fontAlgn="b"/>
                      <a:r>
                        <a:rPr lang="fr-FR" sz="1100" u="none" strike="noStrike">
                          <a:effectLst/>
                        </a:rPr>
                        <a:t>adress3cli</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adresse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14564015"/>
                  </a:ext>
                </a:extLst>
              </a:tr>
              <a:tr h="208387">
                <a:tc>
                  <a:txBody>
                    <a:bodyPr/>
                    <a:lstStyle/>
                    <a:p>
                      <a:pPr fontAlgn="b"/>
                      <a:r>
                        <a:rPr lang="fr-FR" sz="1100" u="none" strike="noStrike" err="1">
                          <a:effectLst/>
                        </a:rPr>
                        <a:t>villecli</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ville </a:t>
                      </a:r>
                      <a:r>
                        <a:rPr lang="fr-FR" sz="1100" u="none" strike="noStrike" err="1">
                          <a:effectLst/>
                        </a:rPr>
                        <a:t>residant</a:t>
                      </a:r>
                      <a:r>
                        <a:rPr lang="fr-FR" sz="1100" u="none" strike="noStrike">
                          <a:effectLst/>
                        </a:rPr>
                        <a:t>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158644076"/>
                  </a:ext>
                </a:extLst>
              </a:tr>
              <a:tr h="208387">
                <a:tc>
                  <a:txBody>
                    <a:bodyPr/>
                    <a:lstStyle/>
                    <a:p>
                      <a:pPr fontAlgn="b"/>
                      <a:r>
                        <a:rPr lang="fr-FR" sz="1100" u="none" strike="noStrike" err="1">
                          <a:effectLst/>
                        </a:rPr>
                        <a:t>telcli</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telephone</a:t>
                      </a:r>
                      <a:r>
                        <a:rPr lang="fr-FR" sz="1100" u="none" strike="noStrike">
                          <a:effectLst/>
                        </a:rPr>
                        <a:t>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92640851"/>
                  </a:ext>
                </a:extLst>
              </a:tr>
              <a:tr h="208387">
                <a:tc>
                  <a:txBody>
                    <a:bodyPr/>
                    <a:lstStyle/>
                    <a:p>
                      <a:pPr fontAlgn="b"/>
                      <a:r>
                        <a:rPr lang="fr-FR" sz="1100" u="none" strike="noStrike" err="1">
                          <a:effectLst/>
                        </a:rPr>
                        <a:t>emailcli</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email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54367735"/>
                  </a:ext>
                </a:extLst>
              </a:tr>
              <a:tr h="208387">
                <a:tc>
                  <a:txBody>
                    <a:bodyPr/>
                    <a:lstStyle/>
                    <a:p>
                      <a:pPr fontAlgn="b"/>
                      <a:r>
                        <a:rPr lang="fr-FR" sz="1100" u="none" strike="noStrike" err="1">
                          <a:effectLst/>
                        </a:rPr>
                        <a:t>newletter</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abonement</a:t>
                      </a:r>
                      <a:r>
                        <a:rPr lang="fr-FR" sz="1100" u="none" strike="noStrike">
                          <a:effectLst/>
                        </a:rPr>
                        <a:t> client au info </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boolean</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221988105"/>
                  </a:ext>
                </a:extLst>
              </a:tr>
              <a:tr h="208387">
                <a:tc>
                  <a:txBody>
                    <a:bodyPr/>
                    <a:lstStyle/>
                    <a:p>
                      <a:pPr fontAlgn="b"/>
                      <a:r>
                        <a:rPr lang="fr-FR" sz="1100" u="none" strike="noStrike" err="1">
                          <a:effectLst/>
                        </a:rPr>
                        <a:t>portcli</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portable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68741705"/>
                  </a:ext>
                </a:extLst>
              </a:tr>
              <a:tr h="208387">
                <a:tc>
                  <a:txBody>
                    <a:bodyPr/>
                    <a:lstStyle/>
                    <a:p>
                      <a:pPr fontAlgn="b"/>
                      <a:r>
                        <a:rPr lang="fr-FR" sz="1100" u="none" strike="noStrike" err="1">
                          <a:effectLst/>
                        </a:rPr>
                        <a:t>dep</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departement</a:t>
                      </a:r>
                      <a:r>
                        <a:rPr lang="fr-FR" sz="1100" u="none" strike="noStrike">
                          <a:effectLst/>
                        </a:rPr>
                        <a:t> ou se trouve la commune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octet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375305201"/>
                  </a:ext>
                </a:extLst>
              </a:tr>
              <a:tr h="208387">
                <a:tc>
                  <a:txBody>
                    <a:bodyPr/>
                    <a:lstStyle/>
                    <a:p>
                      <a:pPr fontAlgn="b"/>
                      <a:r>
                        <a:rPr lang="fr-FR" sz="1100" u="none" strike="noStrike" err="1">
                          <a:effectLst/>
                        </a:rPr>
                        <a:t>cp</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codepostale</a:t>
                      </a:r>
                      <a:r>
                        <a:rPr lang="fr-FR" sz="1100" u="none" strike="noStrike">
                          <a:effectLst/>
                        </a:rPr>
                        <a:t> de la commune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17119116"/>
                  </a:ext>
                </a:extLst>
              </a:tr>
              <a:tr h="208387">
                <a:tc>
                  <a:txBody>
                    <a:bodyPr/>
                    <a:lstStyle/>
                    <a:p>
                      <a:pPr fontAlgn="b"/>
                      <a:r>
                        <a:rPr lang="fr-FR" sz="1100" u="none" strike="noStrike" err="1">
                          <a:effectLst/>
                        </a:rPr>
                        <a:t>poidscondit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poid</a:t>
                      </a:r>
                      <a:r>
                        <a:rPr lang="fr-FR" sz="1100" u="none" strike="noStrike">
                          <a:effectLst/>
                        </a:rPr>
                        <a:t> du colis a envoyer </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float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78220369"/>
                  </a:ext>
                </a:extLst>
              </a:tr>
              <a:tr h="208387">
                <a:tc>
                  <a:txBody>
                    <a:bodyPr/>
                    <a:lstStyle/>
                    <a:p>
                      <a:pPr fontAlgn="b"/>
                      <a:r>
                        <a:rPr lang="fr-FR" sz="1100" u="none" strike="noStrike" err="1">
                          <a:effectLst/>
                        </a:rPr>
                        <a:t>prixcondit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prix du </a:t>
                      </a:r>
                      <a:r>
                        <a:rPr lang="fr-FR" sz="1100" u="none" strike="noStrike" err="1">
                          <a:effectLst/>
                        </a:rPr>
                        <a:t>contionement</a:t>
                      </a:r>
                      <a:r>
                        <a:rPr lang="fr-FR" sz="1100" u="none" strike="noStrike">
                          <a:effectLst/>
                        </a:rPr>
                        <a:t> (en fonction du </a:t>
                      </a:r>
                      <a:r>
                        <a:rPr lang="fr-FR" sz="1100" u="none" strike="noStrike" err="1">
                          <a:effectLst/>
                        </a:rPr>
                        <a:t>clois</a:t>
                      </a:r>
                      <a:r>
                        <a:rPr lang="fr-FR" sz="1100" u="none" strike="noStrike">
                          <a:effectLst/>
                        </a:rPr>
                        <a:t> a envoyer)</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float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638178665"/>
                  </a:ext>
                </a:extLst>
              </a:tr>
              <a:tr h="208387">
                <a:tc>
                  <a:txBody>
                    <a:bodyPr/>
                    <a:lstStyle/>
                    <a:p>
                      <a:pPr fontAlgn="b"/>
                      <a:r>
                        <a:rPr lang="fr-FR" sz="1100" u="none" strike="noStrike" err="1">
                          <a:effectLst/>
                        </a:rPr>
                        <a:t>libbcondit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libelle du </a:t>
                      </a:r>
                      <a:r>
                        <a:rPr lang="fr-FR" sz="1100" u="none" strike="noStrike" err="1">
                          <a:effectLst/>
                        </a:rPr>
                        <a:t>conditionement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102069075"/>
                  </a:ext>
                </a:extLst>
              </a:tr>
              <a:tr h="208387">
                <a:tc>
                  <a:txBody>
                    <a:bodyPr/>
                    <a:lstStyle/>
                    <a:p>
                      <a:pPr fontAlgn="b"/>
                      <a:r>
                        <a:rPr lang="fr-FR" sz="1100" u="none" strike="noStrike" err="1">
                          <a:effectLst/>
                        </a:rPr>
                        <a:t>idcondit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a:t>
                      </a:r>
                      <a:r>
                        <a:rPr lang="fr-FR" sz="1100" u="none" strike="noStrike" err="1">
                          <a:effectLst/>
                        </a:rPr>
                        <a:t>conditionement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24606693"/>
                  </a:ext>
                </a:extLst>
              </a:tr>
              <a:tr h="208387">
                <a:tc>
                  <a:txBody>
                    <a:bodyPr/>
                    <a:lstStyle/>
                    <a:p>
                      <a:pPr fontAlgn="b"/>
                      <a:r>
                        <a:rPr lang="fr-FR" sz="1100" u="none" strike="noStrike" err="1">
                          <a:effectLst/>
                        </a:rPr>
                        <a:t>codobj</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identification </a:t>
                      </a:r>
                      <a:r>
                        <a:rPr lang="fr-FR" sz="1100" u="none" strike="noStrike" err="1">
                          <a:effectLst/>
                        </a:rPr>
                        <a:t>object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int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0348845"/>
                  </a:ext>
                </a:extLst>
              </a:tr>
              <a:tr h="208387">
                <a:tc>
                  <a:txBody>
                    <a:bodyPr/>
                    <a:lstStyle/>
                    <a:p>
                      <a:pPr fontAlgn="b"/>
                      <a:r>
                        <a:rPr lang="fr-FR" sz="1100" u="none" strike="noStrike" err="1">
                          <a:effectLst/>
                        </a:rPr>
                        <a:t>libobj</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nom de </a:t>
                      </a:r>
                      <a:r>
                        <a:rPr lang="fr-FR" sz="1100" u="none" strike="noStrike" err="1">
                          <a:effectLst/>
                        </a:rPr>
                        <a:t>l'object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315549651"/>
                  </a:ext>
                </a:extLst>
              </a:tr>
              <a:tr h="208387">
                <a:tc>
                  <a:txBody>
                    <a:bodyPr/>
                    <a:lstStyle/>
                    <a:p>
                      <a:pPr fontAlgn="b"/>
                      <a:r>
                        <a:rPr lang="fr-FR" sz="1100" u="none" strike="noStrike" err="1">
                          <a:effectLst/>
                        </a:rPr>
                        <a:t>tailleeobj</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taille objet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732175211"/>
                  </a:ext>
                </a:extLst>
              </a:tr>
              <a:tr h="208387">
                <a:tc>
                  <a:txBody>
                    <a:bodyPr/>
                    <a:lstStyle/>
                    <a:p>
                      <a:pPr fontAlgn="b"/>
                      <a:r>
                        <a:rPr lang="fr-FR" sz="1100" u="none" strike="noStrike" err="1">
                          <a:effectLst/>
                        </a:rPr>
                        <a:t>puobj</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prix d l'objet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float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28168427"/>
                  </a:ext>
                </a:extLst>
              </a:tr>
              <a:tr h="208387">
                <a:tc>
                  <a:txBody>
                    <a:bodyPr/>
                    <a:lstStyle/>
                    <a:p>
                      <a:pPr fontAlgn="b"/>
                      <a:r>
                        <a:rPr lang="fr-FR" sz="1100" u="none" strike="noStrike" err="1">
                          <a:effectLst/>
                        </a:rPr>
                        <a:t>poidobj</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poid</a:t>
                      </a:r>
                      <a:r>
                        <a:rPr lang="fr-FR" sz="1100" u="none" strike="noStrike">
                          <a:effectLst/>
                        </a:rPr>
                        <a:t> de l'objet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float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19029101"/>
                  </a:ext>
                </a:extLst>
              </a:tr>
              <a:tr h="208387">
                <a:tc>
                  <a:txBody>
                    <a:bodyPr/>
                    <a:lstStyle/>
                    <a:p>
                      <a:pPr fontAlgn="b"/>
                      <a:r>
                        <a:rPr lang="fr-FR" sz="1100" u="none" strike="noStrike" err="1">
                          <a:effectLst/>
                        </a:rPr>
                        <a:t>indispoobj</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disponibiliter</a:t>
                      </a:r>
                      <a:r>
                        <a:rPr lang="fr-FR" sz="1100" u="none" strike="noStrike">
                          <a:effectLst/>
                        </a:rPr>
                        <a:t> de l'objet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boolean</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10792686"/>
                  </a:ext>
                </a:extLst>
              </a:tr>
              <a:tr h="208387">
                <a:tc>
                  <a:txBody>
                    <a:bodyPr/>
                    <a:lstStyle/>
                    <a:p>
                      <a:pPr fontAlgn="b"/>
                      <a:r>
                        <a:rPr lang="fr-FR" sz="1100" u="none" strike="noStrike" err="1">
                          <a:effectLst/>
                        </a:rPr>
                        <a:t>pointobj</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point attribuer a l'objet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int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21958981"/>
                  </a:ext>
                </a:extLst>
              </a:tr>
              <a:tr h="208387">
                <a:tc>
                  <a:txBody>
                    <a:bodyPr/>
                    <a:lstStyle/>
                    <a:p>
                      <a:pPr fontAlgn="b"/>
                      <a:r>
                        <a:rPr lang="fr-FR" sz="1100" u="none" strike="noStrike" err="1">
                          <a:effectLst/>
                        </a:rPr>
                        <a:t>codcde</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de la 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int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2945811"/>
                  </a:ext>
                </a:extLst>
              </a:tr>
              <a:tr h="208387">
                <a:tc>
                  <a:txBody>
                    <a:bodyPr/>
                    <a:lstStyle/>
                    <a:p>
                      <a:pPr fontAlgn="b"/>
                      <a:r>
                        <a:rPr lang="fr-FR" sz="1100" u="none" strike="noStrike" err="1">
                          <a:effectLst/>
                        </a:rPr>
                        <a:t>datcde</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 de la 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311264939"/>
                  </a:ext>
                </a:extLst>
              </a:tr>
              <a:tr h="208387">
                <a:tc>
                  <a:txBody>
                    <a:bodyPr/>
                    <a:lstStyle/>
                    <a:p>
                      <a:pPr fontAlgn="b"/>
                      <a:r>
                        <a:rPr lang="fr-FR" sz="1100" u="none" strike="noStrike" err="1">
                          <a:effectLst/>
                        </a:rPr>
                        <a:t>timbrecli</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timbre client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int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36940643"/>
                  </a:ext>
                </a:extLst>
              </a:tr>
              <a:tr h="208387">
                <a:tc>
                  <a:txBody>
                    <a:bodyPr/>
                    <a:lstStyle/>
                    <a:p>
                      <a:pPr fontAlgn="b"/>
                      <a:r>
                        <a:rPr lang="fr-FR" sz="1100" u="none" strike="noStrike" err="1">
                          <a:effectLst/>
                        </a:rPr>
                        <a:t>nbrColis</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nombre de colis</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err="1">
                          <a:effectLst/>
                        </a:rPr>
                        <a:t>int</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995956130"/>
                  </a:ext>
                </a:extLst>
              </a:tr>
              <a:tr h="208387">
                <a:tc>
                  <a:txBody>
                    <a:bodyPr/>
                    <a:lstStyle/>
                    <a:p>
                      <a:pPr fontAlgn="b"/>
                      <a:r>
                        <a:rPr lang="fr-FR" sz="1100" u="none" strike="noStrike" err="1">
                          <a:effectLst/>
                        </a:rPr>
                        <a:t>chequecli</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cheque client lier a l a commande(si point </a:t>
                      </a:r>
                      <a:r>
                        <a:rPr lang="fr-FR" sz="1100" u="none" strike="noStrike" err="1">
                          <a:effectLst/>
                        </a:rPr>
                        <a:t>insufissant</a:t>
                      </a:r>
                      <a:r>
                        <a:rPr lang="fr-FR" sz="1100" u="none" strike="noStrike">
                          <a:effectLst/>
                        </a:rPr>
                        <a: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82440913"/>
                  </a:ext>
                </a:extLst>
              </a:tr>
              <a:tr h="208387">
                <a:tc>
                  <a:txBody>
                    <a:bodyPr/>
                    <a:lstStyle/>
                    <a:p>
                      <a:pPr fontAlgn="b"/>
                      <a:r>
                        <a:rPr lang="fr-FR" sz="1100" u="none" strike="noStrike" err="1">
                          <a:effectLst/>
                        </a:rPr>
                        <a:t>id_commande</a:t>
                      </a:r>
                      <a:endParaRPr lang="fr-FR" sz="1100" b="0" i="0" u="none" strike="noStrike" err="1">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table 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776438271"/>
                  </a:ext>
                </a:extLst>
              </a:tr>
            </a:tbl>
          </a:graphicData>
        </a:graphic>
      </p:graphicFrame>
    </p:spTree>
    <p:extLst>
      <p:ext uri="{BB962C8B-B14F-4D97-AF65-F5344CB8AC3E}">
        <p14:creationId xmlns:p14="http://schemas.microsoft.com/office/powerpoint/2010/main" val="176116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190384" y="181030"/>
            <a:ext cx="4112588" cy="2227791"/>
          </a:xfrm>
          <a:prstGeom prst="ellipse">
            <a:avLst/>
          </a:prstGeom>
        </p:spPr>
        <p:txBody>
          <a:bodyPr vert="horz" lIns="91440" tIns="45720" rIns="91440" bIns="45720" rtlCol="0">
            <a:normAutofit fontScale="90000"/>
          </a:bodyPr>
          <a:lstStyle/>
          <a:p>
            <a:pPr algn="ctr"/>
            <a:r>
              <a:rPr lang="fr-FR" sz="2800">
                <a:solidFill>
                  <a:srgbClr val="FFFFFF"/>
                </a:solidFill>
                <a:latin typeface="Times New Roman"/>
                <a:cs typeface="Calibri Light"/>
              </a:rPr>
              <a:t>Dictionnaire de données : gestion de stock</a:t>
            </a:r>
            <a:br>
              <a:rPr lang="en-US" sz="2500">
                <a:latin typeface="Times New Roman"/>
              </a:rPr>
            </a:br>
            <a:endParaRPr lang="en-US" sz="2500">
              <a:solidFill>
                <a:srgbClr val="FFFFFF"/>
              </a:solidFill>
              <a:cs typeface="Calibri Light"/>
            </a:endParaRPr>
          </a:p>
        </p:txBody>
      </p:sp>
      <p:graphicFrame>
        <p:nvGraphicFramePr>
          <p:cNvPr id="6" name="Espace réservé du contenu 5">
            <a:extLst>
              <a:ext uri="{FF2B5EF4-FFF2-40B4-BE49-F238E27FC236}">
                <a16:creationId xmlns:a16="http://schemas.microsoft.com/office/drawing/2014/main" id="{16CD1219-558B-9C1C-64E9-6F343DD604D4}"/>
              </a:ext>
            </a:extLst>
          </p:cNvPr>
          <p:cNvGraphicFramePr>
            <a:graphicFrameLocks noGrp="1"/>
          </p:cNvGraphicFramePr>
          <p:nvPr>
            <p:ph idx="1"/>
            <p:extLst>
              <p:ext uri="{D42A27DB-BD31-4B8C-83A1-F6EECF244321}">
                <p14:modId xmlns:p14="http://schemas.microsoft.com/office/powerpoint/2010/main" val="2766301272"/>
              </p:ext>
            </p:extLst>
          </p:nvPr>
        </p:nvGraphicFramePr>
        <p:xfrm>
          <a:off x="5364078" y="1183105"/>
          <a:ext cx="5993581" cy="4024830"/>
        </p:xfrm>
        <a:graphic>
          <a:graphicData uri="http://schemas.openxmlformats.org/drawingml/2006/table">
            <a:tbl>
              <a:tblPr firstRow="1" bandRow="1">
                <a:tableStyleId>{5C22544A-7EE6-4342-B048-85BDC9FD1C3A}</a:tableStyleId>
              </a:tblPr>
              <a:tblGrid>
                <a:gridCol w="1757417">
                  <a:extLst>
                    <a:ext uri="{9D8B030D-6E8A-4147-A177-3AD203B41FA5}">
                      <a16:colId xmlns:a16="http://schemas.microsoft.com/office/drawing/2014/main" val="300965738"/>
                    </a:ext>
                  </a:extLst>
                </a:gridCol>
                <a:gridCol w="3462376">
                  <a:extLst>
                    <a:ext uri="{9D8B030D-6E8A-4147-A177-3AD203B41FA5}">
                      <a16:colId xmlns:a16="http://schemas.microsoft.com/office/drawing/2014/main" val="3150152877"/>
                    </a:ext>
                  </a:extLst>
                </a:gridCol>
                <a:gridCol w="773788">
                  <a:extLst>
                    <a:ext uri="{9D8B030D-6E8A-4147-A177-3AD203B41FA5}">
                      <a16:colId xmlns:a16="http://schemas.microsoft.com/office/drawing/2014/main" val="2722369344"/>
                    </a:ext>
                  </a:extLst>
                </a:gridCol>
              </a:tblGrid>
              <a:tr h="268322">
                <a:tc>
                  <a:txBody>
                    <a:bodyPr/>
                    <a:lstStyle/>
                    <a:p>
                      <a:pPr fontAlgn="b"/>
                      <a:r>
                        <a:rPr lang="fr-FR" sz="1100" u="none" strike="noStrike">
                          <a:effectLst/>
                        </a:rPr>
                        <a:t>id_commande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table 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76100540"/>
                  </a:ext>
                </a:extLst>
              </a:tr>
              <a:tr h="268322">
                <a:tc>
                  <a:txBody>
                    <a:bodyPr/>
                    <a:lstStyle/>
                    <a:p>
                      <a:pPr fontAlgn="b"/>
                      <a:r>
                        <a:rPr lang="fr-FR" sz="1100" u="none" strike="noStrike">
                          <a:effectLst/>
                        </a:rPr>
                        <a:t>id_objet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de l'objet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96147604"/>
                  </a:ext>
                </a:extLst>
              </a:tr>
              <a:tr h="268322">
                <a:tc>
                  <a:txBody>
                    <a:bodyPr/>
                    <a:lstStyle/>
                    <a:p>
                      <a:pPr fontAlgn="b"/>
                      <a:r>
                        <a:rPr lang="fr-FR" sz="1100" u="none" strike="noStrike">
                          <a:effectLst/>
                        </a:rPr>
                        <a:t>qte_commande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quantiter de la 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158634117"/>
                  </a:ext>
                </a:extLst>
              </a:tr>
              <a:tr h="268322">
                <a:tc>
                  <a:txBody>
                    <a:bodyPr/>
                    <a:lstStyle/>
                    <a:p>
                      <a:pPr fontAlgn="b"/>
                      <a:r>
                        <a:rPr lang="fr-FR" sz="1100" u="none" strike="noStrike">
                          <a:effectLst/>
                        </a:rPr>
                        <a:t>date_creation</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 de creation de la 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65391248"/>
                  </a:ext>
                </a:extLst>
              </a:tr>
              <a:tr h="268322">
                <a:tc>
                  <a:txBody>
                    <a:bodyPr/>
                    <a:lstStyle/>
                    <a:p>
                      <a:pPr fontAlgn="b"/>
                      <a:r>
                        <a:rPr lang="fr-FR" sz="1100" u="none" strike="noStrike">
                          <a:effectLst/>
                        </a:rPr>
                        <a:t>id_empl</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de l'emplacement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30319294"/>
                  </a:ext>
                </a:extLst>
              </a:tr>
              <a:tr h="268322">
                <a:tc>
                  <a:txBody>
                    <a:bodyPr/>
                    <a:lstStyle/>
                    <a:p>
                      <a:pPr fontAlgn="b"/>
                      <a:r>
                        <a:rPr lang="fr-FR" sz="1100" u="none" strike="noStrike">
                          <a:effectLst/>
                        </a:rPr>
                        <a:t>lib_empl</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libeler de l'emplacement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561586643"/>
                  </a:ext>
                </a:extLst>
              </a:tr>
              <a:tr h="268322">
                <a:tc>
                  <a:txBody>
                    <a:bodyPr/>
                    <a:lstStyle/>
                    <a:p>
                      <a:pPr fontAlgn="b"/>
                      <a:r>
                        <a:rPr lang="fr-FR" sz="1100" u="none" strike="noStrike">
                          <a:effectLst/>
                        </a:rPr>
                        <a:t>id_maj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de la table t_maj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05810446"/>
                  </a:ext>
                </a:extLst>
              </a:tr>
              <a:tr h="268322">
                <a:tc>
                  <a:txBody>
                    <a:bodyPr/>
                    <a:lstStyle/>
                    <a:p>
                      <a:pPr fontAlgn="b"/>
                      <a:r>
                        <a:rPr lang="fr-FR" sz="1100" u="none" strike="noStrike">
                          <a:effectLst/>
                        </a:rPr>
                        <a:t>date_maj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 de la mise ajour tablet_maj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890423326"/>
                  </a:ext>
                </a:extLst>
              </a:tr>
              <a:tr h="268322">
                <a:tc>
                  <a:txBody>
                    <a:bodyPr/>
                    <a:lstStyle/>
                    <a:p>
                      <a:pPr fontAlgn="b"/>
                      <a:r>
                        <a:rPr lang="fr-FR" sz="1100" u="none" strike="noStrike">
                          <a:effectLst/>
                        </a:rPr>
                        <a:t>id_article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table article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39779947"/>
                  </a:ext>
                </a:extLst>
              </a:tr>
              <a:tr h="268322">
                <a:tc>
                  <a:txBody>
                    <a:bodyPr/>
                    <a:lstStyle/>
                    <a:p>
                      <a:pPr fontAlgn="b"/>
                      <a:r>
                        <a:rPr lang="fr-FR" sz="1100" u="none" strike="noStrike">
                          <a:effectLst/>
                        </a:rPr>
                        <a:t>qte_maj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quantiter mise a jour</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20685578"/>
                  </a:ext>
                </a:extLst>
              </a:tr>
              <a:tr h="268322">
                <a:tc>
                  <a:txBody>
                    <a:bodyPr/>
                    <a:lstStyle/>
                    <a:p>
                      <a:pPr fontAlgn="b"/>
                      <a:r>
                        <a:rPr lang="fr-FR" sz="1100" u="none" strike="noStrike">
                          <a:effectLst/>
                        </a:rPr>
                        <a:t>id_stock</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table stock</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18776895"/>
                  </a:ext>
                </a:extLst>
              </a:tr>
              <a:tr h="268322">
                <a:tc>
                  <a:txBody>
                    <a:bodyPr/>
                    <a:lstStyle/>
                    <a:p>
                      <a:pPr fontAlgn="b"/>
                      <a:r>
                        <a:rPr lang="fr-FR" sz="1100" u="none" strike="noStrike">
                          <a:effectLst/>
                        </a:rPr>
                        <a:t>Nom_stock</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nom du stock</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543497643"/>
                  </a:ext>
                </a:extLst>
              </a:tr>
              <a:tr h="268322">
                <a:tc>
                  <a:txBody>
                    <a:bodyPr/>
                    <a:lstStyle/>
                    <a:p>
                      <a:pPr fontAlgn="b"/>
                      <a:r>
                        <a:rPr lang="fr-FR" sz="1100" u="none" strike="noStrike">
                          <a:effectLst/>
                        </a:rPr>
                        <a:t>date_deb</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date_debut (mise ajour )</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132288708"/>
                  </a:ext>
                </a:extLst>
              </a:tr>
              <a:tr h="268322">
                <a:tc>
                  <a:txBody>
                    <a:bodyPr/>
                    <a:lstStyle/>
                    <a:p>
                      <a:pPr fontAlgn="b"/>
                      <a:r>
                        <a:rPr lang="fr-FR" sz="1100" u="none" strike="noStrike">
                          <a:effectLst/>
                        </a:rPr>
                        <a:t>date_fin</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date-fin(mise a our)</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15896033"/>
                  </a:ext>
                </a:extLst>
              </a:tr>
              <a:tr h="268322">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200827296"/>
                  </a:ext>
                </a:extLst>
              </a:tr>
            </a:tbl>
          </a:graphicData>
        </a:graphic>
      </p:graphicFrame>
      <p:sp>
        <p:nvSpPr>
          <p:cNvPr id="3" name="Espace réservé du numéro de diapositive 2">
            <a:extLst>
              <a:ext uri="{FF2B5EF4-FFF2-40B4-BE49-F238E27FC236}">
                <a16:creationId xmlns:a16="http://schemas.microsoft.com/office/drawing/2014/main" id="{7CEBE3D9-127C-49E8-1D2E-DCCB2F891429}"/>
              </a:ext>
            </a:extLst>
          </p:cNvPr>
          <p:cNvSpPr>
            <a:spLocks noGrp="1"/>
          </p:cNvSpPr>
          <p:nvPr>
            <p:ph type="sldNum" sz="quarter" idx="12"/>
          </p:nvPr>
        </p:nvSpPr>
        <p:spPr/>
        <p:txBody>
          <a:bodyPr/>
          <a:lstStyle/>
          <a:p>
            <a:fld id="{48F63A3B-78C7-47BE-AE5E-E10140E04643}" type="slidenum">
              <a:rPr lang="en-US" b="1" dirty="0">
                <a:solidFill>
                  <a:schemeClr val="tx1"/>
                </a:solidFill>
              </a:rPr>
              <a:t>6</a:t>
            </a:fld>
            <a:endParaRPr lang="fr-FR" b="1">
              <a:solidFill>
                <a:schemeClr val="tx1"/>
              </a:solidFill>
              <a:cs typeface="Calibri"/>
            </a:endParaRPr>
          </a:p>
        </p:txBody>
      </p:sp>
    </p:spTree>
    <p:extLst>
      <p:ext uri="{BB962C8B-B14F-4D97-AF65-F5344CB8AC3E}">
        <p14:creationId xmlns:p14="http://schemas.microsoft.com/office/powerpoint/2010/main" val="419646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840F8BDA-2C01-8883-0134-8DE321DBDAB2}"/>
              </a:ext>
            </a:extLst>
          </p:cNvPr>
          <p:cNvSpPr>
            <a:spLocks noGrp="1"/>
          </p:cNvSpPr>
          <p:nvPr>
            <p:ph type="title"/>
          </p:nvPr>
        </p:nvSpPr>
        <p:spPr>
          <a:xfrm>
            <a:off x="-887" y="109288"/>
            <a:ext cx="4046595" cy="1647323"/>
          </a:xfrm>
        </p:spPr>
        <p:txBody>
          <a:bodyPr>
            <a:normAutofit/>
          </a:bodyPr>
          <a:lstStyle/>
          <a:p>
            <a:pPr algn="ctr"/>
            <a:r>
              <a:rPr lang="fr-FR" sz="2800">
                <a:solidFill>
                  <a:srgbClr val="FFFFFF"/>
                </a:solidFill>
                <a:latin typeface="Times New Roman"/>
                <a:cs typeface="Calibri Light"/>
              </a:rPr>
              <a:t>Diagramme cas utilisation</a:t>
            </a:r>
            <a:br>
              <a:rPr lang="fr-FR" sz="2800">
                <a:latin typeface="Times New Roman"/>
                <a:cs typeface="Calibri Light"/>
              </a:rPr>
            </a:br>
            <a:r>
              <a:rPr lang="fr-FR" sz="2800">
                <a:solidFill>
                  <a:srgbClr val="FFFFFF"/>
                </a:solidFill>
                <a:latin typeface="Times New Roman"/>
                <a:cs typeface="Calibri Light"/>
              </a:rPr>
              <a:t> (SI colis et stock)</a:t>
            </a:r>
            <a:endParaRPr lang="fr-FR">
              <a:latin typeface="Times New Roman"/>
            </a:endParaRPr>
          </a:p>
        </p:txBody>
      </p:sp>
      <p:sp>
        <p:nvSpPr>
          <p:cNvPr id="23" name="ZoneTexte 22">
            <a:extLst>
              <a:ext uri="{FF2B5EF4-FFF2-40B4-BE49-F238E27FC236}">
                <a16:creationId xmlns:a16="http://schemas.microsoft.com/office/drawing/2014/main" id="{83A0C040-B37D-84AC-CBD0-1969B8F72712}"/>
              </a:ext>
            </a:extLst>
          </p:cNvPr>
          <p:cNvSpPr txBox="1"/>
          <p:nvPr/>
        </p:nvSpPr>
        <p:spPr>
          <a:xfrm>
            <a:off x="400049" y="2060575"/>
            <a:ext cx="258678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bg1"/>
                </a:solidFill>
                <a:latin typeface="Times New Roman"/>
                <a:cs typeface="Calibri"/>
              </a:rPr>
              <a:t>Suite aux entretiens avec le </a:t>
            </a:r>
            <a:r>
              <a:rPr lang="fr-FR" sz="1600" err="1">
                <a:solidFill>
                  <a:schemeClr val="bg1"/>
                </a:solidFill>
                <a:latin typeface="Times New Roman"/>
                <a:cs typeface="Calibri"/>
              </a:rPr>
              <a:t>product</a:t>
            </a:r>
            <a:r>
              <a:rPr lang="fr-FR" sz="1600">
                <a:solidFill>
                  <a:schemeClr val="bg1"/>
                </a:solidFill>
                <a:latin typeface="Times New Roman"/>
                <a:cs typeface="Calibri"/>
              </a:rPr>
              <a:t> </a:t>
            </a:r>
            <a:r>
              <a:rPr lang="fr-FR" sz="1600" err="1">
                <a:solidFill>
                  <a:schemeClr val="bg1"/>
                </a:solidFill>
                <a:latin typeface="Times New Roman"/>
                <a:cs typeface="Calibri"/>
              </a:rPr>
              <a:t>owner</a:t>
            </a:r>
            <a:r>
              <a:rPr lang="fr-FR" sz="1600">
                <a:solidFill>
                  <a:schemeClr val="bg1"/>
                </a:solidFill>
                <a:latin typeface="Times New Roman"/>
                <a:cs typeface="Calibri"/>
              </a:rPr>
              <a:t> et le client. Nous avons pu définir les besoins clients et ainsi schématiser les uses case.</a:t>
            </a:r>
          </a:p>
        </p:txBody>
      </p:sp>
      <p:sp>
        <p:nvSpPr>
          <p:cNvPr id="24" name="Flèche : droite 23">
            <a:extLst>
              <a:ext uri="{FF2B5EF4-FFF2-40B4-BE49-F238E27FC236}">
                <a16:creationId xmlns:a16="http://schemas.microsoft.com/office/drawing/2014/main" id="{8F8AC02D-8EBE-D9DB-330D-15E110852B24}"/>
              </a:ext>
            </a:extLst>
          </p:cNvPr>
          <p:cNvSpPr/>
          <p:nvPr/>
        </p:nvSpPr>
        <p:spPr>
          <a:xfrm rot="960000">
            <a:off x="3601239" y="2625570"/>
            <a:ext cx="668754" cy="271713"/>
          </a:xfrm>
          <a:prstGeom prst="rightArrow">
            <a:avLst/>
          </a:prstGeom>
          <a:solidFill>
            <a:srgbClr val="ED7D3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31E6A5A3-36A7-8567-F506-0DE13D973CB0}"/>
              </a:ext>
            </a:extLst>
          </p:cNvPr>
          <p:cNvSpPr>
            <a:spLocks noGrp="1"/>
          </p:cNvSpPr>
          <p:nvPr>
            <p:ph type="sldNum" sz="quarter" idx="12"/>
          </p:nvPr>
        </p:nvSpPr>
        <p:spPr/>
        <p:txBody>
          <a:bodyPr/>
          <a:lstStyle/>
          <a:p>
            <a:fld id="{48F63A3B-78C7-47BE-AE5E-E10140E04643}" type="slidenum">
              <a:rPr lang="en-US" b="1" dirty="0">
                <a:solidFill>
                  <a:schemeClr val="tx1"/>
                </a:solidFill>
              </a:rPr>
              <a:t>7</a:t>
            </a:fld>
            <a:endParaRPr lang="fr-FR" b="1">
              <a:solidFill>
                <a:schemeClr val="tx1"/>
              </a:solidFill>
              <a:cs typeface="Calibri"/>
            </a:endParaRPr>
          </a:p>
        </p:txBody>
      </p:sp>
      <p:pic>
        <p:nvPicPr>
          <p:cNvPr id="6" name="Image 6">
            <a:extLst>
              <a:ext uri="{FF2B5EF4-FFF2-40B4-BE49-F238E27FC236}">
                <a16:creationId xmlns:a16="http://schemas.microsoft.com/office/drawing/2014/main" id="{EA9D0A3D-C738-13B9-B94E-27FD245C019A}"/>
              </a:ext>
            </a:extLst>
          </p:cNvPr>
          <p:cNvPicPr>
            <a:picLocks noChangeAspect="1"/>
          </p:cNvPicPr>
          <p:nvPr/>
        </p:nvPicPr>
        <p:blipFill>
          <a:blip r:embed="rId2"/>
          <a:stretch>
            <a:fillRect/>
          </a:stretch>
        </p:blipFill>
        <p:spPr>
          <a:xfrm>
            <a:off x="4807907" y="322096"/>
            <a:ext cx="7033363" cy="6224247"/>
          </a:xfrm>
          <a:prstGeom prst="rect">
            <a:avLst/>
          </a:prstGeom>
        </p:spPr>
      </p:pic>
    </p:spTree>
    <p:extLst>
      <p:ext uri="{BB962C8B-B14F-4D97-AF65-F5344CB8AC3E}">
        <p14:creationId xmlns:p14="http://schemas.microsoft.com/office/powerpoint/2010/main" val="133334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840F8BDA-2C01-8883-0134-8DE321DBDAB2}"/>
              </a:ext>
            </a:extLst>
          </p:cNvPr>
          <p:cNvSpPr>
            <a:spLocks noGrp="1"/>
          </p:cNvSpPr>
          <p:nvPr>
            <p:ph type="title"/>
          </p:nvPr>
        </p:nvSpPr>
        <p:spPr>
          <a:xfrm>
            <a:off x="319955" y="1546559"/>
            <a:ext cx="2770245" cy="2909638"/>
          </a:xfrm>
        </p:spPr>
        <p:txBody>
          <a:bodyPr>
            <a:normAutofit/>
          </a:bodyPr>
          <a:lstStyle/>
          <a:p>
            <a:r>
              <a:rPr lang="fr-FR" sz="1400" b="1" i="1">
                <a:solidFill>
                  <a:schemeClr val="bg1"/>
                </a:solidFill>
                <a:latin typeface="Times New Roman"/>
                <a:ea typeface="+mj-lt"/>
                <a:cs typeface="+mj-lt"/>
              </a:rPr>
              <a:t>Quel est le déroulement d 'une commande objet et celui pour gérer les stocks ?</a:t>
            </a:r>
            <a:br>
              <a:rPr lang="en-US"/>
            </a:br>
            <a:br>
              <a:rPr lang="fr-FR" sz="1400" b="1" i="1">
                <a:ea typeface="+mj-lt"/>
                <a:cs typeface="+mj-lt"/>
              </a:rPr>
            </a:br>
            <a:r>
              <a:rPr lang="fr-FR" sz="1400">
                <a:solidFill>
                  <a:schemeClr val="bg1"/>
                </a:solidFill>
                <a:latin typeface="Times New Roman"/>
                <a:ea typeface="+mj-lt"/>
                <a:cs typeface="+mj-lt"/>
              </a:rPr>
              <a:t>Démonstration et mise en situation par le client du système de gestion colis en simulant une commande client pour un article ou des articles avec les points associés et saisie des divers élément (nom, prénom, nombre articles, chèque , etc...)</a:t>
            </a:r>
            <a:endParaRPr lang="fr-FR" sz="1400">
              <a:solidFill>
                <a:schemeClr val="bg1"/>
              </a:solidFill>
              <a:latin typeface="Times New Roman"/>
              <a:cs typeface="Calibri Light"/>
            </a:endParaRPr>
          </a:p>
        </p:txBody>
      </p:sp>
      <p:sp>
        <p:nvSpPr>
          <p:cNvPr id="4" name="Flèche : droite 3">
            <a:extLst>
              <a:ext uri="{FF2B5EF4-FFF2-40B4-BE49-F238E27FC236}">
                <a16:creationId xmlns:a16="http://schemas.microsoft.com/office/drawing/2014/main" id="{92B86750-6625-D78C-7068-2CB5817806C6}"/>
              </a:ext>
            </a:extLst>
          </p:cNvPr>
          <p:cNvSpPr/>
          <p:nvPr/>
        </p:nvSpPr>
        <p:spPr>
          <a:xfrm rot="20100000">
            <a:off x="5772976" y="3454210"/>
            <a:ext cx="1052762"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17">
            <a:extLst>
              <a:ext uri="{FF2B5EF4-FFF2-40B4-BE49-F238E27FC236}">
                <a16:creationId xmlns:a16="http://schemas.microsoft.com/office/drawing/2014/main" id="{81B167F1-C490-9E1D-8BD1-3C5A3600302A}"/>
              </a:ext>
            </a:extLst>
          </p:cNvPr>
          <p:cNvPicPr>
            <a:picLocks noGrp="1" noChangeAspect="1"/>
          </p:cNvPicPr>
          <p:nvPr>
            <p:ph idx="1"/>
          </p:nvPr>
        </p:nvPicPr>
        <p:blipFill>
          <a:blip r:embed="rId2"/>
          <a:stretch>
            <a:fillRect/>
          </a:stretch>
        </p:blipFill>
        <p:spPr>
          <a:xfrm>
            <a:off x="5755213" y="86946"/>
            <a:ext cx="5934975" cy="6438045"/>
          </a:xfrm>
        </p:spPr>
      </p:pic>
      <p:sp>
        <p:nvSpPr>
          <p:cNvPr id="6" name="Espace réservé du numéro de diapositive 5">
            <a:extLst>
              <a:ext uri="{FF2B5EF4-FFF2-40B4-BE49-F238E27FC236}">
                <a16:creationId xmlns:a16="http://schemas.microsoft.com/office/drawing/2014/main" id="{8A45A18D-7F35-5F88-0AF9-0F86BE543A24}"/>
              </a:ext>
            </a:extLst>
          </p:cNvPr>
          <p:cNvSpPr>
            <a:spLocks noGrp="1"/>
          </p:cNvSpPr>
          <p:nvPr>
            <p:ph type="sldNum" sz="quarter" idx="12"/>
          </p:nvPr>
        </p:nvSpPr>
        <p:spPr/>
        <p:txBody>
          <a:bodyPr/>
          <a:lstStyle/>
          <a:p>
            <a:fld id="{48F63A3B-78C7-47BE-AE5E-E10140E04643}" type="slidenum">
              <a:rPr lang="en-US" b="1" dirty="0">
                <a:solidFill>
                  <a:schemeClr val="tx1"/>
                </a:solidFill>
              </a:rPr>
              <a:t>8</a:t>
            </a:fld>
            <a:endParaRPr lang="fr-FR" b="1">
              <a:solidFill>
                <a:schemeClr val="tx1"/>
              </a:solidFill>
              <a:cs typeface="Calibri"/>
            </a:endParaRPr>
          </a:p>
        </p:txBody>
      </p:sp>
      <p:sp>
        <p:nvSpPr>
          <p:cNvPr id="19" name="Titre 1">
            <a:extLst>
              <a:ext uri="{FF2B5EF4-FFF2-40B4-BE49-F238E27FC236}">
                <a16:creationId xmlns:a16="http://schemas.microsoft.com/office/drawing/2014/main" id="{05196015-ACA4-68FC-FF5C-A5CE6D314981}"/>
              </a:ext>
            </a:extLst>
          </p:cNvPr>
          <p:cNvSpPr txBox="1">
            <a:spLocks/>
          </p:cNvSpPr>
          <p:nvPr/>
        </p:nvSpPr>
        <p:spPr>
          <a:xfrm>
            <a:off x="129288" y="467005"/>
            <a:ext cx="3598920" cy="82817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a:solidFill>
                  <a:schemeClr val="bg1"/>
                </a:solidFill>
                <a:latin typeface="Times New Roman"/>
                <a:ea typeface="+mj-lt"/>
                <a:cs typeface="+mj-lt"/>
              </a:rPr>
              <a:t>Diagramme d'activité</a:t>
            </a:r>
          </a:p>
          <a:p>
            <a:pPr algn="ctr"/>
            <a:r>
              <a:rPr lang="fr-FR" sz="2800">
                <a:solidFill>
                  <a:schemeClr val="bg1"/>
                </a:solidFill>
                <a:latin typeface="Times New Roman"/>
                <a:cs typeface="Calibri Light"/>
              </a:rPr>
              <a:t>(gestion colis)</a:t>
            </a:r>
          </a:p>
        </p:txBody>
      </p:sp>
    </p:spTree>
    <p:extLst>
      <p:ext uri="{BB962C8B-B14F-4D97-AF65-F5344CB8AC3E}">
        <p14:creationId xmlns:p14="http://schemas.microsoft.com/office/powerpoint/2010/main" val="31810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776371" y="-58512"/>
            <a:ext cx="5422108" cy="2026492"/>
          </a:xfrm>
          <a:prstGeom prst="ellipse">
            <a:avLst/>
          </a:prstGeom>
        </p:spPr>
        <p:txBody>
          <a:bodyPr vert="horz" lIns="91440" tIns="45720" rIns="91440" bIns="45720" rtlCol="0" anchor="ctr">
            <a:noAutofit/>
          </a:bodyPr>
          <a:lstStyle/>
          <a:p>
            <a:pPr algn="ctr">
              <a:lnSpc>
                <a:spcPct val="100000"/>
              </a:lnSpc>
              <a:spcBef>
                <a:spcPts val="0"/>
              </a:spcBef>
            </a:pPr>
            <a:r>
              <a:rPr lang="fr-FR" sz="2800">
                <a:solidFill>
                  <a:schemeClr val="bg1"/>
                </a:solidFill>
                <a:latin typeface="Times New Roman"/>
                <a:cs typeface="Arial"/>
              </a:rPr>
              <a:t>Diagramme de séquence</a:t>
            </a:r>
            <a:endParaRPr lang="fr-FR" sz="2800">
              <a:solidFill>
                <a:schemeClr val="bg1"/>
              </a:solidFill>
              <a:latin typeface="Times New Roman"/>
              <a:ea typeface="+mj-lt"/>
              <a:cs typeface="+mj-lt"/>
            </a:endParaRPr>
          </a:p>
          <a:p>
            <a:pPr algn="ctr">
              <a:lnSpc>
                <a:spcPct val="100000"/>
              </a:lnSpc>
              <a:spcBef>
                <a:spcPts val="0"/>
              </a:spcBef>
            </a:pPr>
            <a:r>
              <a:rPr lang="fr-FR" sz="2800">
                <a:solidFill>
                  <a:schemeClr val="bg1"/>
                </a:solidFill>
                <a:latin typeface="Times New Roman"/>
                <a:cs typeface="Arial"/>
              </a:rPr>
              <a:t>(gestion colis)</a:t>
            </a:r>
            <a:endParaRPr lang="fr-FR">
              <a:solidFill>
                <a:schemeClr val="bg1"/>
              </a:solidFill>
              <a:latin typeface="Times New Roman"/>
              <a:cs typeface="Times New Roman"/>
            </a:endParaRPr>
          </a:p>
        </p:txBody>
      </p:sp>
      <p:sp>
        <p:nvSpPr>
          <p:cNvPr id="3" name="Espace réservé du numéro de diapositive 2">
            <a:extLst>
              <a:ext uri="{FF2B5EF4-FFF2-40B4-BE49-F238E27FC236}">
                <a16:creationId xmlns:a16="http://schemas.microsoft.com/office/drawing/2014/main" id="{CF5F9B75-A10A-5E0B-0432-FFB730F07D96}"/>
              </a:ext>
            </a:extLst>
          </p:cNvPr>
          <p:cNvSpPr>
            <a:spLocks noGrp="1"/>
          </p:cNvSpPr>
          <p:nvPr>
            <p:ph type="sldNum" sz="quarter" idx="12"/>
          </p:nvPr>
        </p:nvSpPr>
        <p:spPr/>
        <p:txBody>
          <a:bodyPr/>
          <a:lstStyle/>
          <a:p>
            <a:fld id="{48F63A3B-78C7-47BE-AE5E-E10140E04643}" type="slidenum">
              <a:rPr lang="en-US" b="1" dirty="0">
                <a:solidFill>
                  <a:schemeClr val="tx1"/>
                </a:solidFill>
              </a:rPr>
              <a:t>9</a:t>
            </a:fld>
            <a:endParaRPr lang="fr-FR" b="1">
              <a:solidFill>
                <a:schemeClr val="tx1"/>
              </a:solidFill>
              <a:cs typeface="Calibri"/>
            </a:endParaRPr>
          </a:p>
        </p:txBody>
      </p:sp>
      <p:sp>
        <p:nvSpPr>
          <p:cNvPr id="7" name="ZoneTexte 6">
            <a:extLst>
              <a:ext uri="{FF2B5EF4-FFF2-40B4-BE49-F238E27FC236}">
                <a16:creationId xmlns:a16="http://schemas.microsoft.com/office/drawing/2014/main" id="{38518C9D-4295-F9E4-4784-C65B7CC48AF9}"/>
              </a:ext>
            </a:extLst>
          </p:cNvPr>
          <p:cNvSpPr txBox="1"/>
          <p:nvPr/>
        </p:nvSpPr>
        <p:spPr>
          <a:xfrm>
            <a:off x="277221" y="2316956"/>
            <a:ext cx="27717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solidFill>
                  <a:schemeClr val="bg1"/>
                </a:solidFill>
                <a:latin typeface="Times New Roman"/>
                <a:cs typeface="Calibri Light"/>
              </a:rPr>
              <a:t>Décomposition de la démonstration client en mettant des points d'arrêts sur chaque phase d'action</a:t>
            </a:r>
            <a:endParaRPr lang="fr-FR">
              <a:solidFill>
                <a:schemeClr val="bg1"/>
              </a:solidFill>
              <a:latin typeface="Times New Roman"/>
              <a:cs typeface="Calibri" panose="020F0502020204030204"/>
            </a:endParaRPr>
          </a:p>
          <a:p>
            <a:r>
              <a:rPr lang="fr-FR">
                <a:solidFill>
                  <a:schemeClr val="bg1"/>
                </a:solidFill>
                <a:latin typeface="Times New Roman"/>
                <a:cs typeface="Calibri Light"/>
              </a:rPr>
              <a:t> en fonction du temps.</a:t>
            </a:r>
            <a:endParaRPr lang="fr-FR">
              <a:solidFill>
                <a:schemeClr val="bg1"/>
              </a:solidFill>
              <a:latin typeface="Times New Roman"/>
              <a:cs typeface="Calibri"/>
            </a:endParaRPr>
          </a:p>
        </p:txBody>
      </p:sp>
      <p:pic>
        <p:nvPicPr>
          <p:cNvPr id="4" name="Picture 4">
            <a:extLst>
              <a:ext uri="{FF2B5EF4-FFF2-40B4-BE49-F238E27FC236}">
                <a16:creationId xmlns:a16="http://schemas.microsoft.com/office/drawing/2014/main" id="{BB3E498E-01C2-5E2C-9892-2746242CB346}"/>
              </a:ext>
            </a:extLst>
          </p:cNvPr>
          <p:cNvPicPr>
            <a:picLocks noChangeAspect="1"/>
          </p:cNvPicPr>
          <p:nvPr/>
        </p:nvPicPr>
        <p:blipFill>
          <a:blip r:embed="rId2"/>
          <a:stretch>
            <a:fillRect/>
          </a:stretch>
        </p:blipFill>
        <p:spPr>
          <a:xfrm>
            <a:off x="8395855" y="731592"/>
            <a:ext cx="3775992" cy="5394819"/>
          </a:xfrm>
          <a:prstGeom prst="rect">
            <a:avLst/>
          </a:prstGeom>
        </p:spPr>
      </p:pic>
      <p:pic>
        <p:nvPicPr>
          <p:cNvPr id="5" name="Image 7" descr="Une image contenant table&#10;&#10;Description générée automatiquement">
            <a:extLst>
              <a:ext uri="{FF2B5EF4-FFF2-40B4-BE49-F238E27FC236}">
                <a16:creationId xmlns:a16="http://schemas.microsoft.com/office/drawing/2014/main" id="{200833B0-1443-C11B-170B-4329EB0D7A8B}"/>
              </a:ext>
            </a:extLst>
          </p:cNvPr>
          <p:cNvPicPr>
            <a:picLocks noChangeAspect="1"/>
          </p:cNvPicPr>
          <p:nvPr/>
        </p:nvPicPr>
        <p:blipFill>
          <a:blip r:embed="rId3"/>
          <a:stretch>
            <a:fillRect/>
          </a:stretch>
        </p:blipFill>
        <p:spPr>
          <a:xfrm>
            <a:off x="4724400" y="728633"/>
            <a:ext cx="3505200" cy="5400735"/>
          </a:xfrm>
          <a:prstGeom prst="rect">
            <a:avLst/>
          </a:prstGeom>
        </p:spPr>
      </p:pic>
    </p:spTree>
    <p:extLst>
      <p:ext uri="{BB962C8B-B14F-4D97-AF65-F5344CB8AC3E}">
        <p14:creationId xmlns:p14="http://schemas.microsoft.com/office/powerpoint/2010/main" val="35418618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43619ED6093E49852239AE2EE7D14C" ma:contentTypeVersion="4" ma:contentTypeDescription="Crée un document." ma:contentTypeScope="" ma:versionID="d1eb69d4f42fd202cd59fbd4fcb8ab73">
  <xsd:schema xmlns:xsd="http://www.w3.org/2001/XMLSchema" xmlns:xs="http://www.w3.org/2001/XMLSchema" xmlns:p="http://schemas.microsoft.com/office/2006/metadata/properties" xmlns:ns2="bbf1e6cc-c161-4fdd-8071-7b3fb562b73f" xmlns:ns3="a16869ee-7d7c-4090-9289-cad9bb0565cb" targetNamespace="http://schemas.microsoft.com/office/2006/metadata/properties" ma:root="true" ma:fieldsID="421c2251400ed2b3c97f1dd4119de1d8" ns2:_="" ns3:_="">
    <xsd:import namespace="bbf1e6cc-c161-4fdd-8071-7b3fb562b73f"/>
    <xsd:import namespace="a16869ee-7d7c-4090-9289-cad9bb0565c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f1e6cc-c161-4fdd-8071-7b3fb562b7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16869ee-7d7c-4090-9289-cad9bb0565cb"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a16869ee-7d7c-4090-9289-cad9bb0565cb">
      <UserInfo>
        <DisplayName>data_intelegi - Membres</DisplayName>
        <AccountId>7</AccountId>
        <AccountType/>
      </UserInfo>
      <UserInfo>
        <DisplayName>Yousra DAJIR</DisplayName>
        <AccountId>15</AccountId>
        <AccountType/>
      </UserInfo>
      <UserInfo>
        <DisplayName>Eliott NORBERT-AGAISSE</DisplayName>
        <AccountId>16</AccountId>
        <AccountType/>
      </UserInfo>
      <UserInfo>
        <DisplayName>Naoufali MADI</DisplayName>
        <AccountId>17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F615E-49DE-4171-9C99-C37CB2E6578A}">
  <ds:schemaRefs>
    <ds:schemaRef ds:uri="a16869ee-7d7c-4090-9289-cad9bb0565cb"/>
    <ds:schemaRef ds:uri="bbf1e6cc-c161-4fdd-8071-7b3fb562b7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F9C0857-09E4-42C7-B62B-61B24F2A90DA}">
  <ds:schemaRefs>
    <ds:schemaRef ds:uri="a16869ee-7d7c-4090-9289-cad9bb0565cb"/>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73416B0-362C-435E-A2CA-98E87FC51C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965</Words>
  <Application>Microsoft Office PowerPoint</Application>
  <PresentationFormat>Grand écran</PresentationFormat>
  <Paragraphs>210</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Times New Roman</vt:lpstr>
      <vt:lpstr>Office Theme</vt:lpstr>
      <vt:lpstr>Présentation PowerPoint</vt:lpstr>
      <vt:lpstr>Sommaire </vt:lpstr>
      <vt:lpstr>Besoin client</vt:lpstr>
      <vt:lpstr>Schéma fonctionnel global </vt:lpstr>
      <vt:lpstr>Dictionnaire de données : gestion colis </vt:lpstr>
      <vt:lpstr>Dictionnaire de données : gestion de stock </vt:lpstr>
      <vt:lpstr>Diagramme cas utilisation  (SI colis et stock)</vt:lpstr>
      <vt:lpstr>Quel est le déroulement d 'une commande objet et celui pour gérer les stocks ?  Démonstration et mise en situation par le client du système de gestion colis en simulant une commande client pour un article ou des articles avec les points associés et saisie des divers élément (nom, prénom, nombre articles, chèque , etc...)</vt:lpstr>
      <vt:lpstr>Diagramme de séquence (gestion colis)</vt:lpstr>
      <vt:lpstr>Diagramme de classe  (gestion colis)</vt:lpstr>
      <vt:lpstr>Diagramme d'activité (gestion de stock)</vt:lpstr>
      <vt:lpstr>Diagramme de classe (gestion de stock)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 PROJET : Modélisation d'une application informatique</dc:title>
  <dc:creator>Yousra DAJIR</dc:creator>
  <cp:lastModifiedBy>Yousra DAJIR</cp:lastModifiedBy>
  <cp:revision>30</cp:revision>
  <dcterms:created xsi:type="dcterms:W3CDTF">2022-10-30T09:41:43Z</dcterms:created>
  <dcterms:modified xsi:type="dcterms:W3CDTF">2022-11-04T16:29:57Z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0x0101003743619ED6093E49852239AE2EE7D14C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ies>
</file>