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0" r:id="rId7"/>
    <p:sldId id="265" r:id="rId8"/>
    <p:sldId id="263" r:id="rId9"/>
    <p:sldId id="266" r:id="rId10"/>
    <p:sldId id="267" r:id="rId11"/>
    <p:sldId id="268" r:id="rId12"/>
    <p:sldId id="269"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335067-7249-2D52-E201-8B5986FEEF08}" v="161" dt="2022-11-01T18:00:06.499"/>
    <p1510:client id="{270C22DA-4193-B21B-9993-AC10FAF66E81}" v="294" dt="2022-11-01T11:51:33.258"/>
    <p1510:client id="{29553ABE-D358-8070-BBAF-CC71B3D1AF20}" v="137" dt="2022-10-30T12:48:48.569"/>
    <p1510:client id="{42AC996C-3CE0-6C0A-53E1-D18A233829E4}" v="499" dt="2022-11-01T19:54:27.020"/>
    <p1510:client id="{43D041CB-CD62-5724-6C5A-E30EEB72E957}" v="1265" dt="2022-10-30T12:34:29.135"/>
    <p1510:client id="{4721ED3F-2A41-467B-A647-F23179617AAF}" v="23" dt="2022-11-01T17:53:41.836"/>
    <p1510:client id="{4F7B5286-A343-4E32-2EDD-9D193F689B9C}" v="9" dt="2022-11-01T16:59:12.566"/>
    <p1510:client id="{5D712748-7376-4054-A6EB-A3C9D591E86A}" v="296" dt="2022-10-30T10:22:00.994"/>
    <p1510:client id="{5D8D08B3-2A6B-539B-AE35-E58B97741025}" v="1" dt="2022-11-01T16:48:00.753"/>
    <p1510:client id="{B54D88E1-0243-46E1-98B2-AE6F13238D52}" v="39" dt="2022-11-01T17:18:21.796"/>
    <p1510:client id="{B6FEC392-EDCC-91AF-A3AE-07215022A24C}" v="1277" dt="2022-10-30T11:33:04.068"/>
    <p1510:client id="{BA3468E2-0FA7-4AA5-9CC3-D79C6C9AD0F2}" v="189" dt="2022-10-30T12:08:19.420"/>
    <p1510:client id="{C56DDB52-97BB-BF06-0F9C-EB636C5257C8}" v="279" dt="2022-11-01T16:43:00.166"/>
    <p1510:client id="{C923EF71-06C8-F67A-7198-930EA6B8DA13}" v="120" dt="2022-11-01T19:17:16.594"/>
    <p1510:client id="{CD05B6DF-CFD1-A12A-B1A9-6D4DB55CDB68}" v="485" dt="2022-10-31T10:26:26.008"/>
    <p1510:client id="{E89C4AD3-8349-656D-D2FA-A0AE2D1FFFA4}" v="3" dt="2022-11-01T16:58:56.331"/>
    <p1510:client id="{F5765FD9-1E06-02D1-FC87-DDF5630C1FC4}" v="22" dt="2022-11-01T18:44:11.39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203C4-4EFC-4E28-B67D-B8F13E9450A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C16C3A4-A3FF-49B4-859F-6B5CB447B1F3}">
      <dgm:prSet/>
      <dgm:spPr>
        <a:solidFill>
          <a:schemeClr val="accent5"/>
        </a:solidFill>
      </dgm:spPr>
      <dgm:t>
        <a:bodyPr/>
        <a:lstStyle/>
        <a:p>
          <a:pPr rtl="0"/>
          <a:r>
            <a:rPr lang="fr-FR" b="1" i="1">
              <a:latin typeface="Calibri Light" panose="020F0302020204030204"/>
            </a:rPr>
            <a:t> </a:t>
          </a:r>
          <a:r>
            <a:rPr lang="fr-FR" b="1" i="1"/>
            <a:t>Quel est la fonction principale du system</a:t>
          </a:r>
          <a:r>
            <a:rPr lang="fr-FR"/>
            <a:t>?</a:t>
          </a:r>
          <a:endParaRPr lang="en-US"/>
        </a:p>
      </dgm:t>
    </dgm:pt>
    <dgm:pt modelId="{388F595A-1E0B-44E0-8482-CC08B50C2A12}" type="parTrans" cxnId="{AFCF7E84-C5E8-40F2-8921-07860C2D3AD6}">
      <dgm:prSet/>
      <dgm:spPr/>
      <dgm:t>
        <a:bodyPr/>
        <a:lstStyle/>
        <a:p>
          <a:endParaRPr lang="en-US"/>
        </a:p>
      </dgm:t>
    </dgm:pt>
    <dgm:pt modelId="{9159F395-459D-48FC-9800-B0AA4CD01BD7}" type="sibTrans" cxnId="{AFCF7E84-C5E8-40F2-8921-07860C2D3AD6}">
      <dgm:prSet/>
      <dgm:spPr/>
      <dgm:t>
        <a:bodyPr/>
        <a:lstStyle/>
        <a:p>
          <a:endParaRPr lang="en-US"/>
        </a:p>
      </dgm:t>
    </dgm:pt>
    <dgm:pt modelId="{62E36959-5CA2-45A7-8A9C-1B2F61E43E38}">
      <dgm:prSet/>
      <dgm:spPr>
        <a:solidFill>
          <a:schemeClr val="accent2"/>
        </a:solidFill>
      </dgm:spPr>
      <dgm:t>
        <a:bodyPr/>
        <a:lstStyle/>
        <a:p>
          <a:pPr rtl="0"/>
          <a:r>
            <a:rPr lang="fr-FR">
              <a:latin typeface="Calibri Light" panose="020F0302020204030204"/>
            </a:rPr>
            <a:t> </a:t>
          </a:r>
          <a:r>
            <a:rPr lang="fr-FR"/>
            <a:t>La fonction principale du client et de pouvoir gère les commandes d'objet des consommateurs de leur fromage qui ont rassembler un certain nombre de point fidélité leur donnant la possibilité d'avoir droit avec un articles gratuit si le nbre de point fidélité correspondons a cet article ou compléter par un chèque pour l'acquérir</a:t>
          </a:r>
          <a:endParaRPr lang="en-US"/>
        </a:p>
      </dgm:t>
    </dgm:pt>
    <dgm:pt modelId="{DDBD40E0-AF7A-424F-83EE-688287206B88}" type="parTrans" cxnId="{594245A0-0EA2-418A-BEAF-C50E3F3ABA6B}">
      <dgm:prSet/>
      <dgm:spPr/>
      <dgm:t>
        <a:bodyPr/>
        <a:lstStyle/>
        <a:p>
          <a:endParaRPr lang="en-US"/>
        </a:p>
      </dgm:t>
    </dgm:pt>
    <dgm:pt modelId="{CC81A85A-DC6F-4E04-9037-674A5DB30282}" type="sibTrans" cxnId="{594245A0-0EA2-418A-BEAF-C50E3F3ABA6B}">
      <dgm:prSet/>
      <dgm:spPr/>
      <dgm:t>
        <a:bodyPr/>
        <a:lstStyle/>
        <a:p>
          <a:endParaRPr lang="en-US"/>
        </a:p>
      </dgm:t>
    </dgm:pt>
    <dgm:pt modelId="{C758A43D-8D88-452F-B69B-784D74BB9E81}">
      <dgm:prSet/>
      <dgm:spPr>
        <a:solidFill>
          <a:schemeClr val="accent5"/>
        </a:solidFill>
      </dgm:spPr>
      <dgm:t>
        <a:bodyPr/>
        <a:lstStyle/>
        <a:p>
          <a:pPr rtl="0"/>
          <a:r>
            <a:rPr lang="fr-FR" b="1" i="1">
              <a:latin typeface="Calibri Light" panose="020F0302020204030204"/>
            </a:rPr>
            <a:t> </a:t>
          </a:r>
          <a:r>
            <a:rPr lang="fr-FR" b="1" i="1"/>
            <a:t>Comment</a:t>
          </a:r>
          <a:r>
            <a:rPr lang="fr-FR" b="1" i="1">
              <a:latin typeface="Calibri Light" panose="020F0302020204030204"/>
            </a:rPr>
            <a:t> est</a:t>
          </a:r>
          <a:r>
            <a:rPr lang="fr-FR" b="1" i="1"/>
            <a:t> géré le system de commande</a:t>
          </a:r>
          <a:r>
            <a:rPr lang="fr-FR"/>
            <a:t> ?</a:t>
          </a:r>
          <a:endParaRPr lang="en-US"/>
        </a:p>
      </dgm:t>
    </dgm:pt>
    <dgm:pt modelId="{42D926E4-9E22-40AE-81B8-B27E5797F1D5}" type="parTrans" cxnId="{2D867681-3EE5-4FE7-A346-A65F95787516}">
      <dgm:prSet/>
      <dgm:spPr/>
      <dgm:t>
        <a:bodyPr/>
        <a:lstStyle/>
        <a:p>
          <a:endParaRPr lang="en-US"/>
        </a:p>
      </dgm:t>
    </dgm:pt>
    <dgm:pt modelId="{9BC3B863-A666-4DCF-824F-9ACE8878C276}" type="sibTrans" cxnId="{2D867681-3EE5-4FE7-A346-A65F95787516}">
      <dgm:prSet/>
      <dgm:spPr/>
      <dgm:t>
        <a:bodyPr/>
        <a:lstStyle/>
        <a:p>
          <a:endParaRPr lang="en-US"/>
        </a:p>
      </dgm:t>
    </dgm:pt>
    <dgm:pt modelId="{FF61743F-6F63-4B81-A426-D32E364C0359}">
      <dgm:prSet/>
      <dgm:spPr>
        <a:solidFill>
          <a:schemeClr val="accent2"/>
        </a:solidFill>
      </dgm:spPr>
      <dgm:t>
        <a:bodyPr/>
        <a:lstStyle/>
        <a:p>
          <a:pPr rtl="0"/>
          <a:r>
            <a:rPr lang="fr-FR">
              <a:latin typeface="Calibri Light" panose="020F0302020204030204"/>
            </a:rPr>
            <a:t> </a:t>
          </a:r>
          <a:r>
            <a:rPr lang="fr-FR"/>
            <a:t>Chaque commande et associer à un consommateur ,il faut pouvoir gère une base ou  sont connu ou pas les consommateurs avec leur désignations nom, prénom, adresse ,tel etc..</a:t>
          </a:r>
          <a:endParaRPr lang="en-US"/>
        </a:p>
      </dgm:t>
    </dgm:pt>
    <dgm:pt modelId="{ADD2D1F7-28C3-4A60-BD3E-FD7AD9E273AB}" type="parTrans" cxnId="{841B4EE6-D11A-4631-B8E6-D49AA02A596E}">
      <dgm:prSet/>
      <dgm:spPr/>
      <dgm:t>
        <a:bodyPr/>
        <a:lstStyle/>
        <a:p>
          <a:endParaRPr lang="en-US"/>
        </a:p>
      </dgm:t>
    </dgm:pt>
    <dgm:pt modelId="{38531AC8-ABBF-46E8-87CA-50FA1B6110DE}" type="sibTrans" cxnId="{841B4EE6-D11A-4631-B8E6-D49AA02A596E}">
      <dgm:prSet/>
      <dgm:spPr/>
      <dgm:t>
        <a:bodyPr/>
        <a:lstStyle/>
        <a:p>
          <a:endParaRPr lang="en-US"/>
        </a:p>
      </dgm:t>
    </dgm:pt>
    <dgm:pt modelId="{E69AC8AD-AE64-44A9-B8B1-0D905D340631}">
      <dgm:prSet/>
      <dgm:spPr>
        <a:solidFill>
          <a:schemeClr val="accent2"/>
        </a:solidFill>
      </dgm:spPr>
      <dgm:t>
        <a:bodyPr/>
        <a:lstStyle/>
        <a:p>
          <a:r>
            <a:rPr lang="fr-FR"/>
            <a:t>Chaque commande et soumit a une gestion de colis (</a:t>
          </a:r>
          <a:r>
            <a:rPr lang="fr-FR" err="1"/>
            <a:t>poid</a:t>
          </a:r>
          <a:r>
            <a:rPr lang="fr-FR"/>
            <a:t> ,timbre, etc..)</a:t>
          </a:r>
        </a:p>
      </dgm:t>
    </dgm:pt>
    <dgm:pt modelId="{E5A1C738-4747-4D49-A6E4-3563C504B1DF}" type="parTrans" cxnId="{3F161866-F06E-47F3-9886-D9CF06D76454}">
      <dgm:prSet/>
      <dgm:spPr/>
      <dgm:t>
        <a:bodyPr/>
        <a:lstStyle/>
        <a:p>
          <a:endParaRPr lang="en-US"/>
        </a:p>
      </dgm:t>
    </dgm:pt>
    <dgm:pt modelId="{07EE8692-6F26-41AB-8793-DC32F804DCF3}" type="sibTrans" cxnId="{3F161866-F06E-47F3-9886-D9CF06D76454}">
      <dgm:prSet/>
      <dgm:spPr/>
      <dgm:t>
        <a:bodyPr/>
        <a:lstStyle/>
        <a:p>
          <a:endParaRPr lang="en-US"/>
        </a:p>
      </dgm:t>
    </dgm:pt>
    <dgm:pt modelId="{DF78528F-E5DD-41B1-9127-0F0CFF8100C7}">
      <dgm:prSet/>
      <dgm:spPr>
        <a:solidFill>
          <a:schemeClr val="accent5"/>
        </a:solidFill>
      </dgm:spPr>
      <dgm:t>
        <a:bodyPr/>
        <a:lstStyle/>
        <a:p>
          <a:r>
            <a:rPr lang="fr-FR"/>
            <a:t>Le client doit également pourvoir géré son stock d'objet afin d'avoir un suivi des objets dispo ou pas et d'en informer le consommateur de la fromagerie et de faire un inventaire comptable périodique , a chaque objet et affecter un nombre de points de </a:t>
          </a:r>
          <a:r>
            <a:rPr lang="fr-FR">
              <a:latin typeface="Calibri Light" panose="020F0302020204030204"/>
            </a:rPr>
            <a:t>fidélités</a:t>
          </a:r>
          <a:endParaRPr lang="en-US" err="1"/>
        </a:p>
      </dgm:t>
    </dgm:pt>
    <dgm:pt modelId="{EBC96CEB-E124-42DD-B4C2-E0ED159E5858}" type="parTrans" cxnId="{33007A93-4131-477E-BBDA-904571AA2344}">
      <dgm:prSet/>
      <dgm:spPr/>
      <dgm:t>
        <a:bodyPr/>
        <a:lstStyle/>
        <a:p>
          <a:endParaRPr lang="en-US"/>
        </a:p>
      </dgm:t>
    </dgm:pt>
    <dgm:pt modelId="{14117D02-DEE7-4426-9ED6-FCE36D15059A}" type="sibTrans" cxnId="{33007A93-4131-477E-BBDA-904571AA2344}">
      <dgm:prSet/>
      <dgm:spPr/>
      <dgm:t>
        <a:bodyPr/>
        <a:lstStyle/>
        <a:p>
          <a:endParaRPr lang="en-US"/>
        </a:p>
      </dgm:t>
    </dgm:pt>
    <dgm:pt modelId="{96A53DF4-3BFC-4DFD-8FBE-6AE639D26F45}">
      <dgm:prSet/>
      <dgm:spPr>
        <a:solidFill>
          <a:schemeClr val="accent5"/>
        </a:solidFill>
      </dgm:spPr>
      <dgm:t>
        <a:bodyPr/>
        <a:lstStyle/>
        <a:p>
          <a:pPr rtl="0"/>
          <a:r>
            <a:rPr lang="fr-FR" b="1" i="1"/>
            <a:t>Sur quel system est</a:t>
          </a:r>
          <a:r>
            <a:rPr lang="fr-FR" b="1" i="1">
              <a:latin typeface="Calibri Light" panose="020F0302020204030204"/>
            </a:rPr>
            <a:t> déployer la gestion</a:t>
          </a:r>
          <a:r>
            <a:rPr lang="fr-FR" b="1" i="1"/>
            <a:t> des </a:t>
          </a:r>
          <a:r>
            <a:rPr lang="fr-FR" b="1" i="1">
              <a:latin typeface="Calibri Light" panose="020F0302020204030204"/>
            </a:rPr>
            <a:t>commandes</a:t>
          </a:r>
          <a:r>
            <a:rPr lang="fr-FR" b="1" i="1"/>
            <a:t> et </a:t>
          </a:r>
          <a:r>
            <a:rPr lang="fr-FR" b="1" i="1">
              <a:latin typeface="Calibri Light" panose="020F0302020204030204"/>
            </a:rPr>
            <a:t>de stock</a:t>
          </a:r>
          <a:r>
            <a:rPr lang="fr-FR" b="1" i="1"/>
            <a:t> ?</a:t>
          </a:r>
          <a:endParaRPr lang="en-US"/>
        </a:p>
      </dgm:t>
    </dgm:pt>
    <dgm:pt modelId="{92F0FD89-FD9C-42FC-AA07-016FCBA2A34E}" type="parTrans" cxnId="{A6C14402-0129-4785-B76E-2E7CDEC63CB0}">
      <dgm:prSet/>
      <dgm:spPr/>
      <dgm:t>
        <a:bodyPr/>
        <a:lstStyle/>
        <a:p>
          <a:endParaRPr lang="en-US"/>
        </a:p>
      </dgm:t>
    </dgm:pt>
    <dgm:pt modelId="{4138764D-4C02-4B88-BB17-5CE34F35560F}" type="sibTrans" cxnId="{A6C14402-0129-4785-B76E-2E7CDEC63CB0}">
      <dgm:prSet/>
      <dgm:spPr/>
      <dgm:t>
        <a:bodyPr/>
        <a:lstStyle/>
        <a:p>
          <a:endParaRPr lang="en-US"/>
        </a:p>
      </dgm:t>
    </dgm:pt>
    <dgm:pt modelId="{11FEFBE8-5D74-4339-9B34-CF2294402D5E}">
      <dgm:prSet/>
      <dgm:spPr>
        <a:solidFill>
          <a:schemeClr val="accent2"/>
        </a:solidFill>
      </dgm:spPr>
      <dgm:t>
        <a:bodyPr/>
        <a:lstStyle/>
        <a:p>
          <a:r>
            <a:rPr lang="fr-FR"/>
            <a:t>System actuellement base sur Access avec des bases de données relationnel , les différentes mises à jour sont faites manuellement pas des intervenant extérieur(operateur saisie ,operateur stock ,direction ou admin)</a:t>
          </a:r>
          <a:endParaRPr lang="en-US"/>
        </a:p>
      </dgm:t>
    </dgm:pt>
    <dgm:pt modelId="{D3421C20-A0CF-4EC6-A992-6D4894C0A98E}" type="parTrans" cxnId="{65996A61-5112-4C9D-AA6C-A24A86180093}">
      <dgm:prSet/>
      <dgm:spPr/>
      <dgm:t>
        <a:bodyPr/>
        <a:lstStyle/>
        <a:p>
          <a:endParaRPr lang="en-US"/>
        </a:p>
      </dgm:t>
    </dgm:pt>
    <dgm:pt modelId="{E2A5606D-3F18-496C-829B-645A8272A5D6}" type="sibTrans" cxnId="{65996A61-5112-4C9D-AA6C-A24A86180093}">
      <dgm:prSet/>
      <dgm:spPr/>
      <dgm:t>
        <a:bodyPr/>
        <a:lstStyle/>
        <a:p>
          <a:endParaRPr lang="en-US"/>
        </a:p>
      </dgm:t>
    </dgm:pt>
    <dgm:pt modelId="{751C292D-C4D2-41D9-B699-C23E9B0BCB1F}">
      <dgm:prSet phldr="0"/>
      <dgm:spPr>
        <a:solidFill>
          <a:schemeClr val="accent5"/>
        </a:solidFill>
      </dgm:spPr>
      <dgm:t>
        <a:bodyPr/>
        <a:lstStyle/>
        <a:p>
          <a:pPr rtl="0"/>
          <a:r>
            <a:rPr lang="fr-FR" b="0" i="0">
              <a:latin typeface="Calibri Light" panose="020F0302020204030204"/>
            </a:rPr>
            <a:t> </a:t>
          </a:r>
          <a:r>
            <a:rPr lang="fr-FR" b="0" i="0"/>
            <a:t>Quel sont les contraintes liées aux commandes ?</a:t>
          </a:r>
          <a:endParaRPr lang="fr-FR" b="0" i="0">
            <a:latin typeface="Calibri Light" panose="020F0302020204030204"/>
          </a:endParaRPr>
        </a:p>
      </dgm:t>
    </dgm:pt>
    <dgm:pt modelId="{B6F8FC4A-E48F-4BA3-8502-2EF602FFA2D0}" type="parTrans" cxnId="{7A2D4BDA-E16C-4F32-9534-E589A573B67A}">
      <dgm:prSet/>
      <dgm:spPr/>
    </dgm:pt>
    <dgm:pt modelId="{91AAD65A-64F0-4C77-AFEF-A9A8B9E70AE5}" type="sibTrans" cxnId="{7A2D4BDA-E16C-4F32-9534-E589A573B67A}">
      <dgm:prSet/>
      <dgm:spPr/>
    </dgm:pt>
    <dgm:pt modelId="{BEB7A1FC-828F-4366-8A44-8F926FB3F1E3}">
      <dgm:prSet phldr="0"/>
      <dgm:spPr>
        <a:solidFill>
          <a:schemeClr val="accent5"/>
        </a:solidFill>
      </dgm:spPr>
      <dgm:t>
        <a:bodyPr/>
        <a:lstStyle/>
        <a:p>
          <a:pPr rtl="0"/>
          <a:r>
            <a:rPr lang="fr-FR" b="0"/>
            <a:t>Quel sont les demande client liées aux objets ?</a:t>
          </a:r>
          <a:endParaRPr lang="fr-FR" b="0">
            <a:latin typeface="Calibri Light" panose="020F0302020204030204"/>
          </a:endParaRPr>
        </a:p>
      </dgm:t>
    </dgm:pt>
    <dgm:pt modelId="{D3B7353F-7C33-4E3A-A1B9-B4F50E7DA608}" type="parTrans" cxnId="{ACC9B3EC-04EE-4947-8DCF-057CD0A777C3}">
      <dgm:prSet/>
      <dgm:spPr/>
    </dgm:pt>
    <dgm:pt modelId="{B08BA9AD-37B0-41BE-8C5C-6DC6196D5E62}" type="sibTrans" cxnId="{ACC9B3EC-04EE-4947-8DCF-057CD0A777C3}">
      <dgm:prSet/>
      <dgm:spPr/>
    </dgm:pt>
    <dgm:pt modelId="{C34798D3-ACEE-4981-83D4-2E5B9429F5B0}">
      <dgm:prSet phldr="0"/>
      <dgm:spPr/>
      <dgm:t>
        <a:bodyPr/>
        <a:lstStyle/>
        <a:p>
          <a:pPr rtl="0"/>
          <a:r>
            <a:rPr lang="en-US" b="0" i="0">
              <a:latin typeface="Calibri Light" panose="020F0302020204030204"/>
            </a:rPr>
            <a:t>Qui sont les intervenant</a:t>
          </a:r>
        </a:p>
      </dgm:t>
    </dgm:pt>
    <dgm:pt modelId="{870089FB-D54B-43B4-B1B5-0AE6A8B488D2}" type="parTrans" cxnId="{80A2D3E2-DDC3-407F-8BFF-D68FFEF23747}">
      <dgm:prSet/>
      <dgm:spPr/>
    </dgm:pt>
    <dgm:pt modelId="{39588E5A-75B6-4AE9-9F33-54E1622C7453}" type="sibTrans" cxnId="{80A2D3E2-DDC3-407F-8BFF-D68FFEF23747}">
      <dgm:prSet/>
      <dgm:spPr/>
    </dgm:pt>
    <dgm:pt modelId="{B30CA775-6501-4F2A-9979-7B4908C25AD7}">
      <dgm:prSet phldr="0"/>
      <dgm:spPr/>
      <dgm:t>
        <a:bodyPr/>
        <a:lstStyle/>
        <a:p>
          <a:pPr rtl="0"/>
          <a:r>
            <a:rPr lang="en-US" b="0" i="0">
              <a:latin typeface="Calibri Light" panose="020F0302020204030204"/>
            </a:rPr>
            <a:t>Les </a:t>
          </a:r>
          <a:r>
            <a:rPr lang="en-US" b="0" i="0" err="1">
              <a:latin typeface="Calibri Light" panose="020F0302020204030204"/>
            </a:rPr>
            <a:t>intervenant</a:t>
          </a:r>
          <a:r>
            <a:rPr lang="en-US" b="0" i="0">
              <a:latin typeface="Calibri Light" panose="020F0302020204030204"/>
            </a:rPr>
            <a:t> Exterieur son le </a:t>
          </a:r>
          <a:r>
            <a:rPr lang="en-US" b="0" i="0" err="1">
              <a:latin typeface="Calibri Light" panose="020F0302020204030204"/>
            </a:rPr>
            <a:t>gestionnaire</a:t>
          </a:r>
          <a:r>
            <a:rPr lang="en-US" b="0" i="0">
              <a:latin typeface="Calibri Light" panose="020F0302020204030204"/>
            </a:rPr>
            <a:t> de Colis , le </a:t>
          </a:r>
          <a:r>
            <a:rPr lang="en-US" b="0" i="0" err="1">
              <a:latin typeface="Calibri Light" panose="020F0302020204030204"/>
            </a:rPr>
            <a:t>gestionnaire</a:t>
          </a:r>
          <a:r>
            <a:rPr lang="en-US" b="0" i="0">
              <a:latin typeface="Calibri Light" panose="020F0302020204030204"/>
            </a:rPr>
            <a:t> de stock et la direction qui fait office administrateur</a:t>
          </a:r>
        </a:p>
      </dgm:t>
    </dgm:pt>
    <dgm:pt modelId="{D96B3C65-AD1F-47D2-A542-4C08889B7EE7}" type="parTrans" cxnId="{5FAE7C82-2610-47D1-BFE0-C33F852B02F5}">
      <dgm:prSet/>
      <dgm:spPr/>
    </dgm:pt>
    <dgm:pt modelId="{68AFB142-BCF7-4646-B627-E6CBCDECCDD2}" type="sibTrans" cxnId="{5FAE7C82-2610-47D1-BFE0-C33F852B02F5}">
      <dgm:prSet/>
      <dgm:spPr/>
    </dgm:pt>
    <dgm:pt modelId="{883662F3-31E9-4ADC-B9E9-F92FCAF92C63}" type="pres">
      <dgm:prSet presAssocID="{40F203C4-4EFC-4E28-B67D-B8F13E9450A2}" presName="linear" presStyleCnt="0">
        <dgm:presLayoutVars>
          <dgm:animLvl val="lvl"/>
          <dgm:resizeHandles val="exact"/>
        </dgm:presLayoutVars>
      </dgm:prSet>
      <dgm:spPr/>
    </dgm:pt>
    <dgm:pt modelId="{95EEDB22-C97C-4956-9BCE-93A27FC9F1CA}" type="pres">
      <dgm:prSet presAssocID="{DC16C3A4-A3FF-49B4-859F-6B5CB447B1F3}" presName="parentText" presStyleLbl="node1" presStyleIdx="0" presStyleCnt="12">
        <dgm:presLayoutVars>
          <dgm:chMax val="0"/>
          <dgm:bulletEnabled val="1"/>
        </dgm:presLayoutVars>
      </dgm:prSet>
      <dgm:spPr/>
    </dgm:pt>
    <dgm:pt modelId="{2B3A3BDA-B0BA-47EA-8914-4EF514E475FB}" type="pres">
      <dgm:prSet presAssocID="{9159F395-459D-48FC-9800-B0AA4CD01BD7}" presName="spacer" presStyleCnt="0"/>
      <dgm:spPr/>
    </dgm:pt>
    <dgm:pt modelId="{FC29D822-EAE8-46B6-88A0-B862BB89A758}" type="pres">
      <dgm:prSet presAssocID="{62E36959-5CA2-45A7-8A9C-1B2F61E43E38}" presName="parentText" presStyleLbl="node1" presStyleIdx="1" presStyleCnt="12">
        <dgm:presLayoutVars>
          <dgm:chMax val="0"/>
          <dgm:bulletEnabled val="1"/>
        </dgm:presLayoutVars>
      </dgm:prSet>
      <dgm:spPr/>
    </dgm:pt>
    <dgm:pt modelId="{A8C23E55-7505-417F-8B1B-396F65E5F899}" type="pres">
      <dgm:prSet presAssocID="{CC81A85A-DC6F-4E04-9037-674A5DB30282}" presName="spacer" presStyleCnt="0"/>
      <dgm:spPr/>
    </dgm:pt>
    <dgm:pt modelId="{4E8A1CED-F546-4344-B450-09FF088C11BC}" type="pres">
      <dgm:prSet presAssocID="{C34798D3-ACEE-4981-83D4-2E5B9429F5B0}" presName="parentText" presStyleLbl="node1" presStyleIdx="2" presStyleCnt="12">
        <dgm:presLayoutVars>
          <dgm:chMax val="0"/>
          <dgm:bulletEnabled val="1"/>
        </dgm:presLayoutVars>
      </dgm:prSet>
      <dgm:spPr>
        <a:solidFill>
          <a:schemeClr val="accent5"/>
        </a:solidFill>
      </dgm:spPr>
    </dgm:pt>
    <dgm:pt modelId="{A7562A5A-DDAD-4CBF-927A-F13C75C325C1}" type="pres">
      <dgm:prSet presAssocID="{39588E5A-75B6-4AE9-9F33-54E1622C7453}" presName="spacer" presStyleCnt="0"/>
      <dgm:spPr/>
    </dgm:pt>
    <dgm:pt modelId="{1B4E5042-3B63-4371-9F49-153C8A7BABD9}" type="pres">
      <dgm:prSet presAssocID="{B30CA775-6501-4F2A-9979-7B4908C25AD7}" presName="parentText" presStyleLbl="node1" presStyleIdx="3" presStyleCnt="12">
        <dgm:presLayoutVars>
          <dgm:chMax val="0"/>
          <dgm:bulletEnabled val="1"/>
        </dgm:presLayoutVars>
      </dgm:prSet>
      <dgm:spPr>
        <a:solidFill>
          <a:schemeClr val="accent2"/>
        </a:solidFill>
      </dgm:spPr>
    </dgm:pt>
    <dgm:pt modelId="{ACB48BEC-7C10-49BF-BB17-0DEBA0346487}" type="pres">
      <dgm:prSet presAssocID="{68AFB142-BCF7-4646-B627-E6CBCDECCDD2}" presName="spacer" presStyleCnt="0"/>
      <dgm:spPr/>
    </dgm:pt>
    <dgm:pt modelId="{5696AD0C-7F74-456F-8156-87CD118D7689}" type="pres">
      <dgm:prSet presAssocID="{C758A43D-8D88-452F-B69B-784D74BB9E81}" presName="parentText" presStyleLbl="node1" presStyleIdx="4" presStyleCnt="12">
        <dgm:presLayoutVars>
          <dgm:chMax val="0"/>
          <dgm:bulletEnabled val="1"/>
        </dgm:presLayoutVars>
      </dgm:prSet>
      <dgm:spPr/>
    </dgm:pt>
    <dgm:pt modelId="{1BB8AF73-66BF-44B9-82BF-A549A745498F}" type="pres">
      <dgm:prSet presAssocID="{9BC3B863-A666-4DCF-824F-9ACE8878C276}" presName="spacer" presStyleCnt="0"/>
      <dgm:spPr/>
    </dgm:pt>
    <dgm:pt modelId="{41D1279C-0FF5-41C7-97F9-B569B3DED713}" type="pres">
      <dgm:prSet presAssocID="{FF61743F-6F63-4B81-A426-D32E364C0359}" presName="parentText" presStyleLbl="node1" presStyleIdx="5" presStyleCnt="12">
        <dgm:presLayoutVars>
          <dgm:chMax val="0"/>
          <dgm:bulletEnabled val="1"/>
        </dgm:presLayoutVars>
      </dgm:prSet>
      <dgm:spPr/>
    </dgm:pt>
    <dgm:pt modelId="{B116D1A6-9E85-4C27-94C2-8D3C8925A62E}" type="pres">
      <dgm:prSet presAssocID="{38531AC8-ABBF-46E8-87CA-50FA1B6110DE}" presName="spacer" presStyleCnt="0"/>
      <dgm:spPr/>
    </dgm:pt>
    <dgm:pt modelId="{0C0818A0-3BCD-4A7C-98E1-0AD640429301}" type="pres">
      <dgm:prSet presAssocID="{751C292D-C4D2-41D9-B699-C23E9B0BCB1F}" presName="parentText" presStyleLbl="node1" presStyleIdx="6" presStyleCnt="12">
        <dgm:presLayoutVars>
          <dgm:chMax val="0"/>
          <dgm:bulletEnabled val="1"/>
        </dgm:presLayoutVars>
      </dgm:prSet>
      <dgm:spPr/>
    </dgm:pt>
    <dgm:pt modelId="{F524C138-293A-403C-94E7-C2588B6F362F}" type="pres">
      <dgm:prSet presAssocID="{91AAD65A-64F0-4C77-AFEF-A9A8B9E70AE5}" presName="spacer" presStyleCnt="0"/>
      <dgm:spPr/>
    </dgm:pt>
    <dgm:pt modelId="{2CA919DA-8626-4B63-8FC2-890E982ED5C2}" type="pres">
      <dgm:prSet presAssocID="{E69AC8AD-AE64-44A9-B8B1-0D905D340631}" presName="parentText" presStyleLbl="node1" presStyleIdx="7" presStyleCnt="12">
        <dgm:presLayoutVars>
          <dgm:chMax val="0"/>
          <dgm:bulletEnabled val="1"/>
        </dgm:presLayoutVars>
      </dgm:prSet>
      <dgm:spPr/>
    </dgm:pt>
    <dgm:pt modelId="{445A9BBC-6AF7-44A7-B488-77D9DCBA3055}" type="pres">
      <dgm:prSet presAssocID="{07EE8692-6F26-41AB-8793-DC32F804DCF3}" presName="spacer" presStyleCnt="0"/>
      <dgm:spPr/>
    </dgm:pt>
    <dgm:pt modelId="{51488C60-1E27-4188-ACE0-CD251CE328FC}" type="pres">
      <dgm:prSet presAssocID="{BEB7A1FC-828F-4366-8A44-8F926FB3F1E3}" presName="parentText" presStyleLbl="node1" presStyleIdx="8" presStyleCnt="12">
        <dgm:presLayoutVars>
          <dgm:chMax val="0"/>
          <dgm:bulletEnabled val="1"/>
        </dgm:presLayoutVars>
      </dgm:prSet>
      <dgm:spPr/>
    </dgm:pt>
    <dgm:pt modelId="{77490BDA-3C97-4161-81D1-57DD306A20AA}" type="pres">
      <dgm:prSet presAssocID="{B08BA9AD-37B0-41BE-8C5C-6DC6196D5E62}" presName="spacer" presStyleCnt="0"/>
      <dgm:spPr/>
    </dgm:pt>
    <dgm:pt modelId="{E1EB5DF3-9FA8-4EC5-A8C4-9313EAE6BE05}" type="pres">
      <dgm:prSet presAssocID="{DF78528F-E5DD-41B1-9127-0F0CFF8100C7}" presName="parentText" presStyleLbl="node1" presStyleIdx="9" presStyleCnt="12">
        <dgm:presLayoutVars>
          <dgm:chMax val="0"/>
          <dgm:bulletEnabled val="1"/>
        </dgm:presLayoutVars>
      </dgm:prSet>
      <dgm:spPr>
        <a:solidFill>
          <a:schemeClr val="accent2"/>
        </a:solidFill>
      </dgm:spPr>
    </dgm:pt>
    <dgm:pt modelId="{1369D208-47E9-4B20-A602-2CD9325D1312}" type="pres">
      <dgm:prSet presAssocID="{14117D02-DEE7-4426-9ED6-FCE36D15059A}" presName="spacer" presStyleCnt="0"/>
      <dgm:spPr/>
    </dgm:pt>
    <dgm:pt modelId="{768D4FEC-AE21-455A-9E65-74FE5214417C}" type="pres">
      <dgm:prSet presAssocID="{96A53DF4-3BFC-4DFD-8FBE-6AE639D26F45}" presName="parentText" presStyleLbl="node1" presStyleIdx="10" presStyleCnt="12">
        <dgm:presLayoutVars>
          <dgm:chMax val="0"/>
          <dgm:bulletEnabled val="1"/>
        </dgm:presLayoutVars>
      </dgm:prSet>
      <dgm:spPr/>
    </dgm:pt>
    <dgm:pt modelId="{2BDAC8D2-0E48-4950-AAFF-3B2669FE0937}" type="pres">
      <dgm:prSet presAssocID="{4138764D-4C02-4B88-BB17-5CE34F35560F}" presName="spacer" presStyleCnt="0"/>
      <dgm:spPr/>
    </dgm:pt>
    <dgm:pt modelId="{B11D9F76-7201-4284-81D7-D939D282EFCB}" type="pres">
      <dgm:prSet presAssocID="{11FEFBE8-5D74-4339-9B34-CF2294402D5E}" presName="parentText" presStyleLbl="node1" presStyleIdx="11" presStyleCnt="12">
        <dgm:presLayoutVars>
          <dgm:chMax val="0"/>
          <dgm:bulletEnabled val="1"/>
        </dgm:presLayoutVars>
      </dgm:prSet>
      <dgm:spPr/>
    </dgm:pt>
  </dgm:ptLst>
  <dgm:cxnLst>
    <dgm:cxn modelId="{A6C14402-0129-4785-B76E-2E7CDEC63CB0}" srcId="{40F203C4-4EFC-4E28-B67D-B8F13E9450A2}" destId="{96A53DF4-3BFC-4DFD-8FBE-6AE639D26F45}" srcOrd="10" destOrd="0" parTransId="{92F0FD89-FD9C-42FC-AA07-016FCBA2A34E}" sibTransId="{4138764D-4C02-4B88-BB17-5CE34F35560F}"/>
    <dgm:cxn modelId="{A229DF1E-F659-4AB0-B477-DCF2CB9D805A}" type="presOf" srcId="{62E36959-5CA2-45A7-8A9C-1B2F61E43E38}" destId="{FC29D822-EAE8-46B6-88A0-B862BB89A758}" srcOrd="0" destOrd="0" presId="urn:microsoft.com/office/officeart/2005/8/layout/vList2"/>
    <dgm:cxn modelId="{7B303A36-3EE2-4EC8-A567-4237CC866687}" type="presOf" srcId="{E69AC8AD-AE64-44A9-B8B1-0D905D340631}" destId="{2CA919DA-8626-4B63-8FC2-890E982ED5C2}" srcOrd="0" destOrd="0" presId="urn:microsoft.com/office/officeart/2005/8/layout/vList2"/>
    <dgm:cxn modelId="{65996A61-5112-4C9D-AA6C-A24A86180093}" srcId="{40F203C4-4EFC-4E28-B67D-B8F13E9450A2}" destId="{11FEFBE8-5D74-4339-9B34-CF2294402D5E}" srcOrd="11" destOrd="0" parTransId="{D3421C20-A0CF-4EC6-A992-6D4894C0A98E}" sibTransId="{E2A5606D-3F18-496C-829B-645A8272A5D6}"/>
    <dgm:cxn modelId="{6E0FE363-877A-47BB-8689-E7323FDC7B27}" type="presOf" srcId="{DC16C3A4-A3FF-49B4-859F-6B5CB447B1F3}" destId="{95EEDB22-C97C-4956-9BCE-93A27FC9F1CA}" srcOrd="0" destOrd="0" presId="urn:microsoft.com/office/officeart/2005/8/layout/vList2"/>
    <dgm:cxn modelId="{F6167545-8D07-4B78-954C-741EE4ADCE21}" type="presOf" srcId="{11FEFBE8-5D74-4339-9B34-CF2294402D5E}" destId="{B11D9F76-7201-4284-81D7-D939D282EFCB}" srcOrd="0" destOrd="0" presId="urn:microsoft.com/office/officeart/2005/8/layout/vList2"/>
    <dgm:cxn modelId="{3F161866-F06E-47F3-9886-D9CF06D76454}" srcId="{40F203C4-4EFC-4E28-B67D-B8F13E9450A2}" destId="{E69AC8AD-AE64-44A9-B8B1-0D905D340631}" srcOrd="7" destOrd="0" parTransId="{E5A1C738-4747-4D49-A6E4-3563C504B1DF}" sibTransId="{07EE8692-6F26-41AB-8793-DC32F804DCF3}"/>
    <dgm:cxn modelId="{2849ED67-23EF-4B3C-9676-55147906499E}" type="presOf" srcId="{B30CA775-6501-4F2A-9979-7B4908C25AD7}" destId="{1B4E5042-3B63-4371-9F49-153C8A7BABD9}" srcOrd="0" destOrd="0" presId="urn:microsoft.com/office/officeart/2005/8/layout/vList2"/>
    <dgm:cxn modelId="{98765F6F-DFC4-4F0B-A2EF-E26232CD5A7D}" type="presOf" srcId="{96A53DF4-3BFC-4DFD-8FBE-6AE639D26F45}" destId="{768D4FEC-AE21-455A-9E65-74FE5214417C}" srcOrd="0" destOrd="0" presId="urn:microsoft.com/office/officeart/2005/8/layout/vList2"/>
    <dgm:cxn modelId="{6D705776-7D3B-4223-A8AB-F57C05AFD76C}" type="presOf" srcId="{40F203C4-4EFC-4E28-B67D-B8F13E9450A2}" destId="{883662F3-31E9-4ADC-B9E9-F92FCAF92C63}" srcOrd="0" destOrd="0" presId="urn:microsoft.com/office/officeart/2005/8/layout/vList2"/>
    <dgm:cxn modelId="{2D867681-3EE5-4FE7-A346-A65F95787516}" srcId="{40F203C4-4EFC-4E28-B67D-B8F13E9450A2}" destId="{C758A43D-8D88-452F-B69B-784D74BB9E81}" srcOrd="4" destOrd="0" parTransId="{42D926E4-9E22-40AE-81B8-B27E5797F1D5}" sibTransId="{9BC3B863-A666-4DCF-824F-9ACE8878C276}"/>
    <dgm:cxn modelId="{5FAE7C82-2610-47D1-BFE0-C33F852B02F5}" srcId="{40F203C4-4EFC-4E28-B67D-B8F13E9450A2}" destId="{B30CA775-6501-4F2A-9979-7B4908C25AD7}" srcOrd="3" destOrd="0" parTransId="{D96B3C65-AD1F-47D2-A542-4C08889B7EE7}" sibTransId="{68AFB142-BCF7-4646-B627-E6CBCDECCDD2}"/>
    <dgm:cxn modelId="{AFCF7E84-C5E8-40F2-8921-07860C2D3AD6}" srcId="{40F203C4-4EFC-4E28-B67D-B8F13E9450A2}" destId="{DC16C3A4-A3FF-49B4-859F-6B5CB447B1F3}" srcOrd="0" destOrd="0" parTransId="{388F595A-1E0B-44E0-8482-CC08B50C2A12}" sibTransId="{9159F395-459D-48FC-9800-B0AA4CD01BD7}"/>
    <dgm:cxn modelId="{33007A93-4131-477E-BBDA-904571AA2344}" srcId="{40F203C4-4EFC-4E28-B67D-B8F13E9450A2}" destId="{DF78528F-E5DD-41B1-9127-0F0CFF8100C7}" srcOrd="9" destOrd="0" parTransId="{EBC96CEB-E124-42DD-B4C2-E0ED159E5858}" sibTransId="{14117D02-DEE7-4426-9ED6-FCE36D15059A}"/>
    <dgm:cxn modelId="{EA52C296-735A-40D8-B307-A5DBA2706DAD}" type="presOf" srcId="{BEB7A1FC-828F-4366-8A44-8F926FB3F1E3}" destId="{51488C60-1E27-4188-ACE0-CD251CE328FC}" srcOrd="0" destOrd="0" presId="urn:microsoft.com/office/officeart/2005/8/layout/vList2"/>
    <dgm:cxn modelId="{594245A0-0EA2-418A-BEAF-C50E3F3ABA6B}" srcId="{40F203C4-4EFC-4E28-B67D-B8F13E9450A2}" destId="{62E36959-5CA2-45A7-8A9C-1B2F61E43E38}" srcOrd="1" destOrd="0" parTransId="{DDBD40E0-AF7A-424F-83EE-688287206B88}" sibTransId="{CC81A85A-DC6F-4E04-9037-674A5DB30282}"/>
    <dgm:cxn modelId="{937974AE-96CA-4CDD-B002-60E9263A3D16}" type="presOf" srcId="{751C292D-C4D2-41D9-B699-C23E9B0BCB1F}" destId="{0C0818A0-3BCD-4A7C-98E1-0AD640429301}" srcOrd="0" destOrd="0" presId="urn:microsoft.com/office/officeart/2005/8/layout/vList2"/>
    <dgm:cxn modelId="{D3938CB5-779C-4206-AC76-9DF810B085E6}" type="presOf" srcId="{DF78528F-E5DD-41B1-9127-0F0CFF8100C7}" destId="{E1EB5DF3-9FA8-4EC5-A8C4-9313EAE6BE05}" srcOrd="0" destOrd="0" presId="urn:microsoft.com/office/officeart/2005/8/layout/vList2"/>
    <dgm:cxn modelId="{0FD3BAC3-1538-4158-9D1F-F32A9B84BF96}" type="presOf" srcId="{FF61743F-6F63-4B81-A426-D32E364C0359}" destId="{41D1279C-0FF5-41C7-97F9-B569B3DED713}" srcOrd="0" destOrd="0" presId="urn:microsoft.com/office/officeart/2005/8/layout/vList2"/>
    <dgm:cxn modelId="{1C6318C6-9D49-4525-A1AF-84790FF11190}" type="presOf" srcId="{C34798D3-ACEE-4981-83D4-2E5B9429F5B0}" destId="{4E8A1CED-F546-4344-B450-09FF088C11BC}" srcOrd="0" destOrd="0" presId="urn:microsoft.com/office/officeart/2005/8/layout/vList2"/>
    <dgm:cxn modelId="{7A2D4BDA-E16C-4F32-9534-E589A573B67A}" srcId="{40F203C4-4EFC-4E28-B67D-B8F13E9450A2}" destId="{751C292D-C4D2-41D9-B699-C23E9B0BCB1F}" srcOrd="6" destOrd="0" parTransId="{B6F8FC4A-E48F-4BA3-8502-2EF602FFA2D0}" sibTransId="{91AAD65A-64F0-4C77-AFEF-A9A8B9E70AE5}"/>
    <dgm:cxn modelId="{80A2D3E2-DDC3-407F-8BFF-D68FFEF23747}" srcId="{40F203C4-4EFC-4E28-B67D-B8F13E9450A2}" destId="{C34798D3-ACEE-4981-83D4-2E5B9429F5B0}" srcOrd="2" destOrd="0" parTransId="{870089FB-D54B-43B4-B1B5-0AE6A8B488D2}" sibTransId="{39588E5A-75B6-4AE9-9F33-54E1622C7453}"/>
    <dgm:cxn modelId="{124A5AE3-5725-4BAC-A9EB-FE40BAFA2628}" type="presOf" srcId="{C758A43D-8D88-452F-B69B-784D74BB9E81}" destId="{5696AD0C-7F74-456F-8156-87CD118D7689}" srcOrd="0" destOrd="0" presId="urn:microsoft.com/office/officeart/2005/8/layout/vList2"/>
    <dgm:cxn modelId="{841B4EE6-D11A-4631-B8E6-D49AA02A596E}" srcId="{40F203C4-4EFC-4E28-B67D-B8F13E9450A2}" destId="{FF61743F-6F63-4B81-A426-D32E364C0359}" srcOrd="5" destOrd="0" parTransId="{ADD2D1F7-28C3-4A60-BD3E-FD7AD9E273AB}" sibTransId="{38531AC8-ABBF-46E8-87CA-50FA1B6110DE}"/>
    <dgm:cxn modelId="{ACC9B3EC-04EE-4947-8DCF-057CD0A777C3}" srcId="{40F203C4-4EFC-4E28-B67D-B8F13E9450A2}" destId="{BEB7A1FC-828F-4366-8A44-8F926FB3F1E3}" srcOrd="8" destOrd="0" parTransId="{D3B7353F-7C33-4E3A-A1B9-B4F50E7DA608}" sibTransId="{B08BA9AD-37B0-41BE-8C5C-6DC6196D5E62}"/>
    <dgm:cxn modelId="{D1861D8A-F74B-4851-9477-B8B98B7CCEEB}" type="presParOf" srcId="{883662F3-31E9-4ADC-B9E9-F92FCAF92C63}" destId="{95EEDB22-C97C-4956-9BCE-93A27FC9F1CA}" srcOrd="0" destOrd="0" presId="urn:microsoft.com/office/officeart/2005/8/layout/vList2"/>
    <dgm:cxn modelId="{684DDF46-BE1A-4A3D-BCD9-988FD85F639E}" type="presParOf" srcId="{883662F3-31E9-4ADC-B9E9-F92FCAF92C63}" destId="{2B3A3BDA-B0BA-47EA-8914-4EF514E475FB}" srcOrd="1" destOrd="0" presId="urn:microsoft.com/office/officeart/2005/8/layout/vList2"/>
    <dgm:cxn modelId="{842257A6-8B00-4929-B826-76F35C175E90}" type="presParOf" srcId="{883662F3-31E9-4ADC-B9E9-F92FCAF92C63}" destId="{FC29D822-EAE8-46B6-88A0-B862BB89A758}" srcOrd="2" destOrd="0" presId="urn:microsoft.com/office/officeart/2005/8/layout/vList2"/>
    <dgm:cxn modelId="{D844B198-E751-4E2D-88DD-7D67557487AE}" type="presParOf" srcId="{883662F3-31E9-4ADC-B9E9-F92FCAF92C63}" destId="{A8C23E55-7505-417F-8B1B-396F65E5F899}" srcOrd="3" destOrd="0" presId="urn:microsoft.com/office/officeart/2005/8/layout/vList2"/>
    <dgm:cxn modelId="{E02B998D-9568-4F0D-B4E7-B6706C2CCC3B}" type="presParOf" srcId="{883662F3-31E9-4ADC-B9E9-F92FCAF92C63}" destId="{4E8A1CED-F546-4344-B450-09FF088C11BC}" srcOrd="4" destOrd="0" presId="urn:microsoft.com/office/officeart/2005/8/layout/vList2"/>
    <dgm:cxn modelId="{4B28E71C-D938-45DC-9221-A38EB4B11F89}" type="presParOf" srcId="{883662F3-31E9-4ADC-B9E9-F92FCAF92C63}" destId="{A7562A5A-DDAD-4CBF-927A-F13C75C325C1}" srcOrd="5" destOrd="0" presId="urn:microsoft.com/office/officeart/2005/8/layout/vList2"/>
    <dgm:cxn modelId="{C96A8AF0-3834-46F7-A897-4C17A4F6D3A5}" type="presParOf" srcId="{883662F3-31E9-4ADC-B9E9-F92FCAF92C63}" destId="{1B4E5042-3B63-4371-9F49-153C8A7BABD9}" srcOrd="6" destOrd="0" presId="urn:microsoft.com/office/officeart/2005/8/layout/vList2"/>
    <dgm:cxn modelId="{B3D70BF7-2792-497B-8D11-93BADC72DA24}" type="presParOf" srcId="{883662F3-31E9-4ADC-B9E9-F92FCAF92C63}" destId="{ACB48BEC-7C10-49BF-BB17-0DEBA0346487}" srcOrd="7" destOrd="0" presId="urn:microsoft.com/office/officeart/2005/8/layout/vList2"/>
    <dgm:cxn modelId="{5FA3D282-BC06-48B7-8BC1-A85E1082D8F2}" type="presParOf" srcId="{883662F3-31E9-4ADC-B9E9-F92FCAF92C63}" destId="{5696AD0C-7F74-456F-8156-87CD118D7689}" srcOrd="8" destOrd="0" presId="urn:microsoft.com/office/officeart/2005/8/layout/vList2"/>
    <dgm:cxn modelId="{167210FD-EDC0-42B1-AAE3-40F5E0999104}" type="presParOf" srcId="{883662F3-31E9-4ADC-B9E9-F92FCAF92C63}" destId="{1BB8AF73-66BF-44B9-82BF-A549A745498F}" srcOrd="9" destOrd="0" presId="urn:microsoft.com/office/officeart/2005/8/layout/vList2"/>
    <dgm:cxn modelId="{19BA1242-C1E1-4AA7-91D8-63A938E3A279}" type="presParOf" srcId="{883662F3-31E9-4ADC-B9E9-F92FCAF92C63}" destId="{41D1279C-0FF5-41C7-97F9-B569B3DED713}" srcOrd="10" destOrd="0" presId="urn:microsoft.com/office/officeart/2005/8/layout/vList2"/>
    <dgm:cxn modelId="{E24AAF62-5F72-46EA-97F9-2D7CFB79316B}" type="presParOf" srcId="{883662F3-31E9-4ADC-B9E9-F92FCAF92C63}" destId="{B116D1A6-9E85-4C27-94C2-8D3C8925A62E}" srcOrd="11" destOrd="0" presId="urn:microsoft.com/office/officeart/2005/8/layout/vList2"/>
    <dgm:cxn modelId="{702B1370-CDE2-4B6F-A365-C94F2F311DB7}" type="presParOf" srcId="{883662F3-31E9-4ADC-B9E9-F92FCAF92C63}" destId="{0C0818A0-3BCD-4A7C-98E1-0AD640429301}" srcOrd="12" destOrd="0" presId="urn:microsoft.com/office/officeart/2005/8/layout/vList2"/>
    <dgm:cxn modelId="{5373F3C7-15E9-4923-8A35-CD2851B361CB}" type="presParOf" srcId="{883662F3-31E9-4ADC-B9E9-F92FCAF92C63}" destId="{F524C138-293A-403C-94E7-C2588B6F362F}" srcOrd="13" destOrd="0" presId="urn:microsoft.com/office/officeart/2005/8/layout/vList2"/>
    <dgm:cxn modelId="{7AA69D60-C16A-4464-8F6B-004D443F5653}" type="presParOf" srcId="{883662F3-31E9-4ADC-B9E9-F92FCAF92C63}" destId="{2CA919DA-8626-4B63-8FC2-890E982ED5C2}" srcOrd="14" destOrd="0" presId="urn:microsoft.com/office/officeart/2005/8/layout/vList2"/>
    <dgm:cxn modelId="{26660268-5686-47AD-8BB4-EA827D1C0B7D}" type="presParOf" srcId="{883662F3-31E9-4ADC-B9E9-F92FCAF92C63}" destId="{445A9BBC-6AF7-44A7-B488-77D9DCBA3055}" srcOrd="15" destOrd="0" presId="urn:microsoft.com/office/officeart/2005/8/layout/vList2"/>
    <dgm:cxn modelId="{FEC26875-E762-49EF-A12D-A9501948CB97}" type="presParOf" srcId="{883662F3-31E9-4ADC-B9E9-F92FCAF92C63}" destId="{51488C60-1E27-4188-ACE0-CD251CE328FC}" srcOrd="16" destOrd="0" presId="urn:microsoft.com/office/officeart/2005/8/layout/vList2"/>
    <dgm:cxn modelId="{CF746E6C-D376-4195-8F1B-6A0F21A1642C}" type="presParOf" srcId="{883662F3-31E9-4ADC-B9E9-F92FCAF92C63}" destId="{77490BDA-3C97-4161-81D1-57DD306A20AA}" srcOrd="17" destOrd="0" presId="urn:microsoft.com/office/officeart/2005/8/layout/vList2"/>
    <dgm:cxn modelId="{26CE39B4-9387-46E7-A86F-F475F5947A06}" type="presParOf" srcId="{883662F3-31E9-4ADC-B9E9-F92FCAF92C63}" destId="{E1EB5DF3-9FA8-4EC5-A8C4-9313EAE6BE05}" srcOrd="18" destOrd="0" presId="urn:microsoft.com/office/officeart/2005/8/layout/vList2"/>
    <dgm:cxn modelId="{88AE829D-5AC4-4375-B25B-C4D6DFD7F0D7}" type="presParOf" srcId="{883662F3-31E9-4ADC-B9E9-F92FCAF92C63}" destId="{1369D208-47E9-4B20-A602-2CD9325D1312}" srcOrd="19" destOrd="0" presId="urn:microsoft.com/office/officeart/2005/8/layout/vList2"/>
    <dgm:cxn modelId="{FC0B3EFA-B091-4D5D-8339-4F2833A1B475}" type="presParOf" srcId="{883662F3-31E9-4ADC-B9E9-F92FCAF92C63}" destId="{768D4FEC-AE21-455A-9E65-74FE5214417C}" srcOrd="20" destOrd="0" presId="urn:microsoft.com/office/officeart/2005/8/layout/vList2"/>
    <dgm:cxn modelId="{B17ED1F9-A9A2-4724-A6CF-D95E8B172CE0}" type="presParOf" srcId="{883662F3-31E9-4ADC-B9E9-F92FCAF92C63}" destId="{2BDAC8D2-0E48-4950-AAFF-3B2669FE0937}" srcOrd="21" destOrd="0" presId="urn:microsoft.com/office/officeart/2005/8/layout/vList2"/>
    <dgm:cxn modelId="{35A5785F-ADAA-468C-9EAC-97E9A8D69E0F}" type="presParOf" srcId="{883662F3-31E9-4ADC-B9E9-F92FCAF92C63}" destId="{B11D9F76-7201-4284-81D7-D939D282EFCB}"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EDB22-C97C-4956-9BCE-93A27FC9F1CA}">
      <dsp:nvSpPr>
        <dsp:cNvPr id="0" name=""/>
        <dsp:cNvSpPr/>
      </dsp:nvSpPr>
      <dsp:spPr>
        <a:xfrm>
          <a:off x="0" y="126881"/>
          <a:ext cx="6492875" cy="499187"/>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b="1" i="1" kern="1200">
              <a:latin typeface="Calibri Light" panose="020F0302020204030204"/>
            </a:rPr>
            <a:t> </a:t>
          </a:r>
          <a:r>
            <a:rPr lang="fr-FR" sz="900" b="1" i="1" kern="1200"/>
            <a:t>Quel est la fonction principale du system</a:t>
          </a:r>
          <a:r>
            <a:rPr lang="fr-FR" sz="900" kern="1200"/>
            <a:t>?</a:t>
          </a:r>
          <a:endParaRPr lang="en-US" sz="900" kern="1200"/>
        </a:p>
      </dsp:txBody>
      <dsp:txXfrm>
        <a:off x="24368" y="151249"/>
        <a:ext cx="6444139" cy="450451"/>
      </dsp:txXfrm>
    </dsp:sp>
    <dsp:sp modelId="{FC29D822-EAE8-46B6-88A0-B862BB89A758}">
      <dsp:nvSpPr>
        <dsp:cNvPr id="0" name=""/>
        <dsp:cNvSpPr/>
      </dsp:nvSpPr>
      <dsp:spPr>
        <a:xfrm>
          <a:off x="0" y="651988"/>
          <a:ext cx="6492875" cy="499187"/>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kern="1200">
              <a:latin typeface="Calibri Light" panose="020F0302020204030204"/>
            </a:rPr>
            <a:t> </a:t>
          </a:r>
          <a:r>
            <a:rPr lang="fr-FR" sz="900" kern="1200"/>
            <a:t>La fonction principale du client et de pouvoir gère les commandes d'objet des consommateurs de leur fromage qui ont rassembler un certain nombre de point fidélité leur donnant la possibilité d'avoir droit avec un articles gratuit si le nbre de point fidélité correspondons a cet article ou compléter par un chèque pour l'acquérir</a:t>
          </a:r>
          <a:endParaRPr lang="en-US" sz="900" kern="1200"/>
        </a:p>
      </dsp:txBody>
      <dsp:txXfrm>
        <a:off x="24368" y="676356"/>
        <a:ext cx="6444139" cy="450451"/>
      </dsp:txXfrm>
    </dsp:sp>
    <dsp:sp modelId="{4E8A1CED-F546-4344-B450-09FF088C11BC}">
      <dsp:nvSpPr>
        <dsp:cNvPr id="0" name=""/>
        <dsp:cNvSpPr/>
      </dsp:nvSpPr>
      <dsp:spPr>
        <a:xfrm>
          <a:off x="0" y="1177096"/>
          <a:ext cx="6492875" cy="499187"/>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US" sz="900" b="0" i="0" kern="1200">
              <a:latin typeface="Calibri Light" panose="020F0302020204030204"/>
            </a:rPr>
            <a:t>Qui sont les intervenant</a:t>
          </a:r>
        </a:p>
      </dsp:txBody>
      <dsp:txXfrm>
        <a:off x="24368" y="1201464"/>
        <a:ext cx="6444139" cy="450451"/>
      </dsp:txXfrm>
    </dsp:sp>
    <dsp:sp modelId="{1B4E5042-3B63-4371-9F49-153C8A7BABD9}">
      <dsp:nvSpPr>
        <dsp:cNvPr id="0" name=""/>
        <dsp:cNvSpPr/>
      </dsp:nvSpPr>
      <dsp:spPr>
        <a:xfrm>
          <a:off x="0" y="1702204"/>
          <a:ext cx="6492875" cy="499187"/>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US" sz="900" b="0" i="0" kern="1200">
              <a:latin typeface="Calibri Light" panose="020F0302020204030204"/>
            </a:rPr>
            <a:t>Les </a:t>
          </a:r>
          <a:r>
            <a:rPr lang="en-US" sz="900" b="0" i="0" kern="1200" err="1">
              <a:latin typeface="Calibri Light" panose="020F0302020204030204"/>
            </a:rPr>
            <a:t>intervenant</a:t>
          </a:r>
          <a:r>
            <a:rPr lang="en-US" sz="900" b="0" i="0" kern="1200">
              <a:latin typeface="Calibri Light" panose="020F0302020204030204"/>
            </a:rPr>
            <a:t> Exterieur son le </a:t>
          </a:r>
          <a:r>
            <a:rPr lang="en-US" sz="900" b="0" i="0" kern="1200" err="1">
              <a:latin typeface="Calibri Light" panose="020F0302020204030204"/>
            </a:rPr>
            <a:t>gestionnaire</a:t>
          </a:r>
          <a:r>
            <a:rPr lang="en-US" sz="900" b="0" i="0" kern="1200">
              <a:latin typeface="Calibri Light" panose="020F0302020204030204"/>
            </a:rPr>
            <a:t> de Colis , le </a:t>
          </a:r>
          <a:r>
            <a:rPr lang="en-US" sz="900" b="0" i="0" kern="1200" err="1">
              <a:latin typeface="Calibri Light" panose="020F0302020204030204"/>
            </a:rPr>
            <a:t>gestionnaire</a:t>
          </a:r>
          <a:r>
            <a:rPr lang="en-US" sz="900" b="0" i="0" kern="1200">
              <a:latin typeface="Calibri Light" panose="020F0302020204030204"/>
            </a:rPr>
            <a:t> de stock et la direction qui fait office administrateur</a:t>
          </a:r>
        </a:p>
      </dsp:txBody>
      <dsp:txXfrm>
        <a:off x="24368" y="1726572"/>
        <a:ext cx="6444139" cy="450451"/>
      </dsp:txXfrm>
    </dsp:sp>
    <dsp:sp modelId="{5696AD0C-7F74-456F-8156-87CD118D7689}">
      <dsp:nvSpPr>
        <dsp:cNvPr id="0" name=""/>
        <dsp:cNvSpPr/>
      </dsp:nvSpPr>
      <dsp:spPr>
        <a:xfrm>
          <a:off x="0" y="2227312"/>
          <a:ext cx="6492875" cy="499187"/>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b="1" i="1" kern="1200">
              <a:latin typeface="Calibri Light" panose="020F0302020204030204"/>
            </a:rPr>
            <a:t> </a:t>
          </a:r>
          <a:r>
            <a:rPr lang="fr-FR" sz="900" b="1" i="1" kern="1200"/>
            <a:t>Comment</a:t>
          </a:r>
          <a:r>
            <a:rPr lang="fr-FR" sz="900" b="1" i="1" kern="1200">
              <a:latin typeface="Calibri Light" panose="020F0302020204030204"/>
            </a:rPr>
            <a:t> est</a:t>
          </a:r>
          <a:r>
            <a:rPr lang="fr-FR" sz="900" b="1" i="1" kern="1200"/>
            <a:t> géré le system de commande</a:t>
          </a:r>
          <a:r>
            <a:rPr lang="fr-FR" sz="900" kern="1200"/>
            <a:t> ?</a:t>
          </a:r>
          <a:endParaRPr lang="en-US" sz="900" kern="1200"/>
        </a:p>
      </dsp:txBody>
      <dsp:txXfrm>
        <a:off x="24368" y="2251680"/>
        <a:ext cx="6444139" cy="450451"/>
      </dsp:txXfrm>
    </dsp:sp>
    <dsp:sp modelId="{41D1279C-0FF5-41C7-97F9-B569B3DED713}">
      <dsp:nvSpPr>
        <dsp:cNvPr id="0" name=""/>
        <dsp:cNvSpPr/>
      </dsp:nvSpPr>
      <dsp:spPr>
        <a:xfrm>
          <a:off x="0" y="2752420"/>
          <a:ext cx="6492875" cy="499187"/>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kern="1200">
              <a:latin typeface="Calibri Light" panose="020F0302020204030204"/>
            </a:rPr>
            <a:t> </a:t>
          </a:r>
          <a:r>
            <a:rPr lang="fr-FR" sz="900" kern="1200"/>
            <a:t>Chaque commande et associer à un consommateur ,il faut pouvoir gère une base ou  sont connu ou pas les consommateurs avec leur désignations nom, prénom, adresse ,tel etc..</a:t>
          </a:r>
          <a:endParaRPr lang="en-US" sz="900" kern="1200"/>
        </a:p>
      </dsp:txBody>
      <dsp:txXfrm>
        <a:off x="24368" y="2776788"/>
        <a:ext cx="6444139" cy="450451"/>
      </dsp:txXfrm>
    </dsp:sp>
    <dsp:sp modelId="{0C0818A0-3BCD-4A7C-98E1-0AD640429301}">
      <dsp:nvSpPr>
        <dsp:cNvPr id="0" name=""/>
        <dsp:cNvSpPr/>
      </dsp:nvSpPr>
      <dsp:spPr>
        <a:xfrm>
          <a:off x="0" y="3277528"/>
          <a:ext cx="6492875" cy="499187"/>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b="0" i="0" kern="1200">
              <a:latin typeface="Calibri Light" panose="020F0302020204030204"/>
            </a:rPr>
            <a:t> </a:t>
          </a:r>
          <a:r>
            <a:rPr lang="fr-FR" sz="900" b="0" i="0" kern="1200"/>
            <a:t>Quel sont les contraintes liées aux commandes ?</a:t>
          </a:r>
          <a:endParaRPr lang="fr-FR" sz="900" b="0" i="0" kern="1200">
            <a:latin typeface="Calibri Light" panose="020F0302020204030204"/>
          </a:endParaRPr>
        </a:p>
      </dsp:txBody>
      <dsp:txXfrm>
        <a:off x="24368" y="3301896"/>
        <a:ext cx="6444139" cy="450451"/>
      </dsp:txXfrm>
    </dsp:sp>
    <dsp:sp modelId="{2CA919DA-8626-4B63-8FC2-890E982ED5C2}">
      <dsp:nvSpPr>
        <dsp:cNvPr id="0" name=""/>
        <dsp:cNvSpPr/>
      </dsp:nvSpPr>
      <dsp:spPr>
        <a:xfrm>
          <a:off x="0" y="3802635"/>
          <a:ext cx="6492875" cy="499187"/>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fr-FR" sz="900" kern="1200"/>
            <a:t>Chaque commande et soumit a une gestion de colis (</a:t>
          </a:r>
          <a:r>
            <a:rPr lang="fr-FR" sz="900" kern="1200" err="1"/>
            <a:t>poid</a:t>
          </a:r>
          <a:r>
            <a:rPr lang="fr-FR" sz="900" kern="1200"/>
            <a:t> ,timbre, etc..)</a:t>
          </a:r>
        </a:p>
      </dsp:txBody>
      <dsp:txXfrm>
        <a:off x="24368" y="3827003"/>
        <a:ext cx="6444139" cy="450451"/>
      </dsp:txXfrm>
    </dsp:sp>
    <dsp:sp modelId="{51488C60-1E27-4188-ACE0-CD251CE328FC}">
      <dsp:nvSpPr>
        <dsp:cNvPr id="0" name=""/>
        <dsp:cNvSpPr/>
      </dsp:nvSpPr>
      <dsp:spPr>
        <a:xfrm>
          <a:off x="0" y="4327743"/>
          <a:ext cx="6492875" cy="499187"/>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b="0" kern="1200"/>
            <a:t>Quel sont les demande client liées aux objets ?</a:t>
          </a:r>
          <a:endParaRPr lang="fr-FR" sz="900" b="0" kern="1200">
            <a:latin typeface="Calibri Light" panose="020F0302020204030204"/>
          </a:endParaRPr>
        </a:p>
      </dsp:txBody>
      <dsp:txXfrm>
        <a:off x="24368" y="4352111"/>
        <a:ext cx="6444139" cy="450451"/>
      </dsp:txXfrm>
    </dsp:sp>
    <dsp:sp modelId="{E1EB5DF3-9FA8-4EC5-A8C4-9313EAE6BE05}">
      <dsp:nvSpPr>
        <dsp:cNvPr id="0" name=""/>
        <dsp:cNvSpPr/>
      </dsp:nvSpPr>
      <dsp:spPr>
        <a:xfrm>
          <a:off x="0" y="4852851"/>
          <a:ext cx="6492875" cy="499187"/>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fr-FR" sz="900" kern="1200"/>
            <a:t>Le client doit également pourvoir géré son stock d'objet afin d'avoir un suivi des objets dispo ou pas et d'en informer le consommateur de la fromagerie et de faire un inventaire comptable périodique , a chaque objet et affecter un nombre de points de </a:t>
          </a:r>
          <a:r>
            <a:rPr lang="fr-FR" sz="900" kern="1200">
              <a:latin typeface="Calibri Light" panose="020F0302020204030204"/>
            </a:rPr>
            <a:t>fidélités</a:t>
          </a:r>
          <a:endParaRPr lang="en-US" sz="900" kern="1200" err="1"/>
        </a:p>
      </dsp:txBody>
      <dsp:txXfrm>
        <a:off x="24368" y="4877219"/>
        <a:ext cx="6444139" cy="450451"/>
      </dsp:txXfrm>
    </dsp:sp>
    <dsp:sp modelId="{768D4FEC-AE21-455A-9E65-74FE5214417C}">
      <dsp:nvSpPr>
        <dsp:cNvPr id="0" name=""/>
        <dsp:cNvSpPr/>
      </dsp:nvSpPr>
      <dsp:spPr>
        <a:xfrm>
          <a:off x="0" y="5377959"/>
          <a:ext cx="6492875" cy="499187"/>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b="1" i="1" kern="1200"/>
            <a:t>Sur quel system est</a:t>
          </a:r>
          <a:r>
            <a:rPr lang="fr-FR" sz="900" b="1" i="1" kern="1200">
              <a:latin typeface="Calibri Light" panose="020F0302020204030204"/>
            </a:rPr>
            <a:t> déployer la gestion</a:t>
          </a:r>
          <a:r>
            <a:rPr lang="fr-FR" sz="900" b="1" i="1" kern="1200"/>
            <a:t> des </a:t>
          </a:r>
          <a:r>
            <a:rPr lang="fr-FR" sz="900" b="1" i="1" kern="1200">
              <a:latin typeface="Calibri Light" panose="020F0302020204030204"/>
            </a:rPr>
            <a:t>commandes</a:t>
          </a:r>
          <a:r>
            <a:rPr lang="fr-FR" sz="900" b="1" i="1" kern="1200"/>
            <a:t> et </a:t>
          </a:r>
          <a:r>
            <a:rPr lang="fr-FR" sz="900" b="1" i="1" kern="1200">
              <a:latin typeface="Calibri Light" panose="020F0302020204030204"/>
            </a:rPr>
            <a:t>de stock</a:t>
          </a:r>
          <a:r>
            <a:rPr lang="fr-FR" sz="900" b="1" i="1" kern="1200"/>
            <a:t> ?</a:t>
          </a:r>
          <a:endParaRPr lang="en-US" sz="900" kern="1200"/>
        </a:p>
      </dsp:txBody>
      <dsp:txXfrm>
        <a:off x="24368" y="5402327"/>
        <a:ext cx="6444139" cy="450451"/>
      </dsp:txXfrm>
    </dsp:sp>
    <dsp:sp modelId="{B11D9F76-7201-4284-81D7-D939D282EFCB}">
      <dsp:nvSpPr>
        <dsp:cNvPr id="0" name=""/>
        <dsp:cNvSpPr/>
      </dsp:nvSpPr>
      <dsp:spPr>
        <a:xfrm>
          <a:off x="0" y="5903067"/>
          <a:ext cx="6492875" cy="499187"/>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fr-FR" sz="900" kern="1200"/>
            <a:t>System actuellement base sur Access avec des bases de données relationnel , les différentes mises à jour sont faites manuellement pas des intervenant extérieur(operateur saisie ,operateur stock ,direction ou admin)</a:t>
          </a:r>
          <a:endParaRPr lang="en-US" sz="900" kern="1200"/>
        </a:p>
      </dsp:txBody>
      <dsp:txXfrm>
        <a:off x="24368" y="5927435"/>
        <a:ext cx="6444139" cy="45045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700490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94977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61278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04267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19899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95878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743917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86928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77421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5937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51833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a:p>
        </p:txBody>
      </p:sp>
    </p:spTree>
    <p:extLst>
      <p:ext uri="{BB962C8B-B14F-4D97-AF65-F5344CB8AC3E}">
        <p14:creationId xmlns:p14="http://schemas.microsoft.com/office/powerpoint/2010/main" val="3022393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4" descr="Une image contenant texte, signe&#10;&#10;Description générée automatiquement">
            <a:extLst>
              <a:ext uri="{FF2B5EF4-FFF2-40B4-BE49-F238E27FC236}">
                <a16:creationId xmlns:a16="http://schemas.microsoft.com/office/drawing/2014/main" id="{0DC5FC9D-6ABE-FC08-F095-DB110CE93A16}"/>
              </a:ext>
            </a:extLst>
          </p:cNvPr>
          <p:cNvPicPr>
            <a:picLocks noChangeAspect="1"/>
          </p:cNvPicPr>
          <p:nvPr/>
        </p:nvPicPr>
        <p:blipFill rotWithShape="1">
          <a:blip r:embed="rId2"/>
          <a:srcRect t="9091" r="63803" b="-1"/>
          <a:stretch/>
        </p:blipFill>
        <p:spPr>
          <a:xfrm>
            <a:off x="3960244" y="10"/>
            <a:ext cx="8668512" cy="6857990"/>
          </a:xfrm>
          <a:prstGeom prst="rect">
            <a:avLst/>
          </a:prstGeom>
        </p:spPr>
      </p:pic>
      <p:sp>
        <p:nvSpPr>
          <p:cNvPr id="22"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p:cNvSpPr>
            <a:spLocks noGrp="1"/>
          </p:cNvSpPr>
          <p:nvPr>
            <p:ph type="subTitle" idx="1"/>
          </p:nvPr>
        </p:nvSpPr>
        <p:spPr>
          <a:xfrm>
            <a:off x="477980" y="4872922"/>
            <a:ext cx="4023359" cy="1208141"/>
          </a:xfrm>
        </p:spPr>
        <p:txBody>
          <a:bodyPr vert="horz" lIns="91440" tIns="45720" rIns="91440" bIns="45720" rtlCol="0" anchor="t">
            <a:normAutofit/>
          </a:bodyPr>
          <a:lstStyle/>
          <a:p>
            <a:pPr algn="l"/>
            <a:r>
              <a:rPr lang="en-US" sz="2000" err="1"/>
              <a:t>Commande</a:t>
            </a:r>
            <a:r>
              <a:rPr lang="en-US" sz="2000"/>
              <a:t> </a:t>
            </a:r>
            <a:r>
              <a:rPr lang="en-US" sz="2000" err="1"/>
              <a:t>d'articles</a:t>
            </a:r>
            <a:r>
              <a:rPr lang="en-US" sz="2000"/>
              <a:t> grâce aux points de </a:t>
            </a:r>
            <a:r>
              <a:rPr lang="en-US" sz="2000" err="1"/>
              <a:t>fidélité</a:t>
            </a:r>
            <a:r>
              <a:rPr lang="en-US" sz="2000"/>
              <a:t> (</a:t>
            </a:r>
            <a:r>
              <a:rPr lang="en-US" sz="2000" err="1"/>
              <a:t>rattacher</a:t>
            </a:r>
            <a:r>
              <a:rPr lang="en-US" sz="2000"/>
              <a:t> a </a:t>
            </a:r>
            <a:r>
              <a:rPr lang="en-US" sz="2000" err="1"/>
              <a:t>une</a:t>
            </a:r>
            <a:r>
              <a:rPr lang="en-US" sz="2000"/>
              <a:t> fromagerie) et gestion de stock.</a:t>
            </a:r>
          </a:p>
          <a:p>
            <a:pPr algn="l"/>
            <a:endParaRPr lang="en-US" sz="2000"/>
          </a:p>
        </p:txBody>
      </p:sp>
      <p:sp>
        <p:nvSpPr>
          <p:cNvPr id="2" name="Titre 1"/>
          <p:cNvSpPr>
            <a:spLocks noGrp="1"/>
          </p:cNvSpPr>
          <p:nvPr>
            <p:ph type="ctrTitle"/>
          </p:nvPr>
        </p:nvSpPr>
        <p:spPr>
          <a:xfrm>
            <a:off x="1445660" y="204304"/>
            <a:ext cx="6716455" cy="1941797"/>
          </a:xfrm>
          <a:ln>
            <a:solidFill>
              <a:srgbClr val="4472C4"/>
            </a:solidFill>
          </a:ln>
        </p:spPr>
        <p:txBody>
          <a:bodyPr vert="horz" lIns="91440" tIns="45720" rIns="91440" bIns="45720" rtlCol="0" anchor="b">
            <a:normAutofit/>
          </a:bodyPr>
          <a:lstStyle/>
          <a:p>
            <a:r>
              <a:rPr lang="en-US" sz="4400" b="1" i="1">
                <a:cs typeface="Calibri Light"/>
              </a:rPr>
              <a:t>TP PROJET :</a:t>
            </a:r>
            <a:br>
              <a:rPr lang="en-US" sz="4400" b="1" i="1">
                <a:cs typeface="Calibri Light"/>
              </a:rPr>
            </a:br>
            <a:r>
              <a:rPr lang="fr-FR" sz="4400" b="1" i="1">
                <a:cs typeface="Calibri Light"/>
              </a:rPr>
              <a:t>Modélisation d'une application informatique</a:t>
            </a:r>
          </a:p>
        </p:txBody>
      </p:sp>
      <p:sp>
        <p:nvSpPr>
          <p:cNvPr id="23"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ZoneTexte 4">
            <a:extLst>
              <a:ext uri="{FF2B5EF4-FFF2-40B4-BE49-F238E27FC236}">
                <a16:creationId xmlns:a16="http://schemas.microsoft.com/office/drawing/2014/main" id="{2B1D3BA2-AECF-AC0B-B709-0BC998CA9731}"/>
              </a:ext>
            </a:extLst>
          </p:cNvPr>
          <p:cNvSpPr txBox="1"/>
          <p:nvPr/>
        </p:nvSpPr>
        <p:spPr>
          <a:xfrm>
            <a:off x="421888" y="2875156"/>
            <a:ext cx="403755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ea typeface="+mn-lt"/>
                <a:cs typeface="+mn-lt"/>
              </a:rPr>
              <a:t>Groupe 3 DATA “ Les data </a:t>
            </a:r>
            <a:r>
              <a:rPr lang="fr-FR" err="1">
                <a:ea typeface="+mn-lt"/>
                <a:cs typeface="+mn-lt"/>
              </a:rPr>
              <a:t>Intelegi</a:t>
            </a:r>
            <a:r>
              <a:rPr lang="fr-FR">
                <a:ea typeface="+mn-lt"/>
                <a:cs typeface="+mn-lt"/>
              </a:rPr>
              <a:t> ” :</a:t>
            </a:r>
          </a:p>
          <a:p>
            <a:r>
              <a:rPr lang="fr-FR">
                <a:ea typeface="+mn-lt"/>
                <a:cs typeface="+mn-lt"/>
              </a:rPr>
              <a:t>Eliott Norbert-Agaisse</a:t>
            </a:r>
          </a:p>
          <a:p>
            <a:r>
              <a:rPr lang="fr-FR">
                <a:ea typeface="+mn-lt"/>
                <a:cs typeface="+mn-lt"/>
              </a:rPr>
              <a:t>Mohamed hamadi</a:t>
            </a:r>
          </a:p>
          <a:p>
            <a:r>
              <a:rPr lang="fr-FR" err="1">
                <a:ea typeface="+mn-lt"/>
                <a:cs typeface="+mn-lt"/>
              </a:rPr>
              <a:t>Naoufali</a:t>
            </a:r>
            <a:r>
              <a:rPr lang="fr-FR">
                <a:ea typeface="+mn-lt"/>
                <a:cs typeface="+mn-lt"/>
              </a:rPr>
              <a:t> NOM</a:t>
            </a:r>
          </a:p>
          <a:p>
            <a:r>
              <a:rPr lang="fr-FR" err="1">
                <a:ea typeface="+mn-lt"/>
                <a:cs typeface="+mn-lt"/>
              </a:rPr>
              <a:t>Yousra</a:t>
            </a:r>
            <a:r>
              <a:rPr lang="fr-FR">
                <a:ea typeface="+mn-lt"/>
                <a:cs typeface="+mn-lt"/>
              </a:rPr>
              <a:t> DAJIR</a:t>
            </a:r>
            <a:endParaRPr lang="fr-FR" err="1"/>
          </a:p>
          <a:p>
            <a:r>
              <a:rPr lang="fr-FR">
                <a:ea typeface="+mn-lt"/>
                <a:cs typeface="+mn-lt"/>
              </a:rPr>
              <a:t>Session 2022-D08 TP7 Data </a:t>
            </a:r>
            <a:r>
              <a:rPr lang="fr-FR" err="1">
                <a:ea typeface="+mn-lt"/>
                <a:cs typeface="+mn-lt"/>
              </a:rPr>
              <a:t>Engineer</a:t>
            </a:r>
            <a:endParaRPr lang="fr-FR">
              <a:ea typeface="+mn-lt"/>
              <a:cs typeface="+mn-lt"/>
            </a:endParaRPr>
          </a:p>
          <a:p>
            <a:br>
              <a:rPr lang="en-US"/>
            </a:br>
            <a:endParaRPr lang="en-US">
              <a:cs typeface="Calibri"/>
            </a:endParaRPr>
          </a:p>
          <a:p>
            <a:endParaRPr lang="fr-FR">
              <a:latin typeface="Times New Roman"/>
              <a:cs typeface="Times New Roman"/>
            </a:endParaRPr>
          </a:p>
        </p:txBody>
      </p:sp>
    </p:spTree>
    <p:extLst>
      <p:ext uri="{BB962C8B-B14F-4D97-AF65-F5344CB8AC3E}">
        <p14:creationId xmlns:p14="http://schemas.microsoft.com/office/powerpoint/2010/main" val="37840890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BD59B4D4-8C38-02CF-655B-A1B44A51F9B8}"/>
              </a:ext>
            </a:extLst>
          </p:cNvPr>
          <p:cNvSpPr>
            <a:spLocks noGrp="1"/>
          </p:cNvSpPr>
          <p:nvPr>
            <p:ph type="title"/>
          </p:nvPr>
        </p:nvSpPr>
        <p:spPr>
          <a:xfrm>
            <a:off x="-675829" y="174321"/>
            <a:ext cx="5405907" cy="3216058"/>
          </a:xfrm>
          <a:prstGeom prst="ellipse">
            <a:avLst/>
          </a:prstGeom>
        </p:spPr>
        <p:txBody>
          <a:bodyPr vert="horz" lIns="91440" tIns="45720" rIns="91440" bIns="45720" rtlCol="0">
            <a:normAutofit/>
          </a:bodyPr>
          <a:lstStyle/>
          <a:p>
            <a:r>
              <a:rPr lang="en-US" sz="2800" b="1" i="1" err="1">
                <a:solidFill>
                  <a:srgbClr val="FFFFFF"/>
                </a:solidFill>
                <a:cs typeface="Calibri Light"/>
              </a:rPr>
              <a:t>Digramme</a:t>
            </a:r>
            <a:r>
              <a:rPr lang="en-US" sz="2800" b="1" i="1">
                <a:solidFill>
                  <a:srgbClr val="FFFFFF"/>
                </a:solidFill>
                <a:cs typeface="Calibri Light"/>
              </a:rPr>
              <a:t> de class </a:t>
            </a:r>
            <a:br>
              <a:rPr lang="en-US" sz="2800" b="1" i="1">
                <a:solidFill>
                  <a:srgbClr val="FFFFFF"/>
                </a:solidFill>
                <a:cs typeface="Calibri Light"/>
              </a:rPr>
            </a:br>
            <a:r>
              <a:rPr lang="en-US" sz="2800" b="1" i="1">
                <a:solidFill>
                  <a:srgbClr val="FFFFFF"/>
                </a:solidFill>
                <a:cs typeface="Calibri Light"/>
              </a:rPr>
              <a:t>pour le Si gestion Colis</a:t>
            </a:r>
          </a:p>
        </p:txBody>
      </p:sp>
      <p:pic>
        <p:nvPicPr>
          <p:cNvPr id="3" name="Image 4">
            <a:extLst>
              <a:ext uri="{FF2B5EF4-FFF2-40B4-BE49-F238E27FC236}">
                <a16:creationId xmlns:a16="http://schemas.microsoft.com/office/drawing/2014/main" id="{549DE640-A649-DC08-5830-438DC9C906DE}"/>
              </a:ext>
            </a:extLst>
          </p:cNvPr>
          <p:cNvPicPr>
            <a:picLocks noGrp="1" noChangeAspect="1"/>
          </p:cNvPicPr>
          <p:nvPr>
            <p:ph idx="1"/>
          </p:nvPr>
        </p:nvPicPr>
        <p:blipFill>
          <a:blip r:embed="rId2"/>
          <a:stretch>
            <a:fillRect/>
          </a:stretch>
        </p:blipFill>
        <p:spPr>
          <a:xfrm>
            <a:off x="5201432" y="419976"/>
            <a:ext cx="7133573" cy="5523813"/>
          </a:xfrm>
        </p:spPr>
      </p:pic>
    </p:spTree>
    <p:extLst>
      <p:ext uri="{BB962C8B-B14F-4D97-AF65-F5344CB8AC3E}">
        <p14:creationId xmlns:p14="http://schemas.microsoft.com/office/powerpoint/2010/main" val="79266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BD59B4D4-8C38-02CF-655B-A1B44A51F9B8}"/>
              </a:ext>
            </a:extLst>
          </p:cNvPr>
          <p:cNvSpPr>
            <a:spLocks noGrp="1"/>
          </p:cNvSpPr>
          <p:nvPr>
            <p:ph type="title"/>
          </p:nvPr>
        </p:nvSpPr>
        <p:spPr>
          <a:xfrm>
            <a:off x="-675829" y="174321"/>
            <a:ext cx="5405907" cy="3216058"/>
          </a:xfrm>
          <a:prstGeom prst="ellipse">
            <a:avLst/>
          </a:prstGeom>
        </p:spPr>
        <p:txBody>
          <a:bodyPr vert="horz" lIns="91440" tIns="45720" rIns="91440" bIns="45720" rtlCol="0">
            <a:normAutofit/>
          </a:bodyPr>
          <a:lstStyle/>
          <a:p>
            <a:r>
              <a:rPr lang="en-US" sz="2800" b="1" i="1" err="1">
                <a:solidFill>
                  <a:srgbClr val="FFFFFF"/>
                </a:solidFill>
                <a:cs typeface="Calibri Light"/>
              </a:rPr>
              <a:t>Diagramme</a:t>
            </a:r>
            <a:r>
              <a:rPr lang="en-US" sz="2800" b="1" i="1">
                <a:solidFill>
                  <a:srgbClr val="FFFFFF"/>
                </a:solidFill>
                <a:cs typeface="Calibri Light"/>
              </a:rPr>
              <a:t> </a:t>
            </a:r>
            <a:r>
              <a:rPr lang="en-US" sz="2800" b="1" i="1" err="1">
                <a:solidFill>
                  <a:srgbClr val="FFFFFF"/>
                </a:solidFill>
                <a:cs typeface="Calibri Light"/>
              </a:rPr>
              <a:t>d'activité</a:t>
            </a:r>
            <a:br>
              <a:rPr lang="en-US" sz="2800" b="1" i="1">
                <a:solidFill>
                  <a:srgbClr val="FFFFFF"/>
                </a:solidFill>
                <a:cs typeface="Calibri Light"/>
              </a:rPr>
            </a:br>
            <a:r>
              <a:rPr lang="en-US" sz="2800" b="1" i="1">
                <a:solidFill>
                  <a:srgbClr val="FFFFFF"/>
                </a:solidFill>
                <a:cs typeface="Calibri Light"/>
              </a:rPr>
              <a:t>gestion stock</a:t>
            </a:r>
          </a:p>
        </p:txBody>
      </p:sp>
      <p:pic>
        <p:nvPicPr>
          <p:cNvPr id="6" name="Image 6">
            <a:extLst>
              <a:ext uri="{FF2B5EF4-FFF2-40B4-BE49-F238E27FC236}">
                <a16:creationId xmlns:a16="http://schemas.microsoft.com/office/drawing/2014/main" id="{2077F834-A49F-748E-905E-C5041FDD60B9}"/>
              </a:ext>
            </a:extLst>
          </p:cNvPr>
          <p:cNvPicPr>
            <a:picLocks noGrp="1" noChangeAspect="1"/>
          </p:cNvPicPr>
          <p:nvPr>
            <p:ph idx="1"/>
          </p:nvPr>
        </p:nvPicPr>
        <p:blipFill>
          <a:blip r:embed="rId2"/>
          <a:stretch>
            <a:fillRect/>
          </a:stretch>
        </p:blipFill>
        <p:spPr>
          <a:xfrm>
            <a:off x="5376819" y="228557"/>
            <a:ext cx="5916415" cy="6418132"/>
          </a:xfrm>
        </p:spPr>
      </p:pic>
    </p:spTree>
    <p:extLst>
      <p:ext uri="{BB962C8B-B14F-4D97-AF65-F5344CB8AC3E}">
        <p14:creationId xmlns:p14="http://schemas.microsoft.com/office/powerpoint/2010/main" val="1486763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BD59B4D4-8C38-02CF-655B-A1B44A51F9B8}"/>
              </a:ext>
            </a:extLst>
          </p:cNvPr>
          <p:cNvSpPr>
            <a:spLocks noGrp="1"/>
          </p:cNvSpPr>
          <p:nvPr>
            <p:ph type="title"/>
          </p:nvPr>
        </p:nvSpPr>
        <p:spPr>
          <a:xfrm>
            <a:off x="-675829" y="174321"/>
            <a:ext cx="5405907" cy="3216058"/>
          </a:xfrm>
          <a:prstGeom prst="ellipse">
            <a:avLst/>
          </a:prstGeom>
        </p:spPr>
        <p:txBody>
          <a:bodyPr vert="horz" lIns="91440" tIns="45720" rIns="91440" bIns="45720" rtlCol="0">
            <a:normAutofit/>
          </a:bodyPr>
          <a:lstStyle/>
          <a:p>
            <a:r>
              <a:rPr lang="en-US" sz="2800" b="1" i="1" err="1">
                <a:solidFill>
                  <a:srgbClr val="FFFFFF"/>
                </a:solidFill>
                <a:cs typeface="Calibri Light"/>
              </a:rPr>
              <a:t>Diagramme</a:t>
            </a:r>
            <a:r>
              <a:rPr lang="en-US" sz="2800" b="1" i="1">
                <a:solidFill>
                  <a:srgbClr val="FFFFFF"/>
                </a:solidFill>
                <a:cs typeface="Calibri Light"/>
              </a:rPr>
              <a:t> de </a:t>
            </a:r>
            <a:r>
              <a:rPr lang="en-US" sz="2800" b="1" i="1" err="1">
                <a:solidFill>
                  <a:srgbClr val="FFFFFF"/>
                </a:solidFill>
                <a:cs typeface="Calibri Light"/>
              </a:rPr>
              <a:t>classe</a:t>
            </a:r>
            <a:br>
              <a:rPr lang="en-US" sz="2800" b="1" i="1">
                <a:solidFill>
                  <a:srgbClr val="FFFFFF"/>
                </a:solidFill>
                <a:cs typeface="Calibri Light"/>
              </a:rPr>
            </a:br>
            <a:r>
              <a:rPr lang="en-US" sz="2800" b="1" i="1">
                <a:solidFill>
                  <a:srgbClr val="FFFFFF"/>
                </a:solidFill>
                <a:cs typeface="Calibri Light"/>
              </a:rPr>
              <a:t>gestion stock</a:t>
            </a:r>
          </a:p>
        </p:txBody>
      </p:sp>
      <p:pic>
        <p:nvPicPr>
          <p:cNvPr id="6" name="Image 6">
            <a:extLst>
              <a:ext uri="{FF2B5EF4-FFF2-40B4-BE49-F238E27FC236}">
                <a16:creationId xmlns:a16="http://schemas.microsoft.com/office/drawing/2014/main" id="{40C6D7F5-3397-1BA6-2555-CF54DAE4F18D}"/>
              </a:ext>
            </a:extLst>
          </p:cNvPr>
          <p:cNvPicPr>
            <a:picLocks noGrp="1" noChangeAspect="1"/>
          </p:cNvPicPr>
          <p:nvPr>
            <p:ph idx="1"/>
          </p:nvPr>
        </p:nvPicPr>
        <p:blipFill>
          <a:blip r:embed="rId2"/>
          <a:stretch>
            <a:fillRect/>
          </a:stretch>
        </p:blipFill>
        <p:spPr>
          <a:xfrm>
            <a:off x="4808621" y="456966"/>
            <a:ext cx="6575258" cy="5765183"/>
          </a:xfrm>
        </p:spPr>
      </p:pic>
    </p:spTree>
    <p:extLst>
      <p:ext uri="{BB962C8B-B14F-4D97-AF65-F5344CB8AC3E}">
        <p14:creationId xmlns:p14="http://schemas.microsoft.com/office/powerpoint/2010/main" val="215715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9A0EC16-61FB-3C23-CFD0-4C7AE1089897}"/>
              </a:ext>
            </a:extLst>
          </p:cNvPr>
          <p:cNvSpPr>
            <a:spLocks noGrp="1"/>
          </p:cNvSpPr>
          <p:nvPr>
            <p:ph type="title"/>
          </p:nvPr>
        </p:nvSpPr>
        <p:spPr>
          <a:xfrm>
            <a:off x="640080" y="325369"/>
            <a:ext cx="4368602" cy="1956841"/>
          </a:xfrm>
        </p:spPr>
        <p:txBody>
          <a:bodyPr anchor="b">
            <a:normAutofit/>
          </a:bodyPr>
          <a:lstStyle/>
          <a:p>
            <a:r>
              <a:rPr lang="fr-FR" sz="5400">
                <a:cs typeface="Calibri Light"/>
              </a:rPr>
              <a:t>Sommaire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F66F716-3C16-5CF4-7965-1E203755CADE}"/>
              </a:ext>
            </a:extLst>
          </p:cNvPr>
          <p:cNvSpPr>
            <a:spLocks noGrp="1"/>
          </p:cNvSpPr>
          <p:nvPr>
            <p:ph idx="1"/>
          </p:nvPr>
        </p:nvSpPr>
        <p:spPr>
          <a:xfrm>
            <a:off x="640080" y="2872899"/>
            <a:ext cx="4243589" cy="3320668"/>
          </a:xfrm>
        </p:spPr>
        <p:txBody>
          <a:bodyPr vert="horz" lIns="91440" tIns="45720" rIns="91440" bIns="45720" rtlCol="0" anchor="t">
            <a:normAutofit/>
          </a:bodyPr>
          <a:lstStyle/>
          <a:p>
            <a:r>
              <a:rPr lang="fr-FR" sz="1500">
                <a:cs typeface="Calibri"/>
              </a:rPr>
              <a:t>Besoin client (Question client/Product Owner)</a:t>
            </a:r>
          </a:p>
          <a:p>
            <a:r>
              <a:rPr lang="fr-FR" sz="1500">
                <a:cs typeface="Calibri"/>
              </a:rPr>
              <a:t>Schéma fonctionnel global (analyse de l'existant)</a:t>
            </a:r>
            <a:endParaRPr lang="fr-FR" sz="1500"/>
          </a:p>
          <a:p>
            <a:r>
              <a:rPr lang="fr-FR" sz="1500">
                <a:cs typeface="Calibri"/>
              </a:rPr>
              <a:t>Dictionnaire de données </a:t>
            </a:r>
          </a:p>
          <a:p>
            <a:r>
              <a:rPr lang="fr-FR" sz="1500">
                <a:cs typeface="Calibri"/>
              </a:rPr>
              <a:t>Diagramme de cas d'utilisation SI Colis et Si Stocks (correspond au system en place)</a:t>
            </a:r>
          </a:p>
          <a:p>
            <a:r>
              <a:rPr lang="fr-FR" sz="1500">
                <a:cs typeface="Calibri"/>
              </a:rPr>
              <a:t>Diagramme de séquence Si Colis</a:t>
            </a:r>
          </a:p>
          <a:p>
            <a:r>
              <a:rPr lang="fr-FR" sz="1500">
                <a:cs typeface="Calibri"/>
              </a:rPr>
              <a:t>Diagramme de Classe fonction gestion colis et gestion stock</a:t>
            </a:r>
          </a:p>
          <a:p>
            <a:endParaRPr lang="fr-FR" sz="1500">
              <a:cs typeface="Calibri"/>
            </a:endParaRPr>
          </a:p>
          <a:p>
            <a:pPr marL="0" indent="0">
              <a:buNone/>
            </a:pPr>
            <a:endParaRPr lang="fr-FR" sz="1500">
              <a:cs typeface="Calibri"/>
            </a:endParaRPr>
          </a:p>
        </p:txBody>
      </p:sp>
      <p:pic>
        <p:nvPicPr>
          <p:cNvPr id="4" name="Image 4" descr="Une image contenant texte, signe&#10;&#10;Description générée automatiquement">
            <a:extLst>
              <a:ext uri="{FF2B5EF4-FFF2-40B4-BE49-F238E27FC236}">
                <a16:creationId xmlns:a16="http://schemas.microsoft.com/office/drawing/2014/main" id="{87C80871-A8E7-A125-9A76-EC4C77A4369C}"/>
              </a:ext>
            </a:extLst>
          </p:cNvPr>
          <p:cNvPicPr>
            <a:picLocks noChangeAspect="1"/>
          </p:cNvPicPr>
          <p:nvPr/>
        </p:nvPicPr>
        <p:blipFill rotWithShape="1">
          <a:blip r:embed="rId2"/>
          <a:srcRect l="12865" r="5553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1252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840F8BDA-2C01-8883-0134-8DE321DBDAB2}"/>
              </a:ext>
            </a:extLst>
          </p:cNvPr>
          <p:cNvSpPr>
            <a:spLocks noGrp="1"/>
          </p:cNvSpPr>
          <p:nvPr>
            <p:ph type="title"/>
          </p:nvPr>
        </p:nvSpPr>
        <p:spPr>
          <a:xfrm>
            <a:off x="378445" y="214564"/>
            <a:ext cx="2770245" cy="1064795"/>
          </a:xfrm>
        </p:spPr>
        <p:txBody>
          <a:bodyPr>
            <a:normAutofit fontScale="90000"/>
          </a:bodyPr>
          <a:lstStyle/>
          <a:p>
            <a:r>
              <a:rPr lang="fr-FR" sz="4000">
                <a:solidFill>
                  <a:srgbClr val="FFFFFF"/>
                </a:solidFill>
                <a:cs typeface="Calibri Light"/>
              </a:rPr>
              <a:t>Besoin client </a:t>
            </a:r>
            <a:endParaRPr lang="fr-FR" sz="4000">
              <a:solidFill>
                <a:srgbClr val="FFFFFF"/>
              </a:solidFill>
            </a:endParaRPr>
          </a:p>
        </p:txBody>
      </p:sp>
      <p:graphicFrame>
        <p:nvGraphicFramePr>
          <p:cNvPr id="5" name="Espace réservé du contenu 2">
            <a:extLst>
              <a:ext uri="{FF2B5EF4-FFF2-40B4-BE49-F238E27FC236}">
                <a16:creationId xmlns:a16="http://schemas.microsoft.com/office/drawing/2014/main" id="{94C2502E-F45D-8655-C4B7-1A252DE910B6}"/>
              </a:ext>
            </a:extLst>
          </p:cNvPr>
          <p:cNvGraphicFramePr>
            <a:graphicFrameLocks noGrp="1"/>
          </p:cNvGraphicFramePr>
          <p:nvPr>
            <p:ph idx="1"/>
            <p:extLst>
              <p:ext uri="{D42A27DB-BD31-4B8C-83A1-F6EECF244321}">
                <p14:modId xmlns:p14="http://schemas.microsoft.com/office/powerpoint/2010/main" val="2586361283"/>
              </p:ext>
            </p:extLst>
          </p:nvPr>
        </p:nvGraphicFramePr>
        <p:xfrm>
          <a:off x="5093657" y="4011"/>
          <a:ext cx="6492875" cy="6529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ZoneTexte 22">
            <a:extLst>
              <a:ext uri="{FF2B5EF4-FFF2-40B4-BE49-F238E27FC236}">
                <a16:creationId xmlns:a16="http://schemas.microsoft.com/office/drawing/2014/main" id="{83A0C040-B37D-84AC-CBD0-1969B8F72712}"/>
              </a:ext>
            </a:extLst>
          </p:cNvPr>
          <p:cNvSpPr txBox="1"/>
          <p:nvPr/>
        </p:nvSpPr>
        <p:spPr>
          <a:xfrm>
            <a:off x="571499" y="1283368"/>
            <a:ext cx="258678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solidFill>
                  <a:schemeClr val="bg1"/>
                </a:solidFill>
                <a:cs typeface="Calibri"/>
              </a:rPr>
              <a:t>Le client a besoin d'un système qui permet de gère des commandes objets qu'il doit acheminer vers ses destinataires , et il doit également gère le stock relatif à ses objets et être capable de les inventorier périodiquement</a:t>
            </a:r>
          </a:p>
        </p:txBody>
      </p:sp>
      <p:sp>
        <p:nvSpPr>
          <p:cNvPr id="24" name="Flèche : droite 23">
            <a:extLst>
              <a:ext uri="{FF2B5EF4-FFF2-40B4-BE49-F238E27FC236}">
                <a16:creationId xmlns:a16="http://schemas.microsoft.com/office/drawing/2014/main" id="{8F8AC02D-8EBE-D9DB-330D-15E110852B24}"/>
              </a:ext>
            </a:extLst>
          </p:cNvPr>
          <p:cNvSpPr/>
          <p:nvPr/>
        </p:nvSpPr>
        <p:spPr>
          <a:xfrm rot="2880000">
            <a:off x="1383870" y="3772821"/>
            <a:ext cx="1022684" cy="481263"/>
          </a:xfrm>
          <a:prstGeom prst="rightArrow">
            <a:avLst/>
          </a:prstGeom>
          <a:solidFill>
            <a:srgbClr val="ED7D31"/>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cs typeface="Calibri"/>
            </a:endParaRPr>
          </a:p>
        </p:txBody>
      </p:sp>
      <p:sp>
        <p:nvSpPr>
          <p:cNvPr id="2591" name="ZoneTexte 2590">
            <a:extLst>
              <a:ext uri="{FF2B5EF4-FFF2-40B4-BE49-F238E27FC236}">
                <a16:creationId xmlns:a16="http://schemas.microsoft.com/office/drawing/2014/main" id="{CD83732C-74C3-BB84-E558-C69A28176CE0}"/>
              </a:ext>
            </a:extLst>
          </p:cNvPr>
          <p:cNvSpPr txBox="1"/>
          <p:nvPr/>
        </p:nvSpPr>
        <p:spPr>
          <a:xfrm rot="-840000">
            <a:off x="2095500" y="4361447"/>
            <a:ext cx="15239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b="1" i="1">
                <a:solidFill>
                  <a:schemeClr val="bg1"/>
                </a:solidFill>
                <a:cs typeface="Calibri"/>
              </a:rPr>
              <a:t>Question team/réponse client</a:t>
            </a:r>
          </a:p>
        </p:txBody>
      </p:sp>
      <p:sp>
        <p:nvSpPr>
          <p:cNvPr id="2592" name="Flèche : droite 2591">
            <a:extLst>
              <a:ext uri="{FF2B5EF4-FFF2-40B4-BE49-F238E27FC236}">
                <a16:creationId xmlns:a16="http://schemas.microsoft.com/office/drawing/2014/main" id="{DE1C600B-0C8B-FDA5-A125-15777F9DD13C}"/>
              </a:ext>
            </a:extLst>
          </p:cNvPr>
          <p:cNvSpPr/>
          <p:nvPr/>
        </p:nvSpPr>
        <p:spPr>
          <a:xfrm rot="21060000">
            <a:off x="3084280" y="4820859"/>
            <a:ext cx="1443787" cy="481263"/>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2421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ZoneTexte 4">
            <a:extLst>
              <a:ext uri="{FF2B5EF4-FFF2-40B4-BE49-F238E27FC236}">
                <a16:creationId xmlns:a16="http://schemas.microsoft.com/office/drawing/2014/main" id="{5547514F-3428-8676-9E14-1EE242C8C5D4}"/>
              </a:ext>
            </a:extLst>
          </p:cNvPr>
          <p:cNvSpPr txBox="1"/>
          <p:nvPr/>
        </p:nvSpPr>
        <p:spPr>
          <a:xfrm>
            <a:off x="326060" y="1912416"/>
            <a:ext cx="26469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solidFill>
                  <a:schemeClr val="bg1"/>
                </a:solidFill>
                <a:cs typeface="Calibri"/>
              </a:rPr>
              <a:t>Résumé graphique de l'ensemble des échanges avec le client d'un point de vue global.</a:t>
            </a:r>
            <a:endParaRPr lang="fr-FR" sz="1600">
              <a:solidFill>
                <a:schemeClr val="bg1"/>
              </a:solidFill>
            </a:endParaRPr>
          </a:p>
        </p:txBody>
      </p:sp>
      <p:pic>
        <p:nvPicPr>
          <p:cNvPr id="6" name="Image 4" descr="Une image contenant texte, signe&#10;&#10;Description générée automatiquement">
            <a:extLst>
              <a:ext uri="{FF2B5EF4-FFF2-40B4-BE49-F238E27FC236}">
                <a16:creationId xmlns:a16="http://schemas.microsoft.com/office/drawing/2014/main" id="{031EAEE7-CDCE-2C92-C2C4-1DFA7CAD74EF}"/>
              </a:ext>
            </a:extLst>
          </p:cNvPr>
          <p:cNvPicPr>
            <a:picLocks noChangeAspect="1"/>
          </p:cNvPicPr>
          <p:nvPr/>
        </p:nvPicPr>
        <p:blipFill rotWithShape="1">
          <a:blip r:embed="rId2"/>
          <a:srcRect l="12865" r="55539" b="-1"/>
          <a:stretch/>
        </p:blipFill>
        <p:spPr>
          <a:xfrm>
            <a:off x="9967078" y="4556873"/>
            <a:ext cx="2296337" cy="229642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9" name="Titre 1">
            <a:extLst>
              <a:ext uri="{FF2B5EF4-FFF2-40B4-BE49-F238E27FC236}">
                <a16:creationId xmlns:a16="http://schemas.microsoft.com/office/drawing/2014/main" id="{1E2CE415-DEF6-0C64-E084-1C848C632742}"/>
              </a:ext>
            </a:extLst>
          </p:cNvPr>
          <p:cNvSpPr txBox="1">
            <a:spLocks/>
          </p:cNvSpPr>
          <p:nvPr/>
        </p:nvSpPr>
        <p:spPr>
          <a:xfrm>
            <a:off x="378445" y="214564"/>
            <a:ext cx="4471696" cy="125268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600">
                <a:solidFill>
                  <a:schemeClr val="bg1"/>
                </a:solidFill>
                <a:cs typeface="Calibri Light"/>
              </a:rPr>
              <a:t>Schéma fonctionnel global</a:t>
            </a:r>
            <a:r>
              <a:rPr lang="fr-FR" sz="4000">
                <a:solidFill>
                  <a:srgbClr val="FFFFFF"/>
                </a:solidFill>
                <a:cs typeface="Calibri Light"/>
              </a:rPr>
              <a:t> </a:t>
            </a:r>
          </a:p>
        </p:txBody>
      </p:sp>
      <p:sp>
        <p:nvSpPr>
          <p:cNvPr id="13" name="ZoneTexte 12">
            <a:extLst>
              <a:ext uri="{FF2B5EF4-FFF2-40B4-BE49-F238E27FC236}">
                <a16:creationId xmlns:a16="http://schemas.microsoft.com/office/drawing/2014/main" id="{EFC62D2D-FA3C-BD71-D905-292F726F105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34906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9" name="Group 38">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0"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1"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42"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43"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4"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5"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BD59B4D4-8C38-02CF-655B-A1B44A51F9B8}"/>
              </a:ext>
            </a:extLst>
          </p:cNvPr>
          <p:cNvSpPr>
            <a:spLocks noGrp="1"/>
          </p:cNvSpPr>
          <p:nvPr>
            <p:ph type="title"/>
          </p:nvPr>
        </p:nvSpPr>
        <p:spPr>
          <a:xfrm>
            <a:off x="-66559" y="-96253"/>
            <a:ext cx="2780271" cy="5105400"/>
          </a:xfrm>
          <a:prstGeom prst="ellipse">
            <a:avLst/>
          </a:prstGeom>
        </p:spPr>
        <p:txBody>
          <a:bodyPr vert="horz" lIns="91440" tIns="45720" rIns="91440" bIns="45720" rtlCol="0">
            <a:normAutofit/>
          </a:bodyPr>
          <a:lstStyle/>
          <a:p>
            <a:r>
              <a:rPr lang="en-US" sz="2500">
                <a:solidFill>
                  <a:srgbClr val="FFFFFF"/>
                </a:solidFill>
                <a:cs typeface="Calibri Light"/>
              </a:rPr>
              <a:t>Dictionnaire de données : gestion colis et stock</a:t>
            </a:r>
            <a:br>
              <a:rPr lang="en-US" sz="2500">
                <a:solidFill>
                  <a:srgbClr val="FFFFFF"/>
                </a:solidFill>
              </a:rPr>
            </a:br>
            <a:r>
              <a:rPr lang="en-US" sz="2500">
                <a:solidFill>
                  <a:srgbClr val="FFFFFF"/>
                </a:solidFill>
                <a:cs typeface="Calibri Light"/>
              </a:rPr>
              <a:t>(code mnémonique a modifier)</a:t>
            </a:r>
          </a:p>
        </p:txBody>
      </p:sp>
      <p:graphicFrame>
        <p:nvGraphicFramePr>
          <p:cNvPr id="11" name="Espace réservé du contenu 10">
            <a:extLst>
              <a:ext uri="{FF2B5EF4-FFF2-40B4-BE49-F238E27FC236}">
                <a16:creationId xmlns:a16="http://schemas.microsoft.com/office/drawing/2014/main" id="{5A94D57F-D7FD-747F-4DFC-97494CA424E1}"/>
              </a:ext>
            </a:extLst>
          </p:cNvPr>
          <p:cNvGraphicFramePr>
            <a:graphicFrameLocks noGrp="1"/>
          </p:cNvGraphicFramePr>
          <p:nvPr>
            <p:ph idx="1"/>
            <p:extLst>
              <p:ext uri="{D42A27DB-BD31-4B8C-83A1-F6EECF244321}">
                <p14:modId xmlns:p14="http://schemas.microsoft.com/office/powerpoint/2010/main" val="1649894881"/>
              </p:ext>
            </p:extLst>
          </p:nvPr>
        </p:nvGraphicFramePr>
        <p:xfrm>
          <a:off x="4782552" y="120315"/>
          <a:ext cx="7236434" cy="7441570"/>
        </p:xfrm>
        <a:graphic>
          <a:graphicData uri="http://schemas.openxmlformats.org/drawingml/2006/table">
            <a:tbl>
              <a:tblPr firstRow="1" bandRow="1">
                <a:tableStyleId>{5C22544A-7EE6-4342-B048-85BDC9FD1C3A}</a:tableStyleId>
              </a:tblPr>
              <a:tblGrid>
                <a:gridCol w="1794710">
                  <a:extLst>
                    <a:ext uri="{9D8B030D-6E8A-4147-A177-3AD203B41FA5}">
                      <a16:colId xmlns:a16="http://schemas.microsoft.com/office/drawing/2014/main" val="3791888539"/>
                    </a:ext>
                  </a:extLst>
                </a:gridCol>
                <a:gridCol w="4597279">
                  <a:extLst>
                    <a:ext uri="{9D8B030D-6E8A-4147-A177-3AD203B41FA5}">
                      <a16:colId xmlns:a16="http://schemas.microsoft.com/office/drawing/2014/main" val="2911863369"/>
                    </a:ext>
                  </a:extLst>
                </a:gridCol>
                <a:gridCol w="844445">
                  <a:extLst>
                    <a:ext uri="{9D8B030D-6E8A-4147-A177-3AD203B41FA5}">
                      <a16:colId xmlns:a16="http://schemas.microsoft.com/office/drawing/2014/main" val="3032473323"/>
                    </a:ext>
                  </a:extLst>
                </a:gridCol>
              </a:tblGrid>
              <a:tr h="203315">
                <a:tc>
                  <a:txBody>
                    <a:bodyPr/>
                    <a:lstStyle/>
                    <a:p>
                      <a:pPr algn="ctr" fontAlgn="b"/>
                      <a:r>
                        <a:rPr lang="fr-FR" sz="700" u="none" strike="noStrike">
                          <a:effectLst/>
                        </a:rPr>
                        <a:t>code mnémonique</a:t>
                      </a:r>
                      <a:endParaRPr lang="fr-FR" sz="700" b="0" i="0" u="none" strike="noStrike">
                        <a:solidFill>
                          <a:srgbClr val="000000"/>
                        </a:solidFill>
                        <a:effectLst/>
                        <a:latin typeface="Calibri" panose="020F0502020204030204" pitchFamily="34" charset="0"/>
                      </a:endParaRPr>
                    </a:p>
                  </a:txBody>
                  <a:tcPr marL="6247" marR="6247" marT="6247" marB="29988" anchor="b"/>
                </a:tc>
                <a:tc>
                  <a:txBody>
                    <a:bodyPr/>
                    <a:lstStyle/>
                    <a:p>
                      <a:pPr algn="ctr" fontAlgn="ctr"/>
                      <a:r>
                        <a:rPr lang="fr-FR" sz="700" u="none" strike="noStrike">
                          <a:effectLst/>
                        </a:rPr>
                        <a:t>Désignation</a:t>
                      </a:r>
                      <a:endParaRPr lang="fr-FR" sz="700" b="0" i="0" u="none" strike="noStrike">
                        <a:solidFill>
                          <a:srgbClr val="000000"/>
                        </a:solidFill>
                        <a:effectLst/>
                        <a:latin typeface="Calibri" panose="020F0502020204030204" pitchFamily="34" charset="0"/>
                      </a:endParaRPr>
                    </a:p>
                  </a:txBody>
                  <a:tcPr marL="6247" marR="6247" marT="6247" marB="29988" anchor="ctr"/>
                </a:tc>
                <a:tc>
                  <a:txBody>
                    <a:bodyPr/>
                    <a:lstStyle/>
                    <a:p>
                      <a:pPr algn="ctr" fontAlgn="b"/>
                      <a:r>
                        <a:rPr lang="fr-FR" sz="700" u="none" strike="noStrike">
                          <a:effectLst/>
                        </a:rPr>
                        <a:t>Type</a:t>
                      </a:r>
                      <a:endParaRPr lang="fr-FR" sz="700" b="0" i="0" u="none" strike="noStrike">
                        <a:solidFill>
                          <a:srgbClr val="000000"/>
                        </a:solidFill>
                        <a:effectLst/>
                        <a:latin typeface="Calibri" panose="020F0502020204030204" pitchFamily="34" charset="0"/>
                      </a:endParaRPr>
                    </a:p>
                  </a:txBody>
                  <a:tcPr marL="6247" marR="6247" marT="6247" marB="29988" anchor="b"/>
                </a:tc>
                <a:extLst>
                  <a:ext uri="{0D108BD9-81ED-4DB2-BD59-A6C34878D82A}">
                    <a16:rowId xmlns:a16="http://schemas.microsoft.com/office/drawing/2014/main" val="1002323576"/>
                  </a:ext>
                </a:extLst>
              </a:tr>
              <a:tr h="203315">
                <a:tc>
                  <a:txBody>
                    <a:bodyPr/>
                    <a:lstStyle/>
                    <a:p>
                      <a:pPr fontAlgn="b"/>
                      <a:r>
                        <a:rPr lang="fr-FR" sz="1400" u="none" strike="noStrike" err="1">
                          <a:effectLst/>
                        </a:rPr>
                        <a:t>codeclient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identification client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Int</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3860590080"/>
                  </a:ext>
                </a:extLst>
              </a:tr>
              <a:tr h="203315">
                <a:tc>
                  <a:txBody>
                    <a:bodyPr/>
                    <a:lstStyle/>
                    <a:p>
                      <a:pPr fontAlgn="b"/>
                      <a:r>
                        <a:rPr lang="fr-FR" sz="1400" u="none" strike="noStrike" err="1">
                          <a:effectLst/>
                        </a:rPr>
                        <a:t>genrecli</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genre client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string</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482689723"/>
                  </a:ext>
                </a:extLst>
              </a:tr>
              <a:tr h="203315">
                <a:tc>
                  <a:txBody>
                    <a:bodyPr/>
                    <a:lstStyle/>
                    <a:p>
                      <a:pPr fontAlgn="b"/>
                      <a:r>
                        <a:rPr lang="fr-FR" sz="1400" u="none" strike="noStrike" err="1">
                          <a:effectLst/>
                        </a:rPr>
                        <a:t>nomcli</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nom client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string</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3361637319"/>
                  </a:ext>
                </a:extLst>
              </a:tr>
              <a:tr h="203315">
                <a:tc>
                  <a:txBody>
                    <a:bodyPr/>
                    <a:lstStyle/>
                    <a:p>
                      <a:pPr fontAlgn="b"/>
                      <a:r>
                        <a:rPr lang="fr-FR" sz="1400" u="none" strike="noStrike" err="1">
                          <a:effectLst/>
                        </a:rPr>
                        <a:t>prenomcli</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err="1">
                          <a:effectLst/>
                        </a:rPr>
                        <a:t>prenom</a:t>
                      </a:r>
                      <a:r>
                        <a:rPr lang="fr-FR" sz="1400" u="none" strike="noStrike">
                          <a:effectLst/>
                        </a:rPr>
                        <a:t> client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string</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1208549052"/>
                  </a:ext>
                </a:extLst>
              </a:tr>
              <a:tr h="203315">
                <a:tc>
                  <a:txBody>
                    <a:bodyPr/>
                    <a:lstStyle/>
                    <a:p>
                      <a:pPr fontAlgn="b"/>
                      <a:r>
                        <a:rPr lang="fr-FR" sz="1400" u="none" strike="noStrike" err="1">
                          <a:effectLst/>
                        </a:rPr>
                        <a:t>adresscli</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adresse client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string</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947063926"/>
                  </a:ext>
                </a:extLst>
              </a:tr>
              <a:tr h="203315">
                <a:tc>
                  <a:txBody>
                    <a:bodyPr/>
                    <a:lstStyle/>
                    <a:p>
                      <a:pPr fontAlgn="b"/>
                      <a:r>
                        <a:rPr lang="fr-FR" sz="1400" u="none" strike="noStrike" err="1">
                          <a:effectLst/>
                        </a:rPr>
                        <a:t>codepostalecli</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code  postale </a:t>
                      </a:r>
                      <a:r>
                        <a:rPr lang="fr-FR" sz="1400" u="none" strike="noStrike" err="1">
                          <a:effectLst/>
                        </a:rPr>
                        <a:t>residance</a:t>
                      </a:r>
                      <a:r>
                        <a:rPr lang="fr-FR" sz="1400" u="none" strike="noStrike">
                          <a:effectLst/>
                        </a:rPr>
                        <a:t> client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string</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3850337931"/>
                  </a:ext>
                </a:extLst>
              </a:tr>
              <a:tr h="203315">
                <a:tc>
                  <a:txBody>
                    <a:bodyPr/>
                    <a:lstStyle/>
                    <a:p>
                      <a:pPr fontAlgn="b"/>
                      <a:r>
                        <a:rPr lang="fr-FR" sz="1400" u="none" strike="noStrike" err="1">
                          <a:effectLst/>
                        </a:rPr>
                        <a:t>villecli</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ville </a:t>
                      </a:r>
                      <a:r>
                        <a:rPr lang="fr-FR" sz="1400" u="none" strike="noStrike" err="1">
                          <a:effectLst/>
                        </a:rPr>
                        <a:t>residant</a:t>
                      </a:r>
                      <a:r>
                        <a:rPr lang="fr-FR" sz="1400" u="none" strike="noStrike">
                          <a:effectLst/>
                        </a:rPr>
                        <a:t> client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string</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3608363247"/>
                  </a:ext>
                </a:extLst>
              </a:tr>
              <a:tr h="203315">
                <a:tc>
                  <a:txBody>
                    <a:bodyPr/>
                    <a:lstStyle/>
                    <a:p>
                      <a:pPr fontAlgn="b"/>
                      <a:r>
                        <a:rPr lang="fr-FR" sz="1400" u="none" strike="noStrike" err="1">
                          <a:effectLst/>
                        </a:rPr>
                        <a:t>telephonecli</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err="1">
                          <a:effectLst/>
                        </a:rPr>
                        <a:t>telephone</a:t>
                      </a:r>
                      <a:r>
                        <a:rPr lang="fr-FR" sz="1400" u="none" strike="noStrike">
                          <a:effectLst/>
                        </a:rPr>
                        <a:t> client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string</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1828705706"/>
                  </a:ext>
                </a:extLst>
              </a:tr>
              <a:tr h="203315">
                <a:tc>
                  <a:txBody>
                    <a:bodyPr/>
                    <a:lstStyle/>
                    <a:p>
                      <a:pPr fontAlgn="b"/>
                      <a:r>
                        <a:rPr lang="fr-FR" sz="1400" u="none" strike="noStrike" err="1">
                          <a:effectLst/>
                        </a:rPr>
                        <a:t>emailcli</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email client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string</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1847418062"/>
                  </a:ext>
                </a:extLst>
              </a:tr>
              <a:tr h="203315">
                <a:tc>
                  <a:txBody>
                    <a:bodyPr/>
                    <a:lstStyle/>
                    <a:p>
                      <a:pPr fontAlgn="b"/>
                      <a:r>
                        <a:rPr lang="fr-FR" sz="1400" u="none" strike="noStrike" err="1">
                          <a:effectLst/>
                        </a:rPr>
                        <a:t>newlettercli</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err="1">
                          <a:effectLst/>
                        </a:rPr>
                        <a:t>abonement</a:t>
                      </a:r>
                      <a:r>
                        <a:rPr lang="fr-FR" sz="1400" u="none" strike="noStrike">
                          <a:effectLst/>
                        </a:rPr>
                        <a:t> client au info </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err="1">
                          <a:effectLst/>
                        </a:rPr>
                        <a:t>boolean</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1648135845"/>
                  </a:ext>
                </a:extLst>
              </a:tr>
              <a:tr h="203315">
                <a:tc>
                  <a:txBody>
                    <a:bodyPr/>
                    <a:lstStyle/>
                    <a:p>
                      <a:pPr fontAlgn="b"/>
                      <a:r>
                        <a:rPr lang="fr-FR" sz="1400" u="none" strike="noStrike" err="1">
                          <a:effectLst/>
                        </a:rPr>
                        <a:t>portablecli</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portable client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string</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956305398"/>
                  </a:ext>
                </a:extLst>
              </a:tr>
              <a:tr h="203315">
                <a:tc>
                  <a:txBody>
                    <a:bodyPr/>
                    <a:lstStyle/>
                    <a:p>
                      <a:pPr fontAlgn="b"/>
                      <a:r>
                        <a:rPr lang="fr-FR" sz="1400" u="none" strike="noStrike" err="1">
                          <a:effectLst/>
                        </a:rPr>
                        <a:t>departement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err="1">
                          <a:effectLst/>
                        </a:rPr>
                        <a:t>departement</a:t>
                      </a:r>
                      <a:r>
                        <a:rPr lang="fr-FR" sz="1400" u="none" strike="noStrike">
                          <a:effectLst/>
                        </a:rPr>
                        <a:t> ou se trouve la commune</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octet</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947249063"/>
                  </a:ext>
                </a:extLst>
              </a:tr>
              <a:tr h="203315">
                <a:tc>
                  <a:txBody>
                    <a:bodyPr/>
                    <a:lstStyle/>
                    <a:p>
                      <a:pPr fontAlgn="b"/>
                      <a:r>
                        <a:rPr lang="fr-FR" sz="1400" u="none" strike="noStrike" err="1">
                          <a:effectLst/>
                        </a:rPr>
                        <a:t>codepostale</a:t>
                      </a:r>
                      <a:r>
                        <a:rPr lang="fr-FR" sz="1400" u="none" strike="noStrike">
                          <a:effectLst/>
                        </a:rPr>
                        <a:t> </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err="1">
                          <a:effectLst/>
                        </a:rPr>
                        <a:t>codepostale</a:t>
                      </a:r>
                      <a:r>
                        <a:rPr lang="fr-FR" sz="1400" u="none" strike="noStrike">
                          <a:effectLst/>
                        </a:rPr>
                        <a:t> de la commune</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Int</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1749287460"/>
                  </a:ext>
                </a:extLst>
              </a:tr>
              <a:tr h="203315">
                <a:tc>
                  <a:txBody>
                    <a:bodyPr/>
                    <a:lstStyle/>
                    <a:p>
                      <a:pPr fontAlgn="b"/>
                      <a:r>
                        <a:rPr lang="fr-FR" sz="1400" u="none" strike="noStrike">
                          <a:effectLst/>
                        </a:rPr>
                        <a:t>poids</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err="1">
                          <a:effectLst/>
                        </a:rPr>
                        <a:t>poid</a:t>
                      </a:r>
                      <a:r>
                        <a:rPr lang="fr-FR" sz="1400" u="none" strike="noStrike">
                          <a:effectLst/>
                        </a:rPr>
                        <a:t> du colis a envoyer </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err="1">
                          <a:effectLst/>
                        </a:rPr>
                        <a:t>float</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607716564"/>
                  </a:ext>
                </a:extLst>
              </a:tr>
              <a:tr h="203315">
                <a:tc>
                  <a:txBody>
                    <a:bodyPr/>
                    <a:lstStyle/>
                    <a:p>
                      <a:pPr fontAlgn="b"/>
                      <a:r>
                        <a:rPr lang="fr-FR" sz="1400" u="none" strike="noStrike">
                          <a:effectLst/>
                        </a:rPr>
                        <a:t>prix</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prix du </a:t>
                      </a:r>
                      <a:r>
                        <a:rPr lang="fr-FR" sz="1400" u="none" strike="noStrike" err="1">
                          <a:effectLst/>
                        </a:rPr>
                        <a:t>contionement</a:t>
                      </a:r>
                      <a:r>
                        <a:rPr lang="fr-FR" sz="1400" u="none" strike="noStrike">
                          <a:effectLst/>
                        </a:rPr>
                        <a:t> (en fonction du </a:t>
                      </a:r>
                      <a:r>
                        <a:rPr lang="fr-FR" sz="1400" u="none" strike="noStrike" err="1">
                          <a:effectLst/>
                        </a:rPr>
                        <a:t>clois</a:t>
                      </a:r>
                      <a:r>
                        <a:rPr lang="fr-FR" sz="1400" u="none" strike="noStrike">
                          <a:effectLst/>
                        </a:rPr>
                        <a:t> a envoyer)</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err="1">
                          <a:effectLst/>
                        </a:rPr>
                        <a:t>float</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1403462246"/>
                  </a:ext>
                </a:extLst>
              </a:tr>
              <a:tr h="203315">
                <a:tc>
                  <a:txBody>
                    <a:bodyPr/>
                    <a:lstStyle/>
                    <a:p>
                      <a:pPr fontAlgn="b"/>
                      <a:r>
                        <a:rPr lang="fr-FR" sz="1400" u="none" strike="noStrike">
                          <a:effectLst/>
                        </a:rPr>
                        <a:t>libelle</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libelle du </a:t>
                      </a:r>
                      <a:r>
                        <a:rPr lang="fr-FR" sz="1400" u="none" strike="noStrike" err="1">
                          <a:effectLst/>
                        </a:rPr>
                        <a:t>conditionement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string</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1207996976"/>
                  </a:ext>
                </a:extLst>
              </a:tr>
              <a:tr h="203315">
                <a:tc>
                  <a:txBody>
                    <a:bodyPr/>
                    <a:lstStyle/>
                    <a:p>
                      <a:pPr fontAlgn="b"/>
                      <a:r>
                        <a:rPr lang="fr-FR" sz="1400" u="none" strike="noStrike" err="1">
                          <a:effectLst/>
                        </a:rPr>
                        <a:t>idcondit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identifiant </a:t>
                      </a:r>
                      <a:r>
                        <a:rPr lang="fr-FR" sz="1400" u="none" strike="noStrike" err="1">
                          <a:effectLst/>
                        </a:rPr>
                        <a:t>conditionement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string</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2779348912"/>
                  </a:ext>
                </a:extLst>
              </a:tr>
              <a:tr h="203315">
                <a:tc>
                  <a:txBody>
                    <a:bodyPr/>
                    <a:lstStyle/>
                    <a:p>
                      <a:pPr fontAlgn="b"/>
                      <a:r>
                        <a:rPr lang="fr-FR" sz="1400" u="none" strike="noStrike" err="1">
                          <a:effectLst/>
                        </a:rPr>
                        <a:t>codeobjet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identification </a:t>
                      </a:r>
                      <a:r>
                        <a:rPr lang="fr-FR" sz="1400" u="none" strike="noStrike" err="1">
                          <a:effectLst/>
                        </a:rPr>
                        <a:t>object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err="1">
                          <a:effectLst/>
                        </a:rPr>
                        <a:t>int</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4239977335"/>
                  </a:ext>
                </a:extLst>
              </a:tr>
              <a:tr h="203315">
                <a:tc>
                  <a:txBody>
                    <a:bodyPr/>
                    <a:lstStyle/>
                    <a:p>
                      <a:pPr fontAlgn="b"/>
                      <a:r>
                        <a:rPr lang="fr-FR" sz="1400" u="none" strike="noStrike" err="1">
                          <a:effectLst/>
                        </a:rPr>
                        <a:t>libell_objet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nom de </a:t>
                      </a:r>
                      <a:r>
                        <a:rPr lang="fr-FR" sz="1400" u="none" strike="noStrike" err="1">
                          <a:effectLst/>
                        </a:rPr>
                        <a:t>l'object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string</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4119448018"/>
                  </a:ext>
                </a:extLst>
              </a:tr>
              <a:tr h="203315">
                <a:tc>
                  <a:txBody>
                    <a:bodyPr/>
                    <a:lstStyle/>
                    <a:p>
                      <a:pPr fontAlgn="b"/>
                      <a:r>
                        <a:rPr lang="fr-FR" sz="1400" u="none" strike="noStrike" err="1">
                          <a:effectLst/>
                        </a:rPr>
                        <a:t>taille_objet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taille objet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string</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1133048583"/>
                  </a:ext>
                </a:extLst>
              </a:tr>
              <a:tr h="203315">
                <a:tc>
                  <a:txBody>
                    <a:bodyPr/>
                    <a:lstStyle/>
                    <a:p>
                      <a:pPr fontAlgn="b"/>
                      <a:r>
                        <a:rPr lang="fr-FR" sz="1400" u="none" strike="noStrike" err="1">
                          <a:effectLst/>
                        </a:rPr>
                        <a:t>prix_unitaire_objet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prix d l'objet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err="1">
                          <a:effectLst/>
                        </a:rPr>
                        <a:t>float</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2494165862"/>
                  </a:ext>
                </a:extLst>
              </a:tr>
              <a:tr h="203315">
                <a:tc>
                  <a:txBody>
                    <a:bodyPr/>
                    <a:lstStyle/>
                    <a:p>
                      <a:pPr fontAlgn="b"/>
                      <a:r>
                        <a:rPr lang="fr-FR" sz="1400" u="none" strike="noStrike" err="1">
                          <a:effectLst/>
                        </a:rPr>
                        <a:t>poid_objet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err="1">
                          <a:effectLst/>
                        </a:rPr>
                        <a:t>poid</a:t>
                      </a:r>
                      <a:r>
                        <a:rPr lang="fr-FR" sz="1400" u="none" strike="noStrike">
                          <a:effectLst/>
                        </a:rPr>
                        <a:t> de l'objet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err="1">
                          <a:effectLst/>
                        </a:rPr>
                        <a:t>float</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3047778748"/>
                  </a:ext>
                </a:extLst>
              </a:tr>
              <a:tr h="203315">
                <a:tc>
                  <a:txBody>
                    <a:bodyPr/>
                    <a:lstStyle/>
                    <a:p>
                      <a:pPr fontAlgn="b"/>
                      <a:r>
                        <a:rPr lang="fr-FR" sz="1400" u="none" strike="noStrike">
                          <a:effectLst/>
                        </a:rPr>
                        <a:t>indispo</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err="1">
                          <a:effectLst/>
                        </a:rPr>
                        <a:t>disponibiliter</a:t>
                      </a:r>
                      <a:r>
                        <a:rPr lang="fr-FR" sz="1400" u="none" strike="noStrike">
                          <a:effectLst/>
                        </a:rPr>
                        <a:t> de l'objet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err="1">
                          <a:effectLst/>
                        </a:rPr>
                        <a:t>boolean</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3233433598"/>
                  </a:ext>
                </a:extLst>
              </a:tr>
              <a:tr h="203315">
                <a:tc>
                  <a:txBody>
                    <a:bodyPr/>
                    <a:lstStyle/>
                    <a:p>
                      <a:pPr fontAlgn="b"/>
                      <a:r>
                        <a:rPr lang="fr-FR" sz="1400" u="none" strike="noStrike">
                          <a:effectLst/>
                        </a:rPr>
                        <a:t>point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point attribuer a l'objet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err="1">
                          <a:effectLst/>
                        </a:rPr>
                        <a:t>int</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2590563274"/>
                  </a:ext>
                </a:extLst>
              </a:tr>
              <a:tr h="203315">
                <a:tc>
                  <a:txBody>
                    <a:bodyPr/>
                    <a:lstStyle/>
                    <a:p>
                      <a:pPr fontAlgn="b"/>
                      <a:r>
                        <a:rPr lang="fr-FR" sz="1400" u="none" strike="noStrike" err="1">
                          <a:effectLst/>
                        </a:rPr>
                        <a:t>cdecommande</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identifiant de la commande</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err="1">
                          <a:effectLst/>
                        </a:rPr>
                        <a:t>int</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62182764"/>
                  </a:ext>
                </a:extLst>
              </a:tr>
              <a:tr h="150394">
                <a:tc>
                  <a:txBody>
                    <a:bodyPr/>
                    <a:lstStyle/>
                    <a:p>
                      <a:pPr fontAlgn="b"/>
                      <a:r>
                        <a:rPr lang="fr-FR" sz="1400" u="none" strike="noStrike" err="1">
                          <a:effectLst/>
                        </a:rPr>
                        <a:t>datecommande</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date de la commande</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Date</a:t>
                      </a:r>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1889757331"/>
                  </a:ext>
                </a:extLst>
              </a:tr>
              <a:tr h="203315">
                <a:tc>
                  <a:txBody>
                    <a:bodyPr/>
                    <a:lstStyle/>
                    <a:p>
                      <a:pPr fontAlgn="b"/>
                      <a:r>
                        <a:rPr lang="fr-FR" sz="1400" u="none" strike="noStrike" err="1">
                          <a:effectLst/>
                        </a:rPr>
                        <a:t>timbreclient</a:t>
                      </a:r>
                      <a:endParaRPr lang="fr-FR" sz="1400" b="0" i="0" u="none" strike="noStrike">
                        <a:solidFill>
                          <a:srgbClr val="000000"/>
                        </a:solidFill>
                        <a:effectLst/>
                        <a:latin typeface="Calibri"/>
                      </a:endParaRPr>
                    </a:p>
                  </a:txBody>
                  <a:tcPr marL="6247" marR="6247" marT="6247" marB="29988" anchor="b"/>
                </a:tc>
                <a:tc>
                  <a:txBody>
                    <a:bodyPr/>
                    <a:lstStyle/>
                    <a:p>
                      <a:pPr fontAlgn="b"/>
                      <a:endParaRPr lang="fr-FR" sz="1400" b="0" i="0" u="none" strike="noStrike">
                        <a:solidFill>
                          <a:srgbClr val="000000"/>
                        </a:solidFill>
                        <a:effectLst/>
                        <a:latin typeface="Calibri"/>
                      </a:endParaRPr>
                    </a:p>
                  </a:txBody>
                  <a:tcPr marL="6247" marR="6247" marT="6247" marB="29988" anchor="b"/>
                </a:tc>
                <a:tc>
                  <a:txBody>
                    <a:bodyPr/>
                    <a:lstStyle/>
                    <a:p>
                      <a:pPr fontAlgn="b"/>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514293341"/>
                  </a:ext>
                </a:extLst>
              </a:tr>
              <a:tr h="203315">
                <a:tc>
                  <a:txBody>
                    <a:bodyPr/>
                    <a:lstStyle/>
                    <a:p>
                      <a:pPr fontAlgn="b"/>
                      <a:r>
                        <a:rPr lang="fr-FR" sz="1400" u="none" strike="noStrike" err="1">
                          <a:effectLst/>
                        </a:rPr>
                        <a:t>nbrColis</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nombre de colis</a:t>
                      </a:r>
                      <a:endParaRPr lang="fr-FR" sz="1400" b="0" i="0" u="none" strike="noStrike">
                        <a:solidFill>
                          <a:srgbClr val="000000"/>
                        </a:solidFill>
                        <a:effectLst/>
                        <a:latin typeface="Calibri"/>
                      </a:endParaRPr>
                    </a:p>
                  </a:txBody>
                  <a:tcPr marL="6247" marR="6247" marT="6247" marB="29988" anchor="b"/>
                </a:tc>
                <a:tc>
                  <a:txBody>
                    <a:bodyPr/>
                    <a:lstStyle/>
                    <a:p>
                      <a:pPr fontAlgn="b"/>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1187995919"/>
                  </a:ext>
                </a:extLst>
              </a:tr>
              <a:tr h="203315">
                <a:tc>
                  <a:txBody>
                    <a:bodyPr/>
                    <a:lstStyle/>
                    <a:p>
                      <a:pPr fontAlgn="b"/>
                      <a:r>
                        <a:rPr lang="fr-FR" sz="1400" u="none" strike="noStrike" err="1">
                          <a:effectLst/>
                        </a:rPr>
                        <a:t>chequeClient</a:t>
                      </a:r>
                      <a:endParaRPr lang="fr-FR" sz="1400" b="0" i="0" u="none" strike="noStrike">
                        <a:solidFill>
                          <a:srgbClr val="000000"/>
                        </a:solidFill>
                        <a:effectLst/>
                        <a:latin typeface="Calibri"/>
                      </a:endParaRPr>
                    </a:p>
                  </a:txBody>
                  <a:tcPr marL="6247" marR="6247" marT="6247" marB="29988" anchor="b"/>
                </a:tc>
                <a:tc>
                  <a:txBody>
                    <a:bodyPr/>
                    <a:lstStyle/>
                    <a:p>
                      <a:pPr fontAlgn="b"/>
                      <a:r>
                        <a:rPr lang="fr-FR" sz="1400" u="none" strike="noStrike">
                          <a:effectLst/>
                        </a:rPr>
                        <a:t>cheque client lier a l a commande(si point </a:t>
                      </a:r>
                      <a:r>
                        <a:rPr lang="fr-FR" sz="1400" u="none" strike="noStrike" err="1">
                          <a:effectLst/>
                        </a:rPr>
                        <a:t>insufissant</a:t>
                      </a:r>
                      <a:r>
                        <a:rPr lang="fr-FR" sz="1400" u="none" strike="noStrike">
                          <a:effectLst/>
                        </a:rPr>
                        <a:t>)</a:t>
                      </a:r>
                      <a:endParaRPr lang="fr-FR" sz="1400" b="0" i="0" u="none" strike="noStrike">
                        <a:solidFill>
                          <a:srgbClr val="000000"/>
                        </a:solidFill>
                        <a:effectLst/>
                        <a:latin typeface="Calibri"/>
                      </a:endParaRPr>
                    </a:p>
                  </a:txBody>
                  <a:tcPr marL="6247" marR="6247" marT="6247" marB="29988" anchor="b"/>
                </a:tc>
                <a:tc>
                  <a:txBody>
                    <a:bodyPr/>
                    <a:lstStyle/>
                    <a:p>
                      <a:pPr fontAlgn="b"/>
                      <a:endParaRPr lang="fr-FR" sz="1400" b="0" i="0" u="none" strike="noStrike">
                        <a:solidFill>
                          <a:srgbClr val="000000"/>
                        </a:solidFill>
                        <a:effectLst/>
                        <a:latin typeface="Calibri"/>
                      </a:endParaRPr>
                    </a:p>
                  </a:txBody>
                  <a:tcPr marL="6247" marR="6247" marT="6247" marB="29988" anchor="b"/>
                </a:tc>
                <a:extLst>
                  <a:ext uri="{0D108BD9-81ED-4DB2-BD59-A6C34878D82A}">
                    <a16:rowId xmlns:a16="http://schemas.microsoft.com/office/drawing/2014/main" val="3994810625"/>
                  </a:ext>
                </a:extLst>
              </a:tr>
            </a:tbl>
          </a:graphicData>
        </a:graphic>
      </p:graphicFrame>
    </p:spTree>
    <p:extLst>
      <p:ext uri="{BB962C8B-B14F-4D97-AF65-F5344CB8AC3E}">
        <p14:creationId xmlns:p14="http://schemas.microsoft.com/office/powerpoint/2010/main" val="176116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9" name="Group 38">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0"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1"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42"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43"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4"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5"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BD59B4D4-8C38-02CF-655B-A1B44A51F9B8}"/>
              </a:ext>
            </a:extLst>
          </p:cNvPr>
          <p:cNvSpPr>
            <a:spLocks noGrp="1"/>
          </p:cNvSpPr>
          <p:nvPr>
            <p:ph type="title"/>
          </p:nvPr>
        </p:nvSpPr>
        <p:spPr>
          <a:xfrm>
            <a:off x="-66559" y="-96253"/>
            <a:ext cx="2780271" cy="5105400"/>
          </a:xfrm>
          <a:prstGeom prst="ellipse">
            <a:avLst/>
          </a:prstGeom>
        </p:spPr>
        <p:txBody>
          <a:bodyPr vert="horz" lIns="91440" tIns="45720" rIns="91440" bIns="45720" rtlCol="0">
            <a:normAutofit/>
          </a:bodyPr>
          <a:lstStyle/>
          <a:p>
            <a:r>
              <a:rPr lang="en-US" sz="2500">
                <a:solidFill>
                  <a:srgbClr val="FFFFFF"/>
                </a:solidFill>
                <a:cs typeface="Calibri Light"/>
              </a:rPr>
              <a:t>Dictionnaire de données : gestion colis et stock</a:t>
            </a:r>
            <a:br>
              <a:rPr lang="en-US" sz="2500">
                <a:solidFill>
                  <a:srgbClr val="FFFFFF"/>
                </a:solidFill>
              </a:rPr>
            </a:br>
            <a:r>
              <a:rPr lang="en-US" sz="2500">
                <a:solidFill>
                  <a:srgbClr val="FFFFFF"/>
                </a:solidFill>
                <a:cs typeface="Calibri Light"/>
              </a:rPr>
              <a:t>(code mnémonique a modifier)</a:t>
            </a:r>
          </a:p>
        </p:txBody>
      </p:sp>
      <p:graphicFrame>
        <p:nvGraphicFramePr>
          <p:cNvPr id="6" name="Espace réservé du contenu 5">
            <a:extLst>
              <a:ext uri="{FF2B5EF4-FFF2-40B4-BE49-F238E27FC236}">
                <a16:creationId xmlns:a16="http://schemas.microsoft.com/office/drawing/2014/main" id="{16CD1219-558B-9C1C-64E9-6F343DD604D4}"/>
              </a:ext>
            </a:extLst>
          </p:cNvPr>
          <p:cNvGraphicFramePr>
            <a:graphicFrameLocks noGrp="1"/>
          </p:cNvGraphicFramePr>
          <p:nvPr>
            <p:ph idx="1"/>
            <p:extLst>
              <p:ext uri="{D42A27DB-BD31-4B8C-83A1-F6EECF244321}">
                <p14:modId xmlns:p14="http://schemas.microsoft.com/office/powerpoint/2010/main" val="2766301272"/>
              </p:ext>
            </p:extLst>
          </p:nvPr>
        </p:nvGraphicFramePr>
        <p:xfrm>
          <a:off x="5364078" y="1183105"/>
          <a:ext cx="5993581" cy="4024830"/>
        </p:xfrm>
        <a:graphic>
          <a:graphicData uri="http://schemas.openxmlformats.org/drawingml/2006/table">
            <a:tbl>
              <a:tblPr firstRow="1" bandRow="1">
                <a:tableStyleId>{5C22544A-7EE6-4342-B048-85BDC9FD1C3A}</a:tableStyleId>
              </a:tblPr>
              <a:tblGrid>
                <a:gridCol w="1757417">
                  <a:extLst>
                    <a:ext uri="{9D8B030D-6E8A-4147-A177-3AD203B41FA5}">
                      <a16:colId xmlns:a16="http://schemas.microsoft.com/office/drawing/2014/main" val="300965738"/>
                    </a:ext>
                  </a:extLst>
                </a:gridCol>
                <a:gridCol w="3462376">
                  <a:extLst>
                    <a:ext uri="{9D8B030D-6E8A-4147-A177-3AD203B41FA5}">
                      <a16:colId xmlns:a16="http://schemas.microsoft.com/office/drawing/2014/main" val="3150152877"/>
                    </a:ext>
                  </a:extLst>
                </a:gridCol>
                <a:gridCol w="773788">
                  <a:extLst>
                    <a:ext uri="{9D8B030D-6E8A-4147-A177-3AD203B41FA5}">
                      <a16:colId xmlns:a16="http://schemas.microsoft.com/office/drawing/2014/main" val="2722369344"/>
                    </a:ext>
                  </a:extLst>
                </a:gridCol>
              </a:tblGrid>
              <a:tr h="268322">
                <a:tc>
                  <a:txBody>
                    <a:bodyPr/>
                    <a:lstStyle/>
                    <a:p>
                      <a:pPr fontAlgn="b"/>
                      <a:r>
                        <a:rPr lang="fr-FR" sz="1100" u="none" strike="noStrike">
                          <a:effectLst/>
                        </a:rPr>
                        <a:t>id_commande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identifiant table commande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Long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476100540"/>
                  </a:ext>
                </a:extLst>
              </a:tr>
              <a:tr h="268322">
                <a:tc>
                  <a:txBody>
                    <a:bodyPr/>
                    <a:lstStyle/>
                    <a:p>
                      <a:pPr fontAlgn="b"/>
                      <a:r>
                        <a:rPr lang="fr-FR" sz="1100" u="none" strike="noStrike">
                          <a:effectLst/>
                        </a:rPr>
                        <a:t>id_objet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identifiant de l'objet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Long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696147604"/>
                  </a:ext>
                </a:extLst>
              </a:tr>
              <a:tr h="268322">
                <a:tc>
                  <a:txBody>
                    <a:bodyPr/>
                    <a:lstStyle/>
                    <a:p>
                      <a:pPr fontAlgn="b"/>
                      <a:r>
                        <a:rPr lang="fr-FR" sz="1100" u="none" strike="noStrike">
                          <a:effectLst/>
                        </a:rPr>
                        <a:t>qte_commande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quantiter de la commande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Long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158634117"/>
                  </a:ext>
                </a:extLst>
              </a:tr>
              <a:tr h="268322">
                <a:tc>
                  <a:txBody>
                    <a:bodyPr/>
                    <a:lstStyle/>
                    <a:p>
                      <a:pPr fontAlgn="b"/>
                      <a:r>
                        <a:rPr lang="fr-FR" sz="1100" u="none" strike="noStrike">
                          <a:effectLst/>
                        </a:rPr>
                        <a:t>date_creation</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date de creation de la commande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Date</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265391248"/>
                  </a:ext>
                </a:extLst>
              </a:tr>
              <a:tr h="268322">
                <a:tc>
                  <a:txBody>
                    <a:bodyPr/>
                    <a:lstStyle/>
                    <a:p>
                      <a:pPr fontAlgn="b"/>
                      <a:r>
                        <a:rPr lang="fr-FR" sz="1100" u="none" strike="noStrike">
                          <a:effectLst/>
                        </a:rPr>
                        <a:t>id_empl</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identifiant de l'emplacement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Long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630319294"/>
                  </a:ext>
                </a:extLst>
              </a:tr>
              <a:tr h="268322">
                <a:tc>
                  <a:txBody>
                    <a:bodyPr/>
                    <a:lstStyle/>
                    <a:p>
                      <a:pPr fontAlgn="b"/>
                      <a:r>
                        <a:rPr lang="fr-FR" sz="1100" u="none" strike="noStrike">
                          <a:effectLst/>
                        </a:rPr>
                        <a:t>lib_empl</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libeler de l'emplacement</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string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561586643"/>
                  </a:ext>
                </a:extLst>
              </a:tr>
              <a:tr h="268322">
                <a:tc>
                  <a:txBody>
                    <a:bodyPr/>
                    <a:lstStyle/>
                    <a:p>
                      <a:pPr fontAlgn="b"/>
                      <a:r>
                        <a:rPr lang="fr-FR" sz="1100" u="none" strike="noStrike">
                          <a:effectLst/>
                        </a:rPr>
                        <a:t>id_maj</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identifiant de la table t_maj</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Long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405810446"/>
                  </a:ext>
                </a:extLst>
              </a:tr>
              <a:tr h="268322">
                <a:tc>
                  <a:txBody>
                    <a:bodyPr/>
                    <a:lstStyle/>
                    <a:p>
                      <a:pPr fontAlgn="b"/>
                      <a:r>
                        <a:rPr lang="fr-FR" sz="1100" u="none" strike="noStrike">
                          <a:effectLst/>
                        </a:rPr>
                        <a:t>date_maj</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date de la mise ajour tablet_maj</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Date</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890423326"/>
                  </a:ext>
                </a:extLst>
              </a:tr>
              <a:tr h="268322">
                <a:tc>
                  <a:txBody>
                    <a:bodyPr/>
                    <a:lstStyle/>
                    <a:p>
                      <a:pPr fontAlgn="b"/>
                      <a:r>
                        <a:rPr lang="fr-FR" sz="1100" u="none" strike="noStrike">
                          <a:effectLst/>
                        </a:rPr>
                        <a:t>id_article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identifiant table article</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Long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439779947"/>
                  </a:ext>
                </a:extLst>
              </a:tr>
              <a:tr h="268322">
                <a:tc>
                  <a:txBody>
                    <a:bodyPr/>
                    <a:lstStyle/>
                    <a:p>
                      <a:pPr fontAlgn="b"/>
                      <a:r>
                        <a:rPr lang="fr-FR" sz="1100" u="none" strike="noStrike">
                          <a:effectLst/>
                        </a:rPr>
                        <a:t>qte_maj</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quantiter mise a jour</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Long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120685578"/>
                  </a:ext>
                </a:extLst>
              </a:tr>
              <a:tr h="268322">
                <a:tc>
                  <a:txBody>
                    <a:bodyPr/>
                    <a:lstStyle/>
                    <a:p>
                      <a:pPr fontAlgn="b"/>
                      <a:r>
                        <a:rPr lang="fr-FR" sz="1100" u="none" strike="noStrike">
                          <a:effectLst/>
                        </a:rPr>
                        <a:t>id_stock</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identifiant table stock</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Long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018776895"/>
                  </a:ext>
                </a:extLst>
              </a:tr>
              <a:tr h="268322">
                <a:tc>
                  <a:txBody>
                    <a:bodyPr/>
                    <a:lstStyle/>
                    <a:p>
                      <a:pPr fontAlgn="b"/>
                      <a:r>
                        <a:rPr lang="fr-FR" sz="1100" u="none" strike="noStrike">
                          <a:effectLst/>
                        </a:rPr>
                        <a:t>Nom_stock</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nom du stock</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string</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543497643"/>
                  </a:ext>
                </a:extLst>
              </a:tr>
              <a:tr h="268322">
                <a:tc>
                  <a:txBody>
                    <a:bodyPr/>
                    <a:lstStyle/>
                    <a:p>
                      <a:pPr fontAlgn="b"/>
                      <a:r>
                        <a:rPr lang="fr-FR" sz="1100" u="none" strike="noStrike">
                          <a:effectLst/>
                        </a:rPr>
                        <a:t>date_deb</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date_debut (mise ajour )</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Date</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132288708"/>
                  </a:ext>
                </a:extLst>
              </a:tr>
              <a:tr h="268322">
                <a:tc>
                  <a:txBody>
                    <a:bodyPr/>
                    <a:lstStyle/>
                    <a:p>
                      <a:pPr fontAlgn="b"/>
                      <a:r>
                        <a:rPr lang="fr-FR" sz="1100" u="none" strike="noStrike">
                          <a:effectLst/>
                        </a:rPr>
                        <a:t>date_fin</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date-fin(mise a our)</a:t>
                      </a:r>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r>
                        <a:rPr lang="fr-FR" sz="1100" u="none" strike="noStrike">
                          <a:effectLst/>
                        </a:rPr>
                        <a:t>Date</a:t>
                      </a:r>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715896033"/>
                  </a:ext>
                </a:extLst>
              </a:tr>
              <a:tr h="268322">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tc>
                  <a:txBody>
                    <a:bodyPr/>
                    <a:lstStyle/>
                    <a:p>
                      <a:pPr fontAlgn="b"/>
                      <a:endParaRPr lang="fr-FR"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200827296"/>
                  </a:ext>
                </a:extLst>
              </a:tr>
            </a:tbl>
          </a:graphicData>
        </a:graphic>
      </p:graphicFrame>
    </p:spTree>
    <p:extLst>
      <p:ext uri="{BB962C8B-B14F-4D97-AF65-F5344CB8AC3E}">
        <p14:creationId xmlns:p14="http://schemas.microsoft.com/office/powerpoint/2010/main" val="419646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840F8BDA-2C01-8883-0134-8DE321DBDAB2}"/>
              </a:ext>
            </a:extLst>
          </p:cNvPr>
          <p:cNvSpPr>
            <a:spLocks noGrp="1"/>
          </p:cNvSpPr>
          <p:nvPr>
            <p:ph type="title"/>
          </p:nvPr>
        </p:nvSpPr>
        <p:spPr>
          <a:xfrm>
            <a:off x="484888" y="204538"/>
            <a:ext cx="2770245" cy="1856873"/>
          </a:xfrm>
        </p:spPr>
        <p:txBody>
          <a:bodyPr>
            <a:normAutofit fontScale="90000"/>
          </a:bodyPr>
          <a:lstStyle/>
          <a:p>
            <a:r>
              <a:rPr lang="fr-FR" sz="4000">
                <a:solidFill>
                  <a:srgbClr val="FFFFFF"/>
                </a:solidFill>
                <a:cs typeface="Calibri Light"/>
              </a:rPr>
              <a:t>Diagramme cas utilisation - Si coli</a:t>
            </a:r>
            <a:br>
              <a:rPr lang="fr-FR" sz="4000">
                <a:solidFill>
                  <a:srgbClr val="FFFFFF"/>
                </a:solidFill>
                <a:cs typeface="Calibri Light"/>
              </a:rPr>
            </a:br>
            <a:r>
              <a:rPr lang="fr-FR" sz="4000">
                <a:solidFill>
                  <a:srgbClr val="FFFFFF"/>
                </a:solidFill>
                <a:cs typeface="Calibri Light"/>
              </a:rPr>
              <a:t> - Si stock</a:t>
            </a:r>
          </a:p>
        </p:txBody>
      </p:sp>
      <p:sp>
        <p:nvSpPr>
          <p:cNvPr id="23" name="ZoneTexte 22">
            <a:extLst>
              <a:ext uri="{FF2B5EF4-FFF2-40B4-BE49-F238E27FC236}">
                <a16:creationId xmlns:a16="http://schemas.microsoft.com/office/drawing/2014/main" id="{83A0C040-B37D-84AC-CBD0-1969B8F72712}"/>
              </a:ext>
            </a:extLst>
          </p:cNvPr>
          <p:cNvSpPr txBox="1"/>
          <p:nvPr/>
        </p:nvSpPr>
        <p:spPr>
          <a:xfrm>
            <a:off x="421104" y="2436395"/>
            <a:ext cx="25867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solidFill>
                  <a:schemeClr val="bg1"/>
                </a:solidFill>
                <a:cs typeface="Calibri"/>
              </a:rPr>
              <a:t>Suite au entretient avec le po et le client les besoin client on permit de schématiser les use case </a:t>
            </a:r>
          </a:p>
        </p:txBody>
      </p:sp>
      <p:sp>
        <p:nvSpPr>
          <p:cNvPr id="24" name="Flèche : droite 23">
            <a:extLst>
              <a:ext uri="{FF2B5EF4-FFF2-40B4-BE49-F238E27FC236}">
                <a16:creationId xmlns:a16="http://schemas.microsoft.com/office/drawing/2014/main" id="{8F8AC02D-8EBE-D9DB-330D-15E110852B24}"/>
              </a:ext>
            </a:extLst>
          </p:cNvPr>
          <p:cNvSpPr/>
          <p:nvPr/>
        </p:nvSpPr>
        <p:spPr>
          <a:xfrm rot="1980000">
            <a:off x="3122776" y="3129032"/>
            <a:ext cx="1754604" cy="481263"/>
          </a:xfrm>
          <a:prstGeom prst="rightArrow">
            <a:avLst/>
          </a:prstGeom>
          <a:solidFill>
            <a:srgbClr val="ED7D31"/>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17">
            <a:extLst>
              <a:ext uri="{FF2B5EF4-FFF2-40B4-BE49-F238E27FC236}">
                <a16:creationId xmlns:a16="http://schemas.microsoft.com/office/drawing/2014/main" id="{EEDEEAD3-D7C5-56FF-6451-D3E098507091}"/>
              </a:ext>
            </a:extLst>
          </p:cNvPr>
          <p:cNvPicPr>
            <a:picLocks noGrp="1" noChangeAspect="1"/>
          </p:cNvPicPr>
          <p:nvPr>
            <p:ph idx="1"/>
          </p:nvPr>
        </p:nvPicPr>
        <p:blipFill>
          <a:blip r:embed="rId2"/>
          <a:stretch>
            <a:fillRect/>
          </a:stretch>
        </p:blipFill>
        <p:spPr>
          <a:xfrm>
            <a:off x="5181127" y="40667"/>
            <a:ext cx="6840155" cy="6428569"/>
          </a:xfrm>
        </p:spPr>
      </p:pic>
    </p:spTree>
    <p:extLst>
      <p:ext uri="{BB962C8B-B14F-4D97-AF65-F5344CB8AC3E}">
        <p14:creationId xmlns:p14="http://schemas.microsoft.com/office/powerpoint/2010/main" val="133334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840F8BDA-2C01-8883-0134-8DE321DBDAB2}"/>
              </a:ext>
            </a:extLst>
          </p:cNvPr>
          <p:cNvSpPr>
            <a:spLocks noGrp="1"/>
          </p:cNvSpPr>
          <p:nvPr>
            <p:ph type="title"/>
          </p:nvPr>
        </p:nvSpPr>
        <p:spPr>
          <a:xfrm>
            <a:off x="424730" y="184484"/>
            <a:ext cx="2770245" cy="2909638"/>
          </a:xfrm>
        </p:spPr>
        <p:txBody>
          <a:bodyPr>
            <a:normAutofit fontScale="90000"/>
          </a:bodyPr>
          <a:lstStyle/>
          <a:p>
            <a:r>
              <a:rPr lang="fr-FR" sz="1400" b="1" i="1">
                <a:solidFill>
                  <a:schemeClr val="bg1"/>
                </a:solidFill>
                <a:ea typeface="+mj-lt"/>
                <a:cs typeface="+mj-lt"/>
              </a:rPr>
              <a:t>Quel est le déroulement d 'une commande objet et celui pour gère les stocks ?</a:t>
            </a:r>
            <a:br>
              <a:rPr lang="en-US"/>
            </a:br>
            <a:br>
              <a:rPr lang="fr-FR" sz="1400" b="1" i="1">
                <a:ea typeface="+mj-lt"/>
                <a:cs typeface="+mj-lt"/>
              </a:rPr>
            </a:br>
            <a:r>
              <a:rPr lang="fr-FR" sz="1400">
                <a:solidFill>
                  <a:schemeClr val="bg1"/>
                </a:solidFill>
                <a:ea typeface="+mj-lt"/>
                <a:cs typeface="+mj-lt"/>
              </a:rPr>
              <a:t>Démonstration et mise en situation par le client du système de gestion colis en simulant une commande client pour un article ou des articles avec les points associer et saisi des divers élément (nom, prénom, nbre article, cheque , etc...)</a:t>
            </a:r>
            <a:br>
              <a:rPr lang="fr-FR" sz="1400">
                <a:solidFill>
                  <a:schemeClr val="bg1"/>
                </a:solidFill>
                <a:ea typeface="+mj-lt"/>
                <a:cs typeface="+mj-lt"/>
              </a:rPr>
            </a:br>
            <a:br>
              <a:rPr lang="fr-FR" sz="1400">
                <a:solidFill>
                  <a:schemeClr val="bg1"/>
                </a:solidFill>
                <a:ea typeface="+mj-lt"/>
                <a:cs typeface="+mj-lt"/>
              </a:rPr>
            </a:br>
            <a:r>
              <a:rPr lang="fr-FR" sz="1400">
                <a:solidFill>
                  <a:schemeClr val="bg1"/>
                </a:solidFill>
                <a:ea typeface="+mj-lt"/>
                <a:cs typeface="+mj-lt"/>
              </a:rPr>
              <a:t>Démonstration de la gestion des stocks mise à jour ,impression et rectification</a:t>
            </a:r>
            <a:endParaRPr lang="fr-FR">
              <a:solidFill>
                <a:schemeClr val="bg1"/>
              </a:solidFill>
              <a:cs typeface="Calibri Light"/>
            </a:endParaRPr>
          </a:p>
        </p:txBody>
      </p:sp>
      <p:sp>
        <p:nvSpPr>
          <p:cNvPr id="3" name="ZoneTexte 2">
            <a:extLst>
              <a:ext uri="{FF2B5EF4-FFF2-40B4-BE49-F238E27FC236}">
                <a16:creationId xmlns:a16="http://schemas.microsoft.com/office/drawing/2014/main" id="{96EF95F4-A2D1-44EE-BC00-76A4003EF994}"/>
              </a:ext>
            </a:extLst>
          </p:cNvPr>
          <p:cNvSpPr txBox="1"/>
          <p:nvPr/>
        </p:nvSpPr>
        <p:spPr>
          <a:xfrm>
            <a:off x="4060657" y="4010526"/>
            <a:ext cx="271713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000">
                <a:cs typeface="Calibri"/>
              </a:rPr>
              <a:t>Diagramme </a:t>
            </a:r>
            <a:r>
              <a:rPr lang="fr-FR" sz="4000" err="1">
                <a:cs typeface="Calibri"/>
              </a:rPr>
              <a:t>activitées</a:t>
            </a:r>
            <a:endParaRPr lang="fr-FR" sz="4000" err="1"/>
          </a:p>
        </p:txBody>
      </p:sp>
      <p:sp>
        <p:nvSpPr>
          <p:cNvPr id="4" name="Flèche : droite 3">
            <a:extLst>
              <a:ext uri="{FF2B5EF4-FFF2-40B4-BE49-F238E27FC236}">
                <a16:creationId xmlns:a16="http://schemas.microsoft.com/office/drawing/2014/main" id="{92B86750-6625-D78C-7068-2CB5817806C6}"/>
              </a:ext>
            </a:extLst>
          </p:cNvPr>
          <p:cNvSpPr/>
          <p:nvPr/>
        </p:nvSpPr>
        <p:spPr>
          <a:xfrm rot="20100000">
            <a:off x="5772976" y="3454210"/>
            <a:ext cx="1052762" cy="481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 droite 4">
            <a:extLst>
              <a:ext uri="{FF2B5EF4-FFF2-40B4-BE49-F238E27FC236}">
                <a16:creationId xmlns:a16="http://schemas.microsoft.com/office/drawing/2014/main" id="{5609537B-72DC-889E-3AEF-C34D764E8C23}"/>
              </a:ext>
            </a:extLst>
          </p:cNvPr>
          <p:cNvSpPr/>
          <p:nvPr/>
        </p:nvSpPr>
        <p:spPr>
          <a:xfrm rot="1680000">
            <a:off x="1770598" y="3656735"/>
            <a:ext cx="2446420" cy="471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9">
            <a:extLst>
              <a:ext uri="{FF2B5EF4-FFF2-40B4-BE49-F238E27FC236}">
                <a16:creationId xmlns:a16="http://schemas.microsoft.com/office/drawing/2014/main" id="{BBA72C17-5777-1926-D2F1-AF227148C595}"/>
              </a:ext>
            </a:extLst>
          </p:cNvPr>
          <p:cNvPicPr>
            <a:picLocks noGrp="1" noChangeAspect="1"/>
          </p:cNvPicPr>
          <p:nvPr>
            <p:ph idx="1"/>
          </p:nvPr>
        </p:nvPicPr>
        <p:blipFill>
          <a:blip r:embed="rId2"/>
          <a:stretch>
            <a:fillRect/>
          </a:stretch>
        </p:blipFill>
        <p:spPr>
          <a:xfrm>
            <a:off x="6878230" y="662031"/>
            <a:ext cx="5159675" cy="5525229"/>
          </a:xfrm>
        </p:spPr>
      </p:pic>
    </p:spTree>
    <p:extLst>
      <p:ext uri="{BB962C8B-B14F-4D97-AF65-F5344CB8AC3E}">
        <p14:creationId xmlns:p14="http://schemas.microsoft.com/office/powerpoint/2010/main" val="318106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BD59B4D4-8C38-02CF-655B-A1B44A51F9B8}"/>
              </a:ext>
            </a:extLst>
          </p:cNvPr>
          <p:cNvSpPr>
            <a:spLocks noGrp="1"/>
          </p:cNvSpPr>
          <p:nvPr>
            <p:ph type="title"/>
          </p:nvPr>
        </p:nvSpPr>
        <p:spPr>
          <a:xfrm>
            <a:off x="-675829" y="174321"/>
            <a:ext cx="5405907" cy="3216058"/>
          </a:xfrm>
          <a:prstGeom prst="ellipse">
            <a:avLst/>
          </a:prstGeom>
        </p:spPr>
        <p:txBody>
          <a:bodyPr vert="horz" lIns="91440" tIns="45720" rIns="91440" bIns="45720" rtlCol="0">
            <a:normAutofit/>
          </a:bodyPr>
          <a:lstStyle/>
          <a:p>
            <a:r>
              <a:rPr lang="en-US" sz="2800" b="1" i="1" err="1">
                <a:solidFill>
                  <a:srgbClr val="FFFFFF"/>
                </a:solidFill>
                <a:cs typeface="Calibri Light"/>
              </a:rPr>
              <a:t>Décomposition</a:t>
            </a:r>
            <a:r>
              <a:rPr lang="en-US" sz="2800" b="1" i="1">
                <a:solidFill>
                  <a:srgbClr val="FFFFFF"/>
                </a:solidFill>
                <a:cs typeface="Calibri Light"/>
              </a:rPr>
              <a:t> de la </a:t>
            </a:r>
            <a:r>
              <a:rPr lang="en-US" sz="2800" b="1" i="1" err="1">
                <a:solidFill>
                  <a:srgbClr val="FFFFFF"/>
                </a:solidFill>
                <a:cs typeface="Calibri Light"/>
              </a:rPr>
              <a:t>démo</a:t>
            </a:r>
            <a:r>
              <a:rPr lang="en-US" sz="2800" b="1" i="1">
                <a:solidFill>
                  <a:srgbClr val="FFFFFF"/>
                </a:solidFill>
                <a:cs typeface="Calibri Light"/>
              </a:rPr>
              <a:t> client </a:t>
            </a:r>
            <a:r>
              <a:rPr lang="en-US" sz="2800" b="1" i="1" err="1">
                <a:solidFill>
                  <a:srgbClr val="FFFFFF"/>
                </a:solidFill>
                <a:cs typeface="Calibri Light"/>
              </a:rPr>
              <a:t>en</a:t>
            </a:r>
            <a:r>
              <a:rPr lang="en-US" sz="2800" b="1" i="1">
                <a:solidFill>
                  <a:srgbClr val="FFFFFF"/>
                </a:solidFill>
                <a:cs typeface="Calibri Light"/>
              </a:rPr>
              <a:t> </a:t>
            </a:r>
            <a:r>
              <a:rPr lang="en-US" sz="2800" b="1" i="1" err="1">
                <a:solidFill>
                  <a:srgbClr val="FFFFFF"/>
                </a:solidFill>
                <a:cs typeface="Calibri Light"/>
              </a:rPr>
              <a:t>mettant</a:t>
            </a:r>
            <a:r>
              <a:rPr lang="en-US" sz="2800" b="1" i="1">
                <a:solidFill>
                  <a:srgbClr val="FFFFFF"/>
                </a:solidFill>
                <a:cs typeface="Calibri Light"/>
              </a:rPr>
              <a:t> des point </a:t>
            </a:r>
            <a:r>
              <a:rPr lang="en-US" sz="2800" b="1" i="1" err="1">
                <a:solidFill>
                  <a:srgbClr val="FFFFFF"/>
                </a:solidFill>
                <a:cs typeface="Calibri Light"/>
              </a:rPr>
              <a:t>d'arrêt</a:t>
            </a:r>
            <a:r>
              <a:rPr lang="en-US" sz="2800" b="1" i="1">
                <a:solidFill>
                  <a:srgbClr val="FFFFFF"/>
                </a:solidFill>
                <a:cs typeface="Calibri Light"/>
              </a:rPr>
              <a:t> sur </a:t>
            </a:r>
            <a:r>
              <a:rPr lang="en-US" sz="2800" b="1" i="1" err="1">
                <a:solidFill>
                  <a:srgbClr val="FFFFFF"/>
                </a:solidFill>
                <a:cs typeface="Calibri Light"/>
              </a:rPr>
              <a:t>chaque</a:t>
            </a:r>
            <a:r>
              <a:rPr lang="en-US" sz="2800" b="1" i="1">
                <a:solidFill>
                  <a:srgbClr val="FFFFFF"/>
                </a:solidFill>
                <a:cs typeface="Calibri Light"/>
              </a:rPr>
              <a:t> phase </a:t>
            </a:r>
            <a:r>
              <a:rPr lang="en-US" sz="2800" b="1" i="1" err="1">
                <a:solidFill>
                  <a:srgbClr val="FFFFFF"/>
                </a:solidFill>
                <a:cs typeface="Calibri Light"/>
              </a:rPr>
              <a:t>d'action</a:t>
            </a:r>
            <a:r>
              <a:rPr lang="en-US" sz="2800" b="1" i="1">
                <a:solidFill>
                  <a:srgbClr val="FFFFFF"/>
                </a:solidFill>
                <a:cs typeface="Calibri Light"/>
              </a:rPr>
              <a:t> </a:t>
            </a:r>
            <a:r>
              <a:rPr lang="en-US" sz="2800" b="1" i="1" err="1">
                <a:solidFill>
                  <a:srgbClr val="FFFFFF"/>
                </a:solidFill>
                <a:cs typeface="Calibri Light"/>
              </a:rPr>
              <a:t>en</a:t>
            </a:r>
            <a:r>
              <a:rPr lang="en-US" sz="2800" b="1" i="1">
                <a:solidFill>
                  <a:srgbClr val="FFFFFF"/>
                </a:solidFill>
                <a:cs typeface="Calibri Light"/>
              </a:rPr>
              <a:t> </a:t>
            </a:r>
            <a:r>
              <a:rPr lang="en-US" sz="2800" b="1" i="1" err="1">
                <a:solidFill>
                  <a:srgbClr val="FFFFFF"/>
                </a:solidFill>
                <a:cs typeface="Calibri Light"/>
              </a:rPr>
              <a:t>fonction</a:t>
            </a:r>
            <a:r>
              <a:rPr lang="en-US" sz="2800" b="1" i="1">
                <a:solidFill>
                  <a:srgbClr val="FFFFFF"/>
                </a:solidFill>
                <a:cs typeface="Calibri Light"/>
              </a:rPr>
              <a:t> du temp</a:t>
            </a:r>
            <a:endParaRPr lang="fr-FR"/>
          </a:p>
        </p:txBody>
      </p:sp>
      <p:sp>
        <p:nvSpPr>
          <p:cNvPr id="4" name="Espace réservé du contenu 3">
            <a:extLst>
              <a:ext uri="{FF2B5EF4-FFF2-40B4-BE49-F238E27FC236}">
                <a16:creationId xmlns:a16="http://schemas.microsoft.com/office/drawing/2014/main" id="{F839CE1C-83D0-0993-8799-5E9B28921A23}"/>
              </a:ext>
            </a:extLst>
          </p:cNvPr>
          <p:cNvSpPr>
            <a:spLocks noGrp="1"/>
          </p:cNvSpPr>
          <p:nvPr>
            <p:ph idx="1"/>
          </p:nvPr>
        </p:nvSpPr>
        <p:spPr>
          <a:xfrm>
            <a:off x="5201432" y="176365"/>
            <a:ext cx="7133573" cy="6011036"/>
          </a:xfrm>
        </p:spPr>
        <p:txBody>
          <a:bodyPr/>
          <a:lstStyle/>
          <a:p>
            <a:endParaRPr lang="fr-FR"/>
          </a:p>
        </p:txBody>
      </p:sp>
      <p:pic>
        <p:nvPicPr>
          <p:cNvPr id="6" name="Image 5">
            <a:extLst>
              <a:ext uri="{FF2B5EF4-FFF2-40B4-BE49-F238E27FC236}">
                <a16:creationId xmlns:a16="http://schemas.microsoft.com/office/drawing/2014/main" id="{7A73B81E-8CEC-3BC3-4CB7-DFB8F34134C2}"/>
              </a:ext>
            </a:extLst>
          </p:cNvPr>
          <p:cNvPicPr>
            <a:picLocks noChangeAspect="1"/>
          </p:cNvPicPr>
          <p:nvPr/>
        </p:nvPicPr>
        <p:blipFill>
          <a:blip r:embed="rId2"/>
          <a:stretch>
            <a:fillRect/>
          </a:stretch>
        </p:blipFill>
        <p:spPr>
          <a:xfrm>
            <a:off x="5862768" y="258894"/>
            <a:ext cx="6547484" cy="6468225"/>
          </a:xfrm>
          <a:prstGeom prst="rect">
            <a:avLst/>
          </a:prstGeom>
        </p:spPr>
      </p:pic>
    </p:spTree>
    <p:extLst>
      <p:ext uri="{BB962C8B-B14F-4D97-AF65-F5344CB8AC3E}">
        <p14:creationId xmlns:p14="http://schemas.microsoft.com/office/powerpoint/2010/main" val="35418618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12</Slides>
  <Notes>0</Notes>
  <HiddenSlides>0</HiddenSlide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Office Theme</vt:lpstr>
      <vt:lpstr>TP PROJET : Modélisation d'une application informatique</vt:lpstr>
      <vt:lpstr>Sommaire</vt:lpstr>
      <vt:lpstr>Besoin client </vt:lpstr>
      <vt:lpstr>Présentation PowerPoint</vt:lpstr>
      <vt:lpstr>Dictionnaire de données : gestion colis et stock (code mnémonique a modifier)</vt:lpstr>
      <vt:lpstr>Dictionnaire de données : gestion colis et stock (code mnémonique a modifier)</vt:lpstr>
      <vt:lpstr>Diagramme cas utilisation - Si coli  - Si stock</vt:lpstr>
      <vt:lpstr>Quel est le déroulement d 'une commande objet et celui pour gère les stocks ?  Démonstration et mise en situation par le client du système de gestion colis en simulant une commande client pour un article ou des articles avec les points associer et saisi des divers élément (nom, prénom, nbre article, cheque , etc...)  Démonstration de la gestion des stocks mise à jour ,impression et rectification</vt:lpstr>
      <vt:lpstr>Décomposition de la démo client en mettant des point d'arrêt sur chaque phase d'action en fonction du temp</vt:lpstr>
      <vt:lpstr>Digramme de class  pour le Si gestion Colis</vt:lpstr>
      <vt:lpstr>Diagramme d'activité gestion stock</vt:lpstr>
      <vt:lpstr>Diagramme de classe gestion stock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2</cp:revision>
  <dcterms:created xsi:type="dcterms:W3CDTF">2022-10-30T09:41:43Z</dcterms:created>
  <dcterms:modified xsi:type="dcterms:W3CDTF">2022-11-01T19:56:36Z</dcterms:modified>
</cp:coreProperties>
</file>