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34222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37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2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6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tx2"/>
          </a:solidFill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32914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51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0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4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6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05454" y="6265818"/>
            <a:ext cx="3950208" cy="27432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021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7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338" y="6265818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265818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3555" y="6265818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32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656"/>
            <a:ext cx="8229600" cy="1143000"/>
          </a:xfrm>
        </p:spPr>
        <p:txBody>
          <a:bodyPr>
            <a:normAutofit fontScale="90000"/>
          </a:bodyPr>
          <a:lstStyle/>
          <a:p>
            <a:r>
              <a:t>BERT with </a:t>
            </a:r>
            <a:r>
              <a:rPr lang="en-US"/>
              <a:t>LORA</a:t>
            </a:r>
            <a:r>
              <a:rPr dirty="0"/>
              <a:t>: Enhancing Fine-tuning of Large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/>
          <a:lstStyle/>
          <a:p>
            <a:r>
              <a:rPr lang="en-US" dirty="0"/>
              <a:t>Mohamed Ahmed Ibrahim : 22101115</a:t>
            </a:r>
          </a:p>
          <a:p>
            <a:r>
              <a:rPr lang="en-US" dirty="0" err="1"/>
              <a:t>Abd</a:t>
            </a:r>
            <a:r>
              <a:rPr lang="en-US" dirty="0"/>
              <a:t> El Rahman </a:t>
            </a:r>
            <a:r>
              <a:rPr lang="en-US" dirty="0" err="1"/>
              <a:t>Marey</a:t>
            </a:r>
            <a:r>
              <a:rPr lang="en-US" dirty="0"/>
              <a:t> : 22101325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LORA</a:t>
            </a:r>
            <a:r>
              <a:rPr dirty="0"/>
              <a:t> enables efficient, scalable fine-tuning.</a:t>
            </a:r>
          </a:p>
          <a:p>
            <a:r>
              <a:rPr dirty="0"/>
              <a:t>Reduces computational costs.</a:t>
            </a:r>
          </a:p>
          <a:p>
            <a:r>
              <a:rPr dirty="0"/>
              <a:t>Future work: Optimize </a:t>
            </a:r>
            <a:r>
              <a:rPr lang="en-US" dirty="0"/>
              <a:t>LORA</a:t>
            </a:r>
            <a:r>
              <a:rPr dirty="0"/>
              <a:t> for various NLP tasks.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Communication is central to human connection.</a:t>
            </a:r>
          </a:p>
          <a:p>
            <a:r>
              <a:rPr dirty="0"/>
              <a:t>NLP advancements improve language understanding.</a:t>
            </a:r>
          </a:p>
          <a:p>
            <a:r>
              <a:rPr dirty="0"/>
              <a:t>Challenge: Fine-tuning large models is expensive.</a:t>
            </a:r>
          </a:p>
          <a:p>
            <a:r>
              <a:rPr dirty="0"/>
              <a:t>Exploring efficient fine-tuning with </a:t>
            </a:r>
            <a:r>
              <a:rPr lang="en-US" dirty="0"/>
              <a:t>LORA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87BE99-CF65-4EE8-8332-D9F672A625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510" y="642593"/>
            <a:ext cx="4711446" cy="1744183"/>
          </a:xfrm>
        </p:spPr>
        <p:txBody>
          <a:bodyPr>
            <a:normAutofit/>
          </a:bodyPr>
          <a:lstStyle/>
          <a:p>
            <a:r>
              <a:t>What is BERT?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" y="2386584"/>
            <a:ext cx="4711446" cy="3648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Bidirectional Encoder Representations from Transformers (BERT) .</a:t>
            </a:r>
          </a:p>
          <a:p>
            <a:r>
              <a:rPr dirty="0"/>
              <a:t>Developed by Google (2019).</a:t>
            </a:r>
            <a:endParaRPr lang="en-US" dirty="0"/>
          </a:p>
          <a:p>
            <a:r>
              <a:rPr dirty="0"/>
              <a:t>Techniques: Masked Language Modeling (MLM) &amp; Next Sentence Prediction (NSP).</a:t>
            </a:r>
          </a:p>
          <a:p>
            <a:r>
              <a:rPr dirty="0"/>
              <a:t>Captures bidirectional context better than RNNs, LSTMs.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1B26C9-F720-4D4A-B62E-B3A3BAD9E3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072" y="381000"/>
            <a:ext cx="5334466" cy="608956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512104-9A82-4865-BA19-8E759F17B7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8027" y="0"/>
            <a:ext cx="326597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A4E49FCA-9B3C-8938-ED03-CD6B0B308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884" y="0"/>
            <a:ext cx="313951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Problem with Traditional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Updates all model parameters.</a:t>
            </a:r>
          </a:p>
          <a:p>
            <a:r>
              <a:t>High memory and computational cost.</a:t>
            </a:r>
          </a:p>
          <a:p>
            <a:r>
              <a:t>Not scalable for very large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LoRA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Low-Rank Adaptation (LORA) . </a:t>
            </a:r>
            <a:endParaRPr lang="en-US" dirty="0"/>
          </a:p>
          <a:p>
            <a:r>
              <a:rPr dirty="0"/>
              <a:t>Freeze original model weights.</a:t>
            </a:r>
          </a:p>
          <a:p>
            <a:r>
              <a:rPr dirty="0"/>
              <a:t>Insert small, trainable low-rank </a:t>
            </a:r>
            <a:r>
              <a:rPr lang="en-US" dirty="0"/>
              <a:t>linear layers</a:t>
            </a:r>
            <a:r>
              <a:rPr dirty="0"/>
              <a:t>.</a:t>
            </a:r>
          </a:p>
          <a:p>
            <a:r>
              <a:rPr dirty="0"/>
              <a:t>Benefits:</a:t>
            </a:r>
          </a:p>
          <a:p>
            <a:r>
              <a:rPr dirty="0"/>
              <a:t>- Fewer trainable parameters.</a:t>
            </a:r>
          </a:p>
          <a:p>
            <a:r>
              <a:rPr dirty="0"/>
              <a:t>- Maintains or improves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Applying LoRA to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Add </a:t>
            </a:r>
            <a:r>
              <a:rPr lang="en-US" dirty="0"/>
              <a:t>LORA</a:t>
            </a:r>
            <a:r>
              <a:rPr dirty="0"/>
              <a:t> layers to:</a:t>
            </a:r>
          </a:p>
          <a:p>
            <a:r>
              <a:rPr dirty="0"/>
              <a:t>- Key</a:t>
            </a:r>
          </a:p>
          <a:p>
            <a:r>
              <a:rPr dirty="0"/>
              <a:t>- Query</a:t>
            </a:r>
          </a:p>
          <a:p>
            <a:r>
              <a:rPr dirty="0"/>
              <a:t>- Value</a:t>
            </a:r>
          </a:p>
          <a:p>
            <a:r>
              <a:rPr dirty="0"/>
              <a:t>Later expanded to all linear layers.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Adjusted parameters:</a:t>
            </a:r>
          </a:p>
          <a:p>
            <a:r>
              <a:rPr dirty="0"/>
              <a:t>- Rank of </a:t>
            </a:r>
            <a:r>
              <a:rPr lang="en-US" dirty="0"/>
              <a:t>LORA</a:t>
            </a:r>
            <a:r>
              <a:rPr dirty="0"/>
              <a:t> layers.</a:t>
            </a:r>
          </a:p>
          <a:p>
            <a:r>
              <a:rPr dirty="0"/>
              <a:t>- Learning Rate.</a:t>
            </a:r>
          </a:p>
          <a:p>
            <a:r>
              <a:rPr dirty="0"/>
              <a:t>Higher ranks and more </a:t>
            </a:r>
            <a:r>
              <a:rPr lang="en-US" dirty="0"/>
              <a:t>LORA</a:t>
            </a:r>
            <a:r>
              <a:rPr dirty="0"/>
              <a:t> layers improved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Tasks:</a:t>
            </a:r>
          </a:p>
          <a:p>
            <a:r>
              <a:rPr dirty="0"/>
              <a:t>- Sentiment Analysis</a:t>
            </a:r>
          </a:p>
          <a:p>
            <a:r>
              <a:rPr dirty="0"/>
              <a:t>- Paraphrase Detection</a:t>
            </a:r>
          </a:p>
          <a:p>
            <a:r>
              <a:rPr dirty="0"/>
              <a:t>- Semantic Textual Similarity (STS)</a:t>
            </a:r>
          </a:p>
          <a:p>
            <a:r>
              <a:rPr dirty="0"/>
              <a:t>Significant memory and runtime reductions.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vs. LoRA Fine-tuning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393341"/>
              </p:ext>
            </p:extLst>
          </p:nvPr>
        </p:nvGraphicFramePr>
        <p:xfrm>
          <a:off x="731838" y="2103438"/>
          <a:ext cx="7680324" cy="4481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108">
                  <a:extLst>
                    <a:ext uri="{9D8B030D-6E8A-4147-A177-3AD203B41FA5}">
                      <a16:colId xmlns:a16="http://schemas.microsoft.com/office/drawing/2014/main" val="2002884375"/>
                    </a:ext>
                  </a:extLst>
                </a:gridCol>
                <a:gridCol w="2560108">
                  <a:extLst>
                    <a:ext uri="{9D8B030D-6E8A-4147-A177-3AD203B41FA5}">
                      <a16:colId xmlns:a16="http://schemas.microsoft.com/office/drawing/2014/main" val="1922769792"/>
                    </a:ext>
                  </a:extLst>
                </a:gridCol>
                <a:gridCol w="2560108">
                  <a:extLst>
                    <a:ext uri="{9D8B030D-6E8A-4147-A177-3AD203B41FA5}">
                      <a16:colId xmlns:a16="http://schemas.microsoft.com/office/drawing/2014/main" val="1143155675"/>
                    </a:ext>
                  </a:extLst>
                </a:gridCol>
              </a:tblGrid>
              <a:tr h="896389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Traditional Fine-tuning </a:t>
                      </a:r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LORA Fine-tuning</a:t>
                      </a:r>
                    </a:p>
                  </a:txBody>
                  <a:tcPr marL="85337" marR="85337"/>
                </a:tc>
                <a:extLst>
                  <a:ext uri="{0D108BD9-81ED-4DB2-BD59-A6C34878D82A}">
                    <a16:rowId xmlns:a16="http://schemas.microsoft.com/office/drawing/2014/main" val="3613902289"/>
                  </a:ext>
                </a:extLst>
              </a:tr>
              <a:tr h="896389">
                <a:tc>
                  <a:txBody>
                    <a:bodyPr/>
                    <a:lstStyle/>
                    <a:p>
                      <a:r>
                        <a:rPr lang="en-US" dirty="0"/>
                        <a:t>Trainable Parameters</a:t>
                      </a:r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 marL="85337" marR="85337"/>
                </a:tc>
                <a:extLst>
                  <a:ext uri="{0D108BD9-81ED-4DB2-BD59-A6C34878D82A}">
                    <a16:rowId xmlns:a16="http://schemas.microsoft.com/office/drawing/2014/main" val="3852215657"/>
                  </a:ext>
                </a:extLst>
              </a:tr>
              <a:tr h="896389">
                <a:tc>
                  <a:txBody>
                    <a:bodyPr/>
                    <a:lstStyle/>
                    <a:p>
                      <a:r>
                        <a:rPr lang="en-US" dirty="0"/>
                        <a:t>Memory Requirements</a:t>
                      </a:r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Much Lower</a:t>
                      </a:r>
                    </a:p>
                  </a:txBody>
                  <a:tcPr marL="85337" marR="85337"/>
                </a:tc>
                <a:extLst>
                  <a:ext uri="{0D108BD9-81ED-4DB2-BD59-A6C34878D82A}">
                    <a16:rowId xmlns:a16="http://schemas.microsoft.com/office/drawing/2014/main" val="784047314"/>
                  </a:ext>
                </a:extLst>
              </a:tr>
              <a:tr h="896389">
                <a:tc>
                  <a:txBody>
                    <a:bodyPr/>
                    <a:lstStyle/>
                    <a:p>
                      <a:r>
                        <a:rPr lang="en-US" dirty="0"/>
                        <a:t>Training Speed</a:t>
                      </a:r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</a:t>
                      </a:r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</a:t>
                      </a:r>
                    </a:p>
                  </a:txBody>
                  <a:tcPr marL="85337" marR="85337"/>
                </a:tc>
                <a:extLst>
                  <a:ext uri="{0D108BD9-81ED-4DB2-BD59-A6C34878D82A}">
                    <a16:rowId xmlns:a16="http://schemas.microsoft.com/office/drawing/2014/main" val="1038456546"/>
                  </a:ext>
                </a:extLst>
              </a:tr>
              <a:tr h="896389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</a:t>
                      </a:r>
                    </a:p>
                  </a:txBody>
                  <a:tcPr marL="85337" marR="8533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Comparable or Better</a:t>
                      </a:r>
                    </a:p>
                  </a:txBody>
                  <a:tcPr marL="85337" marR="85337"/>
                </a:tc>
                <a:extLst>
                  <a:ext uri="{0D108BD9-81ED-4DB2-BD59-A6C34878D82A}">
                    <a16:rowId xmlns:a16="http://schemas.microsoft.com/office/drawing/2014/main" val="27176797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13</TotalTime>
  <Words>267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Savon</vt:lpstr>
      <vt:lpstr>BERT with LORA: Enhancing Fine-tuning of Large Language Models</vt:lpstr>
      <vt:lpstr>Introduction</vt:lpstr>
      <vt:lpstr>What is BERT?</vt:lpstr>
      <vt:lpstr>Problem with Traditional Fine-tuning</vt:lpstr>
      <vt:lpstr>Introducing LoRA</vt:lpstr>
      <vt:lpstr>Applying LoRA to BERT</vt:lpstr>
      <vt:lpstr>Hyperparameter Tuning</vt:lpstr>
      <vt:lpstr>Experimental Results</vt:lpstr>
      <vt:lpstr>Traditional vs. LoRA Fine-tuning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 with LoRA: Enhancing Fine-tuning of Large Language Models</dc:title>
  <dc:subject/>
  <dc:creator/>
  <cp:keywords/>
  <dc:description>generated using python-pptx</dc:description>
  <cp:lastModifiedBy>Mohamed Ahmed Ibrahim Ahmed Mohamed</cp:lastModifiedBy>
  <cp:revision>38</cp:revision>
  <dcterms:created xsi:type="dcterms:W3CDTF">2013-01-27T09:14:16Z</dcterms:created>
  <dcterms:modified xsi:type="dcterms:W3CDTF">2025-05-22T11:48:05Z</dcterms:modified>
  <cp:category/>
</cp:coreProperties>
</file>