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comments/comment9.xml" ContentType="application/vnd.openxmlformats-officedocument.presentationml.comments+xml"/>
  <Override PartName="/ppt/notesSlides/notesSlide16.xml" ContentType="application/vnd.openxmlformats-officedocument.presentationml.notesSlide+xml"/>
  <Override PartName="/ppt/comments/comment10.xml" ContentType="application/vnd.openxmlformats-officedocument.presentationml.comments+xml"/>
  <Override PartName="/ppt/notesSlides/notesSlide17.xml" ContentType="application/vnd.openxmlformats-officedocument.presentationml.notesSlide+xml"/>
  <Override PartName="/ppt/comments/comment11.xml" ContentType="application/vnd.openxmlformats-officedocument.presentationml.comments+xml"/>
  <Override PartName="/ppt/notesSlides/notesSlide18.xml" ContentType="application/vnd.openxmlformats-officedocument.presentationml.notesSlide+xml"/>
  <Override PartName="/ppt/comments/comment12.xml" ContentType="application/vnd.openxmlformats-officedocument.presentationml.comments+xml"/>
  <Override PartName="/ppt/notesSlides/notesSlide19.xml" ContentType="application/vnd.openxmlformats-officedocument.presentationml.notesSlide+xml"/>
  <Override PartName="/ppt/comments/comment13.xml" ContentType="application/vnd.openxmlformats-officedocument.presentationml.comments+xml"/>
  <Override PartName="/ppt/notesSlides/notesSlide20.xml" ContentType="application/vnd.openxmlformats-officedocument.presentationml.notesSlide+xml"/>
  <Override PartName="/ppt/comments/comment14.xml" ContentType="application/vnd.openxmlformats-officedocument.presentationml.comments+xml"/>
  <Override PartName="/ppt/notesSlides/notesSlide21.xml" ContentType="application/vnd.openxmlformats-officedocument.presentationml.notesSlide+xml"/>
  <Override PartName="/ppt/comments/comment15.xml" ContentType="application/vnd.openxmlformats-officedocument.presentationml.comments+xml"/>
  <Override PartName="/ppt/notesSlides/notesSlide22.xml" ContentType="application/vnd.openxmlformats-officedocument.presentationml.notesSlide+xml"/>
  <Override PartName="/ppt/comments/comment16.xml" ContentType="application/vnd.openxmlformats-officedocument.presentationml.comments+xml"/>
  <Override PartName="/ppt/notesSlides/notesSlide23.xml" ContentType="application/vnd.openxmlformats-officedocument.presentationml.notesSlide+xml"/>
  <Override PartName="/ppt/comments/comment17.xml" ContentType="application/vnd.openxmlformats-officedocument.presentationml.comments+xml"/>
  <Override PartName="/ppt/notesSlides/notesSlide24.xml" ContentType="application/vnd.openxmlformats-officedocument.presentationml.notesSlide+xml"/>
  <Override PartName="/ppt/comments/comment18.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notesMasterIdLst>
    <p:notesMasterId r:id="rId48"/>
  </p:notesMasterIdLst>
  <p:handoutMasterIdLst>
    <p:handoutMasterId r:id="rId49"/>
  </p:handoutMasterIdLst>
  <p:sldIdLst>
    <p:sldId id="397" r:id="rId2"/>
    <p:sldId id="430" r:id="rId3"/>
    <p:sldId id="431" r:id="rId4"/>
    <p:sldId id="335" r:id="rId5"/>
    <p:sldId id="370" r:id="rId6"/>
    <p:sldId id="465" r:id="rId7"/>
    <p:sldId id="414" r:id="rId8"/>
    <p:sldId id="341" r:id="rId9"/>
    <p:sldId id="344" r:id="rId10"/>
    <p:sldId id="342" r:id="rId11"/>
    <p:sldId id="395" r:id="rId12"/>
    <p:sldId id="390" r:id="rId13"/>
    <p:sldId id="345" r:id="rId14"/>
    <p:sldId id="391" r:id="rId15"/>
    <p:sldId id="392" r:id="rId16"/>
    <p:sldId id="436" r:id="rId17"/>
    <p:sldId id="355" r:id="rId18"/>
    <p:sldId id="468" r:id="rId19"/>
    <p:sldId id="469" r:id="rId20"/>
    <p:sldId id="470" r:id="rId21"/>
    <p:sldId id="471" r:id="rId22"/>
    <p:sldId id="472" r:id="rId23"/>
    <p:sldId id="473" r:id="rId24"/>
    <p:sldId id="437" r:id="rId25"/>
    <p:sldId id="438" r:id="rId26"/>
    <p:sldId id="439" r:id="rId27"/>
    <p:sldId id="440" r:id="rId28"/>
    <p:sldId id="441" r:id="rId29"/>
    <p:sldId id="442" r:id="rId30"/>
    <p:sldId id="443" r:id="rId31"/>
    <p:sldId id="444" r:id="rId32"/>
    <p:sldId id="445"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64" r:id="rId46"/>
    <p:sldId id="466" r:id="rId47"/>
  </p:sldIdLst>
  <p:sldSz cx="9144000" cy="6858000" type="screen4x3"/>
  <p:notesSz cx="7077075" cy="9363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Kane" initials="BK" lastIdx="4" clrIdx="0"/>
  <p:cmAuthor id="7" name="Nancy Dickson" initials="MOU" lastIdx="1" clrIdx="7">
    <p:extLst/>
  </p:cmAuthor>
  <p:cmAuthor id="1" name="Helen" initials="H" lastIdx="49" clrIdx="1"/>
  <p:cmAuthor id="8" name="Helen Roybark" initials="HR" lastIdx="16" clrIdx="8">
    <p:extLst/>
  </p:cmAuthor>
  <p:cmAuthor id="2" name="Jean Inabinett" initials="JI" lastIdx="42" clrIdx="2"/>
  <p:cmAuthor id="9" name="Lenovo" initials="L" lastIdx="61" clrIdx="9">
    <p:extLst>
      <p:ext uri="{19B8F6BF-5375-455C-9EA6-DF929625EA0E}">
        <p15:presenceInfo xmlns:p15="http://schemas.microsoft.com/office/powerpoint/2012/main" userId="4e493767f6532d75" providerId="Windows Live"/>
      </p:ext>
    </p:extLst>
  </p:cmAuthor>
  <p:cmAuthor id="3" name="Mohr, April L (Jefferson)" initials="MAL(" lastIdx="101" clrIdx="3"/>
  <p:cmAuthor id="4" name="April Mohr" initials="AM" lastIdx="3" clrIdx="4"/>
  <p:cmAuthor id="5" name="Wanda Wong" initials="WW" lastIdx="2" clrIdx="5"/>
  <p:cmAuthor id="6" name="jeaninemetzler@outlook.com" initials="j" lastIdx="77"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2D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62654" autoAdjust="0"/>
  </p:normalViewPr>
  <p:slideViewPr>
    <p:cSldViewPr>
      <p:cViewPr varScale="1">
        <p:scale>
          <a:sx n="55" d="100"/>
          <a:sy n="55" d="100"/>
        </p:scale>
        <p:origin x="149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1824"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9" dt="2022-06-30T14:27:36.438" idx="53">
    <p:pos x="10" y="10"/>
    <p:text>المحاسبة هي نظام معلومات وقياس يحدد الأنشطة التجارية للمؤسسة ويسجلها وينقلها.</p:text>
    <p:extLst>
      <p:ext uri="{C676402C-5697-4E1C-873F-D02D1690AC5C}">
        <p15:threadingInfo xmlns:p15="http://schemas.microsoft.com/office/powerpoint/2012/main" timeZoneBias="-120"/>
      </p:ext>
    </p:extLst>
  </p:cm>
  <p:cm authorId="9" dt="2022-06-30T14:29:49.096" idx="55">
    <p:pos x="10" y="106"/>
    <p:text>يتطلب تسجيل الأنشطة التجارية أن نحتفظ بسجل زمني للمعاملات والأحداث المقاسة بالدولار.</p:text>
    <p:extLst>
      <p:ext uri="{C676402C-5697-4E1C-873F-D02D1690AC5C}">
        <p15:threadingInfo xmlns:p15="http://schemas.microsoft.com/office/powerpoint/2012/main" timeZoneBias="-120">
          <p15:parentCm authorId="9" idx="53"/>
        </p15:threadingInfo>
      </p:ext>
    </p:extLst>
  </p:cm>
  <p:cm authorId="9" dt="2022-06-30T14:30:17.642" idx="56">
    <p:pos x="10" y="202"/>
    <p:text>يشمل الاتصال بأنشطة الأعمال إعداد التقارير المحاسبية مثل البيانات المالية التي نقوم بتحليلها وتفسيرها.</p:text>
    <p:extLst>
      <p:ext uri="{C676402C-5697-4E1C-873F-D02D1690AC5C}">
        <p15:threadingInfo xmlns:p15="http://schemas.microsoft.com/office/powerpoint/2012/main" timeZoneBias="-120">
          <p15:parentCm authorId="9" idx="53"/>
        </p15:threadingInfo>
      </p:ext>
    </p:extLst>
  </p:cm>
  <p:cm authorId="9" dt="2022-06-30T14:32:03.661" idx="57">
    <p:pos x="10" y="298"/>
    <p:text>يشمل مسك الدفاتر ، أو مسك الدفاتر ، تسجيل المعاملات والأحداث وهو مجرد جزء واحد من المحاسبة.</p:text>
    <p:extLst>
      <p:ext uri="{C676402C-5697-4E1C-873F-D02D1690AC5C}">
        <p15:threadingInfo xmlns:p15="http://schemas.microsoft.com/office/powerpoint/2012/main" timeZoneBias="-120">
          <p15:parentCm authorId="9" idx="5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9" dt="2022-06-09T16:47:53.789" idx="25">
    <p:pos x="5110" y="1496"/>
    <p:text>تعريف وتفسير المعادلة المحاسبية وكل من مكوناتها</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9" dt="2022-06-09T16:48:37.673" idx="26">
    <p:pos x="10" y="10"/>
    <p:text>تعكس المحاسبة جانبين أساسيين للشركة: ما تمتلكه وما تدين به</p:text>
    <p:extLst>
      <p:ext uri="{C676402C-5697-4E1C-873F-D02D1690AC5C}">
        <p15:threadingInfo xmlns:p15="http://schemas.microsoft.com/office/powerpoint/2012/main" timeZoneBias="-120"/>
      </p:ext>
    </p:extLst>
  </p:cm>
  <p:cm authorId="9" dt="2022-06-09T17:05:38.731" idx="27">
    <p:pos x="106" y="106"/>
    <p:text>Assets--&gt;cash, accounts receivable, supplies, equipment, land, and web servers for an online services company</p:text>
    <p:extLst>
      <p:ext uri="{C676402C-5697-4E1C-873F-D02D1690AC5C}">
        <p15:threadingInfo xmlns:p15="http://schemas.microsoft.com/office/powerpoint/2012/main" timeZoneBias="-120"/>
      </p:ext>
    </p:extLst>
  </p:cm>
  <p:cm authorId="9" dt="2022-06-09T17:14:02.125" idx="28">
    <p:pos x="202" y="202"/>
    <p:text>Liabilitiesالالتزامات--&gt;wages payable to workers, accounts payable to suppliers, and notes payable to banks.
الأجور المستحقة للعمال ، والحسابات المستحقة الدفع للموردين ، وأوراق الدفع للبنوك.</p:text>
    <p:extLst>
      <p:ext uri="{C676402C-5697-4E1C-873F-D02D1690AC5C}">
        <p15:threadingInfo xmlns:p15="http://schemas.microsoft.com/office/powerpoint/2012/main" timeZoneBias="-120"/>
      </p:ext>
    </p:extLst>
  </p:cm>
  <p:cm authorId="9" dt="2022-06-09T17:19:46.210" idx="29">
    <p:pos x="202" y="298"/>
    <p:text>Equity القيمة الماليةEquity has four parts: owner, capital; owner, withdrawals; revenues and expenses</p:text>
    <p:extLst>
      <p:ext uri="{C676402C-5697-4E1C-873F-D02D1690AC5C}">
        <p15:threadingInfo xmlns:p15="http://schemas.microsoft.com/office/powerpoint/2012/main" timeZoneBias="-120">
          <p15:parentCm authorId="9" idx="28"/>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9" dt="2022-06-09T17:28:32.726" idx="30">
    <p:pos x="5305" y="2109"/>
    <p:text>يوفر إطارًا أساسيًا لتسجيل الأحداث الاقتصادية وتلخيصها</p:text>
    <p:extLst>
      <p:ext uri="{C676402C-5697-4E1C-873F-D02D1690AC5C}">
        <p15:threadingInfo xmlns:p15="http://schemas.microsoft.com/office/powerpoint/2012/main" timeZoneBias="-120"/>
      </p:ext>
    </p:extLst>
  </p:cm>
  <p:cm authorId="9" dt="2022-06-09T17:28:53.269" idx="31">
    <p:pos x="5305" y="2205"/>
    <p:text>يتم المطالبة بالأصول من قبل الدائنين أو المالكين</p:text>
    <p:extLst>
      <p:ext uri="{C676402C-5697-4E1C-873F-D02D1690AC5C}">
        <p15:threadingInfo xmlns:p15="http://schemas.microsoft.com/office/powerpoint/2012/main" timeZoneBias="-120">
          <p15:parentCm authorId="9" idx="30"/>
        </p15:threadingInfo>
      </p:ext>
    </p:extLst>
  </p:cm>
  <p:cm authorId="9" dt="2022-06-09T17:29:25.390" idx="32">
    <p:pos x="5305" y="2301"/>
    <p:text>إذا تم تصفية الأعمال التجارية ، فيجب دفع مطالبات الدائنين قبل مطالبات الملكية</p:text>
    <p:extLst>
      <p:ext uri="{C676402C-5697-4E1C-873F-D02D1690AC5C}">
        <p15:threadingInfo xmlns:p15="http://schemas.microsoft.com/office/powerpoint/2012/main" timeZoneBias="-120">
          <p15:parentCm authorId="9" idx="30"/>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9" dt="2022-06-09T17:30:02.657" idx="33">
    <p:pos x="966" y="1802"/>
    <p:text>أصول</p:text>
    <p:extLst>
      <p:ext uri="{C676402C-5697-4E1C-873F-D02D1690AC5C}">
        <p15:threadingInfo xmlns:p15="http://schemas.microsoft.com/office/powerpoint/2012/main" timeZoneBias="-120"/>
      </p:ext>
    </p:extLst>
  </p:cm>
  <p:cm authorId="9" dt="2022-06-09T17:30:24.091" idx="34">
    <p:pos x="966" y="1898"/>
    <p:text>الموارد التي يمتلكها العمل التجاري</p:text>
    <p:extLst>
      <p:ext uri="{C676402C-5697-4E1C-873F-D02D1690AC5C}">
        <p15:threadingInfo xmlns:p15="http://schemas.microsoft.com/office/powerpoint/2012/main" timeZoneBias="-120">
          <p15:parentCm authorId="9" idx="33"/>
        </p15:threadingInfo>
      </p:ext>
    </p:extLst>
  </p:cm>
  <p:cm authorId="9" dt="2022-06-09T17:30:47.851" idx="35">
    <p:pos x="966" y="1994"/>
    <p:text>تقديم خدمات أو منافع مستقبلية</p:text>
    <p:extLst>
      <p:ext uri="{C676402C-5697-4E1C-873F-D02D1690AC5C}">
        <p15:threadingInfo xmlns:p15="http://schemas.microsoft.com/office/powerpoint/2012/main" timeZoneBias="-120">
          <p15:parentCm authorId="9" idx="33"/>
        </p15:threadingInfo>
      </p:ext>
    </p:extLst>
  </p:cm>
  <p:cm authorId="9" dt="2022-06-09T17:31:03.769" idx="36">
    <p:pos x="966" y="2090"/>
    <p:text>النقد واللوازم والمعدات ، إلخ</p:text>
    <p:extLst>
      <p:ext uri="{C676402C-5697-4E1C-873F-D02D1690AC5C}">
        <p15:threadingInfo xmlns:p15="http://schemas.microsoft.com/office/powerpoint/2012/main" timeZoneBias="-120">
          <p15:parentCm authorId="9" idx="33"/>
        </p15:threadingInfo>
      </p:ext>
    </p:extLst>
  </p:cm>
  <p:cm authorId="9" dt="2022-06-09T17:31:33.657" idx="37">
    <p:pos x="966" y="2186"/>
    <p:text>Assets--&gt;cash, accounts receivable, supplies, equipment, land, and web servers for an online services company</p:text>
    <p:extLst>
      <p:ext uri="{C676402C-5697-4E1C-873F-D02D1690AC5C}">
        <p15:threadingInfo xmlns:p15="http://schemas.microsoft.com/office/powerpoint/2012/main" timeZoneBias="-120">
          <p15:parentCm authorId="9" idx="33"/>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9" dt="2022-06-09T17:32:10.055" idx="38">
    <p:pos x="1291" y="1802"/>
    <p:text>المطلوبات</p:text>
    <p:extLst>
      <p:ext uri="{C676402C-5697-4E1C-873F-D02D1690AC5C}">
        <p15:threadingInfo xmlns:p15="http://schemas.microsoft.com/office/powerpoint/2012/main" timeZoneBias="-120"/>
      </p:ext>
    </p:extLst>
  </p:cm>
  <p:cm authorId="9" dt="2022-06-09T17:33:13.492" idx="39">
    <p:pos x="1291" y="1898"/>
    <p:text>المطالبات مقابل الأصول (الديون والالتزامات)</p:text>
    <p:extLst>
      <p:ext uri="{C676402C-5697-4E1C-873F-D02D1690AC5C}">
        <p15:threadingInfo xmlns:p15="http://schemas.microsoft.com/office/powerpoint/2012/main" timeZoneBias="-120">
          <p15:parentCm authorId="9" idx="38"/>
        </p15:threadingInfo>
      </p:ext>
    </p:extLst>
  </p:cm>
  <p:cm authorId="9" dt="2022-06-09T17:33:35.456" idx="40">
    <p:pos x="1291" y="1994"/>
    <p:text>الدائنون (الطرف الذي تدين له الأموال)</p:text>
    <p:extLst>
      <p:ext uri="{C676402C-5697-4E1C-873F-D02D1690AC5C}">
        <p15:threadingInfo xmlns:p15="http://schemas.microsoft.com/office/powerpoint/2012/main" timeZoneBias="-120">
          <p15:parentCm authorId="9" idx="38"/>
        </p15:threadingInfo>
      </p:ext>
    </p:extLst>
  </p:cm>
  <p:cm authorId="9" dt="2022-06-09T17:35:29.485" idx="41">
    <p:pos x="1291" y="2090"/>
    <p:text>الحسابات الدائنة وأوراق الدفع والرواتب والأجور وما إلى ذلك.</p:text>
    <p:extLst>
      <p:ext uri="{C676402C-5697-4E1C-873F-D02D1690AC5C}">
        <p15:threadingInfo xmlns:p15="http://schemas.microsoft.com/office/powerpoint/2012/main" timeZoneBias="-120">
          <p15:parentCm authorId="9" idx="38"/>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9" dt="2022-06-09T17:36:34.922" idx="42">
    <p:pos x="1895" y="1802"/>
    <p:text>حقوق المالك</p:text>
    <p:extLst>
      <p:ext uri="{C676402C-5697-4E1C-873F-D02D1690AC5C}">
        <p15:threadingInfo xmlns:p15="http://schemas.microsoft.com/office/powerpoint/2012/main" timeZoneBias="-120"/>
      </p:ext>
    </p:extLst>
  </p:cm>
  <p:cm authorId="9" dt="2022-06-09T17:36:58.551" idx="43">
    <p:pos x="1895" y="1898"/>
    <p:text>مطالبة بملكية الأصول الإجمالية</p:text>
    <p:extLst>
      <p:ext uri="{C676402C-5697-4E1C-873F-D02D1690AC5C}">
        <p15:threadingInfo xmlns:p15="http://schemas.microsoft.com/office/powerpoint/2012/main" timeZoneBias="-120">
          <p15:parentCm authorId="9" idx="42"/>
        </p15:threadingInfo>
      </p:ext>
    </p:extLst>
  </p:cm>
  <p:cm authorId="9" dt="2022-06-09T17:37:18.620" idx="44">
    <p:pos x="1895" y="1994"/>
    <p:text>يشار إليها على أنها حقوق ملكية متبقية</p:text>
    <p:extLst>
      <p:ext uri="{C676402C-5697-4E1C-873F-D02D1690AC5C}">
        <p15:threadingInfo xmlns:p15="http://schemas.microsoft.com/office/powerpoint/2012/main" timeZoneBias="-120">
          <p15:parentCm authorId="9" idx="42"/>
        </p15:threadingInfo>
      </p:ext>
    </p:extLst>
  </p:cm>
  <p:cm authorId="9" dt="2022-06-09T17:37:47.812" idx="45">
    <p:pos x="1895" y="2090"/>
    <p:text>الاستثمار من قبل الملاك والإيرادات (+)</p:text>
    <p:extLst>
      <p:ext uri="{C676402C-5697-4E1C-873F-D02D1690AC5C}">
        <p15:threadingInfo xmlns:p15="http://schemas.microsoft.com/office/powerpoint/2012/main" timeZoneBias="-120">
          <p15:parentCm authorId="9" idx="42"/>
        </p15:threadingInfo>
      </p:ext>
    </p:extLst>
  </p:cm>
  <p:cm authorId="9" dt="2022-06-09T17:38:10.374" idx="46">
    <p:pos x="1895" y="2186"/>
    <p:text>الرسوم والنفقات (-)</p:text>
    <p:extLst>
      <p:ext uri="{C676402C-5697-4E1C-873F-D02D1690AC5C}">
        <p15:threadingInfo xmlns:p15="http://schemas.microsoft.com/office/powerpoint/2012/main" timeZoneBias="-120">
          <p15:parentCm authorId="9" idx="42"/>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9" dt="2022-06-09T17:39:14.295" idx="47">
    <p:pos x="3103" y="1951"/>
    <p:text>زيادة حقوق الملكية</p:text>
    <p:extLst>
      <p:ext uri="{C676402C-5697-4E1C-873F-D02D1690AC5C}">
        <p15:threadingInfo xmlns:p15="http://schemas.microsoft.com/office/powerpoint/2012/main" timeZoneBias="-120"/>
      </p:ext>
    </p:extLst>
  </p:cm>
  <p:cm authorId="9" dt="2022-06-09T17:39:37.802" idx="48">
    <p:pos x="3103" y="2047"/>
    <p:text>الاستثمار من قبل المالك. الأصول التي يضعها المالك في العمل</p:text>
    <p:extLst>
      <p:ext uri="{C676402C-5697-4E1C-873F-D02D1690AC5C}">
        <p15:threadingInfo xmlns:p15="http://schemas.microsoft.com/office/powerpoint/2012/main" timeZoneBias="-120">
          <p15:parentCm authorId="9" idx="47"/>
        </p15:threadingInfo>
      </p:ext>
    </p:extLst>
  </p:cm>
  <p:cm authorId="9" dt="2022-06-09T17:39:59.290" idx="49">
    <p:pos x="3103" y="2143"/>
    <p:text>الإيرادات. الناتجة عن بيع البضائع أو أداء الخدمات في سياق الأعمال العادية</p:text>
    <p:extLst>
      <p:ext uri="{C676402C-5697-4E1C-873F-D02D1690AC5C}">
        <p15:threadingInfo xmlns:p15="http://schemas.microsoft.com/office/powerpoint/2012/main" timeZoneBias="-120">
          <p15:parentCm authorId="9" idx="47"/>
        </p15:threadingInfo>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9" dt="2022-06-09T17:40:33.905" idx="50">
    <p:pos x="5351" y="2258"/>
    <p:text>الرسومات. سحب نقدي أو أصول أخرى للاستخدام الشخصي</p:text>
    <p:extLst>
      <p:ext uri="{C676402C-5697-4E1C-873F-D02D1690AC5C}">
        <p15:threadingInfo xmlns:p15="http://schemas.microsoft.com/office/powerpoint/2012/main" timeZoneBias="-120"/>
      </p:ext>
    </p:extLst>
  </p:cm>
  <p:cm authorId="9" dt="2022-06-09T17:40:56.779" idx="51">
    <p:pos x="5351" y="2354"/>
    <p:text>نفقات. تكلفة الأصول المستهلكة أو الخدمات المستخدمة في عملية كسب الإيرادات</p:text>
    <p:extLst>
      <p:ext uri="{C676402C-5697-4E1C-873F-D02D1690AC5C}">
        <p15:threadingInfo xmlns:p15="http://schemas.microsoft.com/office/powerpoint/2012/main" timeZoneBias="-120">
          <p15:parentCm authorId="9" idx="50"/>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6-09T17:41:28.556" idx="52">
    <p:pos x="5091" y="1617"/>
    <p:text>تحليل المعاملات التجارية باستخدام المعادلة المحاسبية.</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22-06-30T14:55:13.548" idx="58">
    <p:pos x="4968" y="1287"/>
    <p:text>يحتاج المحاسبون إلى استخدام برنامج الذكاء الاصطناعي (AI) ويمكن استخدامه لإكمال المهام المتكررة مثل إدخال الفواتير وبيانات المعاملات للمساعدة في تطوير أنظمة الذكاء الاصطناعي المتقدمة وتحليل التقارير والرسومات.</p:text>
    <p:extLst>
      <p:ext uri="{C676402C-5697-4E1C-873F-D02D1690AC5C}">
        <p15:threadingInfo xmlns:p15="http://schemas.microsoft.com/office/powerpoint/2012/main" timeZoneBias="-120"/>
      </p:ext>
    </p:extLst>
  </p:cm>
  <p:cm authorId="9" dt="2022-06-30T14:55:25.846" idx="59">
    <p:pos x="4968" y="1383"/>
    <p:text>المحاسبون مطلوبون للمساعدة في تطوير أنظمة ذكاء اصطناعي متقدمة وتحليل التقارير والرسومات.</p:text>
    <p:extLst>
      <p:ext uri="{C676402C-5697-4E1C-873F-D02D1690AC5C}">
        <p15:threadingInfo xmlns:p15="http://schemas.microsoft.com/office/powerpoint/2012/main" timeZoneBias="-120">
          <p15:parentCm authorId="9" idx="58"/>
        </p15:threadingInfo>
      </p:ext>
    </p:extLst>
  </p:cm>
  <p:cm authorId="9" dt="2022-06-30T14:55:42.301" idx="60">
    <p:pos x="4968" y="1479"/>
    <p:text>تحليلات البيانات هي عملية تحليل البيانات لتحديد العلاقات والاتجاهات ذات المغزى.</p:text>
    <p:extLst>
      <p:ext uri="{C676402C-5697-4E1C-873F-D02D1690AC5C}">
        <p15:threadingInfo xmlns:p15="http://schemas.microsoft.com/office/powerpoint/2012/main" timeZoneBias="-120">
          <p15:parentCm authorId="9" idx="58"/>
        </p15:threadingInfo>
      </p:ext>
    </p:extLst>
  </p:cm>
  <p:cm authorId="9" dt="2022-06-30T14:55:57.944" idx="61">
    <p:pos x="4968" y="1575"/>
    <p:text>تصور البيانات هو عرض تقديمي بياني للبيانات لمساعدة الأفراد على اتخاذ قرارات عمل مستنيرة.</p:text>
    <p:extLst>
      <p:ext uri="{C676402C-5697-4E1C-873F-D02D1690AC5C}">
        <p15:threadingInfo xmlns:p15="http://schemas.microsoft.com/office/powerpoint/2012/main" timeZoneBias="-120">
          <p15:parentCm authorId="9" idx="5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9" dt="2022-06-09T15:56:54.166" idx="1">
    <p:pos x="5286" y="938"/>
    <p:text>الهدف من المحاسبة هو توفير معلومات مفيدة لاتخاذ القرارات. لكي تكون المعلومات مفيدة ، يجب الوثوق بها. هذا يتطلب أخلاقيات في المحاسبة. الأخلاق هي المعتقدات التي تميز الصواب من الخطأ. إنها معايير مقبولة للسلوك الجيد والسيئ.</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22-06-09T15:59:49.804" idx="2">
    <p:pos x="3995" y="325"/>
    <p:text>مثلث الاحتيال</p:text>
    <p:extLst>
      <p:ext uri="{C676402C-5697-4E1C-873F-D02D1690AC5C}">
        <p15:threadingInfo xmlns:p15="http://schemas.microsoft.com/office/powerpoint/2012/main" timeZoneBias="-120"/>
      </p:ext>
    </p:extLst>
  </p:cm>
  <p:cm authorId="9" dt="2022-06-09T16:00:53.831" idx="3">
    <p:pos x="3995" y="421"/>
    <p:text>يوضح مثلث الاحتيال ثلاثة عوامل يجب أن تدفع الشخص لارتكاب الاحتيال: الفرصة ، والضغط ، والعقلانية</p:text>
    <p:extLst>
      <p:ext uri="{C676402C-5697-4E1C-873F-D02D1690AC5C}">
        <p15:threadingInfo xmlns:p15="http://schemas.microsoft.com/office/powerpoint/2012/main" timeZoneBias="-120">
          <p15:parentCm authorId="9" idx="2"/>
        </p15:threadingInfo>
      </p:ext>
    </p:extLst>
  </p:cm>
  <p:cm authorId="9" dt="2022-06-09T16:01:12.264" idx="4">
    <p:pos x="3995" y="517"/>
    <p:text>فرصة. يجب أن يكون الشخص قادرًا على ارتكاب عملية احتيال مع تقليل مخاطر الإمساك به.</p:text>
    <p:extLst>
      <p:ext uri="{C676402C-5697-4E1C-873F-D02D1690AC5C}">
        <p15:threadingInfo xmlns:p15="http://schemas.microsoft.com/office/powerpoint/2012/main" timeZoneBias="-120">
          <p15:parentCm authorId="9" idx="2"/>
        </p15:threadingInfo>
      </p:ext>
    </p:extLst>
  </p:cm>
  <p:cm authorId="9" dt="2022-06-09T16:01:33.207" idx="5">
    <p:pos x="3995" y="613"/>
    <p:text>ضغط أو حافز. يجب أن يكون لدى الشخص ضغوط أو حافز لارتكاب الاحتيال. ومن الأمثلة على ذلك الفواتير غير المسددة والإدمان.</p:text>
    <p:extLst>
      <p:ext uri="{C676402C-5697-4E1C-873F-D02D1690AC5C}">
        <p15:threadingInfo xmlns:p15="http://schemas.microsoft.com/office/powerpoint/2012/main" timeZoneBias="-120">
          <p15:parentCm authorId="9" idx="2"/>
        </p15:threadingInfo>
      </p:ext>
    </p:extLst>
  </p:cm>
  <p:cm authorId="9" dt="2022-06-09T16:03:15.145" idx="6">
    <p:pos x="3995" y="709"/>
    <p:text>الترشيد او الموقف. يبرر الشخص الاحتيال أو لا يرى طبيعته الإجرامية</p:text>
    <p:extLst>
      <p:ext uri="{C676402C-5697-4E1C-873F-D02D1690AC5C}">
        <p15:threadingInfo xmlns:p15="http://schemas.microsoft.com/office/powerpoint/2012/main" timeZoneBias="-120">
          <p15:parentCm authorId="9" idx="2"/>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22-06-09T16:17:36.741" idx="7">
    <p:pos x="1087" y="3400"/>
    <p:text>المعلومات ذات الصلة تؤثر على القرارات
من المستخدمين.</p:text>
    <p:extLst>
      <p:ext uri="{C676402C-5697-4E1C-873F-D02D1690AC5C}">
        <p15:threadingInfo xmlns:p15="http://schemas.microsoft.com/office/powerpoint/2012/main" timeZoneBias="-120"/>
      </p:ext>
    </p:extLst>
  </p:cm>
  <p:cm authorId="9" dt="2022-06-09T16:17:58.911" idx="8">
    <p:pos x="5444" y="3567"/>
    <p:text>يعني التمثيل الصادق أن المعلومات تعكس بدقة نتائج الأعمال</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9" dt="2022-06-09T16:25:18.574" idx="9">
    <p:pos x="5240" y="1031"/>
    <p:text>في الاقتصاد العالمي اليوم ، هناك طلب متزايد من قبل المستخدمين الخارجيين للمقارنة في التقارير المحاسبية</p:text>
    <p:extLst>
      <p:ext uri="{C676402C-5697-4E1C-873F-D02D1690AC5C}">
        <p15:threadingInfo xmlns:p15="http://schemas.microsoft.com/office/powerpoint/2012/main" timeZoneBias="-120"/>
      </p:ext>
    </p:extLst>
  </p:cm>
  <p:cm authorId="9" dt="2022-06-09T16:25:57.195" idx="10">
    <p:pos x="5240" y="1127"/>
    <p:text>مجلس معايير المحاسبة الدولية (IASB)
إصدار المعايير الدولية لإعداد التقارير المالية (IFRS).
تحدد المعايير الممارسات المحاسبية المفضلة.
تتشابه المعايير مع مبادئ المحاسبة المقبولة عموماً في الولايات المتحدة ، ولكنها تختلف عنها أحيانًا.
يعمل كل من مجلس معايير المحاسبة المالية والمجلس الدولي لمعايير المحاسبة على تقليل الاختلافات</p:text>
    <p:extLst>
      <p:ext uri="{C676402C-5697-4E1C-873F-D02D1690AC5C}">
        <p15:threadingInfo xmlns:p15="http://schemas.microsoft.com/office/powerpoint/2012/main" timeZoneBias="-120">
          <p15:parentCm authorId="9"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9" dt="2022-06-09T16:27:12.897" idx="11">
    <p:pos x="4487" y="530"/>
    <p:text>الإطار المفاهيمي</p:text>
    <p:extLst>
      <p:ext uri="{C676402C-5697-4E1C-873F-D02D1690AC5C}">
        <p15:threadingInfo xmlns:p15="http://schemas.microsoft.com/office/powerpoint/2012/main" timeZoneBias="-120"/>
      </p:ext>
    </p:extLst>
  </p:cm>
  <p:cm authorId="9" dt="2022-06-09T16:27:33.236" idx="12">
    <p:pos x="4487" y="626"/>
    <p:text>الأهداف - تقديم معلومات مفيدة للمستثمرين والدائنين وغيرهم</p:text>
    <p:extLst>
      <p:ext uri="{C676402C-5697-4E1C-873F-D02D1690AC5C}">
        <p15:threadingInfo xmlns:p15="http://schemas.microsoft.com/office/powerpoint/2012/main" timeZoneBias="-120">
          <p15:parentCm authorId="9" idx="11"/>
        </p15:threadingInfo>
      </p:ext>
    </p:extLst>
  </p:cm>
  <p:cm authorId="9" dt="2022-06-09T16:28:07.368" idx="13">
    <p:pos x="4487" y="722"/>
    <p:text>الخصائص النوعية - المعلومات لها صلة بالموضوع وتمثيل مخلص.</p:text>
    <p:extLst>
      <p:ext uri="{C676402C-5697-4E1C-873F-D02D1690AC5C}">
        <p15:threadingInfo xmlns:p15="http://schemas.microsoft.com/office/powerpoint/2012/main" timeZoneBias="-120">
          <p15:parentCm authorId="9" idx="11"/>
        </p15:threadingInfo>
      </p:ext>
    </p:extLst>
  </p:cm>
  <p:cm authorId="9" dt="2022-06-09T16:28:27.986" idx="14">
    <p:pos x="4487" y="818"/>
    <p:text>العناصر - تحدد البنود في البيانات المالية</p:text>
    <p:extLst>
      <p:ext uri="{C676402C-5697-4E1C-873F-D02D1690AC5C}">
        <p15:threadingInfo xmlns:p15="http://schemas.microsoft.com/office/powerpoint/2012/main" timeZoneBias="-120">
          <p15:parentCm authorId="9" idx="11"/>
        </p15:threadingInfo>
      </p:ext>
    </p:extLst>
  </p:cm>
  <p:cm authorId="9" dt="2022-06-09T16:29:14.527" idx="15">
    <p:pos x="4487" y="914"/>
    <p:text>الاعتراف والقياس - معايير الاعتراف ببند كعنصر وكيفية قياسه</p:text>
    <p:extLst>
      <p:ext uri="{C676402C-5697-4E1C-873F-D02D1690AC5C}">
        <p15:threadingInfo xmlns:p15="http://schemas.microsoft.com/office/powerpoint/2012/main" timeZoneBias="-120">
          <p15:parentCm authorId="9" idx="1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9" dt="2022-06-09T16:31:30.625" idx="16">
    <p:pos x="10" y="10"/>
    <p:text>عادةً ما يعني مبدأ القياس ، المعروف أيضًا باسم مبدأ التكلفة ، أن المعلومات المحاسبية تستند إلى التكلفة الفعلية. يتم قياس التكلفة على أساس نقدي أو ما يعادله نقدًا. هذا يعني أنه إذا تم تقديم نقود مقابل خدمة ما ، يتم قياس تكلفتها على أنها مقدار النقد المدفوع. تعتبر المعلومات القائمة على التكلفة موضوعية. تعني الموضوعية أن المعلومات مدعومة بأدلة مستقلة وغير متحيزة.</p:text>
    <p:extLst>
      <p:ext uri="{C676402C-5697-4E1C-873F-D02D1690AC5C}">
        <p15:threadingInfo xmlns:p15="http://schemas.microsoft.com/office/powerpoint/2012/main" timeZoneBias="-120"/>
      </p:ext>
    </p:extLst>
  </p:cm>
  <p:cm authorId="9" dt="2022-06-09T16:34:21.769" idx="17">
    <p:pos x="106" y="106"/>
    <p:text>مبدأ الاعتراف بالإيرادات:
 يتم الاعتراف بالإيراد عند أداء الخدمات أو تقديم البضائع للمشتري و
(2) يتم الاعتراف بالإيراد بالمبلغ المتوقع استلامه من العميل. عادةً ما يكون المبلغ المستلم نقدًا ، ولكن من الشائع أيضًا تلقي وعد من العميل بالدفع في تاريخ مستقبلي ، يسمى مبيعات الائتمان.</p:text>
    <p:extLst>
      <p:ext uri="{C676402C-5697-4E1C-873F-D02D1690AC5C}">
        <p15:threadingInfo xmlns:p15="http://schemas.microsoft.com/office/powerpoint/2012/main" timeZoneBias="-120"/>
      </p:ext>
    </p:extLst>
  </p:cm>
  <p:cm authorId="9" dt="2022-06-09T16:39:07.598" idx="18">
    <p:pos x="202" y="202"/>
    <p:text>ينص مبدأ الاعتراف بالمصروفات ، ويسمى أيضًا مبدأ المطابقة ، على أن الشركة تسجل المصروفات المتكبدة لتوليد الإيرادات المبلغ عنها. تعتبر مبادئ المطابقة والاعتراف بالإيرادات مفتاحًا للمحاسبة الحديثة.</p:text>
    <p:extLst>
      <p:ext uri="{C676402C-5697-4E1C-873F-D02D1690AC5C}">
        <p15:threadingInfo xmlns:p15="http://schemas.microsoft.com/office/powerpoint/2012/main" timeZoneBias="-120"/>
      </p:ext>
    </p:extLst>
  </p:cm>
  <p:cm authorId="9" dt="2022-06-09T16:40:18.363" idx="19">
    <p:pos x="298" y="298"/>
    <p:text>ينص مبدأ الإفصاح الكامل على أن الشركة تبلغ عن التفاصيل التي من شأنها أن تؤثر على قرارات المستخدمين. يتم الإبلاغ عن معظم التفاصيل في حواشي البيانات المالية</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9" dt="2022-06-09T16:42:34.396" idx="20">
    <p:pos x="4757" y="390"/>
    <p:text>الافتراضات المحاسبية</p:text>
    <p:extLst>
      <p:ext uri="{C676402C-5697-4E1C-873F-D02D1690AC5C}">
        <p15:threadingInfo xmlns:p15="http://schemas.microsoft.com/office/powerpoint/2012/main" timeZoneBias="-120"/>
      </p:ext>
    </p:extLst>
  </p:cm>
  <p:cm authorId="9" dt="2022-06-09T16:42:57.697" idx="21">
    <p:pos x="4757" y="486"/>
    <p:text>ينص افتراض الاستمرارية على أن المعلومات المحاسبية تفترض أن الشركة ستستمر في العمل بدلاً من إغلاقها أو بيعها.</p:text>
    <p:extLst>
      <p:ext uri="{C676402C-5697-4E1C-873F-D02D1690AC5C}">
        <p15:threadingInfo xmlns:p15="http://schemas.microsoft.com/office/powerpoint/2012/main" timeZoneBias="-120">
          <p15:parentCm authorId="9" idx="20"/>
        </p15:threadingInfo>
      </p:ext>
    </p:extLst>
  </p:cm>
  <p:cm authorId="9" dt="2022-06-09T16:43:32.315" idx="22">
    <p:pos x="10" y="10"/>
    <p:text>يخبرنا افتراض الوحدة النقدية أننا سنقوم فقط بتسجيل المعلومات المحاسبية التي يمكن التعبير عنها بالوحدات النقدية ، عادةً بالدولار في الولايات المتحدة.</p:text>
    <p:extLst>
      <p:ext uri="{C676402C-5697-4E1C-873F-D02D1690AC5C}">
        <p15:threadingInfo xmlns:p15="http://schemas.microsoft.com/office/powerpoint/2012/main" timeZoneBias="-120"/>
      </p:ext>
    </p:extLst>
  </p:cm>
  <p:cm authorId="9" dt="2022-06-09T16:44:35.450" idx="23">
    <p:pos x="106" y="106"/>
    <p:text>يفترض افتراض الفترة الزمنية أنه يمكن تقسيم عمر الشركة إلى فترات زمنية مثل الأشهر والسنوات ، وأنه يمكن إعداد تقارير مفيدة لتلك الفترات.</p:text>
    <p:extLst>
      <p:ext uri="{C676402C-5697-4E1C-873F-D02D1690AC5C}">
        <p15:threadingInfo xmlns:p15="http://schemas.microsoft.com/office/powerpoint/2012/main" timeZoneBias="-120"/>
      </p:ext>
    </p:extLst>
  </p:cm>
  <p:cm authorId="9" dt="2022-06-09T16:45:01.278" idx="24">
    <p:pos x="202" y="202"/>
    <p:text>يخبرنا افتراض كيان تجاري أنه يتم المحاسبة عن الشركة بشكل منفصل عن الكيانات التجارية الأخرى ومالكها</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212100" y="0"/>
            <a:ext cx="863338" cy="281218"/>
          </a:xfrm>
          <a:prstGeom prst="rect">
            <a:avLst/>
          </a:prstGeom>
        </p:spPr>
        <p:txBody>
          <a:bodyPr vert="horz" wrap="square" lIns="93923" tIns="46961" rIns="93923" bIns="46961" numCol="1" anchor="b" anchorCtr="0" compatLnSpc="1">
            <a:prstTxWarp prst="textNoShape">
              <a:avLst/>
            </a:prstTxWarp>
          </a:bodyPr>
          <a:lstStyle>
            <a:lvl1pPr algn="r">
              <a:defRPr sz="1200"/>
            </a:lvl1pPr>
          </a:lstStyle>
          <a:p>
            <a:pPr>
              <a:defRPr/>
            </a:pPr>
            <a:r>
              <a:rPr lang="en-US" dirty="0"/>
              <a:t>1-</a:t>
            </a:r>
            <a:fld id="{4FC70F1E-A9CF-4725-BA99-5BD9E946C6F2}" type="slidenum">
              <a:rPr lang="en-US"/>
              <a:pPr>
                <a:defRPr/>
              </a:pPr>
              <a:t>‹#›</a:t>
            </a:fld>
            <a:endParaRPr lang="en-US" dirty="0"/>
          </a:p>
        </p:txBody>
      </p:sp>
    </p:spTree>
    <p:extLst>
      <p:ext uri="{BB962C8B-B14F-4D97-AF65-F5344CB8AC3E}">
        <p14:creationId xmlns:p14="http://schemas.microsoft.com/office/powerpoint/2010/main" val="13162221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wrap="square" lIns="93923" tIns="46961" rIns="93923" bIns="46961"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07708" y="4447461"/>
            <a:ext cx="5661660" cy="4213384"/>
          </a:xfrm>
          <a:prstGeom prst="rect">
            <a:avLst/>
          </a:prstGeom>
          <a:ln>
            <a:noFill/>
          </a:ln>
        </p:spPr>
        <p:txBody>
          <a:bodyPr vert="horz" wrap="square" lIns="93923" tIns="46961" rIns="93923" bIns="4696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4"/>
          <p:cNvSpPr txBox="1">
            <a:spLocks/>
          </p:cNvSpPr>
          <p:nvPr/>
        </p:nvSpPr>
        <p:spPr>
          <a:xfrm>
            <a:off x="5504393" y="0"/>
            <a:ext cx="1572683" cy="312103"/>
          </a:xfrm>
          <a:prstGeom prst="rect">
            <a:avLst/>
          </a:prstGeom>
        </p:spPr>
        <p:txBody>
          <a:bodyPr lIns="93923" tIns="46961" rIns="93923" bIns="46961"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defRPr/>
            </a:pPr>
            <a:r>
              <a:rPr lang="en-US" sz="1200" dirty="0">
                <a:latin typeface="Calibri" pitchFamily="-107" charset="0"/>
              </a:rPr>
              <a:t>1 - </a:t>
            </a:r>
            <a:fld id="{E8754586-748E-423B-B46D-321A01942A47}" type="slidenum">
              <a:rPr lang="en-US" sz="1200" smtClean="0">
                <a:latin typeface="Calibri" pitchFamily="-107" charset="0"/>
              </a:rPr>
              <a:pPr algn="r" eaLnBrk="1" hangingPunct="1">
                <a:defRPr/>
              </a:pPr>
              <a:t>‹#›</a:t>
            </a:fld>
            <a:endParaRPr lang="en-US" sz="1200" dirty="0">
              <a:latin typeface="Calibri" pitchFamily="-107" charset="0"/>
            </a:endParaRPr>
          </a:p>
        </p:txBody>
      </p:sp>
    </p:spTree>
    <p:extLst>
      <p:ext uri="{BB962C8B-B14F-4D97-AF65-F5344CB8AC3E}">
        <p14:creationId xmlns:p14="http://schemas.microsoft.com/office/powerpoint/2010/main" val="83702605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a:lstStyle/>
          <a:p>
            <a:pPr eaLnBrk="1" hangingPunct="1">
              <a:spcBef>
                <a:spcPct val="0"/>
              </a:spcBef>
            </a:pPr>
            <a:endParaRPr lang="en-US" altLang="en-US" dirty="0"/>
          </a:p>
        </p:txBody>
      </p:sp>
    </p:spTree>
    <p:extLst>
      <p:ext uri="{BB962C8B-B14F-4D97-AF65-F5344CB8AC3E}">
        <p14:creationId xmlns:p14="http://schemas.microsoft.com/office/powerpoint/2010/main" val="319846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1"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2"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3"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4"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5"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6136"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6137" name="Rectangle 11"/>
          <p:cNvSpPr>
            <a:spLocks noGrp="1" noChangeArrowheads="1"/>
          </p:cNvSpPr>
          <p:nvPr>
            <p:ph type="body" idx="1"/>
          </p:nvPr>
        </p:nvSpPr>
        <p:spPr bwMode="auto">
          <a:xfrm>
            <a:off x="943611" y="4447461"/>
            <a:ext cx="5189855" cy="4213384"/>
          </a:xfrm>
          <a:noFill/>
        </p:spPr>
        <p:txBody>
          <a:bodyPr lIns="92940" tIns="45654" rIns="92940" bIns="45654"/>
          <a:lstStyle/>
          <a:p>
            <a:r>
              <a:rPr lang="en-US" altLang="en-US" dirty="0"/>
              <a:t>Financial accounting is governed by concepts and rules known as </a:t>
            </a:r>
            <a:r>
              <a:rPr lang="en-US" altLang="en-US" b="1" dirty="0"/>
              <a:t>generally accepted accounting principles (GAAP). </a:t>
            </a:r>
            <a:r>
              <a:rPr lang="en-US" altLang="en-US" dirty="0"/>
              <a:t>GAAP wants information to have </a:t>
            </a:r>
            <a:r>
              <a:rPr lang="en-US" altLang="en-US" i="1" dirty="0"/>
              <a:t>relevance </a:t>
            </a:r>
            <a:r>
              <a:rPr lang="en-US" altLang="en-US" dirty="0"/>
              <a:t>and </a:t>
            </a:r>
            <a:r>
              <a:rPr lang="en-US" altLang="en-US" i="1" dirty="0"/>
              <a:t>faithful representation</a:t>
            </a:r>
            <a:r>
              <a:rPr lang="en-US" altLang="en-US" dirty="0"/>
              <a:t>. Relevant information affects decisions of users. Faithful representation means information accurately reflects the business results</a:t>
            </a:r>
            <a:r>
              <a:rPr lang="en-US" altLang="en-US" dirty="0" smtClean="0"/>
              <a:t>.</a:t>
            </a:r>
            <a:r>
              <a:rPr lang="ar-EG" dirty="0" smtClean="0"/>
              <a:t> تخضع المحاسبة المالية للمفاهيم والقواعد المعروفة باسم مبادئ المحاسبة المقبولة عمومًا </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  GAAP).</a:t>
            </a:r>
          </a:p>
          <a:p>
            <a:r>
              <a:rPr lang="ar-EG" dirty="0" smtClean="0"/>
              <a:t>تريد مبادئ المحاسبة المقبولة عموماً أن تكون المعلومات ذات صلة بالموضوع وتمثيل مخلص. المعلومات ذات الصلة تؤثر على قرارات المستخدمين. يعني التمثيل الصادق أن المعلومات تعكس بدقة نتائج الأعمال.</a:t>
            </a:r>
            <a:endParaRPr lang="en-US" altLang="en-US" dirty="0" smtClean="0"/>
          </a:p>
          <a:p>
            <a:endParaRPr lang="en-US" altLang="en-US" dirty="0" smtClean="0"/>
          </a:p>
        </p:txBody>
      </p:sp>
    </p:spTree>
    <p:extLst>
      <p:ext uri="{BB962C8B-B14F-4D97-AF65-F5344CB8AC3E}">
        <p14:creationId xmlns:p14="http://schemas.microsoft.com/office/powerpoint/2010/main" val="270282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p:spPr>
      </p:sp>
      <p:sp>
        <p:nvSpPr>
          <p:cNvPr id="188419" name="Notes Placeholder 2"/>
          <p:cNvSpPr>
            <a:spLocks noGrp="1"/>
          </p:cNvSpPr>
          <p:nvPr>
            <p:ph type="body" idx="1"/>
          </p:nvPr>
        </p:nvSpPr>
        <p:spPr bwMode="auto">
          <a:noFill/>
        </p:spPr>
        <p:txBody>
          <a:bodyPr/>
          <a:lstStyle/>
          <a:p>
            <a:r>
              <a:rPr lang="en-US" dirty="0"/>
              <a:t>The </a:t>
            </a:r>
            <a:r>
              <a:rPr lang="en-US" b="1" dirty="0"/>
              <a:t>Financial Accounting Standards Board (FASB) </a:t>
            </a:r>
            <a:r>
              <a:rPr lang="en-US" dirty="0"/>
              <a:t>is given the task of setting GAAP from the </a:t>
            </a:r>
            <a:r>
              <a:rPr lang="en-US" b="1" dirty="0"/>
              <a:t>Securities and Exchange Commission (SEC). </a:t>
            </a:r>
            <a:r>
              <a:rPr lang="en-US" dirty="0"/>
              <a:t>The SEC is a U.S. government agency that oversees proper use of GAAP by companies that sell stock and debt to the public. An </a:t>
            </a:r>
            <a:r>
              <a:rPr lang="en-US" b="1" dirty="0"/>
              <a:t>audit </a:t>
            </a:r>
            <a:r>
              <a:rPr lang="en-US" dirty="0"/>
              <a:t>examines whether financial statements are prepared using GAAP. </a:t>
            </a:r>
            <a:endParaRPr lang="en-US" dirty="0" smtClean="0"/>
          </a:p>
          <a:p>
            <a:r>
              <a:rPr lang="ar-EG" dirty="0" smtClean="0"/>
              <a:t>تم تكليف مجلس معايير المحاسبة المالية</a:t>
            </a:r>
            <a:endParaRPr lang="en-US" dirty="0" smtClean="0"/>
          </a:p>
          <a:p>
            <a:r>
              <a:rPr lang="ar-EG" dirty="0" smtClean="0"/>
              <a:t> (</a:t>
            </a:r>
            <a:r>
              <a:rPr lang="en-US" dirty="0" smtClean="0"/>
              <a:t>FASB) </a:t>
            </a:r>
            <a:r>
              <a:rPr lang="ar-EG" dirty="0" smtClean="0"/>
              <a:t>بمهمة وضع مبادئ المحاسبة المقبولة عموماً من هيئة الأوراق المالية والبورصات </a:t>
            </a:r>
            <a:endParaRPr lang="en-US" dirty="0" smtClean="0"/>
          </a:p>
          <a:p>
            <a:r>
              <a:rPr lang="ar-EG" dirty="0" smtClean="0"/>
              <a:t>(</a:t>
            </a:r>
            <a:r>
              <a:rPr lang="en-US" dirty="0" smtClean="0"/>
              <a:t>SEC). </a:t>
            </a:r>
          </a:p>
          <a:p>
            <a:r>
              <a:rPr lang="ar-EG" dirty="0" smtClean="0"/>
              <a:t>لجنة الأوراق المالية والبورصات هي وكالة حكومية أمريكية تشرف على الاستخدام السليم لمبادئ المحاسبة المقبولة عموماً من قبل الشركات التي تبيع الأسهم والديون للجمهور. يفحص التدقيق ما إذا كانت البيانات المالية معدة باستخدام مبادئ المحاسبة المقبولة عموماً.</a:t>
            </a:r>
            <a:endParaRPr lang="en-US" altLang="en-US" dirty="0"/>
          </a:p>
        </p:txBody>
      </p:sp>
    </p:spTree>
    <p:extLst>
      <p:ext uri="{BB962C8B-B14F-4D97-AF65-F5344CB8AC3E}">
        <p14:creationId xmlns:p14="http://schemas.microsoft.com/office/powerpoint/2010/main" val="404485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55"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56"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57"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58"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59"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7160"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7161" name="Rectangle 11"/>
          <p:cNvSpPr>
            <a:spLocks noGrp="1" noChangeArrowheads="1"/>
          </p:cNvSpPr>
          <p:nvPr>
            <p:ph type="body" idx="1"/>
          </p:nvPr>
        </p:nvSpPr>
        <p:spPr bwMode="auto">
          <a:xfrm>
            <a:off x="314537" y="4447462"/>
            <a:ext cx="6448002" cy="4915614"/>
          </a:xfrm>
          <a:noFill/>
        </p:spPr>
        <p:txBody>
          <a:bodyPr lIns="92940" tIns="45654" rIns="92940" bIns="45654"/>
          <a:lstStyle/>
          <a:p>
            <a:r>
              <a:rPr lang="en-US" altLang="en-US" dirty="0"/>
              <a:t>In today’s global economy, there is increased demand by external users for comparability in accounting reports. The </a:t>
            </a:r>
            <a:r>
              <a:rPr lang="en-US" altLang="en-US" b="1" dirty="0"/>
              <a:t>International Accounting Standards Board (IASB)</a:t>
            </a:r>
            <a:r>
              <a:rPr lang="en-US" altLang="en-US" dirty="0"/>
              <a:t> is a group (consisting of individuals from many countries) that issues </a:t>
            </a:r>
            <a:r>
              <a:rPr lang="en-US" altLang="en-US" b="1" dirty="0"/>
              <a:t>International Financial Reporting Standards (IFRS)</a:t>
            </a:r>
            <a:r>
              <a:rPr lang="en-US" altLang="en-US" b="0" dirty="0"/>
              <a:t>,</a:t>
            </a:r>
            <a:r>
              <a:rPr lang="en-US" altLang="en-US" b="1" dirty="0"/>
              <a:t> </a:t>
            </a:r>
            <a:r>
              <a:rPr lang="en-US" altLang="en-US" b="0" dirty="0"/>
              <a:t>which</a:t>
            </a:r>
            <a:r>
              <a:rPr lang="en-US" altLang="en-US" dirty="0"/>
              <a:t> identify preferred accounting practices.</a:t>
            </a:r>
          </a:p>
          <a:p>
            <a:endParaRPr lang="en-US" altLang="en-US" dirty="0"/>
          </a:p>
          <a:p>
            <a:r>
              <a:rPr lang="en-US" altLang="en-US" dirty="0"/>
              <a:t>The FASB and IASB are working to reduce the differences between U.S. GAAP and IFRS.</a:t>
            </a:r>
          </a:p>
          <a:p>
            <a:endParaRPr lang="en-US" altLang="en-US" dirty="0"/>
          </a:p>
        </p:txBody>
      </p:sp>
    </p:spTree>
    <p:extLst>
      <p:ext uri="{BB962C8B-B14F-4D97-AF65-F5344CB8AC3E}">
        <p14:creationId xmlns:p14="http://schemas.microsoft.com/office/powerpoint/2010/main" val="790740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79"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80"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81"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82"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83"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8184"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8185" name="Rectangle 11"/>
          <p:cNvSpPr>
            <a:spLocks noGrp="1" noChangeArrowheads="1"/>
          </p:cNvSpPr>
          <p:nvPr>
            <p:ph type="body" idx="1"/>
          </p:nvPr>
        </p:nvSpPr>
        <p:spPr bwMode="auto">
          <a:xfrm>
            <a:off x="943611" y="4447461"/>
            <a:ext cx="5189855" cy="4213384"/>
          </a:xfrm>
          <a:noFill/>
        </p:spPr>
        <p:txBody>
          <a:bodyPr lIns="92940" tIns="45654" rIns="92940" bIns="45654"/>
          <a:lstStyle/>
          <a:p>
            <a:r>
              <a:rPr lang="en-US" dirty="0"/>
              <a:t>The FASB framework consists of the following:</a:t>
            </a:r>
          </a:p>
          <a:p>
            <a:pPr marL="171426" indent="-171426">
              <a:buFont typeface="Arial" panose="020B0604020202020204" pitchFamily="34" charset="0"/>
              <a:buChar char="•"/>
            </a:pPr>
            <a:r>
              <a:rPr lang="en-US" b="1" dirty="0"/>
              <a:t>Objectives</a:t>
            </a:r>
            <a:r>
              <a:rPr lang="en-US" dirty="0"/>
              <a:t>—to provide information useful to investors, creditors, and others.</a:t>
            </a:r>
            <a:r>
              <a:rPr lang="en-US" dirty="0">
                <a:effectLst/>
              </a:rPr>
              <a:t> </a:t>
            </a:r>
          </a:p>
          <a:p>
            <a:pPr marL="171426" indent="-171426">
              <a:buFont typeface="Arial" panose="020B0604020202020204" pitchFamily="34" charset="0"/>
              <a:buChar char="•"/>
            </a:pPr>
            <a:r>
              <a:rPr lang="en-US" b="1" dirty="0"/>
              <a:t>Qualitative Characteristics</a:t>
            </a:r>
            <a:r>
              <a:rPr lang="en-US" dirty="0"/>
              <a:t>—to require information that has </a:t>
            </a:r>
            <a:r>
              <a:rPr lang="en-US" i="1" dirty="0"/>
              <a:t>relevance </a:t>
            </a:r>
            <a:r>
              <a:rPr lang="en-US" i="0" dirty="0"/>
              <a:t>and</a:t>
            </a:r>
            <a:r>
              <a:rPr lang="en-US" i="1" dirty="0"/>
              <a:t> faithful representation.</a:t>
            </a:r>
            <a:endParaRPr lang="en-US" dirty="0"/>
          </a:p>
          <a:p>
            <a:pPr marL="171426" indent="-171426">
              <a:buFont typeface="Arial" panose="020B0604020202020204" pitchFamily="34" charset="0"/>
              <a:buChar char="•"/>
            </a:pPr>
            <a:r>
              <a:rPr lang="en-US" b="1" dirty="0"/>
              <a:t>Elements</a:t>
            </a:r>
            <a:r>
              <a:rPr lang="en-US" dirty="0"/>
              <a:t>—to define items in financial statements.</a:t>
            </a:r>
          </a:p>
          <a:p>
            <a:pPr marL="171426" indent="-171426">
              <a:buFont typeface="Arial" panose="020B0604020202020204" pitchFamily="34" charset="0"/>
              <a:buChar char="•"/>
            </a:pPr>
            <a:r>
              <a:rPr lang="en-US" b="1" dirty="0"/>
              <a:t>Recognition and Measurement</a:t>
            </a:r>
            <a:r>
              <a:rPr lang="en-US" dirty="0"/>
              <a:t>—to set criteria that an item must meet for it to be recognized as an element; and how to measure that element.</a:t>
            </a:r>
          </a:p>
          <a:p>
            <a:endParaRPr lang="en-US" altLang="en-US" dirty="0"/>
          </a:p>
          <a:p>
            <a:endParaRPr lang="en-US" altLang="en-US" dirty="0"/>
          </a:p>
        </p:txBody>
      </p:sp>
    </p:spTree>
    <p:extLst>
      <p:ext uri="{BB962C8B-B14F-4D97-AF65-F5344CB8AC3E}">
        <p14:creationId xmlns:p14="http://schemas.microsoft.com/office/powerpoint/2010/main" val="257999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27"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28"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29"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30"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31"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80232"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80233" name="Rectangle 11"/>
          <p:cNvSpPr>
            <a:spLocks noGrp="1" noChangeArrowheads="1"/>
          </p:cNvSpPr>
          <p:nvPr>
            <p:ph type="body" idx="1"/>
          </p:nvPr>
        </p:nvSpPr>
        <p:spPr bwMode="auto">
          <a:xfrm>
            <a:off x="943611" y="4447461"/>
            <a:ext cx="5189855" cy="4213384"/>
          </a:xfrm>
          <a:noFill/>
        </p:spPr>
        <p:txBody>
          <a:bodyPr lIns="92940" tIns="45654" rIns="92940" bIns="45654">
            <a:normAutofit lnSpcReduction="10000"/>
          </a:bodyPr>
          <a:lstStyle/>
          <a:p>
            <a:pPr>
              <a:lnSpc>
                <a:spcPct val="80000"/>
              </a:lnSpc>
            </a:pPr>
            <a:r>
              <a:rPr lang="en-US" altLang="en-US" dirty="0"/>
              <a:t>There are four general principles.</a:t>
            </a:r>
          </a:p>
          <a:p>
            <a:pPr>
              <a:lnSpc>
                <a:spcPct val="80000"/>
              </a:lnSpc>
            </a:pPr>
            <a:endParaRPr lang="en-US" altLang="en-US" dirty="0"/>
          </a:p>
          <a:p>
            <a:pPr>
              <a:lnSpc>
                <a:spcPct val="80000"/>
              </a:lnSpc>
            </a:pPr>
            <a:r>
              <a:rPr lang="en-US" altLang="en-US" dirty="0"/>
              <a:t>The </a:t>
            </a:r>
            <a:r>
              <a:rPr lang="en-US" altLang="en-US" b="1" dirty="0"/>
              <a:t>measurement principle</a:t>
            </a:r>
            <a:r>
              <a:rPr lang="en-US" altLang="en-US" dirty="0"/>
              <a:t>,</a:t>
            </a:r>
            <a:r>
              <a:rPr lang="en-US" altLang="en-US" b="1" dirty="0"/>
              <a:t> </a:t>
            </a:r>
            <a:r>
              <a:rPr lang="en-US" altLang="en-US" dirty="0"/>
              <a:t>also called the </a:t>
            </a:r>
            <a:r>
              <a:rPr lang="en-US" altLang="en-US" b="1" dirty="0"/>
              <a:t>cost principle</a:t>
            </a:r>
            <a:r>
              <a:rPr lang="en-US" altLang="en-US" dirty="0"/>
              <a:t>,</a:t>
            </a:r>
            <a:r>
              <a:rPr lang="en-US" altLang="en-US" b="1" dirty="0"/>
              <a:t> </a:t>
            </a:r>
            <a:r>
              <a:rPr lang="en-US" altLang="en-US" dirty="0"/>
              <a:t>usually means that accounting information is based on actual cost. Cost is measured on a cash or equal-to-cash basis. This means if cash is given for a service, its cost is measured as the amount of cash paid. Information based on cost is considered objective. </a:t>
            </a:r>
            <a:r>
              <a:rPr lang="en-US" altLang="en-US" i="1" dirty="0"/>
              <a:t>Objectivity </a:t>
            </a:r>
            <a:r>
              <a:rPr lang="en-US" altLang="en-US" i="0" dirty="0"/>
              <a:t>means that information is supported by independent, unbiased evidence.</a:t>
            </a:r>
            <a:endParaRPr lang="en-US" altLang="en-US" dirty="0"/>
          </a:p>
          <a:p>
            <a:pPr>
              <a:lnSpc>
                <a:spcPct val="80000"/>
              </a:lnSpc>
            </a:pPr>
            <a:endParaRPr lang="en-US" altLang="en-US" dirty="0"/>
          </a:p>
          <a:p>
            <a:pPr>
              <a:lnSpc>
                <a:spcPct val="80000"/>
              </a:lnSpc>
            </a:pPr>
            <a:r>
              <a:rPr lang="en-US" altLang="en-US" dirty="0"/>
              <a:t>Two concepts are important </a:t>
            </a:r>
            <a:r>
              <a:rPr lang="en-US" altLang="en-US" b="0" dirty="0"/>
              <a:t>to the </a:t>
            </a:r>
            <a:r>
              <a:rPr lang="en-US" altLang="en-US" b="1" dirty="0"/>
              <a:t>revenue recognition principle:</a:t>
            </a:r>
            <a:r>
              <a:rPr lang="en-US" altLang="en-US" dirty="0"/>
              <a:t> </a:t>
            </a:r>
          </a:p>
          <a:p>
            <a:pPr>
              <a:lnSpc>
                <a:spcPct val="80000"/>
              </a:lnSpc>
              <a:buFontTx/>
              <a:buAutoNum type="arabicParenBoth"/>
            </a:pPr>
            <a:r>
              <a:rPr lang="en-US" altLang="en-US" dirty="0"/>
              <a:t> Revenue is recognized when the </a:t>
            </a:r>
            <a:r>
              <a:rPr lang="en-US" altLang="en-US" sz="1400" b="0" i="1" dirty="0"/>
              <a:t>services are performed </a:t>
            </a:r>
            <a:r>
              <a:rPr lang="en-US" altLang="en-US" dirty="0"/>
              <a:t>or the goods are provided to the buyer and</a:t>
            </a:r>
          </a:p>
          <a:p>
            <a:r>
              <a:rPr lang="en-US" altLang="en-US" dirty="0"/>
              <a:t>(2) Revenue is recognized at the amount expected to be received from the customer. </a:t>
            </a:r>
            <a:r>
              <a:rPr lang="en-US" dirty="0"/>
              <a:t>The amount received is usually in cash, but it is also common to receive a customer’s promise to pay at a future date, called credit sales.</a:t>
            </a:r>
            <a:endParaRPr lang="en-US" altLang="en-US" dirty="0"/>
          </a:p>
          <a:p>
            <a:pPr>
              <a:lnSpc>
                <a:spcPct val="80000"/>
              </a:lnSpc>
            </a:pPr>
            <a:endParaRPr lang="en-US" altLang="en-US" dirty="0"/>
          </a:p>
          <a:p>
            <a:pPr>
              <a:lnSpc>
                <a:spcPct val="80000"/>
              </a:lnSpc>
            </a:pPr>
            <a:r>
              <a:rPr lang="en-US" altLang="en-US" dirty="0"/>
              <a:t>The </a:t>
            </a:r>
            <a:r>
              <a:rPr lang="en-US" altLang="en-US" b="1" dirty="0"/>
              <a:t>expense recognition principle</a:t>
            </a:r>
            <a:r>
              <a:rPr lang="en-US" altLang="en-US" dirty="0"/>
              <a:t>, also called the </a:t>
            </a:r>
            <a:r>
              <a:rPr lang="en-US" altLang="en-US" b="1" dirty="0"/>
              <a:t>matching principle</a:t>
            </a:r>
            <a:r>
              <a:rPr lang="en-US" altLang="en-US" dirty="0"/>
              <a:t>, states that the company records expenses incurred to generate the revenue reported. The principles of matching and revenue recognition are key to modern accounting.</a:t>
            </a:r>
          </a:p>
          <a:p>
            <a:pPr>
              <a:lnSpc>
                <a:spcPct val="80000"/>
              </a:lnSpc>
            </a:pPr>
            <a:endParaRPr lang="en-US" altLang="en-US" dirty="0"/>
          </a:p>
          <a:p>
            <a:pPr>
              <a:lnSpc>
                <a:spcPct val="80000"/>
              </a:lnSpc>
            </a:pPr>
            <a:r>
              <a:rPr lang="en-US" altLang="en-US" dirty="0">
                <a:latin typeface="Times New Roman" pitchFamily="-107" charset="0"/>
              </a:rPr>
              <a:t>The </a:t>
            </a:r>
            <a:r>
              <a:rPr lang="en-US" altLang="en-US" b="1" dirty="0">
                <a:latin typeface="Times New Roman" pitchFamily="-107" charset="0"/>
              </a:rPr>
              <a:t>full disclosure principle </a:t>
            </a:r>
            <a:r>
              <a:rPr lang="en-US" altLang="en-US" dirty="0">
                <a:latin typeface="Times New Roman" pitchFamily="-107" charset="0"/>
              </a:rPr>
              <a:t>states that a company reports the details that would impact users’ decisions. Most of the details are reported in the footnotes to the financial statements. </a:t>
            </a:r>
            <a:endParaRPr lang="en-US" altLang="en-US" b="1" dirty="0">
              <a:latin typeface="Times New Roman" pitchFamily="-107" charset="0"/>
            </a:endParaRPr>
          </a:p>
          <a:p>
            <a:pPr>
              <a:lnSpc>
                <a:spcPct val="80000"/>
              </a:lnSpc>
            </a:pPr>
            <a:endParaRPr lang="en-US" altLang="en-US" dirty="0"/>
          </a:p>
        </p:txBody>
      </p:sp>
    </p:spTree>
    <p:extLst>
      <p:ext uri="{BB962C8B-B14F-4D97-AF65-F5344CB8AC3E}">
        <p14:creationId xmlns:p14="http://schemas.microsoft.com/office/powerpoint/2010/main" val="3340146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1251" name="Rectangle 3"/>
          <p:cNvSpPr>
            <a:spLocks noGrp="1" noChangeArrowheads="1"/>
          </p:cNvSpPr>
          <p:nvPr>
            <p:ph type="body" idx="1"/>
          </p:nvPr>
        </p:nvSpPr>
        <p:spPr bwMode="auto">
          <a:noFill/>
        </p:spPr>
        <p:txBody>
          <a:bodyPr/>
          <a:lstStyle/>
          <a:p>
            <a:r>
              <a:rPr lang="en-US" altLang="en-US" dirty="0"/>
              <a:t>Now we will look at four fundamental assumptions of accounting. </a:t>
            </a:r>
          </a:p>
          <a:p>
            <a:endParaRPr lang="en-US" altLang="en-US" dirty="0"/>
          </a:p>
          <a:p>
            <a:r>
              <a:rPr lang="en-US" altLang="en-US" dirty="0"/>
              <a:t>The </a:t>
            </a:r>
            <a:r>
              <a:rPr lang="en-US" altLang="en-US" b="1" dirty="0"/>
              <a:t>going-concern assumption </a:t>
            </a:r>
            <a:r>
              <a:rPr lang="en-US" altLang="en-US" dirty="0"/>
              <a:t>states that, accounting information presumes that the business will continue operating instead of being closed or sold. </a:t>
            </a:r>
          </a:p>
          <a:p>
            <a:endParaRPr lang="en-US" altLang="en-US" dirty="0"/>
          </a:p>
          <a:p>
            <a:r>
              <a:rPr lang="en-US" altLang="en-US" dirty="0"/>
              <a:t>The </a:t>
            </a:r>
            <a:r>
              <a:rPr lang="en-US" altLang="en-US" b="1" dirty="0"/>
              <a:t>monetary unit assumption </a:t>
            </a:r>
            <a:r>
              <a:rPr lang="en-US" altLang="en-US" dirty="0"/>
              <a:t>tells us that we will only record accounting information that can be expressed in monetary units, usually dollars in the United States. </a:t>
            </a:r>
          </a:p>
          <a:p>
            <a:endParaRPr lang="en-US" altLang="en-US" dirty="0"/>
          </a:p>
          <a:p>
            <a:r>
              <a:rPr lang="en-US" altLang="en-US" dirty="0"/>
              <a:t>The </a:t>
            </a:r>
            <a:r>
              <a:rPr lang="en-US" altLang="en-US" b="1" dirty="0"/>
              <a:t>time period assumption </a:t>
            </a:r>
            <a:r>
              <a:rPr lang="en-US" altLang="en-US" dirty="0"/>
              <a:t>presumes that the life of a company can be divided into time periods such as months and years, and that useful reports can be prepared for those periods.</a:t>
            </a:r>
          </a:p>
          <a:p>
            <a:endParaRPr lang="en-US" altLang="en-US" dirty="0"/>
          </a:p>
          <a:p>
            <a:pPr defTabSz="928665">
              <a:defRPr/>
            </a:pPr>
            <a:r>
              <a:rPr lang="en-US" altLang="en-US" dirty="0"/>
              <a:t>Finally, the </a:t>
            </a:r>
            <a:r>
              <a:rPr lang="en-US" altLang="en-US" b="1" dirty="0"/>
              <a:t>business entity assumption </a:t>
            </a:r>
            <a:r>
              <a:rPr lang="en-US" altLang="en-US" dirty="0"/>
              <a:t>tells us that a business is accounted for separately from other business entities and its owner. </a:t>
            </a:r>
          </a:p>
          <a:p>
            <a:endParaRPr lang="en-US" altLang="en-US" dirty="0"/>
          </a:p>
        </p:txBody>
      </p:sp>
    </p:spTree>
    <p:extLst>
      <p:ext uri="{BB962C8B-B14F-4D97-AF65-F5344CB8AC3E}">
        <p14:creationId xmlns:p14="http://schemas.microsoft.com/office/powerpoint/2010/main" val="1953875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80670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a:normAutofit fontScale="70000" lnSpcReduction="20000"/>
          </a:bodyPr>
          <a:lstStyle/>
          <a:p>
            <a:r>
              <a:rPr lang="en-US" altLang="en-US" sz="1100" dirty="0"/>
              <a:t>Accounting reflects two basic aspects of a company: what it owns and what it owes.</a:t>
            </a:r>
          </a:p>
          <a:p>
            <a:endParaRPr lang="en-US" altLang="en-US" sz="1100" dirty="0"/>
          </a:p>
          <a:p>
            <a:r>
              <a:rPr lang="en-US" altLang="en-US" b="1" dirty="0"/>
              <a:t>Assets </a:t>
            </a:r>
            <a:r>
              <a:rPr lang="en-US" altLang="en-US" dirty="0"/>
              <a:t>are resources a company owns or controls. These resources are expected to yield future benefits. Examples are cash, accounts receivable, supplies, equipment, land, and web servers for an online services company. The term </a:t>
            </a:r>
            <a:r>
              <a:rPr lang="en-US" altLang="en-US" i="1" dirty="0"/>
              <a:t>receivable </a:t>
            </a:r>
            <a:r>
              <a:rPr lang="en-US" altLang="en-US" dirty="0"/>
              <a:t>refers to an asset that promises a future inflow of resources. A company that provides a service or product on credit is said to have an account receivable from that customer. </a:t>
            </a:r>
            <a:r>
              <a:rPr lang="ar-EG" dirty="0" smtClean="0"/>
              <a:t/>
            </a:r>
            <a:br>
              <a:rPr lang="ar-EG" dirty="0" smtClean="0"/>
            </a:br>
            <a:r>
              <a:rPr lang="ar-EG" dirty="0" smtClean="0"/>
              <a:t>الأصول هي الموارد التي تمتلكها الشركة أو تتحكم فيها. ومن المتوقع أن تعود هذه الموارد بفوائد مستقبلية. ومن الأمثلة على ذلك النقد وحسابات القبض والإمدادات والمعدات والأرض وخوادم الويب لشركة خدمات عبر الإنترنت. يشير مصطلح "مستحق" إلى أصل يعد بتدفق مستقبلي للموارد. يقال إن الشركة التي تقدم خدمة أو منتجًا بالائتمان لديها حساب مستحق من ذلك العميل.</a:t>
            </a:r>
            <a:endParaRPr lang="en-US" dirty="0" smtClean="0"/>
          </a:p>
          <a:p>
            <a:endParaRPr lang="en-US" altLang="en-US" b="1" dirty="0" smtClean="0"/>
          </a:p>
          <a:p>
            <a:r>
              <a:rPr lang="en-US" altLang="en-US" b="1" dirty="0" smtClean="0"/>
              <a:t>Liabilities </a:t>
            </a:r>
            <a:r>
              <a:rPr lang="en-US" altLang="en-US" dirty="0"/>
              <a:t>are creditors’ claims on assets. These claims reflect company obligations to provide assets, products, or services to others. The term </a:t>
            </a:r>
            <a:r>
              <a:rPr lang="en-US" altLang="en-US" i="1" dirty="0"/>
              <a:t>payable </a:t>
            </a:r>
            <a:r>
              <a:rPr lang="en-US" altLang="en-US" dirty="0"/>
              <a:t>refers to a liability that promises a future outflow of resources. Examples are wages payable to workers, accounts payable to suppliers, and notes payable to banks. </a:t>
            </a:r>
            <a:endParaRPr lang="en-US" altLang="en-US" dirty="0" smtClean="0"/>
          </a:p>
          <a:p>
            <a:r>
              <a:rPr lang="ar-EG" dirty="0" smtClean="0"/>
              <a:t>المطلوبات هي مطالبات الدائنين على الأصول. تعكس هذه المطالبات التزامات الشركة بتوفير الأصول أو المنتجات أو الخدمات للآخرين. يشير مصطلح الدفع إلى التزام يعد بتدفق خارجي للموارد في المستقبل. الأمثلة هي الأجور المستحقة للعمال ، والحسابات المستحقة الدفع للموردين ، وأوراق الدفع للبنوك.</a:t>
            </a:r>
            <a:endParaRPr lang="en-US" altLang="en-US" dirty="0"/>
          </a:p>
          <a:p>
            <a:endParaRPr lang="en-US" altLang="en-US" b="1" dirty="0"/>
          </a:p>
          <a:p>
            <a:r>
              <a:rPr lang="en-US" altLang="en-US" b="1" dirty="0"/>
              <a:t>Equity </a:t>
            </a:r>
            <a:r>
              <a:rPr lang="en-US" altLang="en-US" dirty="0"/>
              <a:t>is the owner’s claim on assets, and is equal to assets minus liabilities. This is the reason equity is also called</a:t>
            </a:r>
            <a:r>
              <a:rPr lang="en-US" altLang="en-US" b="1" dirty="0">
                <a:solidFill>
                  <a:srgbClr val="FF0000"/>
                </a:solidFill>
              </a:rPr>
              <a:t> </a:t>
            </a:r>
            <a:r>
              <a:rPr lang="en-US" altLang="en-US" b="1" i="1" dirty="0">
                <a:solidFill>
                  <a:srgbClr val="FF0000"/>
                </a:solidFill>
              </a:rPr>
              <a:t>net assets </a:t>
            </a:r>
            <a:r>
              <a:rPr lang="en-US" altLang="en-US" b="1" dirty="0">
                <a:solidFill>
                  <a:srgbClr val="FF0000"/>
                </a:solidFill>
              </a:rPr>
              <a:t>or </a:t>
            </a:r>
            <a:r>
              <a:rPr lang="en-US" altLang="en-US" b="1" i="1" dirty="0">
                <a:solidFill>
                  <a:srgbClr val="FF0000"/>
                </a:solidFill>
              </a:rPr>
              <a:t>residual equity</a:t>
            </a:r>
            <a:r>
              <a:rPr lang="en-US" altLang="en-US" dirty="0"/>
              <a:t>. Equity is increased by owner investments and from revenues. It is decreased by owner withdrawals and expenses. </a:t>
            </a:r>
            <a:r>
              <a:rPr lang="en-US" altLang="en-US" i="1" dirty="0"/>
              <a:t>Equity </a:t>
            </a:r>
            <a:r>
              <a:rPr lang="en-US" altLang="en-US" dirty="0"/>
              <a:t>(also called net assets or residual equity) refers to the claims of its owner(s). Together, liabilities and equity are the source of funds to acquire assets. </a:t>
            </a:r>
            <a:endParaRPr lang="en-US" altLang="en-US" dirty="0" smtClean="0"/>
          </a:p>
          <a:p>
            <a:r>
              <a:rPr lang="ar-EG" dirty="0" smtClean="0"/>
              <a:t>حقوق الملكية هي مطالبة المالك بالأصول ، وتساوي الأصول مطروحًا منها الخصوم. هذا هو سبب تسمية حقوق الملكية أيضًا بصافي الأصول أو حقوق الملكية المتبقية. يتم زيادة حقوق الملكية من خلال استثمارات المالك ومن الإيرادات. يتم تخفيضه من خلال سحوبات المالك والنفقات. تشير حقوق الملكية (وتسمى أيضًا صافي الأصول أو حقوق الملكية المتبقية) إلى مطالبات مالكها (مالكيها). تعد المطلوبات وحقوق الملكية معًا مصدر الأموال للحصول على الأصول</a:t>
            </a:r>
            <a:endParaRPr lang="en-US" altLang="en-US" dirty="0"/>
          </a:p>
          <a:p>
            <a:endParaRPr lang="en-US" altLang="en-US" dirty="0"/>
          </a:p>
          <a:p>
            <a:r>
              <a:rPr lang="en-US" altLang="en-US" dirty="0"/>
              <a:t>Equity has four parts: owner, capital; owner, withdrawals; revenues and expenses. </a:t>
            </a:r>
          </a:p>
          <a:p>
            <a:endParaRPr lang="en-US" altLang="en-US" dirty="0"/>
          </a:p>
          <a:p>
            <a:r>
              <a:rPr lang="en-US" altLang="en-US" b="1" dirty="0"/>
              <a:t>Owner, Capital </a:t>
            </a:r>
            <a:r>
              <a:rPr lang="en-US" altLang="en-US" dirty="0"/>
              <a:t>reflects inflows of cash and other net assets from owner contributions which increase equity. </a:t>
            </a:r>
          </a:p>
          <a:p>
            <a:endParaRPr lang="en-US" altLang="en-US" dirty="0"/>
          </a:p>
          <a:p>
            <a:r>
              <a:rPr lang="en-US" altLang="en-US" b="1" dirty="0"/>
              <a:t>Owner, Withdrawals </a:t>
            </a:r>
            <a:r>
              <a:rPr lang="en-US" altLang="en-US" dirty="0"/>
              <a:t>are outflows of cash and other assets to owners for personal use which reduce equity.</a:t>
            </a:r>
          </a:p>
          <a:p>
            <a:endParaRPr lang="en-US" altLang="en-US" dirty="0"/>
          </a:p>
          <a:p>
            <a:r>
              <a:rPr lang="en-US" altLang="en-US" b="1" dirty="0"/>
              <a:t>Revenues</a:t>
            </a:r>
            <a:r>
              <a:rPr lang="en-US" altLang="en-US" dirty="0"/>
              <a:t> increase equity from sales of products and services to customers.</a:t>
            </a:r>
          </a:p>
          <a:p>
            <a:endParaRPr lang="en-US" altLang="en-US" dirty="0"/>
          </a:p>
          <a:p>
            <a:r>
              <a:rPr lang="en-US" altLang="en-US" b="1" dirty="0"/>
              <a:t>Expenses</a:t>
            </a:r>
            <a:r>
              <a:rPr lang="en-US" altLang="en-US" dirty="0"/>
              <a:t> decrease equity from costs of providing products and services to customers.</a:t>
            </a:r>
          </a:p>
          <a:p>
            <a:endParaRPr lang="en-US" altLang="en-US" dirty="0"/>
          </a:p>
          <a:p>
            <a:endParaRPr lang="en-US" altLang="en-US" dirty="0"/>
          </a:p>
        </p:txBody>
      </p:sp>
    </p:spTree>
    <p:extLst>
      <p:ext uri="{BB962C8B-B14F-4D97-AF65-F5344CB8AC3E}">
        <p14:creationId xmlns:p14="http://schemas.microsoft.com/office/powerpoint/2010/main" val="13017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894735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2761664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741065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1918722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637502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1313289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2909179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156802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584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584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584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3584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Let’s look at the identification and recording of business transactions. We can begin by analyzing a transaction where Chas Taylor forms</a:t>
            </a:r>
            <a:r>
              <a:rPr lang="en-US" baseline="0" dirty="0">
                <a:latin typeface="Times New Roman" panose="02020603050405020304" pitchFamily="18" charset="0"/>
              </a:rPr>
              <a:t> a consulting business named FastForward. Taylor invests</a:t>
            </a:r>
            <a:r>
              <a:rPr lang="en-US" dirty="0">
                <a:latin typeface="Times New Roman" panose="02020603050405020304" pitchFamily="18" charset="0"/>
              </a:rPr>
              <a:t> $30,000 cash in the new company which is set up as a proprietorship.</a:t>
            </a:r>
          </a:p>
          <a:p>
            <a:endParaRPr lang="en-US" dirty="0">
              <a:latin typeface="Times New Roman" panose="02020603050405020304" pitchFamily="18" charset="0"/>
            </a:endParaRPr>
          </a:p>
          <a:p>
            <a:r>
              <a:rPr lang="en-US" dirty="0">
                <a:latin typeface="Times New Roman" panose="02020603050405020304" pitchFamily="18" charset="0"/>
              </a:rPr>
              <a:t>First, we have to identify the assets, liability, or equity accounts involved in this transaction. We can see that the Cash account will increase by $30,000 and the equity account, C. Taylor, Capital, will also increase by $30,000. </a:t>
            </a:r>
          </a:p>
          <a:p>
            <a:endParaRPr lang="en-US" dirty="0">
              <a:latin typeface="Times New Roman" panose="02020603050405020304" pitchFamily="18" charset="0"/>
            </a:endParaRPr>
          </a:p>
          <a:p>
            <a:r>
              <a:rPr lang="en-US" dirty="0">
                <a:latin typeface="Times New Roman" panose="02020603050405020304" pitchFamily="18" charset="0"/>
              </a:rPr>
              <a:t>Let’s see how the books of the company will appear after we record this transaction.</a:t>
            </a:r>
          </a:p>
        </p:txBody>
      </p:sp>
    </p:spTree>
    <p:extLst>
      <p:ext uri="{BB962C8B-B14F-4D97-AF65-F5344CB8AC3E}">
        <p14:creationId xmlns:p14="http://schemas.microsoft.com/office/powerpoint/2010/main" val="67489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7892"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7893"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7894"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37895"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Here we show the increase in the asset account, Cash, and the increase in the equity account, C. Taylor, Capital, by $30,000. Our basic accounting equation is in balance. Assets have a total balance of $30,000 and liabilities plus equity have a total balance of $30,000. Let’s move on to another transaction.</a:t>
            </a:r>
          </a:p>
        </p:txBody>
      </p:sp>
    </p:spTree>
    <p:extLst>
      <p:ext uri="{BB962C8B-B14F-4D97-AF65-F5344CB8AC3E}">
        <p14:creationId xmlns:p14="http://schemas.microsoft.com/office/powerpoint/2010/main" val="722599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9940"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9941"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39942"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39943"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In this transaction, the company purchases supplies of Nike and Adidas footwear by paying </a:t>
            </a:r>
            <a:r>
              <a:rPr lang="en-US" baseline="0" dirty="0">
                <a:latin typeface="Times New Roman" panose="02020603050405020304" pitchFamily="18" charset="0"/>
              </a:rPr>
              <a:t>$2,500 </a:t>
            </a:r>
            <a:r>
              <a:rPr lang="en-US" dirty="0">
                <a:latin typeface="Times New Roman" panose="02020603050405020304" pitchFamily="18" charset="0"/>
              </a:rPr>
              <a:t>cash. The asset account, cash, will decrease by the $2,500 cash paid. The asset account, supplies, will increase by $2,500, the cost of the supplies. In this transaction we are giving up one asset, cash, and receiving another asset, supplies. Let’s look at our books after this transaction is recorded.</a:t>
            </a:r>
          </a:p>
        </p:txBody>
      </p:sp>
    </p:spTree>
    <p:extLst>
      <p:ext uri="{BB962C8B-B14F-4D97-AF65-F5344CB8AC3E}">
        <p14:creationId xmlns:p14="http://schemas.microsoft.com/office/powerpoint/2010/main" val="3172710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1988"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1989"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1990"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41991"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We can see the decrease in cash and the increase in supplies. The total assets are still equal to $30,000 but are divided between cash and supplies. There is no change on the liabilities plus equity section of our books.</a:t>
            </a:r>
          </a:p>
        </p:txBody>
      </p:sp>
    </p:spTree>
    <p:extLst>
      <p:ext uri="{BB962C8B-B14F-4D97-AF65-F5344CB8AC3E}">
        <p14:creationId xmlns:p14="http://schemas.microsoft.com/office/powerpoint/2010/main" val="4009325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4036"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4037"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4038"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44039"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This transaction is similar to the last one we recorded. Here we purchase equipment by paying </a:t>
            </a:r>
            <a:r>
              <a:rPr lang="en-US" dirty="0">
                <a:solidFill>
                  <a:srgbClr val="FF0000"/>
                </a:solidFill>
                <a:latin typeface="Times New Roman" panose="02020603050405020304" pitchFamily="18" charset="0"/>
              </a:rPr>
              <a:t>$26,000 </a:t>
            </a:r>
            <a:r>
              <a:rPr lang="en-US" dirty="0">
                <a:latin typeface="Times New Roman" panose="02020603050405020304" pitchFamily="18" charset="0"/>
              </a:rPr>
              <a:t>cash. The asset account, cash, will decrease by $26,000. The asset account, equipment, will increase by $26,000. Once again, we are exchanging one asset for another. Can you predict what our books will look like after recording this transaction?</a:t>
            </a:r>
          </a:p>
        </p:txBody>
      </p:sp>
    </p:spTree>
    <p:extLst>
      <p:ext uri="{BB962C8B-B14F-4D97-AF65-F5344CB8AC3E}">
        <p14:creationId xmlns:p14="http://schemas.microsoft.com/office/powerpoint/2010/main" val="356440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690105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608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608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608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4608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Cash is reduced by $26,000 and equipment is increased by $26,000. The balance in our cash account is now $1,500. We have a current balance in supplies of $2,500, and equipment of $26,000. The three asset accounts total $30,000. Once again, there has been no change in the liabilities plus equity side of the equation.</a:t>
            </a:r>
          </a:p>
        </p:txBody>
      </p:sp>
    </p:spTree>
    <p:extLst>
      <p:ext uri="{BB962C8B-B14F-4D97-AF65-F5344CB8AC3E}">
        <p14:creationId xmlns:p14="http://schemas.microsoft.com/office/powerpoint/2010/main" val="143864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8132"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8133"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48134"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48135"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In this transaction, the company purchases supplies of $7,100 on credit. We do not pay cash, but agree to pay off the account at some point in the future. The asset account, Supplies, increases by $7,100</a:t>
            </a:r>
            <a:r>
              <a:rPr lang="en-US" baseline="0" dirty="0">
                <a:latin typeface="Times New Roman" panose="02020603050405020304" pitchFamily="18" charset="0"/>
              </a:rPr>
              <a:t> and </a:t>
            </a:r>
            <a:r>
              <a:rPr lang="en-US" dirty="0">
                <a:latin typeface="Times New Roman" panose="02020603050405020304" pitchFamily="18" charset="0"/>
              </a:rPr>
              <a:t>the liability account, accounts payable, increases by $7,100 as</a:t>
            </a:r>
            <a:r>
              <a:rPr lang="en-US" baseline="0" dirty="0">
                <a:latin typeface="Times New Roman" panose="02020603050405020304" pitchFamily="18" charset="0"/>
              </a:rPr>
              <a:t> well</a:t>
            </a:r>
            <a:r>
              <a:rPr lang="en-US" dirty="0">
                <a:latin typeface="Times New Roman" panose="02020603050405020304" pitchFamily="18" charset="0"/>
              </a:rPr>
              <a:t>. Let’s see what our books look like now.</a:t>
            </a:r>
          </a:p>
        </p:txBody>
      </p:sp>
    </p:spTree>
    <p:extLst>
      <p:ext uri="{BB962C8B-B14F-4D97-AF65-F5344CB8AC3E}">
        <p14:creationId xmlns:p14="http://schemas.microsoft.com/office/powerpoint/2010/main" val="2199730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0180"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0181"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0182"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0183"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You can see the balance in the cash, supplies, and equipment accounts. The total on the asset side of the equation is $37,100. We acquired the assets without paying cash. If you use a credit card to purchase gas for your car, you receive an asset, gas, and incur an account payable to the credit card company. The balance in the liabilities accounts is now $7,100, and the C. Taylor, Capital account balance is still $30,000.</a:t>
            </a:r>
          </a:p>
        </p:txBody>
      </p:sp>
    </p:spTree>
    <p:extLst>
      <p:ext uri="{BB962C8B-B14F-4D97-AF65-F5344CB8AC3E}">
        <p14:creationId xmlns:p14="http://schemas.microsoft.com/office/powerpoint/2010/main" val="362541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632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The company rendered consulting services to a customer receiving $4,200 cash in full payment. The asset account, cash, will increase by $4,200. The equity account, revenues, will also increase by the same amount. Let’s look at our expanded book balances.</a:t>
            </a:r>
          </a:p>
        </p:txBody>
      </p:sp>
    </p:spTree>
    <p:extLst>
      <p:ext uri="{BB962C8B-B14F-4D97-AF65-F5344CB8AC3E}">
        <p14:creationId xmlns:p14="http://schemas.microsoft.com/office/powerpoint/2010/main" val="2166830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8372"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8373"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8374"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8375"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You see that our cash account increases by $4,200, to a current balance of $5,700. Total assets amount to $41,300. The revenue account also increased by $4,200. Recall that from our expanded accounting equation that revenues increase equity and expenses decrease equity. The total of our liabilities plus equity is now $41,300.</a:t>
            </a:r>
          </a:p>
        </p:txBody>
      </p:sp>
    </p:spTree>
    <p:extLst>
      <p:ext uri="{BB962C8B-B14F-4D97-AF65-F5344CB8AC3E}">
        <p14:creationId xmlns:p14="http://schemas.microsoft.com/office/powerpoint/2010/main" val="3886084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dirty="0">
                <a:latin typeface="Times New Roman" panose="02020603050405020304" pitchFamily="18" charset="0"/>
              </a:rPr>
              <a:t>The company paid cash rent</a:t>
            </a:r>
            <a:r>
              <a:rPr lang="en-US" baseline="0" dirty="0">
                <a:latin typeface="Times New Roman" panose="02020603050405020304" pitchFamily="18" charset="0"/>
              </a:rPr>
              <a:t> of $1,000 and cash </a:t>
            </a:r>
            <a:r>
              <a:rPr lang="en-US" dirty="0">
                <a:latin typeface="Times New Roman" panose="02020603050405020304" pitchFamily="18" charset="0"/>
              </a:rPr>
              <a:t>salaries of $700 to employees. The asset account, cash, decreases by $1,700 dollars. The equity account, rent expense increases by $1,000 and salaries expense increases by $700. Remember, an increase in an expense account will </a:t>
            </a:r>
            <a:r>
              <a:rPr lang="en-US" u="sng" dirty="0">
                <a:latin typeface="Times New Roman" panose="02020603050405020304" pitchFamily="18" charset="0"/>
              </a:rPr>
              <a:t>decrease</a:t>
            </a:r>
            <a:r>
              <a:rPr lang="en-US" dirty="0">
                <a:latin typeface="Times New Roman" panose="02020603050405020304" pitchFamily="18" charset="0"/>
              </a:rPr>
              <a:t> total equity. Do you think you can get this transaction recorded properly in our books?</a:t>
            </a:r>
          </a:p>
        </p:txBody>
      </p:sp>
    </p:spTree>
    <p:extLst>
      <p:ext uri="{BB962C8B-B14F-4D97-AF65-F5344CB8AC3E}">
        <p14:creationId xmlns:p14="http://schemas.microsoft.com/office/powerpoint/2010/main" val="3487880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a:latin typeface="Times New Roman" panose="02020603050405020304" pitchFamily="18" charset="0"/>
              </a:rPr>
              <a:t>How did you do? You got the decrease in the cash account, but did you remember to show the increase in expenses as a decrease in total equity. Our expanded equation is getting to look more and more complicated. Don’t worry, practice will help you fully understand the recording of these and similar transactions. Our books are still in balance.</a:t>
            </a:r>
          </a:p>
        </p:txBody>
      </p:sp>
    </p:spTree>
    <p:extLst>
      <p:ext uri="{BB962C8B-B14F-4D97-AF65-F5344CB8AC3E}">
        <p14:creationId xmlns:p14="http://schemas.microsoft.com/office/powerpoint/2010/main" val="2875032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632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The company provided consulting services of $1,600 and rented its</a:t>
            </a:r>
            <a:r>
              <a:rPr lang="en-US" baseline="0" dirty="0">
                <a:latin typeface="Times New Roman" panose="02020603050405020304" pitchFamily="18" charset="0"/>
              </a:rPr>
              <a:t> test facilities for $300 </a:t>
            </a:r>
            <a:r>
              <a:rPr lang="en-US" dirty="0">
                <a:latin typeface="Times New Roman" panose="02020603050405020304" pitchFamily="18" charset="0"/>
              </a:rPr>
              <a:t>to a customer. The asset account, Accounts receivable, will increase by $1,900. The equity account, Consulting revenue will increase by $1,600</a:t>
            </a:r>
            <a:r>
              <a:rPr lang="en-US" baseline="0" dirty="0">
                <a:latin typeface="Times New Roman" panose="02020603050405020304" pitchFamily="18" charset="0"/>
              </a:rPr>
              <a:t> and the equity account Rental Revenue</a:t>
            </a:r>
            <a:r>
              <a:rPr lang="en-US" dirty="0">
                <a:latin typeface="Times New Roman" panose="02020603050405020304" pitchFamily="18" charset="0"/>
              </a:rPr>
              <a:t>, will also increase by the $300. Let’s look at our expanded book balances.</a:t>
            </a:r>
          </a:p>
        </p:txBody>
      </p:sp>
    </p:spTree>
    <p:extLst>
      <p:ext uri="{BB962C8B-B14F-4D97-AF65-F5344CB8AC3E}">
        <p14:creationId xmlns:p14="http://schemas.microsoft.com/office/powerpoint/2010/main" val="4014291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a:latin typeface="Times New Roman" panose="02020603050405020304" pitchFamily="18" charset="0"/>
              </a:rPr>
              <a:t>Our expanded equation is getting to look more and more complicated. Don’t worry, practice will help you fully understand the recording of these and similar transactions. Our books are still in balance.</a:t>
            </a:r>
          </a:p>
        </p:txBody>
      </p:sp>
    </p:spTree>
    <p:extLst>
      <p:ext uri="{BB962C8B-B14F-4D97-AF65-F5344CB8AC3E}">
        <p14:creationId xmlns:p14="http://schemas.microsoft.com/office/powerpoint/2010/main" val="2491085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632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r>
              <a:rPr lang="en-US" dirty="0">
                <a:latin typeface="Times New Roman" panose="02020603050405020304" pitchFamily="18" charset="0"/>
              </a:rPr>
              <a:t>The client in transaction 8 pays $1,900 10 days after it is billed for consulting services. </a:t>
            </a:r>
          </a:p>
        </p:txBody>
      </p:sp>
    </p:spTree>
    <p:extLst>
      <p:ext uri="{BB962C8B-B14F-4D97-AF65-F5344CB8AC3E}">
        <p14:creationId xmlns:p14="http://schemas.microsoft.com/office/powerpoint/2010/main" val="363250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87"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88"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89"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90"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91"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69992"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69993" name="Rectangle 11"/>
          <p:cNvSpPr>
            <a:spLocks noGrp="1" noChangeArrowheads="1"/>
          </p:cNvSpPr>
          <p:nvPr>
            <p:ph type="body" idx="1"/>
          </p:nvPr>
        </p:nvSpPr>
        <p:spPr bwMode="auto">
          <a:xfrm>
            <a:off x="943611" y="4447461"/>
            <a:ext cx="5189855" cy="4213384"/>
          </a:xfrm>
          <a:noFill/>
        </p:spPr>
        <p:txBody>
          <a:bodyPr lIns="92940" tIns="45654" rIns="92940" bIns="45654"/>
          <a:lstStyle/>
          <a:p>
            <a:r>
              <a:rPr lang="en-US" altLang="en-US" b="1" dirty="0"/>
              <a:t>Accounting </a:t>
            </a:r>
            <a:r>
              <a:rPr lang="en-US" altLang="en-US" dirty="0"/>
              <a:t>is an information and measurement system that identifies, records, and communicates an organization’s business activities. </a:t>
            </a:r>
          </a:p>
          <a:p>
            <a:endParaRPr lang="en-US" altLang="en-US" i="1" dirty="0"/>
          </a:p>
          <a:p>
            <a:r>
              <a:rPr lang="en-US" altLang="en-US" i="1" dirty="0"/>
              <a:t>Identifying </a:t>
            </a:r>
            <a:r>
              <a:rPr lang="en-US" altLang="en-US" dirty="0"/>
              <a:t>business activities requires that we select relevant transactions and events.</a:t>
            </a:r>
          </a:p>
          <a:p>
            <a:endParaRPr lang="en-US" altLang="en-US" dirty="0"/>
          </a:p>
          <a:p>
            <a:r>
              <a:rPr lang="en-US" altLang="en-US" i="1" dirty="0"/>
              <a:t>Recording </a:t>
            </a:r>
            <a:r>
              <a:rPr lang="en-US" altLang="en-US" dirty="0"/>
              <a:t>business activities requires that we keep a chronological log of transactions and events measured in dollars.</a:t>
            </a:r>
          </a:p>
          <a:p>
            <a:endParaRPr lang="en-US" altLang="en-US" dirty="0"/>
          </a:p>
          <a:p>
            <a:r>
              <a:rPr lang="en-US" altLang="en-US" i="1" dirty="0"/>
              <a:t>Communicating </a:t>
            </a:r>
            <a:r>
              <a:rPr lang="en-US" altLang="en-US" dirty="0"/>
              <a:t>business activities includes preparing accounting reports such as financial statements, which we analyze and interpret.</a:t>
            </a:r>
          </a:p>
          <a:p>
            <a:endParaRPr lang="en-US" altLang="en-US" dirty="0"/>
          </a:p>
          <a:p>
            <a:r>
              <a:rPr lang="en-US" altLang="en-US" b="1" dirty="0"/>
              <a:t>Recordkeeping</a:t>
            </a:r>
            <a:r>
              <a:rPr lang="en-US" altLang="en-US" dirty="0"/>
              <a:t>, or </a:t>
            </a:r>
            <a:r>
              <a:rPr lang="en-US" altLang="en-US" b="1" dirty="0"/>
              <a:t>bookkeeping</a:t>
            </a:r>
            <a:r>
              <a:rPr lang="en-US" altLang="en-US" dirty="0"/>
              <a:t>, includes the recording of transactions and events and is just one part of accounting.</a:t>
            </a:r>
          </a:p>
        </p:txBody>
      </p:sp>
    </p:spTree>
    <p:extLst>
      <p:ext uri="{BB962C8B-B14F-4D97-AF65-F5344CB8AC3E}">
        <p14:creationId xmlns:p14="http://schemas.microsoft.com/office/powerpoint/2010/main" val="583570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a:latin typeface="Times New Roman" panose="02020603050405020304" pitchFamily="18" charset="0"/>
              </a:rPr>
              <a:t>The client in transaction 8 pays $1,900 10 days after it is billed for consulting services. The total amount of assets remains</a:t>
            </a:r>
            <a:r>
              <a:rPr lang="en-US" baseline="0" dirty="0">
                <a:latin typeface="Times New Roman" panose="02020603050405020304" pitchFamily="18" charset="0"/>
              </a:rPr>
              <a:t> the same, and liabilities and equity remain the same as well.</a:t>
            </a:r>
            <a:endParaRPr lang="en-US" dirty="0">
              <a:latin typeface="Times New Roman" panose="02020603050405020304" pitchFamily="18" charset="0"/>
            </a:endParaRPr>
          </a:p>
        </p:txBody>
      </p:sp>
    </p:spTree>
    <p:extLst>
      <p:ext uri="{BB962C8B-B14F-4D97-AF65-F5344CB8AC3E}">
        <p14:creationId xmlns:p14="http://schemas.microsoft.com/office/powerpoint/2010/main" val="3464983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971926"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4" name="Rectangle 4"/>
          <p:cNvSpPr>
            <a:spLocks noChangeArrowheads="1"/>
          </p:cNvSpPr>
          <p:nvPr/>
        </p:nvSpPr>
        <p:spPr bwMode="auto">
          <a:xfrm>
            <a:off x="1" y="892810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5" name="Rectangle 5"/>
          <p:cNvSpPr>
            <a:spLocks noChangeArrowheads="1"/>
          </p:cNvSpPr>
          <p:nvPr/>
        </p:nvSpPr>
        <p:spPr bwMode="auto">
          <a:xfrm>
            <a:off x="1" y="0"/>
            <a:ext cx="30384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dirty="0">
              <a:solidFill>
                <a:prstClr val="black"/>
              </a:solidFill>
            </a:endParaRPr>
          </a:p>
        </p:txBody>
      </p:sp>
      <p:sp>
        <p:nvSpPr>
          <p:cNvPr id="56326" name="Rectangle 6"/>
          <p:cNvSpPr>
            <a:spLocks noGrp="1" noRot="1" noChangeAspect="1" noChangeArrowheads="1" noTextEdit="1"/>
          </p:cNvSpPr>
          <p:nvPr>
            <p:ph type="sldImg"/>
          </p:nvPr>
        </p:nvSpPr>
        <p:spPr>
          <a:xfrm>
            <a:off x="1163638" y="711200"/>
            <a:ext cx="4683125" cy="3511550"/>
          </a:xfrm>
          <a:ln w="12700" cap="flat">
            <a:solidFill>
              <a:schemeClr val="tx1"/>
            </a:solidFill>
          </a:ln>
          <a:extLst>
            <a:ext uri="{909E8E84-426E-40DD-AFC4-6F175D3DCCD1}">
              <a14:hiddenFill xmlns:a14="http://schemas.microsoft.com/office/drawing/2010/main">
                <a:noFill/>
              </a14:hiddenFill>
            </a:ext>
          </a:extLst>
        </p:spPr>
      </p:sp>
      <p:sp>
        <p:nvSpPr>
          <p:cNvPr id="56327" name="Rectangle 7"/>
          <p:cNvSpPr>
            <a:spLocks noGrp="1" noChangeArrowheads="1"/>
          </p:cNvSpPr>
          <p:nvPr>
            <p:ph type="body" idx="1"/>
          </p:nvPr>
        </p:nvSpPr>
        <p:spPr>
          <a:xfrm>
            <a:off x="935039" y="4464051"/>
            <a:ext cx="5140324" cy="4229100"/>
          </a:xfrm>
          <a:noFill/>
          <a:ln/>
          <a:extLst>
            <a:ext uri="{91240B29-F687-4F45-9708-019B960494DF}">
              <a14:hiddenLine xmlns:a14="http://schemas.microsoft.com/office/drawing/2010/main" w="12700">
                <a:solidFill>
                  <a:schemeClr val="tx1"/>
                </a:solidFill>
                <a:miter lim="800000"/>
                <a:headEnd/>
                <a:tailEnd/>
              </a14:hiddenLine>
            </a:ext>
          </a:extLst>
        </p:spPr>
        <p:txBody>
          <a:bodyPr lIns="92764" tIns="45569" rIns="92764" bIns="45569"/>
          <a:lstStyle/>
          <a:p>
            <a:pPr algn="l"/>
            <a:r>
              <a:rPr lang="en-US" dirty="0">
                <a:latin typeface="Arial" panose="020B0604020202020204" pitchFamily="34" charset="0"/>
              </a:rPr>
              <a:t>FastForward pays $900 as partial payment for its earlier purchase of supplies purchased in transaction 4 leaving $6,200 balance unpaid.</a:t>
            </a:r>
          </a:p>
        </p:txBody>
      </p:sp>
    </p:spTree>
    <p:extLst>
      <p:ext uri="{BB962C8B-B14F-4D97-AF65-F5344CB8AC3E}">
        <p14:creationId xmlns:p14="http://schemas.microsoft.com/office/powerpoint/2010/main" val="3873422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pPr algn="l"/>
            <a:r>
              <a:rPr lang="en-US" dirty="0">
                <a:latin typeface="Arial" panose="020B0604020202020204" pitchFamily="34" charset="0"/>
              </a:rPr>
              <a:t>FastForward pays $900 as partial payment for its earlier purchase of supplies purchased in transaction 4 leaving $6,200 balance unpaid in its accounts payable account.</a:t>
            </a:r>
          </a:p>
        </p:txBody>
      </p:sp>
    </p:spTree>
    <p:extLst>
      <p:ext uri="{BB962C8B-B14F-4D97-AF65-F5344CB8AC3E}">
        <p14:creationId xmlns:p14="http://schemas.microsoft.com/office/powerpoint/2010/main" val="36129807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dirty="0">
                <a:latin typeface="Times New Roman" panose="02020603050405020304" pitchFamily="18" charset="0"/>
              </a:rPr>
              <a:t>The owner of FastForward withdraws $200 cash. The company’s Cash account decreases by $200. The equity account, Withdrawals, increases by $200. Once again, refer back to the expanded accounting equation and you will see that withdrawals decrease total equity.</a:t>
            </a:r>
          </a:p>
        </p:txBody>
      </p:sp>
    </p:spTree>
    <p:extLst>
      <p:ext uri="{BB962C8B-B14F-4D97-AF65-F5344CB8AC3E}">
        <p14:creationId xmlns:p14="http://schemas.microsoft.com/office/powerpoint/2010/main" val="1833636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a:latin typeface="Times New Roman" panose="02020603050405020304" pitchFamily="18" charset="0"/>
              </a:rPr>
              <a:t>The company’s Cash account decreased by $200. The equity account, C. Taylor, Withdrawals, increased by $200. </a:t>
            </a:r>
          </a:p>
        </p:txBody>
      </p:sp>
    </p:spTree>
    <p:extLst>
      <p:ext uri="{BB962C8B-B14F-4D97-AF65-F5344CB8AC3E}">
        <p14:creationId xmlns:p14="http://schemas.microsoft.com/office/powerpoint/2010/main" val="10894337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Exhibit 1.9 shows the effects of all 11 transactions using the accounting equation.</a:t>
            </a:r>
          </a:p>
        </p:txBody>
      </p:sp>
    </p:spTree>
    <p:extLst>
      <p:ext uri="{BB962C8B-B14F-4D97-AF65-F5344CB8AC3E}">
        <p14:creationId xmlns:p14="http://schemas.microsoft.com/office/powerpoint/2010/main" val="164418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1"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2"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3"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4"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5"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1016"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1017" name="Rectangle 11"/>
          <p:cNvSpPr>
            <a:spLocks noGrp="1" noChangeArrowheads="1"/>
          </p:cNvSpPr>
          <p:nvPr>
            <p:ph type="body" idx="1"/>
          </p:nvPr>
        </p:nvSpPr>
        <p:spPr bwMode="auto">
          <a:xfrm>
            <a:off x="943611" y="4447461"/>
            <a:ext cx="5189855" cy="4213384"/>
          </a:xfrm>
          <a:noFill/>
        </p:spPr>
        <p:txBody>
          <a:bodyPr lIns="92940" tIns="45654" rIns="92940" bIns="45654">
            <a:normAutofit fontScale="77500" lnSpcReduction="20000"/>
          </a:bodyPr>
          <a:lstStyle/>
          <a:p>
            <a:r>
              <a:rPr lang="en-US" dirty="0"/>
              <a:t>Accounting is called the </a:t>
            </a:r>
            <a:r>
              <a:rPr lang="en-US" i="1" dirty="0"/>
              <a:t>language of business </a:t>
            </a:r>
            <a:r>
              <a:rPr lang="en-US" dirty="0"/>
              <a:t>because all organizations set up an accounting information system to communicate data to help people make better decisions.</a:t>
            </a:r>
            <a:r>
              <a:rPr lang="en-US" baseline="0" dirty="0"/>
              <a:t> </a:t>
            </a:r>
            <a:r>
              <a:rPr lang="en-US" dirty="0"/>
              <a:t>Accounting serves many users who can be divided into two groups: external users and internal users</a:t>
            </a:r>
            <a:r>
              <a:rPr lang="en-US" dirty="0" smtClean="0"/>
              <a:t>.</a:t>
            </a:r>
            <a:endParaRPr lang="ar-EG" dirty="0" smtClean="0"/>
          </a:p>
          <a:p>
            <a:endParaRPr lang="en-US" altLang="en-US" dirty="0"/>
          </a:p>
          <a:p>
            <a:r>
              <a:rPr lang="en-US" b="1" dirty="0"/>
              <a:t>External users </a:t>
            </a:r>
            <a:r>
              <a:rPr lang="en-US" dirty="0"/>
              <a:t>of accounting information </a:t>
            </a:r>
            <a:r>
              <a:rPr lang="en-US" b="1" dirty="0"/>
              <a:t>do </a:t>
            </a:r>
            <a:r>
              <a:rPr lang="en-US" b="1" i="1" dirty="0"/>
              <a:t>not </a:t>
            </a:r>
            <a:r>
              <a:rPr lang="en-US" b="1" dirty="0"/>
              <a:t>directly run the organization </a:t>
            </a:r>
            <a:r>
              <a:rPr lang="en-US" dirty="0"/>
              <a:t>and have limited access to its accounting information. </a:t>
            </a:r>
            <a:endParaRPr lang="en-US" dirty="0" smtClean="0"/>
          </a:p>
          <a:p>
            <a:r>
              <a:rPr lang="ar-EG" dirty="0" smtClean="0"/>
              <a:t>المستخدمون الخارجيون للمعلومات المحاسبية لا يديرون المنظمة مباشرة ولديهم وصول محدود إلى معلوماتها المحاسبية.</a:t>
            </a:r>
          </a:p>
          <a:p>
            <a:endParaRPr lang="en-US" dirty="0" smtClean="0"/>
          </a:p>
          <a:p>
            <a:r>
              <a:rPr lang="en-US" b="1" dirty="0" smtClean="0"/>
              <a:t>Financial </a:t>
            </a:r>
            <a:r>
              <a:rPr lang="en-US" b="1" dirty="0"/>
              <a:t>accounting </a:t>
            </a:r>
            <a:r>
              <a:rPr lang="en-US" dirty="0"/>
              <a:t>is the area of accounting that serves external users. External users include shareholders (investors), lenders, external auditors, customers, nonmanagerial and nonexecutive employees, suppliers, regulators, and voters and government officials. External user’s business decisions depend on information that is reliable, relevant, and comparable</a:t>
            </a:r>
            <a:r>
              <a:rPr lang="en-US" dirty="0" smtClean="0"/>
              <a:t>.</a:t>
            </a:r>
            <a:r>
              <a:rPr lang="ar-EG" dirty="0" smtClean="0"/>
              <a:t> </a:t>
            </a:r>
            <a:endParaRPr lang="en-US" dirty="0" smtClean="0"/>
          </a:p>
          <a:p>
            <a:r>
              <a:rPr lang="ar-EG" b="1" dirty="0" smtClean="0"/>
              <a:t>المحاسبة المالية</a:t>
            </a:r>
            <a:r>
              <a:rPr lang="ar-EG" dirty="0" smtClean="0"/>
              <a:t> هي مجال المحاسبة الذي يخدم المستخدمين الخارجيين. يشمل المستخدمون الخارجيون المساهمين (المستثمرين) والمقرضين والمدققين الخارجيين والعملاء والموظفين غير الإداريين وغير التنفيذيين والموردين والمنظمين والناخبين والمسؤولين الحكوميين. تعتمد قرارات عمل المستخدم الخارجي على معلومات موثوقة وذات صلة وقابلة للمقارنة.</a:t>
            </a:r>
            <a:r>
              <a:rPr lang="en-US" dirty="0" smtClean="0"/>
              <a:t> </a:t>
            </a:r>
            <a:endParaRPr lang="en-US" dirty="0"/>
          </a:p>
          <a:p>
            <a:endParaRPr lang="en-US" altLang="en-US" dirty="0"/>
          </a:p>
          <a:p>
            <a:r>
              <a:rPr lang="en-US" b="1" dirty="0"/>
              <a:t>Internal users </a:t>
            </a:r>
            <a:r>
              <a:rPr lang="en-US" dirty="0"/>
              <a:t>of accounting information directly manage the organization such as the chief executive officer (CEO), and all department managers. Internal reports are designed for the unique needs of managerial or executive employees.  They use the information to help improve the efficiency and effectiveness of an organization</a:t>
            </a:r>
            <a:r>
              <a:rPr lang="en-US" dirty="0" smtClean="0"/>
              <a:t>.</a:t>
            </a:r>
            <a:endParaRPr lang="ar-EG" dirty="0" smtClean="0"/>
          </a:p>
          <a:p>
            <a:r>
              <a:rPr lang="ar-EG" dirty="0" smtClean="0"/>
              <a:t/>
            </a:r>
            <a:br>
              <a:rPr lang="ar-EG" dirty="0" smtClean="0"/>
            </a:br>
            <a:r>
              <a:rPr lang="ar-EG" sz="1200" b="0" i="0" kern="1200" dirty="0" smtClean="0">
                <a:solidFill>
                  <a:schemeClr val="tx1"/>
                </a:solidFill>
                <a:effectLst/>
                <a:latin typeface="+mn-lt"/>
                <a:ea typeface="MS PGothic" pitchFamily="34" charset="-128"/>
                <a:cs typeface="ＭＳ Ｐゴシック" pitchFamily="-107" charset="-128"/>
              </a:rPr>
              <a:t>يقوم المستخدمون الداخليون للمعلومات المحاسبية بإدارة المنظمة بشكل مباشر مثل الرئيس التنفيذي (</a:t>
            </a:r>
            <a:r>
              <a:rPr lang="en-US" sz="1200" b="0" i="0" kern="1200" dirty="0" smtClean="0">
                <a:solidFill>
                  <a:schemeClr val="tx1"/>
                </a:solidFill>
                <a:effectLst/>
                <a:latin typeface="+mn-lt"/>
                <a:ea typeface="MS PGothic" pitchFamily="34" charset="-128"/>
                <a:cs typeface="ＭＳ Ｐゴシック" pitchFamily="-107" charset="-128"/>
              </a:rPr>
              <a:t>CEO) </a:t>
            </a:r>
            <a:r>
              <a:rPr lang="ar-EG" sz="1200" b="0" i="0" kern="1200" dirty="0" smtClean="0">
                <a:solidFill>
                  <a:schemeClr val="tx1"/>
                </a:solidFill>
                <a:effectLst/>
                <a:latin typeface="+mn-lt"/>
                <a:ea typeface="MS PGothic" pitchFamily="34" charset="-128"/>
                <a:cs typeface="ＭＳ Ｐゴシック" pitchFamily="-107" charset="-128"/>
              </a:rPr>
              <a:t>وجميع مديري الأقسام. تم تصميم التقارير الداخلية لتلبية الاحتياجات الفريدة للموظفين الإداريين أو التنفيذيين. يستخدمون المعلومات للمساعدة في تحسين كفاءة وفعالية المنظمة.</a:t>
            </a:r>
            <a:endParaRPr lang="ar-EG" dirty="0" smtClean="0"/>
          </a:p>
          <a:p>
            <a:endParaRPr lang="ar-EG" dirty="0" smtClean="0"/>
          </a:p>
          <a:p>
            <a:r>
              <a:rPr lang="en-US" dirty="0" smtClean="0"/>
              <a:t> </a:t>
            </a:r>
            <a:r>
              <a:rPr lang="en-US" b="1" dirty="0"/>
              <a:t>Managerial accounting </a:t>
            </a:r>
            <a:r>
              <a:rPr lang="en-US" dirty="0"/>
              <a:t>serves their decision-making needs. Examples of internal users include purchasing managers, human resource managers, production managers, distribution managers, marketing managers, service managers, and research and development </a:t>
            </a:r>
            <a:r>
              <a:rPr lang="en-US" dirty="0" smtClean="0"/>
              <a:t>managers</a:t>
            </a:r>
            <a:r>
              <a:rPr lang="ar-EG" dirty="0" smtClean="0"/>
              <a:t>ز</a:t>
            </a:r>
          </a:p>
          <a:p>
            <a:r>
              <a:rPr lang="ar-EG" dirty="0" smtClean="0"/>
              <a:t>. تخدم </a:t>
            </a:r>
            <a:r>
              <a:rPr lang="ar-EG" b="1" dirty="0" smtClean="0"/>
              <a:t>المحاسبة الإدارية </a:t>
            </a:r>
            <a:r>
              <a:rPr lang="ar-EG" dirty="0" smtClean="0"/>
              <a:t>احتياجات صنع القرار. تتضمن أمثلة المستخدمين الداخليين مديري المشتريات ومديري الموارد البشرية ومديري الإنتاج ومديري التوزيع ومديري التسويق ومديري الخدمات ومديري البحث والتطوير.</a:t>
            </a:r>
            <a:endParaRPr lang="en-US" dirty="0"/>
          </a:p>
          <a:p>
            <a:endParaRPr lang="en-US" altLang="en-US" dirty="0"/>
          </a:p>
        </p:txBody>
      </p:sp>
    </p:spTree>
    <p:extLst>
      <p:ext uri="{BB962C8B-B14F-4D97-AF65-F5344CB8AC3E}">
        <p14:creationId xmlns:p14="http://schemas.microsoft.com/office/powerpoint/2010/main" val="112599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59"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60"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61"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62"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63"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3064"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3065" name="Rectangle 11"/>
          <p:cNvSpPr>
            <a:spLocks noGrp="1" noChangeArrowheads="1"/>
          </p:cNvSpPr>
          <p:nvPr>
            <p:ph type="body" idx="1"/>
          </p:nvPr>
        </p:nvSpPr>
        <p:spPr bwMode="auto">
          <a:xfrm>
            <a:off x="943611" y="4447461"/>
            <a:ext cx="5189855" cy="4213384"/>
          </a:xfrm>
          <a:noFill/>
        </p:spPr>
        <p:txBody>
          <a:bodyPr lIns="92940" tIns="45654" rIns="92940" bIns="45654"/>
          <a:lstStyle/>
          <a:p>
            <a:r>
              <a:rPr lang="en-US" altLang="en-US" dirty="0"/>
              <a:t>Some estimate that AI could replace 40% of the workforce and is used for repetitive tasks including entering invoices and transaction data.  Accountants are needed to help develop advanced AI systems and analyze reports and graphics.  </a:t>
            </a:r>
            <a:endParaRPr lang="ar-EG" altLang="en-US" dirty="0" smtClean="0"/>
          </a:p>
          <a:p>
            <a:r>
              <a:rPr lang="ar-EG" dirty="0" smtClean="0"/>
              <a:t/>
            </a:r>
            <a:br>
              <a:rPr lang="ar-EG" dirty="0" smtClean="0"/>
            </a:br>
            <a:r>
              <a:rPr lang="ar-EG" sz="1200" b="0" i="0" kern="1200" dirty="0" smtClean="0">
                <a:solidFill>
                  <a:schemeClr val="tx1"/>
                </a:solidFill>
                <a:effectLst/>
                <a:latin typeface="+mn-lt"/>
                <a:ea typeface="MS PGothic" pitchFamily="34" charset="-128"/>
                <a:cs typeface="ＭＳ Ｐゴシック" pitchFamily="-107" charset="-128"/>
              </a:rPr>
              <a:t>يقدر البعض أن الذكاء الاصطناعي يمكن أن يحل محل 40 ٪ من القوى العاملة ويستخدم في المهام المتكررة بما في ذلك إدخال الفواتير وبيانات المعاملات. المحاسبون مطلوبون للمساعدة في تطوير أنظمة ذكاء اصطناعي متقدمة وتحليل التقارير والرسومات.</a:t>
            </a:r>
            <a:endParaRPr lang="en-US" altLang="en-US" dirty="0"/>
          </a:p>
          <a:p>
            <a:endParaRPr lang="en-US" altLang="en-US" dirty="0"/>
          </a:p>
          <a:p>
            <a:r>
              <a:rPr lang="en-US" altLang="en-US" dirty="0"/>
              <a:t>Data analytics and data visualization are highly sought top skills by employers. </a:t>
            </a:r>
            <a:endParaRPr lang="ar-EG" altLang="en-US" dirty="0" smtClean="0"/>
          </a:p>
          <a:p>
            <a:r>
              <a:rPr lang="en-US" altLang="en-US" dirty="0" smtClean="0"/>
              <a:t> </a:t>
            </a:r>
            <a:r>
              <a:rPr lang="en-US" altLang="en-US" b="1" dirty="0"/>
              <a:t>Data analytics </a:t>
            </a:r>
            <a:r>
              <a:rPr lang="en-US" altLang="en-US" dirty="0"/>
              <a:t>is the process of analyzing data to identify meaningful relations and trends.  </a:t>
            </a:r>
            <a:endParaRPr lang="ar-EG" altLang="en-US" dirty="0" smtClean="0"/>
          </a:p>
          <a:p>
            <a:r>
              <a:rPr lang="en-US" altLang="en-US" b="1" dirty="0" smtClean="0"/>
              <a:t>Data </a:t>
            </a:r>
            <a:r>
              <a:rPr lang="en-US" altLang="en-US" b="1" dirty="0"/>
              <a:t>visualization </a:t>
            </a:r>
            <a:r>
              <a:rPr lang="en-US" altLang="en-US" dirty="0"/>
              <a:t>is a graphical presentation of data to help people understand their significance and help individuals make informed business decisions</a:t>
            </a:r>
            <a:r>
              <a:rPr lang="en-US" altLang="en-US" dirty="0" smtClean="0"/>
              <a:t>.</a:t>
            </a:r>
            <a:endParaRPr lang="ar-EG" altLang="en-US" dirty="0" smtClean="0"/>
          </a:p>
          <a:p>
            <a:r>
              <a:rPr lang="ar-EG" dirty="0" smtClean="0"/>
              <a:t>تعتبر تحليلات البيانات وتصور البيانات من أفضل المهارات المطلوبة من قبل أصحاب العمل.</a:t>
            </a:r>
          </a:p>
          <a:p>
            <a:r>
              <a:rPr lang="ar-EG" dirty="0" smtClean="0"/>
              <a:t>. </a:t>
            </a:r>
            <a:r>
              <a:rPr lang="ar-EG" b="1" dirty="0" smtClean="0"/>
              <a:t>تحليلات البيانات </a:t>
            </a:r>
            <a:r>
              <a:rPr lang="ar-EG" dirty="0" smtClean="0"/>
              <a:t>هي عملية تحليل البيانات لتحديد العلاقات والاتجاهات ذات المغزى. </a:t>
            </a:r>
          </a:p>
          <a:p>
            <a:r>
              <a:rPr lang="ar-EG" b="1" dirty="0" smtClean="0"/>
              <a:t>تصور البيانات </a:t>
            </a:r>
            <a:r>
              <a:rPr lang="ar-EG" dirty="0" smtClean="0"/>
              <a:t>هو عرض تقديمي بياني للبيانات لمساعدة الأشخاص على فهم أهميتها ومساعدة الأفراد على اتخاذ قرارات عمل مستنيرة.</a:t>
            </a:r>
            <a:endParaRPr lang="en-US" altLang="en-US" dirty="0"/>
          </a:p>
        </p:txBody>
      </p:sp>
    </p:spTree>
    <p:extLst>
      <p:ext uri="{BB962C8B-B14F-4D97-AF65-F5344CB8AC3E}">
        <p14:creationId xmlns:p14="http://schemas.microsoft.com/office/powerpoint/2010/main" val="250023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302760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3"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4"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5"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6"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7"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4088"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4089" name="Rectangle 11"/>
          <p:cNvSpPr>
            <a:spLocks noGrp="1" noChangeArrowheads="1"/>
          </p:cNvSpPr>
          <p:nvPr>
            <p:ph type="body" idx="1"/>
          </p:nvPr>
        </p:nvSpPr>
        <p:spPr bwMode="auto">
          <a:xfrm>
            <a:off x="943611" y="4447461"/>
            <a:ext cx="5189855" cy="4213384"/>
          </a:xfrm>
          <a:noFill/>
        </p:spPr>
        <p:txBody>
          <a:bodyPr lIns="92940" tIns="45654" rIns="92940" bIns="45654"/>
          <a:lstStyle/>
          <a:p>
            <a:r>
              <a:rPr lang="en-US" altLang="en-US" dirty="0"/>
              <a:t>The goal of accounting is to provide useful information for decisions. For information to be useful, it must be trusted. This demands ethics in accounting</a:t>
            </a:r>
            <a:r>
              <a:rPr lang="en-US" altLang="en-US" b="1" dirty="0"/>
              <a:t>. Ethics </a:t>
            </a:r>
            <a:r>
              <a:rPr lang="en-US" altLang="en-US" dirty="0"/>
              <a:t>are beliefs that separate right from wrong. They are accepted standards of good and bad behavior.</a:t>
            </a:r>
          </a:p>
          <a:p>
            <a:endParaRPr lang="en-US" altLang="en-US" dirty="0"/>
          </a:p>
          <a:p>
            <a:r>
              <a:rPr lang="en-US" altLang="en-US" dirty="0"/>
              <a:t>When faced with an ethical concern, the first step is to recognize it as such. Next, we should analyze all of our options. Finally, we must choose the best option after weighing all the consequences.</a:t>
            </a:r>
          </a:p>
          <a:p>
            <a:r>
              <a:rPr lang="ar-EG" dirty="0" smtClean="0"/>
              <a:t/>
            </a:r>
            <a:br>
              <a:rPr lang="ar-EG" dirty="0" smtClean="0"/>
            </a:br>
            <a:r>
              <a:rPr lang="ar-EG" sz="1200" b="0" i="0" kern="1200" dirty="0" smtClean="0">
                <a:solidFill>
                  <a:schemeClr val="tx1"/>
                </a:solidFill>
                <a:effectLst/>
                <a:latin typeface="+mn-lt"/>
                <a:ea typeface="MS PGothic" pitchFamily="34" charset="-128"/>
                <a:cs typeface="ＭＳ Ｐゴシック" pitchFamily="-107" charset="-128"/>
              </a:rPr>
              <a:t>عندما تواجه مشكلة أخلاقية ، فإن الخطوة الأولى هي الاعتراف بها على هذا النحو. بعد ذلك ، يجب علينا تحليل جميع خياراتنا. أخيرًا ، يجب أن نختار الخيار الأفضل بعد تقييم جميع العواقب</a:t>
            </a:r>
            <a:r>
              <a:rPr lang="en-US" sz="1200" b="0" i="0" kern="1200" dirty="0" smtClean="0">
                <a:solidFill>
                  <a:schemeClr val="tx1"/>
                </a:solidFill>
                <a:effectLst/>
                <a:latin typeface="+mn-lt"/>
                <a:ea typeface="MS PGothic" pitchFamily="34" charset="-128"/>
                <a:cs typeface="ＭＳ Ｐゴシック" pitchFamily="-107" charset="-128"/>
              </a:rPr>
              <a:t>  </a:t>
            </a:r>
          </a:p>
          <a:p>
            <a:endParaRPr lang="en-US" altLang="en-US" dirty="0"/>
          </a:p>
          <a:p>
            <a:r>
              <a:rPr lang="en-US" altLang="en-US" dirty="0"/>
              <a:t>Good ethics are good business</a:t>
            </a:r>
            <a:r>
              <a:rPr lang="en-US" altLang="en-US" dirty="0" smtClean="0"/>
              <a:t>.</a:t>
            </a:r>
          </a:p>
          <a:p>
            <a:r>
              <a:rPr lang="ar-EG" dirty="0" smtClean="0"/>
              <a:t/>
            </a:r>
            <a:br>
              <a:rPr lang="ar-EG" dirty="0" smtClean="0"/>
            </a:br>
            <a:r>
              <a:rPr lang="ar-EG" sz="1200" b="0" i="0" kern="1200" dirty="0" smtClean="0">
                <a:solidFill>
                  <a:schemeClr val="tx1"/>
                </a:solidFill>
                <a:effectLst/>
                <a:latin typeface="+mn-lt"/>
                <a:ea typeface="MS PGothic" pitchFamily="34" charset="-128"/>
                <a:cs typeface="ＭＳ Ｐゴシック" pitchFamily="-107" charset="-128"/>
              </a:rPr>
              <a:t>الأخلاق الحميدة هي عمل جيد.</a:t>
            </a:r>
            <a:endParaRPr lang="en-US" altLang="en-US" dirty="0"/>
          </a:p>
          <a:p>
            <a:endParaRPr lang="en-US" altLang="en-US" dirty="0"/>
          </a:p>
        </p:txBody>
      </p:sp>
    </p:spTree>
    <p:extLst>
      <p:ext uri="{BB962C8B-B14F-4D97-AF65-F5344CB8AC3E}">
        <p14:creationId xmlns:p14="http://schemas.microsoft.com/office/powerpoint/2010/main" val="1778252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07" name="Rectangle 4"/>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08" name="Rectangle 5"/>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09" name="Rectangle 6"/>
          <p:cNvSpPr>
            <a:spLocks noChangeArrowheads="1"/>
          </p:cNvSpPr>
          <p:nvPr/>
        </p:nvSpPr>
        <p:spPr bwMode="auto">
          <a:xfrm>
            <a:off x="4010343"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10" name="Rectangle 8"/>
          <p:cNvSpPr>
            <a:spLocks noChangeArrowheads="1"/>
          </p:cNvSpPr>
          <p:nvPr/>
        </p:nvSpPr>
        <p:spPr bwMode="auto">
          <a:xfrm>
            <a:off x="0" y="8894921"/>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11" name="Rectangle 9"/>
          <p:cNvSpPr>
            <a:spLocks noChangeArrowheads="1"/>
          </p:cNvSpPr>
          <p:nvPr/>
        </p:nvSpPr>
        <p:spPr bwMode="auto">
          <a:xfrm>
            <a:off x="0" y="0"/>
            <a:ext cx="3066733" cy="468154"/>
          </a:xfrm>
          <a:prstGeom prst="rect">
            <a:avLst/>
          </a:prstGeom>
          <a:noFill/>
          <a:ln w="12700">
            <a:noFill/>
            <a:miter lim="800000"/>
            <a:headEnd/>
            <a:tailEnd/>
          </a:ln>
        </p:spPr>
        <p:txBody>
          <a:bodyPr wrap="none" lIns="93918" tIns="46959" rIns="93918" bIns="46959" anchor="ctr"/>
          <a:lstStyle/>
          <a:p>
            <a:endParaRPr lang="en-US" altLang="en-US" dirty="0">
              <a:ea typeface="MS PGothic" pitchFamily="34" charset="-128"/>
            </a:endParaRPr>
          </a:p>
        </p:txBody>
      </p:sp>
      <p:sp>
        <p:nvSpPr>
          <p:cNvPr id="175112" name="Rectangle 10"/>
          <p:cNvSpPr>
            <a:spLocks noGrp="1" noRot="1" noChangeAspect="1" noChangeArrowheads="1" noTextEdit="1"/>
          </p:cNvSpPr>
          <p:nvPr>
            <p:ph type="sldImg"/>
          </p:nvPr>
        </p:nvSpPr>
        <p:spPr bwMode="auto">
          <a:xfrm>
            <a:off x="1206500" y="708025"/>
            <a:ext cx="4665663" cy="3498850"/>
          </a:xfrm>
          <a:noFill/>
          <a:ln cap="flat">
            <a:solidFill>
              <a:schemeClr val="tx1"/>
            </a:solidFill>
            <a:miter lim="800000"/>
            <a:headEnd/>
            <a:tailEnd/>
          </a:ln>
        </p:spPr>
      </p:sp>
      <p:sp>
        <p:nvSpPr>
          <p:cNvPr id="175113" name="Rectangle 11"/>
          <p:cNvSpPr>
            <a:spLocks noGrp="1" noChangeArrowheads="1"/>
          </p:cNvSpPr>
          <p:nvPr>
            <p:ph type="body" idx="1"/>
          </p:nvPr>
        </p:nvSpPr>
        <p:spPr bwMode="auto">
          <a:xfrm>
            <a:off x="314537" y="4447462"/>
            <a:ext cx="6448002" cy="4915614"/>
          </a:xfrm>
          <a:noFill/>
        </p:spPr>
        <p:txBody>
          <a:bodyPr lIns="92940" tIns="45654" rIns="92940" bIns="45654">
            <a:normAutofit fontScale="92500" lnSpcReduction="20000"/>
          </a:bodyPr>
          <a:lstStyle/>
          <a:p>
            <a:r>
              <a:rPr lang="en-US" dirty="0"/>
              <a:t>The fraud triangle shows </a:t>
            </a:r>
            <a:r>
              <a:rPr lang="en-US" i="1" dirty="0"/>
              <a:t>three </a:t>
            </a:r>
            <a:r>
              <a:rPr lang="en-US" dirty="0"/>
              <a:t>factors must push a person to commit fraud: opportunity, pressure, and rationalization.</a:t>
            </a:r>
          </a:p>
          <a:p>
            <a:endParaRPr lang="en-US" dirty="0"/>
          </a:p>
          <a:p>
            <a:r>
              <a:rPr lang="en-US" i="1" dirty="0"/>
              <a:t>Opportunity</a:t>
            </a:r>
            <a:r>
              <a:rPr lang="en-US" dirty="0"/>
              <a:t>. A person must be able to commit fraud with a low risk of getting caught. </a:t>
            </a:r>
          </a:p>
          <a:p>
            <a:endParaRPr lang="en-US" dirty="0"/>
          </a:p>
          <a:p>
            <a:r>
              <a:rPr lang="en-US" i="1" dirty="0"/>
              <a:t>Pressure, </a:t>
            </a:r>
            <a:r>
              <a:rPr lang="en-US" dirty="0"/>
              <a:t>or incentive. A person must have pressure or have incentive to commit fraud. Examples are unpaid bills and addictions.</a:t>
            </a:r>
          </a:p>
          <a:p>
            <a:endParaRPr lang="en-US" dirty="0"/>
          </a:p>
          <a:p>
            <a:r>
              <a:rPr lang="en-US" i="1" dirty="0"/>
              <a:t>Rationalization, </a:t>
            </a:r>
            <a:r>
              <a:rPr lang="en-US" dirty="0"/>
              <a:t>or attitude. A person justifies fraud or does not see its criminal nature</a:t>
            </a:r>
            <a:r>
              <a:rPr lang="en-US" dirty="0" smtClean="0"/>
              <a:t>.</a:t>
            </a:r>
            <a:r>
              <a:rPr lang="ar-EG" smtClean="0"/>
              <a:t> يبرر الشخص الاحتيال أو لا يرى طبيعته الإجرامية.</a:t>
            </a:r>
            <a:endParaRPr lang="en-US" dirty="0"/>
          </a:p>
          <a:p>
            <a:endParaRPr lang="en-US" dirty="0"/>
          </a:p>
          <a:p>
            <a:r>
              <a:rPr lang="en-US" dirty="0"/>
              <a:t>It is important to recognize that all three factors of the fraud triangle must usually exist for fraud to occur. The key to stopping fraud is to focus on prevention by using internal controls</a:t>
            </a:r>
            <a:r>
              <a:rPr lang="en-US" dirty="0" smtClean="0"/>
              <a:t>.</a:t>
            </a:r>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ar-EG" sz="1200" b="0" i="0" kern="1200" dirty="0" smtClean="0">
                <a:solidFill>
                  <a:schemeClr val="tx1"/>
                </a:solidFill>
                <a:effectLst/>
                <a:latin typeface="+mn-lt"/>
                <a:ea typeface="MS PGothic" pitchFamily="34" charset="-128"/>
                <a:cs typeface="ＭＳ Ｐゴシック" pitchFamily="-107" charset="-128"/>
              </a:rPr>
              <a:t>من المهم أن ندرك أن جميع العوامل الثلاثة لمثلث الاحتيال يجب أن تكون موجودة عادة لحدوث الاحتيال. مفتاح وقف الاحتيال هو التركيز على المنع باستخدام الضوابط الداخلية. </a:t>
            </a:r>
            <a:endParaRPr lang="en-US" sz="1200" b="0" i="0" kern="1200" dirty="0" smtClean="0">
              <a:solidFill>
                <a:schemeClr val="tx1"/>
              </a:solidFill>
              <a:effectLst/>
              <a:latin typeface="+mn-lt"/>
              <a:ea typeface="MS PGothic" pitchFamily="34" charset="-128"/>
              <a:cs typeface="ＭＳ Ｐゴシック" pitchFamily="-107" charset="-128"/>
            </a:endParaRPr>
          </a:p>
          <a:p>
            <a:endParaRPr lang="en-US" dirty="0" smtClean="0"/>
          </a:p>
          <a:p>
            <a:r>
              <a:rPr lang="en-US" dirty="0" smtClean="0"/>
              <a:t> </a:t>
            </a:r>
            <a:r>
              <a:rPr lang="en-US" b="1" dirty="0" smtClean="0"/>
              <a:t>Internal </a:t>
            </a:r>
            <a:r>
              <a:rPr lang="en-US" b="1" dirty="0"/>
              <a:t>controls </a:t>
            </a:r>
            <a:r>
              <a:rPr lang="en-US" dirty="0"/>
              <a:t>are procedures to protect assets, ensure reliable accounting, promote efficiency, and uphold company policies. Examples are good records, physical controls, and independent reviews. It is less expensive and more effective to prevent fraud from happening than it is to try to detect the crime. By the time the fraud is discovered, the money is gone. Additionally, it is costly and time-consuming to investigate a fraud</a:t>
            </a:r>
            <a:r>
              <a:rPr lang="en-US" dirty="0" smtClean="0"/>
              <a:t>.</a:t>
            </a:r>
            <a:r>
              <a:rPr lang="ar-EG" dirty="0" smtClean="0"/>
              <a:t> </a:t>
            </a:r>
            <a:endParaRPr lang="en-US" sz="1200" b="0" i="0" kern="1200" dirty="0" smtClean="0">
              <a:solidFill>
                <a:schemeClr val="tx1"/>
              </a:solidFill>
              <a:effectLst/>
              <a:latin typeface="+mn-lt"/>
              <a:ea typeface="MS PGothic" pitchFamily="34" charset="-128"/>
              <a:cs typeface="ＭＳ Ｐゴシック" pitchFamily="-107" charset="-128"/>
            </a:endParaRPr>
          </a:p>
          <a:p>
            <a:endParaRPr lang="en-US" sz="1200" b="0" i="0" kern="1200" dirty="0" smtClean="0">
              <a:solidFill>
                <a:schemeClr val="tx1"/>
              </a:solidFill>
              <a:effectLst/>
              <a:latin typeface="+mn-lt"/>
              <a:ea typeface="MS PGothic" pitchFamily="34" charset="-128"/>
              <a:cs typeface="ＭＳ Ｐゴシック" pitchFamily="-107" charset="-128"/>
            </a:endParaRPr>
          </a:p>
          <a:p>
            <a:endParaRPr lang="en-US" sz="1200" b="0" i="0" kern="1200" dirty="0" smtClean="0">
              <a:solidFill>
                <a:schemeClr val="tx1"/>
              </a:solidFill>
              <a:effectLst/>
              <a:latin typeface="+mn-lt"/>
              <a:ea typeface="MS PGothic" pitchFamily="34" charset="-128"/>
              <a:cs typeface="ＭＳ Ｐゴシック" pitchFamily="-107" charset="-128"/>
            </a:endParaRPr>
          </a:p>
          <a:p>
            <a:r>
              <a:rPr lang="ar-EG" sz="1200" b="1" i="0" kern="1200" dirty="0" smtClean="0">
                <a:solidFill>
                  <a:schemeClr val="tx1"/>
                </a:solidFill>
                <a:effectLst/>
                <a:latin typeface="+mn-lt"/>
                <a:ea typeface="MS PGothic" pitchFamily="34" charset="-128"/>
                <a:cs typeface="ＭＳ Ｐゴシック" pitchFamily="-107" charset="-128"/>
              </a:rPr>
              <a:t>الضوابط الداخلية </a:t>
            </a:r>
            <a:r>
              <a:rPr lang="ar-EG" sz="1200" b="0" i="0" kern="1200" dirty="0" smtClean="0">
                <a:solidFill>
                  <a:schemeClr val="tx1"/>
                </a:solidFill>
                <a:effectLst/>
                <a:latin typeface="+mn-lt"/>
                <a:ea typeface="MS PGothic" pitchFamily="34" charset="-128"/>
                <a:cs typeface="ＭＳ Ｐゴシック" pitchFamily="-107" charset="-128"/>
              </a:rPr>
              <a:t>هي إجراءات لحماية الأصول ، وضمان المحاسبة الموثوقة ، وتعزيز الكفاءة ، ودعم سياسات الشركة. الأمثلة هي السجلات الجيدة ، والضوابط المادية ، والمراجعات المستقلة. إن منع حدوث الاحتيال أقل تكلفة وأكثر فاعلية من محاولة الكشف عن الجريمة. بحلول الوقت الذي تم اكتشاف الاحتيال ، ذهب المال. بالإضافة إلى ذلك ، فإن التحقيق في عملية احتيال أمر مكلف ويستغرق وقتًا طويلاً.</a:t>
            </a:r>
            <a:endParaRPr lang="en-US" dirty="0"/>
          </a:p>
          <a:p>
            <a:endParaRPr lang="en-US" dirty="0"/>
          </a:p>
          <a:p>
            <a:r>
              <a:rPr lang="en-US" b="1" dirty="0"/>
              <a:t>Auditors</a:t>
            </a:r>
            <a:r>
              <a:rPr lang="en-US" dirty="0"/>
              <a:t> verify the effectiveness of internal controls</a:t>
            </a:r>
            <a:r>
              <a:rPr lang="en-US" dirty="0" smtClean="0"/>
              <a:t>.</a:t>
            </a:r>
            <a:r>
              <a:rPr lang="ar-EG" dirty="0" smtClean="0"/>
              <a:t> يتحقق المدققون من فعالية الضوابط الداخلية.</a:t>
            </a:r>
            <a:endParaRPr lang="en-US" dirty="0"/>
          </a:p>
          <a:p>
            <a:endParaRPr lang="en-US" altLang="en-US" dirty="0"/>
          </a:p>
        </p:txBody>
      </p:sp>
    </p:spTree>
    <p:extLst>
      <p:ext uri="{BB962C8B-B14F-4D97-AF65-F5344CB8AC3E}">
        <p14:creationId xmlns:p14="http://schemas.microsoft.com/office/powerpoint/2010/main" val="337930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Date Placeholder 3"/>
          <p:cNvSpPr>
            <a:spLocks noGrp="1"/>
          </p:cNvSpPr>
          <p:nvPr>
            <p:ph type="dt" sz="half" idx="10"/>
          </p:nvPr>
        </p:nvSpPr>
        <p:spPr/>
        <p:txBody>
          <a:bodyPr/>
          <a:lstStyle>
            <a:lvl1pPr>
              <a:defRPr/>
            </a:lvl1pPr>
          </a:lstStyle>
          <a:p>
            <a:pPr>
              <a:defRPr/>
            </a:pPr>
            <a:fld id="{E2ADD740-EEDD-4C78-8F42-F0262E781867}" type="datetime1">
              <a:rPr lang="en-US" smtClean="0"/>
              <a:pPr>
                <a:defRPr/>
              </a:pPr>
              <a:t>7/29/2022</a:t>
            </a:fld>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DE480455-0828-4DD4-8800-5D263D077BA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66DF36-EB2C-41BF-B7DF-8F00AA75B9C5}" type="datetime1">
              <a:rPr lang="en-US" smtClean="0"/>
              <a:pPr>
                <a:defRPr/>
              </a:pPr>
              <a:t>7/29/2022</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9D06C3-134B-4157-B15A-5D379EF49F3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52485D-9889-42A8-8D32-EDCD41682142}" type="datetime1">
              <a:rPr lang="en-US" smtClean="0"/>
              <a:pPr>
                <a:defRPr/>
              </a:pPr>
              <a:t>7/29/2022</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720975C-3402-4C74-A1B3-BD7B1FE1ACD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257" y="273050"/>
            <a:ext cx="8001000" cy="1143000"/>
          </a:xfrm>
        </p:spPr>
        <p:txBody>
          <a:bodyPr/>
          <a:lstStyle>
            <a:lvl1pPr algn="ctr">
              <a:defRPr/>
            </a:lvl1pPr>
          </a:lstStyle>
          <a:p>
            <a:r>
              <a:rPr lang="en-US"/>
              <a:t>Click to edit Master title style</a:t>
            </a:r>
          </a:p>
        </p:txBody>
      </p:sp>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257" y="273050"/>
            <a:ext cx="8001000" cy="1143000"/>
          </a:xfrm>
        </p:spPr>
        <p:txBody>
          <a:bodyPr/>
          <a:lstStyle>
            <a:lvl1pPr algn="ctr">
              <a:defRPr/>
            </a:lvl1pPr>
          </a:lstStyle>
          <a:p>
            <a:r>
              <a:rPr lang="en-US"/>
              <a:t>Click to edit Master title style</a:t>
            </a:r>
          </a:p>
        </p:txBody>
      </p:sp>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3156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257" y="273050"/>
            <a:ext cx="8001000" cy="1143000"/>
          </a:xfrm>
        </p:spPr>
        <p:txBody>
          <a:bodyPr/>
          <a:lstStyle>
            <a:lvl1pPr algn="ctr">
              <a:defRPr/>
            </a:lvl1pPr>
          </a:lstStyle>
          <a:p>
            <a:r>
              <a:rPr lang="en-US"/>
              <a:t>Click to edit Master title style</a:t>
            </a:r>
          </a:p>
        </p:txBody>
      </p:sp>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208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a:extLst>
              <a:ext uri="{FF2B5EF4-FFF2-40B4-BE49-F238E27FC236}">
                <a16:creationId xmlns:a16="http://schemas.microsoft.com/office/drawing/2014/main" id="{D0E5F605-9471-44B0-83D8-C7754D61FAC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3342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782D1BB8-EDBD-45C6-921C-8F4D52DAF83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t>Copyright ©2018 John </a:t>
            </a:r>
            <a:r>
              <a:rPr lang="en-US" dirty="0"/>
              <a:t>Wiley &amp; Son, Inc. </a:t>
            </a:r>
          </a:p>
        </p:txBody>
      </p:sp>
      <p:sp>
        <p:nvSpPr>
          <p:cNvPr id="14" name="Title 13"/>
          <p:cNvSpPr>
            <a:spLocks noGrp="1"/>
          </p:cNvSpPr>
          <p:nvPr>
            <p:ph type="title" hasCustomPrompt="1"/>
          </p:nvPr>
        </p:nvSpPr>
        <p:spPr>
          <a:xfrm>
            <a:off x="304800" y="762001"/>
            <a:ext cx="85344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8451321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ABCD41C-A05E-407A-A6F7-5DECF085D44C}" type="datetime1">
              <a:rPr lang="en-US" smtClean="0"/>
              <a:pPr>
                <a:defRPr/>
              </a:pPr>
              <a:t>7/29/2022</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156CC0B-54A5-48FB-8962-F964543AD76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3E78114-A05E-4C60-8CC0-398858802D23}" type="datetime1">
              <a:rPr lang="en-US" smtClean="0"/>
              <a:pPr>
                <a:defRPr/>
              </a:pPr>
              <a:t>7/29/2022</a:t>
            </a:fld>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AE0EDF-379C-4917-8D66-36F17073F92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2A1306E-FBCE-4395-8DFA-E7C9477C4344}" type="datetime1">
              <a:rPr lang="en-US" smtClean="0"/>
              <a:pPr>
                <a:defRPr/>
              </a:pPr>
              <a:t>7/29/2022</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4A94808-C362-4D14-B3BC-5901F7633C3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759106A-8CAF-44E8-AEA2-E6494326B09A}" type="datetime1">
              <a:rPr lang="en-US" smtClean="0"/>
              <a:pPr>
                <a:defRPr/>
              </a:pPr>
              <a:t>7/29/2022</a:t>
            </a:fld>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34AB635-083C-4B16-9946-6A386B12EF9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CF86555-48F2-4065-A44D-1A2587EC9387}" type="datetime1">
              <a:rPr lang="en-US" smtClean="0"/>
              <a:pPr>
                <a:defRPr/>
              </a:pPr>
              <a:t>7/29/2022</a:t>
            </a:fld>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C36F535-71D6-4898-9998-F7C23765586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811E98-F6BA-4729-AA1A-A2B025B69ABB}" type="datetime1">
              <a:rPr lang="en-US" smtClean="0"/>
              <a:pPr>
                <a:defRPr/>
              </a:pPr>
              <a:t>7/29/2022</a:t>
            </a:fld>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F354FBA-63AF-4E49-8D41-D170106A90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1AFCE9D-C506-4FB1-8C8E-291059F0599D}" type="datetime1">
              <a:rPr lang="en-US" smtClean="0"/>
              <a:pPr>
                <a:defRPr/>
              </a:pPr>
              <a:t>7/29/2022</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F5CDA22-EB0D-4915-A07A-2BD17614435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22B0345-B6AE-4974-A269-E96D9CB238C7}" type="datetime1">
              <a:rPr lang="en-US" smtClean="0"/>
              <a:pPr>
                <a:defRPr/>
              </a:pPr>
              <a:t>7/29/2022</a:t>
            </a:fld>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CA8AA6B-F4A2-4F2F-89EE-BA6BD299753D}"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607C7E-F4F5-4B77-8CDC-90CC78F38487}" type="datetime1">
              <a:rPr lang="en-US" smtClean="0"/>
              <a:pPr>
                <a:defRPr/>
              </a:pPr>
              <a:t>7/29/2022</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FAA990F-E072-4953-8691-83ED6C82154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916" r:id="rId1"/>
    <p:sldLayoutId id="2147484906" r:id="rId2"/>
    <p:sldLayoutId id="2147484907" r:id="rId3"/>
    <p:sldLayoutId id="2147484908" r:id="rId4"/>
    <p:sldLayoutId id="2147484909" r:id="rId5"/>
    <p:sldLayoutId id="2147484910" r:id="rId6"/>
    <p:sldLayoutId id="2147484911" r:id="rId7"/>
    <p:sldLayoutId id="2147484912" r:id="rId8"/>
    <p:sldLayoutId id="2147484913" r:id="rId9"/>
    <p:sldLayoutId id="2147484914" r:id="rId10"/>
    <p:sldLayoutId id="2147484915" r:id="rId11"/>
    <p:sldLayoutId id="2147484917" r:id="rId12"/>
    <p:sldLayoutId id="2147485079" r:id="rId13"/>
    <p:sldLayoutId id="2147485054" r:id="rId14"/>
    <p:sldLayoutId id="2147484918" r:id="rId15"/>
    <p:sldLayoutId id="2147484929" r:id="rId16"/>
    <p:sldLayoutId id="2147485080" r:id="rId17"/>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07" charset="0"/>
        </a:defRPr>
      </a:lvl2pPr>
      <a:lvl3pPr algn="ctr" rtl="0" eaLnBrk="0" fontAlgn="base" hangingPunct="0">
        <a:spcBef>
          <a:spcPct val="0"/>
        </a:spcBef>
        <a:spcAft>
          <a:spcPct val="0"/>
        </a:spcAft>
        <a:defRPr sz="4400">
          <a:solidFill>
            <a:schemeClr val="tx1"/>
          </a:solidFill>
          <a:latin typeface="Calibri" pitchFamily="-107" charset="0"/>
        </a:defRPr>
      </a:lvl3pPr>
      <a:lvl4pPr algn="ctr" rtl="0" eaLnBrk="0" fontAlgn="base" hangingPunct="0">
        <a:spcBef>
          <a:spcPct val="0"/>
        </a:spcBef>
        <a:spcAft>
          <a:spcPct val="0"/>
        </a:spcAft>
        <a:defRPr sz="4400">
          <a:solidFill>
            <a:schemeClr val="tx1"/>
          </a:solidFill>
          <a:latin typeface="Calibri" pitchFamily="-107" charset="0"/>
        </a:defRPr>
      </a:lvl4pPr>
      <a:lvl5pPr algn="ctr" rtl="0" eaLnBrk="0" fontAlgn="base" hangingPunct="0">
        <a:spcBef>
          <a:spcPct val="0"/>
        </a:spcBef>
        <a:spcAft>
          <a:spcPct val="0"/>
        </a:spcAft>
        <a:defRPr sz="4400">
          <a:solidFill>
            <a:schemeClr val="tx1"/>
          </a:solidFill>
          <a:latin typeface="Calibri" pitchFamily="-107" charset="0"/>
        </a:defRPr>
      </a:lvl5pPr>
      <a:lvl6pPr marL="457200" algn="ctr" rtl="0" fontAlgn="base">
        <a:spcBef>
          <a:spcPct val="0"/>
        </a:spcBef>
        <a:spcAft>
          <a:spcPct val="0"/>
        </a:spcAft>
        <a:defRPr sz="4400">
          <a:solidFill>
            <a:schemeClr val="tx1"/>
          </a:solidFill>
          <a:latin typeface="Calibri" pitchFamily="-107" charset="0"/>
        </a:defRPr>
      </a:lvl6pPr>
      <a:lvl7pPr marL="914400" algn="ctr" rtl="0" fontAlgn="base">
        <a:spcBef>
          <a:spcPct val="0"/>
        </a:spcBef>
        <a:spcAft>
          <a:spcPct val="0"/>
        </a:spcAft>
        <a:defRPr sz="4400">
          <a:solidFill>
            <a:schemeClr val="tx1"/>
          </a:solidFill>
          <a:latin typeface="Calibri" pitchFamily="-107" charset="0"/>
        </a:defRPr>
      </a:lvl7pPr>
      <a:lvl8pPr marL="1371600" algn="ctr" rtl="0" fontAlgn="base">
        <a:spcBef>
          <a:spcPct val="0"/>
        </a:spcBef>
        <a:spcAft>
          <a:spcPct val="0"/>
        </a:spcAft>
        <a:defRPr sz="4400">
          <a:solidFill>
            <a:schemeClr val="tx1"/>
          </a:solidFill>
          <a:latin typeface="Calibri" pitchFamily="-107" charset="0"/>
        </a:defRPr>
      </a:lvl8pPr>
      <a:lvl9pPr marL="1828800" algn="ctr" rtl="0" fontAlgn="base">
        <a:spcBef>
          <a:spcPct val="0"/>
        </a:spcBef>
        <a:spcAft>
          <a:spcPct val="0"/>
        </a:spcAft>
        <a:defRPr sz="4400">
          <a:solidFill>
            <a:schemeClr val="tx1"/>
          </a:solidFill>
          <a:latin typeface="Calibri" pitchFamily="-107"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comments" Target="../comments/comment1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comments" Target="../comments/commen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16.e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17.e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3"/>
          <p:cNvSpPr>
            <a:spLocks noGrp="1"/>
          </p:cNvSpPr>
          <p:nvPr>
            <p:ph type="ctrTitle"/>
          </p:nvPr>
        </p:nvSpPr>
        <p:spPr>
          <a:xfrm>
            <a:off x="381000" y="533400"/>
            <a:ext cx="8077200" cy="1470025"/>
          </a:xfrm>
        </p:spPr>
        <p:txBody>
          <a:bodyPr/>
          <a:lstStyle/>
          <a:p>
            <a:pPr algn="l" eaLnBrk="1" hangingPunct="1"/>
            <a:r>
              <a:rPr lang="en-US" altLang="en-US" b="1" dirty="0"/>
              <a:t>Accounting in Business</a:t>
            </a:r>
          </a:p>
        </p:txBody>
      </p:sp>
      <p:sp>
        <p:nvSpPr>
          <p:cNvPr id="129027" name="Subtitle 2"/>
          <p:cNvSpPr>
            <a:spLocks noGrp="1"/>
          </p:cNvSpPr>
          <p:nvPr>
            <p:ph type="subTitle" idx="1"/>
          </p:nvPr>
        </p:nvSpPr>
        <p:spPr>
          <a:xfrm>
            <a:off x="762000" y="2038388"/>
            <a:ext cx="3810000" cy="857212"/>
          </a:xfrm>
        </p:spPr>
        <p:txBody>
          <a:bodyPr/>
          <a:lstStyle/>
          <a:p>
            <a:pPr algn="l" eaLnBrk="1" hangingPunct="1">
              <a:buFont typeface="Wingdings" pitchFamily="-107" charset="2"/>
              <a:buNone/>
            </a:pPr>
            <a:r>
              <a:rPr lang="en-US" altLang="en-US" sz="3600" dirty="0">
                <a:solidFill>
                  <a:srgbClr val="898989"/>
                </a:solidFill>
              </a:rPr>
              <a:t>Chapter 1</a:t>
            </a:r>
          </a:p>
        </p:txBody>
      </p:sp>
      <p:sp>
        <p:nvSpPr>
          <p:cNvPr id="10" name="Rectangle 9"/>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6" name="Rectangle 3"/>
          <p:cNvSpPr txBox="1">
            <a:spLocks noChangeArrowheads="1"/>
          </p:cNvSpPr>
          <p:nvPr/>
        </p:nvSpPr>
        <p:spPr bwMode="auto">
          <a:xfrm>
            <a:off x="762000" y="3928147"/>
            <a:ext cx="7239000" cy="2183094"/>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defRPr/>
            </a:pPr>
            <a:r>
              <a:rPr lang="en-US" sz="2800" b="1" dirty="0">
                <a:solidFill>
                  <a:srgbClr val="002060"/>
                </a:solidFill>
                <a:latin typeface="Calibri" panose="020F0502020204030204" pitchFamily="34" charset="0"/>
                <a:ea typeface="ＭＳ Ｐゴシック" pitchFamily="34" charset="-128"/>
              </a:rPr>
              <a:t>Wild and Shaw</a:t>
            </a:r>
          </a:p>
          <a:p>
            <a:pPr algn="l" eaLnBrk="1" hangingPunct="1">
              <a:defRPr/>
            </a:pPr>
            <a:r>
              <a:rPr lang="en-US" sz="2800" b="1" dirty="0">
                <a:solidFill>
                  <a:srgbClr val="002060"/>
                </a:solidFill>
                <a:latin typeface="Calibri" panose="020F0502020204030204" pitchFamily="34" charset="0"/>
                <a:ea typeface="ＭＳ Ｐゴシック" pitchFamily="34" charset="-128"/>
              </a:rPr>
              <a:t>Fundamental Accounting Principles</a:t>
            </a:r>
          </a:p>
          <a:p>
            <a:pPr algn="l" eaLnBrk="1" hangingPunct="1">
              <a:defRPr/>
            </a:pPr>
            <a:r>
              <a:rPr lang="en-US" sz="2800" b="1" dirty="0">
                <a:solidFill>
                  <a:srgbClr val="002060"/>
                </a:solidFill>
                <a:latin typeface="Calibri" panose="020F0502020204030204" pitchFamily="34" charset="0"/>
                <a:ea typeface="ＭＳ Ｐゴシック" pitchFamily="34" charset="-128"/>
              </a:rPr>
              <a:t>25th Edition</a:t>
            </a:r>
          </a:p>
          <a:p>
            <a:pPr eaLnBrk="1" hangingPunct="1">
              <a:defRPr/>
            </a:pPr>
            <a:r>
              <a:rPr lang="en-US" sz="3900" b="1" dirty="0">
                <a:solidFill>
                  <a:srgbClr val="002060"/>
                </a:solidFill>
                <a:ea typeface="ＭＳ Ｐゴシック" pitchFamily="34" charset="-128"/>
              </a:rPr>
              <a:t> 	</a:t>
            </a:r>
            <a:endParaRPr lang="en-US" b="1" dirty="0">
              <a:solidFill>
                <a:srgbClr val="002060"/>
              </a:solidFill>
              <a:ea typeface="ＭＳ Ｐゴシック" pitchFamily="34" charset="-128"/>
            </a:endParaRPr>
          </a:p>
        </p:txBody>
      </p:sp>
      <p:sp>
        <p:nvSpPr>
          <p:cNvPr id="9" name="Text Placeholder 8"/>
          <p:cNvSpPr txBox="1">
            <a:spLocks/>
          </p:cNvSpPr>
          <p:nvPr/>
        </p:nvSpPr>
        <p:spPr>
          <a:xfrm>
            <a:off x="477097" y="6355049"/>
            <a:ext cx="8458200" cy="502951"/>
          </a:xfrm>
          <a:prstGeom prst="rect">
            <a:avLst/>
          </a:prstGeom>
        </p:spPr>
        <p:txBody>
          <a:bodyPr vert="horz" lIns="91440" tIns="45720" rIns="91440" bIns="45720" rtlCol="0" anchor="ctr">
            <a:noAutofit/>
          </a:bodyPr>
          <a:lstStyle>
            <a:lvl1pPr marL="365125" marR="0" indent="-282575" algn="l" defTabSz="914400" rtl="0" eaLnBrk="0" fontAlgn="base" latinLnBrk="0" hangingPunct="0">
              <a:lnSpc>
                <a:spcPct val="100000"/>
              </a:lnSpc>
              <a:spcBef>
                <a:spcPts val="600"/>
              </a:spcBef>
              <a:spcAft>
                <a:spcPct val="0"/>
              </a:spcAft>
              <a:buClr>
                <a:srgbClr val="D16349"/>
              </a:buClr>
              <a:buSzPct val="80000"/>
              <a:buFont typeface="Wingdings 2" pitchFamily="18" charset="2"/>
              <a:buChar char=""/>
              <a:tabLst/>
              <a:defRPr lang="en-US" sz="2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39763" marR="0" indent="-236538" algn="l" defTabSz="914400" rtl="0" eaLnBrk="0" fontAlgn="base" latinLnBrk="0" hangingPunct="0">
              <a:lnSpc>
                <a:spcPct val="100000"/>
              </a:lnSpc>
              <a:spcBef>
                <a:spcPts val="550"/>
              </a:spcBef>
              <a:spcAft>
                <a:spcPct val="0"/>
              </a:spcAft>
              <a:buClr>
                <a:srgbClr val="D16349"/>
              </a:buClr>
              <a:buSzTx/>
              <a:buFont typeface="Verdana" pitchFamily="34" charset="0"/>
              <a:buChar char="◦"/>
              <a:tabLst/>
              <a:defRPr lang="en-US" sz="24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85825" marR="0" indent="-228600" algn="l" defTabSz="914400" rtl="0" eaLnBrk="0" fontAlgn="base" latinLnBrk="0" hangingPunct="0">
              <a:lnSpc>
                <a:spcPct val="100000"/>
              </a:lnSpc>
              <a:spcBef>
                <a:spcPct val="20000"/>
              </a:spcBef>
              <a:spcAft>
                <a:spcPct val="0"/>
              </a:spcAft>
              <a:buClr>
                <a:srgbClr val="CCB400"/>
              </a:buClr>
              <a:buSzTx/>
              <a:buFont typeface="Wingdings 2" pitchFamily="18" charset="2"/>
              <a:buChar char=""/>
              <a:tabLst/>
              <a:defRPr lang="en-US" sz="22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Clr>
                <a:srgbClr val="77315D"/>
              </a:buClr>
              <a:buFont typeface="Arial" panose="020B0604020202020204" pitchFamily="34" charset="0"/>
              <a:buChar char="–"/>
              <a:defRPr lang="en-US" sz="20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Clr>
                <a:srgbClr val="77315D"/>
              </a:buClr>
              <a:buFont typeface="Arial" panose="020B0604020202020204" pitchFamily="34" charset="0"/>
              <a:buChar char="»"/>
              <a:defRPr lang="en-US"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000" i="1" dirty="0">
                <a:latin typeface="STIX Two Text" panose="02020603050405020304" pitchFamily="18" charset="0"/>
              </a:rPr>
              <a:t>Copyright ©2021 McGraw-Hill Education. All rights reserved. No reproduction or distribution without the prior written consent of McGraw-Hill Education.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39615" y="587743"/>
            <a:ext cx="8305800" cy="1126758"/>
          </a:xfrm>
        </p:spPr>
        <p:txBody>
          <a:bodyPr rtlCol="0">
            <a:noAutofit/>
          </a:bodyPr>
          <a:lstStyle/>
          <a:p>
            <a:pPr eaLnBrk="1" fontAlgn="auto" hangingPunct="1">
              <a:spcAft>
                <a:spcPts val="0"/>
              </a:spcAft>
              <a:defRPr/>
            </a:pPr>
            <a:r>
              <a:rPr lang="en-US" altLang="en-US" sz="3600" b="1" dirty="0"/>
              <a:t>Generally Accepted </a:t>
            </a:r>
            <a:br>
              <a:rPr lang="en-US" altLang="en-US" sz="3600" b="1" dirty="0"/>
            </a:br>
            <a:r>
              <a:rPr lang="en-US" altLang="en-US" sz="3600" b="1" dirty="0"/>
              <a:t>Accounting Principles (GAAP)</a:t>
            </a:r>
          </a:p>
        </p:txBody>
      </p:sp>
      <p:sp>
        <p:nvSpPr>
          <p:cNvPr id="2" name="TextBox 1"/>
          <p:cNvSpPr txBox="1">
            <a:spLocks noChangeArrowheads="1"/>
          </p:cNvSpPr>
          <p:nvPr/>
        </p:nvSpPr>
        <p:spPr bwMode="auto">
          <a:xfrm>
            <a:off x="592015" y="2144529"/>
            <a:ext cx="8153400" cy="1200150"/>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63500" dist="20000" dir="5400000" rotWithShape="0">
              <a:srgbClr val="000000">
                <a:alpha val="37999"/>
              </a:srgbClr>
            </a:outerShdw>
          </a:effec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dirty="0">
                <a:solidFill>
                  <a:srgbClr val="000000"/>
                </a:solidFill>
                <a:latin typeface="Calibri" pitchFamily="-107" charset="0"/>
              </a:rPr>
              <a:t>Financial accounting is governed by concepts and rules known as </a:t>
            </a:r>
            <a:r>
              <a:rPr lang="en-US" b="1" dirty="0">
                <a:solidFill>
                  <a:srgbClr val="984807"/>
                </a:solidFill>
                <a:latin typeface="Calibri" pitchFamily="-107" charset="0"/>
              </a:rPr>
              <a:t>generally accepted accounting principles (GAAP)</a:t>
            </a:r>
            <a:r>
              <a:rPr lang="en-US" b="1" dirty="0">
                <a:solidFill>
                  <a:srgbClr val="000000"/>
                </a:solidFill>
                <a:latin typeface="Calibri" pitchFamily="-107" charset="0"/>
              </a:rPr>
              <a:t>. </a:t>
            </a:r>
            <a:r>
              <a:rPr lang="en-US" dirty="0">
                <a:solidFill>
                  <a:srgbClr val="000000"/>
                </a:solidFill>
                <a:latin typeface="Calibri" pitchFamily="-107" charset="0"/>
              </a:rPr>
              <a:t>GAAP wants information to have </a:t>
            </a:r>
            <a:r>
              <a:rPr lang="en-US" i="1" dirty="0">
                <a:solidFill>
                  <a:srgbClr val="000000"/>
                </a:solidFill>
                <a:latin typeface="Calibri" pitchFamily="-107" charset="0"/>
              </a:rPr>
              <a:t>relevance </a:t>
            </a:r>
            <a:r>
              <a:rPr lang="en-US" dirty="0">
                <a:solidFill>
                  <a:srgbClr val="000000"/>
                </a:solidFill>
                <a:latin typeface="Calibri" pitchFamily="-107" charset="0"/>
              </a:rPr>
              <a:t>and </a:t>
            </a:r>
            <a:r>
              <a:rPr lang="en-US" i="1" dirty="0">
                <a:solidFill>
                  <a:srgbClr val="000000"/>
                </a:solidFill>
                <a:latin typeface="Calibri" pitchFamily="-107" charset="0"/>
              </a:rPr>
              <a:t>faithful representation</a:t>
            </a:r>
            <a:r>
              <a:rPr lang="en-US" dirty="0">
                <a:solidFill>
                  <a:srgbClr val="000000"/>
                </a:solidFill>
                <a:latin typeface="Calibri" pitchFamily="-107" charset="0"/>
              </a:rPr>
              <a:t>. </a:t>
            </a:r>
          </a:p>
        </p:txBody>
      </p:sp>
      <p:sp>
        <p:nvSpPr>
          <p:cNvPr id="138245" name="TextBox 5"/>
          <p:cNvSpPr txBox="1">
            <a:spLocks noChangeArrowheads="1"/>
          </p:cNvSpPr>
          <p:nvPr/>
        </p:nvSpPr>
        <p:spPr bwMode="auto">
          <a:xfrm>
            <a:off x="134815" y="4811529"/>
            <a:ext cx="2667000" cy="1200150"/>
          </a:xfrm>
          <a:prstGeom prst="rect">
            <a:avLst/>
          </a:prstGeom>
          <a:noFill/>
          <a:ln w="9525">
            <a:noFill/>
            <a:miter lim="800000"/>
            <a:headEnd/>
            <a:tailEnd/>
          </a:ln>
        </p:spPr>
        <p:txBody>
          <a:bodyPr>
            <a:spAutoFit/>
          </a:bodyPr>
          <a:lstStyle/>
          <a:p>
            <a:pPr algn="ctr"/>
            <a:r>
              <a:rPr lang="en-US" altLang="en-US" dirty="0"/>
              <a:t>Relevant information affects decisions</a:t>
            </a:r>
          </a:p>
          <a:p>
            <a:pPr algn="ctr"/>
            <a:r>
              <a:rPr lang="en-US" altLang="en-US" dirty="0"/>
              <a:t>of users. </a:t>
            </a:r>
          </a:p>
          <a:p>
            <a:pPr algn="ctr"/>
            <a:endParaRPr lang="en-US" altLang="en-US" dirty="0"/>
          </a:p>
        </p:txBody>
      </p:sp>
      <p:sp>
        <p:nvSpPr>
          <p:cNvPr id="138247" name="TextBox 7"/>
          <p:cNvSpPr txBox="1">
            <a:spLocks noChangeArrowheads="1"/>
          </p:cNvSpPr>
          <p:nvPr/>
        </p:nvSpPr>
        <p:spPr bwMode="auto">
          <a:xfrm>
            <a:off x="6459415" y="4811529"/>
            <a:ext cx="2667000" cy="1200329"/>
          </a:xfrm>
          <a:prstGeom prst="rect">
            <a:avLst/>
          </a:prstGeom>
          <a:noFill/>
          <a:ln w="9525">
            <a:noFill/>
            <a:miter lim="800000"/>
            <a:headEnd/>
            <a:tailEnd/>
          </a:ln>
        </p:spPr>
        <p:txBody>
          <a:bodyPr>
            <a:spAutoFit/>
          </a:bodyPr>
          <a:lstStyle/>
          <a:p>
            <a:pPr algn="ctr"/>
            <a:r>
              <a:rPr lang="en-US" altLang="en-US" dirty="0"/>
              <a:t>Faithful representation means information accurately reflects business results.</a:t>
            </a:r>
          </a:p>
        </p:txBody>
      </p:sp>
      <p:cxnSp>
        <p:nvCxnSpPr>
          <p:cNvPr id="12" name="Elbow Connector 11"/>
          <p:cNvCxnSpPr>
            <a:cxnSpLocks/>
            <a:stCxn id="2" idx="2"/>
          </p:cNvCxnSpPr>
          <p:nvPr/>
        </p:nvCxnSpPr>
        <p:spPr>
          <a:xfrm rot="5400000">
            <a:off x="2335090" y="2477904"/>
            <a:ext cx="1466850" cy="3200400"/>
          </a:xfrm>
          <a:prstGeom prst="bentConnector3">
            <a:avLst>
              <a:gd name="adj1" fmla="val 24270"/>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2"/>
            <a:endCxn id="138247" idx="0"/>
          </p:cNvCxnSpPr>
          <p:nvPr/>
        </p:nvCxnSpPr>
        <p:spPr>
          <a:xfrm rot="16200000" flipH="1">
            <a:off x="5497390" y="2516004"/>
            <a:ext cx="1466850" cy="3124200"/>
          </a:xfrm>
          <a:prstGeom prst="bentConnector3">
            <a:avLst>
              <a:gd name="adj1" fmla="val 24270"/>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781800" y="6492875"/>
            <a:ext cx="2344615" cy="365125"/>
          </a:xfrm>
        </p:spPr>
        <p:txBody>
          <a:bodyPr/>
          <a:lstStyle/>
          <a:p>
            <a:pPr>
              <a:defRPr/>
            </a:pPr>
            <a:r>
              <a:rPr lang="en-US" dirty="0"/>
              <a:t>1-</a:t>
            </a:r>
            <a:fld id="{D32A8C9F-E90F-4B24-9C2A-09CEE8E2C2C2}" type="slidenum">
              <a:rPr lang="en-US" smtClean="0"/>
              <a:pPr>
                <a:defRPr/>
              </a:pPr>
              <a:t>10</a:t>
            </a:fld>
            <a:endParaRPr lang="en-US" dirty="0"/>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7" name="Rectangle 16"/>
          <p:cNvSpPr>
            <a:spLocks noGrp="1" noChangeArrowheads="1"/>
          </p:cNvSpPr>
          <p:nvPr/>
        </p:nvSpPr>
        <p:spPr bwMode="auto">
          <a:xfrm>
            <a:off x="6781800" y="6543846"/>
            <a:ext cx="2344615"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6" name="Rounded Rectangle 9">
            <a:extLst>
              <a:ext uri="{FF2B5EF4-FFF2-40B4-BE49-F238E27FC236}">
                <a16:creationId xmlns:a16="http://schemas.microsoft.com/office/drawing/2014/main" id="{E1D81C07-0CD6-4E2D-837D-E3BA66C5F3DE}"/>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418639"/>
            <a:ext cx="8229600" cy="1143000"/>
          </a:xfrm>
        </p:spPr>
        <p:txBody>
          <a:bodyPr rtlCol="0">
            <a:normAutofit fontScale="90000"/>
          </a:bodyPr>
          <a:lstStyle/>
          <a:p>
            <a:pPr eaLnBrk="1" fontAlgn="auto" hangingPunct="1">
              <a:spcAft>
                <a:spcPts val="0"/>
              </a:spcAft>
              <a:defRPr/>
            </a:pPr>
            <a:r>
              <a:rPr lang="en-US" altLang="en-US" dirty="0"/>
              <a:t/>
            </a:r>
            <a:br>
              <a:rPr lang="en-US" altLang="en-US" dirty="0"/>
            </a:br>
            <a:r>
              <a:rPr lang="en-US" altLang="en-US" sz="4000" b="1" dirty="0"/>
              <a:t>Financial Accounting Standards Board (FASB)</a:t>
            </a:r>
          </a:p>
        </p:txBody>
      </p:sp>
      <p:sp>
        <p:nvSpPr>
          <p:cNvPr id="4" name="Slide Number Placeholder 3"/>
          <p:cNvSpPr>
            <a:spLocks noGrp="1"/>
          </p:cNvSpPr>
          <p:nvPr>
            <p:ph type="sldNum" sz="quarter" idx="12"/>
          </p:nvPr>
        </p:nvSpPr>
        <p:spPr>
          <a:xfrm>
            <a:off x="6477000" y="6356350"/>
            <a:ext cx="2209800" cy="365125"/>
          </a:xfrm>
        </p:spPr>
        <p:txBody>
          <a:bodyPr/>
          <a:lstStyle/>
          <a:p>
            <a:pPr>
              <a:defRPr/>
            </a:pPr>
            <a:r>
              <a:rPr lang="en-US" dirty="0"/>
              <a:t>1-</a:t>
            </a:r>
            <a:fld id="{012AF884-EC66-4AC6-BF74-08C0F6965C48}" type="slidenum">
              <a:rPr lang="en-US" smtClean="0"/>
              <a:pPr>
                <a:defRPr/>
              </a:pPr>
              <a:t>11</a:t>
            </a:fld>
            <a:endParaRPr lang="en-US" dirty="0"/>
          </a:p>
        </p:txBody>
      </p:sp>
      <p:sp>
        <p:nvSpPr>
          <p:cNvPr id="5" name="Rectangle 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9" name="Rectangle 8"/>
          <p:cNvSpPr>
            <a:spLocks noGrp="1" noChangeArrowheads="1"/>
          </p:cNvSpPr>
          <p:nvPr/>
        </p:nvSpPr>
        <p:spPr bwMode="auto">
          <a:xfrm>
            <a:off x="6400800" y="6384322"/>
            <a:ext cx="23622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8" name="TextBox 7"/>
          <p:cNvSpPr txBox="1">
            <a:spLocks noChangeArrowheads="1"/>
          </p:cNvSpPr>
          <p:nvPr/>
        </p:nvSpPr>
        <p:spPr bwMode="auto">
          <a:xfrm>
            <a:off x="723900" y="2321795"/>
            <a:ext cx="7696200" cy="3046988"/>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38100" dir="5400000" algn="t" rotWithShape="0">
              <a:srgbClr val="000000">
                <a:alpha val="39999"/>
              </a:srgbClr>
            </a:outerShdw>
          </a:effec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marL="457200" indent="-457200" eaLnBrk="1" hangingPunct="1">
              <a:buFont typeface="Arial" panose="020B0604020202020204" pitchFamily="34" charset="0"/>
              <a:buChar char="•"/>
              <a:defRPr/>
            </a:pPr>
            <a:r>
              <a:rPr lang="en-US" sz="3200" b="1" dirty="0">
                <a:solidFill>
                  <a:srgbClr val="000000"/>
                </a:solidFill>
                <a:latin typeface="Calibri" pitchFamily="-107" charset="0"/>
              </a:rPr>
              <a:t>The FASB sets GAAP.</a:t>
            </a:r>
          </a:p>
          <a:p>
            <a:pPr marL="457200" indent="-457200" eaLnBrk="1" hangingPunct="1">
              <a:buFont typeface="Arial" panose="020B0604020202020204" pitchFamily="34" charset="0"/>
              <a:buChar char="•"/>
              <a:defRPr/>
            </a:pPr>
            <a:r>
              <a:rPr lang="en-US" sz="3200" b="1" dirty="0">
                <a:solidFill>
                  <a:srgbClr val="000000"/>
                </a:solidFill>
                <a:latin typeface="Calibri" pitchFamily="-107" charset="0"/>
              </a:rPr>
              <a:t>Authority provided by the Securities and Exchange Commission (SEC).</a:t>
            </a:r>
          </a:p>
          <a:p>
            <a:pPr marL="457200" indent="-457200" eaLnBrk="1" hangingPunct="1">
              <a:buFont typeface="Arial" panose="020B0604020202020204" pitchFamily="34" charset="0"/>
              <a:buChar char="•"/>
              <a:defRPr/>
            </a:pPr>
            <a:r>
              <a:rPr lang="en-US" sz="3200" b="1" dirty="0">
                <a:solidFill>
                  <a:srgbClr val="000000"/>
                </a:solidFill>
                <a:latin typeface="Calibri" pitchFamily="-107" charset="0"/>
              </a:rPr>
              <a:t>The SEC is a U.S. government agency that oversees GAAP by companies that sell stock and debt to the public.</a:t>
            </a:r>
            <a:endParaRPr lang="en-US" sz="3200" dirty="0">
              <a:solidFill>
                <a:srgbClr val="000000"/>
              </a:solidFill>
              <a:latin typeface="Calibri" pitchFamily="-107" charset="0"/>
            </a:endParaRPr>
          </a:p>
        </p:txBody>
      </p:sp>
      <p:sp>
        <p:nvSpPr>
          <p:cNvPr id="10" name="Rounded Rectangle 9">
            <a:extLst>
              <a:ext uri="{FF2B5EF4-FFF2-40B4-BE49-F238E27FC236}">
                <a16:creationId xmlns:a16="http://schemas.microsoft.com/office/drawing/2014/main" id="{B85BD092-C145-4C05-A320-FFC035A41CA4}"/>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5"/>
          <p:cNvSpPr>
            <a:spLocks noGrp="1" noChangeArrowheads="1"/>
          </p:cNvSpPr>
          <p:nvPr>
            <p:ph type="title"/>
          </p:nvPr>
        </p:nvSpPr>
        <p:spPr/>
        <p:txBody>
          <a:bodyPr/>
          <a:lstStyle/>
          <a:p>
            <a:pPr eaLnBrk="1" hangingPunct="1"/>
            <a:r>
              <a:rPr lang="en-US" altLang="en-US" b="1" dirty="0"/>
              <a:t>International Standards</a:t>
            </a:r>
          </a:p>
        </p:txBody>
      </p:sp>
      <p:sp>
        <p:nvSpPr>
          <p:cNvPr id="4" name="Slide Number Placeholder 3"/>
          <p:cNvSpPr>
            <a:spLocks noGrp="1"/>
          </p:cNvSpPr>
          <p:nvPr>
            <p:ph type="sldNum" sz="quarter" idx="12"/>
          </p:nvPr>
        </p:nvSpPr>
        <p:spPr>
          <a:xfrm>
            <a:off x="6590841" y="6538911"/>
            <a:ext cx="2133600" cy="365125"/>
          </a:xfrm>
        </p:spPr>
        <p:txBody>
          <a:bodyPr/>
          <a:lstStyle/>
          <a:p>
            <a:pPr>
              <a:defRPr/>
            </a:pPr>
            <a:r>
              <a:rPr lang="en-US" dirty="0"/>
              <a:t>1-</a:t>
            </a:r>
            <a:fld id="{BF2F114C-F66F-414A-89A9-BC439FA06147}" type="slidenum">
              <a:rPr lang="en-US" smtClean="0"/>
              <a:pPr>
                <a:defRPr/>
              </a:pPr>
              <a:t>12</a:t>
            </a:fld>
            <a:endParaRPr lang="en-US" dirty="0"/>
          </a:p>
        </p:txBody>
      </p:sp>
      <p:sp>
        <p:nvSpPr>
          <p:cNvPr id="2" name="TextBox 1"/>
          <p:cNvSpPr txBox="1">
            <a:spLocks noChangeArrowheads="1"/>
          </p:cNvSpPr>
          <p:nvPr/>
        </p:nvSpPr>
        <p:spPr bwMode="auto">
          <a:xfrm>
            <a:off x="762000" y="1590259"/>
            <a:ext cx="7620000" cy="707886"/>
          </a:xfrm>
          <a:prstGeom prst="rect">
            <a:avLst/>
          </a:prstGeom>
          <a:solidFill>
            <a:srgbClr val="FAC090"/>
          </a:solidFill>
          <a:ln w="9525">
            <a:solidFill>
              <a:srgbClr val="984807"/>
            </a:solidFill>
            <a:miter lim="800000"/>
            <a:headEnd/>
            <a:tailEnd/>
          </a:ln>
          <a:effectLst>
            <a:outerShdw blurRad="63500" dist="38100" dir="5400000" algn="t" rotWithShape="0">
              <a:srgbClr val="000000">
                <a:alpha val="39999"/>
              </a:srgbClr>
            </a:outerShdw>
          </a:effec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sz="2000" dirty="0"/>
              <a:t>In today’s global economy, there is increased demand by external users for comparability in accounting reports. </a:t>
            </a:r>
          </a:p>
        </p:txBody>
      </p:sp>
      <p:sp>
        <p:nvSpPr>
          <p:cNvPr id="139270" name="TextBox 6"/>
          <p:cNvSpPr txBox="1">
            <a:spLocks noChangeArrowheads="1"/>
          </p:cNvSpPr>
          <p:nvPr/>
        </p:nvSpPr>
        <p:spPr bwMode="auto">
          <a:xfrm>
            <a:off x="749300" y="2767984"/>
            <a:ext cx="7848600" cy="3231654"/>
          </a:xfrm>
          <a:prstGeom prst="rect">
            <a:avLst/>
          </a:prstGeom>
          <a:noFill/>
          <a:ln w="9525">
            <a:solidFill>
              <a:schemeClr val="tx1"/>
            </a:solidFill>
            <a:miter lim="800000"/>
            <a:headEnd/>
            <a:tailEnd/>
          </a:ln>
        </p:spPr>
        <p:txBody>
          <a:bodyPr wrap="square">
            <a:spAutoFit/>
          </a:bodyPr>
          <a:lstStyle/>
          <a:p>
            <a:r>
              <a:rPr lang="en-US" altLang="en-US" sz="2400" b="1" dirty="0"/>
              <a:t>International Accounting Standards Board (IASB) </a:t>
            </a:r>
          </a:p>
          <a:p>
            <a:pPr marL="742950" lvl="1" indent="-285750">
              <a:buFont typeface="Arial" panose="020B0604020202020204" pitchFamily="34" charset="0"/>
              <a:buChar char="•"/>
            </a:pPr>
            <a:r>
              <a:rPr lang="en-US" altLang="en-US" sz="2400" dirty="0"/>
              <a:t>Issues International Financial Reporting Standards (IFRS).</a:t>
            </a:r>
          </a:p>
          <a:p>
            <a:pPr marL="742950" lvl="1" indent="-285750">
              <a:buFont typeface="Arial" panose="020B0604020202020204" pitchFamily="34" charset="0"/>
              <a:buChar char="•"/>
            </a:pPr>
            <a:r>
              <a:rPr lang="en-US" altLang="en-US" sz="2400" dirty="0"/>
              <a:t>Standards identify preferred accounting practices. </a:t>
            </a:r>
          </a:p>
          <a:p>
            <a:pPr marL="742950" lvl="1" indent="-285750">
              <a:buFont typeface="Arial" panose="020B0604020202020204" pitchFamily="34" charset="0"/>
              <a:buChar char="•"/>
            </a:pPr>
            <a:r>
              <a:rPr lang="en-US" altLang="en-US" sz="2400" dirty="0"/>
              <a:t>Standards are similar to, but sometimes different from U.S. GAAP.</a:t>
            </a:r>
          </a:p>
          <a:p>
            <a:pPr marL="742950" lvl="1" indent="-285750">
              <a:buFont typeface="Arial" panose="020B0604020202020204" pitchFamily="34" charset="0"/>
              <a:buChar char="•"/>
            </a:pPr>
            <a:r>
              <a:rPr lang="en-US" altLang="en-US" sz="2400" dirty="0"/>
              <a:t>FASB and IASB are working to reduce differences.</a:t>
            </a:r>
          </a:p>
          <a:p>
            <a:pPr marL="1200150" lvl="2"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p:txBody>
      </p:sp>
      <p:sp>
        <p:nvSpPr>
          <p:cNvPr id="12" name="Rectangle 11"/>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5" name="Rectangle 14"/>
          <p:cNvSpPr>
            <a:spLocks noGrp="1" noChangeArrowheads="1"/>
          </p:cNvSpPr>
          <p:nvPr/>
        </p:nvSpPr>
        <p:spPr bwMode="auto">
          <a:xfrm>
            <a:off x="6477000" y="6593055"/>
            <a:ext cx="2667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4" name="Rounded Rectangle 9">
            <a:extLst>
              <a:ext uri="{FF2B5EF4-FFF2-40B4-BE49-F238E27FC236}">
                <a16:creationId xmlns:a16="http://schemas.microsoft.com/office/drawing/2014/main" id="{00CD8F02-4F0B-4BE4-928A-1B4901952F35}"/>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193" y="782708"/>
            <a:ext cx="8209613" cy="752474"/>
          </a:xfrm>
        </p:spPr>
        <p:txBody>
          <a:bodyPr rtlCol="0">
            <a:normAutofit fontScale="90000"/>
          </a:bodyPr>
          <a:lstStyle/>
          <a:p>
            <a:pPr eaLnBrk="1" fontAlgn="auto" hangingPunct="1">
              <a:spcAft>
                <a:spcPts val="0"/>
              </a:spcAft>
              <a:defRPr/>
            </a:pPr>
            <a:r>
              <a:rPr lang="en-US" altLang="en-US" b="1" dirty="0"/>
              <a:t>Conceptual Framework</a:t>
            </a:r>
          </a:p>
        </p:txBody>
      </p:sp>
      <p:sp>
        <p:nvSpPr>
          <p:cNvPr id="3" name="Slide Number Placeholder 2"/>
          <p:cNvSpPr>
            <a:spLocks noGrp="1"/>
          </p:cNvSpPr>
          <p:nvPr>
            <p:ph type="sldNum" sz="quarter" idx="12"/>
          </p:nvPr>
        </p:nvSpPr>
        <p:spPr>
          <a:xfrm>
            <a:off x="7010400" y="6494637"/>
            <a:ext cx="2133600" cy="365125"/>
          </a:xfrm>
        </p:spPr>
        <p:txBody>
          <a:bodyPr/>
          <a:lstStyle/>
          <a:p>
            <a:pPr>
              <a:defRPr/>
            </a:pPr>
            <a:r>
              <a:rPr lang="en-US" dirty="0"/>
              <a:t>1-</a:t>
            </a:r>
            <a:fld id="{8C133CDD-273E-4F44-9CC3-26E9BF79BA5D}" type="slidenum">
              <a:rPr lang="en-US" smtClean="0"/>
              <a:pPr>
                <a:defRPr/>
              </a:pPr>
              <a:t>13</a:t>
            </a:fld>
            <a:endParaRPr lang="en-US" dirty="0"/>
          </a:p>
        </p:txBody>
      </p:sp>
      <p:sp>
        <p:nvSpPr>
          <p:cNvPr id="6" name="Rectangle 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pic>
        <p:nvPicPr>
          <p:cNvPr id="1027" name="Picture 3" descr="C:\Users\lindsey_schauer\Documents\WildFAP22e(c)2015\Final Graphics\wiL62279_ch01\wiL62279_cut0101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832744"/>
            <a:ext cx="2847854" cy="22312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a:spLocks noGrp="1" noChangeArrowheads="1"/>
          </p:cNvSpPr>
          <p:nvPr/>
        </p:nvSpPr>
        <p:spPr bwMode="auto">
          <a:xfrm>
            <a:off x="6781800" y="6562899"/>
            <a:ext cx="2378015"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0" name="TextBox 9">
            <a:extLst>
              <a:ext uri="{FF2B5EF4-FFF2-40B4-BE49-F238E27FC236}">
                <a16:creationId xmlns:a16="http://schemas.microsoft.com/office/drawing/2014/main" id="{438A4E73-D23E-4B9F-B169-82122A2AA419}"/>
              </a:ext>
            </a:extLst>
          </p:cNvPr>
          <p:cNvSpPr txBox="1"/>
          <p:nvPr/>
        </p:nvSpPr>
        <p:spPr>
          <a:xfrm>
            <a:off x="7699574" y="1615690"/>
            <a:ext cx="873125"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a:t>
            </a:r>
            <a:br>
              <a:rPr lang="en-US" kern="0" dirty="0">
                <a:latin typeface="Berlin Sans FB" panose="020E0602020502020306" pitchFamily="34" charset="0"/>
              </a:rPr>
            </a:br>
            <a:r>
              <a:rPr lang="en-US" kern="0" dirty="0">
                <a:latin typeface="Berlin Sans FB" panose="020E0602020502020306" pitchFamily="34" charset="0"/>
              </a:rPr>
              <a:t>1.6</a:t>
            </a:r>
          </a:p>
        </p:txBody>
      </p:sp>
      <p:sp>
        <p:nvSpPr>
          <p:cNvPr id="13" name="Rounded Rectangle 9">
            <a:extLst>
              <a:ext uri="{FF2B5EF4-FFF2-40B4-BE49-F238E27FC236}">
                <a16:creationId xmlns:a16="http://schemas.microsoft.com/office/drawing/2014/main" id="{912B2F58-6500-41BA-9675-0B940FB4C55C}"/>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
        <p:nvSpPr>
          <p:cNvPr id="4" name="TextBox 3">
            <a:extLst>
              <a:ext uri="{FF2B5EF4-FFF2-40B4-BE49-F238E27FC236}">
                <a16:creationId xmlns:a16="http://schemas.microsoft.com/office/drawing/2014/main" id="{9D660950-A3E7-4B21-8E72-3BE30241A54C}"/>
              </a:ext>
            </a:extLst>
          </p:cNvPr>
          <p:cNvSpPr txBox="1"/>
          <p:nvPr/>
        </p:nvSpPr>
        <p:spPr>
          <a:xfrm>
            <a:off x="381000" y="1938854"/>
            <a:ext cx="5562600"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t>Objectives</a:t>
            </a:r>
            <a:r>
              <a:rPr lang="en-US" sz="2400" dirty="0"/>
              <a:t> – provide useful information to investors, creditors, and others.</a:t>
            </a:r>
          </a:p>
          <a:p>
            <a:pPr marL="285750" indent="-285750">
              <a:buFont typeface="Arial" panose="020B0604020202020204" pitchFamily="34" charset="0"/>
              <a:buChar char="•"/>
            </a:pPr>
            <a:r>
              <a:rPr lang="en-US" sz="2400" b="1" dirty="0"/>
              <a:t>Qualitative characteristics </a:t>
            </a:r>
            <a:r>
              <a:rPr lang="en-US" sz="2400" dirty="0"/>
              <a:t>– information has relevance and faithful representation.</a:t>
            </a:r>
          </a:p>
          <a:p>
            <a:pPr marL="285750" indent="-285750">
              <a:buFont typeface="Arial" panose="020B0604020202020204" pitchFamily="34" charset="0"/>
              <a:buChar char="•"/>
            </a:pPr>
            <a:r>
              <a:rPr lang="en-US" sz="2400" b="1" dirty="0"/>
              <a:t>Elements</a:t>
            </a:r>
            <a:r>
              <a:rPr lang="en-US" sz="2400" dirty="0"/>
              <a:t> – defines items in financial statements.</a:t>
            </a:r>
          </a:p>
          <a:p>
            <a:pPr marL="285750" indent="-285750">
              <a:buFont typeface="Arial" panose="020B0604020202020204" pitchFamily="34" charset="0"/>
              <a:buChar char="•"/>
            </a:pPr>
            <a:r>
              <a:rPr lang="en-US" sz="2400" b="1" dirty="0"/>
              <a:t>Recognition and measurement </a:t>
            </a:r>
            <a:r>
              <a:rPr lang="en-US" sz="2400" dirty="0"/>
              <a:t>– criteria for an item to be recognized as an element and how to measure 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990600" y="457200"/>
            <a:ext cx="7315200" cy="1143000"/>
          </a:xfrm>
        </p:spPr>
        <p:txBody>
          <a:bodyPr/>
          <a:lstStyle/>
          <a:p>
            <a:pPr eaLnBrk="1" hangingPunct="1"/>
            <a:r>
              <a:rPr lang="en-US" altLang="en-US" b="1" dirty="0"/>
              <a:t>Accounting Principles</a:t>
            </a:r>
          </a:p>
        </p:txBody>
      </p:sp>
      <p:sp>
        <p:nvSpPr>
          <p:cNvPr id="142340" name="Rectangle 11"/>
          <p:cNvSpPr>
            <a:spLocks noChangeArrowheads="1"/>
          </p:cNvSpPr>
          <p:nvPr/>
        </p:nvSpPr>
        <p:spPr bwMode="auto">
          <a:xfrm>
            <a:off x="228599" y="1508125"/>
            <a:ext cx="4094163" cy="2667000"/>
          </a:xfrm>
          <a:prstGeom prst="rect">
            <a:avLst/>
          </a:prstGeom>
          <a:solidFill>
            <a:srgbClr val="993366"/>
          </a:solidFill>
          <a:ln w="9525">
            <a:solidFill>
              <a:schemeClr val="tx1"/>
            </a:solidFill>
            <a:miter lim="800000"/>
            <a:headEnd/>
            <a:tailEnd/>
          </a:ln>
        </p:spPr>
        <p:txBody>
          <a:bodyPr wrap="none" anchor="ctr"/>
          <a:lstStyle/>
          <a:p>
            <a:endParaRPr lang="en-US" altLang="en-US" dirty="0"/>
          </a:p>
        </p:txBody>
      </p:sp>
      <p:sp>
        <p:nvSpPr>
          <p:cNvPr id="142341" name="Text Box 13"/>
          <p:cNvSpPr txBox="1">
            <a:spLocks noChangeArrowheads="1"/>
          </p:cNvSpPr>
          <p:nvPr/>
        </p:nvSpPr>
        <p:spPr bwMode="auto">
          <a:xfrm>
            <a:off x="304800" y="1939925"/>
            <a:ext cx="3810000" cy="1538883"/>
          </a:xfrm>
          <a:prstGeom prst="rect">
            <a:avLst/>
          </a:prstGeom>
          <a:noFill/>
          <a:ln w="9525">
            <a:noFill/>
            <a:miter lim="800000"/>
            <a:headEnd/>
            <a:tailEnd/>
          </a:ln>
        </p:spPr>
        <p:txBody>
          <a:bodyPr>
            <a:spAutoFit/>
          </a:bodyPr>
          <a:lstStyle/>
          <a:p>
            <a:pPr algn="ctr"/>
            <a:r>
              <a:rPr lang="en-US" altLang="en-US" sz="2000" dirty="0">
                <a:solidFill>
                  <a:srgbClr val="FFFF00"/>
                </a:solidFill>
              </a:rPr>
              <a:t>Measurement Principle </a:t>
            </a:r>
          </a:p>
          <a:p>
            <a:pPr algn="ctr"/>
            <a:r>
              <a:rPr lang="en-US" altLang="en-US" sz="2000" dirty="0">
                <a:solidFill>
                  <a:srgbClr val="FFFF00"/>
                </a:solidFill>
              </a:rPr>
              <a:t>(Cost Principle)</a:t>
            </a:r>
          </a:p>
          <a:p>
            <a:pPr algn="ctr"/>
            <a:r>
              <a:rPr lang="en-US" altLang="en-US" dirty="0">
                <a:solidFill>
                  <a:schemeClr val="bg1"/>
                </a:solidFill>
              </a:rPr>
              <a:t>Accounting information is based on actual cost. Actual cost is considered objective.</a:t>
            </a:r>
          </a:p>
        </p:txBody>
      </p:sp>
      <p:sp>
        <p:nvSpPr>
          <p:cNvPr id="15" name="Rectangle 14"/>
          <p:cNvSpPr/>
          <p:nvPr/>
        </p:nvSpPr>
        <p:spPr bwMode="auto">
          <a:xfrm>
            <a:off x="228599" y="4343400"/>
            <a:ext cx="4114801" cy="1676400"/>
          </a:xfrm>
          <a:prstGeom prst="rect">
            <a:avLst/>
          </a:prstGeom>
          <a:solidFill>
            <a:schemeClr val="accent1">
              <a:lumMod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FF00"/>
                </a:solidFill>
                <a:latin typeface="Arial" charset="0"/>
                <a:cs typeface="Arial" charset="0"/>
              </a:rPr>
              <a:t>Expense Recognition Principle </a:t>
            </a:r>
          </a:p>
          <a:p>
            <a:pPr algn="ctr">
              <a:defRPr/>
            </a:pPr>
            <a:r>
              <a:rPr lang="en-US" sz="2000" dirty="0">
                <a:solidFill>
                  <a:srgbClr val="FFFF00"/>
                </a:solidFill>
                <a:latin typeface="Arial" charset="0"/>
                <a:cs typeface="Arial" charset="0"/>
              </a:rPr>
              <a:t>(Matching Principle)</a:t>
            </a:r>
          </a:p>
          <a:p>
            <a:pPr algn="ctr">
              <a:defRPr/>
            </a:pPr>
            <a:r>
              <a:rPr lang="en-US" dirty="0">
                <a:solidFill>
                  <a:srgbClr val="FFFFFF"/>
                </a:solidFill>
                <a:latin typeface="Arial" charset="0"/>
                <a:cs typeface="Arial" charset="0"/>
              </a:rPr>
              <a:t>A company records its expenses incurred to generate the revenue reported.</a:t>
            </a:r>
          </a:p>
        </p:txBody>
      </p:sp>
      <p:sp>
        <p:nvSpPr>
          <p:cNvPr id="17" name="Rectangle 16"/>
          <p:cNvSpPr/>
          <p:nvPr/>
        </p:nvSpPr>
        <p:spPr>
          <a:xfrm>
            <a:off x="4495800" y="4343400"/>
            <a:ext cx="4343400" cy="1676400"/>
          </a:xfrm>
          <a:prstGeom prst="rect">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FF00"/>
                </a:solidFill>
                <a:latin typeface="Arial" charset="0"/>
                <a:cs typeface="Arial" charset="0"/>
              </a:rPr>
              <a:t>Full Disclosure Principle</a:t>
            </a:r>
          </a:p>
          <a:p>
            <a:pPr algn="ctr">
              <a:defRPr/>
            </a:pPr>
            <a:r>
              <a:rPr lang="en-US" dirty="0">
                <a:solidFill>
                  <a:srgbClr val="FFFFFF"/>
                </a:solidFill>
                <a:latin typeface="Arial" charset="0"/>
                <a:cs typeface="Arial" charset="0"/>
              </a:rPr>
              <a:t>A company reports the details behind financial statements that would impact users’ decisions in the notes to the financial statements.</a:t>
            </a:r>
          </a:p>
        </p:txBody>
      </p:sp>
      <p:grpSp>
        <p:nvGrpSpPr>
          <p:cNvPr id="3" name="Group 22"/>
          <p:cNvGrpSpPr>
            <a:grpSpLocks/>
          </p:cNvGrpSpPr>
          <p:nvPr/>
        </p:nvGrpSpPr>
        <p:grpSpPr bwMode="auto">
          <a:xfrm>
            <a:off x="4495800" y="1503363"/>
            <a:ext cx="4343400" cy="2667000"/>
            <a:chOff x="228600" y="1447800"/>
            <a:chExt cx="4343400" cy="2667000"/>
          </a:xfrm>
          <a:solidFill>
            <a:schemeClr val="bg2">
              <a:lumMod val="75000"/>
            </a:schemeClr>
          </a:solidFill>
        </p:grpSpPr>
        <p:sp>
          <p:nvSpPr>
            <p:cNvPr id="20" name="Rectangle 4"/>
            <p:cNvSpPr>
              <a:spLocks noChangeArrowheads="1"/>
            </p:cNvSpPr>
            <p:nvPr/>
          </p:nvSpPr>
          <p:spPr bwMode="auto">
            <a:xfrm>
              <a:off x="228600" y="1447800"/>
              <a:ext cx="4343400" cy="2667000"/>
            </a:xfrm>
            <a:prstGeom prst="rect">
              <a:avLst/>
            </a:prstGeom>
            <a:solidFill>
              <a:schemeClr val="bg2">
                <a:lumMod val="50000"/>
              </a:schemeClr>
            </a:solidFill>
            <a:ln w="9525">
              <a:solidFill>
                <a:schemeClr val="tx1"/>
              </a:solidFill>
              <a:miter lim="800000"/>
              <a:headEnd/>
              <a:tailEnd/>
            </a:ln>
          </p:spPr>
          <p:txBody>
            <a:bodyPr wrap="none" anchor="ctr"/>
            <a:lstStyle/>
            <a:p>
              <a:pPr>
                <a:defRPr/>
              </a:pPr>
              <a:endParaRPr lang="en-US" dirty="0">
                <a:latin typeface="Arial" pitchFamily="34" charset="0"/>
                <a:cs typeface="Arial" pitchFamily="34" charset="0"/>
              </a:endParaRPr>
            </a:p>
          </p:txBody>
        </p:sp>
        <p:sp>
          <p:nvSpPr>
            <p:cNvPr id="21" name="Text Box 5"/>
            <p:cNvSpPr txBox="1">
              <a:spLocks noChangeArrowheads="1"/>
            </p:cNvSpPr>
            <p:nvPr/>
          </p:nvSpPr>
          <p:spPr bwMode="auto">
            <a:xfrm>
              <a:off x="381000" y="1877535"/>
              <a:ext cx="4114800" cy="1785104"/>
            </a:xfrm>
            <a:prstGeom prst="rect">
              <a:avLst/>
            </a:prstGeom>
            <a:solidFill>
              <a:schemeClr val="bg2">
                <a:lumMod val="50000"/>
              </a:schemeClr>
            </a:solidFill>
            <a:ln w="9525">
              <a:noFill/>
              <a:miter lim="800000"/>
              <a:headEnd/>
              <a:tailEnd/>
            </a:ln>
          </p:spPr>
          <p:txBody>
            <a:bodyPr wrap="square">
              <a:spAutoFit/>
            </a:bodyPr>
            <a:lstStyle/>
            <a:p>
              <a:pPr marL="342900" indent="-342900" algn="ctr">
                <a:defRPr/>
              </a:pPr>
              <a:r>
                <a:rPr lang="en-US" sz="2000" dirty="0">
                  <a:solidFill>
                    <a:srgbClr val="FFFF00"/>
                  </a:solidFill>
                  <a:latin typeface="Arial" pitchFamily="34" charset="0"/>
                  <a:cs typeface="Arial" pitchFamily="34" charset="0"/>
                </a:rPr>
                <a:t>Revenue Recognition Principle</a:t>
              </a:r>
            </a:p>
            <a:p>
              <a:pPr marL="342900" indent="-342900">
                <a:buFontTx/>
                <a:buAutoNum type="arabicPeriod"/>
                <a:defRPr/>
              </a:pPr>
              <a:r>
                <a:rPr lang="en-US" dirty="0">
                  <a:solidFill>
                    <a:schemeClr val="bg1"/>
                  </a:solidFill>
                  <a:latin typeface="Arial" pitchFamily="34" charset="0"/>
                  <a:cs typeface="Arial" pitchFamily="34" charset="0"/>
                </a:rPr>
                <a:t>Recognize revenue when goods or services are provided to customers and</a:t>
              </a:r>
            </a:p>
            <a:p>
              <a:pPr marL="342900" indent="-342900">
                <a:buFontTx/>
                <a:buAutoNum type="arabicPeriod"/>
                <a:defRPr/>
              </a:pPr>
              <a:r>
                <a:rPr lang="en-US" dirty="0">
                  <a:solidFill>
                    <a:schemeClr val="bg1"/>
                  </a:solidFill>
                  <a:latin typeface="Arial" pitchFamily="34" charset="0"/>
                  <a:cs typeface="Arial" pitchFamily="34" charset="0"/>
                </a:rPr>
                <a:t>at an amount expected to be received from the customer. </a:t>
              </a:r>
            </a:p>
          </p:txBody>
        </p:sp>
      </p:grpSp>
      <p:sp>
        <p:nvSpPr>
          <p:cNvPr id="4" name="Slide Number Placeholder 3"/>
          <p:cNvSpPr>
            <a:spLocks noGrp="1"/>
          </p:cNvSpPr>
          <p:nvPr>
            <p:ph type="sldNum" sz="quarter" idx="12"/>
          </p:nvPr>
        </p:nvSpPr>
        <p:spPr>
          <a:xfrm>
            <a:off x="7010400" y="6522793"/>
            <a:ext cx="2133600" cy="365125"/>
          </a:xfrm>
        </p:spPr>
        <p:txBody>
          <a:bodyPr/>
          <a:lstStyle/>
          <a:p>
            <a:pPr>
              <a:defRPr/>
            </a:pPr>
            <a:r>
              <a:rPr lang="en-US" dirty="0"/>
              <a:t>1-</a:t>
            </a:r>
            <a:fld id="{70F7950F-2CC0-4634-9290-C2E714B2745C}" type="slidenum">
              <a:rPr lang="en-US" smtClean="0"/>
              <a:pPr>
                <a:defRPr/>
              </a:pPr>
              <a:t>14</a:t>
            </a:fld>
            <a:endParaRPr lang="en-US" dirty="0"/>
          </a:p>
        </p:txBody>
      </p:sp>
      <p:sp>
        <p:nvSpPr>
          <p:cNvPr id="12" name="Rectangle 11"/>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8" name="Rectangle 17"/>
          <p:cNvSpPr>
            <a:spLocks noGrp="1" noChangeArrowheads="1"/>
          </p:cNvSpPr>
          <p:nvPr/>
        </p:nvSpPr>
        <p:spPr bwMode="auto">
          <a:xfrm>
            <a:off x="6705600" y="6558040"/>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4" name="Rounded Rectangle 9">
            <a:extLst>
              <a:ext uri="{FF2B5EF4-FFF2-40B4-BE49-F238E27FC236}">
                <a16:creationId xmlns:a16="http://schemas.microsoft.com/office/drawing/2014/main" id="{304EF7FD-2BE6-4FEF-91BD-F654F9496246}"/>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381000"/>
            <a:ext cx="8229600" cy="1143000"/>
          </a:xfrm>
        </p:spPr>
        <p:txBody>
          <a:bodyPr/>
          <a:lstStyle/>
          <a:p>
            <a:pPr eaLnBrk="1" hangingPunct="1"/>
            <a:r>
              <a:rPr lang="en-US" altLang="en-US" b="1" dirty="0"/>
              <a:t>Accounting Assumptions</a:t>
            </a:r>
          </a:p>
        </p:txBody>
      </p:sp>
      <p:grpSp>
        <p:nvGrpSpPr>
          <p:cNvPr id="2" name="Group 7"/>
          <p:cNvGrpSpPr>
            <a:grpSpLocks/>
          </p:cNvGrpSpPr>
          <p:nvPr/>
        </p:nvGrpSpPr>
        <p:grpSpPr bwMode="auto">
          <a:xfrm>
            <a:off x="4652963" y="1371600"/>
            <a:ext cx="4105275" cy="2057400"/>
            <a:chOff x="195" y="912"/>
            <a:chExt cx="2586" cy="1458"/>
          </a:xfrm>
          <a:solidFill>
            <a:schemeClr val="accent3">
              <a:lumMod val="60000"/>
              <a:lumOff val="40000"/>
            </a:schemeClr>
          </a:solidFill>
        </p:grpSpPr>
        <p:sp>
          <p:nvSpPr>
            <p:cNvPr id="4118" name="Rectangle 8"/>
            <p:cNvSpPr>
              <a:spLocks noChangeArrowheads="1"/>
            </p:cNvSpPr>
            <p:nvPr/>
          </p:nvSpPr>
          <p:spPr bwMode="auto">
            <a:xfrm>
              <a:off x="195" y="912"/>
              <a:ext cx="2586" cy="1458"/>
            </a:xfrm>
            <a:prstGeom prst="rect">
              <a:avLst/>
            </a:prstGeom>
            <a:grpFill/>
            <a:ln w="9525">
              <a:solidFill>
                <a:schemeClr val="tx1"/>
              </a:solidFill>
              <a:miter lim="800000"/>
              <a:headEnd/>
              <a:tailEnd/>
            </a:ln>
          </p:spPr>
          <p:txBody>
            <a:bodyPr wrap="none" anchor="ctr"/>
            <a:lstStyle/>
            <a:p>
              <a:pPr>
                <a:defRPr/>
              </a:pPr>
              <a:endParaRPr lang="en-US" dirty="0">
                <a:latin typeface="Arial" pitchFamily="34" charset="0"/>
                <a:cs typeface="Arial" pitchFamily="34" charset="0"/>
              </a:endParaRPr>
            </a:p>
          </p:txBody>
        </p:sp>
        <p:sp>
          <p:nvSpPr>
            <p:cNvPr id="4119" name="Text Box 9"/>
            <p:cNvSpPr txBox="1">
              <a:spLocks noChangeArrowheads="1"/>
            </p:cNvSpPr>
            <p:nvPr/>
          </p:nvSpPr>
          <p:spPr bwMode="auto">
            <a:xfrm>
              <a:off x="240" y="1178"/>
              <a:ext cx="2496" cy="872"/>
            </a:xfrm>
            <a:prstGeom prst="rect">
              <a:avLst/>
            </a:prstGeom>
            <a:grpFill/>
            <a:ln w="9525">
              <a:noFill/>
              <a:miter lim="800000"/>
              <a:headEnd/>
              <a:tailEnd/>
            </a:ln>
          </p:spPr>
          <p:txBody>
            <a:bodyPr>
              <a:spAutoFit/>
            </a:bodyPr>
            <a:lstStyle/>
            <a:p>
              <a:pPr algn="ctr">
                <a:defRPr/>
              </a:pPr>
              <a:r>
                <a:rPr lang="en-US" sz="2000" b="1" dirty="0">
                  <a:solidFill>
                    <a:schemeClr val="accent4">
                      <a:lumMod val="75000"/>
                    </a:schemeClr>
                  </a:solidFill>
                  <a:latin typeface="Arial" pitchFamily="34" charset="0"/>
                  <a:cs typeface="Arial" pitchFamily="34" charset="0"/>
                </a:rPr>
                <a:t>Monetary Unit Assumption</a:t>
              </a:r>
            </a:p>
            <a:p>
              <a:pPr algn="ctr">
                <a:defRPr/>
              </a:pPr>
              <a:r>
                <a:rPr lang="en-US" dirty="0">
                  <a:latin typeface="Arial" pitchFamily="34" charset="0"/>
                  <a:cs typeface="Arial" pitchFamily="34" charset="0"/>
                </a:rPr>
                <a:t>Transactions and events are expressed in monetary, or </a:t>
              </a:r>
            </a:p>
            <a:p>
              <a:pPr algn="ctr">
                <a:defRPr/>
              </a:pPr>
              <a:r>
                <a:rPr lang="en-US" dirty="0">
                  <a:latin typeface="Arial" pitchFamily="34" charset="0"/>
                  <a:cs typeface="Arial" pitchFamily="34" charset="0"/>
                </a:rPr>
                <a:t>money, units.</a:t>
              </a:r>
            </a:p>
          </p:txBody>
        </p:sp>
      </p:grpSp>
      <p:grpSp>
        <p:nvGrpSpPr>
          <p:cNvPr id="3" name="Group 28"/>
          <p:cNvGrpSpPr>
            <a:grpSpLocks/>
          </p:cNvGrpSpPr>
          <p:nvPr/>
        </p:nvGrpSpPr>
        <p:grpSpPr bwMode="auto">
          <a:xfrm>
            <a:off x="4678937" y="3681716"/>
            <a:ext cx="4105275" cy="2438400"/>
            <a:chOff x="4683701" y="4038070"/>
            <a:chExt cx="4105275" cy="2514600"/>
          </a:xfrm>
          <a:solidFill>
            <a:schemeClr val="accent5">
              <a:lumMod val="50000"/>
            </a:schemeClr>
          </a:solidFill>
        </p:grpSpPr>
        <p:sp>
          <p:nvSpPr>
            <p:cNvPr id="4114" name="Rectangle 12"/>
            <p:cNvSpPr>
              <a:spLocks noChangeArrowheads="1"/>
            </p:cNvSpPr>
            <p:nvPr/>
          </p:nvSpPr>
          <p:spPr bwMode="auto">
            <a:xfrm>
              <a:off x="4683701" y="4038070"/>
              <a:ext cx="4105275" cy="2514600"/>
            </a:xfrm>
            <a:prstGeom prst="rect">
              <a:avLst/>
            </a:prstGeom>
            <a:grpFill/>
            <a:ln w="9525">
              <a:solidFill>
                <a:schemeClr val="tx1"/>
              </a:solidFill>
              <a:miter lim="800000"/>
              <a:headEnd/>
              <a:tailEnd/>
            </a:ln>
          </p:spPr>
          <p:txBody>
            <a:bodyPr wrap="none" anchor="ctr"/>
            <a:lstStyle/>
            <a:p>
              <a:pPr>
                <a:defRPr/>
              </a:pPr>
              <a:endParaRPr lang="en-US" dirty="0">
                <a:latin typeface="Arial" pitchFamily="34" charset="0"/>
                <a:cs typeface="Arial" pitchFamily="34" charset="0"/>
              </a:endParaRPr>
            </a:p>
          </p:txBody>
        </p:sp>
        <p:sp>
          <p:nvSpPr>
            <p:cNvPr id="4117" name="Text Box 15"/>
            <p:cNvSpPr txBox="1">
              <a:spLocks noChangeArrowheads="1"/>
            </p:cNvSpPr>
            <p:nvPr/>
          </p:nvSpPr>
          <p:spPr bwMode="auto">
            <a:xfrm>
              <a:off x="4703765" y="4444073"/>
              <a:ext cx="3886200" cy="1231106"/>
            </a:xfrm>
            <a:prstGeom prst="rect">
              <a:avLst/>
            </a:prstGeom>
            <a:grpFill/>
            <a:ln w="9525">
              <a:noFill/>
              <a:miter lim="800000"/>
              <a:headEnd/>
              <a:tailEnd/>
            </a:ln>
          </p:spPr>
          <p:txBody>
            <a:bodyPr>
              <a:spAutoFit/>
            </a:bodyPr>
            <a:lstStyle/>
            <a:p>
              <a:pPr algn="ctr">
                <a:defRPr/>
              </a:pPr>
              <a:r>
                <a:rPr lang="en-US" sz="2000" b="1" dirty="0">
                  <a:solidFill>
                    <a:srgbClr val="FFFF00"/>
                  </a:solidFill>
                  <a:latin typeface="Arial" pitchFamily="34" charset="0"/>
                  <a:cs typeface="Arial" pitchFamily="34" charset="0"/>
                </a:rPr>
                <a:t>Business Entity Assumption</a:t>
              </a:r>
            </a:p>
            <a:p>
              <a:pPr algn="ctr">
                <a:defRPr/>
              </a:pPr>
              <a:r>
                <a:rPr lang="en-US" dirty="0">
                  <a:solidFill>
                    <a:schemeClr val="bg1"/>
                  </a:solidFill>
                  <a:latin typeface="Arial" pitchFamily="34" charset="0"/>
                  <a:cs typeface="Arial" pitchFamily="34" charset="0"/>
                </a:rPr>
                <a:t>A business is accounted for separately from other business entities, including its owner.</a:t>
              </a:r>
            </a:p>
          </p:txBody>
        </p:sp>
      </p:grpSp>
      <p:grpSp>
        <p:nvGrpSpPr>
          <p:cNvPr id="143365" name="Group 14"/>
          <p:cNvGrpSpPr>
            <a:grpSpLocks/>
          </p:cNvGrpSpPr>
          <p:nvPr/>
        </p:nvGrpSpPr>
        <p:grpSpPr bwMode="auto">
          <a:xfrm>
            <a:off x="331314" y="3638550"/>
            <a:ext cx="4307751" cy="2438400"/>
            <a:chOff x="-2719" y="756"/>
            <a:chExt cx="2762" cy="1536"/>
          </a:xfrm>
        </p:grpSpPr>
        <p:sp>
          <p:nvSpPr>
            <p:cNvPr id="143369" name="Rectangle 15"/>
            <p:cNvSpPr>
              <a:spLocks noChangeArrowheads="1"/>
            </p:cNvSpPr>
            <p:nvPr/>
          </p:nvSpPr>
          <p:spPr bwMode="auto">
            <a:xfrm>
              <a:off x="-2719" y="756"/>
              <a:ext cx="2640" cy="1536"/>
            </a:xfrm>
            <a:prstGeom prst="rect">
              <a:avLst/>
            </a:prstGeom>
            <a:solidFill>
              <a:srgbClr val="FFFFCC"/>
            </a:solidFill>
            <a:ln w="9525">
              <a:solidFill>
                <a:schemeClr val="tx1"/>
              </a:solidFill>
              <a:miter lim="800000"/>
              <a:headEnd/>
              <a:tailEnd/>
            </a:ln>
          </p:spPr>
          <p:txBody>
            <a:bodyPr wrap="none" anchor="ctr"/>
            <a:lstStyle/>
            <a:p>
              <a:endParaRPr lang="en-US" altLang="en-US" dirty="0"/>
            </a:p>
          </p:txBody>
        </p:sp>
        <p:sp>
          <p:nvSpPr>
            <p:cNvPr id="143370" name="Text Box 16"/>
            <p:cNvSpPr txBox="1">
              <a:spLocks noChangeArrowheads="1"/>
            </p:cNvSpPr>
            <p:nvPr/>
          </p:nvSpPr>
          <p:spPr bwMode="auto">
            <a:xfrm>
              <a:off x="-2693" y="991"/>
              <a:ext cx="2736" cy="775"/>
            </a:xfrm>
            <a:prstGeom prst="rect">
              <a:avLst/>
            </a:prstGeom>
            <a:noFill/>
            <a:ln w="9525">
              <a:noFill/>
              <a:miter lim="800000"/>
              <a:headEnd/>
              <a:tailEnd/>
            </a:ln>
          </p:spPr>
          <p:txBody>
            <a:bodyPr>
              <a:spAutoFit/>
            </a:bodyPr>
            <a:lstStyle/>
            <a:p>
              <a:pPr algn="ctr"/>
              <a:r>
                <a:rPr lang="en-US" altLang="en-US" sz="2000" b="1" dirty="0">
                  <a:solidFill>
                    <a:srgbClr val="376092"/>
                  </a:solidFill>
                  <a:ea typeface="MS PGothic" pitchFamily="34" charset="-128"/>
                </a:rPr>
                <a:t>Time Period Assumption</a:t>
              </a:r>
            </a:p>
            <a:p>
              <a:pPr algn="ctr"/>
              <a:r>
                <a:rPr kumimoji="1" lang="en-US" altLang="en-US" dirty="0">
                  <a:ea typeface="MS PGothic" pitchFamily="34" charset="-128"/>
                </a:rPr>
                <a:t>The life of a company </a:t>
              </a:r>
            </a:p>
            <a:p>
              <a:pPr algn="ctr"/>
              <a:r>
                <a:rPr kumimoji="1" lang="en-US" altLang="en-US" dirty="0">
                  <a:ea typeface="MS PGothic" pitchFamily="34" charset="-128"/>
                </a:rPr>
                <a:t>can be divided into time periods, </a:t>
              </a:r>
            </a:p>
            <a:p>
              <a:pPr algn="ctr"/>
              <a:r>
                <a:rPr kumimoji="1" lang="en-US" altLang="en-US" dirty="0">
                  <a:ea typeface="MS PGothic" pitchFamily="34" charset="-128"/>
                </a:rPr>
                <a:t>such as months and years.</a:t>
              </a:r>
            </a:p>
          </p:txBody>
        </p:sp>
      </p:grpSp>
      <p:grpSp>
        <p:nvGrpSpPr>
          <p:cNvPr id="5" name="Group 27"/>
          <p:cNvGrpSpPr>
            <a:grpSpLocks/>
          </p:cNvGrpSpPr>
          <p:nvPr/>
        </p:nvGrpSpPr>
        <p:grpSpPr bwMode="auto">
          <a:xfrm>
            <a:off x="304800" y="1371600"/>
            <a:ext cx="4114800" cy="2057400"/>
            <a:chOff x="4619625" y="4038600"/>
            <a:chExt cx="4219575" cy="2057400"/>
          </a:xfrm>
          <a:solidFill>
            <a:schemeClr val="bg2">
              <a:lumMod val="75000"/>
            </a:schemeClr>
          </a:solidFill>
        </p:grpSpPr>
        <p:sp>
          <p:nvSpPr>
            <p:cNvPr id="4106" name="Rectangle 4"/>
            <p:cNvSpPr>
              <a:spLocks noChangeArrowheads="1"/>
            </p:cNvSpPr>
            <p:nvPr/>
          </p:nvSpPr>
          <p:spPr bwMode="auto">
            <a:xfrm>
              <a:off x="4619625" y="4038600"/>
              <a:ext cx="4219575" cy="2057400"/>
            </a:xfrm>
            <a:prstGeom prst="rect">
              <a:avLst/>
            </a:prstGeom>
            <a:grpFill/>
            <a:ln w="9525">
              <a:solidFill>
                <a:schemeClr val="tx1"/>
              </a:solidFill>
              <a:miter lim="800000"/>
              <a:headEnd/>
              <a:tailEnd/>
            </a:ln>
          </p:spPr>
          <p:txBody>
            <a:bodyPr wrap="none" anchor="ctr"/>
            <a:lstStyle/>
            <a:p>
              <a:pPr>
                <a:defRPr/>
              </a:pPr>
              <a:endParaRPr lang="en-US" dirty="0">
                <a:latin typeface="Arial" pitchFamily="34" charset="0"/>
                <a:cs typeface="Arial" pitchFamily="34" charset="0"/>
              </a:endParaRPr>
            </a:p>
          </p:txBody>
        </p:sp>
        <p:sp>
          <p:nvSpPr>
            <p:cNvPr id="4110" name="Text Box 8"/>
            <p:cNvSpPr txBox="1">
              <a:spLocks noChangeArrowheads="1"/>
            </p:cNvSpPr>
            <p:nvPr/>
          </p:nvSpPr>
          <p:spPr bwMode="auto">
            <a:xfrm>
              <a:off x="4691062" y="4401009"/>
              <a:ext cx="4114800" cy="1231106"/>
            </a:xfrm>
            <a:prstGeom prst="rect">
              <a:avLst/>
            </a:prstGeom>
            <a:grpFill/>
            <a:ln w="9525">
              <a:noFill/>
              <a:miter lim="800000"/>
              <a:headEnd/>
              <a:tailEnd/>
            </a:ln>
          </p:spPr>
          <p:txBody>
            <a:bodyPr>
              <a:spAutoFit/>
            </a:bodyPr>
            <a:lstStyle/>
            <a:p>
              <a:pPr algn="ctr">
                <a:defRPr/>
              </a:pPr>
              <a:r>
                <a:rPr lang="en-US" sz="2000" b="1" dirty="0">
                  <a:solidFill>
                    <a:srgbClr val="006600"/>
                  </a:solidFill>
                  <a:latin typeface="Arial" pitchFamily="34" charset="0"/>
                  <a:cs typeface="Arial" pitchFamily="34" charset="0"/>
                </a:rPr>
                <a:t>Going-Concern Assumption</a:t>
              </a:r>
            </a:p>
            <a:p>
              <a:pPr algn="ctr">
                <a:defRPr/>
              </a:pPr>
              <a:r>
                <a:rPr lang="en-US" dirty="0">
                  <a:latin typeface="Arial" pitchFamily="34" charset="0"/>
                  <a:cs typeface="Arial" pitchFamily="34" charset="0"/>
                </a:rPr>
                <a:t>The business is presumed to continue operating instead of being closed or sold.</a:t>
              </a:r>
            </a:p>
          </p:txBody>
        </p:sp>
      </p:grpSp>
      <p:sp>
        <p:nvSpPr>
          <p:cNvPr id="6" name="Slide Number Placeholder 5"/>
          <p:cNvSpPr>
            <a:spLocks noGrp="1"/>
          </p:cNvSpPr>
          <p:nvPr>
            <p:ph type="sldNum" sz="quarter" idx="12"/>
          </p:nvPr>
        </p:nvSpPr>
        <p:spPr>
          <a:xfrm>
            <a:off x="7057222" y="6523036"/>
            <a:ext cx="2133600" cy="365125"/>
          </a:xfrm>
        </p:spPr>
        <p:txBody>
          <a:bodyPr/>
          <a:lstStyle/>
          <a:p>
            <a:pPr>
              <a:defRPr/>
            </a:pPr>
            <a:r>
              <a:rPr lang="en-US" dirty="0"/>
              <a:t>1-</a:t>
            </a:r>
            <a:fld id="{2333AD33-7490-4238-B467-61922589E939}" type="slidenum">
              <a:rPr lang="en-US" smtClean="0"/>
              <a:pPr>
                <a:defRPr/>
              </a:pPr>
              <a:t>15</a:t>
            </a:fld>
            <a:endParaRPr lang="en-US" dirty="0"/>
          </a:p>
        </p:txBody>
      </p:sp>
      <p:sp>
        <p:nvSpPr>
          <p:cNvPr id="17" name="Rectangle 1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21" name="Rectangle 20"/>
          <p:cNvSpPr>
            <a:spLocks noGrp="1" noChangeArrowheads="1"/>
          </p:cNvSpPr>
          <p:nvPr/>
        </p:nvSpPr>
        <p:spPr bwMode="auto">
          <a:xfrm>
            <a:off x="6858000" y="6577316"/>
            <a:ext cx="2277737"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9" name="Rounded Rectangle 9">
            <a:extLst>
              <a:ext uri="{FF2B5EF4-FFF2-40B4-BE49-F238E27FC236}">
                <a16:creationId xmlns:a16="http://schemas.microsoft.com/office/drawing/2014/main" id="{B439D2BA-6209-4E0B-8CC8-1593842C4A01}"/>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4"/>
          <p:cNvSpPr>
            <a:spLocks noGrp="1"/>
          </p:cNvSpPr>
          <p:nvPr>
            <p:ph type="ctrTitle"/>
          </p:nvPr>
        </p:nvSpPr>
        <p:spPr>
          <a:xfrm>
            <a:off x="914400" y="1828800"/>
            <a:ext cx="7315200" cy="3124200"/>
          </a:xfrm>
        </p:spPr>
        <p:txBody>
          <a:bodyPr/>
          <a:lstStyle/>
          <a:p>
            <a:r>
              <a:rPr lang="en-US" altLang="en-US" dirty="0"/>
              <a:t/>
            </a:r>
            <a:br>
              <a:rPr lang="en-US" altLang="en-US" dirty="0"/>
            </a:br>
            <a:r>
              <a:rPr lang="en-US" altLang="en-US" dirty="0"/>
              <a:t/>
            </a:r>
            <a:br>
              <a:rPr lang="en-US" altLang="en-US" dirty="0"/>
            </a:br>
            <a:r>
              <a:rPr lang="en-US" dirty="0"/>
              <a:t>Define and interpret the accounting equation and each of its components.</a:t>
            </a:r>
            <a:r>
              <a:rPr lang="en-US" altLang="en-US" dirty="0"/>
              <a:t/>
            </a:r>
            <a:br>
              <a:rPr lang="en-US" altLang="en-US" dirty="0"/>
            </a:br>
            <a:r>
              <a:rPr lang="en-US" altLang="en-US" dirty="0"/>
              <a:t/>
            </a:r>
            <a:br>
              <a:rPr lang="en-US" altLang="en-US" dirty="0"/>
            </a:br>
            <a:endParaRPr lang="en-US" altLang="en-US" dirty="0"/>
          </a:p>
        </p:txBody>
      </p:sp>
      <p:sp>
        <p:nvSpPr>
          <p:cNvPr id="130051" name="Slide Number Placeholder 3"/>
          <p:cNvSpPr>
            <a:spLocks noGrp="1"/>
          </p:cNvSpPr>
          <p:nvPr>
            <p:ph type="sldNum" sz="quarter" idx="12"/>
          </p:nvPr>
        </p:nvSpPr>
        <p:spPr bwMode="auto">
          <a:xfrm>
            <a:off x="6781800" y="6393239"/>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16</a:t>
            </a:fld>
            <a:endParaRPr lang="en-US" altLang="en-US" dirty="0">
              <a:solidFill>
                <a:srgbClr val="898989"/>
              </a:solidFill>
            </a:endParaRPr>
          </a:p>
        </p:txBody>
      </p:sp>
      <p:pic>
        <p:nvPicPr>
          <p:cNvPr id="130053" name="Picture 2"/>
          <p:cNvPicPr>
            <a:picLocks noChangeAspect="1" noChangeArrowheads="1"/>
          </p:cNvPicPr>
          <p:nvPr/>
        </p:nvPicPr>
        <p:blipFill>
          <a:blip r:embed="rId3" cstate="print"/>
          <a:srcRect/>
          <a:stretch>
            <a:fillRect/>
          </a:stretch>
        </p:blipFill>
        <p:spPr bwMode="auto">
          <a:xfrm>
            <a:off x="914400" y="1632744"/>
            <a:ext cx="7315200" cy="87312"/>
          </a:xfrm>
          <a:prstGeom prst="rect">
            <a:avLst/>
          </a:prstGeom>
          <a:noFill/>
          <a:ln w="9525">
            <a:noFill/>
            <a:miter lim="800000"/>
            <a:headEnd/>
            <a:tailEnd/>
          </a:ln>
        </p:spPr>
      </p:pic>
      <p:pic>
        <p:nvPicPr>
          <p:cNvPr id="130054" name="Picture 2"/>
          <p:cNvPicPr>
            <a:picLocks noChangeAspect="1" noChangeArrowheads="1"/>
          </p:cNvPicPr>
          <p:nvPr/>
        </p:nvPicPr>
        <p:blipFill>
          <a:blip r:embed="rId3" cstate="print"/>
          <a:srcRect/>
          <a:stretch>
            <a:fillRect/>
          </a:stretch>
        </p:blipFill>
        <p:spPr bwMode="auto">
          <a:xfrm>
            <a:off x="914400" y="5257800"/>
            <a:ext cx="7315200" cy="87313"/>
          </a:xfrm>
          <a:prstGeom prst="rect">
            <a:avLst/>
          </a:prstGeom>
          <a:noFill/>
          <a:ln w="9525">
            <a:noFill/>
            <a:miter lim="800000"/>
            <a:headEnd/>
            <a:tailEnd/>
          </a:ln>
        </p:spPr>
      </p:pic>
      <p:sp>
        <p:nvSpPr>
          <p:cNvPr id="6" name="Rectangle 5"/>
          <p:cNvSpPr/>
          <p:nvPr/>
        </p:nvSpPr>
        <p:spPr>
          <a:xfrm>
            <a:off x="1509366" y="688799"/>
            <a:ext cx="6125267" cy="769441"/>
          </a:xfrm>
          <a:prstGeom prst="rect">
            <a:avLst/>
          </a:prstGeom>
        </p:spPr>
        <p:txBody>
          <a:bodyPr wrap="none">
            <a:spAutoFit/>
          </a:bodyPr>
          <a:lstStyle/>
          <a:p>
            <a:r>
              <a:rPr lang="en-US" altLang="en-US" sz="4400" b="1" dirty="0">
                <a:solidFill>
                  <a:prstClr val="black"/>
                </a:solidFill>
              </a:rPr>
              <a:t>Learning Objective A1</a:t>
            </a:r>
            <a:endParaRPr lang="en-US" sz="4400" dirty="0">
              <a:solidFill>
                <a:prstClr val="black"/>
              </a:solidFill>
            </a:endParaRPr>
          </a:p>
        </p:txBody>
      </p:sp>
      <p:sp>
        <p:nvSpPr>
          <p:cNvPr id="8" name="Rectangle 7"/>
          <p:cNvSpPr>
            <a:spLocks noGrp="1" noChangeArrowheads="1"/>
          </p:cNvSpPr>
          <p:nvPr/>
        </p:nvSpPr>
        <p:spPr bwMode="auto">
          <a:xfrm>
            <a:off x="6629400" y="6452546"/>
            <a:ext cx="2173995"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78069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 y="285750"/>
            <a:ext cx="9076189" cy="1143000"/>
          </a:xfrm>
        </p:spPr>
        <p:txBody>
          <a:bodyPr rtlCol="0">
            <a:noAutofit/>
          </a:bodyPr>
          <a:lstStyle/>
          <a:p>
            <a:pPr eaLnBrk="1" fontAlgn="auto" hangingPunct="1">
              <a:spcAft>
                <a:spcPts val="0"/>
              </a:spcAft>
              <a:defRPr/>
            </a:pPr>
            <a:r>
              <a:rPr lang="en-US" altLang="en-US" sz="3600" dirty="0"/>
              <a:t/>
            </a:r>
            <a:br>
              <a:rPr lang="en-US" altLang="en-US" sz="3600" dirty="0"/>
            </a:br>
            <a:r>
              <a:rPr lang="en-US" altLang="en-US" b="1" dirty="0"/>
              <a:t>Business Transactions and Accounting</a:t>
            </a:r>
          </a:p>
        </p:txBody>
      </p:sp>
      <p:sp>
        <p:nvSpPr>
          <p:cNvPr id="151555" name="TextBox 18"/>
          <p:cNvSpPr txBox="1">
            <a:spLocks noChangeArrowheads="1"/>
          </p:cNvSpPr>
          <p:nvPr/>
        </p:nvSpPr>
        <p:spPr bwMode="auto">
          <a:xfrm>
            <a:off x="3505200" y="3668713"/>
            <a:ext cx="838200" cy="369887"/>
          </a:xfrm>
          <a:prstGeom prst="rect">
            <a:avLst/>
          </a:prstGeom>
          <a:noFill/>
          <a:ln w="9525">
            <a:noFill/>
            <a:miter lim="800000"/>
            <a:headEnd/>
            <a:tailEnd/>
          </a:ln>
        </p:spPr>
        <p:txBody>
          <a:bodyPr>
            <a:spAutoFit/>
          </a:bodyPr>
          <a:lstStyle/>
          <a:p>
            <a:r>
              <a:rPr lang="en-US" altLang="en-US" dirty="0"/>
              <a:t>  </a:t>
            </a:r>
          </a:p>
        </p:txBody>
      </p:sp>
      <p:sp>
        <p:nvSpPr>
          <p:cNvPr id="151556" name="TextBox 19"/>
          <p:cNvSpPr txBox="1">
            <a:spLocks noChangeArrowheads="1"/>
          </p:cNvSpPr>
          <p:nvPr/>
        </p:nvSpPr>
        <p:spPr bwMode="auto">
          <a:xfrm>
            <a:off x="7924800" y="3657600"/>
            <a:ext cx="838200" cy="369888"/>
          </a:xfrm>
          <a:prstGeom prst="rect">
            <a:avLst/>
          </a:prstGeom>
          <a:noFill/>
          <a:ln w="9525">
            <a:noFill/>
            <a:miter lim="800000"/>
            <a:headEnd/>
            <a:tailEnd/>
          </a:ln>
        </p:spPr>
        <p:txBody>
          <a:bodyPr>
            <a:spAutoFit/>
          </a:bodyPr>
          <a:lstStyle/>
          <a:p>
            <a:r>
              <a:rPr lang="en-US" altLang="en-US" dirty="0"/>
              <a:t>  </a:t>
            </a:r>
          </a:p>
        </p:txBody>
      </p:sp>
      <p:sp>
        <p:nvSpPr>
          <p:cNvPr id="2" name="TextBox 1"/>
          <p:cNvSpPr txBox="1">
            <a:spLocks noChangeArrowheads="1"/>
          </p:cNvSpPr>
          <p:nvPr/>
        </p:nvSpPr>
        <p:spPr bwMode="auto">
          <a:xfrm>
            <a:off x="2362200" y="1905000"/>
            <a:ext cx="4419600" cy="523875"/>
          </a:xfrm>
          <a:prstGeom prst="rect">
            <a:avLst/>
          </a:prstGeom>
          <a:solidFill>
            <a:srgbClr val="FAC090"/>
          </a:solidFill>
          <a:ln w="9525">
            <a:noFill/>
            <a:miter lim="800000"/>
            <a:headEnd/>
            <a:tailEnd/>
          </a:ln>
          <a:effectLst>
            <a:outerShdw blurRad="63500" dist="38100" dir="5400000" algn="t" rotWithShape="0">
              <a:srgbClr val="000000">
                <a:alpha val="39999"/>
              </a:srgbClr>
            </a:outerShdw>
          </a:effec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sz="2800" dirty="0"/>
              <a:t>The Accounting Equation</a:t>
            </a:r>
          </a:p>
        </p:txBody>
      </p:sp>
      <p:sp>
        <p:nvSpPr>
          <p:cNvPr id="151558" name="TextBox 2"/>
          <p:cNvSpPr txBox="1">
            <a:spLocks noChangeArrowheads="1"/>
          </p:cNvSpPr>
          <p:nvPr/>
        </p:nvSpPr>
        <p:spPr bwMode="auto">
          <a:xfrm>
            <a:off x="1276413" y="3779214"/>
            <a:ext cx="6683829" cy="584775"/>
          </a:xfrm>
          <a:prstGeom prst="rect">
            <a:avLst/>
          </a:prstGeom>
          <a:noFill/>
          <a:ln w="9525">
            <a:noFill/>
            <a:miter lim="800000"/>
            <a:headEnd/>
            <a:tailEnd/>
          </a:ln>
        </p:spPr>
        <p:txBody>
          <a:bodyPr wrap="square">
            <a:spAutoFit/>
          </a:bodyPr>
          <a:lstStyle/>
          <a:p>
            <a:r>
              <a:rPr lang="en-US" altLang="en-US" sz="3200" b="1" dirty="0">
                <a:solidFill>
                  <a:srgbClr val="215968"/>
                </a:solidFill>
              </a:rPr>
              <a:t>Expanded Accounting Equation:</a:t>
            </a:r>
          </a:p>
        </p:txBody>
      </p:sp>
      <p:grpSp>
        <p:nvGrpSpPr>
          <p:cNvPr id="3" name="Group 13"/>
          <p:cNvGrpSpPr>
            <a:grpSpLocks/>
          </p:cNvGrpSpPr>
          <p:nvPr/>
        </p:nvGrpSpPr>
        <p:grpSpPr bwMode="auto">
          <a:xfrm>
            <a:off x="6584323" y="5381820"/>
            <a:ext cx="2133600" cy="658926"/>
            <a:chOff x="5867400" y="5867401"/>
            <a:chExt cx="2819400" cy="838199"/>
          </a:xfrm>
        </p:grpSpPr>
        <p:sp>
          <p:nvSpPr>
            <p:cNvPr id="151569" name="TextBox 14"/>
            <p:cNvSpPr txBox="1">
              <a:spLocks noChangeArrowheads="1"/>
            </p:cNvSpPr>
            <p:nvPr/>
          </p:nvSpPr>
          <p:spPr bwMode="auto">
            <a:xfrm>
              <a:off x="6019800" y="6305550"/>
              <a:ext cx="2667000" cy="400050"/>
            </a:xfrm>
            <a:prstGeom prst="rect">
              <a:avLst/>
            </a:prstGeom>
            <a:noFill/>
            <a:ln w="9525">
              <a:noFill/>
              <a:miter lim="800000"/>
              <a:headEnd/>
              <a:tailEnd/>
            </a:ln>
          </p:spPr>
          <p:txBody>
            <a:bodyPr>
              <a:spAutoFit/>
            </a:bodyPr>
            <a:lstStyle/>
            <a:p>
              <a:pPr algn="ctr"/>
              <a:r>
                <a:rPr lang="en-US" altLang="en-US" sz="2000" dirty="0">
                  <a:solidFill>
                    <a:srgbClr val="215968"/>
                  </a:solidFill>
                </a:rPr>
                <a:t>Net Income</a:t>
              </a:r>
            </a:p>
          </p:txBody>
        </p:sp>
        <p:sp>
          <p:nvSpPr>
            <p:cNvPr id="13" name="Left Brace 12"/>
            <p:cNvSpPr>
              <a:spLocks/>
            </p:cNvSpPr>
            <p:nvPr/>
          </p:nvSpPr>
          <p:spPr bwMode="auto">
            <a:xfrm rot="-5400000">
              <a:off x="7010400" y="4724401"/>
              <a:ext cx="533399" cy="2819400"/>
            </a:xfrm>
            <a:prstGeom prst="leftBrace">
              <a:avLst>
                <a:gd name="adj1" fmla="val 8345"/>
                <a:gd name="adj2" fmla="val 50000"/>
              </a:avLst>
            </a:prstGeom>
            <a:noFill/>
            <a:ln w="28575">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solidFill>
                  <a:srgbClr val="FF0000"/>
                </a:solidFill>
                <a:latin typeface="Calibri" pitchFamily="-107" charset="0"/>
              </a:endParaRPr>
            </a:p>
          </p:txBody>
        </p:sp>
      </p:grpSp>
      <p:sp>
        <p:nvSpPr>
          <p:cNvPr id="5" name="Slide Number Placeholder 4"/>
          <p:cNvSpPr>
            <a:spLocks noGrp="1"/>
          </p:cNvSpPr>
          <p:nvPr>
            <p:ph type="sldNum" sz="quarter" idx="12"/>
          </p:nvPr>
        </p:nvSpPr>
        <p:spPr>
          <a:xfrm>
            <a:off x="7036443" y="6520844"/>
            <a:ext cx="2133600" cy="365125"/>
          </a:xfrm>
        </p:spPr>
        <p:txBody>
          <a:bodyPr/>
          <a:lstStyle/>
          <a:p>
            <a:pPr>
              <a:defRPr/>
            </a:pPr>
            <a:r>
              <a:rPr lang="en-US" dirty="0"/>
              <a:t>1-</a:t>
            </a:r>
            <a:fld id="{DAAFCF38-18EE-4966-A002-11F6F550E954}" type="slidenum">
              <a:rPr lang="en-US" smtClean="0"/>
              <a:pPr>
                <a:defRPr/>
              </a:pPr>
              <a:t>17</a:t>
            </a:fld>
            <a:endParaRPr lang="en-US" dirty="0"/>
          </a:p>
        </p:txBody>
      </p:sp>
      <p:grpSp>
        <p:nvGrpSpPr>
          <p:cNvPr id="151563" name="Group 13"/>
          <p:cNvGrpSpPr>
            <a:grpSpLocks/>
          </p:cNvGrpSpPr>
          <p:nvPr/>
        </p:nvGrpSpPr>
        <p:grpSpPr bwMode="auto">
          <a:xfrm>
            <a:off x="444500" y="2782888"/>
            <a:ext cx="8293100" cy="911225"/>
            <a:chOff x="244" y="1125"/>
            <a:chExt cx="5224" cy="574"/>
          </a:xfrm>
        </p:grpSpPr>
        <p:sp>
          <p:nvSpPr>
            <p:cNvPr id="15" name="Rectangle 14"/>
            <p:cNvSpPr>
              <a:spLocks noChangeArrowheads="1"/>
            </p:cNvSpPr>
            <p:nvPr/>
          </p:nvSpPr>
          <p:spPr bwMode="auto">
            <a:xfrm>
              <a:off x="2116" y="1252"/>
              <a:ext cx="1480" cy="376"/>
            </a:xfrm>
            <a:prstGeom prst="rect">
              <a:avLst/>
            </a:prstGeom>
            <a:solidFill>
              <a:srgbClr val="F6E9B4"/>
            </a:solidFill>
            <a:ln w="12700">
              <a:solidFill>
                <a:sysClr val="windowText" lastClr="000000"/>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3600" b="1" dirty="0">
                  <a:solidFill>
                    <a:srgbClr val="9A2F6F"/>
                  </a:solidFill>
                  <a:ea typeface="MS PGothic" pitchFamily="34" charset="-128"/>
                </a:rPr>
                <a:t>Liabilities</a:t>
              </a:r>
            </a:p>
          </p:txBody>
        </p:sp>
        <p:sp>
          <p:nvSpPr>
            <p:cNvPr id="16" name="Rectangle 15"/>
            <p:cNvSpPr>
              <a:spLocks noChangeArrowheads="1"/>
            </p:cNvSpPr>
            <p:nvPr/>
          </p:nvSpPr>
          <p:spPr bwMode="auto">
            <a:xfrm>
              <a:off x="4228" y="1252"/>
              <a:ext cx="1240" cy="376"/>
            </a:xfrm>
            <a:prstGeom prst="rect">
              <a:avLst/>
            </a:prstGeom>
            <a:solidFill>
              <a:srgbClr val="F6E9B4"/>
            </a:solidFill>
            <a:ln w="12700">
              <a:solidFill>
                <a:sysClr val="windowText" lastClr="000000"/>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3600" b="1" dirty="0">
                  <a:solidFill>
                    <a:srgbClr val="9A2F6F"/>
                  </a:solidFill>
                  <a:ea typeface="MS PGothic" pitchFamily="34" charset="-128"/>
                </a:rPr>
                <a:t>Equity</a:t>
              </a:r>
            </a:p>
          </p:txBody>
        </p:sp>
        <p:sp>
          <p:nvSpPr>
            <p:cNvPr id="17" name="Rectangle 16"/>
            <p:cNvSpPr>
              <a:spLocks noChangeArrowheads="1"/>
            </p:cNvSpPr>
            <p:nvPr/>
          </p:nvSpPr>
          <p:spPr bwMode="auto">
            <a:xfrm>
              <a:off x="244" y="1252"/>
              <a:ext cx="1192" cy="376"/>
            </a:xfrm>
            <a:prstGeom prst="rect">
              <a:avLst/>
            </a:prstGeom>
            <a:solidFill>
              <a:srgbClr val="F6E9B4"/>
            </a:solidFill>
            <a:ln w="12700">
              <a:solidFill>
                <a:sysClr val="windowText" lastClr="000000"/>
              </a:solidFill>
              <a:miter lim="800000"/>
              <a:headEnd/>
              <a:tailEnd/>
            </a:ln>
            <a:effectLst>
              <a:outerShdw blurRad="50800" dist="38100" dir="2700000" algn="tl" rotWithShape="0">
                <a:srgbClr val="808080">
                  <a:alpha val="39998"/>
                </a:srgbClr>
              </a:outerShdw>
            </a:effectLst>
          </p:spPr>
          <p:txBody>
            <a:bodyPr wrap="none" lIns="90488" tIns="44450" rIns="90488" bIns="4445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3600" b="1" dirty="0">
                  <a:solidFill>
                    <a:srgbClr val="9A2F6F"/>
                  </a:solidFill>
                  <a:ea typeface="MS PGothic" pitchFamily="34" charset="-128"/>
                </a:rPr>
                <a:t>Assets</a:t>
              </a:r>
            </a:p>
          </p:txBody>
        </p:sp>
        <p:sp>
          <p:nvSpPr>
            <p:cNvPr id="151567" name="Rectangle 17"/>
            <p:cNvSpPr>
              <a:spLocks noChangeArrowheads="1"/>
            </p:cNvSpPr>
            <p:nvPr/>
          </p:nvSpPr>
          <p:spPr bwMode="auto">
            <a:xfrm>
              <a:off x="1581" y="1125"/>
              <a:ext cx="390" cy="574"/>
            </a:xfrm>
            <a:prstGeom prst="rect">
              <a:avLst/>
            </a:prstGeom>
            <a:noFill/>
            <a:ln w="12700">
              <a:noFill/>
              <a:miter lim="800000"/>
              <a:headEnd/>
              <a:tailEnd/>
            </a:ln>
          </p:spPr>
          <p:txBody>
            <a:bodyPr lIns="90488" tIns="44450" rIns="90488" bIns="44450">
              <a:spAutoFit/>
            </a:bodyPr>
            <a:lstStyle/>
            <a:p>
              <a:pPr>
                <a:spcBef>
                  <a:spcPct val="50000"/>
                </a:spcBef>
              </a:pPr>
              <a:r>
                <a:rPr lang="en-US" altLang="en-US" sz="5400" b="1" dirty="0">
                  <a:solidFill>
                    <a:srgbClr val="008000"/>
                  </a:solidFill>
                  <a:latin typeface="Times New Roman" pitchFamily="-107" charset="0"/>
                </a:rPr>
                <a:t>=</a:t>
              </a:r>
            </a:p>
          </p:txBody>
        </p:sp>
        <p:sp>
          <p:nvSpPr>
            <p:cNvPr id="151568" name="Rectangle 18"/>
            <p:cNvSpPr>
              <a:spLocks noChangeArrowheads="1"/>
            </p:cNvSpPr>
            <p:nvPr/>
          </p:nvSpPr>
          <p:spPr bwMode="auto">
            <a:xfrm>
              <a:off x="3741" y="1125"/>
              <a:ext cx="390" cy="574"/>
            </a:xfrm>
            <a:prstGeom prst="rect">
              <a:avLst/>
            </a:prstGeom>
            <a:noFill/>
            <a:ln w="12700">
              <a:noFill/>
              <a:miter lim="800000"/>
              <a:headEnd/>
              <a:tailEnd/>
            </a:ln>
          </p:spPr>
          <p:txBody>
            <a:bodyPr lIns="90488" tIns="44450" rIns="90488" bIns="44450">
              <a:spAutoFit/>
            </a:bodyPr>
            <a:lstStyle/>
            <a:p>
              <a:pPr>
                <a:spcBef>
                  <a:spcPct val="50000"/>
                </a:spcBef>
              </a:pPr>
              <a:r>
                <a:rPr lang="en-US" altLang="en-US" sz="5400" b="1" dirty="0">
                  <a:solidFill>
                    <a:srgbClr val="008000"/>
                  </a:solidFill>
                  <a:latin typeface="Times New Roman" pitchFamily="-107" charset="0"/>
                </a:rPr>
                <a:t>+</a:t>
              </a:r>
            </a:p>
          </p:txBody>
        </p:sp>
      </p:grpSp>
      <p:sp>
        <p:nvSpPr>
          <p:cNvPr id="19" name="Rectangle 1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20" name="Rounded Rectangle 19"/>
          <p:cNvSpPr/>
          <p:nvPr/>
        </p:nvSpPr>
        <p:spPr>
          <a:xfrm>
            <a:off x="152400" y="6520844"/>
            <a:ext cx="5843588"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A1</a:t>
            </a:r>
            <a:r>
              <a:rPr lang="en-US" altLang="en-US" sz="1100" b="1" kern="0" dirty="0">
                <a:solidFill>
                  <a:prstClr val="black"/>
                </a:solidFill>
                <a:latin typeface="Arial Narrow" pitchFamily="34" charset="0"/>
                <a:cs typeface="+mn-cs"/>
              </a:rPr>
              <a:t>: Define and interpret the accounting equation and each of its components.</a:t>
            </a:r>
            <a:endParaRPr lang="en-US" sz="1100" b="1" kern="0" dirty="0">
              <a:solidFill>
                <a:prstClr val="black"/>
              </a:solidFill>
              <a:latin typeface="Arial Narrow" pitchFamily="34" charset="0"/>
              <a:cs typeface="+mn-cs"/>
            </a:endParaRPr>
          </a:p>
        </p:txBody>
      </p:sp>
      <p:sp>
        <p:nvSpPr>
          <p:cNvPr id="22" name="Rectangle 21"/>
          <p:cNvSpPr>
            <a:spLocks noGrp="1" noChangeArrowheads="1"/>
          </p:cNvSpPr>
          <p:nvPr/>
        </p:nvSpPr>
        <p:spPr bwMode="auto">
          <a:xfrm>
            <a:off x="6934200" y="6567133"/>
            <a:ext cx="2159643"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pic>
        <p:nvPicPr>
          <p:cNvPr id="6" name="Picture 5">
            <a:extLst>
              <a:ext uri="{FF2B5EF4-FFF2-40B4-BE49-F238E27FC236}">
                <a16:creationId xmlns:a16="http://schemas.microsoft.com/office/drawing/2014/main" id="{C79982DE-9364-4467-8055-0C2A000AA500}"/>
              </a:ext>
            </a:extLst>
          </p:cNvPr>
          <p:cNvPicPr>
            <a:picLocks noChangeAspect="1"/>
          </p:cNvPicPr>
          <p:nvPr/>
        </p:nvPicPr>
        <p:blipFill>
          <a:blip r:embed="rId3"/>
          <a:stretch>
            <a:fillRect/>
          </a:stretch>
        </p:blipFill>
        <p:spPr>
          <a:xfrm>
            <a:off x="224853" y="4520203"/>
            <a:ext cx="8702862" cy="7599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283535" y="2819400"/>
            <a:ext cx="8534400" cy="3276600"/>
          </a:xfrm>
          <a:prstGeom prst="rect">
            <a:avLst/>
          </a:prstGeom>
        </p:spPr>
        <p:txBody>
          <a:bodyPr/>
          <a:lstStyle/>
          <a:p>
            <a:pPr marL="0" indent="0">
              <a:lnSpc>
                <a:spcPct val="100000"/>
              </a:lnSpc>
              <a:spcBef>
                <a:spcPts val="1200"/>
              </a:spcBef>
              <a:buSzPct val="80000"/>
              <a:buNone/>
              <a:defRPr/>
            </a:pPr>
            <a:r>
              <a:rPr lang="en-US" sz="3200" b="1" dirty="0" smtClean="0"/>
              <a:t>Basic Accounting Equation</a:t>
            </a:r>
            <a:endParaRPr lang="en-US" dirty="0" smtClean="0"/>
          </a:p>
          <a:p>
            <a:pPr marL="574675" indent="-346075">
              <a:lnSpc>
                <a:spcPct val="100000"/>
              </a:lnSpc>
              <a:spcBef>
                <a:spcPts val="1200"/>
              </a:spcBef>
              <a:buClr>
                <a:srgbClr val="990000"/>
              </a:buClr>
              <a:buSzPct val="100000"/>
              <a:defRPr/>
            </a:pPr>
            <a:r>
              <a:rPr lang="en-US" altLang="en-US" dirty="0" smtClean="0"/>
              <a:t>Provides underlying </a:t>
            </a:r>
            <a:r>
              <a:rPr lang="en-US" altLang="en-US" dirty="0"/>
              <a:t>framework for recording and summarizing economic </a:t>
            </a:r>
            <a:r>
              <a:rPr lang="en-US" altLang="en-US" dirty="0" smtClean="0"/>
              <a:t>events</a:t>
            </a:r>
          </a:p>
          <a:p>
            <a:pPr marL="574675" indent="-346075">
              <a:lnSpc>
                <a:spcPct val="100000"/>
              </a:lnSpc>
              <a:spcBef>
                <a:spcPts val="1200"/>
              </a:spcBef>
              <a:buClr>
                <a:srgbClr val="990000"/>
              </a:buClr>
              <a:buSzPct val="100000"/>
              <a:defRPr/>
            </a:pPr>
            <a:r>
              <a:rPr lang="en-US" altLang="en-US" dirty="0" smtClean="0"/>
              <a:t>Assets </a:t>
            </a:r>
            <a:r>
              <a:rPr lang="en-US" altLang="en-US" dirty="0"/>
              <a:t>are claimed by either creditors or </a:t>
            </a:r>
            <a:r>
              <a:rPr lang="en-US" altLang="en-US" dirty="0" smtClean="0"/>
              <a:t>owners</a:t>
            </a:r>
          </a:p>
          <a:p>
            <a:pPr marL="574675" indent="-346075">
              <a:lnSpc>
                <a:spcPct val="100000"/>
              </a:lnSpc>
              <a:spcBef>
                <a:spcPts val="1200"/>
              </a:spcBef>
              <a:buClr>
                <a:srgbClr val="990000"/>
              </a:buClr>
              <a:buSzPct val="100000"/>
              <a:defRPr/>
            </a:pPr>
            <a:r>
              <a:rPr lang="en-US" altLang="en-US" dirty="0" smtClean="0"/>
              <a:t>If </a:t>
            </a:r>
            <a:r>
              <a:rPr lang="en-US" altLang="en-US" dirty="0"/>
              <a:t>a business is liquidated, claims of creditors must be paid before ownership </a:t>
            </a:r>
            <a:r>
              <a:rPr lang="en-US" altLang="en-US" dirty="0" smtClean="0"/>
              <a:t>claims</a:t>
            </a:r>
            <a:endParaRPr lang="en-US" alt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The Accounting Equation</a:t>
            </a:r>
            <a:endParaRPr lang="en-US" b="1" dirty="0">
              <a:solidFill>
                <a:srgbClr val="196E78"/>
              </a:solidFill>
            </a:endParaRPr>
          </a:p>
        </p:txBody>
      </p:sp>
      <p:graphicFrame>
        <p:nvGraphicFramePr>
          <p:cNvPr id="15" name="Table 14"/>
          <p:cNvGraphicFramePr>
            <a:graphicFrameLocks noGrp="1"/>
          </p:cNvGraphicFramePr>
          <p:nvPr>
            <p:extLst/>
          </p:nvPr>
        </p:nvGraphicFramePr>
        <p:xfrm>
          <a:off x="533400" y="1676400"/>
          <a:ext cx="8153400" cy="883920"/>
        </p:xfrm>
        <a:graphic>
          <a:graphicData uri="http://schemas.openxmlformats.org/drawingml/2006/table">
            <a:tbl>
              <a:tblPr>
                <a:tableStyleId>{5C22544A-7EE6-4342-B048-85BDC9FD1C3A}</a:tableStyleId>
              </a:tblPr>
              <a:tblGrid>
                <a:gridCol w="2143420">
                  <a:extLst>
                    <a:ext uri="{9D8B030D-6E8A-4147-A177-3AD203B41FA5}">
                      <a16:colId xmlns:a16="http://schemas.microsoft.com/office/drawing/2014/main" val="20000"/>
                    </a:ext>
                  </a:extLst>
                </a:gridCol>
                <a:gridCol w="420278">
                  <a:extLst>
                    <a:ext uri="{9D8B030D-6E8A-4147-A177-3AD203B41FA5}">
                      <a16:colId xmlns:a16="http://schemas.microsoft.com/office/drawing/2014/main" val="20001"/>
                    </a:ext>
                  </a:extLst>
                </a:gridCol>
                <a:gridCol w="2143420">
                  <a:extLst>
                    <a:ext uri="{9D8B030D-6E8A-4147-A177-3AD203B41FA5}">
                      <a16:colId xmlns:a16="http://schemas.microsoft.com/office/drawing/2014/main" val="20002"/>
                    </a:ext>
                  </a:extLst>
                </a:gridCol>
                <a:gridCol w="420278">
                  <a:extLst>
                    <a:ext uri="{9D8B030D-6E8A-4147-A177-3AD203B41FA5}">
                      <a16:colId xmlns:a16="http://schemas.microsoft.com/office/drawing/2014/main" val="20003"/>
                    </a:ext>
                  </a:extLst>
                </a:gridCol>
                <a:gridCol w="3026004">
                  <a:extLst>
                    <a:ext uri="{9D8B030D-6E8A-4147-A177-3AD203B41FA5}">
                      <a16:colId xmlns:a16="http://schemas.microsoft.com/office/drawing/2014/main" val="20004"/>
                    </a:ext>
                  </a:extLst>
                </a:gridCol>
              </a:tblGrid>
              <a:tr h="0">
                <a:tc>
                  <a:txBody>
                    <a:bodyPr/>
                    <a:lstStyle/>
                    <a:p>
                      <a:pPr algn="ctr" fontAlgn="b"/>
                      <a:r>
                        <a:rPr lang="en-US" sz="2800" b="1" u="none" strike="noStrike" dirty="0">
                          <a:effectLst/>
                        </a:rPr>
                        <a:t>Assets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Liabilities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Owner's Equity</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312995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283535" y="2819400"/>
            <a:ext cx="8534400" cy="3276600"/>
          </a:xfrm>
          <a:prstGeom prst="rect">
            <a:avLst/>
          </a:prstGeom>
        </p:spPr>
        <p:txBody>
          <a:bodyPr/>
          <a:lstStyle/>
          <a:p>
            <a:pPr marL="0" indent="0">
              <a:lnSpc>
                <a:spcPct val="100000"/>
              </a:lnSpc>
              <a:spcBef>
                <a:spcPts val="1200"/>
              </a:spcBef>
              <a:buSzPct val="80000"/>
              <a:buNone/>
              <a:defRPr/>
            </a:pPr>
            <a:r>
              <a:rPr lang="en-US" sz="3200" b="1" dirty="0" smtClean="0">
                <a:solidFill>
                  <a:srgbClr val="990000"/>
                </a:solidFill>
              </a:rPr>
              <a:t>Assets</a:t>
            </a:r>
            <a:endParaRPr lang="en-US" dirty="0" smtClean="0">
              <a:solidFill>
                <a:srgbClr val="990000"/>
              </a:solidFill>
            </a:endParaRPr>
          </a:p>
          <a:p>
            <a:pPr marL="574675" indent="-346075">
              <a:lnSpc>
                <a:spcPct val="100000"/>
              </a:lnSpc>
              <a:spcBef>
                <a:spcPts val="1200"/>
              </a:spcBef>
              <a:buClr>
                <a:srgbClr val="990000"/>
              </a:buClr>
              <a:buSzPct val="100000"/>
              <a:defRPr/>
            </a:pPr>
            <a:r>
              <a:rPr lang="en-US" altLang="en-US" sz="2800" dirty="0" smtClean="0"/>
              <a:t>Resources </a:t>
            </a:r>
            <a:r>
              <a:rPr lang="en-US" altLang="en-US" sz="2800" dirty="0"/>
              <a:t>a business </a:t>
            </a:r>
            <a:r>
              <a:rPr lang="en-US" altLang="en-US" sz="2800" dirty="0" smtClean="0"/>
              <a:t>owns</a:t>
            </a:r>
            <a:endParaRPr lang="en-US" altLang="en-US" dirty="0"/>
          </a:p>
          <a:p>
            <a:pPr marL="574675" indent="-346075">
              <a:lnSpc>
                <a:spcPct val="100000"/>
              </a:lnSpc>
              <a:spcBef>
                <a:spcPts val="1200"/>
              </a:spcBef>
              <a:buClr>
                <a:srgbClr val="990000"/>
              </a:buClr>
              <a:buSzPct val="100000"/>
              <a:defRPr/>
            </a:pPr>
            <a:r>
              <a:rPr lang="en-US" altLang="en-US" sz="2800" dirty="0" smtClean="0"/>
              <a:t>Provide </a:t>
            </a:r>
            <a:r>
              <a:rPr lang="en-US" altLang="en-US" sz="2800" dirty="0"/>
              <a:t>future services or </a:t>
            </a:r>
            <a:r>
              <a:rPr lang="en-US" altLang="en-US" sz="2800" dirty="0" smtClean="0"/>
              <a:t>benefits</a:t>
            </a:r>
          </a:p>
          <a:p>
            <a:pPr marL="574675" indent="-346075">
              <a:lnSpc>
                <a:spcPct val="100000"/>
              </a:lnSpc>
              <a:spcBef>
                <a:spcPts val="1200"/>
              </a:spcBef>
              <a:buClr>
                <a:srgbClr val="990000"/>
              </a:buClr>
              <a:buSzPct val="100000"/>
              <a:defRPr/>
            </a:pPr>
            <a:r>
              <a:rPr lang="en-US" altLang="en-US" sz="2800" dirty="0" smtClean="0"/>
              <a:t>Cash</a:t>
            </a:r>
            <a:r>
              <a:rPr lang="en-US" altLang="en-US" sz="2800" dirty="0"/>
              <a:t>, Supplies, Equipment, etc</a:t>
            </a:r>
            <a:r>
              <a:rPr lang="en-US" altLang="en-US" sz="2800" dirty="0" smtClean="0"/>
              <a:t>.</a:t>
            </a:r>
            <a:endParaRPr lang="en-US" dirty="0"/>
          </a:p>
          <a:p>
            <a:pPr marL="0" indent="0">
              <a:lnSpc>
                <a:spcPct val="100000"/>
              </a:lnSpc>
              <a:spcBef>
                <a:spcPts val="1200"/>
              </a:spcBef>
              <a:buNone/>
              <a:defRPr/>
            </a:pPr>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The Accounting Equation</a:t>
            </a:r>
            <a:endParaRPr lang="en-US" b="1" dirty="0">
              <a:solidFill>
                <a:srgbClr val="196E78"/>
              </a:solidFill>
            </a:endParaRPr>
          </a:p>
        </p:txBody>
      </p:sp>
      <p:graphicFrame>
        <p:nvGraphicFramePr>
          <p:cNvPr id="12" name="Table 11"/>
          <p:cNvGraphicFramePr>
            <a:graphicFrameLocks noGrp="1"/>
          </p:cNvGraphicFramePr>
          <p:nvPr>
            <p:extLst/>
          </p:nvPr>
        </p:nvGraphicFramePr>
        <p:xfrm>
          <a:off x="533400" y="1676400"/>
          <a:ext cx="8153400" cy="883920"/>
        </p:xfrm>
        <a:graphic>
          <a:graphicData uri="http://schemas.openxmlformats.org/drawingml/2006/table">
            <a:tbl>
              <a:tblPr>
                <a:tableStyleId>{5C22544A-7EE6-4342-B048-85BDC9FD1C3A}</a:tableStyleId>
              </a:tblPr>
              <a:tblGrid>
                <a:gridCol w="2143420">
                  <a:extLst>
                    <a:ext uri="{9D8B030D-6E8A-4147-A177-3AD203B41FA5}">
                      <a16:colId xmlns:a16="http://schemas.microsoft.com/office/drawing/2014/main" val="20000"/>
                    </a:ext>
                  </a:extLst>
                </a:gridCol>
                <a:gridCol w="420278">
                  <a:extLst>
                    <a:ext uri="{9D8B030D-6E8A-4147-A177-3AD203B41FA5}">
                      <a16:colId xmlns:a16="http://schemas.microsoft.com/office/drawing/2014/main" val="20001"/>
                    </a:ext>
                  </a:extLst>
                </a:gridCol>
                <a:gridCol w="2143420">
                  <a:extLst>
                    <a:ext uri="{9D8B030D-6E8A-4147-A177-3AD203B41FA5}">
                      <a16:colId xmlns:a16="http://schemas.microsoft.com/office/drawing/2014/main" val="20002"/>
                    </a:ext>
                  </a:extLst>
                </a:gridCol>
                <a:gridCol w="420278">
                  <a:extLst>
                    <a:ext uri="{9D8B030D-6E8A-4147-A177-3AD203B41FA5}">
                      <a16:colId xmlns:a16="http://schemas.microsoft.com/office/drawing/2014/main" val="20003"/>
                    </a:ext>
                  </a:extLst>
                </a:gridCol>
                <a:gridCol w="3026004">
                  <a:extLst>
                    <a:ext uri="{9D8B030D-6E8A-4147-A177-3AD203B41FA5}">
                      <a16:colId xmlns:a16="http://schemas.microsoft.com/office/drawing/2014/main" val="20004"/>
                    </a:ext>
                  </a:extLst>
                </a:gridCol>
              </a:tblGrid>
              <a:tr h="0">
                <a:tc>
                  <a:txBody>
                    <a:bodyPr/>
                    <a:lstStyle/>
                    <a:p>
                      <a:pPr algn="ctr" fontAlgn="b"/>
                      <a:r>
                        <a:rPr lang="en-US" sz="2800" b="1" u="none" strike="noStrike" dirty="0">
                          <a:effectLst/>
                        </a:rPr>
                        <a:t>Assets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Liabilities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Owner's Equity</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155358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4"/>
          <p:cNvSpPr>
            <a:spLocks noGrp="1"/>
          </p:cNvSpPr>
          <p:nvPr>
            <p:ph type="ctrTitle"/>
          </p:nvPr>
        </p:nvSpPr>
        <p:spPr>
          <a:xfrm>
            <a:off x="914400" y="1828800"/>
            <a:ext cx="7315200" cy="3124200"/>
          </a:xfrm>
        </p:spPr>
        <p:txBody>
          <a:bodyPr/>
          <a:lstStyle/>
          <a:p>
            <a:r>
              <a:rPr lang="en-US" altLang="en-US" dirty="0"/>
              <a:t/>
            </a:r>
            <a:br>
              <a:rPr lang="en-US" altLang="en-US" dirty="0"/>
            </a:br>
            <a:r>
              <a:rPr lang="en-US" altLang="en-US" dirty="0"/>
              <a:t/>
            </a:r>
            <a:br>
              <a:rPr lang="en-US" altLang="en-US" dirty="0"/>
            </a:br>
            <a:r>
              <a:rPr lang="en-US" dirty="0"/>
              <a:t/>
            </a:r>
            <a:br>
              <a:rPr lang="en-US" dirty="0"/>
            </a:br>
            <a:r>
              <a:rPr lang="en-US" altLang="en-US" dirty="0"/>
              <a:t/>
            </a:r>
            <a:br>
              <a:rPr lang="en-US" altLang="en-US" dirty="0"/>
            </a:br>
            <a:endParaRPr lang="en-US" altLang="en-US" dirty="0"/>
          </a:p>
        </p:txBody>
      </p:sp>
      <p:sp>
        <p:nvSpPr>
          <p:cNvPr id="8" name="Slide Number Placeholder 7"/>
          <p:cNvSpPr>
            <a:spLocks noGrp="1"/>
          </p:cNvSpPr>
          <p:nvPr>
            <p:ph type="sldNum" sz="quarter" idx="12"/>
          </p:nvPr>
        </p:nvSpPr>
        <p:spPr>
          <a:xfrm>
            <a:off x="6553200" y="6356350"/>
            <a:ext cx="2133600" cy="365125"/>
          </a:xfrm>
        </p:spPr>
        <p:txBody>
          <a:bodyPr/>
          <a:lstStyle/>
          <a:p>
            <a:pPr>
              <a:defRPr/>
            </a:pPr>
            <a:r>
              <a:rPr lang="en-US" dirty="0"/>
              <a:t>1-</a:t>
            </a:r>
            <a:fld id="{389021C6-BF4E-47D5-A0FD-A156D54A87E1}" type="slidenum">
              <a:rPr lang="en-US" smtClean="0"/>
              <a:pPr>
                <a:defRPr/>
              </a:pPr>
              <a:t>2</a:t>
            </a:fld>
            <a:endParaRPr lang="en-US" dirty="0"/>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cs typeface="+mn-cs"/>
            </a:endParaRPr>
          </a:p>
        </p:txBody>
      </p:sp>
      <p:pic>
        <p:nvPicPr>
          <p:cNvPr id="166917" name="Picture 2"/>
          <p:cNvPicPr>
            <a:picLocks noChangeAspect="1" noChangeArrowheads="1"/>
          </p:cNvPicPr>
          <p:nvPr/>
        </p:nvPicPr>
        <p:blipFill>
          <a:blip r:embed="rId3" cstate="print"/>
          <a:srcRect/>
          <a:stretch>
            <a:fillRect/>
          </a:stretch>
        </p:blipFill>
        <p:spPr bwMode="auto">
          <a:xfrm>
            <a:off x="838200" y="1485900"/>
            <a:ext cx="7315200" cy="87312"/>
          </a:xfrm>
          <a:prstGeom prst="rect">
            <a:avLst/>
          </a:prstGeom>
          <a:noFill/>
          <a:ln w="9525">
            <a:noFill/>
            <a:miter lim="800000"/>
            <a:headEnd/>
            <a:tailEnd/>
          </a:ln>
        </p:spPr>
      </p:pic>
      <p:sp>
        <p:nvSpPr>
          <p:cNvPr id="9" name="TextBox 8"/>
          <p:cNvSpPr txBox="1"/>
          <p:nvPr/>
        </p:nvSpPr>
        <p:spPr>
          <a:xfrm>
            <a:off x="762000" y="760115"/>
            <a:ext cx="7391400" cy="769441"/>
          </a:xfrm>
          <a:prstGeom prst="rect">
            <a:avLst/>
          </a:prstGeom>
          <a:noFill/>
        </p:spPr>
        <p:txBody>
          <a:bodyPr wrap="square" rtlCol="0">
            <a:spAutoFit/>
          </a:bodyPr>
          <a:lstStyle/>
          <a:p>
            <a:r>
              <a:rPr lang="en-US" altLang="en-US" sz="4400" b="1" dirty="0">
                <a:latin typeface="+mj-lt"/>
              </a:rPr>
              <a:t>Chapter 1 Learning Objectives</a:t>
            </a:r>
            <a:endParaRPr lang="en-US" sz="4400" dirty="0">
              <a:latin typeface="+mj-lt"/>
            </a:endParaRPr>
          </a:p>
        </p:txBody>
      </p:sp>
      <p:sp>
        <p:nvSpPr>
          <p:cNvPr id="10" name="Rectangle 9"/>
          <p:cNvSpPr/>
          <p:nvPr/>
        </p:nvSpPr>
        <p:spPr>
          <a:xfrm>
            <a:off x="762000" y="1914979"/>
            <a:ext cx="8077200" cy="2554545"/>
          </a:xfrm>
          <a:prstGeom prst="rect">
            <a:avLst/>
          </a:prstGeom>
        </p:spPr>
        <p:txBody>
          <a:bodyPr wrap="square">
            <a:spAutoFit/>
          </a:bodyPr>
          <a:lstStyle/>
          <a:p>
            <a:r>
              <a:rPr lang="en-US" sz="1600" b="1" dirty="0">
                <a:latin typeface="+mn-lt"/>
              </a:rPr>
              <a:t>CONCEPTUAL</a:t>
            </a:r>
          </a:p>
          <a:p>
            <a:r>
              <a:rPr lang="en-US" sz="1600" b="1" dirty="0">
                <a:latin typeface="+mn-lt"/>
              </a:rPr>
              <a:t>C1  </a:t>
            </a:r>
            <a:r>
              <a:rPr lang="en-US" sz="1600" dirty="0">
                <a:latin typeface="+mn-lt"/>
              </a:rPr>
              <a:t>Explain the importance of accounting and identify its users.</a:t>
            </a:r>
          </a:p>
          <a:p>
            <a:r>
              <a:rPr lang="en-US" sz="1600" b="1" dirty="0">
                <a:latin typeface="+mn-lt"/>
              </a:rPr>
              <a:t>C2  </a:t>
            </a:r>
            <a:r>
              <a:rPr lang="en-US" sz="1600" dirty="0">
                <a:latin typeface="+mn-lt"/>
              </a:rPr>
              <a:t>Describe the importance of ethics and GAAP.</a:t>
            </a:r>
          </a:p>
          <a:p>
            <a:endParaRPr lang="en-US" sz="1600" dirty="0">
              <a:latin typeface="+mn-lt"/>
            </a:endParaRPr>
          </a:p>
          <a:p>
            <a:r>
              <a:rPr lang="en-US" sz="1600" b="1" dirty="0">
                <a:latin typeface="+mn-lt"/>
              </a:rPr>
              <a:t>ANALYTICAL</a:t>
            </a:r>
          </a:p>
          <a:p>
            <a:r>
              <a:rPr lang="en-US" sz="1600" b="1" dirty="0">
                <a:latin typeface="+mn-lt"/>
              </a:rPr>
              <a:t>A1  </a:t>
            </a:r>
            <a:r>
              <a:rPr lang="en-US" sz="1600" dirty="0">
                <a:latin typeface="+mn-lt"/>
              </a:rPr>
              <a:t>Define and interpret the accounting equation and each of its components.</a:t>
            </a:r>
          </a:p>
          <a:p>
            <a:endParaRPr lang="en-US" sz="1600" dirty="0">
              <a:latin typeface="+mn-lt"/>
            </a:endParaRPr>
          </a:p>
          <a:p>
            <a:r>
              <a:rPr lang="en-US" sz="1600" b="1" dirty="0">
                <a:latin typeface="+mn-lt"/>
              </a:rPr>
              <a:t>PROCEDURAL</a:t>
            </a:r>
          </a:p>
          <a:p>
            <a:r>
              <a:rPr lang="en-US" sz="1600" b="1" dirty="0">
                <a:latin typeface="+mn-lt"/>
              </a:rPr>
              <a:t>P1  </a:t>
            </a:r>
            <a:r>
              <a:rPr lang="en-US" sz="1600" dirty="0">
                <a:latin typeface="+mn-lt"/>
              </a:rPr>
              <a:t>Analyze business transactions using the accounting equation.</a:t>
            </a:r>
          </a:p>
          <a:p>
            <a:r>
              <a:rPr lang="en-US" sz="1600" b="1" dirty="0">
                <a:latin typeface="+mn-lt"/>
              </a:rPr>
              <a:t>P2  </a:t>
            </a:r>
            <a:r>
              <a:rPr lang="en-US" sz="1600" dirty="0">
                <a:latin typeface="+mn-lt"/>
              </a:rPr>
              <a:t>Identify and prepare basic financial statements and explain how they </a:t>
            </a:r>
            <a:r>
              <a:rPr lang="en-US" sz="1600" dirty="0" smtClean="0">
                <a:latin typeface="+mn-lt"/>
              </a:rPr>
              <a:t>interrelate</a:t>
            </a:r>
            <a:r>
              <a:rPr lang="ar-EG" sz="1600" dirty="0" smtClean="0">
                <a:latin typeface="+mn-lt"/>
              </a:rPr>
              <a:t>مترابط </a:t>
            </a:r>
            <a:r>
              <a:rPr lang="en-US" sz="1600" dirty="0" smtClean="0">
                <a:latin typeface="+mn-lt"/>
              </a:rPr>
              <a:t> .</a:t>
            </a:r>
            <a:endParaRPr lang="en-US" sz="1600" dirty="0">
              <a:latin typeface="+mn-lt"/>
            </a:endParaRPr>
          </a:p>
        </p:txBody>
      </p:sp>
      <p:sp>
        <p:nvSpPr>
          <p:cNvPr id="11" name="Rectangle 10"/>
          <p:cNvSpPr>
            <a:spLocks noGrp="1" noChangeArrowheads="1"/>
          </p:cNvSpPr>
          <p:nvPr/>
        </p:nvSpPr>
        <p:spPr bwMode="auto">
          <a:xfrm>
            <a:off x="6521570" y="638432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Tree>
    <p:extLst>
      <p:ext uri="{BB962C8B-B14F-4D97-AF65-F5344CB8AC3E}">
        <p14:creationId xmlns:p14="http://schemas.microsoft.com/office/powerpoint/2010/main" val="151915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
          <p:cNvSpPr>
            <a:spLocks noGrp="1"/>
          </p:cNvSpPr>
          <p:nvPr>
            <p:ph type="ftr" sz="quarter" idx="11"/>
          </p:nvPr>
        </p:nvSpPr>
        <p:spPr/>
        <p:txBody>
          <a:bodyPr/>
          <a:lstStyle/>
          <a:p>
            <a:r>
              <a:rPr lang="en-US" dirty="0" smtClean="0"/>
              <a:t>Copyright ©2019 John </a:t>
            </a:r>
            <a:r>
              <a:rPr lang="en-US" dirty="0"/>
              <a:t>Wiley &amp; Son, Inc. </a:t>
            </a:r>
          </a:p>
        </p:txBody>
      </p:sp>
      <p:sp>
        <p:nvSpPr>
          <p:cNvPr id="7" name="LOBL"/>
          <p:cNvSpPr>
            <a:spLocks noGrp="1"/>
          </p:cNvSpPr>
          <p:nvPr>
            <p:ph sz="quarter" idx="4294967295"/>
          </p:nvPr>
        </p:nvSpPr>
        <p:spPr>
          <a:xfrm>
            <a:off x="283535" y="2819400"/>
            <a:ext cx="8534400" cy="3276600"/>
          </a:xfrm>
          <a:prstGeom prst="rect">
            <a:avLst/>
          </a:prstGeom>
        </p:spPr>
        <p:txBody>
          <a:bodyPr/>
          <a:lstStyle/>
          <a:p>
            <a:pPr marL="0" indent="0">
              <a:lnSpc>
                <a:spcPct val="100000"/>
              </a:lnSpc>
              <a:spcBef>
                <a:spcPts val="1200"/>
              </a:spcBef>
              <a:buSzPct val="80000"/>
              <a:buNone/>
              <a:defRPr/>
            </a:pPr>
            <a:r>
              <a:rPr lang="en-US" sz="3200" b="1" dirty="0">
                <a:solidFill>
                  <a:srgbClr val="990000"/>
                </a:solidFill>
              </a:rPr>
              <a:t>Liabilities</a:t>
            </a:r>
          </a:p>
          <a:p>
            <a:pPr marL="574675" indent="-346075">
              <a:lnSpc>
                <a:spcPct val="100000"/>
              </a:lnSpc>
              <a:spcBef>
                <a:spcPts val="1200"/>
              </a:spcBef>
              <a:buClr>
                <a:srgbClr val="990000"/>
              </a:buClr>
              <a:buSzPct val="100000"/>
              <a:defRPr/>
            </a:pPr>
            <a:r>
              <a:rPr lang="en-US" altLang="en-US" sz="2800" dirty="0" smtClean="0"/>
              <a:t>Claims </a:t>
            </a:r>
            <a:r>
              <a:rPr lang="en-US" altLang="en-US" sz="2800" dirty="0"/>
              <a:t>against assets (debts and </a:t>
            </a:r>
            <a:r>
              <a:rPr lang="en-US" altLang="en-US" sz="2800" dirty="0" smtClean="0"/>
              <a:t>obligations)</a:t>
            </a:r>
          </a:p>
          <a:p>
            <a:pPr marL="574675" indent="-346075">
              <a:lnSpc>
                <a:spcPct val="100000"/>
              </a:lnSpc>
              <a:spcBef>
                <a:spcPts val="1200"/>
              </a:spcBef>
              <a:buClr>
                <a:srgbClr val="990000"/>
              </a:buClr>
              <a:buSzPct val="100000"/>
              <a:defRPr/>
            </a:pPr>
            <a:r>
              <a:rPr lang="en-US" altLang="en-US" sz="2800" dirty="0" smtClean="0"/>
              <a:t>Creditors </a:t>
            </a:r>
            <a:r>
              <a:rPr lang="en-US" altLang="en-US" sz="2800" dirty="0"/>
              <a:t>(party to whom money is </a:t>
            </a:r>
            <a:r>
              <a:rPr lang="en-US" altLang="en-US" sz="2800" dirty="0" smtClean="0"/>
              <a:t>owed)</a:t>
            </a:r>
          </a:p>
          <a:p>
            <a:pPr marL="574675" indent="-346075">
              <a:lnSpc>
                <a:spcPct val="100000"/>
              </a:lnSpc>
              <a:spcBef>
                <a:spcPts val="1200"/>
              </a:spcBef>
              <a:buClr>
                <a:srgbClr val="990000"/>
              </a:buClr>
              <a:buSzPct val="100000"/>
              <a:defRPr/>
            </a:pPr>
            <a:r>
              <a:rPr lang="en-US" altLang="en-US" sz="2800" dirty="0" smtClean="0"/>
              <a:t>Accounts </a:t>
            </a:r>
            <a:r>
              <a:rPr lang="en-US" altLang="en-US" sz="2800" dirty="0"/>
              <a:t>Payable, Notes Payable, Salaries and Wages Payable, etc</a:t>
            </a:r>
            <a:r>
              <a:rPr lang="en-US" altLang="en-US" sz="2800" dirty="0" smtClean="0"/>
              <a:t>.</a:t>
            </a:r>
            <a:endParaRPr lang="en-US" dirty="0"/>
          </a:p>
          <a:p>
            <a:pPr marL="0" indent="0">
              <a:lnSpc>
                <a:spcPct val="100000"/>
              </a:lnSpc>
              <a:spcBef>
                <a:spcPts val="1200"/>
              </a:spcBef>
              <a:buNone/>
              <a:defRPr/>
            </a:pPr>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Calibri" panose="020F0502020204030204" pitchFamily="34" charset="0"/>
                <a:ea typeface="Source Sans Pro" charset="0"/>
                <a:cs typeface="Calibri" panose="020F0502020204030204" pitchFamily="34" charset="0"/>
              </a:rPr>
              <a:t>The Accounting Equation</a:t>
            </a:r>
            <a:endParaRPr lang="en-US" b="1" dirty="0">
              <a:solidFill>
                <a:srgbClr val="196E78"/>
              </a:solidFill>
            </a:endParaRPr>
          </a:p>
        </p:txBody>
      </p:sp>
      <p:graphicFrame>
        <p:nvGraphicFramePr>
          <p:cNvPr id="12" name="Table 11"/>
          <p:cNvGraphicFramePr>
            <a:graphicFrameLocks noGrp="1"/>
          </p:cNvGraphicFramePr>
          <p:nvPr>
            <p:extLst/>
          </p:nvPr>
        </p:nvGraphicFramePr>
        <p:xfrm>
          <a:off x="533400" y="1676400"/>
          <a:ext cx="8153400" cy="883920"/>
        </p:xfrm>
        <a:graphic>
          <a:graphicData uri="http://schemas.openxmlformats.org/drawingml/2006/table">
            <a:tbl>
              <a:tblPr>
                <a:tableStyleId>{5C22544A-7EE6-4342-B048-85BDC9FD1C3A}</a:tableStyleId>
              </a:tblPr>
              <a:tblGrid>
                <a:gridCol w="2143420">
                  <a:extLst>
                    <a:ext uri="{9D8B030D-6E8A-4147-A177-3AD203B41FA5}">
                      <a16:colId xmlns:a16="http://schemas.microsoft.com/office/drawing/2014/main" val="20000"/>
                    </a:ext>
                  </a:extLst>
                </a:gridCol>
                <a:gridCol w="420278">
                  <a:extLst>
                    <a:ext uri="{9D8B030D-6E8A-4147-A177-3AD203B41FA5}">
                      <a16:colId xmlns:a16="http://schemas.microsoft.com/office/drawing/2014/main" val="20001"/>
                    </a:ext>
                  </a:extLst>
                </a:gridCol>
                <a:gridCol w="2143420">
                  <a:extLst>
                    <a:ext uri="{9D8B030D-6E8A-4147-A177-3AD203B41FA5}">
                      <a16:colId xmlns:a16="http://schemas.microsoft.com/office/drawing/2014/main" val="20002"/>
                    </a:ext>
                  </a:extLst>
                </a:gridCol>
                <a:gridCol w="420278">
                  <a:extLst>
                    <a:ext uri="{9D8B030D-6E8A-4147-A177-3AD203B41FA5}">
                      <a16:colId xmlns:a16="http://schemas.microsoft.com/office/drawing/2014/main" val="20003"/>
                    </a:ext>
                  </a:extLst>
                </a:gridCol>
                <a:gridCol w="3026004">
                  <a:extLst>
                    <a:ext uri="{9D8B030D-6E8A-4147-A177-3AD203B41FA5}">
                      <a16:colId xmlns:a16="http://schemas.microsoft.com/office/drawing/2014/main" val="20004"/>
                    </a:ext>
                  </a:extLst>
                </a:gridCol>
              </a:tblGrid>
              <a:tr h="0">
                <a:tc>
                  <a:txBody>
                    <a:bodyPr/>
                    <a:lstStyle/>
                    <a:p>
                      <a:pPr algn="ctr" fontAlgn="b"/>
                      <a:r>
                        <a:rPr lang="en-US" sz="2800" b="1" u="none" strike="noStrike" dirty="0">
                          <a:effectLst/>
                        </a:rPr>
                        <a:t>Assets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Liabilities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Owner's Equity</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756528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mn-lt"/>
              </a:rPr>
              <a:pPr/>
              <a:t>21</a:t>
            </a:fld>
            <a:endParaRPr lang="en-US" dirty="0">
              <a:latin typeface="+mn-lt"/>
            </a:endParaRPr>
          </a:p>
        </p:txBody>
      </p:sp>
      <p:sp>
        <p:nvSpPr>
          <p:cNvPr id="5" name="Footer Placeholder "/>
          <p:cNvSpPr>
            <a:spLocks noGrp="1"/>
          </p:cNvSpPr>
          <p:nvPr>
            <p:ph type="ftr" sz="quarter" idx="11"/>
          </p:nvPr>
        </p:nvSpPr>
        <p:spPr/>
        <p:txBody>
          <a:bodyPr/>
          <a:lstStyle/>
          <a:p>
            <a:r>
              <a:rPr lang="en-US" dirty="0" smtClean="0">
                <a:latin typeface="+mn-lt"/>
              </a:rPr>
              <a:t>Copyright ©2019 John </a:t>
            </a:r>
            <a:r>
              <a:rPr lang="en-US" dirty="0">
                <a:latin typeface="+mn-lt"/>
              </a:rPr>
              <a:t>Wiley &amp; Son, Inc. </a:t>
            </a:r>
          </a:p>
        </p:txBody>
      </p:sp>
      <p:sp>
        <p:nvSpPr>
          <p:cNvPr id="7" name="LOBL"/>
          <p:cNvSpPr>
            <a:spLocks noGrp="1"/>
          </p:cNvSpPr>
          <p:nvPr>
            <p:ph sz="quarter" idx="4294967295"/>
          </p:nvPr>
        </p:nvSpPr>
        <p:spPr>
          <a:xfrm>
            <a:off x="283535" y="2819400"/>
            <a:ext cx="8534400" cy="3276600"/>
          </a:xfrm>
          <a:prstGeom prst="rect">
            <a:avLst/>
          </a:prstGeom>
        </p:spPr>
        <p:txBody>
          <a:bodyPr/>
          <a:lstStyle/>
          <a:p>
            <a:pPr marL="0" indent="0">
              <a:lnSpc>
                <a:spcPct val="100000"/>
              </a:lnSpc>
              <a:spcBef>
                <a:spcPts val="1200"/>
              </a:spcBef>
              <a:buSzPct val="80000"/>
              <a:buNone/>
              <a:defRPr/>
            </a:pPr>
            <a:r>
              <a:rPr lang="en-US" sz="3200" b="1" dirty="0" smtClean="0">
                <a:solidFill>
                  <a:srgbClr val="990000"/>
                </a:solidFill>
              </a:rPr>
              <a:t>Owner’s Equity</a:t>
            </a:r>
            <a:endParaRPr lang="en-US" sz="3200" b="1" dirty="0">
              <a:solidFill>
                <a:srgbClr val="990000"/>
              </a:solidFill>
            </a:endParaRPr>
          </a:p>
          <a:p>
            <a:pPr marL="574675" indent="-346075">
              <a:lnSpc>
                <a:spcPct val="100000"/>
              </a:lnSpc>
              <a:spcBef>
                <a:spcPts val="1200"/>
              </a:spcBef>
              <a:buClr>
                <a:srgbClr val="990000"/>
              </a:buClr>
              <a:buSzPct val="100000"/>
              <a:defRPr/>
            </a:pPr>
            <a:r>
              <a:rPr lang="en-US" altLang="en-US" sz="2800" dirty="0" smtClean="0"/>
              <a:t>Ownership </a:t>
            </a:r>
            <a:r>
              <a:rPr lang="en-US" altLang="en-US" sz="2800" dirty="0"/>
              <a:t>claim on total </a:t>
            </a:r>
            <a:r>
              <a:rPr lang="en-US" altLang="en-US" sz="2800" dirty="0" smtClean="0"/>
              <a:t>assets</a:t>
            </a:r>
          </a:p>
          <a:p>
            <a:pPr marL="574675" indent="-346075">
              <a:lnSpc>
                <a:spcPct val="100000"/>
              </a:lnSpc>
              <a:spcBef>
                <a:spcPts val="1200"/>
              </a:spcBef>
              <a:buClr>
                <a:srgbClr val="990000"/>
              </a:buClr>
              <a:buSzPct val="100000"/>
              <a:defRPr/>
            </a:pPr>
            <a:r>
              <a:rPr lang="en-US" altLang="en-US" sz="2800" dirty="0" smtClean="0"/>
              <a:t>Referred </a:t>
            </a:r>
            <a:r>
              <a:rPr lang="en-US" altLang="en-US" sz="2800" dirty="0"/>
              <a:t>to as residual </a:t>
            </a:r>
            <a:r>
              <a:rPr lang="en-US" altLang="en-US" sz="2800" dirty="0" smtClean="0"/>
              <a:t>equity</a:t>
            </a:r>
          </a:p>
          <a:p>
            <a:pPr marL="574675" indent="-346075">
              <a:lnSpc>
                <a:spcPct val="100000"/>
              </a:lnSpc>
              <a:spcBef>
                <a:spcPts val="1200"/>
              </a:spcBef>
              <a:buClr>
                <a:srgbClr val="990000"/>
              </a:buClr>
              <a:buSzPct val="100000"/>
              <a:defRPr/>
            </a:pPr>
            <a:r>
              <a:rPr lang="en-US" altLang="en-US" sz="2800" dirty="0" smtClean="0"/>
              <a:t>Investment </a:t>
            </a:r>
            <a:r>
              <a:rPr lang="en-US" altLang="en-US" sz="2800" dirty="0"/>
              <a:t>by owners and revenues </a:t>
            </a:r>
            <a:r>
              <a:rPr lang="en-US" altLang="en-US" sz="2800" dirty="0" smtClean="0"/>
              <a:t>(+)</a:t>
            </a:r>
          </a:p>
          <a:p>
            <a:pPr marL="574675" indent="-346075">
              <a:lnSpc>
                <a:spcPct val="100000"/>
              </a:lnSpc>
              <a:spcBef>
                <a:spcPts val="1200"/>
              </a:spcBef>
              <a:buClr>
                <a:srgbClr val="990000"/>
              </a:buClr>
              <a:buSzPct val="100000"/>
              <a:defRPr/>
            </a:pPr>
            <a:r>
              <a:rPr lang="en-US" altLang="en-US" sz="2800" dirty="0" smtClean="0"/>
              <a:t>Drawings and expenses (-)</a:t>
            </a:r>
          </a:p>
          <a:p>
            <a:pPr marL="0" indent="0">
              <a:lnSpc>
                <a:spcPct val="100000"/>
              </a:lnSpc>
              <a:spcBef>
                <a:spcPts val="1200"/>
              </a:spcBef>
              <a:buNone/>
              <a:defRPr/>
            </a:pPr>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mn-lt"/>
                <a:ea typeface="Source Sans Pro" charset="0"/>
                <a:cs typeface="Calibri" panose="020F0502020204030204" pitchFamily="34" charset="0"/>
              </a:rPr>
              <a:t>The Accounting Equation</a:t>
            </a:r>
            <a:endParaRPr lang="en-US" b="1" dirty="0">
              <a:solidFill>
                <a:srgbClr val="196E78"/>
              </a:solidFill>
              <a:latin typeface="+mn-lt"/>
            </a:endParaRPr>
          </a:p>
        </p:txBody>
      </p:sp>
      <p:graphicFrame>
        <p:nvGraphicFramePr>
          <p:cNvPr id="12" name="Table 11"/>
          <p:cNvGraphicFramePr>
            <a:graphicFrameLocks noGrp="1"/>
          </p:cNvGraphicFramePr>
          <p:nvPr>
            <p:extLst/>
          </p:nvPr>
        </p:nvGraphicFramePr>
        <p:xfrm>
          <a:off x="533400" y="1676400"/>
          <a:ext cx="8153400" cy="883920"/>
        </p:xfrm>
        <a:graphic>
          <a:graphicData uri="http://schemas.openxmlformats.org/drawingml/2006/table">
            <a:tbl>
              <a:tblPr>
                <a:tableStyleId>{5C22544A-7EE6-4342-B048-85BDC9FD1C3A}</a:tableStyleId>
              </a:tblPr>
              <a:tblGrid>
                <a:gridCol w="2143420">
                  <a:extLst>
                    <a:ext uri="{9D8B030D-6E8A-4147-A177-3AD203B41FA5}">
                      <a16:colId xmlns:a16="http://schemas.microsoft.com/office/drawing/2014/main" val="20000"/>
                    </a:ext>
                  </a:extLst>
                </a:gridCol>
                <a:gridCol w="420278">
                  <a:extLst>
                    <a:ext uri="{9D8B030D-6E8A-4147-A177-3AD203B41FA5}">
                      <a16:colId xmlns:a16="http://schemas.microsoft.com/office/drawing/2014/main" val="20001"/>
                    </a:ext>
                  </a:extLst>
                </a:gridCol>
                <a:gridCol w="2143420">
                  <a:extLst>
                    <a:ext uri="{9D8B030D-6E8A-4147-A177-3AD203B41FA5}">
                      <a16:colId xmlns:a16="http://schemas.microsoft.com/office/drawing/2014/main" val="20002"/>
                    </a:ext>
                  </a:extLst>
                </a:gridCol>
                <a:gridCol w="420278">
                  <a:extLst>
                    <a:ext uri="{9D8B030D-6E8A-4147-A177-3AD203B41FA5}">
                      <a16:colId xmlns:a16="http://schemas.microsoft.com/office/drawing/2014/main" val="20003"/>
                    </a:ext>
                  </a:extLst>
                </a:gridCol>
                <a:gridCol w="3026004">
                  <a:extLst>
                    <a:ext uri="{9D8B030D-6E8A-4147-A177-3AD203B41FA5}">
                      <a16:colId xmlns:a16="http://schemas.microsoft.com/office/drawing/2014/main" val="20004"/>
                    </a:ext>
                  </a:extLst>
                </a:gridCol>
              </a:tblGrid>
              <a:tr h="0">
                <a:tc>
                  <a:txBody>
                    <a:bodyPr/>
                    <a:lstStyle/>
                    <a:p>
                      <a:pPr algn="ctr" fontAlgn="b"/>
                      <a:r>
                        <a:rPr lang="en-US" sz="2800" b="1" u="none" strike="noStrike" dirty="0">
                          <a:effectLst/>
                        </a:rPr>
                        <a:t>Assets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Liabilities</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5C9"/>
                    </a:solidFill>
                  </a:tcPr>
                </a:tc>
                <a:tc>
                  <a:txBody>
                    <a:bodyPr/>
                    <a:lstStyle/>
                    <a:p>
                      <a:pPr algn="ctr" fontAlgn="b"/>
                      <a:r>
                        <a:rPr lang="en-US" sz="2800" b="1" u="none" strike="noStrike" dirty="0">
                          <a:effectLst/>
                        </a:rPr>
                        <a:t>+</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800" b="1" u="none" strike="noStrike" dirty="0">
                          <a:effectLst/>
                        </a:rPr>
                        <a:t>Owner's Equity</a:t>
                      </a:r>
                      <a:endParaRPr lang="en-US" sz="2800" b="1" i="0" u="none" strike="noStrike" dirty="0">
                        <a:solidFill>
                          <a:srgbClr val="000000"/>
                        </a:solidFill>
                        <a:effectLst/>
                        <a:latin typeface="Calibri" panose="020F0502020204030204" pitchFamily="34" charset="0"/>
                      </a:endParaRPr>
                    </a:p>
                  </a:txBody>
                  <a:tcPr marL="4233" marR="4233" marT="228600" marB="2286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876576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mn-lt"/>
              </a:rPr>
              <a:pPr/>
              <a:t>22</a:t>
            </a:fld>
            <a:endParaRPr lang="en-US" dirty="0">
              <a:latin typeface="+mn-lt"/>
            </a:endParaRPr>
          </a:p>
        </p:txBody>
      </p:sp>
      <p:sp>
        <p:nvSpPr>
          <p:cNvPr id="5" name="Footer Placeholder "/>
          <p:cNvSpPr>
            <a:spLocks noGrp="1"/>
          </p:cNvSpPr>
          <p:nvPr>
            <p:ph type="ftr" sz="quarter" idx="11"/>
          </p:nvPr>
        </p:nvSpPr>
        <p:spPr/>
        <p:txBody>
          <a:bodyPr/>
          <a:lstStyle/>
          <a:p>
            <a:r>
              <a:rPr lang="en-US" dirty="0" smtClean="0">
                <a:latin typeface="+mn-lt"/>
              </a:rPr>
              <a:t>Copyright ©2019 John </a:t>
            </a:r>
            <a:r>
              <a:rPr lang="en-US" dirty="0">
                <a:latin typeface="+mn-lt"/>
              </a:rPr>
              <a:t>Wiley &amp; Son, Inc. </a:t>
            </a:r>
          </a:p>
        </p:txBody>
      </p:sp>
      <p:sp>
        <p:nvSpPr>
          <p:cNvPr id="7" name="LOBL"/>
          <p:cNvSpPr>
            <a:spLocks noGrp="1"/>
          </p:cNvSpPr>
          <p:nvPr>
            <p:ph sz="quarter" idx="4294967295"/>
          </p:nvPr>
        </p:nvSpPr>
        <p:spPr>
          <a:xfrm>
            <a:off x="283535" y="3048000"/>
            <a:ext cx="8534400" cy="3124200"/>
          </a:xfrm>
          <a:prstGeom prst="rect">
            <a:avLst/>
          </a:prstGeom>
        </p:spPr>
        <p:txBody>
          <a:bodyPr/>
          <a:lstStyle/>
          <a:p>
            <a:pPr marL="0" indent="0">
              <a:lnSpc>
                <a:spcPct val="100000"/>
              </a:lnSpc>
              <a:spcBef>
                <a:spcPts val="1200"/>
              </a:spcBef>
              <a:buSzPct val="80000"/>
              <a:buNone/>
              <a:defRPr/>
            </a:pPr>
            <a:r>
              <a:rPr lang="en-US" sz="3200" b="1" dirty="0" smtClean="0"/>
              <a:t>Increase in Owner’s Equity</a:t>
            </a:r>
            <a:endParaRPr lang="en-US" sz="3200" b="1" dirty="0"/>
          </a:p>
          <a:p>
            <a:pPr marL="574675" indent="-346075">
              <a:lnSpc>
                <a:spcPct val="100000"/>
              </a:lnSpc>
              <a:spcBef>
                <a:spcPts val="1200"/>
              </a:spcBef>
              <a:buClr>
                <a:srgbClr val="990000"/>
              </a:buClr>
              <a:buSzPct val="100000"/>
              <a:defRPr/>
            </a:pPr>
            <a:r>
              <a:rPr lang="en-US" altLang="en-US" b="1" dirty="0" smtClean="0"/>
              <a:t>Investment by Owner. </a:t>
            </a:r>
            <a:r>
              <a:rPr lang="en-US" altLang="en-US" dirty="0" smtClean="0"/>
              <a:t>Assets </a:t>
            </a:r>
            <a:r>
              <a:rPr lang="en-US" altLang="en-US" dirty="0"/>
              <a:t>the owner puts into the </a:t>
            </a:r>
            <a:r>
              <a:rPr lang="en-US" altLang="en-US" dirty="0" smtClean="0"/>
              <a:t>business</a:t>
            </a:r>
          </a:p>
          <a:p>
            <a:pPr marL="574675" indent="-346075">
              <a:lnSpc>
                <a:spcPct val="100000"/>
              </a:lnSpc>
              <a:spcBef>
                <a:spcPts val="1200"/>
              </a:spcBef>
              <a:buClr>
                <a:srgbClr val="990000"/>
              </a:buClr>
              <a:buSzPct val="100000"/>
              <a:defRPr/>
            </a:pPr>
            <a:r>
              <a:rPr lang="en-US" altLang="en-US" b="1" dirty="0"/>
              <a:t>Revenues. </a:t>
            </a:r>
            <a:r>
              <a:rPr lang="en-US" altLang="en-US" dirty="0"/>
              <a:t>R</a:t>
            </a:r>
            <a:r>
              <a:rPr lang="en-US" dirty="0" smtClean="0"/>
              <a:t>esulting from sale </a:t>
            </a:r>
            <a:r>
              <a:rPr lang="en-US" dirty="0"/>
              <a:t>of goods or </a:t>
            </a:r>
            <a:r>
              <a:rPr lang="en-US" dirty="0" smtClean="0"/>
              <a:t>performance </a:t>
            </a:r>
            <a:r>
              <a:rPr lang="en-US" dirty="0"/>
              <a:t>of services in </a:t>
            </a:r>
            <a:r>
              <a:rPr lang="en-US" dirty="0" smtClean="0"/>
              <a:t>normal </a:t>
            </a:r>
            <a:r>
              <a:rPr lang="en-US" dirty="0"/>
              <a:t>course of </a:t>
            </a:r>
            <a:r>
              <a:rPr lang="en-US" dirty="0" smtClean="0"/>
              <a:t>business</a:t>
            </a:r>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mn-lt"/>
                <a:ea typeface="Source Sans Pro" charset="0"/>
                <a:cs typeface="Calibri" panose="020F0502020204030204" pitchFamily="34" charset="0"/>
              </a:rPr>
              <a:t>The Accounting Equation</a:t>
            </a:r>
            <a:endParaRPr lang="en-US" b="1" dirty="0">
              <a:solidFill>
                <a:srgbClr val="196E78"/>
              </a:solidFill>
              <a:latin typeface="+mn-lt"/>
            </a:endParaRPr>
          </a:p>
        </p:txBody>
      </p:sp>
      <p:graphicFrame>
        <p:nvGraphicFramePr>
          <p:cNvPr id="2" name="Table 1"/>
          <p:cNvGraphicFramePr>
            <a:graphicFrameLocks noGrp="1"/>
          </p:cNvGraphicFramePr>
          <p:nvPr>
            <p:extLst/>
          </p:nvPr>
        </p:nvGraphicFramePr>
        <p:xfrm>
          <a:off x="267421" y="1556961"/>
          <a:ext cx="8630260" cy="1280160"/>
        </p:xfrm>
        <a:graphic>
          <a:graphicData uri="http://schemas.openxmlformats.org/drawingml/2006/table">
            <a:tbl>
              <a:tblPr>
                <a:tableStyleId>{5C22544A-7EE6-4342-B048-85BDC9FD1C3A}</a:tableStyleId>
              </a:tblPr>
              <a:tblGrid>
                <a:gridCol w="1332779">
                  <a:extLst>
                    <a:ext uri="{9D8B030D-6E8A-4147-A177-3AD203B41FA5}">
                      <a16:colId xmlns:a16="http://schemas.microsoft.com/office/drawing/2014/main" val="20000"/>
                    </a:ext>
                  </a:extLst>
                </a:gridCol>
                <a:gridCol w="825796">
                  <a:extLst>
                    <a:ext uri="{9D8B030D-6E8A-4147-A177-3AD203B41FA5}">
                      <a16:colId xmlns:a16="http://schemas.microsoft.com/office/drawing/2014/main" val="20001"/>
                    </a:ext>
                  </a:extLst>
                </a:gridCol>
                <a:gridCol w="240597">
                  <a:extLst>
                    <a:ext uri="{9D8B030D-6E8A-4147-A177-3AD203B41FA5}">
                      <a16:colId xmlns:a16="http://schemas.microsoft.com/office/drawing/2014/main" val="20002"/>
                    </a:ext>
                  </a:extLst>
                </a:gridCol>
                <a:gridCol w="1062566">
                  <a:extLst>
                    <a:ext uri="{9D8B030D-6E8A-4147-A177-3AD203B41FA5}">
                      <a16:colId xmlns:a16="http://schemas.microsoft.com/office/drawing/2014/main" val="20003"/>
                    </a:ext>
                  </a:extLst>
                </a:gridCol>
                <a:gridCol w="240597">
                  <a:extLst>
                    <a:ext uri="{9D8B030D-6E8A-4147-A177-3AD203B41FA5}">
                      <a16:colId xmlns:a16="http://schemas.microsoft.com/office/drawing/2014/main" val="20004"/>
                    </a:ext>
                  </a:extLst>
                </a:gridCol>
                <a:gridCol w="999066">
                  <a:extLst>
                    <a:ext uri="{9D8B030D-6E8A-4147-A177-3AD203B41FA5}">
                      <a16:colId xmlns:a16="http://schemas.microsoft.com/office/drawing/2014/main" val="20005"/>
                    </a:ext>
                  </a:extLst>
                </a:gridCol>
                <a:gridCol w="104257">
                  <a:extLst>
                    <a:ext uri="{9D8B030D-6E8A-4147-A177-3AD203B41FA5}">
                      <a16:colId xmlns:a16="http://schemas.microsoft.com/office/drawing/2014/main" val="20006"/>
                    </a:ext>
                  </a:extLst>
                </a:gridCol>
                <a:gridCol w="1043897">
                  <a:extLst>
                    <a:ext uri="{9D8B030D-6E8A-4147-A177-3AD203B41FA5}">
                      <a16:colId xmlns:a16="http://schemas.microsoft.com/office/drawing/2014/main" val="20007"/>
                    </a:ext>
                  </a:extLst>
                </a:gridCol>
                <a:gridCol w="310091">
                  <a:extLst>
                    <a:ext uri="{9D8B030D-6E8A-4147-A177-3AD203B41FA5}">
                      <a16:colId xmlns:a16="http://schemas.microsoft.com/office/drawing/2014/main" val="20008"/>
                    </a:ext>
                  </a:extLst>
                </a:gridCol>
                <a:gridCol w="1082188">
                  <a:extLst>
                    <a:ext uri="{9D8B030D-6E8A-4147-A177-3AD203B41FA5}">
                      <a16:colId xmlns:a16="http://schemas.microsoft.com/office/drawing/2014/main" val="20009"/>
                    </a:ext>
                  </a:extLst>
                </a:gridCol>
                <a:gridCol w="260878">
                  <a:extLst>
                    <a:ext uri="{9D8B030D-6E8A-4147-A177-3AD203B41FA5}">
                      <a16:colId xmlns:a16="http://schemas.microsoft.com/office/drawing/2014/main" val="20010"/>
                    </a:ext>
                  </a:extLst>
                </a:gridCol>
                <a:gridCol w="1127548">
                  <a:extLst>
                    <a:ext uri="{9D8B030D-6E8A-4147-A177-3AD203B41FA5}">
                      <a16:colId xmlns:a16="http://schemas.microsoft.com/office/drawing/2014/main" val="20011"/>
                    </a:ext>
                  </a:extLst>
                </a:gridCol>
              </a:tblGrid>
              <a:tr h="0">
                <a:tc>
                  <a:txBody>
                    <a:bodyPr/>
                    <a:lstStyle/>
                    <a:p>
                      <a:pPr algn="ctr" fontAlgn="b"/>
                      <a:r>
                        <a:rPr lang="en-US" sz="2000" b="1" u="none" strike="noStrike" dirty="0" smtClean="0">
                          <a:solidFill>
                            <a:srgbClr val="990000"/>
                          </a:solidFill>
                          <a:effectLst/>
                        </a:rPr>
                        <a:t>Equation</a:t>
                      </a:r>
                      <a:endParaRPr lang="en-US" sz="2000" b="1" i="0" u="none" strike="noStrike" dirty="0">
                        <a:solidFill>
                          <a:srgbClr val="990000"/>
                        </a:solidFill>
                        <a:effectLst/>
                        <a:latin typeface="Calibri" panose="020F0502020204030204" pitchFamily="34" charset="0"/>
                      </a:endParaRPr>
                    </a:p>
                  </a:txBody>
                  <a:tcPr marL="45720" marR="45720"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Assets</a:t>
                      </a:r>
                      <a:endParaRPr lang="en-US" sz="2000" b="1" i="0" u="none" strike="noStrike" dirty="0">
                        <a:solidFill>
                          <a:srgbClr val="000000"/>
                        </a:solidFill>
                        <a:effectLst/>
                        <a:latin typeface="Calibri" panose="020F0502020204030204" pitchFamily="34" charset="0"/>
                      </a:endParaRPr>
                    </a:p>
                  </a:txBody>
                  <a:tcPr marR="4233" marT="91440" marB="9144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Liabilities</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7">
                  <a:txBody>
                    <a:bodyPr/>
                    <a:lstStyle/>
                    <a:p>
                      <a:pPr algn="ctr" fontAlgn="b"/>
                      <a:r>
                        <a:rPr lang="en-US" sz="2000" b="1" u="none" strike="noStrike" dirty="0">
                          <a:effectLst/>
                        </a:rPr>
                        <a:t>Owner's Equity</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ctr" fontAlgn="b"/>
                      <a:r>
                        <a:rPr lang="en-US" sz="2000" b="1" u="none" strike="noStrike" dirty="0">
                          <a:solidFill>
                            <a:srgbClr val="990000"/>
                          </a:solidFill>
                          <a:effectLst/>
                        </a:rPr>
                        <a:t>Expanded </a:t>
                      </a:r>
                      <a:endParaRPr lang="en-US" sz="2000" b="1" u="none" strike="noStrike" dirty="0" smtClean="0">
                        <a:solidFill>
                          <a:srgbClr val="990000"/>
                        </a:solidFill>
                        <a:effectLst/>
                      </a:endParaRPr>
                    </a:p>
                    <a:p>
                      <a:pPr algn="ctr" fontAlgn="b"/>
                      <a:r>
                        <a:rPr lang="en-US" sz="2000" b="1" u="none" strike="noStrike" dirty="0" smtClean="0">
                          <a:solidFill>
                            <a:srgbClr val="990000"/>
                          </a:solidFill>
                          <a:effectLst/>
                        </a:rPr>
                        <a:t>Equation</a:t>
                      </a:r>
                      <a:endParaRPr lang="en-US" sz="2000" b="1" i="0" u="none" strike="noStrike" dirty="0">
                        <a:solidFill>
                          <a:srgbClr val="99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Assets</a:t>
                      </a:r>
                      <a:endParaRPr lang="en-US" sz="2000" b="1" i="0" u="none" strike="noStrike" dirty="0">
                        <a:solidFill>
                          <a:srgbClr val="000000"/>
                        </a:solidFill>
                        <a:effectLst/>
                        <a:latin typeface="Calibri" panose="020F0502020204030204" pitchFamily="34" charset="0"/>
                      </a:endParaRPr>
                    </a:p>
                  </a:txBody>
                  <a:tcPr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Liabilities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Owner's </a:t>
                      </a:r>
                      <a:endParaRPr lang="en-US" sz="2000" b="1" u="none" strike="noStrike" dirty="0" smtClean="0">
                        <a:effectLst/>
                      </a:endParaRPr>
                    </a:p>
                    <a:p>
                      <a:pPr algn="ctr" fontAlgn="b"/>
                      <a:r>
                        <a:rPr lang="en-US" sz="2000" b="1" u="none" strike="noStrike" dirty="0" smtClean="0">
                          <a:effectLst/>
                        </a:rPr>
                        <a:t>Capital</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Owner's </a:t>
                      </a:r>
                      <a:endParaRPr lang="en-US" sz="2000" b="1" u="none" strike="noStrike" dirty="0" smtClean="0">
                        <a:effectLst/>
                      </a:endParaRPr>
                    </a:p>
                    <a:p>
                      <a:pPr algn="ctr" fontAlgn="b"/>
                      <a:r>
                        <a:rPr lang="en-US" sz="2000" b="1" u="none" strike="noStrike" dirty="0" smtClean="0">
                          <a:effectLst/>
                        </a:rPr>
                        <a:t>Drawings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Revenues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Expenses</a:t>
                      </a:r>
                      <a:endParaRPr lang="en-US" sz="2000" b="1" i="0" u="none" strike="noStrike" dirty="0">
                        <a:solidFill>
                          <a:srgbClr val="000000"/>
                        </a:solidFill>
                        <a:effectLst/>
                        <a:latin typeface="Calibri" panose="020F0502020204030204" pitchFamily="34" charset="0"/>
                      </a:endParaRPr>
                    </a:p>
                  </a:txBody>
                  <a:tcPr marL="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Rectangle 2"/>
          <p:cNvSpPr/>
          <p:nvPr/>
        </p:nvSpPr>
        <p:spPr>
          <a:xfrm>
            <a:off x="6858728" y="1025123"/>
            <a:ext cx="2132872" cy="461665"/>
          </a:xfrm>
          <a:prstGeom prst="rect">
            <a:avLst/>
          </a:prstGeom>
        </p:spPr>
        <p:txBody>
          <a:bodyPr>
            <a:spAutoFit/>
          </a:bodyPr>
          <a:lstStyle/>
          <a:p>
            <a:r>
              <a:rPr lang="en-US" sz="1200" b="1" dirty="0">
                <a:solidFill>
                  <a:srgbClr val="196E78"/>
                </a:solidFill>
              </a:rPr>
              <a:t>ILLUSTRATION 1.6 </a:t>
            </a:r>
            <a:endParaRPr lang="en-US" sz="1200" b="1" dirty="0" smtClean="0">
              <a:solidFill>
                <a:srgbClr val="196E78"/>
              </a:solidFill>
            </a:endParaRPr>
          </a:p>
          <a:p>
            <a:r>
              <a:rPr lang="en-US" sz="1200" dirty="0" smtClean="0"/>
              <a:t>Expanded </a:t>
            </a:r>
            <a:r>
              <a:rPr lang="en-US" sz="1200" dirty="0"/>
              <a:t>accounting equation</a:t>
            </a:r>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51146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mn-lt"/>
              </a:rPr>
              <a:pPr/>
              <a:t>23</a:t>
            </a:fld>
            <a:endParaRPr lang="en-US" dirty="0">
              <a:latin typeface="+mn-lt"/>
            </a:endParaRPr>
          </a:p>
        </p:txBody>
      </p:sp>
      <p:sp>
        <p:nvSpPr>
          <p:cNvPr id="5" name="Footer Placeholder "/>
          <p:cNvSpPr>
            <a:spLocks noGrp="1"/>
          </p:cNvSpPr>
          <p:nvPr>
            <p:ph type="ftr" sz="quarter" idx="11"/>
          </p:nvPr>
        </p:nvSpPr>
        <p:spPr/>
        <p:txBody>
          <a:bodyPr/>
          <a:lstStyle/>
          <a:p>
            <a:r>
              <a:rPr lang="en-US" dirty="0" smtClean="0">
                <a:latin typeface="+mn-lt"/>
              </a:rPr>
              <a:t>Copyright ©2019 John </a:t>
            </a:r>
            <a:r>
              <a:rPr lang="en-US" dirty="0">
                <a:latin typeface="+mn-lt"/>
              </a:rPr>
              <a:t>Wiley &amp; Son, Inc. </a:t>
            </a:r>
          </a:p>
        </p:txBody>
      </p:sp>
      <p:sp>
        <p:nvSpPr>
          <p:cNvPr id="7" name="LOBL"/>
          <p:cNvSpPr>
            <a:spLocks noGrp="1"/>
          </p:cNvSpPr>
          <p:nvPr>
            <p:ph sz="quarter" idx="4294967295"/>
          </p:nvPr>
        </p:nvSpPr>
        <p:spPr>
          <a:xfrm>
            <a:off x="283535" y="3048000"/>
            <a:ext cx="8534400" cy="3124200"/>
          </a:xfrm>
          <a:prstGeom prst="rect">
            <a:avLst/>
          </a:prstGeom>
        </p:spPr>
        <p:txBody>
          <a:bodyPr/>
          <a:lstStyle/>
          <a:p>
            <a:pPr marL="0" indent="0">
              <a:lnSpc>
                <a:spcPct val="100000"/>
              </a:lnSpc>
              <a:spcBef>
                <a:spcPts val="1200"/>
              </a:spcBef>
              <a:buSzPct val="80000"/>
              <a:buNone/>
              <a:defRPr/>
            </a:pPr>
            <a:r>
              <a:rPr lang="en-US" sz="3200" b="1" dirty="0" smtClean="0"/>
              <a:t>Decrease in Owner’s Equity</a:t>
            </a:r>
            <a:endParaRPr lang="en-US" sz="3200" b="1" dirty="0"/>
          </a:p>
          <a:p>
            <a:pPr marL="574675" indent="-346075">
              <a:lnSpc>
                <a:spcPct val="100000"/>
              </a:lnSpc>
              <a:spcBef>
                <a:spcPts val="1200"/>
              </a:spcBef>
              <a:buClr>
                <a:srgbClr val="990000"/>
              </a:buClr>
              <a:buSzPct val="100000"/>
              <a:defRPr/>
            </a:pPr>
            <a:r>
              <a:rPr lang="en-US" altLang="en-US" b="1" dirty="0" smtClean="0"/>
              <a:t>Drawings. </a:t>
            </a:r>
            <a:r>
              <a:rPr lang="en-US" altLang="en-US" dirty="0" smtClean="0"/>
              <a:t>A withdraw of cash </a:t>
            </a:r>
            <a:r>
              <a:rPr lang="en-US" altLang="en-US" dirty="0"/>
              <a:t>or other assets for personal </a:t>
            </a:r>
            <a:r>
              <a:rPr lang="en-US" altLang="en-US" dirty="0" smtClean="0"/>
              <a:t>use</a:t>
            </a:r>
            <a:endParaRPr lang="en-US" altLang="en-US" dirty="0"/>
          </a:p>
          <a:p>
            <a:pPr marL="574675" indent="-346075">
              <a:lnSpc>
                <a:spcPct val="100000"/>
              </a:lnSpc>
              <a:spcBef>
                <a:spcPts val="1200"/>
              </a:spcBef>
              <a:buClr>
                <a:srgbClr val="990000"/>
              </a:buClr>
              <a:buSzPct val="100000"/>
              <a:defRPr/>
            </a:pPr>
            <a:r>
              <a:rPr lang="en-US" altLang="en-US" b="1" dirty="0" smtClean="0"/>
              <a:t>Expenses. </a:t>
            </a:r>
            <a:r>
              <a:rPr lang="en-US" altLang="en-US" dirty="0" smtClean="0"/>
              <a:t>Cost </a:t>
            </a:r>
            <a:r>
              <a:rPr lang="en-US" altLang="en-US" dirty="0"/>
              <a:t>of assets consumed or services used in the process of earning revenue</a:t>
            </a:r>
            <a:endParaRPr lang="en-US" dirty="0"/>
          </a:p>
        </p:txBody>
      </p:sp>
      <p:sp>
        <p:nvSpPr>
          <p:cNvPr id="10" name="COB/LO"/>
          <p:cNvSpPr>
            <a:spLocks noGrp="1"/>
          </p:cNvSpPr>
          <p:nvPr>
            <p:ph sz="quarter" idx="4294967295"/>
          </p:nvPr>
        </p:nvSpPr>
        <p:spPr>
          <a:xfrm>
            <a:off x="228600" y="6410673"/>
            <a:ext cx="489095" cy="276999"/>
          </a:xfrm>
          <a:prstGeom prst="rect">
            <a:avLst/>
          </a:prstGeom>
          <a:noFill/>
        </p:spPr>
        <p:txBody>
          <a:bodyPr lIns="0" rIns="0">
            <a:spAutoFit/>
          </a:bodyPr>
          <a:lstStyle/>
          <a:p>
            <a:pPr marL="60325" lvl="1" indent="0">
              <a:lnSpc>
                <a:spcPct val="100000"/>
              </a:lnSpc>
              <a:spcBef>
                <a:spcPts val="1200"/>
              </a:spcBef>
              <a:buNone/>
            </a:pPr>
            <a:r>
              <a:rPr lang="en-US" sz="1200" dirty="0" smtClean="0">
                <a:solidFill>
                  <a:schemeClr val="bg1">
                    <a:lumMod val="50000"/>
                  </a:schemeClr>
                </a:solidFill>
              </a:rPr>
              <a:t>LO 3</a:t>
            </a:r>
            <a:endParaRPr lang="en-US" sz="1200" dirty="0">
              <a:solidFill>
                <a:schemeClr val="bg1">
                  <a:lumMod val="50000"/>
                </a:schemeClr>
              </a:solidFill>
            </a:endParaRPr>
          </a:p>
        </p:txBody>
      </p:sp>
      <p:sp>
        <p:nvSpPr>
          <p:cNvPr id="8" name="Title "/>
          <p:cNvSpPr>
            <a:spLocks noGrp="1"/>
          </p:cNvSpPr>
          <p:nvPr>
            <p:ph type="title" idx="4294967295"/>
          </p:nvPr>
        </p:nvSpPr>
        <p:spPr>
          <a:xfrm>
            <a:off x="309562" y="762000"/>
            <a:ext cx="8682038" cy="646331"/>
          </a:xfrm>
          <a:prstGeom prst="rect">
            <a:avLst/>
          </a:prstGeom>
        </p:spPr>
        <p:txBody>
          <a:bodyPr wrap="square">
            <a:spAutoFit/>
          </a:bodyPr>
          <a:lstStyle/>
          <a:p>
            <a:r>
              <a:rPr lang="en-US" sz="4000" b="1" dirty="0" smtClean="0">
                <a:solidFill>
                  <a:schemeClr val="accent1"/>
                </a:solidFill>
                <a:latin typeface="+mn-lt"/>
                <a:ea typeface="Source Sans Pro" charset="0"/>
                <a:cs typeface="Calibri" panose="020F0502020204030204" pitchFamily="34" charset="0"/>
              </a:rPr>
              <a:t>The Accounting Equation</a:t>
            </a:r>
            <a:endParaRPr lang="en-US" b="1" dirty="0">
              <a:solidFill>
                <a:srgbClr val="196E78"/>
              </a:solidFill>
              <a:latin typeface="+mn-lt"/>
            </a:endParaRPr>
          </a:p>
        </p:txBody>
      </p:sp>
      <p:graphicFrame>
        <p:nvGraphicFramePr>
          <p:cNvPr id="2" name="Table 1"/>
          <p:cNvGraphicFramePr>
            <a:graphicFrameLocks noGrp="1"/>
          </p:cNvGraphicFramePr>
          <p:nvPr>
            <p:extLst/>
          </p:nvPr>
        </p:nvGraphicFramePr>
        <p:xfrm>
          <a:off x="267421" y="1556961"/>
          <a:ext cx="8630260" cy="1280160"/>
        </p:xfrm>
        <a:graphic>
          <a:graphicData uri="http://schemas.openxmlformats.org/drawingml/2006/table">
            <a:tbl>
              <a:tblPr>
                <a:tableStyleId>{5C22544A-7EE6-4342-B048-85BDC9FD1C3A}</a:tableStyleId>
              </a:tblPr>
              <a:tblGrid>
                <a:gridCol w="1332779">
                  <a:extLst>
                    <a:ext uri="{9D8B030D-6E8A-4147-A177-3AD203B41FA5}">
                      <a16:colId xmlns:a16="http://schemas.microsoft.com/office/drawing/2014/main" val="20000"/>
                    </a:ext>
                  </a:extLst>
                </a:gridCol>
                <a:gridCol w="825796">
                  <a:extLst>
                    <a:ext uri="{9D8B030D-6E8A-4147-A177-3AD203B41FA5}">
                      <a16:colId xmlns:a16="http://schemas.microsoft.com/office/drawing/2014/main" val="20001"/>
                    </a:ext>
                  </a:extLst>
                </a:gridCol>
                <a:gridCol w="240597">
                  <a:extLst>
                    <a:ext uri="{9D8B030D-6E8A-4147-A177-3AD203B41FA5}">
                      <a16:colId xmlns:a16="http://schemas.microsoft.com/office/drawing/2014/main" val="20002"/>
                    </a:ext>
                  </a:extLst>
                </a:gridCol>
                <a:gridCol w="1062566">
                  <a:extLst>
                    <a:ext uri="{9D8B030D-6E8A-4147-A177-3AD203B41FA5}">
                      <a16:colId xmlns:a16="http://schemas.microsoft.com/office/drawing/2014/main" val="20003"/>
                    </a:ext>
                  </a:extLst>
                </a:gridCol>
                <a:gridCol w="240597">
                  <a:extLst>
                    <a:ext uri="{9D8B030D-6E8A-4147-A177-3AD203B41FA5}">
                      <a16:colId xmlns:a16="http://schemas.microsoft.com/office/drawing/2014/main" val="20004"/>
                    </a:ext>
                  </a:extLst>
                </a:gridCol>
                <a:gridCol w="999066">
                  <a:extLst>
                    <a:ext uri="{9D8B030D-6E8A-4147-A177-3AD203B41FA5}">
                      <a16:colId xmlns:a16="http://schemas.microsoft.com/office/drawing/2014/main" val="20005"/>
                    </a:ext>
                  </a:extLst>
                </a:gridCol>
                <a:gridCol w="104257">
                  <a:extLst>
                    <a:ext uri="{9D8B030D-6E8A-4147-A177-3AD203B41FA5}">
                      <a16:colId xmlns:a16="http://schemas.microsoft.com/office/drawing/2014/main" val="20006"/>
                    </a:ext>
                  </a:extLst>
                </a:gridCol>
                <a:gridCol w="1043897">
                  <a:extLst>
                    <a:ext uri="{9D8B030D-6E8A-4147-A177-3AD203B41FA5}">
                      <a16:colId xmlns:a16="http://schemas.microsoft.com/office/drawing/2014/main" val="20007"/>
                    </a:ext>
                  </a:extLst>
                </a:gridCol>
                <a:gridCol w="310091">
                  <a:extLst>
                    <a:ext uri="{9D8B030D-6E8A-4147-A177-3AD203B41FA5}">
                      <a16:colId xmlns:a16="http://schemas.microsoft.com/office/drawing/2014/main" val="20008"/>
                    </a:ext>
                  </a:extLst>
                </a:gridCol>
                <a:gridCol w="1082188">
                  <a:extLst>
                    <a:ext uri="{9D8B030D-6E8A-4147-A177-3AD203B41FA5}">
                      <a16:colId xmlns:a16="http://schemas.microsoft.com/office/drawing/2014/main" val="20009"/>
                    </a:ext>
                  </a:extLst>
                </a:gridCol>
                <a:gridCol w="260878">
                  <a:extLst>
                    <a:ext uri="{9D8B030D-6E8A-4147-A177-3AD203B41FA5}">
                      <a16:colId xmlns:a16="http://schemas.microsoft.com/office/drawing/2014/main" val="20010"/>
                    </a:ext>
                  </a:extLst>
                </a:gridCol>
                <a:gridCol w="1127548">
                  <a:extLst>
                    <a:ext uri="{9D8B030D-6E8A-4147-A177-3AD203B41FA5}">
                      <a16:colId xmlns:a16="http://schemas.microsoft.com/office/drawing/2014/main" val="20011"/>
                    </a:ext>
                  </a:extLst>
                </a:gridCol>
              </a:tblGrid>
              <a:tr h="0">
                <a:tc>
                  <a:txBody>
                    <a:bodyPr/>
                    <a:lstStyle/>
                    <a:p>
                      <a:pPr algn="ctr" fontAlgn="b"/>
                      <a:r>
                        <a:rPr lang="en-US" sz="2000" b="1" u="none" strike="noStrike" dirty="0" smtClean="0">
                          <a:solidFill>
                            <a:srgbClr val="990000"/>
                          </a:solidFill>
                          <a:effectLst/>
                        </a:rPr>
                        <a:t>Equation</a:t>
                      </a:r>
                      <a:endParaRPr lang="en-US" sz="2000" b="1" i="0" u="none" strike="noStrike" dirty="0">
                        <a:solidFill>
                          <a:srgbClr val="990000"/>
                        </a:solidFill>
                        <a:effectLst/>
                        <a:latin typeface="Calibri" panose="020F0502020204030204" pitchFamily="34" charset="0"/>
                      </a:endParaRPr>
                    </a:p>
                  </a:txBody>
                  <a:tcPr marL="45720" marR="45720" marT="91440" marB="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Assets</a:t>
                      </a:r>
                      <a:endParaRPr lang="en-US" sz="2000" b="1" i="0" u="none" strike="noStrike" dirty="0">
                        <a:solidFill>
                          <a:srgbClr val="000000"/>
                        </a:solidFill>
                        <a:effectLst/>
                        <a:latin typeface="Calibri" panose="020F0502020204030204" pitchFamily="34" charset="0"/>
                      </a:endParaRPr>
                    </a:p>
                  </a:txBody>
                  <a:tcPr marR="4233" marT="91440" marB="9144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Liabilities</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7">
                  <a:txBody>
                    <a:bodyPr/>
                    <a:lstStyle/>
                    <a:p>
                      <a:pPr algn="ctr" fontAlgn="b"/>
                      <a:r>
                        <a:rPr lang="en-US" sz="2000" b="1" u="none" strike="noStrike" dirty="0">
                          <a:effectLst/>
                        </a:rPr>
                        <a:t>Owner's Equity</a:t>
                      </a:r>
                      <a:endParaRPr lang="en-US" sz="2000" b="1" i="0" u="none" strike="noStrike" dirty="0">
                        <a:solidFill>
                          <a:srgbClr val="000000"/>
                        </a:solidFill>
                        <a:effectLst/>
                        <a:latin typeface="Calibri" panose="020F0502020204030204" pitchFamily="34" charset="0"/>
                      </a:endParaRPr>
                    </a:p>
                  </a:txBody>
                  <a:tcPr marL="4233" marR="4233" marT="91440" marB="9144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ctr" fontAlgn="b"/>
                      <a:r>
                        <a:rPr lang="en-US" sz="2000" b="1" u="none" strike="noStrike" dirty="0">
                          <a:solidFill>
                            <a:srgbClr val="990000"/>
                          </a:solidFill>
                          <a:effectLst/>
                        </a:rPr>
                        <a:t>Expanded </a:t>
                      </a:r>
                      <a:endParaRPr lang="en-US" sz="2000" b="1" u="none" strike="noStrike" dirty="0" smtClean="0">
                        <a:solidFill>
                          <a:srgbClr val="990000"/>
                        </a:solidFill>
                        <a:effectLst/>
                      </a:endParaRPr>
                    </a:p>
                    <a:p>
                      <a:pPr algn="ctr" fontAlgn="b"/>
                      <a:r>
                        <a:rPr lang="en-US" sz="2000" b="1" u="none" strike="noStrike" dirty="0" smtClean="0">
                          <a:solidFill>
                            <a:srgbClr val="990000"/>
                          </a:solidFill>
                          <a:effectLst/>
                        </a:rPr>
                        <a:t>Equation</a:t>
                      </a:r>
                      <a:endParaRPr lang="en-US" sz="2000" b="1" i="0" u="none" strike="noStrike" dirty="0">
                        <a:solidFill>
                          <a:srgbClr val="990000"/>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Assets</a:t>
                      </a:r>
                      <a:endParaRPr lang="en-US" sz="2000" b="1" i="0" u="none" strike="noStrike" dirty="0">
                        <a:solidFill>
                          <a:srgbClr val="000000"/>
                        </a:solidFill>
                        <a:effectLst/>
                        <a:latin typeface="Calibri" panose="020F0502020204030204" pitchFamily="34" charset="0"/>
                      </a:endParaRPr>
                    </a:p>
                  </a:txBody>
                  <a:tcPr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Liabilities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Owner's </a:t>
                      </a:r>
                      <a:endParaRPr lang="en-US" sz="2000" b="1" u="none" strike="noStrike" dirty="0" smtClean="0">
                        <a:effectLst/>
                      </a:endParaRPr>
                    </a:p>
                    <a:p>
                      <a:pPr algn="ctr" fontAlgn="b"/>
                      <a:r>
                        <a:rPr lang="en-US" sz="2000" b="1" u="none" strike="noStrike" dirty="0" smtClean="0">
                          <a:effectLst/>
                        </a:rPr>
                        <a:t>Capital</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Owner's </a:t>
                      </a:r>
                      <a:endParaRPr lang="en-US" sz="2000" b="1" u="none" strike="noStrike" dirty="0" smtClean="0">
                        <a:effectLst/>
                      </a:endParaRPr>
                    </a:p>
                    <a:p>
                      <a:pPr algn="ctr" fontAlgn="b"/>
                      <a:r>
                        <a:rPr lang="en-US" sz="2000" b="1" u="none" strike="noStrike" dirty="0" smtClean="0">
                          <a:effectLst/>
                        </a:rPr>
                        <a:t>Drawings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Revenues</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smtClean="0">
                          <a:effectLst/>
                        </a:rPr>
                        <a:t>-</a:t>
                      </a:r>
                      <a:endParaRPr lang="en-US" sz="2000" b="1" i="0" u="none" strike="noStrike" dirty="0">
                        <a:solidFill>
                          <a:srgbClr val="000000"/>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1" u="none" strike="noStrike" dirty="0">
                          <a:effectLst/>
                        </a:rPr>
                        <a:t>Expenses</a:t>
                      </a:r>
                      <a:endParaRPr lang="en-US" sz="2000" b="1" i="0" u="none" strike="noStrike" dirty="0">
                        <a:solidFill>
                          <a:srgbClr val="000000"/>
                        </a:solidFill>
                        <a:effectLst/>
                        <a:latin typeface="Calibri" panose="020F0502020204030204" pitchFamily="34" charset="0"/>
                      </a:endParaRPr>
                    </a:p>
                  </a:txBody>
                  <a:tcPr marL="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 name="Rectangle 10"/>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0062267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4"/>
          <p:cNvSpPr>
            <a:spLocks noGrp="1"/>
          </p:cNvSpPr>
          <p:nvPr>
            <p:ph type="ctrTitle"/>
          </p:nvPr>
        </p:nvSpPr>
        <p:spPr>
          <a:xfrm>
            <a:off x="935865" y="1338016"/>
            <a:ext cx="7315200" cy="3124200"/>
          </a:xfrm>
        </p:spPr>
        <p:txBody>
          <a:bodyPr/>
          <a:lstStyle/>
          <a:p>
            <a:r>
              <a:rPr lang="en-US" altLang="en-US" dirty="0"/>
              <a:t/>
            </a:r>
            <a:br>
              <a:rPr lang="en-US" altLang="en-US" dirty="0"/>
            </a:br>
            <a:r>
              <a:rPr lang="en-US" altLang="en-US" dirty="0"/>
              <a:t/>
            </a:r>
            <a:br>
              <a:rPr lang="en-US" altLang="en-US" dirty="0"/>
            </a:br>
            <a:r>
              <a:rPr lang="en-US" dirty="0"/>
              <a:t>Analyze business transactions using the accounting equation.</a:t>
            </a:r>
            <a:r>
              <a:rPr lang="en-US" altLang="en-US" dirty="0"/>
              <a:t/>
            </a:r>
            <a:br>
              <a:rPr lang="en-US" altLang="en-US" dirty="0"/>
            </a:br>
            <a:endParaRPr lang="en-US" altLang="en-US" dirty="0"/>
          </a:p>
        </p:txBody>
      </p:sp>
      <p:sp>
        <p:nvSpPr>
          <p:cNvPr id="130051" name="Slide Number Placeholder 3"/>
          <p:cNvSpPr>
            <a:spLocks noGrp="1"/>
          </p:cNvSpPr>
          <p:nvPr>
            <p:ph type="sldNum" sz="quarter" idx="12"/>
          </p:nvPr>
        </p:nvSpPr>
        <p:spPr bwMode="auto">
          <a:xfrm>
            <a:off x="6858000" y="6357243"/>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24</a:t>
            </a:fld>
            <a:endParaRPr lang="en-US" altLang="en-US" dirty="0">
              <a:solidFill>
                <a:srgbClr val="898989"/>
              </a:solidFill>
            </a:endParaRPr>
          </a:p>
        </p:txBody>
      </p:sp>
      <p:pic>
        <p:nvPicPr>
          <p:cNvPr id="130053" name="Picture 2"/>
          <p:cNvPicPr>
            <a:picLocks noChangeAspect="1" noChangeArrowheads="1"/>
          </p:cNvPicPr>
          <p:nvPr/>
        </p:nvPicPr>
        <p:blipFill>
          <a:blip r:embed="rId3" cstate="print"/>
          <a:srcRect/>
          <a:stretch>
            <a:fillRect/>
          </a:stretch>
        </p:blipFill>
        <p:spPr bwMode="auto">
          <a:xfrm>
            <a:off x="935865" y="1698558"/>
            <a:ext cx="7315200" cy="87312"/>
          </a:xfrm>
          <a:prstGeom prst="rect">
            <a:avLst/>
          </a:prstGeom>
          <a:noFill/>
          <a:ln w="9525">
            <a:noFill/>
            <a:miter lim="800000"/>
            <a:headEnd/>
            <a:tailEnd/>
          </a:ln>
        </p:spPr>
      </p:pic>
      <p:pic>
        <p:nvPicPr>
          <p:cNvPr id="130054" name="Picture 2"/>
          <p:cNvPicPr>
            <a:picLocks noChangeAspect="1" noChangeArrowheads="1"/>
          </p:cNvPicPr>
          <p:nvPr/>
        </p:nvPicPr>
        <p:blipFill>
          <a:blip r:embed="rId3" cstate="print"/>
          <a:srcRect/>
          <a:stretch>
            <a:fillRect/>
          </a:stretch>
        </p:blipFill>
        <p:spPr bwMode="auto">
          <a:xfrm>
            <a:off x="954110" y="4822758"/>
            <a:ext cx="7315200" cy="87313"/>
          </a:xfrm>
          <a:prstGeom prst="rect">
            <a:avLst/>
          </a:prstGeom>
          <a:noFill/>
          <a:ln w="9525">
            <a:noFill/>
            <a:miter lim="800000"/>
            <a:headEnd/>
            <a:tailEnd/>
          </a:ln>
        </p:spPr>
      </p:pic>
      <p:sp>
        <p:nvSpPr>
          <p:cNvPr id="6" name="Rectangle 5"/>
          <p:cNvSpPr/>
          <p:nvPr/>
        </p:nvSpPr>
        <p:spPr>
          <a:xfrm>
            <a:off x="1553821" y="731258"/>
            <a:ext cx="6115777" cy="769441"/>
          </a:xfrm>
          <a:prstGeom prst="rect">
            <a:avLst/>
          </a:prstGeom>
        </p:spPr>
        <p:txBody>
          <a:bodyPr wrap="none">
            <a:spAutoFit/>
          </a:bodyPr>
          <a:lstStyle/>
          <a:p>
            <a:r>
              <a:rPr lang="en-US" altLang="en-US" sz="4400" b="1" dirty="0">
                <a:solidFill>
                  <a:prstClr val="black"/>
                </a:solidFill>
              </a:rPr>
              <a:t>Learning Objective P1</a:t>
            </a:r>
            <a:endParaRPr lang="en-US" sz="4400" dirty="0">
              <a:solidFill>
                <a:prstClr val="black"/>
              </a:solidFill>
            </a:endParaRPr>
          </a:p>
        </p:txBody>
      </p:sp>
      <p:sp>
        <p:nvSpPr>
          <p:cNvPr id="8" name="Rectangle 7"/>
          <p:cNvSpPr>
            <a:spLocks noGrp="1" noChangeArrowheads="1"/>
          </p:cNvSpPr>
          <p:nvPr/>
        </p:nvSpPr>
        <p:spPr bwMode="auto">
          <a:xfrm>
            <a:off x="6705600" y="6416549"/>
            <a:ext cx="22098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80507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type="title"/>
          </p:nvPr>
        </p:nvSpPr>
        <p:spPr>
          <a:xfrm>
            <a:off x="966848" y="422270"/>
            <a:ext cx="7158038" cy="1412875"/>
          </a:xfrm>
        </p:spPr>
        <p:txBody>
          <a:bodyPr/>
          <a:lstStyle/>
          <a:p>
            <a:pPr algn="ctr"/>
            <a:r>
              <a:rPr lang="en-US" b="1" dirty="0"/>
              <a:t>Transaction 1: </a:t>
            </a:r>
            <a:br>
              <a:rPr lang="en-US" b="1" dirty="0"/>
            </a:br>
            <a:r>
              <a:rPr lang="en-US" b="1" dirty="0"/>
              <a:t>Investment by Owner</a:t>
            </a:r>
          </a:p>
        </p:txBody>
      </p:sp>
      <p:sp>
        <p:nvSpPr>
          <p:cNvPr id="34818" name="Rectangle 2"/>
          <p:cNvSpPr>
            <a:spLocks noGrp="1" noChangeArrowheads="1"/>
          </p:cNvSpPr>
          <p:nvPr>
            <p:ph sz="half" idx="1"/>
          </p:nvPr>
        </p:nvSpPr>
        <p:spPr bwMode="auto">
          <a:xfrm>
            <a:off x="1066800" y="2640929"/>
            <a:ext cx="7161213" cy="1452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endParaRPr lang="en-US" dirty="0"/>
          </a:p>
          <a:p>
            <a:pPr algn="ctr">
              <a:buFont typeface="Wingdings" panose="05000000000000000000" pitchFamily="2" charset="2"/>
              <a:buNone/>
            </a:pPr>
            <a:endParaRPr lang="en-US" dirty="0"/>
          </a:p>
          <a:p>
            <a:pPr algn="ct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a:t>
            </a:r>
            <a:r>
              <a:rPr lang="en-US" b="1" dirty="0">
                <a:solidFill>
                  <a:schemeClr val="hlink"/>
                </a:solidFill>
              </a:rPr>
              <a:t> </a:t>
            </a:r>
            <a:r>
              <a:rPr lang="en-US" b="1" dirty="0">
                <a:solidFill>
                  <a:srgbClr val="9A2F6F"/>
                </a:solidFill>
              </a:rPr>
              <a:t>(asset)</a:t>
            </a:r>
          </a:p>
          <a:p>
            <a:pPr>
              <a:buFont typeface="Wingdings" panose="05000000000000000000" pitchFamily="2" charset="2"/>
              <a:buNone/>
            </a:pPr>
            <a:r>
              <a:rPr lang="en-US" b="1" dirty="0">
                <a:solidFill>
                  <a:schemeClr val="hlink"/>
                </a:solidFill>
              </a:rPr>
              <a:t>	</a:t>
            </a:r>
            <a:r>
              <a:rPr lang="en-US" b="1" dirty="0"/>
              <a:t>(2) C. Taylor, Capital </a:t>
            </a:r>
            <a:r>
              <a:rPr lang="en-US" b="1" dirty="0">
                <a:solidFill>
                  <a:srgbClr val="9A2F6F"/>
                </a:solidFill>
              </a:rPr>
              <a:t>(equity)</a:t>
            </a:r>
          </a:p>
        </p:txBody>
      </p:sp>
      <p:sp>
        <p:nvSpPr>
          <p:cNvPr id="13" name="Slide Number Placeholder 3"/>
          <p:cNvSpPr>
            <a:spLocks noGrp="1"/>
          </p:cNvSpPr>
          <p:nvPr>
            <p:ph type="sldNum" sz="quarter" idx="12"/>
          </p:nvPr>
        </p:nvSpPr>
        <p:spPr bwMode="auto">
          <a:xfrm>
            <a:off x="6705600" y="6460518"/>
            <a:ext cx="22860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25</a:t>
            </a:fld>
            <a:endParaRPr lang="en-US" altLang="en-US" dirty="0">
              <a:solidFill>
                <a:srgbClr val="898989"/>
              </a:solidFill>
            </a:endParaRPr>
          </a:p>
        </p:txBody>
      </p:sp>
      <p:sp>
        <p:nvSpPr>
          <p:cNvPr id="34819" name="Rectangle 3"/>
          <p:cNvSpPr>
            <a:spLocks noChangeArrowheads="1"/>
          </p:cNvSpPr>
          <p:nvPr/>
        </p:nvSpPr>
        <p:spPr bwMode="auto">
          <a:xfrm>
            <a:off x="431067" y="1859208"/>
            <a:ext cx="8229600" cy="1626512"/>
          </a:xfrm>
          <a:prstGeom prst="rect">
            <a:avLst/>
          </a:prstGeom>
          <a:solidFill>
            <a:srgbClr val="FFFF99"/>
          </a:solidFill>
          <a:ln>
            <a:noFill/>
          </a:ln>
          <a:effectLst/>
        </p:spPr>
        <p:txBody>
          <a:bodyPr lIns="90488" tIns="44450" rIns="90488" bIns="44450"/>
          <a:lstStyle/>
          <a:p>
            <a:pPr algn="ctr">
              <a:spcBef>
                <a:spcPct val="20000"/>
              </a:spcBef>
            </a:pPr>
            <a:r>
              <a:rPr lang="en-US" sz="3200" b="1" dirty="0">
                <a:solidFill>
                  <a:prstClr val="black"/>
                </a:solidFill>
                <a:latin typeface="Arial" panose="020B0604020202020204" pitchFamily="34" charset="0"/>
              </a:rPr>
              <a:t>         Chas Taylor invests $30,000 cash in a new business named FastForward. FastForward is a proprietorship.</a:t>
            </a:r>
            <a:endParaRPr lang="en-US" sz="3200" b="1" dirty="0">
              <a:solidFill>
                <a:srgbClr val="9900CC"/>
              </a:solidFill>
              <a:latin typeface="Arial" panose="020B0604020202020204" pitchFamily="34" charset="0"/>
            </a:endParaRPr>
          </a:p>
        </p:txBody>
      </p:sp>
      <p:sp>
        <p:nvSpPr>
          <p:cNvPr id="34820" name="AutoShape 4"/>
          <p:cNvSpPr>
            <a:spLocks noChangeArrowheads="1"/>
          </p:cNvSpPr>
          <p:nvPr/>
        </p:nvSpPr>
        <p:spPr bwMode="auto">
          <a:xfrm rot="16200000">
            <a:off x="4467225" y="4248151"/>
            <a:ext cx="444500" cy="330200"/>
          </a:xfrm>
          <a:prstGeom prst="rightArrow">
            <a:avLst>
              <a:gd name="adj1" fmla="val 50000"/>
              <a:gd name="adj2" fmla="val 67314"/>
            </a:avLst>
          </a:prstGeom>
          <a:solidFill>
            <a:srgbClr val="00B05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34821" name="AutoShape 5"/>
          <p:cNvSpPr>
            <a:spLocks noChangeArrowheads="1"/>
          </p:cNvSpPr>
          <p:nvPr/>
        </p:nvSpPr>
        <p:spPr bwMode="auto">
          <a:xfrm rot="16200000">
            <a:off x="6318250" y="4781551"/>
            <a:ext cx="444500" cy="330200"/>
          </a:xfrm>
          <a:prstGeom prst="rightArrow">
            <a:avLst>
              <a:gd name="adj1" fmla="val 50000"/>
              <a:gd name="adj2" fmla="val 67314"/>
            </a:avLst>
          </a:prstGeom>
          <a:solidFill>
            <a:srgbClr val="00B05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10" name="Rounded Rectangle 9"/>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2" name="Rectangle 11"/>
          <p:cNvSpPr>
            <a:spLocks noGrp="1" noChangeArrowheads="1"/>
          </p:cNvSpPr>
          <p:nvPr/>
        </p:nvSpPr>
        <p:spPr bwMode="auto">
          <a:xfrm>
            <a:off x="6705600" y="6497690"/>
            <a:ext cx="219052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4" name="Rectangle 13"/>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4161900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fade">
                                      <p:cBhvr>
                                        <p:cTn id="7" dur="1000"/>
                                        <p:tgtEl>
                                          <p:spTgt spid="34819"/>
                                        </p:tgtEl>
                                      </p:cBhvr>
                                    </p:animEffect>
                                    <p:anim calcmode="lin" valueType="num">
                                      <p:cBhvr>
                                        <p:cTn id="8" dur="1000" fill="hold"/>
                                        <p:tgtEl>
                                          <p:spTgt spid="34819"/>
                                        </p:tgtEl>
                                        <p:attrNameLst>
                                          <p:attrName>ppt_x</p:attrName>
                                        </p:attrNameLst>
                                      </p:cBhvr>
                                      <p:tavLst>
                                        <p:tav tm="0">
                                          <p:val>
                                            <p:strVal val="#ppt_x"/>
                                          </p:val>
                                        </p:tav>
                                        <p:tav tm="100000">
                                          <p:val>
                                            <p:strVal val="#ppt_x"/>
                                          </p:val>
                                        </p:tav>
                                      </p:tavLst>
                                    </p:anim>
                                    <p:anim calcmode="lin" valueType="num">
                                      <p:cBhvr>
                                        <p:cTn id="9" dur="1000" fill="hold"/>
                                        <p:tgtEl>
                                          <p:spTgt spid="348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Effect transition="in" filter="dissolve">
                                      <p:cBhvr>
                                        <p:cTn id="13" dur="500"/>
                                        <p:tgtEl>
                                          <p:spTgt spid="34818">
                                            <p:txEl>
                                              <p:pRg st="2" end="2"/>
                                            </p:txEl>
                                          </p:spTgt>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dissolve">
                                      <p:cBhvr>
                                        <p:cTn id="18" dur="1000"/>
                                        <p:tgtEl>
                                          <p:spTgt spid="34818">
                                            <p:txEl>
                                              <p:pRg st="3" end="3"/>
                                            </p:txEl>
                                          </p:spTgt>
                                        </p:tgtEl>
                                      </p:cBhvr>
                                    </p:animEffect>
                                  </p:childTnLst>
                                </p:cTn>
                              </p:par>
                            </p:childTnLst>
                          </p:cTn>
                        </p:par>
                        <p:par>
                          <p:cTn id="19" fill="hold" nodeType="afterGroup">
                            <p:stCondLst>
                              <p:cond delay="1000"/>
                            </p:stCondLst>
                            <p:childTnLst>
                              <p:par>
                                <p:cTn id="20" presetID="9" presetClass="entr" presetSubtype="0" fill="hold" nodeType="afterEffect">
                                  <p:stCondLst>
                                    <p:cond delay="0"/>
                                  </p:stCondLst>
                                  <p:childTnLst>
                                    <p:set>
                                      <p:cBhvr>
                                        <p:cTn id="21" dur="1" fill="hold">
                                          <p:stCondLst>
                                            <p:cond delay="0"/>
                                          </p:stCondLst>
                                        </p:cTn>
                                        <p:tgtEl>
                                          <p:spTgt spid="34818">
                                            <p:txEl>
                                              <p:pRg st="4" end="4"/>
                                            </p:txEl>
                                          </p:spTgt>
                                        </p:tgtEl>
                                        <p:attrNameLst>
                                          <p:attrName>style.visibility</p:attrName>
                                        </p:attrNameLst>
                                      </p:cBhvr>
                                      <p:to>
                                        <p:strVal val="visible"/>
                                      </p:to>
                                    </p:set>
                                    <p:animEffect transition="in" filter="dissolve">
                                      <p:cBhvr>
                                        <p:cTn id="22" dur="2000"/>
                                        <p:tgtEl>
                                          <p:spTgt spid="34818">
                                            <p:txEl>
                                              <p:pRg st="4" end="4"/>
                                            </p:txEl>
                                          </p:spTgt>
                                        </p:tgtEl>
                                      </p:cBhvr>
                                    </p:animEffect>
                                  </p:childTnLst>
                                </p:cTn>
                              </p:par>
                            </p:childTnLst>
                          </p:cTn>
                        </p:par>
                        <p:par>
                          <p:cTn id="23" fill="hold" nodeType="afterGroup">
                            <p:stCondLst>
                              <p:cond delay="3000"/>
                            </p:stCondLst>
                            <p:childTnLst>
                              <p:par>
                                <p:cTn id="24" presetID="29" presetClass="entr" presetSubtype="0" fill="hold" grpId="0" nodeType="afterEffect">
                                  <p:stCondLst>
                                    <p:cond delay="0"/>
                                  </p:stCondLst>
                                  <p:childTnLst>
                                    <p:set>
                                      <p:cBhvr>
                                        <p:cTn id="25" dur="1" fill="hold">
                                          <p:stCondLst>
                                            <p:cond delay="0"/>
                                          </p:stCondLst>
                                        </p:cTn>
                                        <p:tgtEl>
                                          <p:spTgt spid="34820"/>
                                        </p:tgtEl>
                                        <p:attrNameLst>
                                          <p:attrName>style.visibility</p:attrName>
                                        </p:attrNameLst>
                                      </p:cBhvr>
                                      <p:to>
                                        <p:strVal val="visible"/>
                                      </p:to>
                                    </p:set>
                                    <p:anim calcmode="lin" valueType="num">
                                      <p:cBhvr>
                                        <p:cTn id="26" dur="1000" fill="hold"/>
                                        <p:tgtEl>
                                          <p:spTgt spid="34820"/>
                                        </p:tgtEl>
                                        <p:attrNameLst>
                                          <p:attrName>ppt_x</p:attrName>
                                        </p:attrNameLst>
                                      </p:cBhvr>
                                      <p:tavLst>
                                        <p:tav tm="0">
                                          <p:val>
                                            <p:strVal val="#ppt_x-.2"/>
                                          </p:val>
                                        </p:tav>
                                        <p:tav tm="100000">
                                          <p:val>
                                            <p:strVal val="#ppt_x"/>
                                          </p:val>
                                        </p:tav>
                                      </p:tavLst>
                                    </p:anim>
                                    <p:anim calcmode="lin" valueType="num">
                                      <p:cBhvr>
                                        <p:cTn id="27" dur="1000" fill="hold"/>
                                        <p:tgtEl>
                                          <p:spTgt spid="34820"/>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4820"/>
                                        </p:tgtEl>
                                      </p:cBhvr>
                                    </p:animEffect>
                                  </p:childTnLst>
                                </p:cTn>
                              </p:par>
                            </p:childTnLst>
                          </p:cTn>
                        </p:par>
                        <p:par>
                          <p:cTn id="29" fill="hold" nodeType="afterGroup">
                            <p:stCondLst>
                              <p:cond delay="4000"/>
                            </p:stCondLst>
                            <p:childTnLst>
                              <p:par>
                                <p:cTn id="30" presetID="29" presetClass="entr" presetSubtype="0" fill="hold" grpId="0" nodeType="afterEffect">
                                  <p:stCondLst>
                                    <p:cond delay="0"/>
                                  </p:stCondLst>
                                  <p:childTnLst>
                                    <p:set>
                                      <p:cBhvr>
                                        <p:cTn id="31" dur="1" fill="hold">
                                          <p:stCondLst>
                                            <p:cond delay="0"/>
                                          </p:stCondLst>
                                        </p:cTn>
                                        <p:tgtEl>
                                          <p:spTgt spid="34821"/>
                                        </p:tgtEl>
                                        <p:attrNameLst>
                                          <p:attrName>style.visibility</p:attrName>
                                        </p:attrNameLst>
                                      </p:cBhvr>
                                      <p:to>
                                        <p:strVal val="visible"/>
                                      </p:to>
                                    </p:set>
                                    <p:anim calcmode="lin" valueType="num">
                                      <p:cBhvr>
                                        <p:cTn id="32" dur="1000" fill="hold"/>
                                        <p:tgtEl>
                                          <p:spTgt spid="34821"/>
                                        </p:tgtEl>
                                        <p:attrNameLst>
                                          <p:attrName>ppt_x</p:attrName>
                                        </p:attrNameLst>
                                      </p:cBhvr>
                                      <p:tavLst>
                                        <p:tav tm="0">
                                          <p:val>
                                            <p:strVal val="#ppt_x-.2"/>
                                          </p:val>
                                        </p:tav>
                                        <p:tav tm="100000">
                                          <p:val>
                                            <p:strVal val="#ppt_x"/>
                                          </p:val>
                                        </p:tav>
                                      </p:tavLst>
                                    </p:anim>
                                    <p:anim calcmode="lin" valueType="num">
                                      <p:cBhvr>
                                        <p:cTn id="33" dur="1000" fill="hold"/>
                                        <p:tgtEl>
                                          <p:spTgt spid="3482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20" grpId="0" animBg="1"/>
      <p:bldP spid="348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41290" y="500017"/>
            <a:ext cx="7158038" cy="609600"/>
          </a:xfrm>
          <a:noFill/>
          <a:extLst>
            <a:ext uri="{909E8E84-426E-40DD-AFC4-6F175D3DCCD1}">
              <a14:hiddenFill xmlns:a14="http://schemas.microsoft.com/office/drawing/2010/main">
                <a:solidFill>
                  <a:srgbClr val="CCFF99"/>
                </a:solidFill>
              </a14:hiddenFill>
            </a:ext>
          </a:extLst>
        </p:spPr>
        <p:txBody>
          <a:bodyPr/>
          <a:lstStyle/>
          <a:p>
            <a:pPr algn="ctr"/>
            <a:r>
              <a:rPr lang="en-US" b="1" dirty="0"/>
              <a:t>Accounting Equation 1</a:t>
            </a:r>
          </a:p>
        </p:txBody>
      </p:sp>
      <p:sp>
        <p:nvSpPr>
          <p:cNvPr id="13" name="Slide Number Placeholder 3"/>
          <p:cNvSpPr>
            <a:spLocks noGrp="1"/>
          </p:cNvSpPr>
          <p:nvPr>
            <p:ph type="sldNum" sz="quarter" idx="12"/>
          </p:nvPr>
        </p:nvSpPr>
        <p:spPr bwMode="auto">
          <a:xfrm>
            <a:off x="6705600" y="6475240"/>
            <a:ext cx="22479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26</a:t>
            </a:fld>
            <a:endParaRPr lang="en-US" altLang="en-US" dirty="0">
              <a:solidFill>
                <a:srgbClr val="898989"/>
              </a:solidFill>
            </a:endParaRPr>
          </a:p>
        </p:txBody>
      </p:sp>
      <p:graphicFrame>
        <p:nvGraphicFramePr>
          <p:cNvPr id="36867" name="Object 3"/>
          <p:cNvGraphicFramePr>
            <a:graphicFrameLocks/>
          </p:cNvGraphicFramePr>
          <p:nvPr>
            <p:extLst>
              <p:ext uri="{D42A27DB-BD31-4B8C-83A1-F6EECF244321}">
                <p14:modId xmlns:p14="http://schemas.microsoft.com/office/powerpoint/2010/main" val="2936485910"/>
              </p:ext>
            </p:extLst>
          </p:nvPr>
        </p:nvGraphicFramePr>
        <p:xfrm>
          <a:off x="208659" y="2206269"/>
          <a:ext cx="8623300" cy="4113213"/>
        </p:xfrm>
        <a:graphic>
          <a:graphicData uri="http://schemas.openxmlformats.org/presentationml/2006/ole">
            <mc:AlternateContent xmlns:mc="http://schemas.openxmlformats.org/markup-compatibility/2006">
              <mc:Choice xmlns:v="urn:schemas-microsoft-com:vml" Requires="v">
                <p:oleObj spid="_x0000_s1153" name="Worksheet" r:id="rId4" imgW="4467360" imgH="2114603" progId="Excel.Sheet.8">
                  <p:embed/>
                </p:oleObj>
              </mc:Choice>
              <mc:Fallback>
                <p:oleObj name="Worksheet" r:id="rId4" imgW="4467360" imgH="2114603" progId="Excel.Sheet.8">
                  <p:embed/>
                  <p:pic>
                    <p:nvPicPr>
                      <p:cNvPr id="0" name=""/>
                      <p:cNvPicPr>
                        <a:picLocks noChangeArrowheads="1"/>
                      </p:cNvPicPr>
                      <p:nvPr/>
                    </p:nvPicPr>
                    <p:blipFill>
                      <a:blip r:embed="rId5"/>
                      <a:srcRect b="5867"/>
                      <a:stretch>
                        <a:fillRect/>
                      </a:stretch>
                    </p:blipFill>
                    <p:spPr bwMode="auto">
                      <a:xfrm>
                        <a:off x="208659" y="2206269"/>
                        <a:ext cx="8623300" cy="4113213"/>
                      </a:xfrm>
                      <a:prstGeom prst="rect">
                        <a:avLst/>
                      </a:prstGeom>
                      <a:noFill/>
                      <a:ln w="508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5"/>
          <p:cNvSpPr>
            <a:spLocks noChangeArrowheads="1"/>
          </p:cNvSpPr>
          <p:nvPr/>
        </p:nvSpPr>
        <p:spPr bwMode="auto">
          <a:xfrm>
            <a:off x="405509" y="1049820"/>
            <a:ext cx="8229600" cy="1160463"/>
          </a:xfrm>
          <a:prstGeom prst="rect">
            <a:avLst/>
          </a:prstGeom>
          <a:solidFill>
            <a:schemeClr val="accent3">
              <a:lumMod val="40000"/>
              <a:lumOff val="60000"/>
            </a:schemeClr>
          </a:solidFill>
          <a:ln>
            <a:noFill/>
          </a:ln>
          <a:effectLst/>
        </p:spPr>
        <p:txBody>
          <a:bodyPr lIns="90488" tIns="44450" rIns="90488" bIns="44450"/>
          <a:lstStyle/>
          <a:p>
            <a:pPr algn="ctr">
              <a:spcBef>
                <a:spcPct val="20000"/>
              </a:spcBef>
            </a:pPr>
            <a:r>
              <a:rPr lang="en-US" sz="3200" b="1" dirty="0">
                <a:solidFill>
                  <a:prstClr val="black"/>
                </a:solidFill>
                <a:latin typeface="Arial" panose="020B0604020202020204" pitchFamily="34" charset="0"/>
              </a:rPr>
              <a:t>Chas Taylor invests $30,000 cash to start the business, </a:t>
            </a:r>
            <a:r>
              <a:rPr lang="en-US" sz="3200" b="1" i="1" dirty="0">
                <a:solidFill>
                  <a:prstClr val="black"/>
                </a:solidFill>
                <a:latin typeface="Arial" panose="020B0604020202020204" pitchFamily="34" charset="0"/>
              </a:rPr>
              <a:t>FastForward</a:t>
            </a:r>
            <a:r>
              <a:rPr lang="en-US" sz="3200" b="1" dirty="0">
                <a:solidFill>
                  <a:prstClr val="black"/>
                </a:solidFill>
                <a:latin typeface="Arial" panose="020B0604020202020204" pitchFamily="34" charset="0"/>
              </a:rPr>
              <a:t>.</a:t>
            </a:r>
          </a:p>
        </p:txBody>
      </p:sp>
      <p:sp>
        <p:nvSpPr>
          <p:cNvPr id="36871" name="Oval 7"/>
          <p:cNvSpPr>
            <a:spLocks noChangeArrowheads="1"/>
          </p:cNvSpPr>
          <p:nvPr/>
        </p:nvSpPr>
        <p:spPr bwMode="auto">
          <a:xfrm>
            <a:off x="685800" y="3499704"/>
            <a:ext cx="1219200" cy="462696"/>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36872" name="Oval 8"/>
          <p:cNvSpPr>
            <a:spLocks noChangeArrowheads="1"/>
          </p:cNvSpPr>
          <p:nvPr/>
        </p:nvSpPr>
        <p:spPr bwMode="auto">
          <a:xfrm>
            <a:off x="7729538" y="3505200"/>
            <a:ext cx="1143000" cy="457200"/>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36969" name="Oval 105"/>
          <p:cNvSpPr>
            <a:spLocks noChangeArrowheads="1"/>
          </p:cNvSpPr>
          <p:nvPr/>
        </p:nvSpPr>
        <p:spPr bwMode="auto">
          <a:xfrm>
            <a:off x="1752600" y="5697657"/>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36970" name="Oval 106"/>
          <p:cNvSpPr>
            <a:spLocks noChangeArrowheads="1"/>
          </p:cNvSpPr>
          <p:nvPr/>
        </p:nvSpPr>
        <p:spPr bwMode="auto">
          <a:xfrm>
            <a:off x="5791200" y="5716707"/>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1" name="Rounded Rectangle 10"/>
          <p:cNvSpPr/>
          <p:nvPr/>
        </p:nvSpPr>
        <p:spPr>
          <a:xfrm>
            <a:off x="29876" y="6535566"/>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2" name="Rectangle 11"/>
          <p:cNvSpPr>
            <a:spLocks noGrp="1" noChangeArrowheads="1"/>
          </p:cNvSpPr>
          <p:nvPr/>
        </p:nvSpPr>
        <p:spPr bwMode="auto">
          <a:xfrm>
            <a:off x="6705600" y="6503041"/>
            <a:ext cx="2156839"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4" name="Rectangle 13"/>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5376726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1000"/>
                                        <p:tgtEl>
                                          <p:spTgt spid="36869"/>
                                        </p:tgtEl>
                                      </p:cBhvr>
                                    </p:animEffect>
                                    <p:anim calcmode="lin" valueType="num">
                                      <p:cBhvr>
                                        <p:cTn id="8" dur="1000" fill="hold"/>
                                        <p:tgtEl>
                                          <p:spTgt spid="36869"/>
                                        </p:tgtEl>
                                        <p:attrNameLst>
                                          <p:attrName>ppt_x</p:attrName>
                                        </p:attrNameLst>
                                      </p:cBhvr>
                                      <p:tavLst>
                                        <p:tav tm="0">
                                          <p:val>
                                            <p:strVal val="#ppt_x"/>
                                          </p:val>
                                        </p:tav>
                                        <p:tav tm="100000">
                                          <p:val>
                                            <p:strVal val="#ppt_x"/>
                                          </p:val>
                                        </p:tav>
                                      </p:tavLst>
                                    </p:anim>
                                    <p:anim calcmode="lin" valueType="num">
                                      <p:cBhvr>
                                        <p:cTn id="9" dur="1000" fill="hold"/>
                                        <p:tgtEl>
                                          <p:spTgt spid="36869"/>
                                        </p:tgtEl>
                                        <p:attrNameLst>
                                          <p:attrName>ppt_y</p:attrName>
                                        </p:attrNameLst>
                                      </p:cBhvr>
                                      <p:tavLst>
                                        <p:tav tm="0">
                                          <p:val>
                                            <p:strVal val="#ppt_y+.1"/>
                                          </p:val>
                                        </p:tav>
                                        <p:tav tm="100000">
                                          <p:val>
                                            <p:strVal val="#ppt_y"/>
                                          </p:val>
                                        </p:tav>
                                      </p:tavLst>
                                    </p:anim>
                                  </p:childTnLst>
                                </p:cTn>
                              </p:par>
                              <p:par>
                                <p:cTn id="10" presetID="9" presetClass="entr" presetSubtype="0" fill="hold" nodeType="withEffect">
                                  <p:stCondLst>
                                    <p:cond delay="4000"/>
                                  </p:stCondLst>
                                  <p:childTnLst>
                                    <p:set>
                                      <p:cBhvr>
                                        <p:cTn id="11" dur="1" fill="hold">
                                          <p:stCondLst>
                                            <p:cond delay="0"/>
                                          </p:stCondLst>
                                        </p:cTn>
                                        <p:tgtEl>
                                          <p:spTgt spid="36867"/>
                                        </p:tgtEl>
                                        <p:attrNameLst>
                                          <p:attrName>style.visibility</p:attrName>
                                        </p:attrNameLst>
                                      </p:cBhvr>
                                      <p:to>
                                        <p:strVal val="visible"/>
                                      </p:to>
                                    </p:set>
                                    <p:animEffect transition="in" filter="dissolve">
                                      <p:cBhvr>
                                        <p:cTn id="12" dur="1000"/>
                                        <p:tgtEl>
                                          <p:spTgt spid="36867"/>
                                        </p:tgtEl>
                                      </p:cBhvr>
                                    </p:animEffect>
                                  </p:childTnLst>
                                </p:cTn>
                              </p:par>
                            </p:childTnLst>
                          </p:cTn>
                        </p:par>
                        <p:par>
                          <p:cTn id="13" fill="hold">
                            <p:stCondLst>
                              <p:cond delay="5000"/>
                            </p:stCondLst>
                            <p:childTnLst>
                              <p:par>
                                <p:cTn id="14" presetID="9" presetClass="entr" presetSubtype="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dissolve">
                                      <p:cBhvr>
                                        <p:cTn id="16" dur="1000"/>
                                        <p:tgtEl>
                                          <p:spTgt spid="36871"/>
                                        </p:tgtEl>
                                      </p:cBhvr>
                                    </p:animEffect>
                                  </p:childTnLst>
                                </p:cTn>
                              </p:par>
                            </p:childTnLst>
                          </p:cTn>
                        </p:par>
                        <p:par>
                          <p:cTn id="17" fill="hold">
                            <p:stCondLst>
                              <p:cond delay="6000"/>
                            </p:stCondLst>
                            <p:childTnLst>
                              <p:par>
                                <p:cTn id="18" presetID="9" presetClass="entr" presetSubtype="0" fill="hold" grpId="0" nodeType="afterEffect">
                                  <p:stCondLst>
                                    <p:cond delay="0"/>
                                  </p:stCondLst>
                                  <p:childTnLst>
                                    <p:set>
                                      <p:cBhvr>
                                        <p:cTn id="19" dur="1" fill="hold">
                                          <p:stCondLst>
                                            <p:cond delay="0"/>
                                          </p:stCondLst>
                                        </p:cTn>
                                        <p:tgtEl>
                                          <p:spTgt spid="36872"/>
                                        </p:tgtEl>
                                        <p:attrNameLst>
                                          <p:attrName>style.visibility</p:attrName>
                                        </p:attrNameLst>
                                      </p:cBhvr>
                                      <p:to>
                                        <p:strVal val="visible"/>
                                      </p:to>
                                    </p:set>
                                    <p:animEffect transition="in" filter="dissolve">
                                      <p:cBhvr>
                                        <p:cTn id="20" dur="1000"/>
                                        <p:tgtEl>
                                          <p:spTgt spid="36872"/>
                                        </p:tgtEl>
                                      </p:cBhvr>
                                    </p:animEffect>
                                  </p:childTnLst>
                                </p:cTn>
                              </p:par>
                            </p:childTnLst>
                          </p:cTn>
                        </p:par>
                        <p:par>
                          <p:cTn id="21" fill="hold">
                            <p:stCondLst>
                              <p:cond delay="7000"/>
                            </p:stCondLst>
                            <p:childTnLst>
                              <p:par>
                                <p:cTn id="22" presetID="9" presetClass="entr" presetSubtype="0" fill="hold" grpId="0" nodeType="afterEffect">
                                  <p:stCondLst>
                                    <p:cond delay="0"/>
                                  </p:stCondLst>
                                  <p:childTnLst>
                                    <p:set>
                                      <p:cBhvr>
                                        <p:cTn id="23" dur="1" fill="hold">
                                          <p:stCondLst>
                                            <p:cond delay="0"/>
                                          </p:stCondLst>
                                        </p:cTn>
                                        <p:tgtEl>
                                          <p:spTgt spid="36969"/>
                                        </p:tgtEl>
                                        <p:attrNameLst>
                                          <p:attrName>style.visibility</p:attrName>
                                        </p:attrNameLst>
                                      </p:cBhvr>
                                      <p:to>
                                        <p:strVal val="visible"/>
                                      </p:to>
                                    </p:set>
                                    <p:animEffect transition="in" filter="dissolve">
                                      <p:cBhvr>
                                        <p:cTn id="24" dur="1000"/>
                                        <p:tgtEl>
                                          <p:spTgt spid="36969"/>
                                        </p:tgtEl>
                                      </p:cBhvr>
                                    </p:animEffect>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36970"/>
                                        </p:tgtEl>
                                        <p:attrNameLst>
                                          <p:attrName>style.visibility</p:attrName>
                                        </p:attrNameLst>
                                      </p:cBhvr>
                                      <p:to>
                                        <p:strVal val="visible"/>
                                      </p:to>
                                    </p:set>
                                    <p:animEffect transition="in" filter="dissolve">
                                      <p:cBhvr>
                                        <p:cTn id="28" dur="1000"/>
                                        <p:tgtEl>
                                          <p:spTgt spid="36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1" grpId="0" animBg="1"/>
      <p:bldP spid="36872" grpId="0" animBg="1"/>
      <p:bldP spid="36969" grpId="0" animBg="1"/>
      <p:bldP spid="369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a:xfrm>
            <a:off x="743741" y="758837"/>
            <a:ext cx="7656513" cy="879475"/>
          </a:xfrm>
          <a:noFill/>
          <a:extLst>
            <a:ext uri="{909E8E84-426E-40DD-AFC4-6F175D3DCCD1}">
              <a14:hiddenFill xmlns:a14="http://schemas.microsoft.com/office/drawing/2010/main">
                <a:solidFill>
                  <a:srgbClr val="FFFF00"/>
                </a:solidFill>
              </a14:hiddenFill>
            </a:ext>
          </a:extLst>
        </p:spPr>
        <p:txBody>
          <a:bodyPr/>
          <a:lstStyle/>
          <a:p>
            <a:pPr algn="ctr"/>
            <a:r>
              <a:rPr lang="en-US" b="1" dirty="0"/>
              <a:t>Transaction 2: </a:t>
            </a:r>
            <a:br>
              <a:rPr lang="en-US" b="1" dirty="0"/>
            </a:br>
            <a:r>
              <a:rPr lang="en-US" b="1" dirty="0"/>
              <a:t>Purchase Supplies for Cash</a:t>
            </a:r>
            <a:endParaRPr lang="en-US" dirty="0"/>
          </a:p>
        </p:txBody>
      </p:sp>
      <p:sp>
        <p:nvSpPr>
          <p:cNvPr id="10" name="Slide Number Placeholder 3"/>
          <p:cNvSpPr>
            <a:spLocks noGrp="1"/>
          </p:cNvSpPr>
          <p:nvPr>
            <p:ph type="sldNum" sz="quarter" idx="12"/>
          </p:nvPr>
        </p:nvSpPr>
        <p:spPr bwMode="auto">
          <a:xfrm>
            <a:off x="6819900" y="6417283"/>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27</a:t>
            </a:fld>
            <a:endParaRPr lang="en-US" altLang="en-US" dirty="0">
              <a:solidFill>
                <a:srgbClr val="898989"/>
              </a:solidFill>
            </a:endParaRPr>
          </a:p>
        </p:txBody>
      </p:sp>
      <p:sp>
        <p:nvSpPr>
          <p:cNvPr id="38914" name="Rectangle 2"/>
          <p:cNvSpPr>
            <a:spLocks noGrp="1" noChangeArrowheads="1"/>
          </p:cNvSpPr>
          <p:nvPr>
            <p:ph type="body" idx="4294967295"/>
          </p:nvPr>
        </p:nvSpPr>
        <p:spPr bwMode="auto">
          <a:xfrm>
            <a:off x="1695450" y="2079625"/>
            <a:ext cx="7448550" cy="3597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r>
              <a:rPr lang="en-US" dirty="0">
                <a:solidFill>
                  <a:schemeClr val="hlink"/>
                </a:solidFill>
              </a:rPr>
              <a:t/>
            </a:r>
            <a:br>
              <a:rPr lang="en-US" dirty="0">
                <a:solidFill>
                  <a:schemeClr val="hlink"/>
                </a:solidFill>
              </a:rPr>
            </a:br>
            <a:endParaRPr lang="en-US" dirty="0">
              <a:solidFill>
                <a:srgbClr val="800080"/>
              </a:solidFill>
            </a:endParaRPr>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a:t>
            </a:r>
            <a:r>
              <a:rPr lang="en-US" b="1" dirty="0">
                <a:solidFill>
                  <a:schemeClr val="hlink"/>
                </a:solidFill>
              </a:rPr>
              <a:t> </a:t>
            </a:r>
            <a:r>
              <a:rPr lang="en-US" b="1" dirty="0">
                <a:solidFill>
                  <a:srgbClr val="9A2F6F"/>
                </a:solidFill>
              </a:rPr>
              <a:t>(asset)</a:t>
            </a:r>
          </a:p>
          <a:p>
            <a:pPr>
              <a:buFont typeface="Wingdings" panose="05000000000000000000" pitchFamily="2" charset="2"/>
              <a:buNone/>
            </a:pPr>
            <a:r>
              <a:rPr lang="en-US" b="1" dirty="0">
                <a:solidFill>
                  <a:schemeClr val="hlink"/>
                </a:solidFill>
              </a:rPr>
              <a:t>	</a:t>
            </a:r>
            <a:r>
              <a:rPr lang="en-US" b="1" dirty="0"/>
              <a:t>(2) Supplies</a:t>
            </a:r>
            <a:r>
              <a:rPr lang="en-US" b="1" dirty="0">
                <a:solidFill>
                  <a:schemeClr val="hlink"/>
                </a:solidFill>
              </a:rPr>
              <a:t> </a:t>
            </a:r>
            <a:r>
              <a:rPr lang="en-US" b="1" dirty="0">
                <a:solidFill>
                  <a:srgbClr val="9A2F6F"/>
                </a:solidFill>
              </a:rPr>
              <a:t>(asset)</a:t>
            </a:r>
          </a:p>
        </p:txBody>
      </p:sp>
      <p:sp>
        <p:nvSpPr>
          <p:cNvPr id="38915" name="AutoShape 3"/>
          <p:cNvSpPr>
            <a:spLocks noChangeArrowheads="1"/>
          </p:cNvSpPr>
          <p:nvPr/>
        </p:nvSpPr>
        <p:spPr bwMode="auto">
          <a:xfrm rot="16200000">
            <a:off x="5479256" y="4398659"/>
            <a:ext cx="444500" cy="331788"/>
          </a:xfrm>
          <a:prstGeom prst="rightArrow">
            <a:avLst>
              <a:gd name="adj1" fmla="val 50000"/>
              <a:gd name="adj2" fmla="val 66992"/>
            </a:avLst>
          </a:prstGeom>
          <a:solidFill>
            <a:srgbClr val="00CC00"/>
          </a:solidFill>
          <a:ln w="12700">
            <a:solidFill>
              <a:schemeClr val="tx1"/>
            </a:solidFill>
            <a:miter lim="800000"/>
            <a:headEnd/>
            <a:tailEnd/>
          </a:ln>
          <a:effectLst>
            <a:outerShdw dist="71842" dir="2700000" algn="ctr" rotWithShape="0">
              <a:schemeClr val="bg2"/>
            </a:outerShdw>
          </a:effectLst>
        </p:spPr>
        <p:txBody>
          <a:bodyPr wrap="none" anchor="ctr"/>
          <a:lstStyle/>
          <a:p>
            <a:endParaRPr lang="en-US" dirty="0">
              <a:solidFill>
                <a:prstClr val="black"/>
              </a:solidFill>
            </a:endParaRPr>
          </a:p>
        </p:txBody>
      </p:sp>
      <p:sp>
        <p:nvSpPr>
          <p:cNvPr id="38916" name="AutoShape 4"/>
          <p:cNvSpPr>
            <a:spLocks noChangeArrowheads="1"/>
          </p:cNvSpPr>
          <p:nvPr/>
        </p:nvSpPr>
        <p:spPr bwMode="auto">
          <a:xfrm rot="16200000" flipH="1">
            <a:off x="4945856" y="3802856"/>
            <a:ext cx="444500" cy="331788"/>
          </a:xfrm>
          <a:prstGeom prst="rightArrow">
            <a:avLst>
              <a:gd name="adj1" fmla="val 50000"/>
              <a:gd name="adj2" fmla="val 66992"/>
            </a:avLst>
          </a:prstGeom>
          <a:solidFill>
            <a:srgbClr val="FF33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38918" name="Rectangle 6"/>
          <p:cNvSpPr>
            <a:spLocks noChangeArrowheads="1"/>
          </p:cNvSpPr>
          <p:nvPr/>
        </p:nvSpPr>
        <p:spPr bwMode="auto">
          <a:xfrm>
            <a:off x="569911" y="1954220"/>
            <a:ext cx="8004175" cy="1160463"/>
          </a:xfrm>
          <a:prstGeom prst="rect">
            <a:avLst/>
          </a:prstGeom>
          <a:solidFill>
            <a:srgbClr val="FFFF99"/>
          </a:solidFill>
          <a:ln>
            <a:noFill/>
          </a:ln>
          <a:effectLst/>
        </p:spPr>
        <p:txBody>
          <a:bodyPr lIns="90488" tIns="44450" rIns="90488" bIns="44450"/>
          <a:lstStyle/>
          <a:p>
            <a:pPr algn="ctr"/>
            <a:r>
              <a:rPr lang="en-US" sz="3200" b="1" dirty="0">
                <a:solidFill>
                  <a:prstClr val="black"/>
                </a:solidFill>
                <a:latin typeface="Arial" panose="020B0604020202020204" pitchFamily="34" charset="0"/>
              </a:rPr>
              <a:t> FastFoward purchased supplies paying $2,500 cash.</a:t>
            </a:r>
          </a:p>
        </p:txBody>
      </p:sp>
      <p:sp>
        <p:nvSpPr>
          <p:cNvPr id="9" name="Rounded Rectangle 8"/>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1" name="Rectangle 10"/>
          <p:cNvSpPr>
            <a:spLocks noGrp="1" noChangeArrowheads="1"/>
          </p:cNvSpPr>
          <p:nvPr/>
        </p:nvSpPr>
        <p:spPr bwMode="auto">
          <a:xfrm>
            <a:off x="6705600" y="6477833"/>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2" name="Rectangle 11"/>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3702175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38918">
                                            <p:txEl>
                                              <p:pRg st="0" end="0"/>
                                            </p:txEl>
                                          </p:spTgt>
                                        </p:tgtEl>
                                        <p:attrNameLst>
                                          <p:attrName>style.visibility</p:attrName>
                                        </p:attrNameLst>
                                      </p:cBhvr>
                                      <p:to>
                                        <p:strVal val="visible"/>
                                      </p:to>
                                    </p:set>
                                    <p:animEffect transition="in" filter="fade">
                                      <p:cBhvr>
                                        <p:cTn id="7" dur="1000"/>
                                        <p:tgtEl>
                                          <p:spTgt spid="38918">
                                            <p:txEl>
                                              <p:pRg st="0" end="0"/>
                                            </p:txEl>
                                          </p:spTgt>
                                        </p:tgtEl>
                                      </p:cBhvr>
                                    </p:animEffect>
                                    <p:anim calcmode="lin" valueType="num">
                                      <p:cBhvr>
                                        <p:cTn id="8" dur="1000" fill="hold"/>
                                        <p:tgtEl>
                                          <p:spTgt spid="389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nodeType="after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38914">
                                            <p:txEl>
                                              <p:pRg st="1" end="1"/>
                                            </p:txEl>
                                          </p:spTgt>
                                        </p:tgtEl>
                                        <p:attrNameLst>
                                          <p:attrName>style.visibility</p:attrName>
                                        </p:attrNameLst>
                                      </p:cBhvr>
                                      <p:to>
                                        <p:strVal val="visible"/>
                                      </p:to>
                                    </p:set>
                                    <p:animEffect transition="in" filter="barn(inVertical)">
                                      <p:cBhvr>
                                        <p:cTn id="14" dur="500"/>
                                        <p:tgtEl>
                                          <p:spTgt spid="38914">
                                            <p:txEl>
                                              <p:pRg st="1" end="1"/>
                                            </p:txEl>
                                          </p:spTgt>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38914">
                                            <p:txEl>
                                              <p:pRg st="2" end="2"/>
                                            </p:txEl>
                                          </p:spTgt>
                                        </p:tgtEl>
                                        <p:attrNameLst>
                                          <p:attrName>style.visibility</p:attrName>
                                        </p:attrNameLst>
                                      </p:cBhvr>
                                      <p:to>
                                        <p:strVal val="visible"/>
                                      </p:to>
                                    </p:set>
                                    <p:anim calcmode="lin" valueType="num">
                                      <p:cBhvr>
                                        <p:cTn id="19" dur="1000" fill="hold"/>
                                        <p:tgtEl>
                                          <p:spTgt spid="38914">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3891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8914">
                                            <p:txEl>
                                              <p:pRg st="2" end="2"/>
                                            </p:txEl>
                                          </p:spTgt>
                                        </p:tgtEl>
                                      </p:cBhvr>
                                    </p:animEffect>
                                  </p:childTnLst>
                                </p:cTn>
                              </p:par>
                            </p:childTnLst>
                          </p:cTn>
                        </p:par>
                        <p:par>
                          <p:cTn id="22" fill="hold" nodeType="afterGroup">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8916"/>
                                        </p:tgtEl>
                                        <p:attrNameLst>
                                          <p:attrName>style.visibility</p:attrName>
                                        </p:attrNameLst>
                                      </p:cBhvr>
                                      <p:to>
                                        <p:strVal val="visible"/>
                                      </p:to>
                                    </p:set>
                                    <p:animEffect transition="in" filter="fade">
                                      <p:cBhvr>
                                        <p:cTn id="25" dur="2000"/>
                                        <p:tgtEl>
                                          <p:spTgt spid="38916"/>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38914">
                                            <p:txEl>
                                              <p:pRg st="3" end="3"/>
                                            </p:txEl>
                                          </p:spTgt>
                                        </p:tgtEl>
                                        <p:attrNameLst>
                                          <p:attrName>style.visibility</p:attrName>
                                        </p:attrNameLst>
                                      </p:cBhvr>
                                      <p:to>
                                        <p:strVal val="visible"/>
                                      </p:to>
                                    </p:set>
                                    <p:anim calcmode="lin" valueType="num">
                                      <p:cBhvr>
                                        <p:cTn id="30" dur="1000" fill="hold"/>
                                        <p:tgtEl>
                                          <p:spTgt spid="38914">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3891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8914">
                                            <p:txEl>
                                              <p:pRg st="3" end="3"/>
                                            </p:txEl>
                                          </p:spTgt>
                                        </p:tgtEl>
                                      </p:cBhvr>
                                    </p:animEffect>
                                  </p:childTnLst>
                                </p:cTn>
                              </p:par>
                            </p:childTnLst>
                          </p:cTn>
                        </p:par>
                        <p:par>
                          <p:cTn id="33" fill="hold" nodeType="afterGroup">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8915"/>
                                        </p:tgtEl>
                                        <p:attrNameLst>
                                          <p:attrName>style.visibility</p:attrName>
                                        </p:attrNameLst>
                                      </p:cBhvr>
                                      <p:to>
                                        <p:strVal val="visible"/>
                                      </p:to>
                                    </p:set>
                                    <p:animEffect transition="in" filter="fade">
                                      <p:cBhvr>
                                        <p:cTn id="36" dur="2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400" y="131457"/>
            <a:ext cx="7158038" cy="1412875"/>
          </a:xfrm>
        </p:spPr>
        <p:txBody>
          <a:bodyPr/>
          <a:lstStyle/>
          <a:p>
            <a:pPr algn="ctr"/>
            <a:r>
              <a:rPr lang="en-US" b="1" dirty="0"/>
              <a:t>Accounting Equation 2</a:t>
            </a:r>
          </a:p>
        </p:txBody>
      </p:sp>
      <p:sp>
        <p:nvSpPr>
          <p:cNvPr id="14" name="Slide Number Placeholder 3"/>
          <p:cNvSpPr>
            <a:spLocks noGrp="1"/>
          </p:cNvSpPr>
          <p:nvPr>
            <p:ph type="sldNum" sz="quarter" idx="12"/>
          </p:nvPr>
        </p:nvSpPr>
        <p:spPr bwMode="auto">
          <a:xfrm>
            <a:off x="6705600" y="6457526"/>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28</a:t>
            </a:fld>
            <a:endParaRPr lang="en-US" altLang="en-US" dirty="0">
              <a:solidFill>
                <a:srgbClr val="898989"/>
              </a:solidFill>
            </a:endParaRPr>
          </a:p>
        </p:txBody>
      </p:sp>
      <p:sp>
        <p:nvSpPr>
          <p:cNvPr id="40963" name="Rectangle 3"/>
          <p:cNvSpPr>
            <a:spLocks noChangeArrowheads="1"/>
          </p:cNvSpPr>
          <p:nvPr/>
        </p:nvSpPr>
        <p:spPr bwMode="auto">
          <a:xfrm>
            <a:off x="342900" y="1108859"/>
            <a:ext cx="8458200" cy="1160463"/>
          </a:xfrm>
          <a:prstGeom prst="rect">
            <a:avLst/>
          </a:prstGeom>
          <a:solidFill>
            <a:srgbClr val="FFFF99"/>
          </a:solidFill>
          <a:ln>
            <a:noFill/>
          </a:ln>
          <a:effectLst/>
        </p:spPr>
        <p:txBody>
          <a:bodyPr lIns="90488" tIns="44450" rIns="90488" bIns="44450"/>
          <a:lstStyle/>
          <a:p>
            <a:pPr algn="ctr"/>
            <a:r>
              <a:rPr lang="en-US" sz="3200" b="1" dirty="0">
                <a:solidFill>
                  <a:prstClr val="black"/>
                </a:solidFill>
                <a:latin typeface="Arial" panose="020B0604020202020204" pitchFamily="34" charset="0"/>
              </a:rPr>
              <a:t>FastFoward purchased supplies paying $2,500 cash. </a:t>
            </a:r>
          </a:p>
        </p:txBody>
      </p:sp>
      <p:graphicFrame>
        <p:nvGraphicFramePr>
          <p:cNvPr id="40964" name="Object 4"/>
          <p:cNvGraphicFramePr>
            <a:graphicFrameLocks/>
          </p:cNvGraphicFramePr>
          <p:nvPr>
            <p:extLst>
              <p:ext uri="{D42A27DB-BD31-4B8C-83A1-F6EECF244321}">
                <p14:modId xmlns:p14="http://schemas.microsoft.com/office/powerpoint/2010/main" val="741172497"/>
              </p:ext>
            </p:extLst>
          </p:nvPr>
        </p:nvGraphicFramePr>
        <p:xfrm>
          <a:off x="423545" y="2252644"/>
          <a:ext cx="8228013" cy="4113213"/>
        </p:xfrm>
        <a:graphic>
          <a:graphicData uri="http://schemas.openxmlformats.org/presentationml/2006/ole">
            <mc:AlternateContent xmlns:mc="http://schemas.openxmlformats.org/markup-compatibility/2006">
              <mc:Choice xmlns:v="urn:schemas-microsoft-com:vml" Requires="v">
                <p:oleObj spid="_x0000_s2177" name="Worksheet" r:id="rId4" imgW="4467360" imgH="2114603" progId="Excel.Sheet.8">
                  <p:embed/>
                </p:oleObj>
              </mc:Choice>
              <mc:Fallback>
                <p:oleObj name="Worksheet" r:id="rId4" imgW="4467360" imgH="2114603" progId="Excel.Sheet.8">
                  <p:embed/>
                  <p:pic>
                    <p:nvPicPr>
                      <p:cNvPr id="0" name=""/>
                      <p:cNvPicPr>
                        <a:picLocks noChangeArrowheads="1"/>
                      </p:cNvPicPr>
                      <p:nvPr/>
                    </p:nvPicPr>
                    <p:blipFill>
                      <a:blip r:embed="rId5"/>
                      <a:srcRect b="5867"/>
                      <a:stretch>
                        <a:fillRect/>
                      </a:stretch>
                    </p:blipFill>
                    <p:spPr bwMode="auto">
                      <a:xfrm>
                        <a:off x="423545" y="2252644"/>
                        <a:ext cx="8228013" cy="4113213"/>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6" name="Oval 6"/>
          <p:cNvSpPr>
            <a:spLocks noChangeArrowheads="1"/>
          </p:cNvSpPr>
          <p:nvPr/>
        </p:nvSpPr>
        <p:spPr bwMode="auto">
          <a:xfrm>
            <a:off x="1123156" y="3871670"/>
            <a:ext cx="954088" cy="497986"/>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0969" name="Oval 9"/>
          <p:cNvSpPr>
            <a:spLocks noChangeArrowheads="1"/>
          </p:cNvSpPr>
          <p:nvPr/>
        </p:nvSpPr>
        <p:spPr bwMode="auto">
          <a:xfrm>
            <a:off x="2282825" y="3854939"/>
            <a:ext cx="990600" cy="497986"/>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0970" name="Oval 10"/>
          <p:cNvSpPr>
            <a:spLocks noChangeArrowheads="1"/>
          </p:cNvSpPr>
          <p:nvPr/>
        </p:nvSpPr>
        <p:spPr bwMode="auto">
          <a:xfrm>
            <a:off x="1811338" y="5761038"/>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0971" name="Oval 11"/>
          <p:cNvSpPr>
            <a:spLocks noChangeArrowheads="1"/>
          </p:cNvSpPr>
          <p:nvPr/>
        </p:nvSpPr>
        <p:spPr bwMode="auto">
          <a:xfrm>
            <a:off x="5753100" y="5741195"/>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0972" name="AutoShape 12"/>
          <p:cNvSpPr>
            <a:spLocks noChangeArrowheads="1"/>
          </p:cNvSpPr>
          <p:nvPr/>
        </p:nvSpPr>
        <p:spPr bwMode="auto">
          <a:xfrm>
            <a:off x="4648200" y="3886200"/>
            <a:ext cx="2971800" cy="1295400"/>
          </a:xfrm>
          <a:prstGeom prst="wedgeRoundRectCallout">
            <a:avLst>
              <a:gd name="adj1" fmla="val -23718"/>
              <a:gd name="adj2" fmla="val 48773"/>
              <a:gd name="adj3" fmla="val 16667"/>
            </a:avLst>
          </a:prstGeom>
          <a:solidFill>
            <a:srgbClr val="0000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solidFill>
                  <a:srgbClr val="FFFFFF"/>
                </a:solidFill>
              </a:rPr>
              <a:t>Accounting Equation must remain in balance!!</a:t>
            </a:r>
          </a:p>
        </p:txBody>
      </p:sp>
      <p:sp>
        <p:nvSpPr>
          <p:cNvPr id="40973" name="Line 13"/>
          <p:cNvSpPr>
            <a:spLocks noChangeShapeType="1"/>
          </p:cNvSpPr>
          <p:nvPr/>
        </p:nvSpPr>
        <p:spPr bwMode="auto">
          <a:xfrm flipH="1">
            <a:off x="3505200" y="5486400"/>
            <a:ext cx="1219200" cy="457200"/>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40974" name="Line 14"/>
          <p:cNvSpPr>
            <a:spLocks noChangeShapeType="1"/>
          </p:cNvSpPr>
          <p:nvPr/>
        </p:nvSpPr>
        <p:spPr bwMode="auto">
          <a:xfrm>
            <a:off x="6400800" y="5334000"/>
            <a:ext cx="152400" cy="457200"/>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13" name="Rounded Rectangle 12"/>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5" name="Rectangle 14"/>
          <p:cNvSpPr>
            <a:spLocks noGrp="1" noChangeArrowheads="1"/>
          </p:cNvSpPr>
          <p:nvPr/>
        </p:nvSpPr>
        <p:spPr bwMode="auto">
          <a:xfrm>
            <a:off x="6634747" y="6484470"/>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6" name="Rectangle 1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1950891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dissolve">
                                      <p:cBhvr>
                                        <p:cTn id="13" dur="1000"/>
                                        <p:tgtEl>
                                          <p:spTgt spid="40964"/>
                                        </p:tgtEl>
                                      </p:cBhvr>
                                    </p:animEffect>
                                  </p:childTnLst>
                                </p:cTn>
                              </p:par>
                            </p:childTnLst>
                          </p:cTn>
                        </p:par>
                        <p:par>
                          <p:cTn id="14" fill="hold" nodeType="afterGroup">
                            <p:stCondLst>
                              <p:cond delay="2000"/>
                            </p:stCondLst>
                            <p:childTnLst>
                              <p:par>
                                <p:cTn id="15" presetID="9" presetClass="entr" presetSubtype="0" fill="hold" grpId="0" nodeType="after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dissolve">
                                      <p:cBhvr>
                                        <p:cTn id="17" dur="1000"/>
                                        <p:tgtEl>
                                          <p:spTgt spid="40966"/>
                                        </p:tgtEl>
                                      </p:cBhvr>
                                    </p:animEffect>
                                  </p:childTnLst>
                                </p:cTn>
                              </p:par>
                            </p:childTnLst>
                          </p:cTn>
                        </p:par>
                        <p:par>
                          <p:cTn id="18" fill="hold" nodeType="afterGroup">
                            <p:stCondLst>
                              <p:cond delay="3000"/>
                            </p:stCondLst>
                            <p:childTnLst>
                              <p:par>
                                <p:cTn id="19" presetID="9" presetClass="entr" presetSubtype="0" fill="hold" grpId="0" nodeType="afterEffect">
                                  <p:stCondLst>
                                    <p:cond delay="0"/>
                                  </p:stCondLst>
                                  <p:childTnLst>
                                    <p:set>
                                      <p:cBhvr>
                                        <p:cTn id="20" dur="1" fill="hold">
                                          <p:stCondLst>
                                            <p:cond delay="0"/>
                                          </p:stCondLst>
                                        </p:cTn>
                                        <p:tgtEl>
                                          <p:spTgt spid="40969"/>
                                        </p:tgtEl>
                                        <p:attrNameLst>
                                          <p:attrName>style.visibility</p:attrName>
                                        </p:attrNameLst>
                                      </p:cBhvr>
                                      <p:to>
                                        <p:strVal val="visible"/>
                                      </p:to>
                                    </p:set>
                                    <p:animEffect transition="in" filter="dissolve">
                                      <p:cBhvr>
                                        <p:cTn id="21" dur="1000"/>
                                        <p:tgtEl>
                                          <p:spTgt spid="40969"/>
                                        </p:tgtEl>
                                      </p:cBhvr>
                                    </p:animEffect>
                                  </p:childTnLst>
                                </p:cTn>
                              </p:par>
                            </p:childTnLst>
                          </p:cTn>
                        </p:par>
                        <p:par>
                          <p:cTn id="22" fill="hold" nodeType="afterGroup">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40972"/>
                                        </p:tgtEl>
                                        <p:attrNameLst>
                                          <p:attrName>style.visibility</p:attrName>
                                        </p:attrNameLst>
                                      </p:cBhvr>
                                      <p:to>
                                        <p:strVal val="visible"/>
                                      </p:to>
                                    </p:set>
                                    <p:animEffect transition="in" filter="fade">
                                      <p:cBhvr>
                                        <p:cTn id="25" dur="1000"/>
                                        <p:tgtEl>
                                          <p:spTgt spid="40972"/>
                                        </p:tgtEl>
                                      </p:cBhvr>
                                    </p:animEffect>
                                  </p:childTnLst>
                                </p:cTn>
                              </p:par>
                            </p:childTnLst>
                          </p:cTn>
                        </p:par>
                      </p:childTnLst>
                    </p:cTn>
                  </p:par>
                  <p:par>
                    <p:cTn id="26" fill="hold">
                      <p:stCondLst>
                        <p:cond delay="indefinite"/>
                      </p:stCondLst>
                      <p:childTnLst>
                        <p:par>
                          <p:cTn id="27" fill="hold" nodeType="afterGroup">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40973"/>
                                        </p:tgtEl>
                                        <p:attrNameLst>
                                          <p:attrName>style.visibility</p:attrName>
                                        </p:attrNameLst>
                                      </p:cBhvr>
                                      <p:to>
                                        <p:strVal val="visible"/>
                                      </p:to>
                                    </p:set>
                                    <p:animEffect transition="in" filter="fade">
                                      <p:cBhvr>
                                        <p:cTn id="30" dur="500"/>
                                        <p:tgtEl>
                                          <p:spTgt spid="40973"/>
                                        </p:tgtEl>
                                      </p:cBhvr>
                                    </p:animEffect>
                                    <p:anim calcmode="lin" valueType="num">
                                      <p:cBhvr>
                                        <p:cTn id="31" dur="500" fill="hold"/>
                                        <p:tgtEl>
                                          <p:spTgt spid="40973"/>
                                        </p:tgtEl>
                                        <p:attrNameLst>
                                          <p:attrName>ppt_x</p:attrName>
                                        </p:attrNameLst>
                                      </p:cBhvr>
                                      <p:tavLst>
                                        <p:tav tm="0">
                                          <p:val>
                                            <p:strVal val="#ppt_x"/>
                                          </p:val>
                                        </p:tav>
                                        <p:tav tm="100000">
                                          <p:val>
                                            <p:strVal val="#ppt_x"/>
                                          </p:val>
                                        </p:tav>
                                      </p:tavLst>
                                    </p:anim>
                                    <p:anim calcmode="lin" valueType="num">
                                      <p:cBhvr>
                                        <p:cTn id="32" dur="450" decel="100000" fill="hold"/>
                                        <p:tgtEl>
                                          <p:spTgt spid="40973"/>
                                        </p:tgtEl>
                                        <p:attrNameLst>
                                          <p:attrName>ppt_y</p:attrName>
                                        </p:attrNameLst>
                                      </p:cBhvr>
                                      <p:tavLst>
                                        <p:tav tm="0">
                                          <p:val>
                                            <p:strVal val="#ppt_y+1"/>
                                          </p:val>
                                        </p:tav>
                                        <p:tav tm="100000">
                                          <p:val>
                                            <p:strVal val="#ppt_y-.03"/>
                                          </p:val>
                                        </p:tav>
                                      </p:tavLst>
                                    </p:anim>
                                    <p:anim calcmode="lin" valueType="num">
                                      <p:cBhvr>
                                        <p:cTn id="33" dur="50" accel="100000" fill="hold">
                                          <p:stCondLst>
                                            <p:cond delay="450"/>
                                          </p:stCondLst>
                                        </p:cTn>
                                        <p:tgtEl>
                                          <p:spTgt spid="40973"/>
                                        </p:tgtEl>
                                        <p:attrNameLst>
                                          <p:attrName>ppt_y</p:attrName>
                                        </p:attrNameLst>
                                      </p:cBhvr>
                                      <p:tavLst>
                                        <p:tav tm="0">
                                          <p:val>
                                            <p:strVal val="#ppt_y-.03"/>
                                          </p:val>
                                        </p:tav>
                                        <p:tav tm="100000">
                                          <p:val>
                                            <p:strVal val="#ppt_y"/>
                                          </p:val>
                                        </p:tav>
                                      </p:tavLst>
                                    </p:anim>
                                  </p:childTnLst>
                                </p:cTn>
                              </p:par>
                            </p:childTnLst>
                          </p:cTn>
                        </p:par>
                        <p:par>
                          <p:cTn id="34" fill="hold" nodeType="afterGroup">
                            <p:stCondLst>
                              <p:cond delay="500"/>
                            </p:stCondLst>
                            <p:childTnLst>
                              <p:par>
                                <p:cTn id="35" presetID="37" presetClass="entr" presetSubtype="0" fill="hold" grpId="0" nodeType="afterEffect">
                                  <p:stCondLst>
                                    <p:cond delay="0"/>
                                  </p:stCondLst>
                                  <p:childTnLst>
                                    <p:set>
                                      <p:cBhvr>
                                        <p:cTn id="36" dur="1" fill="hold">
                                          <p:stCondLst>
                                            <p:cond delay="0"/>
                                          </p:stCondLst>
                                        </p:cTn>
                                        <p:tgtEl>
                                          <p:spTgt spid="40974"/>
                                        </p:tgtEl>
                                        <p:attrNameLst>
                                          <p:attrName>style.visibility</p:attrName>
                                        </p:attrNameLst>
                                      </p:cBhvr>
                                      <p:to>
                                        <p:strVal val="visible"/>
                                      </p:to>
                                    </p:set>
                                    <p:animEffect transition="in" filter="fade">
                                      <p:cBhvr>
                                        <p:cTn id="37" dur="500"/>
                                        <p:tgtEl>
                                          <p:spTgt spid="40974"/>
                                        </p:tgtEl>
                                      </p:cBhvr>
                                    </p:animEffect>
                                    <p:anim calcmode="lin" valueType="num">
                                      <p:cBhvr>
                                        <p:cTn id="38" dur="500" fill="hold"/>
                                        <p:tgtEl>
                                          <p:spTgt spid="40974"/>
                                        </p:tgtEl>
                                        <p:attrNameLst>
                                          <p:attrName>ppt_x</p:attrName>
                                        </p:attrNameLst>
                                      </p:cBhvr>
                                      <p:tavLst>
                                        <p:tav tm="0">
                                          <p:val>
                                            <p:strVal val="#ppt_x"/>
                                          </p:val>
                                        </p:tav>
                                        <p:tav tm="100000">
                                          <p:val>
                                            <p:strVal val="#ppt_x"/>
                                          </p:val>
                                        </p:tav>
                                      </p:tavLst>
                                    </p:anim>
                                    <p:anim calcmode="lin" valueType="num">
                                      <p:cBhvr>
                                        <p:cTn id="39" dur="450" decel="100000" fill="hold"/>
                                        <p:tgtEl>
                                          <p:spTgt spid="40974"/>
                                        </p:tgtEl>
                                        <p:attrNameLst>
                                          <p:attrName>ppt_y</p:attrName>
                                        </p:attrNameLst>
                                      </p:cBhvr>
                                      <p:tavLst>
                                        <p:tav tm="0">
                                          <p:val>
                                            <p:strVal val="#ppt_y+1"/>
                                          </p:val>
                                        </p:tav>
                                        <p:tav tm="100000">
                                          <p:val>
                                            <p:strVal val="#ppt_y-.03"/>
                                          </p:val>
                                        </p:tav>
                                      </p:tavLst>
                                    </p:anim>
                                    <p:anim calcmode="lin" valueType="num">
                                      <p:cBhvr>
                                        <p:cTn id="40" dur="50" accel="100000" fill="hold">
                                          <p:stCondLst>
                                            <p:cond delay="450"/>
                                          </p:stCondLst>
                                        </p:cTn>
                                        <p:tgtEl>
                                          <p:spTgt spid="40974"/>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0970"/>
                                        </p:tgtEl>
                                        <p:attrNameLst>
                                          <p:attrName>style.visibility</p:attrName>
                                        </p:attrNameLst>
                                      </p:cBhvr>
                                      <p:to>
                                        <p:strVal val="visible"/>
                                      </p:to>
                                    </p:set>
                                    <p:animEffect transition="in" filter="dissolve">
                                      <p:cBhvr>
                                        <p:cTn id="45" dur="1000"/>
                                        <p:tgtEl>
                                          <p:spTgt spid="40970"/>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40971"/>
                                        </p:tgtEl>
                                        <p:attrNameLst>
                                          <p:attrName>style.visibility</p:attrName>
                                        </p:attrNameLst>
                                      </p:cBhvr>
                                      <p:to>
                                        <p:strVal val="visible"/>
                                      </p:to>
                                    </p:set>
                                    <p:animEffect transition="in" filter="dissolve">
                                      <p:cBhvr>
                                        <p:cTn id="49" dur="500"/>
                                        <p:tgtEl>
                                          <p:spTgt spid="4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69" grpId="0" animBg="1"/>
      <p:bldP spid="40970" grpId="0" animBg="1"/>
      <p:bldP spid="40971" grpId="0" animBg="1"/>
      <p:bldP spid="40972" grpId="0" animBg="1"/>
      <p:bldP spid="40973" grpId="0" animBg="1"/>
      <p:bldP spid="409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type="title"/>
          </p:nvPr>
        </p:nvSpPr>
        <p:spPr>
          <a:xfrm>
            <a:off x="838200" y="766623"/>
            <a:ext cx="7467600" cy="879475"/>
          </a:xfrm>
          <a:noFill/>
          <a:extLst>
            <a:ext uri="{909E8E84-426E-40DD-AFC4-6F175D3DCCD1}">
              <a14:hiddenFill xmlns:a14="http://schemas.microsoft.com/office/drawing/2010/main">
                <a:solidFill>
                  <a:srgbClr val="00CC00"/>
                </a:solidFill>
              </a14:hiddenFill>
            </a:ext>
          </a:extLst>
        </p:spPr>
        <p:txBody>
          <a:bodyPr/>
          <a:lstStyle/>
          <a:p>
            <a:pPr algn="ctr"/>
            <a:r>
              <a:rPr lang="en-US" b="1" dirty="0"/>
              <a:t>Transaction 3: </a:t>
            </a:r>
            <a:br>
              <a:rPr lang="en-US" b="1" dirty="0"/>
            </a:br>
            <a:r>
              <a:rPr lang="en-US" b="1" dirty="0"/>
              <a:t>Purchase Equipment for Cash</a:t>
            </a:r>
          </a:p>
        </p:txBody>
      </p:sp>
      <p:sp>
        <p:nvSpPr>
          <p:cNvPr id="11" name="Slide Number Placeholder 3"/>
          <p:cNvSpPr>
            <a:spLocks noGrp="1"/>
          </p:cNvSpPr>
          <p:nvPr>
            <p:ph type="sldNum" sz="quarter" idx="12"/>
          </p:nvPr>
        </p:nvSpPr>
        <p:spPr bwMode="auto">
          <a:xfrm>
            <a:off x="6858000" y="6492875"/>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29</a:t>
            </a:fld>
            <a:endParaRPr lang="en-US" altLang="en-US" dirty="0">
              <a:solidFill>
                <a:srgbClr val="898989"/>
              </a:solidFill>
            </a:endParaRPr>
          </a:p>
        </p:txBody>
      </p:sp>
      <p:sp>
        <p:nvSpPr>
          <p:cNvPr id="43010" name="Rectangle 2"/>
          <p:cNvSpPr>
            <a:spLocks noGrp="1" noChangeArrowheads="1"/>
          </p:cNvSpPr>
          <p:nvPr>
            <p:ph type="body" idx="4294967295"/>
          </p:nvPr>
        </p:nvSpPr>
        <p:spPr bwMode="auto">
          <a:xfrm>
            <a:off x="2189163" y="2079625"/>
            <a:ext cx="6954837" cy="3584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buFont typeface="Wingdings" panose="05000000000000000000" pitchFamily="2" charset="2"/>
              <a:buNone/>
            </a:pPr>
            <a:endParaRPr lang="en-US" dirty="0"/>
          </a:p>
          <a:p>
            <a:pPr algn="ctr">
              <a:buFont typeface="Wingdings" panose="05000000000000000000" pitchFamily="2" charset="2"/>
              <a:buNone/>
            </a:pPr>
            <a:endParaRPr lang="en-US" dirty="0"/>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a:t>
            </a:r>
            <a:r>
              <a:rPr lang="en-US" b="1" dirty="0">
                <a:solidFill>
                  <a:schemeClr val="hlink"/>
                </a:solidFill>
              </a:rPr>
              <a:t> </a:t>
            </a:r>
            <a:r>
              <a:rPr lang="en-US" b="1" dirty="0">
                <a:solidFill>
                  <a:srgbClr val="9A2F6F"/>
                </a:solidFill>
              </a:rPr>
              <a:t>(asset)</a:t>
            </a:r>
            <a:r>
              <a:rPr lang="en-US" b="1" dirty="0">
                <a:solidFill>
                  <a:schemeClr val="hlink"/>
                </a:solidFill>
              </a:rPr>
              <a:t> </a:t>
            </a:r>
          </a:p>
          <a:p>
            <a:pPr>
              <a:buFont typeface="Wingdings" panose="05000000000000000000" pitchFamily="2" charset="2"/>
              <a:buNone/>
            </a:pPr>
            <a:r>
              <a:rPr lang="en-US" b="1" dirty="0">
                <a:solidFill>
                  <a:schemeClr val="hlink"/>
                </a:solidFill>
              </a:rPr>
              <a:t>	</a:t>
            </a:r>
            <a:r>
              <a:rPr lang="en-US" b="1" dirty="0"/>
              <a:t>(2) Equipment</a:t>
            </a:r>
            <a:r>
              <a:rPr lang="en-US" b="1" dirty="0">
                <a:solidFill>
                  <a:schemeClr val="hlink"/>
                </a:solidFill>
              </a:rPr>
              <a:t> </a:t>
            </a:r>
            <a:r>
              <a:rPr lang="en-US" b="1" dirty="0">
                <a:solidFill>
                  <a:srgbClr val="9A2F6F"/>
                </a:solidFill>
              </a:rPr>
              <a:t>(asset)</a:t>
            </a:r>
            <a:r>
              <a:rPr lang="en-US" b="1" dirty="0">
                <a:solidFill>
                  <a:schemeClr val="hlink"/>
                </a:solidFill>
              </a:rPr>
              <a:t> </a:t>
            </a:r>
          </a:p>
        </p:txBody>
      </p:sp>
      <p:sp>
        <p:nvSpPr>
          <p:cNvPr id="43011" name="AutoShape 3"/>
          <p:cNvSpPr>
            <a:spLocks noChangeArrowheads="1"/>
          </p:cNvSpPr>
          <p:nvPr/>
        </p:nvSpPr>
        <p:spPr bwMode="auto">
          <a:xfrm rot="16200000">
            <a:off x="6392862" y="4454525"/>
            <a:ext cx="533400" cy="396875"/>
          </a:xfrm>
          <a:prstGeom prst="rightArrow">
            <a:avLst>
              <a:gd name="adj1" fmla="val 50000"/>
              <a:gd name="adj2" fmla="val 67206"/>
            </a:avLst>
          </a:prstGeom>
          <a:solidFill>
            <a:srgbClr val="00CC00"/>
          </a:solidFill>
          <a:ln w="12700">
            <a:solidFill>
              <a:schemeClr val="tx1"/>
            </a:solidFill>
            <a:miter lim="800000"/>
            <a:headEnd/>
            <a:tailEnd/>
          </a:ln>
          <a:effectLst>
            <a:outerShdw dist="81320" dir="3080412" algn="ctr" rotWithShape="0">
              <a:schemeClr val="bg2"/>
            </a:outerShdw>
          </a:effectLst>
        </p:spPr>
        <p:txBody>
          <a:bodyPr wrap="none" anchor="ctr"/>
          <a:lstStyle/>
          <a:p>
            <a:endParaRPr lang="en-US" dirty="0">
              <a:solidFill>
                <a:prstClr val="black"/>
              </a:solidFill>
            </a:endParaRPr>
          </a:p>
        </p:txBody>
      </p:sp>
      <p:sp>
        <p:nvSpPr>
          <p:cNvPr id="43012" name="AutoShape 4"/>
          <p:cNvSpPr>
            <a:spLocks noChangeArrowheads="1"/>
          </p:cNvSpPr>
          <p:nvPr/>
        </p:nvSpPr>
        <p:spPr bwMode="auto">
          <a:xfrm rot="16200000" flipH="1">
            <a:off x="5326062" y="3921125"/>
            <a:ext cx="533400" cy="396875"/>
          </a:xfrm>
          <a:prstGeom prst="rightArrow">
            <a:avLst>
              <a:gd name="adj1" fmla="val 50000"/>
              <a:gd name="adj2" fmla="val 67206"/>
            </a:avLst>
          </a:prstGeom>
          <a:solidFill>
            <a:srgbClr val="FF3300"/>
          </a:solidFill>
          <a:ln w="12700">
            <a:solidFill>
              <a:schemeClr val="tx1"/>
            </a:solidFill>
            <a:miter lim="800000"/>
            <a:headEnd/>
            <a:tailEnd/>
          </a:ln>
          <a:effectLst>
            <a:outerShdw dist="74053" dir="3542175" algn="ctr" rotWithShape="0">
              <a:schemeClr val="bg2"/>
            </a:outerShdw>
          </a:effectLst>
        </p:spPr>
        <p:txBody>
          <a:bodyPr wrap="none" anchor="ctr"/>
          <a:lstStyle/>
          <a:p>
            <a:endParaRPr lang="en-US" dirty="0">
              <a:solidFill>
                <a:prstClr val="black"/>
              </a:solidFill>
            </a:endParaRPr>
          </a:p>
        </p:txBody>
      </p:sp>
      <p:sp>
        <p:nvSpPr>
          <p:cNvPr id="43014" name="Rectangle 6"/>
          <p:cNvSpPr>
            <a:spLocks noChangeArrowheads="1"/>
          </p:cNvSpPr>
          <p:nvPr/>
        </p:nvSpPr>
        <p:spPr bwMode="auto">
          <a:xfrm>
            <a:off x="581025" y="2024866"/>
            <a:ext cx="8001000" cy="1175534"/>
          </a:xfrm>
          <a:prstGeom prst="rect">
            <a:avLst/>
          </a:prstGeom>
          <a:solidFill>
            <a:schemeClr val="accent3">
              <a:lumMod val="40000"/>
              <a:lumOff val="60000"/>
            </a:schemeClr>
          </a:solidFill>
          <a:ln>
            <a:noFill/>
          </a:ln>
          <a:effectLst/>
        </p:spPr>
        <p:txBody>
          <a:bodyPr lIns="90488" tIns="44450" rIns="90488" bIns="44450"/>
          <a:lstStyle/>
          <a:p>
            <a:pPr algn="ctr"/>
            <a:r>
              <a:rPr lang="en-US" sz="3200" b="1" dirty="0">
                <a:solidFill>
                  <a:prstClr val="black"/>
                </a:solidFill>
                <a:latin typeface="Arial" panose="020B0604020202020204" pitchFamily="34" charset="0"/>
              </a:rPr>
              <a:t>FastForward purchased equipment for $26,000 cash.</a:t>
            </a:r>
            <a:endParaRPr lang="en-US" sz="3200" dirty="0">
              <a:solidFill>
                <a:prstClr val="black"/>
              </a:solidFill>
              <a:latin typeface="Arial" panose="020B0604020202020204" pitchFamily="34" charset="0"/>
            </a:endParaRPr>
          </a:p>
        </p:txBody>
      </p:sp>
      <p:sp>
        <p:nvSpPr>
          <p:cNvPr id="9" name="Rounded Rectangle 8"/>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0" name="Rectangle 9"/>
          <p:cNvSpPr>
            <a:spLocks noGrp="1" noChangeArrowheads="1"/>
          </p:cNvSpPr>
          <p:nvPr/>
        </p:nvSpPr>
        <p:spPr bwMode="auto">
          <a:xfrm>
            <a:off x="6781800" y="6531253"/>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2" name="Rectangle 11"/>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47497273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fade">
                                      <p:cBhvr>
                                        <p:cTn id="7" dur="1000"/>
                                        <p:tgtEl>
                                          <p:spTgt spid="43014"/>
                                        </p:tgtEl>
                                      </p:cBhvr>
                                    </p:animEffect>
                                    <p:anim calcmode="lin" valueType="num">
                                      <p:cBhvr>
                                        <p:cTn id="8" dur="1000" fill="hold"/>
                                        <p:tgtEl>
                                          <p:spTgt spid="43014"/>
                                        </p:tgtEl>
                                        <p:attrNameLst>
                                          <p:attrName>ppt_x</p:attrName>
                                        </p:attrNameLst>
                                      </p:cBhvr>
                                      <p:tavLst>
                                        <p:tav tm="0">
                                          <p:val>
                                            <p:strVal val="#ppt_x"/>
                                          </p:val>
                                        </p:tav>
                                        <p:tav tm="100000">
                                          <p:val>
                                            <p:strVal val="#ppt_x"/>
                                          </p:val>
                                        </p:tav>
                                      </p:tavLst>
                                    </p:anim>
                                    <p:anim calcmode="lin" valueType="num">
                                      <p:cBhvr>
                                        <p:cTn id="9" dur="1000" fill="hold"/>
                                        <p:tgtEl>
                                          <p:spTgt spid="430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3010">
                                            <p:txEl>
                                              <p:pRg st="2" end="2"/>
                                            </p:txEl>
                                          </p:spTgt>
                                        </p:tgtEl>
                                        <p:attrNameLst>
                                          <p:attrName>style.visibility</p:attrName>
                                        </p:attrNameLst>
                                      </p:cBhvr>
                                      <p:to>
                                        <p:strVal val="visible"/>
                                      </p:to>
                                    </p:set>
                                    <p:animEffect transition="in" filter="barn(inVertical)">
                                      <p:cBhvr>
                                        <p:cTn id="14" dur="500"/>
                                        <p:tgtEl>
                                          <p:spTgt spid="43010">
                                            <p:txEl>
                                              <p:pRg st="2" end="2"/>
                                            </p:txEl>
                                          </p:spTgt>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43010">
                                            <p:txEl>
                                              <p:pRg st="3" end="3"/>
                                            </p:txEl>
                                          </p:spTgt>
                                        </p:tgtEl>
                                        <p:attrNameLst>
                                          <p:attrName>style.visibility</p:attrName>
                                        </p:attrNameLst>
                                      </p:cBhvr>
                                      <p:to>
                                        <p:strVal val="visible"/>
                                      </p:to>
                                    </p:set>
                                    <p:animEffect transition="in" filter="fade">
                                      <p:cBhvr>
                                        <p:cTn id="19" dur="2000"/>
                                        <p:tgtEl>
                                          <p:spTgt spid="43010">
                                            <p:txEl>
                                              <p:pRg st="3" end="3"/>
                                            </p:txEl>
                                          </p:spTgt>
                                        </p:tgtEl>
                                      </p:cBhvr>
                                    </p:animEffect>
                                  </p:childTnLst>
                                </p:cTn>
                              </p:par>
                              <p:par>
                                <p:cTn id="20" presetID="17" presetClass="entr" presetSubtype="10" fill="hold" grpId="0" nodeType="withEffect">
                                  <p:stCondLst>
                                    <p:cond delay="0"/>
                                  </p:stCondLst>
                                  <p:childTnLst>
                                    <p:set>
                                      <p:cBhvr>
                                        <p:cTn id="21" dur="1" fill="hold">
                                          <p:stCondLst>
                                            <p:cond delay="0"/>
                                          </p:stCondLst>
                                        </p:cTn>
                                        <p:tgtEl>
                                          <p:spTgt spid="43012"/>
                                        </p:tgtEl>
                                        <p:attrNameLst>
                                          <p:attrName>style.visibility</p:attrName>
                                        </p:attrNameLst>
                                      </p:cBhvr>
                                      <p:to>
                                        <p:strVal val="visible"/>
                                      </p:to>
                                    </p:set>
                                    <p:anim calcmode="lin" valueType="num">
                                      <p:cBhvr>
                                        <p:cTn id="22" dur="2000" fill="hold"/>
                                        <p:tgtEl>
                                          <p:spTgt spid="43012"/>
                                        </p:tgtEl>
                                        <p:attrNameLst>
                                          <p:attrName>ppt_w</p:attrName>
                                        </p:attrNameLst>
                                      </p:cBhvr>
                                      <p:tavLst>
                                        <p:tav tm="0">
                                          <p:val>
                                            <p:fltVal val="0"/>
                                          </p:val>
                                        </p:tav>
                                        <p:tav tm="100000">
                                          <p:val>
                                            <p:strVal val="#ppt_w"/>
                                          </p:val>
                                        </p:tav>
                                      </p:tavLst>
                                    </p:anim>
                                    <p:anim calcmode="lin" valueType="num">
                                      <p:cBhvr>
                                        <p:cTn id="23" dur="2000" fill="hold"/>
                                        <p:tgtEl>
                                          <p:spTgt spid="4301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010">
                                            <p:txEl>
                                              <p:pRg st="4" end="4"/>
                                            </p:txEl>
                                          </p:spTgt>
                                        </p:tgtEl>
                                        <p:attrNameLst>
                                          <p:attrName>style.visibility</p:attrName>
                                        </p:attrNameLst>
                                      </p:cBhvr>
                                      <p:to>
                                        <p:strVal val="visible"/>
                                      </p:to>
                                    </p:set>
                                    <p:animEffect transition="in" filter="fade">
                                      <p:cBhvr>
                                        <p:cTn id="28" dur="1000"/>
                                        <p:tgtEl>
                                          <p:spTgt spid="43010">
                                            <p:txEl>
                                              <p:pRg st="4" end="4"/>
                                            </p:txEl>
                                          </p:spTgt>
                                        </p:tgtEl>
                                      </p:cBhvr>
                                    </p:animEffect>
                                  </p:childTnLst>
                                </p:cTn>
                              </p:par>
                            </p:childTnLst>
                          </p:cTn>
                        </p:par>
                        <p:par>
                          <p:cTn id="29" fill="hold" nodeType="afterGroup">
                            <p:stCondLst>
                              <p:cond delay="1000"/>
                            </p:stCondLst>
                            <p:childTnLst>
                              <p:par>
                                <p:cTn id="30" presetID="17" presetClass="entr" presetSubtype="10" fill="hold" grpId="0" nodeType="afterEffect">
                                  <p:stCondLst>
                                    <p:cond delay="0"/>
                                  </p:stCondLst>
                                  <p:childTnLst>
                                    <p:set>
                                      <p:cBhvr>
                                        <p:cTn id="31" dur="1" fill="hold">
                                          <p:stCondLst>
                                            <p:cond delay="0"/>
                                          </p:stCondLst>
                                        </p:cTn>
                                        <p:tgtEl>
                                          <p:spTgt spid="43011"/>
                                        </p:tgtEl>
                                        <p:attrNameLst>
                                          <p:attrName>style.visibility</p:attrName>
                                        </p:attrNameLst>
                                      </p:cBhvr>
                                      <p:to>
                                        <p:strVal val="visible"/>
                                      </p:to>
                                    </p:set>
                                    <p:anim calcmode="lin" valueType="num">
                                      <p:cBhvr>
                                        <p:cTn id="32" dur="2000" fill="hold"/>
                                        <p:tgtEl>
                                          <p:spTgt spid="43011"/>
                                        </p:tgtEl>
                                        <p:attrNameLst>
                                          <p:attrName>ppt_w</p:attrName>
                                        </p:attrNameLst>
                                      </p:cBhvr>
                                      <p:tavLst>
                                        <p:tav tm="0">
                                          <p:val>
                                            <p:fltVal val="0"/>
                                          </p:val>
                                        </p:tav>
                                        <p:tav tm="100000">
                                          <p:val>
                                            <p:strVal val="#ppt_w"/>
                                          </p:val>
                                        </p:tav>
                                      </p:tavLst>
                                    </p:anim>
                                    <p:anim calcmode="lin" valueType="num">
                                      <p:cBhvr>
                                        <p:cTn id="33" dur="2000" fill="hold"/>
                                        <p:tgtEl>
                                          <p:spTgt spid="430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43012" grpId="0" animBg="1"/>
      <p:bldP spid="43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4"/>
          <p:cNvSpPr>
            <a:spLocks noGrp="1"/>
          </p:cNvSpPr>
          <p:nvPr>
            <p:ph type="ctrTitle"/>
          </p:nvPr>
        </p:nvSpPr>
        <p:spPr>
          <a:xfrm>
            <a:off x="914400" y="1828800"/>
            <a:ext cx="7315200" cy="3124200"/>
          </a:xfrm>
        </p:spPr>
        <p:txBody>
          <a:bodyPr/>
          <a:lstStyle/>
          <a:p>
            <a:r>
              <a:rPr lang="en-US" altLang="en-US" dirty="0"/>
              <a:t/>
            </a:r>
            <a:br>
              <a:rPr lang="en-US" altLang="en-US" dirty="0"/>
            </a:br>
            <a:r>
              <a:rPr lang="en-US" altLang="en-US" dirty="0"/>
              <a:t/>
            </a:r>
            <a:br>
              <a:rPr lang="en-US" altLang="en-US" dirty="0"/>
            </a:br>
            <a:r>
              <a:rPr lang="en-US" dirty="0"/>
              <a:t>Explain the importance of accounting and identify its users.</a:t>
            </a:r>
            <a:r>
              <a:rPr lang="en-US" altLang="en-US" dirty="0"/>
              <a:t/>
            </a:r>
            <a:br>
              <a:rPr lang="en-US" altLang="en-US" dirty="0"/>
            </a:br>
            <a:r>
              <a:rPr lang="en-US" altLang="en-US" dirty="0"/>
              <a:t/>
            </a:r>
            <a:br>
              <a:rPr lang="en-US" altLang="en-US" dirty="0"/>
            </a:br>
            <a:endParaRPr lang="en-US" altLang="en-US" dirty="0"/>
          </a:p>
        </p:txBody>
      </p:sp>
      <p:sp>
        <p:nvSpPr>
          <p:cNvPr id="130051" name="Slide Number Placeholder 3"/>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a:t>
            </a:fld>
            <a:endParaRPr lang="en-US" altLang="en-US" dirty="0">
              <a:solidFill>
                <a:srgbClr val="898989"/>
              </a:solidFill>
            </a:endParaRPr>
          </a:p>
        </p:txBody>
      </p:sp>
      <p:pic>
        <p:nvPicPr>
          <p:cNvPr id="130053" name="Picture 2"/>
          <p:cNvPicPr>
            <a:picLocks noChangeAspect="1" noChangeArrowheads="1"/>
          </p:cNvPicPr>
          <p:nvPr/>
        </p:nvPicPr>
        <p:blipFill>
          <a:blip r:embed="rId3" cstate="print"/>
          <a:srcRect/>
          <a:stretch>
            <a:fillRect/>
          </a:stretch>
        </p:blipFill>
        <p:spPr bwMode="auto">
          <a:xfrm>
            <a:off x="897228" y="1936750"/>
            <a:ext cx="7315200" cy="87312"/>
          </a:xfrm>
          <a:prstGeom prst="rect">
            <a:avLst/>
          </a:prstGeom>
          <a:noFill/>
          <a:ln w="9525">
            <a:noFill/>
            <a:miter lim="800000"/>
            <a:headEnd/>
            <a:tailEnd/>
          </a:ln>
        </p:spPr>
      </p:pic>
      <p:pic>
        <p:nvPicPr>
          <p:cNvPr id="130054" name="Picture 2"/>
          <p:cNvPicPr>
            <a:picLocks noChangeAspect="1" noChangeArrowheads="1"/>
          </p:cNvPicPr>
          <p:nvPr/>
        </p:nvPicPr>
        <p:blipFill>
          <a:blip r:embed="rId3" cstate="print"/>
          <a:srcRect/>
          <a:stretch>
            <a:fillRect/>
          </a:stretch>
        </p:blipFill>
        <p:spPr bwMode="auto">
          <a:xfrm>
            <a:off x="914400" y="4724400"/>
            <a:ext cx="7315200" cy="87313"/>
          </a:xfrm>
          <a:prstGeom prst="rect">
            <a:avLst/>
          </a:prstGeom>
          <a:noFill/>
          <a:ln w="9525">
            <a:noFill/>
            <a:miter lim="800000"/>
            <a:headEnd/>
            <a:tailEnd/>
          </a:ln>
        </p:spPr>
      </p:pic>
      <p:sp>
        <p:nvSpPr>
          <p:cNvPr id="3" name="TextBox 2"/>
          <p:cNvSpPr txBox="1"/>
          <p:nvPr/>
        </p:nvSpPr>
        <p:spPr>
          <a:xfrm>
            <a:off x="2057400" y="983789"/>
            <a:ext cx="5257800" cy="769441"/>
          </a:xfrm>
          <a:prstGeom prst="rect">
            <a:avLst/>
          </a:prstGeom>
          <a:noFill/>
        </p:spPr>
        <p:txBody>
          <a:bodyPr wrap="square" rtlCol="0">
            <a:spAutoFit/>
          </a:bodyPr>
          <a:lstStyle/>
          <a:p>
            <a:r>
              <a:rPr lang="en-US" altLang="en-US" sz="4400" b="1" dirty="0">
                <a:latin typeface="+mj-lt"/>
              </a:rPr>
              <a:t>Learning Objective C1</a:t>
            </a:r>
            <a:endParaRPr lang="en-US" sz="4400" dirty="0">
              <a:latin typeface="+mj-lt"/>
            </a:endParaRPr>
          </a:p>
        </p:txBody>
      </p:sp>
      <p:sp>
        <p:nvSpPr>
          <p:cNvPr id="8" name="Rectangle 7"/>
          <p:cNvSpPr>
            <a:spLocks noGrp="1" noChangeArrowheads="1"/>
          </p:cNvSpPr>
          <p:nvPr/>
        </p:nvSpPr>
        <p:spPr bwMode="auto">
          <a:xfrm>
            <a:off x="6521570" y="6383337"/>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cs typeface="+mn-cs"/>
            </a:endParaRPr>
          </a:p>
        </p:txBody>
      </p:sp>
    </p:spTree>
    <p:extLst>
      <p:ext uri="{BB962C8B-B14F-4D97-AF65-F5344CB8AC3E}">
        <p14:creationId xmlns:p14="http://schemas.microsoft.com/office/powerpoint/2010/main" val="137328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381000"/>
            <a:ext cx="7543800" cy="879475"/>
          </a:xfrm>
          <a:noFill/>
          <a:extLst>
            <a:ext uri="{909E8E84-426E-40DD-AFC4-6F175D3DCCD1}">
              <a14:hiddenFill xmlns:a14="http://schemas.microsoft.com/office/drawing/2010/main">
                <a:solidFill>
                  <a:srgbClr val="FFFF00"/>
                </a:solidFill>
              </a14:hiddenFill>
            </a:ext>
          </a:extLst>
        </p:spPr>
        <p:txBody>
          <a:bodyPr/>
          <a:lstStyle/>
          <a:p>
            <a:pPr algn="ctr"/>
            <a:r>
              <a:rPr lang="en-US" b="1" dirty="0"/>
              <a:t>Accounting Equation 3</a:t>
            </a:r>
          </a:p>
        </p:txBody>
      </p:sp>
      <p:sp>
        <p:nvSpPr>
          <p:cNvPr id="16" name="Slide Number Placeholder 3"/>
          <p:cNvSpPr>
            <a:spLocks noGrp="1"/>
          </p:cNvSpPr>
          <p:nvPr>
            <p:ph type="sldNum" sz="quarter" idx="12"/>
          </p:nvPr>
        </p:nvSpPr>
        <p:spPr bwMode="auto">
          <a:xfrm>
            <a:off x="6876361" y="646051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30</a:t>
            </a:fld>
            <a:endParaRPr lang="en-US" altLang="en-US" dirty="0">
              <a:solidFill>
                <a:srgbClr val="898989"/>
              </a:solidFill>
            </a:endParaRPr>
          </a:p>
        </p:txBody>
      </p:sp>
      <p:graphicFrame>
        <p:nvGraphicFramePr>
          <p:cNvPr id="45060" name="Object 4"/>
          <p:cNvGraphicFramePr>
            <a:graphicFrameLocks/>
          </p:cNvGraphicFramePr>
          <p:nvPr>
            <p:extLst>
              <p:ext uri="{D42A27DB-BD31-4B8C-83A1-F6EECF244321}">
                <p14:modId xmlns:p14="http://schemas.microsoft.com/office/powerpoint/2010/main" val="2327007946"/>
              </p:ext>
            </p:extLst>
          </p:nvPr>
        </p:nvGraphicFramePr>
        <p:xfrm>
          <a:off x="456406" y="2482852"/>
          <a:ext cx="8154988" cy="3656013"/>
        </p:xfrm>
        <a:graphic>
          <a:graphicData uri="http://schemas.openxmlformats.org/presentationml/2006/ole">
            <mc:AlternateContent xmlns:mc="http://schemas.openxmlformats.org/markup-compatibility/2006">
              <mc:Choice xmlns:v="urn:schemas-microsoft-com:vml" Requires="v">
                <p:oleObj spid="_x0000_s3201" name="Worksheet" r:id="rId4" imgW="4448160" imgH="1952607" progId="Excel.Sheet.8">
                  <p:embed/>
                </p:oleObj>
              </mc:Choice>
              <mc:Fallback>
                <p:oleObj name="Worksheet" r:id="rId4" imgW="4448160" imgH="1952607" progId="Excel.Sheet.8">
                  <p:embed/>
                  <p:pic>
                    <p:nvPicPr>
                      <p:cNvPr id="0" name=""/>
                      <p:cNvPicPr>
                        <a:picLocks noChangeArrowheads="1"/>
                      </p:cNvPicPr>
                      <p:nvPr/>
                    </p:nvPicPr>
                    <p:blipFill>
                      <a:blip r:embed="rId5"/>
                      <a:srcRect b="5867"/>
                      <a:stretch>
                        <a:fillRect/>
                      </a:stretch>
                    </p:blipFill>
                    <p:spPr bwMode="auto">
                      <a:xfrm>
                        <a:off x="456406" y="2482852"/>
                        <a:ext cx="8154988" cy="3656013"/>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Rectangle 5"/>
          <p:cNvSpPr>
            <a:spLocks noChangeArrowheads="1"/>
          </p:cNvSpPr>
          <p:nvPr/>
        </p:nvSpPr>
        <p:spPr bwMode="auto">
          <a:xfrm>
            <a:off x="533400" y="1447801"/>
            <a:ext cx="8001000" cy="838200"/>
          </a:xfrm>
          <a:prstGeom prst="rect">
            <a:avLst/>
          </a:prstGeom>
          <a:solidFill>
            <a:schemeClr val="accent3">
              <a:lumMod val="40000"/>
              <a:lumOff val="60000"/>
            </a:schemeClr>
          </a:solidFill>
          <a:ln>
            <a:noFill/>
          </a:ln>
          <a:effectLst/>
        </p:spPr>
        <p:txBody>
          <a:bodyPr lIns="90488" tIns="44450" rIns="90488" bIns="44450"/>
          <a:lstStyle/>
          <a:p>
            <a:pPr algn="ctr"/>
            <a:r>
              <a:rPr lang="en-US" sz="3200" b="1" dirty="0">
                <a:solidFill>
                  <a:prstClr val="black"/>
                </a:solidFill>
              </a:rPr>
              <a:t>Purchased equipment for $26,000 cash.</a:t>
            </a:r>
          </a:p>
        </p:txBody>
      </p:sp>
      <p:sp>
        <p:nvSpPr>
          <p:cNvPr id="45064" name="Oval 8"/>
          <p:cNvSpPr>
            <a:spLocks noChangeArrowheads="1"/>
          </p:cNvSpPr>
          <p:nvPr/>
        </p:nvSpPr>
        <p:spPr bwMode="auto">
          <a:xfrm>
            <a:off x="3543300" y="3997814"/>
            <a:ext cx="990600" cy="533400"/>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5066" name="Oval 10"/>
          <p:cNvSpPr>
            <a:spLocks noChangeArrowheads="1"/>
          </p:cNvSpPr>
          <p:nvPr/>
        </p:nvSpPr>
        <p:spPr bwMode="auto">
          <a:xfrm>
            <a:off x="5753100" y="5586414"/>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5067" name="AutoShape 11"/>
          <p:cNvSpPr>
            <a:spLocks noChangeArrowheads="1"/>
          </p:cNvSpPr>
          <p:nvPr/>
        </p:nvSpPr>
        <p:spPr bwMode="auto">
          <a:xfrm>
            <a:off x="4733192" y="3883514"/>
            <a:ext cx="2971800" cy="1295400"/>
          </a:xfrm>
          <a:prstGeom prst="wedgeRoundRectCallout">
            <a:avLst>
              <a:gd name="adj1" fmla="val -31412"/>
              <a:gd name="adj2" fmla="val 47417"/>
              <a:gd name="adj3" fmla="val 16667"/>
            </a:avLst>
          </a:prstGeom>
          <a:solidFill>
            <a:srgbClr val="0000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solidFill>
                  <a:srgbClr val="FFFFFF"/>
                </a:solidFill>
              </a:rPr>
              <a:t>Accounting Equation </a:t>
            </a:r>
            <a:r>
              <a:rPr lang="en-US" sz="2000" b="1" u="sng" dirty="0">
                <a:solidFill>
                  <a:srgbClr val="FFFFFF"/>
                </a:solidFill>
              </a:rPr>
              <a:t>still</a:t>
            </a:r>
            <a:r>
              <a:rPr lang="en-US" sz="2000" b="1" dirty="0">
                <a:solidFill>
                  <a:srgbClr val="FFFFFF"/>
                </a:solidFill>
              </a:rPr>
              <a:t> remains in balance!!</a:t>
            </a:r>
          </a:p>
        </p:txBody>
      </p:sp>
      <p:sp>
        <p:nvSpPr>
          <p:cNvPr id="45068" name="Line 12"/>
          <p:cNvSpPr>
            <a:spLocks noChangeShapeType="1"/>
          </p:cNvSpPr>
          <p:nvPr/>
        </p:nvSpPr>
        <p:spPr bwMode="auto">
          <a:xfrm flipH="1">
            <a:off x="3429000" y="5181600"/>
            <a:ext cx="1295400" cy="685800"/>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45069" name="Line 13"/>
          <p:cNvSpPr>
            <a:spLocks noChangeShapeType="1"/>
          </p:cNvSpPr>
          <p:nvPr/>
        </p:nvSpPr>
        <p:spPr bwMode="auto">
          <a:xfrm>
            <a:off x="6400800" y="5181600"/>
            <a:ext cx="152400" cy="457200"/>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13" name="Rounded Rectangle 12"/>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4" name="Oval 8"/>
          <p:cNvSpPr>
            <a:spLocks noChangeArrowheads="1"/>
          </p:cNvSpPr>
          <p:nvPr/>
        </p:nvSpPr>
        <p:spPr bwMode="auto">
          <a:xfrm>
            <a:off x="1108899" y="4044158"/>
            <a:ext cx="990600" cy="5334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5" name="Oval 10"/>
          <p:cNvSpPr>
            <a:spLocks noChangeArrowheads="1"/>
          </p:cNvSpPr>
          <p:nvPr/>
        </p:nvSpPr>
        <p:spPr bwMode="auto">
          <a:xfrm>
            <a:off x="1828800" y="5529264"/>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7" name="Rectangle 16"/>
          <p:cNvSpPr>
            <a:spLocks noGrp="1" noChangeArrowheads="1"/>
          </p:cNvSpPr>
          <p:nvPr/>
        </p:nvSpPr>
        <p:spPr bwMode="auto">
          <a:xfrm>
            <a:off x="6676292" y="6495584"/>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8" name="Rectangle 17"/>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5913009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fade">
                                      <p:cBhvr>
                                        <p:cTn id="7" dur="1000"/>
                                        <p:tgtEl>
                                          <p:spTgt spid="45061">
                                            <p:txEl>
                                              <p:pRg st="0" end="0"/>
                                            </p:txEl>
                                          </p:spTgt>
                                        </p:tgtEl>
                                      </p:cBhvr>
                                    </p:animEffect>
                                    <p:anim calcmode="lin" valueType="num">
                                      <p:cBhvr>
                                        <p:cTn id="8" dur="1000" fill="hold"/>
                                        <p:tgtEl>
                                          <p:spTgt spid="4506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61">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45064"/>
                                        </p:tgtEl>
                                        <p:attrNameLst>
                                          <p:attrName>style.visibility</p:attrName>
                                        </p:attrNameLst>
                                      </p:cBhvr>
                                      <p:to>
                                        <p:strVal val="visible"/>
                                      </p:to>
                                    </p:set>
                                    <p:animEffect transition="in" filter="dissolve">
                                      <p:cBhvr>
                                        <p:cTn id="13" dur="2000"/>
                                        <p:tgtEl>
                                          <p:spTgt spid="45064"/>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067"/>
                                        </p:tgtEl>
                                        <p:attrNameLst>
                                          <p:attrName>style.visibility</p:attrName>
                                        </p:attrNameLst>
                                      </p:cBhvr>
                                      <p:to>
                                        <p:strVal val="visible"/>
                                      </p:to>
                                    </p:set>
                                    <p:animEffect transition="in" filter="fade">
                                      <p:cBhvr>
                                        <p:cTn id="18" dur="2000"/>
                                        <p:tgtEl>
                                          <p:spTgt spid="45067"/>
                                        </p:tgtEl>
                                      </p:cBhvr>
                                    </p:animEffect>
                                  </p:childTnLst>
                                </p:cTn>
                              </p:par>
                            </p:childTnLst>
                          </p:cTn>
                        </p:par>
                        <p:par>
                          <p:cTn id="19" fill="hold" nodeType="afterGroup">
                            <p:stCondLst>
                              <p:cond delay="2000"/>
                            </p:stCondLst>
                            <p:childTnLst>
                              <p:par>
                                <p:cTn id="20" presetID="37" presetClass="entr" presetSubtype="0" fill="hold" grpId="0" nodeType="afterEffect">
                                  <p:stCondLst>
                                    <p:cond delay="0"/>
                                  </p:stCondLst>
                                  <p:childTnLst>
                                    <p:set>
                                      <p:cBhvr>
                                        <p:cTn id="21" dur="1" fill="hold">
                                          <p:stCondLst>
                                            <p:cond delay="0"/>
                                          </p:stCondLst>
                                        </p:cTn>
                                        <p:tgtEl>
                                          <p:spTgt spid="45068"/>
                                        </p:tgtEl>
                                        <p:attrNameLst>
                                          <p:attrName>style.visibility</p:attrName>
                                        </p:attrNameLst>
                                      </p:cBhvr>
                                      <p:to>
                                        <p:strVal val="visible"/>
                                      </p:to>
                                    </p:set>
                                    <p:animEffect transition="in" filter="fade">
                                      <p:cBhvr>
                                        <p:cTn id="22" dur="1000"/>
                                        <p:tgtEl>
                                          <p:spTgt spid="45068"/>
                                        </p:tgtEl>
                                      </p:cBhvr>
                                    </p:animEffect>
                                    <p:anim calcmode="lin" valueType="num">
                                      <p:cBhvr>
                                        <p:cTn id="23" dur="1000" fill="hold"/>
                                        <p:tgtEl>
                                          <p:spTgt spid="45068"/>
                                        </p:tgtEl>
                                        <p:attrNameLst>
                                          <p:attrName>ppt_x</p:attrName>
                                        </p:attrNameLst>
                                      </p:cBhvr>
                                      <p:tavLst>
                                        <p:tav tm="0">
                                          <p:val>
                                            <p:strVal val="#ppt_x"/>
                                          </p:val>
                                        </p:tav>
                                        <p:tav tm="100000">
                                          <p:val>
                                            <p:strVal val="#ppt_x"/>
                                          </p:val>
                                        </p:tav>
                                      </p:tavLst>
                                    </p:anim>
                                    <p:anim calcmode="lin" valueType="num">
                                      <p:cBhvr>
                                        <p:cTn id="24" dur="900" decel="100000" fill="hold"/>
                                        <p:tgtEl>
                                          <p:spTgt spid="45068"/>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45068"/>
                                        </p:tgtEl>
                                        <p:attrNameLst>
                                          <p:attrName>ppt_y</p:attrName>
                                        </p:attrNameLst>
                                      </p:cBhvr>
                                      <p:tavLst>
                                        <p:tav tm="0">
                                          <p:val>
                                            <p:strVal val="#ppt_y-.03"/>
                                          </p:val>
                                        </p:tav>
                                        <p:tav tm="100000">
                                          <p:val>
                                            <p:strVal val="#ppt_y"/>
                                          </p:val>
                                        </p:tav>
                                      </p:tavLst>
                                    </p:anim>
                                  </p:childTnLst>
                                </p:cTn>
                              </p:par>
                            </p:childTnLst>
                          </p:cTn>
                        </p:par>
                        <p:par>
                          <p:cTn id="26" fill="hold" nodeType="afterGroup">
                            <p:stCondLst>
                              <p:cond delay="3000"/>
                            </p:stCondLst>
                            <p:childTnLst>
                              <p:par>
                                <p:cTn id="27" presetID="37" presetClass="entr" presetSubtype="0" fill="hold" grpId="0" nodeType="afterEffect">
                                  <p:stCondLst>
                                    <p:cond delay="0"/>
                                  </p:stCondLst>
                                  <p:childTnLst>
                                    <p:set>
                                      <p:cBhvr>
                                        <p:cTn id="28" dur="1" fill="hold">
                                          <p:stCondLst>
                                            <p:cond delay="0"/>
                                          </p:stCondLst>
                                        </p:cTn>
                                        <p:tgtEl>
                                          <p:spTgt spid="45069"/>
                                        </p:tgtEl>
                                        <p:attrNameLst>
                                          <p:attrName>style.visibility</p:attrName>
                                        </p:attrNameLst>
                                      </p:cBhvr>
                                      <p:to>
                                        <p:strVal val="visible"/>
                                      </p:to>
                                    </p:set>
                                    <p:animEffect transition="in" filter="fade">
                                      <p:cBhvr>
                                        <p:cTn id="29" dur="1000"/>
                                        <p:tgtEl>
                                          <p:spTgt spid="45069"/>
                                        </p:tgtEl>
                                      </p:cBhvr>
                                    </p:animEffect>
                                    <p:anim calcmode="lin" valueType="num">
                                      <p:cBhvr>
                                        <p:cTn id="30" dur="1000" fill="hold"/>
                                        <p:tgtEl>
                                          <p:spTgt spid="45069"/>
                                        </p:tgtEl>
                                        <p:attrNameLst>
                                          <p:attrName>ppt_x</p:attrName>
                                        </p:attrNameLst>
                                      </p:cBhvr>
                                      <p:tavLst>
                                        <p:tav tm="0">
                                          <p:val>
                                            <p:strVal val="#ppt_x"/>
                                          </p:val>
                                        </p:tav>
                                        <p:tav tm="100000">
                                          <p:val>
                                            <p:strVal val="#ppt_x"/>
                                          </p:val>
                                        </p:tav>
                                      </p:tavLst>
                                    </p:anim>
                                    <p:anim calcmode="lin" valueType="num">
                                      <p:cBhvr>
                                        <p:cTn id="31" dur="900" decel="100000" fill="hold"/>
                                        <p:tgtEl>
                                          <p:spTgt spid="4506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5069"/>
                                        </p:tgtEl>
                                        <p:attrNameLst>
                                          <p:attrName>ppt_y</p:attrName>
                                        </p:attrNameLst>
                                      </p:cBhvr>
                                      <p:tavLst>
                                        <p:tav tm="0">
                                          <p:val>
                                            <p:strVal val="#ppt_y-.03"/>
                                          </p:val>
                                        </p:tav>
                                        <p:tav tm="100000">
                                          <p:val>
                                            <p:strVal val="#ppt_y"/>
                                          </p:val>
                                        </p:tav>
                                      </p:tavLst>
                                    </p:anim>
                                  </p:childTnLst>
                                </p:cTn>
                              </p:par>
                            </p:childTnLst>
                          </p:cTn>
                        </p:par>
                        <p:par>
                          <p:cTn id="33" fill="hold" nodeType="afterGroup">
                            <p:stCondLst>
                              <p:cond delay="4000"/>
                            </p:stCondLst>
                            <p:childTnLst>
                              <p:par>
                                <p:cTn id="34" presetID="9" presetClass="entr" presetSubtype="0" fill="hold" grpId="0" nodeType="afterEffect">
                                  <p:stCondLst>
                                    <p:cond delay="0"/>
                                  </p:stCondLst>
                                  <p:childTnLst>
                                    <p:set>
                                      <p:cBhvr>
                                        <p:cTn id="35" dur="1" fill="hold">
                                          <p:stCondLst>
                                            <p:cond delay="0"/>
                                          </p:stCondLst>
                                        </p:cTn>
                                        <p:tgtEl>
                                          <p:spTgt spid="45066"/>
                                        </p:tgtEl>
                                        <p:attrNameLst>
                                          <p:attrName>style.visibility</p:attrName>
                                        </p:attrNameLst>
                                      </p:cBhvr>
                                      <p:to>
                                        <p:strVal val="visible"/>
                                      </p:to>
                                    </p:set>
                                    <p:animEffect transition="in" filter="dissolve">
                                      <p:cBhvr>
                                        <p:cTn id="36" dur="1000"/>
                                        <p:tgtEl>
                                          <p:spTgt spid="45066"/>
                                        </p:tgtEl>
                                      </p:cBhvr>
                                    </p:animEffect>
                                  </p:childTnLst>
                                </p:cTn>
                              </p:par>
                            </p:childTnLst>
                          </p:cTn>
                        </p:par>
                        <p:par>
                          <p:cTn id="37" fill="hold">
                            <p:stCondLst>
                              <p:cond delay="5000"/>
                            </p:stCondLst>
                            <p:childTnLst>
                              <p:par>
                                <p:cTn id="38" presetID="9"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2000"/>
                                        <p:tgtEl>
                                          <p:spTgt spid="14"/>
                                        </p:tgtEl>
                                      </p:cBhvr>
                                    </p:animEffect>
                                  </p:childTnLst>
                                </p:cTn>
                              </p:par>
                            </p:childTnLst>
                          </p:cTn>
                        </p:par>
                        <p:par>
                          <p:cTn id="41" fill="hold">
                            <p:stCondLst>
                              <p:cond delay="7000"/>
                            </p:stCondLst>
                            <p:childTnLst>
                              <p:par>
                                <p:cTn id="42" presetID="9"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ssolve">
                                      <p:cBhvr>
                                        <p:cTn id="4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animBg="1"/>
      <p:bldP spid="45066" grpId="0" animBg="1"/>
      <p:bldP spid="45067" grpId="0" animBg="1"/>
      <p:bldP spid="45068" grpId="0" animBg="1"/>
      <p:bldP spid="45069"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a:xfrm>
            <a:off x="992981" y="466015"/>
            <a:ext cx="7158038" cy="1412875"/>
          </a:xfrm>
        </p:spPr>
        <p:txBody>
          <a:bodyPr/>
          <a:lstStyle/>
          <a:p>
            <a:pPr algn="ctr"/>
            <a:r>
              <a:rPr lang="en-US" b="1" dirty="0"/>
              <a:t>Transaction 4: </a:t>
            </a:r>
            <a:br>
              <a:rPr lang="en-US" b="1" dirty="0"/>
            </a:br>
            <a:r>
              <a:rPr lang="en-US" b="1" dirty="0"/>
              <a:t>Purchase Supplies on Credit</a:t>
            </a:r>
          </a:p>
        </p:txBody>
      </p:sp>
      <p:sp>
        <p:nvSpPr>
          <p:cNvPr id="47106" name="Rectangle 2"/>
          <p:cNvSpPr>
            <a:spLocks noGrp="1" noChangeArrowheads="1"/>
          </p:cNvSpPr>
          <p:nvPr>
            <p:ph idx="1"/>
          </p:nvPr>
        </p:nvSpPr>
        <p:spPr bwMode="auto">
          <a:xfrm>
            <a:off x="992981" y="3048000"/>
            <a:ext cx="6477000" cy="3090794"/>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Supplies</a:t>
            </a:r>
            <a:r>
              <a:rPr lang="en-US" b="1" dirty="0">
                <a:solidFill>
                  <a:schemeClr val="hlink"/>
                </a:solidFill>
              </a:rPr>
              <a:t> </a:t>
            </a:r>
            <a:r>
              <a:rPr lang="en-US" b="1" dirty="0">
                <a:solidFill>
                  <a:srgbClr val="9A2F6F"/>
                </a:solidFill>
              </a:rPr>
              <a:t>(asset)</a:t>
            </a:r>
          </a:p>
          <a:p>
            <a:pPr>
              <a:buFont typeface="Wingdings" panose="05000000000000000000" pitchFamily="2" charset="2"/>
              <a:buNone/>
            </a:pPr>
            <a:r>
              <a:rPr lang="en-US" b="1" dirty="0">
                <a:solidFill>
                  <a:schemeClr val="hlink"/>
                </a:solidFill>
              </a:rPr>
              <a:t>	</a:t>
            </a:r>
            <a:r>
              <a:rPr lang="en-US" b="1" dirty="0"/>
              <a:t>(2) Accounts Payable</a:t>
            </a:r>
            <a:r>
              <a:rPr lang="en-US" b="1" dirty="0">
                <a:solidFill>
                  <a:schemeClr val="hlink"/>
                </a:solidFill>
              </a:rPr>
              <a:t> </a:t>
            </a:r>
            <a:r>
              <a:rPr lang="en-US" b="1" dirty="0">
                <a:solidFill>
                  <a:srgbClr val="9A2F6F"/>
                </a:solidFill>
              </a:rPr>
              <a:t>(liability)</a:t>
            </a:r>
          </a:p>
        </p:txBody>
      </p:sp>
      <p:sp>
        <p:nvSpPr>
          <p:cNvPr id="14" name="Slide Number Placeholder 3"/>
          <p:cNvSpPr>
            <a:spLocks noGrp="1"/>
          </p:cNvSpPr>
          <p:nvPr>
            <p:ph type="sldNum" sz="quarter" idx="12"/>
          </p:nvPr>
        </p:nvSpPr>
        <p:spPr bwMode="auto">
          <a:xfrm>
            <a:off x="6787356" y="646051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31</a:t>
            </a:fld>
            <a:endParaRPr lang="en-US" altLang="en-US" dirty="0">
              <a:solidFill>
                <a:srgbClr val="898989"/>
              </a:solidFill>
            </a:endParaRPr>
          </a:p>
        </p:txBody>
      </p:sp>
      <p:sp>
        <p:nvSpPr>
          <p:cNvPr id="47107" name="Rectangle 3"/>
          <p:cNvSpPr>
            <a:spLocks noChangeArrowheads="1"/>
          </p:cNvSpPr>
          <p:nvPr/>
        </p:nvSpPr>
        <p:spPr bwMode="auto">
          <a:xfrm>
            <a:off x="757053" y="6794320"/>
            <a:ext cx="1779396" cy="382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7108"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7109" name="AutoShape 5"/>
          <p:cNvSpPr>
            <a:spLocks noChangeArrowheads="1"/>
          </p:cNvSpPr>
          <p:nvPr/>
        </p:nvSpPr>
        <p:spPr bwMode="auto">
          <a:xfrm rot="16200000">
            <a:off x="4612146" y="4109957"/>
            <a:ext cx="372126" cy="309912"/>
          </a:xfrm>
          <a:prstGeom prst="rightArrow">
            <a:avLst>
              <a:gd name="adj1" fmla="val 50000"/>
              <a:gd name="adj2" fmla="val 66992"/>
            </a:avLst>
          </a:prstGeom>
          <a:solidFill>
            <a:srgbClr val="00CC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47111" name="AutoShape 7"/>
          <p:cNvSpPr>
            <a:spLocks noChangeArrowheads="1"/>
          </p:cNvSpPr>
          <p:nvPr/>
        </p:nvSpPr>
        <p:spPr bwMode="auto">
          <a:xfrm rot="16200000">
            <a:off x="6566358" y="4749215"/>
            <a:ext cx="372126" cy="309912"/>
          </a:xfrm>
          <a:prstGeom prst="rightArrow">
            <a:avLst>
              <a:gd name="adj1" fmla="val 50000"/>
              <a:gd name="adj2" fmla="val 66992"/>
            </a:avLst>
          </a:prstGeom>
          <a:solidFill>
            <a:srgbClr val="00CC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47113" name="Rectangle 9"/>
          <p:cNvSpPr>
            <a:spLocks noChangeArrowheads="1"/>
          </p:cNvSpPr>
          <p:nvPr/>
        </p:nvSpPr>
        <p:spPr bwMode="auto">
          <a:xfrm>
            <a:off x="381000" y="1896485"/>
            <a:ext cx="8305800" cy="984885"/>
          </a:xfrm>
          <a:prstGeom prst="rect">
            <a:avLst/>
          </a:prstGeom>
          <a:solidFill>
            <a:srgbClr val="FFFF99"/>
          </a:solidFill>
          <a:ln>
            <a:noFill/>
          </a:ln>
          <a:effectLst/>
        </p:spPr>
        <p:txBody>
          <a:bodyPr lIns="0" tIns="0" rIns="0" bIns="0">
            <a:spAutoFit/>
          </a:bodyPr>
          <a:lstStyle/>
          <a:p>
            <a:pPr algn="ctr"/>
            <a:r>
              <a:rPr lang="en-US" sz="3200" b="1" dirty="0">
                <a:solidFill>
                  <a:prstClr val="black"/>
                </a:solidFill>
              </a:rPr>
              <a:t>FastFoward purchased supplies of $7,100 on credit.</a:t>
            </a:r>
          </a:p>
        </p:txBody>
      </p:sp>
      <p:sp>
        <p:nvSpPr>
          <p:cNvPr id="12" name="Rounded Rectangle 11"/>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3" name="Rectangle 12"/>
          <p:cNvSpPr>
            <a:spLocks noGrp="1" noChangeArrowheads="1"/>
          </p:cNvSpPr>
          <p:nvPr/>
        </p:nvSpPr>
        <p:spPr bwMode="auto">
          <a:xfrm>
            <a:off x="6596647" y="6492875"/>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5" name="Rectangle 1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170820589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animEffect transition="in" filter="fade">
                                      <p:cBhvr>
                                        <p:cTn id="7" dur="1000"/>
                                        <p:tgtEl>
                                          <p:spTgt spid="47113"/>
                                        </p:tgtEl>
                                      </p:cBhvr>
                                    </p:animEffect>
                                    <p:anim calcmode="lin" valueType="num">
                                      <p:cBhvr>
                                        <p:cTn id="8" dur="1000" fill="hold"/>
                                        <p:tgtEl>
                                          <p:spTgt spid="47113"/>
                                        </p:tgtEl>
                                        <p:attrNameLst>
                                          <p:attrName>ppt_x</p:attrName>
                                        </p:attrNameLst>
                                      </p:cBhvr>
                                      <p:tavLst>
                                        <p:tav tm="0">
                                          <p:val>
                                            <p:strVal val="#ppt_x"/>
                                          </p:val>
                                        </p:tav>
                                        <p:tav tm="100000">
                                          <p:val>
                                            <p:strVal val="#ppt_x"/>
                                          </p:val>
                                        </p:tav>
                                      </p:tavLst>
                                    </p:anim>
                                    <p:anim calcmode="lin" valueType="num">
                                      <p:cBhvr>
                                        <p:cTn id="9" dur="1000" fill="hold"/>
                                        <p:tgtEl>
                                          <p:spTgt spid="471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47106">
                                            <p:txEl>
                                              <p:pRg st="0" end="0"/>
                                            </p:txEl>
                                          </p:spTgt>
                                        </p:tgtEl>
                                        <p:attrNameLst>
                                          <p:attrName>style.visibility</p:attrName>
                                        </p:attrNameLst>
                                      </p:cBhvr>
                                      <p:to>
                                        <p:strVal val="visible"/>
                                      </p:to>
                                    </p:set>
                                    <p:anim calcmode="discrete" valueType="clr">
                                      <p:cBhvr override="childStyle">
                                        <p:cTn id="13" dur="80"/>
                                        <p:tgtEl>
                                          <p:spTgt spid="4710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47106">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47106">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nodeType="after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7106">
                                            <p:txEl>
                                              <p:pRg st="1" end="1"/>
                                            </p:txEl>
                                          </p:spTgt>
                                        </p:tgtEl>
                                        <p:attrNameLst>
                                          <p:attrName>style.visibility</p:attrName>
                                        </p:attrNameLst>
                                      </p:cBhvr>
                                      <p:to>
                                        <p:strVal val="visible"/>
                                      </p:to>
                                    </p:set>
                                    <p:animEffect transition="in" filter="dissolve">
                                      <p:cBhvr>
                                        <p:cTn id="20" dur="1000"/>
                                        <p:tgtEl>
                                          <p:spTgt spid="47106">
                                            <p:txEl>
                                              <p:pRg st="1" end="1"/>
                                            </p:txEl>
                                          </p:spTgt>
                                        </p:tgtEl>
                                      </p:cBhvr>
                                    </p:animEffect>
                                  </p:childTnLst>
                                </p:cTn>
                              </p:par>
                            </p:childTnLst>
                          </p:cTn>
                        </p:par>
                      </p:childTnLst>
                    </p:cTn>
                  </p:par>
                  <p:par>
                    <p:cTn id="21" fill="hold">
                      <p:stCondLst>
                        <p:cond delay="indefinite"/>
                      </p:stCondLst>
                      <p:childTnLst>
                        <p:par>
                          <p:cTn id="22" fill="hold" nodeType="after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7106">
                                            <p:txEl>
                                              <p:pRg st="2" end="2"/>
                                            </p:txEl>
                                          </p:spTgt>
                                        </p:tgtEl>
                                        <p:attrNameLst>
                                          <p:attrName>style.visibility</p:attrName>
                                        </p:attrNameLst>
                                      </p:cBhvr>
                                      <p:to>
                                        <p:strVal val="visible"/>
                                      </p:to>
                                    </p:set>
                                    <p:animEffect transition="in" filter="dissolve">
                                      <p:cBhvr>
                                        <p:cTn id="25" dur="1000"/>
                                        <p:tgtEl>
                                          <p:spTgt spid="47106">
                                            <p:txEl>
                                              <p:pRg st="2" end="2"/>
                                            </p:txEl>
                                          </p:spTgt>
                                        </p:tgtEl>
                                      </p:cBhvr>
                                    </p:animEffect>
                                  </p:childTnLst>
                                </p:cTn>
                              </p:par>
                            </p:childTnLst>
                          </p:cTn>
                        </p:par>
                        <p:par>
                          <p:cTn id="26" fill="hold" nodeType="afterGroup">
                            <p:stCondLst>
                              <p:cond delay="1000"/>
                            </p:stCondLst>
                            <p:childTnLst>
                              <p:par>
                                <p:cTn id="27" presetID="54" presetClass="entr" presetSubtype="0" accel="100000" fill="hold" grpId="0" nodeType="afterEffect">
                                  <p:stCondLst>
                                    <p:cond delay="0"/>
                                  </p:stCondLst>
                                  <p:childTnLst>
                                    <p:set>
                                      <p:cBhvr>
                                        <p:cTn id="28" dur="1" fill="hold">
                                          <p:stCondLst>
                                            <p:cond delay="0"/>
                                          </p:stCondLst>
                                        </p:cTn>
                                        <p:tgtEl>
                                          <p:spTgt spid="47109"/>
                                        </p:tgtEl>
                                        <p:attrNameLst>
                                          <p:attrName>style.visibility</p:attrName>
                                        </p:attrNameLst>
                                      </p:cBhvr>
                                      <p:to>
                                        <p:strVal val="visible"/>
                                      </p:to>
                                    </p:set>
                                    <p:anim calcmode="lin" valueType="num">
                                      <p:cBhvr>
                                        <p:cTn id="29" dur="2000" fill="hold"/>
                                        <p:tgtEl>
                                          <p:spTgt spid="47109"/>
                                        </p:tgtEl>
                                        <p:attrNameLst>
                                          <p:attrName>ppt_w</p:attrName>
                                        </p:attrNameLst>
                                      </p:cBhvr>
                                      <p:tavLst>
                                        <p:tav tm="0">
                                          <p:val>
                                            <p:strVal val="#ppt_w*0.05"/>
                                          </p:val>
                                        </p:tav>
                                        <p:tav tm="100000">
                                          <p:val>
                                            <p:strVal val="#ppt_w"/>
                                          </p:val>
                                        </p:tav>
                                      </p:tavLst>
                                    </p:anim>
                                    <p:anim calcmode="lin" valueType="num">
                                      <p:cBhvr>
                                        <p:cTn id="30" dur="2000" fill="hold"/>
                                        <p:tgtEl>
                                          <p:spTgt spid="47109"/>
                                        </p:tgtEl>
                                        <p:attrNameLst>
                                          <p:attrName>ppt_h</p:attrName>
                                        </p:attrNameLst>
                                      </p:cBhvr>
                                      <p:tavLst>
                                        <p:tav tm="0">
                                          <p:val>
                                            <p:strVal val="#ppt_h"/>
                                          </p:val>
                                        </p:tav>
                                        <p:tav tm="100000">
                                          <p:val>
                                            <p:strVal val="#ppt_h"/>
                                          </p:val>
                                        </p:tav>
                                      </p:tavLst>
                                    </p:anim>
                                    <p:anim calcmode="lin" valueType="num">
                                      <p:cBhvr>
                                        <p:cTn id="31" dur="2000" fill="hold"/>
                                        <p:tgtEl>
                                          <p:spTgt spid="47109"/>
                                        </p:tgtEl>
                                        <p:attrNameLst>
                                          <p:attrName>ppt_x</p:attrName>
                                        </p:attrNameLst>
                                      </p:cBhvr>
                                      <p:tavLst>
                                        <p:tav tm="0">
                                          <p:val>
                                            <p:strVal val="#ppt_x-.2"/>
                                          </p:val>
                                        </p:tav>
                                        <p:tav tm="100000">
                                          <p:val>
                                            <p:strVal val="#ppt_x"/>
                                          </p:val>
                                        </p:tav>
                                      </p:tavLst>
                                    </p:anim>
                                    <p:anim calcmode="lin" valueType="num">
                                      <p:cBhvr>
                                        <p:cTn id="32" dur="2000" fill="hold"/>
                                        <p:tgtEl>
                                          <p:spTgt spid="47109"/>
                                        </p:tgtEl>
                                        <p:attrNameLst>
                                          <p:attrName>ppt_y</p:attrName>
                                        </p:attrNameLst>
                                      </p:cBhvr>
                                      <p:tavLst>
                                        <p:tav tm="0">
                                          <p:val>
                                            <p:strVal val="#ppt_y"/>
                                          </p:val>
                                        </p:tav>
                                        <p:tav tm="100000">
                                          <p:val>
                                            <p:strVal val="#ppt_y"/>
                                          </p:val>
                                        </p:tav>
                                      </p:tavLst>
                                    </p:anim>
                                    <p:animEffect transition="in" filter="fade">
                                      <p:cBhvr>
                                        <p:cTn id="33" dur="2000"/>
                                        <p:tgtEl>
                                          <p:spTgt spid="47109"/>
                                        </p:tgtEl>
                                      </p:cBhvr>
                                    </p:animEffect>
                                  </p:childTnLst>
                                </p:cTn>
                              </p:par>
                            </p:childTnLst>
                          </p:cTn>
                        </p:par>
                        <p:par>
                          <p:cTn id="34" fill="hold" nodeType="afterGroup">
                            <p:stCondLst>
                              <p:cond delay="3000"/>
                            </p:stCondLst>
                            <p:childTnLst>
                              <p:par>
                                <p:cTn id="35" presetID="54" presetClass="entr" presetSubtype="0" accel="100000" fill="hold" grpId="0" nodeType="afterEffect">
                                  <p:stCondLst>
                                    <p:cond delay="0"/>
                                  </p:stCondLst>
                                  <p:childTnLst>
                                    <p:set>
                                      <p:cBhvr>
                                        <p:cTn id="36" dur="1" fill="hold">
                                          <p:stCondLst>
                                            <p:cond delay="0"/>
                                          </p:stCondLst>
                                        </p:cTn>
                                        <p:tgtEl>
                                          <p:spTgt spid="47111"/>
                                        </p:tgtEl>
                                        <p:attrNameLst>
                                          <p:attrName>style.visibility</p:attrName>
                                        </p:attrNameLst>
                                      </p:cBhvr>
                                      <p:to>
                                        <p:strVal val="visible"/>
                                      </p:to>
                                    </p:set>
                                    <p:anim calcmode="lin" valueType="num">
                                      <p:cBhvr>
                                        <p:cTn id="37" dur="2000" fill="hold"/>
                                        <p:tgtEl>
                                          <p:spTgt spid="47111"/>
                                        </p:tgtEl>
                                        <p:attrNameLst>
                                          <p:attrName>ppt_w</p:attrName>
                                        </p:attrNameLst>
                                      </p:cBhvr>
                                      <p:tavLst>
                                        <p:tav tm="0">
                                          <p:val>
                                            <p:strVal val="#ppt_w*0.05"/>
                                          </p:val>
                                        </p:tav>
                                        <p:tav tm="100000">
                                          <p:val>
                                            <p:strVal val="#ppt_w"/>
                                          </p:val>
                                        </p:tav>
                                      </p:tavLst>
                                    </p:anim>
                                    <p:anim calcmode="lin" valueType="num">
                                      <p:cBhvr>
                                        <p:cTn id="38" dur="2000" fill="hold"/>
                                        <p:tgtEl>
                                          <p:spTgt spid="47111"/>
                                        </p:tgtEl>
                                        <p:attrNameLst>
                                          <p:attrName>ppt_h</p:attrName>
                                        </p:attrNameLst>
                                      </p:cBhvr>
                                      <p:tavLst>
                                        <p:tav tm="0">
                                          <p:val>
                                            <p:strVal val="#ppt_h"/>
                                          </p:val>
                                        </p:tav>
                                        <p:tav tm="100000">
                                          <p:val>
                                            <p:strVal val="#ppt_h"/>
                                          </p:val>
                                        </p:tav>
                                      </p:tavLst>
                                    </p:anim>
                                    <p:anim calcmode="lin" valueType="num">
                                      <p:cBhvr>
                                        <p:cTn id="39" dur="2000" fill="hold"/>
                                        <p:tgtEl>
                                          <p:spTgt spid="47111"/>
                                        </p:tgtEl>
                                        <p:attrNameLst>
                                          <p:attrName>ppt_x</p:attrName>
                                        </p:attrNameLst>
                                      </p:cBhvr>
                                      <p:tavLst>
                                        <p:tav tm="0">
                                          <p:val>
                                            <p:strVal val="#ppt_x-.2"/>
                                          </p:val>
                                        </p:tav>
                                        <p:tav tm="100000">
                                          <p:val>
                                            <p:strVal val="#ppt_x"/>
                                          </p:val>
                                        </p:tav>
                                      </p:tavLst>
                                    </p:anim>
                                    <p:anim calcmode="lin" valueType="num">
                                      <p:cBhvr>
                                        <p:cTn id="40" dur="2000" fill="hold"/>
                                        <p:tgtEl>
                                          <p:spTgt spid="47111"/>
                                        </p:tgtEl>
                                        <p:attrNameLst>
                                          <p:attrName>ppt_y</p:attrName>
                                        </p:attrNameLst>
                                      </p:cBhvr>
                                      <p:tavLst>
                                        <p:tav tm="0">
                                          <p:val>
                                            <p:strVal val="#ppt_y"/>
                                          </p:val>
                                        </p:tav>
                                        <p:tav tm="100000">
                                          <p:val>
                                            <p:strVal val="#ppt_y"/>
                                          </p:val>
                                        </p:tav>
                                      </p:tavLst>
                                    </p:anim>
                                    <p:animEffect transition="in" filter="fade">
                                      <p:cBhvr>
                                        <p:cTn id="41" dur="20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11" grpId="0" animBg="1"/>
      <p:bldP spid="471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5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56" name="Rectangle 4"/>
          <p:cNvSpPr>
            <a:spLocks noGrp="1" noChangeArrowheads="1"/>
          </p:cNvSpPr>
          <p:nvPr>
            <p:ph type="title"/>
          </p:nvPr>
        </p:nvSpPr>
        <p:spPr>
          <a:xfrm>
            <a:off x="992981" y="225425"/>
            <a:ext cx="7158038" cy="1412875"/>
          </a:xfrm>
        </p:spPr>
        <p:txBody>
          <a:bodyPr/>
          <a:lstStyle/>
          <a:p>
            <a:pPr algn="ctr"/>
            <a:r>
              <a:rPr lang="en-US" b="1" dirty="0"/>
              <a:t>Accounting Equation 4</a:t>
            </a:r>
          </a:p>
        </p:txBody>
      </p:sp>
      <p:sp>
        <p:nvSpPr>
          <p:cNvPr id="18" name="Slide Number Placeholder 3"/>
          <p:cNvSpPr>
            <a:spLocks noGrp="1"/>
          </p:cNvSpPr>
          <p:nvPr>
            <p:ph type="sldNum" sz="quarter" idx="12"/>
          </p:nvPr>
        </p:nvSpPr>
        <p:spPr bwMode="auto">
          <a:xfrm>
            <a:off x="6858000" y="6464205"/>
            <a:ext cx="2146925"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32</a:t>
            </a:fld>
            <a:endParaRPr lang="en-US" altLang="en-US" dirty="0">
              <a:solidFill>
                <a:srgbClr val="898989"/>
              </a:solidFill>
            </a:endParaRPr>
          </a:p>
        </p:txBody>
      </p:sp>
      <p:graphicFrame>
        <p:nvGraphicFramePr>
          <p:cNvPr id="49158" name="Object 6"/>
          <p:cNvGraphicFramePr>
            <a:graphicFrameLocks/>
          </p:cNvGraphicFramePr>
          <p:nvPr>
            <p:extLst>
              <p:ext uri="{D42A27DB-BD31-4B8C-83A1-F6EECF244321}">
                <p14:modId xmlns:p14="http://schemas.microsoft.com/office/powerpoint/2010/main" val="2353282546"/>
              </p:ext>
            </p:extLst>
          </p:nvPr>
        </p:nvGraphicFramePr>
        <p:xfrm>
          <a:off x="304800" y="2301893"/>
          <a:ext cx="8375650" cy="3656013"/>
        </p:xfrm>
        <a:graphic>
          <a:graphicData uri="http://schemas.openxmlformats.org/presentationml/2006/ole">
            <mc:AlternateContent xmlns:mc="http://schemas.openxmlformats.org/markup-compatibility/2006">
              <mc:Choice xmlns:v="urn:schemas-microsoft-com:vml" Requires="v">
                <p:oleObj spid="_x0000_s4225" name="Worksheet" r:id="rId4" imgW="4476960" imgH="1952607" progId="Excel.Sheet.8">
                  <p:embed/>
                </p:oleObj>
              </mc:Choice>
              <mc:Fallback>
                <p:oleObj name="Worksheet" r:id="rId4" imgW="4476960" imgH="1952607" progId="Excel.Sheet.8">
                  <p:embed/>
                  <p:pic>
                    <p:nvPicPr>
                      <p:cNvPr id="0" name=""/>
                      <p:cNvPicPr>
                        <a:picLocks noChangeArrowheads="1"/>
                      </p:cNvPicPr>
                      <p:nvPr/>
                    </p:nvPicPr>
                    <p:blipFill>
                      <a:blip r:embed="rId5"/>
                      <a:srcRect b="5867"/>
                      <a:stretch>
                        <a:fillRect/>
                      </a:stretch>
                    </p:blipFill>
                    <p:spPr bwMode="auto">
                      <a:xfrm>
                        <a:off x="304800" y="2301893"/>
                        <a:ext cx="8375650" cy="3656013"/>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Oval 9"/>
          <p:cNvSpPr>
            <a:spLocks noChangeArrowheads="1"/>
          </p:cNvSpPr>
          <p:nvPr/>
        </p:nvSpPr>
        <p:spPr bwMode="auto">
          <a:xfrm>
            <a:off x="2166938" y="4197575"/>
            <a:ext cx="1028699" cy="433754"/>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63" name="Oval 11"/>
          <p:cNvSpPr>
            <a:spLocks noChangeArrowheads="1"/>
          </p:cNvSpPr>
          <p:nvPr/>
        </p:nvSpPr>
        <p:spPr bwMode="auto">
          <a:xfrm>
            <a:off x="4953000" y="4762500"/>
            <a:ext cx="914400" cy="457200"/>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64" name="Rectangle 12"/>
          <p:cNvSpPr>
            <a:spLocks noChangeArrowheads="1"/>
          </p:cNvSpPr>
          <p:nvPr/>
        </p:nvSpPr>
        <p:spPr bwMode="auto">
          <a:xfrm>
            <a:off x="290622" y="1187502"/>
            <a:ext cx="8389827" cy="984885"/>
          </a:xfrm>
          <a:prstGeom prst="rect">
            <a:avLst/>
          </a:prstGeom>
          <a:solidFill>
            <a:srgbClr val="FFFF99"/>
          </a:solidFill>
          <a:ln>
            <a:noFill/>
          </a:ln>
          <a:effectLst/>
        </p:spPr>
        <p:txBody>
          <a:bodyPr wrap="square" lIns="0" tIns="0" rIns="0" bIns="0">
            <a:spAutoFit/>
          </a:bodyPr>
          <a:lstStyle/>
          <a:p>
            <a:pPr algn="ctr"/>
            <a:r>
              <a:rPr lang="en-US" sz="3200" b="1" dirty="0">
                <a:solidFill>
                  <a:prstClr val="black"/>
                </a:solidFill>
              </a:rPr>
              <a:t>FastForward purchased supplies of $7,100 on credit.</a:t>
            </a:r>
          </a:p>
        </p:txBody>
      </p:sp>
      <p:sp>
        <p:nvSpPr>
          <p:cNvPr id="49165" name="AutoShape 13"/>
          <p:cNvSpPr>
            <a:spLocks noChangeArrowheads="1"/>
          </p:cNvSpPr>
          <p:nvPr/>
        </p:nvSpPr>
        <p:spPr bwMode="auto">
          <a:xfrm>
            <a:off x="5791200" y="3962400"/>
            <a:ext cx="2970213" cy="604838"/>
          </a:xfrm>
          <a:prstGeom prst="wedgeRoundRectCallout">
            <a:avLst>
              <a:gd name="adj1" fmla="val -82050"/>
              <a:gd name="adj2" fmla="val 268021"/>
              <a:gd name="adj3" fmla="val 16667"/>
            </a:avLst>
          </a:prstGeom>
          <a:solidFill>
            <a:srgbClr val="000099"/>
          </a:solidFill>
          <a:ln w="12700" algn="ctr">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en-US" b="1" dirty="0">
                <a:solidFill>
                  <a:srgbClr val="FFFFFF"/>
                </a:solidFill>
              </a:rPr>
              <a:t>Accounting Equation </a:t>
            </a:r>
            <a:r>
              <a:rPr lang="en-US" b="1" u="sng" dirty="0">
                <a:solidFill>
                  <a:srgbClr val="FFFFFF"/>
                </a:solidFill>
              </a:rPr>
              <a:t>still</a:t>
            </a:r>
            <a:r>
              <a:rPr lang="en-US" b="1" dirty="0">
                <a:solidFill>
                  <a:srgbClr val="FFFFFF"/>
                </a:solidFill>
              </a:rPr>
              <a:t> remains in balance!!</a:t>
            </a:r>
          </a:p>
        </p:txBody>
      </p:sp>
      <p:sp>
        <p:nvSpPr>
          <p:cNvPr id="49166" name="Oval 14"/>
          <p:cNvSpPr>
            <a:spLocks noChangeArrowheads="1"/>
          </p:cNvSpPr>
          <p:nvPr/>
        </p:nvSpPr>
        <p:spPr bwMode="auto">
          <a:xfrm>
            <a:off x="1679144" y="5424698"/>
            <a:ext cx="1516493" cy="747501"/>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67" name="Oval 15"/>
          <p:cNvSpPr>
            <a:spLocks noChangeArrowheads="1"/>
          </p:cNvSpPr>
          <p:nvPr/>
        </p:nvSpPr>
        <p:spPr bwMode="auto">
          <a:xfrm>
            <a:off x="5746569" y="5378165"/>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49168" name="Line 16"/>
          <p:cNvSpPr>
            <a:spLocks noChangeShapeType="1"/>
          </p:cNvSpPr>
          <p:nvPr/>
        </p:nvSpPr>
        <p:spPr bwMode="auto">
          <a:xfrm flipH="1" flipV="1">
            <a:off x="3124200" y="5987765"/>
            <a:ext cx="914400" cy="565435"/>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49169" name="Line 17"/>
          <p:cNvSpPr>
            <a:spLocks noChangeShapeType="1"/>
          </p:cNvSpPr>
          <p:nvPr/>
        </p:nvSpPr>
        <p:spPr bwMode="auto">
          <a:xfrm flipH="1" flipV="1">
            <a:off x="7162800" y="5987763"/>
            <a:ext cx="838200" cy="565436"/>
          </a:xfrm>
          <a:prstGeom prst="line">
            <a:avLst/>
          </a:prstGeom>
          <a:noFill/>
          <a:ln w="571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solidFill>
                <a:prstClr val="black"/>
              </a:solidFill>
            </a:endParaRPr>
          </a:p>
        </p:txBody>
      </p:sp>
      <p:sp>
        <p:nvSpPr>
          <p:cNvPr id="16" name="Rounded Rectangle 15"/>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7" name="Rectangle 16"/>
          <p:cNvSpPr>
            <a:spLocks noGrp="1" noChangeArrowheads="1"/>
          </p:cNvSpPr>
          <p:nvPr/>
        </p:nvSpPr>
        <p:spPr bwMode="auto">
          <a:xfrm>
            <a:off x="6779056" y="6497256"/>
            <a:ext cx="215672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9" name="Rectangle 1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3937568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9164">
                                            <p:txEl>
                                              <p:pRg st="0" end="0"/>
                                            </p:txEl>
                                          </p:spTgt>
                                        </p:tgtEl>
                                        <p:attrNameLst>
                                          <p:attrName>style.visibility</p:attrName>
                                        </p:attrNameLst>
                                      </p:cBhvr>
                                      <p:to>
                                        <p:strVal val="visible"/>
                                      </p:to>
                                    </p:set>
                                    <p:animEffect transition="in" filter="fade">
                                      <p:cBhvr>
                                        <p:cTn id="7" dur="1000"/>
                                        <p:tgtEl>
                                          <p:spTgt spid="49164">
                                            <p:txEl>
                                              <p:pRg st="0" end="0"/>
                                            </p:txEl>
                                          </p:spTgt>
                                        </p:tgtEl>
                                      </p:cBhvr>
                                    </p:animEffect>
                                    <p:anim calcmode="lin" valueType="num">
                                      <p:cBhvr>
                                        <p:cTn id="8" dur="1000" fill="hold"/>
                                        <p:tgtEl>
                                          <p:spTgt spid="4916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916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dissolve">
                                      <p:cBhvr>
                                        <p:cTn id="13" dur="2000"/>
                                        <p:tgtEl>
                                          <p:spTgt spid="49158"/>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161"/>
                                        </p:tgtEl>
                                        <p:attrNameLst>
                                          <p:attrName>style.visibility</p:attrName>
                                        </p:attrNameLst>
                                      </p:cBhvr>
                                      <p:to>
                                        <p:strVal val="visible"/>
                                      </p:to>
                                    </p:set>
                                    <p:animEffect transition="in" filter="dissolve">
                                      <p:cBhvr>
                                        <p:cTn id="18" dur="2000"/>
                                        <p:tgtEl>
                                          <p:spTgt spid="49161"/>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49163"/>
                                        </p:tgtEl>
                                        <p:attrNameLst>
                                          <p:attrName>style.visibility</p:attrName>
                                        </p:attrNameLst>
                                      </p:cBhvr>
                                      <p:to>
                                        <p:strVal val="visible"/>
                                      </p:to>
                                    </p:set>
                                    <p:animEffect transition="in" filter="dissolve">
                                      <p:cBhvr>
                                        <p:cTn id="22" dur="2000"/>
                                        <p:tgtEl>
                                          <p:spTgt spid="49163"/>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166"/>
                                        </p:tgtEl>
                                        <p:attrNameLst>
                                          <p:attrName>style.visibility</p:attrName>
                                        </p:attrNameLst>
                                      </p:cBhvr>
                                      <p:to>
                                        <p:strVal val="visible"/>
                                      </p:to>
                                    </p:set>
                                    <p:animEffect transition="in" filter="dissolve">
                                      <p:cBhvr>
                                        <p:cTn id="27" dur="1000"/>
                                        <p:tgtEl>
                                          <p:spTgt spid="49166"/>
                                        </p:tgtEl>
                                      </p:cBhvr>
                                    </p:animEffect>
                                  </p:childTnLst>
                                </p:cTn>
                              </p:par>
                            </p:childTnLst>
                          </p:cTn>
                        </p:par>
                        <p:par>
                          <p:cTn id="28" fill="hold" nodeType="afterGroup">
                            <p:stCondLst>
                              <p:cond delay="1000"/>
                            </p:stCondLst>
                            <p:childTnLst>
                              <p:par>
                                <p:cTn id="29" presetID="37" presetClass="entr" presetSubtype="0" fill="hold" grpId="0" nodeType="afterEffect">
                                  <p:stCondLst>
                                    <p:cond delay="0"/>
                                  </p:stCondLst>
                                  <p:childTnLst>
                                    <p:set>
                                      <p:cBhvr>
                                        <p:cTn id="30" dur="1" fill="hold">
                                          <p:stCondLst>
                                            <p:cond delay="0"/>
                                          </p:stCondLst>
                                        </p:cTn>
                                        <p:tgtEl>
                                          <p:spTgt spid="49168"/>
                                        </p:tgtEl>
                                        <p:attrNameLst>
                                          <p:attrName>style.visibility</p:attrName>
                                        </p:attrNameLst>
                                      </p:cBhvr>
                                      <p:to>
                                        <p:strVal val="visible"/>
                                      </p:to>
                                    </p:set>
                                    <p:animEffect transition="in" filter="fade">
                                      <p:cBhvr>
                                        <p:cTn id="31" dur="1000"/>
                                        <p:tgtEl>
                                          <p:spTgt spid="49168"/>
                                        </p:tgtEl>
                                      </p:cBhvr>
                                    </p:animEffect>
                                    <p:anim calcmode="lin" valueType="num">
                                      <p:cBhvr>
                                        <p:cTn id="32" dur="1000" fill="hold"/>
                                        <p:tgtEl>
                                          <p:spTgt spid="49168"/>
                                        </p:tgtEl>
                                        <p:attrNameLst>
                                          <p:attrName>ppt_x</p:attrName>
                                        </p:attrNameLst>
                                      </p:cBhvr>
                                      <p:tavLst>
                                        <p:tav tm="0">
                                          <p:val>
                                            <p:strVal val="#ppt_x"/>
                                          </p:val>
                                        </p:tav>
                                        <p:tav tm="100000">
                                          <p:val>
                                            <p:strVal val="#ppt_x"/>
                                          </p:val>
                                        </p:tav>
                                      </p:tavLst>
                                    </p:anim>
                                    <p:anim calcmode="lin" valueType="num">
                                      <p:cBhvr>
                                        <p:cTn id="33" dur="900" decel="100000" fill="hold"/>
                                        <p:tgtEl>
                                          <p:spTgt spid="4916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9168"/>
                                        </p:tgtEl>
                                        <p:attrNameLst>
                                          <p:attrName>ppt_y</p:attrName>
                                        </p:attrNameLst>
                                      </p:cBhvr>
                                      <p:tavLst>
                                        <p:tav tm="0">
                                          <p:val>
                                            <p:strVal val="#ppt_y-.03"/>
                                          </p:val>
                                        </p:tav>
                                        <p:tav tm="100000">
                                          <p:val>
                                            <p:strVal val="#ppt_y"/>
                                          </p:val>
                                        </p:tav>
                                      </p:tavLst>
                                    </p:anim>
                                  </p:childTnLst>
                                </p:cTn>
                              </p:par>
                            </p:childTnLst>
                          </p:cTn>
                        </p:par>
                        <p:par>
                          <p:cTn id="35" fill="hold">
                            <p:stCondLst>
                              <p:cond delay="2000"/>
                            </p:stCondLst>
                            <p:childTnLst>
                              <p:par>
                                <p:cTn id="36" presetID="37" presetClass="entr" presetSubtype="0" fill="hold" grpId="0" nodeType="afterEffect">
                                  <p:stCondLst>
                                    <p:cond delay="0"/>
                                  </p:stCondLst>
                                  <p:childTnLst>
                                    <p:set>
                                      <p:cBhvr>
                                        <p:cTn id="37" dur="1" fill="hold">
                                          <p:stCondLst>
                                            <p:cond delay="0"/>
                                          </p:stCondLst>
                                        </p:cTn>
                                        <p:tgtEl>
                                          <p:spTgt spid="49169"/>
                                        </p:tgtEl>
                                        <p:attrNameLst>
                                          <p:attrName>style.visibility</p:attrName>
                                        </p:attrNameLst>
                                      </p:cBhvr>
                                      <p:to>
                                        <p:strVal val="visible"/>
                                      </p:to>
                                    </p:set>
                                    <p:animEffect transition="in" filter="fade">
                                      <p:cBhvr>
                                        <p:cTn id="38" dur="1000"/>
                                        <p:tgtEl>
                                          <p:spTgt spid="49169"/>
                                        </p:tgtEl>
                                      </p:cBhvr>
                                    </p:animEffect>
                                    <p:anim calcmode="lin" valueType="num">
                                      <p:cBhvr>
                                        <p:cTn id="39" dur="1000" fill="hold"/>
                                        <p:tgtEl>
                                          <p:spTgt spid="49169"/>
                                        </p:tgtEl>
                                        <p:attrNameLst>
                                          <p:attrName>ppt_x</p:attrName>
                                        </p:attrNameLst>
                                      </p:cBhvr>
                                      <p:tavLst>
                                        <p:tav tm="0">
                                          <p:val>
                                            <p:strVal val="#ppt_x"/>
                                          </p:val>
                                        </p:tav>
                                        <p:tav tm="100000">
                                          <p:val>
                                            <p:strVal val="#ppt_x"/>
                                          </p:val>
                                        </p:tav>
                                      </p:tavLst>
                                    </p:anim>
                                    <p:anim calcmode="lin" valueType="num">
                                      <p:cBhvr>
                                        <p:cTn id="40" dur="900" decel="100000" fill="hold"/>
                                        <p:tgtEl>
                                          <p:spTgt spid="49169"/>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49169"/>
                                        </p:tgtEl>
                                        <p:attrNameLst>
                                          <p:attrName>ppt_y</p:attrName>
                                        </p:attrNameLst>
                                      </p:cBhvr>
                                      <p:tavLst>
                                        <p:tav tm="0">
                                          <p:val>
                                            <p:strVal val="#ppt_y-.03"/>
                                          </p:val>
                                        </p:tav>
                                        <p:tav tm="100000">
                                          <p:val>
                                            <p:strVal val="#ppt_y"/>
                                          </p:val>
                                        </p:tav>
                                      </p:tavLst>
                                    </p:anim>
                                  </p:childTnLst>
                                </p:cTn>
                              </p:par>
                            </p:childTnLst>
                          </p:cTn>
                        </p:par>
                        <p:par>
                          <p:cTn id="42" fill="hold" nodeType="afterGroup">
                            <p:stCondLst>
                              <p:cond delay="3000"/>
                            </p:stCondLst>
                            <p:childTnLst>
                              <p:par>
                                <p:cTn id="43" presetID="9" presetClass="entr" presetSubtype="0" fill="hold" grpId="0" nodeType="afterEffect">
                                  <p:stCondLst>
                                    <p:cond delay="0"/>
                                  </p:stCondLst>
                                  <p:childTnLst>
                                    <p:set>
                                      <p:cBhvr>
                                        <p:cTn id="44" dur="1" fill="hold">
                                          <p:stCondLst>
                                            <p:cond delay="0"/>
                                          </p:stCondLst>
                                        </p:cTn>
                                        <p:tgtEl>
                                          <p:spTgt spid="49167"/>
                                        </p:tgtEl>
                                        <p:attrNameLst>
                                          <p:attrName>style.visibility</p:attrName>
                                        </p:attrNameLst>
                                      </p:cBhvr>
                                      <p:to>
                                        <p:strVal val="visible"/>
                                      </p:to>
                                    </p:set>
                                    <p:animEffect transition="in" filter="dissolve">
                                      <p:cBhvr>
                                        <p:cTn id="45" dur="1000"/>
                                        <p:tgtEl>
                                          <p:spTgt spid="4916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9165"/>
                                        </p:tgtEl>
                                        <p:attrNameLst>
                                          <p:attrName>style.visibility</p:attrName>
                                        </p:attrNameLst>
                                      </p:cBhvr>
                                      <p:to>
                                        <p:strVal val="visible"/>
                                      </p:to>
                                    </p:set>
                                    <p:animEffect transition="in" filter="fade">
                                      <p:cBhvr>
                                        <p:cTn id="50" dur="20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49163" grpId="0" animBg="1"/>
      <p:bldP spid="49165" grpId="0" animBg="1"/>
      <p:bldP spid="49166" grpId="0" animBg="1"/>
      <p:bldP spid="49167" grpId="0" animBg="1"/>
      <p:bldP spid="49168" grpId="0" animBg="1"/>
      <p:bldP spid="491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688181" y="758951"/>
            <a:ext cx="7846219" cy="1350071"/>
          </a:xfrm>
        </p:spPr>
        <p:txBody>
          <a:bodyPr/>
          <a:lstStyle/>
          <a:p>
            <a:pPr algn="ctr"/>
            <a:r>
              <a:rPr lang="en-US" b="1" dirty="0"/>
              <a:t>Transaction 5:</a:t>
            </a:r>
            <a:br>
              <a:rPr lang="en-US" b="1" dirty="0"/>
            </a:br>
            <a:r>
              <a:rPr lang="en-US" b="1" dirty="0"/>
              <a:t>Provide Services for Cash</a:t>
            </a:r>
          </a:p>
        </p:txBody>
      </p:sp>
      <p:sp>
        <p:nvSpPr>
          <p:cNvPr id="55298" name="Rectangle 2"/>
          <p:cNvSpPr>
            <a:spLocks noGrp="1" noChangeArrowheads="1"/>
          </p:cNvSpPr>
          <p:nvPr>
            <p:ph idx="1"/>
          </p:nvPr>
        </p:nvSpPr>
        <p:spPr bwMode="auto">
          <a:xfrm>
            <a:off x="581247" y="3844643"/>
            <a:ext cx="7924800" cy="2254406"/>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a:t>
            </a:r>
            <a:r>
              <a:rPr lang="en-US" b="1" dirty="0">
                <a:solidFill>
                  <a:schemeClr val="hlink"/>
                </a:solidFill>
              </a:rPr>
              <a:t> </a:t>
            </a:r>
            <a:r>
              <a:rPr lang="en-US" b="1" dirty="0">
                <a:solidFill>
                  <a:srgbClr val="9A2F6F"/>
                </a:solidFill>
              </a:rPr>
              <a:t>(asset)</a:t>
            </a:r>
            <a:r>
              <a:rPr lang="en-US" b="1" dirty="0">
                <a:solidFill>
                  <a:schemeClr val="hlink"/>
                </a:solidFill>
              </a:rPr>
              <a:t> </a:t>
            </a:r>
          </a:p>
          <a:p>
            <a:pPr>
              <a:buFont typeface="Wingdings" panose="05000000000000000000" pitchFamily="2" charset="2"/>
              <a:buNone/>
            </a:pPr>
            <a:r>
              <a:rPr lang="en-US" b="1" dirty="0">
                <a:solidFill>
                  <a:schemeClr val="hlink"/>
                </a:solidFill>
              </a:rPr>
              <a:t>	</a:t>
            </a:r>
            <a:r>
              <a:rPr lang="en-US" b="1" dirty="0"/>
              <a:t>(2) Revenues</a:t>
            </a:r>
            <a:r>
              <a:rPr lang="en-US" b="1" dirty="0">
                <a:solidFill>
                  <a:schemeClr val="hlink"/>
                </a:solidFill>
              </a:rPr>
              <a:t> </a:t>
            </a:r>
            <a:r>
              <a:rPr lang="en-US" b="1" dirty="0">
                <a:solidFill>
                  <a:srgbClr val="9A2F6F"/>
                </a:solidFill>
              </a:rPr>
              <a:t>(equity)</a:t>
            </a:r>
            <a:r>
              <a:rPr lang="en-US" dirty="0"/>
              <a:t> </a:t>
            </a:r>
          </a:p>
        </p:txBody>
      </p:sp>
      <p:sp>
        <p:nvSpPr>
          <p:cNvPr id="12" name="Slide Number Placeholder 3"/>
          <p:cNvSpPr>
            <a:spLocks noGrp="1"/>
          </p:cNvSpPr>
          <p:nvPr>
            <p:ph type="sldNum" sz="quarter" idx="12"/>
          </p:nvPr>
        </p:nvSpPr>
        <p:spPr bwMode="auto">
          <a:xfrm>
            <a:off x="6705600" y="6459499"/>
            <a:ext cx="2218063"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33</a:t>
            </a:fld>
            <a:endParaRPr lang="en-US" altLang="en-US" dirty="0">
              <a:solidFill>
                <a:srgbClr val="898989"/>
              </a:solidFill>
            </a:endParaRPr>
          </a:p>
        </p:txBody>
      </p:sp>
      <p:sp>
        <p:nvSpPr>
          <p:cNvPr id="55299" name="AutoShape 3"/>
          <p:cNvSpPr>
            <a:spLocks noChangeArrowheads="1"/>
          </p:cNvSpPr>
          <p:nvPr/>
        </p:nvSpPr>
        <p:spPr bwMode="auto">
          <a:xfrm rot="16200000">
            <a:off x="4627599" y="5083237"/>
            <a:ext cx="336897" cy="276198"/>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55300" name="AutoShape 4"/>
          <p:cNvSpPr>
            <a:spLocks noChangeArrowheads="1"/>
          </p:cNvSpPr>
          <p:nvPr/>
        </p:nvSpPr>
        <p:spPr bwMode="auto">
          <a:xfrm rot="16200000">
            <a:off x="3636999" y="4400005"/>
            <a:ext cx="336897" cy="276198"/>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55302" name="Rectangle 6"/>
          <p:cNvSpPr>
            <a:spLocks noChangeArrowheads="1"/>
          </p:cNvSpPr>
          <p:nvPr/>
        </p:nvSpPr>
        <p:spPr bwMode="auto">
          <a:xfrm>
            <a:off x="609600" y="2242676"/>
            <a:ext cx="7924800" cy="1542661"/>
          </a:xfrm>
          <a:prstGeom prst="rect">
            <a:avLst/>
          </a:prstGeom>
          <a:solidFill>
            <a:srgbClr val="FFFF99"/>
          </a:solidFill>
          <a:ln>
            <a:noFill/>
          </a:ln>
          <a:effectLst/>
        </p:spPr>
        <p:txBody>
          <a:bodyPr lIns="90488" tIns="44450" rIns="90488" bIns="44450"/>
          <a:lstStyle/>
          <a:p>
            <a:pPr algn="ctr"/>
            <a:r>
              <a:rPr lang="en-US" sz="2800" b="1" dirty="0">
                <a:solidFill>
                  <a:srgbClr val="0000FF"/>
                </a:solidFill>
                <a:latin typeface="Arial" panose="020B0604020202020204" pitchFamily="34" charset="0"/>
              </a:rPr>
              <a:t>FastForward provided </a:t>
            </a:r>
            <a:r>
              <a:rPr lang="en-US" sz="2800" b="1" u="sng" dirty="0">
                <a:solidFill>
                  <a:srgbClr val="0000FF"/>
                </a:solidFill>
                <a:latin typeface="Arial" panose="020B0604020202020204" pitchFamily="34" charset="0"/>
              </a:rPr>
              <a:t>consulting services</a:t>
            </a:r>
            <a:r>
              <a:rPr lang="en-US" sz="2800" b="1" dirty="0">
                <a:solidFill>
                  <a:srgbClr val="0000FF"/>
                </a:solidFill>
                <a:latin typeface="Arial" panose="020B0604020202020204" pitchFamily="34" charset="0"/>
              </a:rPr>
              <a:t> to a customer and received $4,200 cash immediately.</a:t>
            </a:r>
          </a:p>
        </p:txBody>
      </p:sp>
      <p:sp>
        <p:nvSpPr>
          <p:cNvPr id="10" name="Rounded Rectangle 9"/>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1" name="Rectangle 10"/>
          <p:cNvSpPr>
            <a:spLocks noGrp="1" noChangeArrowheads="1"/>
          </p:cNvSpPr>
          <p:nvPr/>
        </p:nvSpPr>
        <p:spPr bwMode="auto">
          <a:xfrm>
            <a:off x="6705600" y="6518806"/>
            <a:ext cx="21336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55367161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fade">
                                      <p:cBhvr>
                                        <p:cTn id="7" dur="1000"/>
                                        <p:tgtEl>
                                          <p:spTgt spid="55302"/>
                                        </p:tgtEl>
                                      </p:cBhvr>
                                    </p:animEffect>
                                    <p:anim calcmode="lin" valueType="num">
                                      <p:cBhvr>
                                        <p:cTn id="8" dur="1000" fill="hold"/>
                                        <p:tgtEl>
                                          <p:spTgt spid="55302"/>
                                        </p:tgtEl>
                                        <p:attrNameLst>
                                          <p:attrName>ppt_x</p:attrName>
                                        </p:attrNameLst>
                                      </p:cBhvr>
                                      <p:tavLst>
                                        <p:tav tm="0">
                                          <p:val>
                                            <p:strVal val="#ppt_x"/>
                                          </p:val>
                                        </p:tav>
                                        <p:tav tm="100000">
                                          <p:val>
                                            <p:strVal val="#ppt_x"/>
                                          </p:val>
                                        </p:tav>
                                      </p:tavLst>
                                    </p:anim>
                                    <p:anim calcmode="lin" valueType="num">
                                      <p:cBhvr>
                                        <p:cTn id="9" dur="1000" fill="hold"/>
                                        <p:tgtEl>
                                          <p:spTgt spid="5530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5298">
                                            <p:txEl>
                                              <p:pRg st="0" end="0"/>
                                            </p:txEl>
                                          </p:spTgt>
                                        </p:tgtEl>
                                        <p:attrNameLst>
                                          <p:attrName>style.visibility</p:attrName>
                                        </p:attrNameLst>
                                      </p:cBhvr>
                                      <p:to>
                                        <p:strVal val="visible"/>
                                      </p:to>
                                    </p:set>
                                    <p:anim calcmode="lin" valueType="num">
                                      <p:cBhvr additive="base">
                                        <p:cTn id="13" dur="500" fill="hold"/>
                                        <p:tgtEl>
                                          <p:spTgt spid="552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55298">
                                            <p:txEl>
                                              <p:pRg st="1" end="1"/>
                                            </p:txEl>
                                          </p:spTgt>
                                        </p:tgtEl>
                                        <p:attrNameLst>
                                          <p:attrName>style.visibility</p:attrName>
                                        </p:attrNameLst>
                                      </p:cBhvr>
                                      <p:to>
                                        <p:strVal val="visible"/>
                                      </p:to>
                                    </p:set>
                                    <p:anim calcmode="lin" valueType="num">
                                      <p:cBhvr>
                                        <p:cTn id="19" dur="1000" fill="hold"/>
                                        <p:tgtEl>
                                          <p:spTgt spid="55298">
                                            <p:txEl>
                                              <p:pRg st="1" end="1"/>
                                            </p:txEl>
                                          </p:spTgt>
                                        </p:tgtEl>
                                        <p:attrNameLst>
                                          <p:attrName>ppt_w</p:attrName>
                                        </p:attrNameLst>
                                      </p:cBhvr>
                                      <p:tavLst>
                                        <p:tav tm="0">
                                          <p:val>
                                            <p:strVal val="#ppt_w*0.05"/>
                                          </p:val>
                                        </p:tav>
                                        <p:tav tm="100000">
                                          <p:val>
                                            <p:strVal val="#ppt_w"/>
                                          </p:val>
                                        </p:tav>
                                      </p:tavLst>
                                    </p:anim>
                                    <p:anim calcmode="lin" valueType="num">
                                      <p:cBhvr>
                                        <p:cTn id="20" dur="1000" fill="hold"/>
                                        <p:tgtEl>
                                          <p:spTgt spid="55298">
                                            <p:txEl>
                                              <p:pRg st="1" end="1"/>
                                            </p:txEl>
                                          </p:spTgt>
                                        </p:tgtEl>
                                        <p:attrNameLst>
                                          <p:attrName>ppt_h</p:attrName>
                                        </p:attrNameLst>
                                      </p:cBhvr>
                                      <p:tavLst>
                                        <p:tav tm="0">
                                          <p:val>
                                            <p:strVal val="#ppt_h"/>
                                          </p:val>
                                        </p:tav>
                                        <p:tav tm="100000">
                                          <p:val>
                                            <p:strVal val="#ppt_h"/>
                                          </p:val>
                                        </p:tav>
                                      </p:tavLst>
                                    </p:anim>
                                    <p:anim calcmode="lin" valueType="num">
                                      <p:cBhvr>
                                        <p:cTn id="21" dur="1000" fill="hold"/>
                                        <p:tgtEl>
                                          <p:spTgt spid="55298">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55298">
                                            <p:txEl>
                                              <p:pRg st="1" end="1"/>
                                            </p:txEl>
                                          </p:spTgt>
                                        </p:tgtEl>
                                        <p:attrNameLst>
                                          <p:attrName>ppt_y</p:attrName>
                                        </p:attrNameLst>
                                      </p:cBhvr>
                                      <p:tavLst>
                                        <p:tav tm="0">
                                          <p:val>
                                            <p:strVal val="#ppt_y"/>
                                          </p:val>
                                        </p:tav>
                                        <p:tav tm="100000">
                                          <p:val>
                                            <p:strVal val="#ppt_y"/>
                                          </p:val>
                                        </p:tav>
                                      </p:tavLst>
                                    </p:anim>
                                    <p:animEffect transition="in" filter="fade">
                                      <p:cBhvr>
                                        <p:cTn id="23" dur="1000"/>
                                        <p:tgtEl>
                                          <p:spTgt spid="55298">
                                            <p:txEl>
                                              <p:pRg st="1" end="1"/>
                                            </p:txEl>
                                          </p:spTgt>
                                        </p:tgtEl>
                                      </p:cBhvr>
                                    </p:animEffect>
                                  </p:childTnLst>
                                </p:cTn>
                              </p:par>
                            </p:childTnLst>
                          </p:cTn>
                        </p:par>
                      </p:childTnLst>
                    </p:cTn>
                  </p:par>
                  <p:par>
                    <p:cTn id="24" fill="hold">
                      <p:stCondLst>
                        <p:cond delay="indefinite"/>
                      </p:stCondLst>
                      <p:childTnLst>
                        <p:par>
                          <p:cTn id="25" fill="hold" nodeType="afterGroup">
                            <p:stCondLst>
                              <p:cond delay="0"/>
                            </p:stCondLst>
                            <p:childTnLst>
                              <p:par>
                                <p:cTn id="26" presetID="54" presetClass="entr" presetSubtype="0" accel="100000" fill="hold" nodeType="clickEffect">
                                  <p:stCondLst>
                                    <p:cond delay="0"/>
                                  </p:stCondLst>
                                  <p:childTnLst>
                                    <p:set>
                                      <p:cBhvr>
                                        <p:cTn id="27" dur="1" fill="hold">
                                          <p:stCondLst>
                                            <p:cond delay="0"/>
                                          </p:stCondLst>
                                        </p:cTn>
                                        <p:tgtEl>
                                          <p:spTgt spid="55298">
                                            <p:txEl>
                                              <p:pRg st="2" end="2"/>
                                            </p:txEl>
                                          </p:spTgt>
                                        </p:tgtEl>
                                        <p:attrNameLst>
                                          <p:attrName>style.visibility</p:attrName>
                                        </p:attrNameLst>
                                      </p:cBhvr>
                                      <p:to>
                                        <p:strVal val="visible"/>
                                      </p:to>
                                    </p:set>
                                    <p:anim calcmode="lin" valueType="num">
                                      <p:cBhvr>
                                        <p:cTn id="28" dur="1000" fill="hold"/>
                                        <p:tgtEl>
                                          <p:spTgt spid="55298">
                                            <p:txEl>
                                              <p:pRg st="2" end="2"/>
                                            </p:txEl>
                                          </p:spTgt>
                                        </p:tgtEl>
                                        <p:attrNameLst>
                                          <p:attrName>ppt_w</p:attrName>
                                        </p:attrNameLst>
                                      </p:cBhvr>
                                      <p:tavLst>
                                        <p:tav tm="0">
                                          <p:val>
                                            <p:strVal val="#ppt_w*0.05"/>
                                          </p:val>
                                        </p:tav>
                                        <p:tav tm="100000">
                                          <p:val>
                                            <p:strVal val="#ppt_w"/>
                                          </p:val>
                                        </p:tav>
                                      </p:tavLst>
                                    </p:anim>
                                    <p:anim calcmode="lin" valueType="num">
                                      <p:cBhvr>
                                        <p:cTn id="29" dur="1000" fill="hold"/>
                                        <p:tgtEl>
                                          <p:spTgt spid="55298">
                                            <p:txEl>
                                              <p:pRg st="2" end="2"/>
                                            </p:txEl>
                                          </p:spTgt>
                                        </p:tgtEl>
                                        <p:attrNameLst>
                                          <p:attrName>ppt_h</p:attrName>
                                        </p:attrNameLst>
                                      </p:cBhvr>
                                      <p:tavLst>
                                        <p:tav tm="0">
                                          <p:val>
                                            <p:strVal val="#ppt_h"/>
                                          </p:val>
                                        </p:tav>
                                        <p:tav tm="100000">
                                          <p:val>
                                            <p:strVal val="#ppt_h"/>
                                          </p:val>
                                        </p:tav>
                                      </p:tavLst>
                                    </p:anim>
                                    <p:anim calcmode="lin" valueType="num">
                                      <p:cBhvr>
                                        <p:cTn id="30" dur="1000" fill="hold"/>
                                        <p:tgtEl>
                                          <p:spTgt spid="55298">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55298">
                                            <p:txEl>
                                              <p:pRg st="2" end="2"/>
                                            </p:txEl>
                                          </p:spTgt>
                                        </p:tgtEl>
                                        <p:attrNameLst>
                                          <p:attrName>ppt_y</p:attrName>
                                        </p:attrNameLst>
                                      </p:cBhvr>
                                      <p:tavLst>
                                        <p:tav tm="0">
                                          <p:val>
                                            <p:strVal val="#ppt_y"/>
                                          </p:val>
                                        </p:tav>
                                        <p:tav tm="100000">
                                          <p:val>
                                            <p:strVal val="#ppt_y"/>
                                          </p:val>
                                        </p:tav>
                                      </p:tavLst>
                                    </p:anim>
                                    <p:animEffect transition="in" filter="fade">
                                      <p:cBhvr>
                                        <p:cTn id="32" dur="1000"/>
                                        <p:tgtEl>
                                          <p:spTgt spid="55298">
                                            <p:txEl>
                                              <p:pRg st="2" end="2"/>
                                            </p:txEl>
                                          </p:spTgt>
                                        </p:tgtEl>
                                      </p:cBhvr>
                                    </p:animEffect>
                                  </p:childTnLst>
                                </p:cTn>
                              </p:par>
                            </p:childTnLst>
                          </p:cTn>
                        </p:par>
                        <p:par>
                          <p:cTn id="33" fill="hold" nodeType="afterGroup">
                            <p:stCondLst>
                              <p:cond delay="1000"/>
                            </p:stCondLst>
                            <p:childTnLst>
                              <p:par>
                                <p:cTn id="34" presetID="29" presetClass="entr" presetSubtype="0" fill="hold" grpId="0" nodeType="afterEffect">
                                  <p:stCondLst>
                                    <p:cond delay="0"/>
                                  </p:stCondLst>
                                  <p:childTnLst>
                                    <p:set>
                                      <p:cBhvr>
                                        <p:cTn id="35" dur="1" fill="hold">
                                          <p:stCondLst>
                                            <p:cond delay="0"/>
                                          </p:stCondLst>
                                        </p:cTn>
                                        <p:tgtEl>
                                          <p:spTgt spid="55300"/>
                                        </p:tgtEl>
                                        <p:attrNameLst>
                                          <p:attrName>style.visibility</p:attrName>
                                        </p:attrNameLst>
                                      </p:cBhvr>
                                      <p:to>
                                        <p:strVal val="visible"/>
                                      </p:to>
                                    </p:set>
                                    <p:anim calcmode="lin" valueType="num">
                                      <p:cBhvr>
                                        <p:cTn id="36" dur="2000" fill="hold"/>
                                        <p:tgtEl>
                                          <p:spTgt spid="55300"/>
                                        </p:tgtEl>
                                        <p:attrNameLst>
                                          <p:attrName>ppt_x</p:attrName>
                                        </p:attrNameLst>
                                      </p:cBhvr>
                                      <p:tavLst>
                                        <p:tav tm="0">
                                          <p:val>
                                            <p:strVal val="#ppt_x-.2"/>
                                          </p:val>
                                        </p:tav>
                                        <p:tav tm="100000">
                                          <p:val>
                                            <p:strVal val="#ppt_x"/>
                                          </p:val>
                                        </p:tav>
                                      </p:tavLst>
                                    </p:anim>
                                    <p:anim calcmode="lin" valueType="num">
                                      <p:cBhvr>
                                        <p:cTn id="37" dur="2000" fill="hold"/>
                                        <p:tgtEl>
                                          <p:spTgt spid="55300"/>
                                        </p:tgtEl>
                                        <p:attrNameLst>
                                          <p:attrName>ppt_y</p:attrName>
                                        </p:attrNameLst>
                                      </p:cBhvr>
                                      <p:tavLst>
                                        <p:tav tm="0">
                                          <p:val>
                                            <p:strVal val="#ppt_y"/>
                                          </p:val>
                                        </p:tav>
                                        <p:tav tm="100000">
                                          <p:val>
                                            <p:strVal val="#ppt_y"/>
                                          </p:val>
                                        </p:tav>
                                      </p:tavLst>
                                    </p:anim>
                                    <p:animEffect transition="in" filter="wipe(right)" prLst="gradientSize: 0.1">
                                      <p:cBhvr>
                                        <p:cTn id="38" dur="2000"/>
                                        <p:tgtEl>
                                          <p:spTgt spid="55300"/>
                                        </p:tgtEl>
                                      </p:cBhvr>
                                    </p:animEffect>
                                  </p:childTnLst>
                                </p:cTn>
                              </p:par>
                            </p:childTnLst>
                          </p:cTn>
                        </p:par>
                        <p:par>
                          <p:cTn id="39" fill="hold" nodeType="afterGroup">
                            <p:stCondLst>
                              <p:cond delay="3000"/>
                            </p:stCondLst>
                            <p:childTnLst>
                              <p:par>
                                <p:cTn id="40" presetID="29" presetClass="entr" presetSubtype="0" fill="hold" grpId="0" nodeType="afterEffect">
                                  <p:stCondLst>
                                    <p:cond delay="0"/>
                                  </p:stCondLst>
                                  <p:childTnLst>
                                    <p:set>
                                      <p:cBhvr>
                                        <p:cTn id="41" dur="1" fill="hold">
                                          <p:stCondLst>
                                            <p:cond delay="0"/>
                                          </p:stCondLst>
                                        </p:cTn>
                                        <p:tgtEl>
                                          <p:spTgt spid="55299"/>
                                        </p:tgtEl>
                                        <p:attrNameLst>
                                          <p:attrName>style.visibility</p:attrName>
                                        </p:attrNameLst>
                                      </p:cBhvr>
                                      <p:to>
                                        <p:strVal val="visible"/>
                                      </p:to>
                                    </p:set>
                                    <p:anim calcmode="lin" valueType="num">
                                      <p:cBhvr>
                                        <p:cTn id="42" dur="2000" fill="hold"/>
                                        <p:tgtEl>
                                          <p:spTgt spid="55299"/>
                                        </p:tgtEl>
                                        <p:attrNameLst>
                                          <p:attrName>ppt_x</p:attrName>
                                        </p:attrNameLst>
                                      </p:cBhvr>
                                      <p:tavLst>
                                        <p:tav tm="0">
                                          <p:val>
                                            <p:strVal val="#ppt_x-.2"/>
                                          </p:val>
                                        </p:tav>
                                        <p:tav tm="100000">
                                          <p:val>
                                            <p:strVal val="#ppt_x"/>
                                          </p:val>
                                        </p:tav>
                                      </p:tavLst>
                                    </p:anim>
                                    <p:anim calcmode="lin" valueType="num">
                                      <p:cBhvr>
                                        <p:cTn id="43" dur="2000" fill="hold"/>
                                        <p:tgtEl>
                                          <p:spTgt spid="55299"/>
                                        </p:tgtEl>
                                        <p:attrNameLst>
                                          <p:attrName>ppt_y</p:attrName>
                                        </p:attrNameLst>
                                      </p:cBhvr>
                                      <p:tavLst>
                                        <p:tav tm="0">
                                          <p:val>
                                            <p:strVal val="#ppt_y"/>
                                          </p:val>
                                        </p:tav>
                                        <p:tav tm="100000">
                                          <p:val>
                                            <p:strVal val="#ppt_y"/>
                                          </p:val>
                                        </p:tav>
                                      </p:tavLst>
                                    </p:anim>
                                    <p:animEffect transition="in" filter="wipe(right)" prLst="gradientSize: 0.1">
                                      <p:cBhvr>
                                        <p:cTn id="44" dur="2000"/>
                                        <p:tgtEl>
                                          <p:spTgt spid="5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00" grpId="0" animBg="1"/>
      <p:bldP spid="553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p:cNvGraphicFramePr>
          <p:nvPr>
            <p:extLst>
              <p:ext uri="{D42A27DB-BD31-4B8C-83A1-F6EECF244321}">
                <p14:modId xmlns:p14="http://schemas.microsoft.com/office/powerpoint/2010/main" val="2290445969"/>
              </p:ext>
            </p:extLst>
          </p:nvPr>
        </p:nvGraphicFramePr>
        <p:xfrm>
          <a:off x="169685" y="2825539"/>
          <a:ext cx="8516938" cy="3246437"/>
        </p:xfrm>
        <a:graphic>
          <a:graphicData uri="http://schemas.openxmlformats.org/presentationml/2006/ole">
            <mc:AlternateContent xmlns:mc="http://schemas.openxmlformats.org/markup-compatibility/2006">
              <mc:Choice xmlns:v="urn:schemas-microsoft-com:vml" Requires="v">
                <p:oleObj spid="_x0000_s5249" name="Worksheet" r:id="rId4" imgW="5162400" imgH="1828586" progId="Excel.Sheet.8">
                  <p:embed/>
                </p:oleObj>
              </mc:Choice>
              <mc:Fallback>
                <p:oleObj name="Worksheet" r:id="rId4" imgW="5162400" imgH="1828586" progId="Excel.Sheet.8">
                  <p:embed/>
                  <p:pic>
                    <p:nvPicPr>
                      <p:cNvPr id="0" name=""/>
                      <p:cNvPicPr>
                        <a:picLocks noChangeArrowheads="1"/>
                      </p:cNvPicPr>
                      <p:nvPr/>
                    </p:nvPicPr>
                    <p:blipFill>
                      <a:blip r:embed="rId5"/>
                      <a:srcRect b="5836"/>
                      <a:stretch>
                        <a:fillRect/>
                      </a:stretch>
                    </p:blipFill>
                    <p:spPr bwMode="auto">
                      <a:xfrm>
                        <a:off x="169685" y="2825539"/>
                        <a:ext cx="8516938" cy="3246437"/>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7" name="Rectangle 3"/>
          <p:cNvSpPr>
            <a:spLocks noGrp="1" noChangeArrowheads="1"/>
          </p:cNvSpPr>
          <p:nvPr>
            <p:ph type="title"/>
          </p:nvPr>
        </p:nvSpPr>
        <p:spPr>
          <a:xfrm>
            <a:off x="916781" y="370129"/>
            <a:ext cx="7158038" cy="1000247"/>
          </a:xfrm>
        </p:spPr>
        <p:txBody>
          <a:bodyPr/>
          <a:lstStyle/>
          <a:p>
            <a:pPr algn="ctr"/>
            <a:r>
              <a:rPr lang="en-US" b="1" dirty="0"/>
              <a:t>Accounting Equation 5</a:t>
            </a:r>
          </a:p>
        </p:txBody>
      </p:sp>
      <p:sp>
        <p:nvSpPr>
          <p:cNvPr id="13" name="Slide Number Placeholder 3"/>
          <p:cNvSpPr>
            <a:spLocks noGrp="1"/>
          </p:cNvSpPr>
          <p:nvPr>
            <p:ph type="sldNum" sz="quarter" idx="12"/>
          </p:nvPr>
        </p:nvSpPr>
        <p:spPr bwMode="auto">
          <a:xfrm>
            <a:off x="6655413" y="646051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34</a:t>
            </a:fld>
            <a:endParaRPr lang="en-US" altLang="en-US" dirty="0">
              <a:solidFill>
                <a:srgbClr val="898989"/>
              </a:solidFill>
            </a:endParaRPr>
          </a:p>
        </p:txBody>
      </p:sp>
      <p:sp>
        <p:nvSpPr>
          <p:cNvPr id="57351" name="Oval 7"/>
          <p:cNvSpPr>
            <a:spLocks noChangeArrowheads="1"/>
          </p:cNvSpPr>
          <p:nvPr/>
        </p:nvSpPr>
        <p:spPr bwMode="auto">
          <a:xfrm>
            <a:off x="916781" y="4103078"/>
            <a:ext cx="988219" cy="403714"/>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57352" name="Oval 8"/>
          <p:cNvSpPr>
            <a:spLocks noChangeArrowheads="1"/>
          </p:cNvSpPr>
          <p:nvPr/>
        </p:nvSpPr>
        <p:spPr bwMode="auto">
          <a:xfrm>
            <a:off x="7921435" y="4076335"/>
            <a:ext cx="762000" cy="457200"/>
          </a:xfrm>
          <a:prstGeom prst="ellipse">
            <a:avLst/>
          </a:prstGeom>
          <a:noFill/>
          <a:ln w="28575" algn="ctr">
            <a:solidFill>
              <a:srgbClr val="000099"/>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57353" name="Rectangle 9"/>
          <p:cNvSpPr>
            <a:spLocks noChangeArrowheads="1"/>
          </p:cNvSpPr>
          <p:nvPr/>
        </p:nvSpPr>
        <p:spPr bwMode="auto">
          <a:xfrm>
            <a:off x="262248" y="1308099"/>
            <a:ext cx="8331813" cy="1357011"/>
          </a:xfrm>
          <a:prstGeom prst="rect">
            <a:avLst/>
          </a:prstGeom>
          <a:solidFill>
            <a:schemeClr val="accent3">
              <a:lumMod val="40000"/>
              <a:lumOff val="60000"/>
            </a:schemeClr>
          </a:solidFill>
          <a:ln>
            <a:noFill/>
          </a:ln>
          <a:effectLst/>
        </p:spPr>
        <p:txBody>
          <a:bodyPr lIns="90488" tIns="44450" rIns="90488" bIns="44450"/>
          <a:lstStyle/>
          <a:p>
            <a:pPr algn="ctr"/>
            <a:r>
              <a:rPr lang="en-US" sz="2800" b="1" dirty="0">
                <a:solidFill>
                  <a:srgbClr val="0000FF"/>
                </a:solidFill>
                <a:latin typeface="Arial" panose="020B0604020202020204" pitchFamily="34" charset="0"/>
              </a:rPr>
              <a:t>FastForward provided consulting services to a customer and received $4,200 cash immediately.</a:t>
            </a:r>
          </a:p>
        </p:txBody>
      </p:sp>
      <p:sp>
        <p:nvSpPr>
          <p:cNvPr id="57354" name="Oval 10"/>
          <p:cNvSpPr>
            <a:spLocks noChangeArrowheads="1"/>
          </p:cNvSpPr>
          <p:nvPr/>
        </p:nvSpPr>
        <p:spPr bwMode="auto">
          <a:xfrm>
            <a:off x="1448990" y="5424276"/>
            <a:ext cx="1600200" cy="6858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57356" name="Oval 12"/>
          <p:cNvSpPr>
            <a:spLocks noChangeArrowheads="1"/>
          </p:cNvSpPr>
          <p:nvPr/>
        </p:nvSpPr>
        <p:spPr bwMode="auto">
          <a:xfrm>
            <a:off x="4876800" y="5462376"/>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1" name="Rounded Rectangle 10"/>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2" name="Rectangle 11"/>
          <p:cNvSpPr>
            <a:spLocks noGrp="1" noChangeArrowheads="1"/>
          </p:cNvSpPr>
          <p:nvPr/>
        </p:nvSpPr>
        <p:spPr bwMode="auto">
          <a:xfrm>
            <a:off x="6553200" y="6492875"/>
            <a:ext cx="2130235"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4" name="Rectangle 13"/>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3351322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7353">
                                            <p:txEl>
                                              <p:pRg st="0" end="0"/>
                                            </p:txEl>
                                          </p:spTgt>
                                        </p:tgtEl>
                                        <p:attrNameLst>
                                          <p:attrName>style.visibility</p:attrName>
                                        </p:attrNameLst>
                                      </p:cBhvr>
                                      <p:to>
                                        <p:strVal val="visible"/>
                                      </p:to>
                                    </p:set>
                                    <p:animEffect transition="in" filter="fade">
                                      <p:cBhvr>
                                        <p:cTn id="7" dur="1000"/>
                                        <p:tgtEl>
                                          <p:spTgt spid="57353">
                                            <p:txEl>
                                              <p:pRg st="0" end="0"/>
                                            </p:txEl>
                                          </p:spTgt>
                                        </p:tgtEl>
                                      </p:cBhvr>
                                    </p:animEffect>
                                    <p:anim calcmode="lin" valueType="num">
                                      <p:cBhvr>
                                        <p:cTn id="8" dur="1000" fill="hold"/>
                                        <p:tgtEl>
                                          <p:spTgt spid="5735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73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nodeType="after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57351"/>
                                        </p:tgtEl>
                                        <p:attrNameLst>
                                          <p:attrName>style.visibility</p:attrName>
                                        </p:attrNameLst>
                                      </p:cBhvr>
                                      <p:to>
                                        <p:strVal val="visible"/>
                                      </p:to>
                                    </p:set>
                                    <p:animEffect transition="in" filter="dissolve">
                                      <p:cBhvr>
                                        <p:cTn id="14" dur="2000"/>
                                        <p:tgtEl>
                                          <p:spTgt spid="57351"/>
                                        </p:tgtEl>
                                      </p:cBhvr>
                                    </p:animEffect>
                                  </p:childTnLst>
                                </p:cTn>
                              </p:par>
                            </p:childTnLst>
                          </p:cTn>
                        </p:par>
                        <p:par>
                          <p:cTn id="15" fill="hold" nodeType="afterGroup">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57352"/>
                                        </p:tgtEl>
                                        <p:attrNameLst>
                                          <p:attrName>style.visibility</p:attrName>
                                        </p:attrNameLst>
                                      </p:cBhvr>
                                      <p:to>
                                        <p:strVal val="visible"/>
                                      </p:to>
                                    </p:set>
                                    <p:animEffect transition="in" filter="dissolve">
                                      <p:cBhvr>
                                        <p:cTn id="18" dur="1000"/>
                                        <p:tgtEl>
                                          <p:spTgt spid="57352"/>
                                        </p:tgtEl>
                                      </p:cBhvr>
                                    </p:animEffect>
                                  </p:childTnLst>
                                </p:cTn>
                              </p:par>
                            </p:childTnLst>
                          </p:cTn>
                        </p:par>
                      </p:childTnLst>
                    </p:cTn>
                  </p:par>
                  <p:par>
                    <p:cTn id="19" fill="hold">
                      <p:stCondLst>
                        <p:cond delay="indefinite"/>
                      </p:stCondLst>
                      <p:childTnLst>
                        <p:par>
                          <p:cTn id="20" fill="hold" nodeType="after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7354"/>
                                        </p:tgtEl>
                                        <p:attrNameLst>
                                          <p:attrName>style.visibility</p:attrName>
                                        </p:attrNameLst>
                                      </p:cBhvr>
                                      <p:to>
                                        <p:strVal val="visible"/>
                                      </p:to>
                                    </p:set>
                                    <p:animEffect transition="in" filter="dissolve">
                                      <p:cBhvr>
                                        <p:cTn id="23" dur="1000"/>
                                        <p:tgtEl>
                                          <p:spTgt spid="57354"/>
                                        </p:tgtEl>
                                      </p:cBhvr>
                                    </p:animEffect>
                                  </p:childTnLst>
                                </p:cTn>
                              </p:par>
                            </p:childTnLst>
                          </p:cTn>
                        </p:par>
                        <p:par>
                          <p:cTn id="24" fill="hold" nodeType="afterGroup">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57356"/>
                                        </p:tgtEl>
                                        <p:attrNameLst>
                                          <p:attrName>style.visibility</p:attrName>
                                        </p:attrNameLst>
                                      </p:cBhvr>
                                      <p:to>
                                        <p:strVal val="visible"/>
                                      </p:to>
                                    </p:set>
                                    <p:animEffect transition="in" filter="dissolve">
                                      <p:cBhvr>
                                        <p:cTn id="27" dur="1000"/>
                                        <p:tgtEl>
                                          <p:spTgt spid="5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p:bldP spid="57352" grpId="0" animBg="1"/>
      <p:bldP spid="57354" grpId="0" animBg="1"/>
      <p:bldP spid="573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a:xfrm>
            <a:off x="905668" y="169863"/>
            <a:ext cx="7158038" cy="1412875"/>
          </a:xfrm>
        </p:spPr>
        <p:txBody>
          <a:bodyPr/>
          <a:lstStyle/>
          <a:p>
            <a:pPr algn="ctr"/>
            <a:r>
              <a:rPr lang="en-US" b="1" dirty="0"/>
              <a:t>Transactions 6 and 7:</a:t>
            </a:r>
            <a:br>
              <a:rPr lang="en-US" b="1" dirty="0"/>
            </a:br>
            <a:r>
              <a:rPr lang="en-US" b="1" dirty="0"/>
              <a:t>Payment of Expenses in Cash</a:t>
            </a:r>
          </a:p>
        </p:txBody>
      </p:sp>
      <p:sp>
        <p:nvSpPr>
          <p:cNvPr id="59394" name="Rectangle 2"/>
          <p:cNvSpPr>
            <a:spLocks noGrp="1" noChangeArrowheads="1"/>
          </p:cNvSpPr>
          <p:nvPr>
            <p:ph idx="1"/>
          </p:nvPr>
        </p:nvSpPr>
        <p:spPr bwMode="auto">
          <a:xfrm>
            <a:off x="1041093" y="1558954"/>
            <a:ext cx="7661275" cy="3639109"/>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endParaRPr lang="en-US" dirty="0">
              <a:solidFill>
                <a:srgbClr val="800080"/>
              </a:solidFill>
            </a:endParaRPr>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 </a:t>
            </a:r>
            <a:r>
              <a:rPr lang="en-US" b="1" dirty="0">
                <a:solidFill>
                  <a:srgbClr val="9A2F6F"/>
                </a:solidFill>
              </a:rPr>
              <a:t>(asset)</a:t>
            </a:r>
          </a:p>
          <a:p>
            <a:pPr>
              <a:buFont typeface="Wingdings" panose="05000000000000000000" pitchFamily="2" charset="2"/>
              <a:buNone/>
            </a:pPr>
            <a:r>
              <a:rPr lang="en-US" b="1" dirty="0">
                <a:solidFill>
                  <a:schemeClr val="hlink"/>
                </a:solidFill>
              </a:rPr>
              <a:t>	</a:t>
            </a:r>
            <a:r>
              <a:rPr lang="en-US" b="1" dirty="0"/>
              <a:t>(2) Rent expense</a:t>
            </a:r>
            <a:r>
              <a:rPr lang="en-US" b="1" dirty="0">
                <a:solidFill>
                  <a:schemeClr val="hlink"/>
                </a:solidFill>
              </a:rPr>
              <a:t>           </a:t>
            </a:r>
            <a:r>
              <a:rPr lang="en-US" b="1" dirty="0">
                <a:solidFill>
                  <a:srgbClr val="9A2F6F"/>
                </a:solidFill>
              </a:rPr>
              <a:t>(equity)</a:t>
            </a:r>
          </a:p>
          <a:p>
            <a:pPr>
              <a:buNone/>
            </a:pPr>
            <a:r>
              <a:rPr lang="en-US" b="1" dirty="0"/>
              <a:t>   (3) Salaries expense</a:t>
            </a:r>
            <a:r>
              <a:rPr lang="en-US" b="1" dirty="0">
                <a:solidFill>
                  <a:schemeClr val="hlink"/>
                </a:solidFill>
              </a:rPr>
              <a:t>      </a:t>
            </a:r>
            <a:r>
              <a:rPr lang="en-US" b="1" dirty="0">
                <a:solidFill>
                  <a:srgbClr val="9A2F6F"/>
                </a:solidFill>
              </a:rPr>
              <a:t>(equity)</a:t>
            </a:r>
          </a:p>
          <a:p>
            <a:pPr>
              <a:buFont typeface="Wingdings" panose="05000000000000000000" pitchFamily="2" charset="2"/>
              <a:buNone/>
            </a:pPr>
            <a:endParaRPr lang="en-US" b="1" dirty="0">
              <a:solidFill>
                <a:srgbClr val="9A2F6F"/>
              </a:solidFill>
            </a:endParaRPr>
          </a:p>
        </p:txBody>
      </p:sp>
      <p:sp>
        <p:nvSpPr>
          <p:cNvPr id="16" name="Slide Number Placeholder 3"/>
          <p:cNvSpPr>
            <a:spLocks noGrp="1"/>
          </p:cNvSpPr>
          <p:nvPr>
            <p:ph type="sldNum" sz="quarter" idx="12"/>
          </p:nvPr>
        </p:nvSpPr>
        <p:spPr bwMode="auto">
          <a:xfrm>
            <a:off x="6781800" y="646051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35</a:t>
            </a:fld>
            <a:endParaRPr lang="en-US" altLang="en-US" dirty="0">
              <a:solidFill>
                <a:srgbClr val="898989"/>
              </a:solidFill>
            </a:endParaRPr>
          </a:p>
        </p:txBody>
      </p:sp>
      <p:sp>
        <p:nvSpPr>
          <p:cNvPr id="59395" name="AutoShape 3"/>
          <p:cNvSpPr>
            <a:spLocks noChangeArrowheads="1"/>
          </p:cNvSpPr>
          <p:nvPr/>
        </p:nvSpPr>
        <p:spPr bwMode="auto">
          <a:xfrm rot="16200000" flipH="1">
            <a:off x="4556125" y="3269521"/>
            <a:ext cx="520700" cy="387350"/>
          </a:xfrm>
          <a:prstGeom prst="rightArrow">
            <a:avLst>
              <a:gd name="adj1" fmla="val 50000"/>
              <a:gd name="adj2" fmla="val 67219"/>
            </a:avLst>
          </a:prstGeom>
          <a:solidFill>
            <a:srgbClr val="FF33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59398" name="Rectangle 6"/>
          <p:cNvSpPr>
            <a:spLocks noChangeArrowheads="1"/>
          </p:cNvSpPr>
          <p:nvPr/>
        </p:nvSpPr>
        <p:spPr bwMode="auto">
          <a:xfrm>
            <a:off x="773112" y="1539713"/>
            <a:ext cx="7597775" cy="1058228"/>
          </a:xfrm>
          <a:prstGeom prst="rect">
            <a:avLst/>
          </a:prstGeom>
          <a:solidFill>
            <a:srgbClr val="FFFF99"/>
          </a:solidFill>
          <a:ln>
            <a:noFill/>
          </a:ln>
          <a:effectLst/>
        </p:spPr>
        <p:txBody>
          <a:bodyPr lIns="90488" tIns="44450" rIns="90488" bIns="44450"/>
          <a:lstStyle/>
          <a:p>
            <a:pPr algn="ctr"/>
            <a:r>
              <a:rPr lang="en-US" sz="2800" b="1" dirty="0">
                <a:solidFill>
                  <a:prstClr val="black"/>
                </a:solidFill>
                <a:latin typeface="Arial" panose="020B0604020202020204" pitchFamily="34" charset="0"/>
              </a:rPr>
              <a:t>FastForward paid rent of $1,000 and </a:t>
            </a:r>
            <a:br>
              <a:rPr lang="en-US" sz="2800" b="1" dirty="0">
                <a:solidFill>
                  <a:prstClr val="black"/>
                </a:solidFill>
                <a:latin typeface="Arial" panose="020B0604020202020204" pitchFamily="34" charset="0"/>
              </a:rPr>
            </a:br>
            <a:r>
              <a:rPr lang="en-US" sz="2800" b="1" dirty="0">
                <a:solidFill>
                  <a:prstClr val="black"/>
                </a:solidFill>
                <a:latin typeface="Arial" panose="020B0604020202020204" pitchFamily="34" charset="0"/>
              </a:rPr>
              <a:t>salaries of $700 to employees.</a:t>
            </a:r>
          </a:p>
        </p:txBody>
      </p:sp>
      <p:sp>
        <p:nvSpPr>
          <p:cNvPr id="59400" name="AutoShape 8"/>
          <p:cNvSpPr>
            <a:spLocks noChangeArrowheads="1"/>
          </p:cNvSpPr>
          <p:nvPr/>
        </p:nvSpPr>
        <p:spPr bwMode="auto">
          <a:xfrm rot="5400000">
            <a:off x="7128368" y="3885852"/>
            <a:ext cx="450289" cy="380573"/>
          </a:xfrm>
          <a:prstGeom prst="rightArrow">
            <a:avLst>
              <a:gd name="adj1" fmla="val 50000"/>
              <a:gd name="adj2" fmla="val 60006"/>
            </a:avLst>
          </a:prstGeom>
          <a:solidFill>
            <a:srgbClr val="FF00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59402" name="AutoShape 10"/>
          <p:cNvSpPr>
            <a:spLocks noChangeArrowheads="1"/>
          </p:cNvSpPr>
          <p:nvPr/>
        </p:nvSpPr>
        <p:spPr bwMode="auto">
          <a:xfrm>
            <a:off x="631826" y="5237639"/>
            <a:ext cx="7978774" cy="919401"/>
          </a:xfrm>
          <a:prstGeom prst="wedgeRoundRectCallout">
            <a:avLst>
              <a:gd name="adj1" fmla="val 48425"/>
              <a:gd name="adj2" fmla="val -5695"/>
              <a:gd name="adj3" fmla="val 16667"/>
            </a:avLst>
          </a:prstGeom>
          <a:solidFill>
            <a:schemeClr val="accent1">
              <a:lumMod val="20000"/>
              <a:lumOff val="80000"/>
            </a:schemeClr>
          </a:solidFill>
          <a:ln w="12700" algn="ctr">
            <a:solidFill>
              <a:schemeClr val="tx1"/>
            </a:solidFill>
            <a:miter lim="800000"/>
            <a:headEnd/>
            <a:tailEnd/>
          </a:ln>
          <a:effectLst/>
        </p:spPr>
        <p:txBody>
          <a:bodyPr wrap="square" lIns="0" tIns="0" rIns="0" bIns="0" anchor="ctr">
            <a:spAutoFit/>
          </a:bodyPr>
          <a:lstStyle/>
          <a:p>
            <a:pPr algn="ctr"/>
            <a:r>
              <a:rPr lang="en-US" b="1" dirty="0">
                <a:solidFill>
                  <a:prstClr val="black"/>
                </a:solidFill>
              </a:rPr>
              <a:t>Remember that the balance in the </a:t>
            </a:r>
            <a:r>
              <a:rPr lang="en-US" b="1" i="1" dirty="0">
                <a:solidFill>
                  <a:prstClr val="black"/>
                </a:solidFill>
              </a:rPr>
              <a:t>Expense</a:t>
            </a:r>
            <a:r>
              <a:rPr lang="en-US" b="1" dirty="0">
                <a:solidFill>
                  <a:prstClr val="black"/>
                </a:solidFill>
              </a:rPr>
              <a:t> accounts actually </a:t>
            </a:r>
            <a:r>
              <a:rPr lang="en-US" b="1" u="sng" dirty="0">
                <a:solidFill>
                  <a:prstClr val="black"/>
                </a:solidFill>
              </a:rPr>
              <a:t>increase</a:t>
            </a:r>
            <a:r>
              <a:rPr lang="en-US" b="1" dirty="0">
                <a:solidFill>
                  <a:prstClr val="black"/>
                </a:solidFill>
              </a:rPr>
              <a:t>.  </a:t>
            </a:r>
          </a:p>
          <a:p>
            <a:pPr algn="ctr"/>
            <a:endParaRPr lang="en-US" b="1" dirty="0">
              <a:solidFill>
                <a:prstClr val="black"/>
              </a:solidFill>
            </a:endParaRPr>
          </a:p>
          <a:p>
            <a:pPr algn="ctr"/>
            <a:r>
              <a:rPr lang="en-US" b="1" dirty="0">
                <a:solidFill>
                  <a:prstClr val="black"/>
                </a:solidFill>
              </a:rPr>
              <a:t>But, total Equity </a:t>
            </a:r>
            <a:r>
              <a:rPr lang="en-US" b="1" u="sng" dirty="0">
                <a:solidFill>
                  <a:prstClr val="black"/>
                </a:solidFill>
              </a:rPr>
              <a:t>decreases,</a:t>
            </a:r>
            <a:r>
              <a:rPr lang="en-US" b="1" dirty="0">
                <a:solidFill>
                  <a:prstClr val="black"/>
                </a:solidFill>
              </a:rPr>
              <a:t> because expenses </a:t>
            </a:r>
            <a:r>
              <a:rPr lang="en-US" b="1" u="sng" dirty="0">
                <a:solidFill>
                  <a:prstClr val="black"/>
                </a:solidFill>
              </a:rPr>
              <a:t>reduce</a:t>
            </a:r>
            <a:r>
              <a:rPr lang="en-US" b="1" dirty="0">
                <a:solidFill>
                  <a:prstClr val="black"/>
                </a:solidFill>
              </a:rPr>
              <a:t> equity.</a:t>
            </a:r>
          </a:p>
        </p:txBody>
      </p:sp>
      <p:sp>
        <p:nvSpPr>
          <p:cNvPr id="10" name="AutoShape 8"/>
          <p:cNvSpPr>
            <a:spLocks noChangeArrowheads="1"/>
          </p:cNvSpPr>
          <p:nvPr/>
        </p:nvSpPr>
        <p:spPr bwMode="auto">
          <a:xfrm rot="5400000">
            <a:off x="7125127" y="4449769"/>
            <a:ext cx="457200" cy="381000"/>
          </a:xfrm>
          <a:prstGeom prst="rightArrow">
            <a:avLst>
              <a:gd name="adj1" fmla="val 50000"/>
              <a:gd name="adj2" fmla="val 60006"/>
            </a:avLst>
          </a:prstGeom>
          <a:solidFill>
            <a:srgbClr val="FF00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11" name="AutoShape 8"/>
          <p:cNvSpPr>
            <a:spLocks noChangeArrowheads="1"/>
          </p:cNvSpPr>
          <p:nvPr/>
        </p:nvSpPr>
        <p:spPr bwMode="auto">
          <a:xfrm rot="16200000">
            <a:off x="4489118" y="3908034"/>
            <a:ext cx="450289" cy="314936"/>
          </a:xfrm>
          <a:prstGeom prst="rightArrow">
            <a:avLst>
              <a:gd name="adj1" fmla="val 50000"/>
              <a:gd name="adj2" fmla="val 60006"/>
            </a:avLst>
          </a:prstGeom>
          <a:solidFill>
            <a:srgbClr val="00B05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12" name="AutoShape 8"/>
          <p:cNvSpPr>
            <a:spLocks noChangeArrowheads="1"/>
          </p:cNvSpPr>
          <p:nvPr/>
        </p:nvSpPr>
        <p:spPr bwMode="auto">
          <a:xfrm rot="16200000">
            <a:off x="4818034" y="4491285"/>
            <a:ext cx="450289" cy="314936"/>
          </a:xfrm>
          <a:prstGeom prst="rightArrow">
            <a:avLst>
              <a:gd name="adj1" fmla="val 50000"/>
              <a:gd name="adj2" fmla="val 60006"/>
            </a:avLst>
          </a:prstGeom>
          <a:solidFill>
            <a:srgbClr val="00B05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14" name="Rounded Rectangle 13"/>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7" name="Rectangle 16"/>
          <p:cNvSpPr>
            <a:spLocks noGrp="1" noChangeArrowheads="1"/>
          </p:cNvSpPr>
          <p:nvPr/>
        </p:nvSpPr>
        <p:spPr bwMode="auto">
          <a:xfrm>
            <a:off x="6665166" y="6492875"/>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Tree>
    <p:extLst>
      <p:ext uri="{BB962C8B-B14F-4D97-AF65-F5344CB8AC3E}">
        <p14:creationId xmlns:p14="http://schemas.microsoft.com/office/powerpoint/2010/main" val="1969703567"/>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fade">
                                      <p:cBhvr>
                                        <p:cTn id="7" dur="1000"/>
                                        <p:tgtEl>
                                          <p:spTgt spid="59398"/>
                                        </p:tgtEl>
                                      </p:cBhvr>
                                    </p:animEffect>
                                    <p:anim calcmode="lin" valueType="num">
                                      <p:cBhvr>
                                        <p:cTn id="8" dur="1000" fill="hold"/>
                                        <p:tgtEl>
                                          <p:spTgt spid="59398"/>
                                        </p:tgtEl>
                                        <p:attrNameLst>
                                          <p:attrName>ppt_x</p:attrName>
                                        </p:attrNameLst>
                                      </p:cBhvr>
                                      <p:tavLst>
                                        <p:tav tm="0">
                                          <p:val>
                                            <p:strVal val="#ppt_x"/>
                                          </p:val>
                                        </p:tav>
                                        <p:tav tm="100000">
                                          <p:val>
                                            <p:strVal val="#ppt_x"/>
                                          </p:val>
                                        </p:tav>
                                      </p:tavLst>
                                    </p:anim>
                                    <p:anim calcmode="lin" valueType="num">
                                      <p:cBhvr>
                                        <p:cTn id="9" dur="1000" fill="hold"/>
                                        <p:tgtEl>
                                          <p:spTgt spid="593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nodeType="afterGroup">
                            <p:stCondLst>
                              <p:cond delay="0"/>
                            </p:stCondLst>
                            <p:childTnLst>
                              <p:par>
                                <p:cTn id="12" presetID="9" presetClass="entr" presetSubtype="0" fill="hold" nodeType="clickEffect">
                                  <p:stCondLst>
                                    <p:cond delay="0"/>
                                  </p:stCondLst>
                                  <p:childTnLst>
                                    <p:set>
                                      <p:cBhvr>
                                        <p:cTn id="13" dur="1" fill="hold">
                                          <p:stCondLst>
                                            <p:cond delay="0"/>
                                          </p:stCondLst>
                                        </p:cTn>
                                        <p:tgtEl>
                                          <p:spTgt spid="59394">
                                            <p:txEl>
                                              <p:pRg st="1" end="1"/>
                                            </p:txEl>
                                          </p:spTgt>
                                        </p:tgtEl>
                                        <p:attrNameLst>
                                          <p:attrName>style.visibility</p:attrName>
                                        </p:attrNameLst>
                                      </p:cBhvr>
                                      <p:to>
                                        <p:strVal val="visible"/>
                                      </p:to>
                                    </p:set>
                                    <p:animEffect transition="in" filter="dissolve">
                                      <p:cBhvr>
                                        <p:cTn id="14" dur="1000"/>
                                        <p:tgtEl>
                                          <p:spTgt spid="59394">
                                            <p:txEl>
                                              <p:pRg st="1" end="1"/>
                                            </p:txEl>
                                          </p:spTgt>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59394">
                                            <p:txEl>
                                              <p:pRg st="2" end="2"/>
                                            </p:txEl>
                                          </p:spTgt>
                                        </p:tgtEl>
                                        <p:attrNameLst>
                                          <p:attrName>style.visibility</p:attrName>
                                        </p:attrNameLst>
                                      </p:cBhvr>
                                      <p:to>
                                        <p:strVal val="visible"/>
                                      </p:to>
                                    </p:set>
                                    <p:anim calcmode="lin" valueType="num">
                                      <p:cBhvr>
                                        <p:cTn id="19" dur="1000" fill="hold"/>
                                        <p:tgtEl>
                                          <p:spTgt spid="59394">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59394">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59394">
                                            <p:txEl>
                                              <p:pRg st="2" end="2"/>
                                            </p:txEl>
                                          </p:spTgt>
                                        </p:tgtEl>
                                      </p:cBhvr>
                                    </p:animEffect>
                                  </p:childTnLst>
                                </p:cTn>
                              </p:par>
                            </p:childTnLst>
                          </p:cTn>
                        </p:par>
                        <p:par>
                          <p:cTn id="22" fill="hold">
                            <p:stCondLst>
                              <p:cond delay="1000"/>
                            </p:stCondLst>
                            <p:childTnLst>
                              <p:par>
                                <p:cTn id="23" presetID="17" presetClass="entr" presetSubtype="10" fill="hold" grpId="0" nodeType="afterEffect">
                                  <p:stCondLst>
                                    <p:cond delay="0"/>
                                  </p:stCondLst>
                                  <p:childTnLst>
                                    <p:set>
                                      <p:cBhvr>
                                        <p:cTn id="24" dur="1" fill="hold">
                                          <p:stCondLst>
                                            <p:cond delay="0"/>
                                          </p:stCondLst>
                                        </p:cTn>
                                        <p:tgtEl>
                                          <p:spTgt spid="59395"/>
                                        </p:tgtEl>
                                        <p:attrNameLst>
                                          <p:attrName>style.visibility</p:attrName>
                                        </p:attrNameLst>
                                      </p:cBhvr>
                                      <p:to>
                                        <p:strVal val="visible"/>
                                      </p:to>
                                    </p:set>
                                    <p:anim calcmode="lin" valueType="num">
                                      <p:cBhvr>
                                        <p:cTn id="25" dur="1000" fill="hold"/>
                                        <p:tgtEl>
                                          <p:spTgt spid="59395"/>
                                        </p:tgtEl>
                                        <p:attrNameLst>
                                          <p:attrName>ppt_w</p:attrName>
                                        </p:attrNameLst>
                                      </p:cBhvr>
                                      <p:tavLst>
                                        <p:tav tm="0">
                                          <p:val>
                                            <p:fltVal val="0"/>
                                          </p:val>
                                        </p:tav>
                                        <p:tav tm="100000">
                                          <p:val>
                                            <p:strVal val="#ppt_w"/>
                                          </p:val>
                                        </p:tav>
                                      </p:tavLst>
                                    </p:anim>
                                    <p:anim calcmode="lin" valueType="num">
                                      <p:cBhvr>
                                        <p:cTn id="26" dur="1000" fill="hold"/>
                                        <p:tgtEl>
                                          <p:spTgt spid="5939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59394">
                                            <p:txEl>
                                              <p:pRg st="3" end="3"/>
                                            </p:txEl>
                                          </p:spTgt>
                                        </p:tgtEl>
                                        <p:attrNameLst>
                                          <p:attrName>style.visibility</p:attrName>
                                        </p:attrNameLst>
                                      </p:cBhvr>
                                      <p:to>
                                        <p:strVal val="visible"/>
                                      </p:to>
                                    </p:set>
                                    <p:anim calcmode="lin" valueType="num">
                                      <p:cBhvr>
                                        <p:cTn id="31" dur="1000" fill="hold"/>
                                        <p:tgtEl>
                                          <p:spTgt spid="59394">
                                            <p:txEl>
                                              <p:pRg st="3" end="3"/>
                                            </p:txEl>
                                          </p:spTgt>
                                        </p:tgtEl>
                                        <p:attrNameLst>
                                          <p:attrName>ppt_w</p:attrName>
                                        </p:attrNameLst>
                                      </p:cBhvr>
                                      <p:tavLst>
                                        <p:tav tm="0">
                                          <p:val>
                                            <p:strVal val="#ppt_w*0.70"/>
                                          </p:val>
                                        </p:tav>
                                        <p:tav tm="100000">
                                          <p:val>
                                            <p:strVal val="#ppt_w"/>
                                          </p:val>
                                        </p:tav>
                                      </p:tavLst>
                                    </p:anim>
                                    <p:anim calcmode="lin" valueType="num">
                                      <p:cBhvr>
                                        <p:cTn id="32" dur="1000" fill="hold"/>
                                        <p:tgtEl>
                                          <p:spTgt spid="59394">
                                            <p:txEl>
                                              <p:pRg st="3" end="3"/>
                                            </p:txEl>
                                          </p:spTgt>
                                        </p:tgtEl>
                                        <p:attrNameLst>
                                          <p:attrName>ppt_h</p:attrName>
                                        </p:attrNameLst>
                                      </p:cBhvr>
                                      <p:tavLst>
                                        <p:tav tm="0">
                                          <p:val>
                                            <p:strVal val="#ppt_h"/>
                                          </p:val>
                                        </p:tav>
                                        <p:tav tm="100000">
                                          <p:val>
                                            <p:strVal val="#ppt_h"/>
                                          </p:val>
                                        </p:tav>
                                      </p:tavLst>
                                    </p:anim>
                                    <p:animEffect transition="in" filter="fade">
                                      <p:cBhvr>
                                        <p:cTn id="33" dur="1000"/>
                                        <p:tgtEl>
                                          <p:spTgt spid="59394">
                                            <p:txEl>
                                              <p:pRg st="3" end="3"/>
                                            </p:txEl>
                                          </p:spTgt>
                                        </p:tgtEl>
                                      </p:cBhvr>
                                    </p:animEffect>
                                  </p:childTnLst>
                                </p:cTn>
                              </p:par>
                            </p:childTnLst>
                          </p:cTn>
                        </p:par>
                        <p:par>
                          <p:cTn id="34" fill="hold">
                            <p:stCondLst>
                              <p:cond delay="1000"/>
                            </p:stCondLst>
                            <p:childTnLst>
                              <p:par>
                                <p:cTn id="35" presetID="17" presetClass="entr" presetSubtype="1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strVal val="#ppt_h"/>
                                          </p:val>
                                        </p:tav>
                                        <p:tav tm="100000">
                                          <p:val>
                                            <p:strVal val="#ppt_h"/>
                                          </p:val>
                                        </p:tav>
                                      </p:tavLst>
                                    </p:anim>
                                  </p:childTnLst>
                                </p:cTn>
                              </p:par>
                            </p:childTnLst>
                          </p:cTn>
                        </p:par>
                        <p:par>
                          <p:cTn id="39" fill="hold">
                            <p:stCondLst>
                              <p:cond delay="2000"/>
                            </p:stCondLst>
                            <p:childTnLst>
                              <p:par>
                                <p:cTn id="40" presetID="17" presetClass="entr" presetSubtype="10" fill="hold" grpId="0" nodeType="afterEffect">
                                  <p:stCondLst>
                                    <p:cond delay="0"/>
                                  </p:stCondLst>
                                  <p:childTnLst>
                                    <p:set>
                                      <p:cBhvr>
                                        <p:cTn id="41" dur="1" fill="hold">
                                          <p:stCondLst>
                                            <p:cond delay="0"/>
                                          </p:stCondLst>
                                        </p:cTn>
                                        <p:tgtEl>
                                          <p:spTgt spid="59400"/>
                                        </p:tgtEl>
                                        <p:attrNameLst>
                                          <p:attrName>style.visibility</p:attrName>
                                        </p:attrNameLst>
                                      </p:cBhvr>
                                      <p:to>
                                        <p:strVal val="visible"/>
                                      </p:to>
                                    </p:set>
                                    <p:anim calcmode="lin" valueType="num">
                                      <p:cBhvr>
                                        <p:cTn id="42" dur="1000" fill="hold"/>
                                        <p:tgtEl>
                                          <p:spTgt spid="59400"/>
                                        </p:tgtEl>
                                        <p:attrNameLst>
                                          <p:attrName>ppt_w</p:attrName>
                                        </p:attrNameLst>
                                      </p:cBhvr>
                                      <p:tavLst>
                                        <p:tav tm="0">
                                          <p:val>
                                            <p:fltVal val="0"/>
                                          </p:val>
                                        </p:tav>
                                        <p:tav tm="100000">
                                          <p:val>
                                            <p:strVal val="#ppt_w"/>
                                          </p:val>
                                        </p:tav>
                                      </p:tavLst>
                                    </p:anim>
                                    <p:anim calcmode="lin" valueType="num">
                                      <p:cBhvr>
                                        <p:cTn id="43" dur="1000" fill="hold"/>
                                        <p:tgtEl>
                                          <p:spTgt spid="59400"/>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59394">
                                            <p:txEl>
                                              <p:pRg st="4" end="4"/>
                                            </p:txEl>
                                          </p:spTgt>
                                        </p:tgtEl>
                                        <p:attrNameLst>
                                          <p:attrName>style.visibility</p:attrName>
                                        </p:attrNameLst>
                                      </p:cBhvr>
                                      <p:to>
                                        <p:strVal val="visible"/>
                                      </p:to>
                                    </p:set>
                                    <p:anim calcmode="lin" valueType="num">
                                      <p:cBhvr>
                                        <p:cTn id="48" dur="1000" fill="hold"/>
                                        <p:tgtEl>
                                          <p:spTgt spid="59394">
                                            <p:txEl>
                                              <p:pRg st="4" end="4"/>
                                            </p:txEl>
                                          </p:spTgt>
                                        </p:tgtEl>
                                        <p:attrNameLst>
                                          <p:attrName>ppt_w</p:attrName>
                                        </p:attrNameLst>
                                      </p:cBhvr>
                                      <p:tavLst>
                                        <p:tav tm="0">
                                          <p:val>
                                            <p:strVal val="#ppt_w*0.70"/>
                                          </p:val>
                                        </p:tav>
                                        <p:tav tm="100000">
                                          <p:val>
                                            <p:strVal val="#ppt_w"/>
                                          </p:val>
                                        </p:tav>
                                      </p:tavLst>
                                    </p:anim>
                                    <p:anim calcmode="lin" valueType="num">
                                      <p:cBhvr>
                                        <p:cTn id="49" dur="1000" fill="hold"/>
                                        <p:tgtEl>
                                          <p:spTgt spid="59394">
                                            <p:txEl>
                                              <p:pRg st="4" end="4"/>
                                            </p:txEl>
                                          </p:spTgt>
                                        </p:tgtEl>
                                        <p:attrNameLst>
                                          <p:attrName>ppt_h</p:attrName>
                                        </p:attrNameLst>
                                      </p:cBhvr>
                                      <p:tavLst>
                                        <p:tav tm="0">
                                          <p:val>
                                            <p:strVal val="#ppt_h"/>
                                          </p:val>
                                        </p:tav>
                                        <p:tav tm="100000">
                                          <p:val>
                                            <p:strVal val="#ppt_h"/>
                                          </p:val>
                                        </p:tav>
                                      </p:tavLst>
                                    </p:anim>
                                    <p:animEffect transition="in" filter="fade">
                                      <p:cBhvr>
                                        <p:cTn id="50" dur="1000"/>
                                        <p:tgtEl>
                                          <p:spTgt spid="59394">
                                            <p:txEl>
                                              <p:pRg st="4" end="4"/>
                                            </p:txEl>
                                          </p:spTgt>
                                        </p:tgtEl>
                                      </p:cBhvr>
                                    </p:animEffect>
                                  </p:childTnLst>
                                </p:cTn>
                              </p:par>
                            </p:childTnLst>
                          </p:cTn>
                        </p:par>
                        <p:par>
                          <p:cTn id="51" fill="hold" nodeType="afterGroup">
                            <p:stCondLst>
                              <p:cond delay="1000"/>
                            </p:stCondLst>
                            <p:childTnLst>
                              <p:par>
                                <p:cTn id="52" presetID="17" presetClass="entr" presetSubtype="10"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fltVal val="0"/>
                                          </p:val>
                                        </p:tav>
                                        <p:tav tm="100000">
                                          <p:val>
                                            <p:strVal val="#ppt_w"/>
                                          </p:val>
                                        </p:tav>
                                      </p:tavLst>
                                    </p:anim>
                                    <p:anim calcmode="lin" valueType="num">
                                      <p:cBhvr>
                                        <p:cTn id="55" dur="1000" fill="hold"/>
                                        <p:tgtEl>
                                          <p:spTgt spid="12"/>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2000"/>
                            </p:stCondLst>
                            <p:childTnLst>
                              <p:par>
                                <p:cTn id="57" presetID="17" presetClass="entr" presetSubtype="1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1000" fill="hold"/>
                                        <p:tgtEl>
                                          <p:spTgt spid="10"/>
                                        </p:tgtEl>
                                        <p:attrNameLst>
                                          <p:attrName>ppt_w</p:attrName>
                                        </p:attrNameLst>
                                      </p:cBhvr>
                                      <p:tavLst>
                                        <p:tav tm="0">
                                          <p:val>
                                            <p:fltVal val="0"/>
                                          </p:val>
                                        </p:tav>
                                        <p:tav tm="100000">
                                          <p:val>
                                            <p:strVal val="#ppt_w"/>
                                          </p:val>
                                        </p:tav>
                                      </p:tavLst>
                                    </p:anim>
                                    <p:anim calcmode="lin" valueType="num">
                                      <p:cBhvr>
                                        <p:cTn id="60" dur="1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nodeType="afterGroup">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9402"/>
                                        </p:tgtEl>
                                        <p:attrNameLst>
                                          <p:attrName>style.visibility</p:attrName>
                                        </p:attrNameLst>
                                      </p:cBhvr>
                                      <p:to>
                                        <p:strVal val="visible"/>
                                      </p:to>
                                    </p:set>
                                    <p:animEffect transition="in" filter="barn(inVertical)">
                                      <p:cBhvr>
                                        <p:cTn id="65"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p:bldP spid="59398" grpId="0" animBg="1"/>
      <p:bldP spid="59400" grpId="0" animBg="1"/>
      <p:bldP spid="59402"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3690" y="141044"/>
            <a:ext cx="7541419" cy="1412875"/>
          </a:xfrm>
        </p:spPr>
        <p:txBody>
          <a:bodyPr/>
          <a:lstStyle/>
          <a:p>
            <a:pPr algn="ctr"/>
            <a:r>
              <a:rPr lang="en-US" b="1" dirty="0"/>
              <a:t>Accounting Equation 6 and 7</a:t>
            </a:r>
          </a:p>
        </p:txBody>
      </p:sp>
      <p:sp>
        <p:nvSpPr>
          <p:cNvPr id="18" name="Slide Number Placeholder 3"/>
          <p:cNvSpPr>
            <a:spLocks noGrp="1"/>
          </p:cNvSpPr>
          <p:nvPr>
            <p:ph type="sldNum" sz="quarter" idx="12"/>
          </p:nvPr>
        </p:nvSpPr>
        <p:spPr bwMode="auto">
          <a:xfrm>
            <a:off x="6708726" y="6548970"/>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36</a:t>
            </a:fld>
            <a:endParaRPr lang="en-US" altLang="en-US" dirty="0">
              <a:solidFill>
                <a:srgbClr val="898989"/>
              </a:solidFill>
            </a:endParaRPr>
          </a:p>
        </p:txBody>
      </p:sp>
      <p:graphicFrame>
        <p:nvGraphicFramePr>
          <p:cNvPr id="60419" name="Object 3"/>
          <p:cNvGraphicFramePr>
            <a:graphicFrameLocks/>
          </p:cNvGraphicFramePr>
          <p:nvPr>
            <p:extLst>
              <p:ext uri="{D42A27DB-BD31-4B8C-83A1-F6EECF244321}">
                <p14:modId xmlns:p14="http://schemas.microsoft.com/office/powerpoint/2010/main" val="4260513415"/>
              </p:ext>
            </p:extLst>
          </p:nvPr>
        </p:nvGraphicFramePr>
        <p:xfrm>
          <a:off x="342106" y="2472709"/>
          <a:ext cx="8543925" cy="3121025"/>
        </p:xfrm>
        <a:graphic>
          <a:graphicData uri="http://schemas.openxmlformats.org/presentationml/2006/ole">
            <mc:AlternateContent xmlns:mc="http://schemas.openxmlformats.org/markup-compatibility/2006">
              <mc:Choice xmlns:v="urn:schemas-microsoft-com:vml" Requires="v">
                <p:oleObj spid="_x0000_s6273" name="Worksheet" r:id="rId4" imgW="5943840" imgH="1828586" progId="Excel.Sheet.8">
                  <p:embed/>
                </p:oleObj>
              </mc:Choice>
              <mc:Fallback>
                <p:oleObj name="Worksheet" r:id="rId4" imgW="5943840" imgH="1828586" progId="Excel.Sheet.8">
                  <p:embed/>
                  <p:pic>
                    <p:nvPicPr>
                      <p:cNvPr id="0" name=""/>
                      <p:cNvPicPr>
                        <a:picLocks noChangeArrowheads="1"/>
                      </p:cNvPicPr>
                      <p:nvPr/>
                    </p:nvPicPr>
                    <p:blipFill>
                      <a:blip r:embed="rId5"/>
                      <a:srcRect b="5836"/>
                      <a:stretch>
                        <a:fillRect/>
                      </a:stretch>
                    </p:blipFill>
                    <p:spPr bwMode="auto">
                      <a:xfrm>
                        <a:off x="342106" y="2472709"/>
                        <a:ext cx="8543925" cy="3121025"/>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1" name="Text Box 5"/>
          <p:cNvSpPr txBox="1">
            <a:spLocks noChangeArrowheads="1"/>
          </p:cNvSpPr>
          <p:nvPr/>
        </p:nvSpPr>
        <p:spPr bwMode="auto">
          <a:xfrm>
            <a:off x="457200" y="5920114"/>
            <a:ext cx="8534400" cy="461665"/>
          </a:xfrm>
          <a:prstGeom prst="rect">
            <a:avLst/>
          </a:prstGeom>
          <a:solidFill>
            <a:schemeClr val="accent1">
              <a:lumMod val="20000"/>
              <a:lumOff val="80000"/>
            </a:schemeClr>
          </a:solidFill>
          <a:ln w="12700">
            <a:solidFill>
              <a:srgbClr val="9A2F6F"/>
            </a:solidFill>
            <a:miter lim="800000"/>
            <a:headEnd/>
            <a:tailEnd/>
          </a:ln>
          <a:effectLst/>
        </p:spPr>
        <p:txBody>
          <a:bodyPr>
            <a:spAutoFit/>
          </a:bodyPr>
          <a:lstStyle/>
          <a:p>
            <a:pPr algn="ctr">
              <a:spcBef>
                <a:spcPct val="50000"/>
              </a:spcBef>
            </a:pPr>
            <a:r>
              <a:rPr lang="en-US" sz="2400" b="1" dirty="0">
                <a:solidFill>
                  <a:prstClr val="black"/>
                </a:solidFill>
                <a:latin typeface="Arial" panose="020B0604020202020204" pitchFamily="34" charset="0"/>
              </a:rPr>
              <a:t>Remember that expenses</a:t>
            </a:r>
            <a:r>
              <a:rPr lang="en-US" sz="2400" b="1" dirty="0">
                <a:solidFill>
                  <a:srgbClr val="9A2F6F"/>
                </a:solidFill>
                <a:latin typeface="Arial" panose="020B0604020202020204" pitchFamily="34" charset="0"/>
              </a:rPr>
              <a:t> </a:t>
            </a:r>
            <a:r>
              <a:rPr lang="en-US" sz="2400" b="1" dirty="0">
                <a:solidFill>
                  <a:srgbClr val="800080"/>
                </a:solidFill>
                <a:latin typeface="Arial" panose="020B0604020202020204" pitchFamily="34" charset="0"/>
              </a:rPr>
              <a:t>decrease</a:t>
            </a:r>
            <a:r>
              <a:rPr lang="en-US" sz="2400" b="1" dirty="0">
                <a:solidFill>
                  <a:srgbClr val="9A2F6F"/>
                </a:solidFill>
                <a:latin typeface="Arial" panose="020B0604020202020204" pitchFamily="34" charset="0"/>
              </a:rPr>
              <a:t> </a:t>
            </a:r>
            <a:r>
              <a:rPr lang="en-US" sz="2400" b="1" dirty="0">
                <a:solidFill>
                  <a:prstClr val="black"/>
                </a:solidFill>
                <a:latin typeface="Arial" panose="020B0604020202020204" pitchFamily="34" charset="0"/>
              </a:rPr>
              <a:t>equity.</a:t>
            </a:r>
          </a:p>
        </p:txBody>
      </p:sp>
      <p:sp>
        <p:nvSpPr>
          <p:cNvPr id="60422" name="Rectangle 6"/>
          <p:cNvSpPr>
            <a:spLocks noChangeArrowheads="1"/>
          </p:cNvSpPr>
          <p:nvPr/>
        </p:nvSpPr>
        <p:spPr bwMode="auto">
          <a:xfrm>
            <a:off x="685800" y="1371600"/>
            <a:ext cx="7597775" cy="984250"/>
          </a:xfrm>
          <a:prstGeom prst="rect">
            <a:avLst/>
          </a:prstGeom>
          <a:solidFill>
            <a:schemeClr val="accent3">
              <a:lumMod val="40000"/>
              <a:lumOff val="60000"/>
            </a:schemeClr>
          </a:solidFill>
          <a:ln>
            <a:noFill/>
          </a:ln>
          <a:effectLst/>
        </p:spPr>
        <p:txBody>
          <a:bodyPr lIns="90488" tIns="44450" rIns="90488" bIns="44450"/>
          <a:lstStyle/>
          <a:p>
            <a:pPr algn="ctr"/>
            <a:r>
              <a:rPr lang="en-US" sz="2800" b="1" dirty="0">
                <a:solidFill>
                  <a:prstClr val="black"/>
                </a:solidFill>
                <a:latin typeface="Arial" panose="020B0604020202020204" pitchFamily="34" charset="0"/>
              </a:rPr>
              <a:t>FastForward paid rent of $1,000 and </a:t>
            </a:r>
            <a:br>
              <a:rPr lang="en-US" sz="2800" b="1" dirty="0">
                <a:solidFill>
                  <a:prstClr val="black"/>
                </a:solidFill>
                <a:latin typeface="Arial" panose="020B0604020202020204" pitchFamily="34" charset="0"/>
              </a:rPr>
            </a:br>
            <a:r>
              <a:rPr lang="en-US" sz="2800" b="1" dirty="0">
                <a:solidFill>
                  <a:prstClr val="black"/>
                </a:solidFill>
                <a:latin typeface="Arial" panose="020B0604020202020204" pitchFamily="34" charset="0"/>
              </a:rPr>
              <a:t>salaries of $700 to employees.</a:t>
            </a:r>
          </a:p>
        </p:txBody>
      </p:sp>
      <p:sp>
        <p:nvSpPr>
          <p:cNvPr id="60425" name="Oval 9"/>
          <p:cNvSpPr>
            <a:spLocks noChangeArrowheads="1"/>
          </p:cNvSpPr>
          <p:nvPr/>
        </p:nvSpPr>
        <p:spPr bwMode="auto">
          <a:xfrm>
            <a:off x="8230790" y="3685416"/>
            <a:ext cx="708025" cy="346075"/>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6" name="Oval 10"/>
          <p:cNvSpPr>
            <a:spLocks noChangeArrowheads="1"/>
          </p:cNvSpPr>
          <p:nvPr/>
        </p:nvSpPr>
        <p:spPr bwMode="auto">
          <a:xfrm>
            <a:off x="1390650" y="4935243"/>
            <a:ext cx="1600200" cy="6858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8" name="Oval 12"/>
          <p:cNvSpPr>
            <a:spLocks noChangeArrowheads="1"/>
          </p:cNvSpPr>
          <p:nvPr/>
        </p:nvSpPr>
        <p:spPr bwMode="auto">
          <a:xfrm>
            <a:off x="4484687" y="5011443"/>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2" name="Oval 9"/>
          <p:cNvSpPr>
            <a:spLocks noChangeArrowheads="1"/>
          </p:cNvSpPr>
          <p:nvPr/>
        </p:nvSpPr>
        <p:spPr bwMode="auto">
          <a:xfrm>
            <a:off x="1066801" y="4031491"/>
            <a:ext cx="838200" cy="361096"/>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3" name="Oval 9"/>
          <p:cNvSpPr>
            <a:spLocks noChangeArrowheads="1"/>
          </p:cNvSpPr>
          <p:nvPr/>
        </p:nvSpPr>
        <p:spPr bwMode="auto">
          <a:xfrm>
            <a:off x="8283575" y="4015680"/>
            <a:ext cx="708025" cy="35047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0" name="Line 4"/>
          <p:cNvSpPr>
            <a:spLocks noChangeShapeType="1"/>
          </p:cNvSpPr>
          <p:nvPr/>
        </p:nvSpPr>
        <p:spPr bwMode="auto">
          <a:xfrm flipV="1">
            <a:off x="6610350" y="5029199"/>
            <a:ext cx="1722437" cy="89091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endParaRPr>
          </a:p>
        </p:txBody>
      </p:sp>
      <p:sp>
        <p:nvSpPr>
          <p:cNvPr id="1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6" name="Oval 9"/>
          <p:cNvSpPr>
            <a:spLocks noChangeArrowheads="1"/>
          </p:cNvSpPr>
          <p:nvPr/>
        </p:nvSpPr>
        <p:spPr bwMode="auto">
          <a:xfrm>
            <a:off x="1029891" y="3667011"/>
            <a:ext cx="912019" cy="361096"/>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7" name="Rectangle 16"/>
          <p:cNvSpPr>
            <a:spLocks noGrp="1" noChangeArrowheads="1"/>
          </p:cNvSpPr>
          <p:nvPr/>
        </p:nvSpPr>
        <p:spPr bwMode="auto">
          <a:xfrm>
            <a:off x="6610350" y="6591442"/>
            <a:ext cx="2115147"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9" name="Rectangle 1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93118529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1000"/>
                                        <p:tgtEl>
                                          <p:spTgt spid="60422">
                                            <p:txEl>
                                              <p:pRg st="0" end="0"/>
                                            </p:txEl>
                                          </p:spTgt>
                                        </p:tgtEl>
                                      </p:cBhvr>
                                    </p:animEffect>
                                    <p:anim calcmode="lin" valueType="num">
                                      <p:cBhvr>
                                        <p:cTn id="8" dur="10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dissolve">
                                      <p:cBhvr>
                                        <p:cTn id="13" dur="1000"/>
                                        <p:tgtEl>
                                          <p:spTgt spid="60419"/>
                                        </p:tgtEl>
                                      </p:cBhvr>
                                    </p:animEffect>
                                  </p:childTnLst>
                                </p:cTn>
                              </p:par>
                            </p:childTnLst>
                          </p:cTn>
                        </p:par>
                        <p:par>
                          <p:cTn id="14" fill="hold" nodeType="afterGroup">
                            <p:stCondLst>
                              <p:cond delay="2000"/>
                            </p:stCondLst>
                            <p:childTnLst>
                              <p:par>
                                <p:cTn id="15" presetID="9" presetClass="entr" presetSubtype="0" fill="hold" grpId="0" nodeType="afterEffect">
                                  <p:stCondLst>
                                    <p:cond delay="0"/>
                                  </p:stCondLst>
                                  <p:childTnLst>
                                    <p:set>
                                      <p:cBhvr>
                                        <p:cTn id="16" dur="1" fill="hold">
                                          <p:stCondLst>
                                            <p:cond delay="0"/>
                                          </p:stCondLst>
                                        </p:cTn>
                                        <p:tgtEl>
                                          <p:spTgt spid="60425"/>
                                        </p:tgtEl>
                                        <p:attrNameLst>
                                          <p:attrName>style.visibility</p:attrName>
                                        </p:attrNameLst>
                                      </p:cBhvr>
                                      <p:to>
                                        <p:strVal val="visible"/>
                                      </p:to>
                                    </p:set>
                                    <p:animEffect transition="in" filter="dissolve">
                                      <p:cBhvr>
                                        <p:cTn id="17" dur="1000"/>
                                        <p:tgtEl>
                                          <p:spTgt spid="604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1000"/>
                                        <p:tgtEl>
                                          <p:spTgt spid="12"/>
                                        </p:tgtEl>
                                      </p:cBhvr>
                                    </p:animEffect>
                                  </p:childTnLst>
                                </p:cTn>
                              </p:par>
                            </p:childTnLst>
                          </p:cTn>
                        </p:par>
                        <p:par>
                          <p:cTn id="23" fill="hold">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0426"/>
                                        </p:tgtEl>
                                        <p:attrNameLst>
                                          <p:attrName>style.visibility</p:attrName>
                                        </p:attrNameLst>
                                      </p:cBhvr>
                                      <p:to>
                                        <p:strVal val="visible"/>
                                      </p:to>
                                    </p:set>
                                    <p:animEffect transition="in" filter="dissolve">
                                      <p:cBhvr>
                                        <p:cTn id="31" dur="1000"/>
                                        <p:tgtEl>
                                          <p:spTgt spid="60426"/>
                                        </p:tgtEl>
                                      </p:cBhvr>
                                    </p:animEffect>
                                  </p:childTnLst>
                                </p:cTn>
                              </p:par>
                            </p:childTnLst>
                          </p:cTn>
                        </p:par>
                        <p:par>
                          <p:cTn id="32" fill="hold">
                            <p:stCondLst>
                              <p:cond delay="1000"/>
                            </p:stCondLst>
                            <p:childTnLst>
                              <p:par>
                                <p:cTn id="33" presetID="55" presetClass="entr" presetSubtype="0" fill="hold" grpId="0" nodeType="afterEffect">
                                  <p:stCondLst>
                                    <p:cond delay="0"/>
                                  </p:stCondLst>
                                  <p:childTnLst>
                                    <p:set>
                                      <p:cBhvr>
                                        <p:cTn id="34" dur="1" fill="hold">
                                          <p:stCondLst>
                                            <p:cond delay="0"/>
                                          </p:stCondLst>
                                        </p:cTn>
                                        <p:tgtEl>
                                          <p:spTgt spid="60420"/>
                                        </p:tgtEl>
                                        <p:attrNameLst>
                                          <p:attrName>style.visibility</p:attrName>
                                        </p:attrNameLst>
                                      </p:cBhvr>
                                      <p:to>
                                        <p:strVal val="visible"/>
                                      </p:to>
                                    </p:set>
                                    <p:anim calcmode="lin" valueType="num">
                                      <p:cBhvr>
                                        <p:cTn id="35" dur="1000" fill="hold"/>
                                        <p:tgtEl>
                                          <p:spTgt spid="60420"/>
                                        </p:tgtEl>
                                        <p:attrNameLst>
                                          <p:attrName>ppt_w</p:attrName>
                                        </p:attrNameLst>
                                      </p:cBhvr>
                                      <p:tavLst>
                                        <p:tav tm="0">
                                          <p:val>
                                            <p:strVal val="#ppt_w*0.70"/>
                                          </p:val>
                                        </p:tav>
                                        <p:tav tm="100000">
                                          <p:val>
                                            <p:strVal val="#ppt_w"/>
                                          </p:val>
                                        </p:tav>
                                      </p:tavLst>
                                    </p:anim>
                                    <p:anim calcmode="lin" valueType="num">
                                      <p:cBhvr>
                                        <p:cTn id="36" dur="1000" fill="hold"/>
                                        <p:tgtEl>
                                          <p:spTgt spid="60420"/>
                                        </p:tgtEl>
                                        <p:attrNameLst>
                                          <p:attrName>ppt_h</p:attrName>
                                        </p:attrNameLst>
                                      </p:cBhvr>
                                      <p:tavLst>
                                        <p:tav tm="0">
                                          <p:val>
                                            <p:strVal val="#ppt_h"/>
                                          </p:val>
                                        </p:tav>
                                        <p:tav tm="100000">
                                          <p:val>
                                            <p:strVal val="#ppt_h"/>
                                          </p:val>
                                        </p:tav>
                                      </p:tavLst>
                                    </p:anim>
                                    <p:animEffect transition="in" filter="fade">
                                      <p:cBhvr>
                                        <p:cTn id="37" dur="1000"/>
                                        <p:tgtEl>
                                          <p:spTgt spid="60420"/>
                                        </p:tgtEl>
                                      </p:cBhvr>
                                    </p:animEffect>
                                  </p:childTnLst>
                                </p:cTn>
                              </p:par>
                            </p:childTnLst>
                          </p:cTn>
                        </p:par>
                        <p:par>
                          <p:cTn id="38" fill="hold" nodeType="afterGroup">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60428"/>
                                        </p:tgtEl>
                                        <p:attrNameLst>
                                          <p:attrName>style.visibility</p:attrName>
                                        </p:attrNameLst>
                                      </p:cBhvr>
                                      <p:to>
                                        <p:strVal val="visible"/>
                                      </p:to>
                                    </p:set>
                                    <p:animEffect transition="in" filter="dissolve">
                                      <p:cBhvr>
                                        <p:cTn id="41" dur="1000"/>
                                        <p:tgtEl>
                                          <p:spTgt spid="60428"/>
                                        </p:tgtEl>
                                      </p:cBhvr>
                                    </p:animEffect>
                                  </p:childTnLst>
                                </p:cTn>
                              </p:par>
                            </p:childTnLst>
                          </p:cTn>
                        </p:par>
                        <p:par>
                          <p:cTn id="42" fill="hold">
                            <p:stCondLst>
                              <p:cond delay="3000"/>
                            </p:stCondLst>
                            <p:childTnLst>
                              <p:par>
                                <p:cTn id="43" presetID="27" presetClass="entr" presetSubtype="0" fill="hold" nodeType="afterEffect">
                                  <p:stCondLst>
                                    <p:cond delay="0"/>
                                  </p:stCondLst>
                                  <p:iterate type="lt">
                                    <p:tmPct val="50000"/>
                                  </p:iterate>
                                  <p:childTnLst>
                                    <p:set>
                                      <p:cBhvr>
                                        <p:cTn id="44" dur="1" fill="hold">
                                          <p:stCondLst>
                                            <p:cond delay="0"/>
                                          </p:stCondLst>
                                        </p:cTn>
                                        <p:tgtEl>
                                          <p:spTgt spid="60421">
                                            <p:txEl>
                                              <p:pRg st="0" end="0"/>
                                            </p:txEl>
                                          </p:spTgt>
                                        </p:tgtEl>
                                        <p:attrNameLst>
                                          <p:attrName>style.visibility</p:attrName>
                                        </p:attrNameLst>
                                      </p:cBhvr>
                                      <p:to>
                                        <p:strVal val="visible"/>
                                      </p:to>
                                    </p:set>
                                    <p:anim calcmode="discrete" valueType="clr">
                                      <p:cBhvr override="childStyle">
                                        <p:cTn id="45" dur="80"/>
                                        <p:tgtEl>
                                          <p:spTgt spid="6042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60421">
                                            <p:txEl>
                                              <p:pRg st="0" end="0"/>
                                            </p:txEl>
                                          </p:spTgt>
                                        </p:tgtEl>
                                        <p:attrNameLst>
                                          <p:attrName>fillcolor</p:attrName>
                                        </p:attrNameLst>
                                      </p:cBhvr>
                                      <p:tavLst>
                                        <p:tav tm="0">
                                          <p:val>
                                            <p:clrVal>
                                              <a:schemeClr val="accent2"/>
                                            </p:clrVal>
                                          </p:val>
                                        </p:tav>
                                        <p:tav tm="50000">
                                          <p:val>
                                            <p:clrVal>
                                              <a:schemeClr val="hlink"/>
                                            </p:clrVal>
                                          </p:val>
                                        </p:tav>
                                      </p:tavLst>
                                    </p:anim>
                                    <p:set>
                                      <p:cBhvr>
                                        <p:cTn id="47" dur="80"/>
                                        <p:tgtEl>
                                          <p:spTgt spid="60421">
                                            <p:txEl>
                                              <p:pRg st="0" end="0"/>
                                            </p:tx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animBg="1"/>
      <p:bldP spid="60426" grpId="0" animBg="1"/>
      <p:bldP spid="60428" grpId="0" animBg="1"/>
      <p:bldP spid="12" grpId="0" animBg="1"/>
      <p:bldP spid="13" grpId="0" animBg="1"/>
      <p:bldP spid="60420"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390521" y="384748"/>
            <a:ext cx="8067679" cy="1412875"/>
          </a:xfrm>
        </p:spPr>
        <p:txBody>
          <a:bodyPr/>
          <a:lstStyle/>
          <a:p>
            <a:pPr algn="ctr"/>
            <a:r>
              <a:rPr lang="en-US" b="1" dirty="0"/>
              <a:t>Transaction 8:</a:t>
            </a:r>
            <a:br>
              <a:rPr lang="en-US" b="1" dirty="0"/>
            </a:br>
            <a:r>
              <a:rPr lang="en-US" sz="3600" b="1" dirty="0"/>
              <a:t>Provide Services and Facilities for Credit</a:t>
            </a:r>
          </a:p>
        </p:txBody>
      </p:sp>
      <p:sp>
        <p:nvSpPr>
          <p:cNvPr id="55298" name="Rectangle 2"/>
          <p:cNvSpPr>
            <a:spLocks noGrp="1" noChangeArrowheads="1"/>
          </p:cNvSpPr>
          <p:nvPr>
            <p:ph idx="1"/>
          </p:nvPr>
        </p:nvSpPr>
        <p:spPr bwMode="auto">
          <a:xfrm>
            <a:off x="542921" y="1794406"/>
            <a:ext cx="7915279" cy="4605787"/>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endParaRPr lang="en-US" dirty="0"/>
          </a:p>
          <a:p>
            <a:pPr>
              <a:buFont typeface="Wingdings" panose="05000000000000000000" pitchFamily="2" charset="2"/>
              <a:buNone/>
            </a:pPr>
            <a:endParaRPr lang="en-US" b="1" dirty="0">
              <a:solidFill>
                <a:srgbClr val="800080"/>
              </a:solidFill>
            </a:endParaRPr>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Accounts receivable</a:t>
            </a:r>
            <a:r>
              <a:rPr lang="en-US" b="1" dirty="0">
                <a:solidFill>
                  <a:schemeClr val="hlink"/>
                </a:solidFill>
              </a:rPr>
              <a:t> </a:t>
            </a:r>
            <a:r>
              <a:rPr lang="en-US" b="1" dirty="0">
                <a:solidFill>
                  <a:srgbClr val="9A2F6F"/>
                </a:solidFill>
              </a:rPr>
              <a:t>(asset)</a:t>
            </a:r>
            <a:r>
              <a:rPr lang="en-US" b="1" dirty="0">
                <a:solidFill>
                  <a:schemeClr val="hlink"/>
                </a:solidFill>
              </a:rPr>
              <a:t> </a:t>
            </a:r>
          </a:p>
          <a:p>
            <a:pPr>
              <a:buFont typeface="Wingdings" panose="05000000000000000000" pitchFamily="2" charset="2"/>
              <a:buNone/>
            </a:pPr>
            <a:r>
              <a:rPr lang="en-US" b="1" dirty="0">
                <a:solidFill>
                  <a:schemeClr val="hlink"/>
                </a:solidFill>
              </a:rPr>
              <a:t>	</a:t>
            </a:r>
            <a:r>
              <a:rPr lang="en-US" b="1" dirty="0"/>
              <a:t>(2) Consulting revenue </a:t>
            </a:r>
            <a:r>
              <a:rPr lang="en-US" b="1" dirty="0">
                <a:solidFill>
                  <a:srgbClr val="9A2F6F"/>
                </a:solidFill>
              </a:rPr>
              <a:t>(equity)</a:t>
            </a:r>
            <a:r>
              <a:rPr lang="en-US" dirty="0"/>
              <a:t> </a:t>
            </a:r>
          </a:p>
          <a:p>
            <a:pPr>
              <a:buFont typeface="Wingdings" panose="05000000000000000000" pitchFamily="2" charset="2"/>
              <a:buNone/>
            </a:pPr>
            <a:r>
              <a:rPr lang="en-US" dirty="0"/>
              <a:t>    </a:t>
            </a:r>
            <a:r>
              <a:rPr lang="en-US" b="1" dirty="0"/>
              <a:t>(3) Rental revenue </a:t>
            </a:r>
            <a:r>
              <a:rPr lang="en-US" b="1" dirty="0">
                <a:solidFill>
                  <a:srgbClr val="9A2F6F"/>
                </a:solidFill>
              </a:rPr>
              <a:t>(equity)</a:t>
            </a:r>
            <a:endParaRPr lang="en-US" b="1" dirty="0"/>
          </a:p>
        </p:txBody>
      </p:sp>
      <p:sp>
        <p:nvSpPr>
          <p:cNvPr id="14" name="Slide Number Placeholder 3"/>
          <p:cNvSpPr>
            <a:spLocks noGrp="1"/>
          </p:cNvSpPr>
          <p:nvPr>
            <p:ph type="sldNum" sz="quarter" idx="12"/>
          </p:nvPr>
        </p:nvSpPr>
        <p:spPr bwMode="auto">
          <a:xfrm>
            <a:off x="6781801" y="648422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37</a:t>
            </a:fld>
            <a:endParaRPr lang="en-US" altLang="en-US" dirty="0">
              <a:solidFill>
                <a:srgbClr val="898989"/>
              </a:solidFill>
            </a:endParaRPr>
          </a:p>
        </p:txBody>
      </p:sp>
      <p:sp>
        <p:nvSpPr>
          <p:cNvPr id="55300" name="AutoShape 4"/>
          <p:cNvSpPr>
            <a:spLocks noChangeArrowheads="1"/>
          </p:cNvSpPr>
          <p:nvPr/>
        </p:nvSpPr>
        <p:spPr bwMode="auto">
          <a:xfrm rot="16200000">
            <a:off x="6278581" y="4148662"/>
            <a:ext cx="387934" cy="295900"/>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55302" name="Rectangle 6"/>
          <p:cNvSpPr>
            <a:spLocks noChangeArrowheads="1"/>
          </p:cNvSpPr>
          <p:nvPr/>
        </p:nvSpPr>
        <p:spPr bwMode="auto">
          <a:xfrm>
            <a:off x="523878" y="1964182"/>
            <a:ext cx="8239121" cy="1464818"/>
          </a:xfrm>
          <a:prstGeom prst="rect">
            <a:avLst/>
          </a:prstGeom>
          <a:solidFill>
            <a:srgbClr val="FFFF99"/>
          </a:solidFill>
          <a:ln>
            <a:noFill/>
          </a:ln>
          <a:effectLst/>
        </p:spPr>
        <p:txBody>
          <a:bodyPr lIns="90488" tIns="44450" rIns="90488" bIns="44450"/>
          <a:lstStyle/>
          <a:p>
            <a:pPr algn="ctr"/>
            <a:r>
              <a:rPr lang="en-US" sz="2600" b="1" dirty="0">
                <a:solidFill>
                  <a:prstClr val="black"/>
                </a:solidFill>
                <a:latin typeface="Arial" panose="020B0604020202020204" pitchFamily="34" charset="0"/>
              </a:rPr>
              <a:t>FastForward provided consulting services of $1,600 and rents facilities for $300 to a customer for credit.</a:t>
            </a:r>
          </a:p>
        </p:txBody>
      </p:sp>
      <p:sp>
        <p:nvSpPr>
          <p:cNvPr id="10" name="Rounded Rectangle 9"/>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1" name="AutoShape 4"/>
          <p:cNvSpPr>
            <a:spLocks noChangeArrowheads="1"/>
          </p:cNvSpPr>
          <p:nvPr/>
        </p:nvSpPr>
        <p:spPr bwMode="auto">
          <a:xfrm rot="16200000">
            <a:off x="6669104" y="4812223"/>
            <a:ext cx="387934" cy="295900"/>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12" name="AutoShape 4"/>
          <p:cNvSpPr>
            <a:spLocks noChangeArrowheads="1"/>
          </p:cNvSpPr>
          <p:nvPr/>
        </p:nvSpPr>
        <p:spPr bwMode="auto">
          <a:xfrm rot="16200000">
            <a:off x="5983304" y="5269423"/>
            <a:ext cx="387934" cy="295900"/>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13" name="Rectangle 12"/>
          <p:cNvSpPr>
            <a:spLocks noGrp="1" noChangeArrowheads="1"/>
          </p:cNvSpPr>
          <p:nvPr/>
        </p:nvSpPr>
        <p:spPr bwMode="auto">
          <a:xfrm>
            <a:off x="6543679" y="6518806"/>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5" name="Rectangle 1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530637599"/>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fade">
                                      <p:cBhvr>
                                        <p:cTn id="7" dur="1000"/>
                                        <p:tgtEl>
                                          <p:spTgt spid="55302"/>
                                        </p:tgtEl>
                                      </p:cBhvr>
                                    </p:animEffect>
                                    <p:anim calcmode="lin" valueType="num">
                                      <p:cBhvr>
                                        <p:cTn id="8" dur="1000" fill="hold"/>
                                        <p:tgtEl>
                                          <p:spTgt spid="55302"/>
                                        </p:tgtEl>
                                        <p:attrNameLst>
                                          <p:attrName>ppt_x</p:attrName>
                                        </p:attrNameLst>
                                      </p:cBhvr>
                                      <p:tavLst>
                                        <p:tav tm="0">
                                          <p:val>
                                            <p:strVal val="#ppt_x"/>
                                          </p:val>
                                        </p:tav>
                                        <p:tav tm="100000">
                                          <p:val>
                                            <p:strVal val="#ppt_x"/>
                                          </p:val>
                                        </p:tav>
                                      </p:tavLst>
                                    </p:anim>
                                    <p:anim calcmode="lin" valueType="num">
                                      <p:cBhvr>
                                        <p:cTn id="9" dur="1000" fill="hold"/>
                                        <p:tgtEl>
                                          <p:spTgt spid="5530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 calcmode="lin" valueType="num">
                                      <p:cBhvr>
                                        <p:cTn id="19" dur="1000" fill="hold"/>
                                        <p:tgtEl>
                                          <p:spTgt spid="55298">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55298">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55298">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5298">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55298">
                                            <p:txEl>
                                              <p:pRg st="3" end="3"/>
                                            </p:txEl>
                                          </p:spTgt>
                                        </p:tgtEl>
                                      </p:cBhvr>
                                    </p:animEffect>
                                  </p:childTnLst>
                                </p:cTn>
                              </p:par>
                            </p:childTnLst>
                          </p:cTn>
                        </p:par>
                        <p:par>
                          <p:cTn id="24" fill="hold" nodeType="afterGroup">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55300"/>
                                        </p:tgtEl>
                                        <p:attrNameLst>
                                          <p:attrName>style.visibility</p:attrName>
                                        </p:attrNameLst>
                                      </p:cBhvr>
                                      <p:to>
                                        <p:strVal val="visible"/>
                                      </p:to>
                                    </p:set>
                                    <p:anim calcmode="lin" valueType="num">
                                      <p:cBhvr>
                                        <p:cTn id="27" dur="2000" fill="hold"/>
                                        <p:tgtEl>
                                          <p:spTgt spid="55300"/>
                                        </p:tgtEl>
                                        <p:attrNameLst>
                                          <p:attrName>ppt_x</p:attrName>
                                        </p:attrNameLst>
                                      </p:cBhvr>
                                      <p:tavLst>
                                        <p:tav tm="0">
                                          <p:val>
                                            <p:strVal val="#ppt_x-.2"/>
                                          </p:val>
                                        </p:tav>
                                        <p:tav tm="100000">
                                          <p:val>
                                            <p:strVal val="#ppt_x"/>
                                          </p:val>
                                        </p:tav>
                                      </p:tavLst>
                                    </p:anim>
                                    <p:anim calcmode="lin" valueType="num">
                                      <p:cBhvr>
                                        <p:cTn id="28" dur="2000" fill="hold"/>
                                        <p:tgtEl>
                                          <p:spTgt spid="55300"/>
                                        </p:tgtEl>
                                        <p:attrNameLst>
                                          <p:attrName>ppt_y</p:attrName>
                                        </p:attrNameLst>
                                      </p:cBhvr>
                                      <p:tavLst>
                                        <p:tav tm="0">
                                          <p:val>
                                            <p:strVal val="#ppt_y"/>
                                          </p:val>
                                        </p:tav>
                                        <p:tav tm="100000">
                                          <p:val>
                                            <p:strVal val="#ppt_y"/>
                                          </p:val>
                                        </p:tav>
                                      </p:tavLst>
                                    </p:anim>
                                    <p:animEffect transition="in" filter="wipe(right)" prLst="gradientSize: 0.1">
                                      <p:cBhvr>
                                        <p:cTn id="29" dur="2000"/>
                                        <p:tgtEl>
                                          <p:spTgt spid="55300"/>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5298">
                                            <p:txEl>
                                              <p:pRg st="4" end="4"/>
                                            </p:txEl>
                                          </p:spTgt>
                                        </p:tgtEl>
                                        <p:attrNameLst>
                                          <p:attrName>style.visibility</p:attrName>
                                        </p:attrNameLst>
                                      </p:cBhvr>
                                      <p:to>
                                        <p:strVal val="visible"/>
                                      </p:to>
                                    </p:set>
                                    <p:anim calcmode="lin" valueType="num">
                                      <p:cBhvr>
                                        <p:cTn id="34" dur="1000" fill="hold"/>
                                        <p:tgtEl>
                                          <p:spTgt spid="55298">
                                            <p:txEl>
                                              <p:pRg st="4" end="4"/>
                                            </p:txEl>
                                          </p:spTgt>
                                        </p:tgtEl>
                                        <p:attrNameLst>
                                          <p:attrName>ppt_w</p:attrName>
                                        </p:attrNameLst>
                                      </p:cBhvr>
                                      <p:tavLst>
                                        <p:tav tm="0">
                                          <p:val>
                                            <p:strVal val="#ppt_w*0.05"/>
                                          </p:val>
                                        </p:tav>
                                        <p:tav tm="100000">
                                          <p:val>
                                            <p:strVal val="#ppt_w"/>
                                          </p:val>
                                        </p:tav>
                                      </p:tavLst>
                                    </p:anim>
                                    <p:anim calcmode="lin" valueType="num">
                                      <p:cBhvr>
                                        <p:cTn id="35" dur="1000" fill="hold"/>
                                        <p:tgtEl>
                                          <p:spTgt spid="55298">
                                            <p:txEl>
                                              <p:pRg st="4" end="4"/>
                                            </p:txEl>
                                          </p:spTgt>
                                        </p:tgtEl>
                                        <p:attrNameLst>
                                          <p:attrName>ppt_h</p:attrName>
                                        </p:attrNameLst>
                                      </p:cBhvr>
                                      <p:tavLst>
                                        <p:tav tm="0">
                                          <p:val>
                                            <p:strVal val="#ppt_h"/>
                                          </p:val>
                                        </p:tav>
                                        <p:tav tm="100000">
                                          <p:val>
                                            <p:strVal val="#ppt_h"/>
                                          </p:val>
                                        </p:tav>
                                      </p:tavLst>
                                    </p:anim>
                                    <p:anim calcmode="lin" valueType="num">
                                      <p:cBhvr>
                                        <p:cTn id="36" dur="1000" fill="hold"/>
                                        <p:tgtEl>
                                          <p:spTgt spid="5529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55298">
                                            <p:txEl>
                                              <p:pRg st="4" end="4"/>
                                            </p:txEl>
                                          </p:spTgt>
                                        </p:tgtEl>
                                        <p:attrNameLst>
                                          <p:attrName>ppt_y</p:attrName>
                                        </p:attrNameLst>
                                      </p:cBhvr>
                                      <p:tavLst>
                                        <p:tav tm="0">
                                          <p:val>
                                            <p:strVal val="#ppt_y"/>
                                          </p:val>
                                        </p:tav>
                                        <p:tav tm="100000">
                                          <p:val>
                                            <p:strVal val="#ppt_y"/>
                                          </p:val>
                                        </p:tav>
                                      </p:tavLst>
                                    </p:anim>
                                    <p:animEffect transition="in" filter="fade">
                                      <p:cBhvr>
                                        <p:cTn id="38" dur="1000"/>
                                        <p:tgtEl>
                                          <p:spTgt spid="5529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55298">
                                            <p:txEl>
                                              <p:pRg st="5" end="5"/>
                                            </p:txEl>
                                          </p:spTgt>
                                        </p:tgtEl>
                                        <p:attrNameLst>
                                          <p:attrName>style.visibility</p:attrName>
                                        </p:attrNameLst>
                                      </p:cBhvr>
                                      <p:to>
                                        <p:strVal val="visible"/>
                                      </p:to>
                                    </p:set>
                                    <p:anim calcmode="lin" valueType="num">
                                      <p:cBhvr>
                                        <p:cTn id="43" dur="1000" fill="hold"/>
                                        <p:tgtEl>
                                          <p:spTgt spid="55298">
                                            <p:txEl>
                                              <p:pRg st="5" end="5"/>
                                            </p:txEl>
                                          </p:spTgt>
                                        </p:tgtEl>
                                        <p:attrNameLst>
                                          <p:attrName>ppt_w</p:attrName>
                                        </p:attrNameLst>
                                      </p:cBhvr>
                                      <p:tavLst>
                                        <p:tav tm="0">
                                          <p:val>
                                            <p:strVal val="#ppt_w*0.05"/>
                                          </p:val>
                                        </p:tav>
                                        <p:tav tm="100000">
                                          <p:val>
                                            <p:strVal val="#ppt_w"/>
                                          </p:val>
                                        </p:tav>
                                      </p:tavLst>
                                    </p:anim>
                                    <p:anim calcmode="lin" valueType="num">
                                      <p:cBhvr>
                                        <p:cTn id="44" dur="1000" fill="hold"/>
                                        <p:tgtEl>
                                          <p:spTgt spid="55298">
                                            <p:txEl>
                                              <p:pRg st="5" end="5"/>
                                            </p:txEl>
                                          </p:spTgt>
                                        </p:tgtEl>
                                        <p:attrNameLst>
                                          <p:attrName>ppt_h</p:attrName>
                                        </p:attrNameLst>
                                      </p:cBhvr>
                                      <p:tavLst>
                                        <p:tav tm="0">
                                          <p:val>
                                            <p:strVal val="#ppt_h"/>
                                          </p:val>
                                        </p:tav>
                                        <p:tav tm="100000">
                                          <p:val>
                                            <p:strVal val="#ppt_h"/>
                                          </p:val>
                                        </p:tav>
                                      </p:tavLst>
                                    </p:anim>
                                    <p:anim calcmode="lin" valueType="num">
                                      <p:cBhvr>
                                        <p:cTn id="45" dur="1000" fill="hold"/>
                                        <p:tgtEl>
                                          <p:spTgt spid="55298">
                                            <p:txEl>
                                              <p:pRg st="5" end="5"/>
                                            </p:txEl>
                                          </p:spTgt>
                                        </p:tgtEl>
                                        <p:attrNameLst>
                                          <p:attrName>ppt_x</p:attrName>
                                        </p:attrNameLst>
                                      </p:cBhvr>
                                      <p:tavLst>
                                        <p:tav tm="0">
                                          <p:val>
                                            <p:strVal val="#ppt_x-.2"/>
                                          </p:val>
                                        </p:tav>
                                        <p:tav tm="100000">
                                          <p:val>
                                            <p:strVal val="#ppt_x"/>
                                          </p:val>
                                        </p:tav>
                                      </p:tavLst>
                                    </p:anim>
                                    <p:anim calcmode="lin" valueType="num">
                                      <p:cBhvr>
                                        <p:cTn id="46" dur="1000" fill="hold"/>
                                        <p:tgtEl>
                                          <p:spTgt spid="55298">
                                            <p:txEl>
                                              <p:pRg st="5" end="5"/>
                                            </p:txEl>
                                          </p:spTgt>
                                        </p:tgtEl>
                                        <p:attrNameLst>
                                          <p:attrName>ppt_y</p:attrName>
                                        </p:attrNameLst>
                                      </p:cBhvr>
                                      <p:tavLst>
                                        <p:tav tm="0">
                                          <p:val>
                                            <p:strVal val="#ppt_y"/>
                                          </p:val>
                                        </p:tav>
                                        <p:tav tm="100000">
                                          <p:val>
                                            <p:strVal val="#ppt_y"/>
                                          </p:val>
                                        </p:tav>
                                      </p:tavLst>
                                    </p:anim>
                                    <p:animEffect transition="in" filter="fade">
                                      <p:cBhvr>
                                        <p:cTn id="47" dur="1000"/>
                                        <p:tgtEl>
                                          <p:spTgt spid="55298">
                                            <p:txEl>
                                              <p:pRg st="5" end="5"/>
                                            </p:txEl>
                                          </p:spTgt>
                                        </p:tgtEl>
                                      </p:cBhvr>
                                    </p:animEffect>
                                  </p:childTnLst>
                                </p:cTn>
                              </p:par>
                            </p:childTnLst>
                          </p:cTn>
                        </p:par>
                        <p:par>
                          <p:cTn id="48" fill="hold">
                            <p:stCondLst>
                              <p:cond delay="1000"/>
                            </p:stCondLst>
                            <p:childTnLst>
                              <p:par>
                                <p:cTn id="49" presetID="29"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2000" fill="hold"/>
                                        <p:tgtEl>
                                          <p:spTgt spid="11"/>
                                        </p:tgtEl>
                                        <p:attrNameLst>
                                          <p:attrName>ppt_x</p:attrName>
                                        </p:attrNameLst>
                                      </p:cBhvr>
                                      <p:tavLst>
                                        <p:tav tm="0">
                                          <p:val>
                                            <p:strVal val="#ppt_x-.2"/>
                                          </p:val>
                                        </p:tav>
                                        <p:tav tm="100000">
                                          <p:val>
                                            <p:strVal val="#ppt_x"/>
                                          </p:val>
                                        </p:tav>
                                      </p:tavLst>
                                    </p:anim>
                                    <p:anim calcmode="lin" valueType="num">
                                      <p:cBhvr>
                                        <p:cTn id="52" dur="2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3" dur="2000"/>
                                        <p:tgtEl>
                                          <p:spTgt spid="11"/>
                                        </p:tgtEl>
                                      </p:cBhvr>
                                    </p:animEffect>
                                  </p:childTnLst>
                                </p:cTn>
                              </p:par>
                            </p:childTnLst>
                          </p:cTn>
                        </p:par>
                        <p:par>
                          <p:cTn id="54" fill="hold">
                            <p:stCondLst>
                              <p:cond delay="3000"/>
                            </p:stCondLst>
                            <p:childTnLst>
                              <p:par>
                                <p:cTn id="55" presetID="29"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2000" fill="hold"/>
                                        <p:tgtEl>
                                          <p:spTgt spid="12"/>
                                        </p:tgtEl>
                                        <p:attrNameLst>
                                          <p:attrName>ppt_x</p:attrName>
                                        </p:attrNameLst>
                                      </p:cBhvr>
                                      <p:tavLst>
                                        <p:tav tm="0">
                                          <p:val>
                                            <p:strVal val="#ppt_x-.2"/>
                                          </p:val>
                                        </p:tav>
                                        <p:tav tm="100000">
                                          <p:val>
                                            <p:strVal val="#ppt_x"/>
                                          </p:val>
                                        </p:tav>
                                      </p:tavLst>
                                    </p:anim>
                                    <p:anim calcmode="lin" valueType="num">
                                      <p:cBhvr>
                                        <p:cTn id="58" dur="2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2"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6781" y="219002"/>
            <a:ext cx="7158038" cy="1221254"/>
          </a:xfrm>
        </p:spPr>
        <p:txBody>
          <a:bodyPr/>
          <a:lstStyle/>
          <a:p>
            <a:pPr algn="ctr"/>
            <a:r>
              <a:rPr lang="en-US" b="1" dirty="0"/>
              <a:t>Accounting Equation 8</a:t>
            </a:r>
          </a:p>
        </p:txBody>
      </p:sp>
      <p:sp>
        <p:nvSpPr>
          <p:cNvPr id="14" name="Slide Number Placeholder 3"/>
          <p:cNvSpPr>
            <a:spLocks noGrp="1"/>
          </p:cNvSpPr>
          <p:nvPr>
            <p:ph type="sldNum" sz="quarter" idx="12"/>
          </p:nvPr>
        </p:nvSpPr>
        <p:spPr bwMode="auto">
          <a:xfrm>
            <a:off x="6705600" y="6492875"/>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38</a:t>
            </a:fld>
            <a:endParaRPr lang="en-US" altLang="en-US" dirty="0">
              <a:solidFill>
                <a:srgbClr val="898989"/>
              </a:solidFill>
            </a:endParaRPr>
          </a:p>
        </p:txBody>
      </p:sp>
      <p:graphicFrame>
        <p:nvGraphicFramePr>
          <p:cNvPr id="60419" name="Object 3"/>
          <p:cNvGraphicFramePr>
            <a:graphicFrameLocks/>
          </p:cNvGraphicFramePr>
          <p:nvPr>
            <p:extLst>
              <p:ext uri="{D42A27DB-BD31-4B8C-83A1-F6EECF244321}">
                <p14:modId xmlns:p14="http://schemas.microsoft.com/office/powerpoint/2010/main" val="3255968149"/>
              </p:ext>
            </p:extLst>
          </p:nvPr>
        </p:nvGraphicFramePr>
        <p:xfrm>
          <a:off x="255587" y="2511911"/>
          <a:ext cx="8736013" cy="3121025"/>
        </p:xfrm>
        <a:graphic>
          <a:graphicData uri="http://schemas.openxmlformats.org/presentationml/2006/ole">
            <mc:AlternateContent xmlns:mc="http://schemas.openxmlformats.org/markup-compatibility/2006">
              <mc:Choice xmlns:v="urn:schemas-microsoft-com:vml" Requires="v">
                <p:oleObj spid="_x0000_s7297" name="Worksheet" r:id="rId4" imgW="6077030" imgH="1828723" progId="Excel.Sheet.8">
                  <p:embed/>
                </p:oleObj>
              </mc:Choice>
              <mc:Fallback>
                <p:oleObj name="Worksheet" r:id="rId4" imgW="6077030" imgH="1828723" progId="Excel.Sheet.8">
                  <p:embed/>
                  <p:pic>
                    <p:nvPicPr>
                      <p:cNvPr id="0" name=""/>
                      <p:cNvPicPr>
                        <a:picLocks noChangeArrowheads="1"/>
                      </p:cNvPicPr>
                      <p:nvPr/>
                    </p:nvPicPr>
                    <p:blipFill>
                      <a:blip r:embed="rId5"/>
                      <a:srcRect b="5836"/>
                      <a:stretch>
                        <a:fillRect/>
                      </a:stretch>
                    </p:blipFill>
                    <p:spPr bwMode="auto">
                      <a:xfrm>
                        <a:off x="255587" y="2511911"/>
                        <a:ext cx="8736013" cy="3121025"/>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685800" y="1371600"/>
            <a:ext cx="8153400" cy="984250"/>
          </a:xfrm>
          <a:prstGeom prst="rect">
            <a:avLst/>
          </a:prstGeom>
          <a:solidFill>
            <a:schemeClr val="accent3">
              <a:lumMod val="40000"/>
              <a:lumOff val="60000"/>
            </a:schemeClr>
          </a:solidFill>
          <a:ln>
            <a:noFill/>
          </a:ln>
          <a:effectLst/>
        </p:spPr>
        <p:txBody>
          <a:bodyPr lIns="90488" tIns="44450" rIns="90488" bIns="44450"/>
          <a:lstStyle/>
          <a:p>
            <a:pPr algn="ctr"/>
            <a:r>
              <a:rPr lang="en-US" sz="2400" b="1" dirty="0">
                <a:solidFill>
                  <a:srgbClr val="0000FF"/>
                </a:solidFill>
                <a:latin typeface="Arial" panose="020B0604020202020204" pitchFamily="34" charset="0"/>
              </a:rPr>
              <a:t>FastForward provided consulting services of $1,600 and rents facilities for $300 to a customer for credit.</a:t>
            </a:r>
          </a:p>
        </p:txBody>
      </p:sp>
      <p:sp>
        <p:nvSpPr>
          <p:cNvPr id="60424" name="Oval 8"/>
          <p:cNvSpPr>
            <a:spLocks noChangeArrowheads="1"/>
          </p:cNvSpPr>
          <p:nvPr/>
        </p:nvSpPr>
        <p:spPr bwMode="auto">
          <a:xfrm>
            <a:off x="1905000" y="3767624"/>
            <a:ext cx="914400" cy="304800"/>
          </a:xfrm>
          <a:prstGeom prst="ellipse">
            <a:avLst/>
          </a:prstGeom>
          <a:noFill/>
          <a:ln w="28575" algn="ctr">
            <a:solidFill>
              <a:srgbClr val="1102D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5" name="Oval 9"/>
          <p:cNvSpPr>
            <a:spLocks noChangeArrowheads="1"/>
          </p:cNvSpPr>
          <p:nvPr/>
        </p:nvSpPr>
        <p:spPr bwMode="auto">
          <a:xfrm>
            <a:off x="7338219" y="3767624"/>
            <a:ext cx="736600" cy="276215"/>
          </a:xfrm>
          <a:prstGeom prst="ellipse">
            <a:avLst/>
          </a:prstGeom>
          <a:noFill/>
          <a:ln w="28575" algn="ctr">
            <a:solidFill>
              <a:srgbClr val="1102D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6" name="Oval 10"/>
          <p:cNvSpPr>
            <a:spLocks noChangeArrowheads="1"/>
          </p:cNvSpPr>
          <p:nvPr/>
        </p:nvSpPr>
        <p:spPr bwMode="auto">
          <a:xfrm>
            <a:off x="2324100" y="5045094"/>
            <a:ext cx="1600200" cy="6858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8" name="Oval 12"/>
          <p:cNvSpPr>
            <a:spLocks noChangeArrowheads="1"/>
          </p:cNvSpPr>
          <p:nvPr/>
        </p:nvSpPr>
        <p:spPr bwMode="auto">
          <a:xfrm>
            <a:off x="5738019" y="5075247"/>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3" name="Oval 9"/>
          <p:cNvSpPr>
            <a:spLocks noChangeArrowheads="1"/>
          </p:cNvSpPr>
          <p:nvPr/>
        </p:nvSpPr>
        <p:spPr bwMode="auto">
          <a:xfrm>
            <a:off x="7396956" y="4076075"/>
            <a:ext cx="619125" cy="247650"/>
          </a:xfrm>
          <a:prstGeom prst="ellipse">
            <a:avLst/>
          </a:prstGeom>
          <a:noFill/>
          <a:ln w="28575" algn="ctr">
            <a:solidFill>
              <a:srgbClr val="1102D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2" name="Rectangle 11"/>
          <p:cNvSpPr>
            <a:spLocks noGrp="1" noChangeArrowheads="1"/>
          </p:cNvSpPr>
          <p:nvPr/>
        </p:nvSpPr>
        <p:spPr bwMode="auto">
          <a:xfrm>
            <a:off x="6538119" y="6542953"/>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6" name="Rectangle 15"/>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4467793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1000"/>
                                        <p:tgtEl>
                                          <p:spTgt spid="60422">
                                            <p:txEl>
                                              <p:pRg st="0" end="0"/>
                                            </p:txEl>
                                          </p:spTgt>
                                        </p:tgtEl>
                                      </p:cBhvr>
                                    </p:animEffect>
                                    <p:anim calcmode="lin" valueType="num">
                                      <p:cBhvr>
                                        <p:cTn id="8" dur="10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dissolve">
                                      <p:cBhvr>
                                        <p:cTn id="13" dur="1000"/>
                                        <p:tgtEl>
                                          <p:spTgt spid="6041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424"/>
                                        </p:tgtEl>
                                        <p:attrNameLst>
                                          <p:attrName>style.visibility</p:attrName>
                                        </p:attrNameLst>
                                      </p:cBhvr>
                                      <p:to>
                                        <p:strVal val="visible"/>
                                      </p:to>
                                    </p:set>
                                    <p:animEffect transition="in" filter="dissolve">
                                      <p:cBhvr>
                                        <p:cTn id="18" dur="2000"/>
                                        <p:tgtEl>
                                          <p:spTgt spid="60424"/>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60425"/>
                                        </p:tgtEl>
                                        <p:attrNameLst>
                                          <p:attrName>style.visibility</p:attrName>
                                        </p:attrNameLst>
                                      </p:cBhvr>
                                      <p:to>
                                        <p:strVal val="visible"/>
                                      </p:to>
                                    </p:set>
                                    <p:animEffect transition="in" filter="dissolve">
                                      <p:cBhvr>
                                        <p:cTn id="22" dur="1000"/>
                                        <p:tgtEl>
                                          <p:spTgt spid="60425"/>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0426"/>
                                        </p:tgtEl>
                                        <p:attrNameLst>
                                          <p:attrName>style.visibility</p:attrName>
                                        </p:attrNameLst>
                                      </p:cBhvr>
                                      <p:to>
                                        <p:strVal val="visible"/>
                                      </p:to>
                                    </p:set>
                                    <p:animEffect transition="in" filter="dissolve">
                                      <p:cBhvr>
                                        <p:cTn id="31" dur="1000"/>
                                        <p:tgtEl>
                                          <p:spTgt spid="60426"/>
                                        </p:tgtEl>
                                      </p:cBhvr>
                                    </p:animEffect>
                                  </p:childTnLst>
                                </p:cTn>
                              </p:par>
                            </p:childTnLst>
                          </p:cTn>
                        </p:par>
                        <p:par>
                          <p:cTn id="32" fill="hold" nodeType="afterGroup">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60428"/>
                                        </p:tgtEl>
                                        <p:attrNameLst>
                                          <p:attrName>style.visibility</p:attrName>
                                        </p:attrNameLst>
                                      </p:cBhvr>
                                      <p:to>
                                        <p:strVal val="visible"/>
                                      </p:to>
                                    </p:set>
                                    <p:animEffect transition="in" filter="dissolve">
                                      <p:cBhvr>
                                        <p:cTn id="35" dur="1000"/>
                                        <p:tgtEl>
                                          <p:spTgt spid="60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5" grpId="0" animBg="1"/>
      <p:bldP spid="60426" grpId="0" animBg="1"/>
      <p:bldP spid="60428"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29378" y="434592"/>
            <a:ext cx="8915400" cy="1412875"/>
          </a:xfrm>
        </p:spPr>
        <p:txBody>
          <a:bodyPr/>
          <a:lstStyle/>
          <a:p>
            <a:pPr algn="ctr"/>
            <a:r>
              <a:rPr lang="en-US" b="1" dirty="0"/>
              <a:t>Transaction 9:</a:t>
            </a:r>
            <a:br>
              <a:rPr lang="en-US" b="1" dirty="0"/>
            </a:br>
            <a:r>
              <a:rPr lang="en-US" sz="3800" b="1" dirty="0"/>
              <a:t>Receipt of Cash from Accounts Receivable</a:t>
            </a:r>
          </a:p>
        </p:txBody>
      </p:sp>
      <p:sp>
        <p:nvSpPr>
          <p:cNvPr id="55298" name="Rectangle 2"/>
          <p:cNvSpPr>
            <a:spLocks noGrp="1" noChangeArrowheads="1"/>
          </p:cNvSpPr>
          <p:nvPr>
            <p:ph idx="1"/>
          </p:nvPr>
        </p:nvSpPr>
        <p:spPr bwMode="auto">
          <a:xfrm>
            <a:off x="495300" y="1847466"/>
            <a:ext cx="8153400" cy="4248533"/>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endParaRPr lang="en-US" dirty="0"/>
          </a:p>
          <a:p>
            <a:pPr>
              <a:buFont typeface="Wingdings" panose="05000000000000000000" pitchFamily="2" charset="2"/>
              <a:buNone/>
            </a:pPr>
            <a:endParaRPr lang="en-US" b="1" dirty="0">
              <a:solidFill>
                <a:srgbClr val="800080"/>
              </a:solidFill>
            </a:endParaRPr>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 </a:t>
            </a:r>
            <a:r>
              <a:rPr lang="en-US" b="1" dirty="0">
                <a:solidFill>
                  <a:srgbClr val="9A2F6F"/>
                </a:solidFill>
              </a:rPr>
              <a:t>(asset)</a:t>
            </a:r>
            <a:r>
              <a:rPr lang="en-US" b="1" dirty="0">
                <a:solidFill>
                  <a:schemeClr val="hlink"/>
                </a:solidFill>
              </a:rPr>
              <a:t> </a:t>
            </a:r>
          </a:p>
          <a:p>
            <a:pPr>
              <a:buFont typeface="Wingdings" panose="05000000000000000000" pitchFamily="2" charset="2"/>
              <a:buNone/>
            </a:pPr>
            <a:r>
              <a:rPr lang="en-US" b="1" dirty="0">
                <a:solidFill>
                  <a:schemeClr val="hlink"/>
                </a:solidFill>
              </a:rPr>
              <a:t>	</a:t>
            </a:r>
            <a:r>
              <a:rPr lang="en-US" b="1" dirty="0"/>
              <a:t>(2) Accounts receivable </a:t>
            </a:r>
            <a:r>
              <a:rPr lang="en-US" b="1" dirty="0">
                <a:solidFill>
                  <a:srgbClr val="9A2F6F"/>
                </a:solidFill>
              </a:rPr>
              <a:t>(asset)</a:t>
            </a:r>
            <a:r>
              <a:rPr lang="en-US" dirty="0"/>
              <a:t> </a:t>
            </a:r>
          </a:p>
          <a:p>
            <a:pPr>
              <a:buFont typeface="Wingdings" panose="05000000000000000000" pitchFamily="2" charset="2"/>
              <a:buNone/>
            </a:pPr>
            <a:r>
              <a:rPr lang="en-US" dirty="0"/>
              <a:t>    </a:t>
            </a:r>
            <a:endParaRPr lang="en-US" b="1" dirty="0"/>
          </a:p>
        </p:txBody>
      </p:sp>
      <p:sp>
        <p:nvSpPr>
          <p:cNvPr id="12" name="Slide Number Placeholder 3"/>
          <p:cNvSpPr>
            <a:spLocks noGrp="1"/>
          </p:cNvSpPr>
          <p:nvPr>
            <p:ph type="sldNum" sz="quarter" idx="12"/>
          </p:nvPr>
        </p:nvSpPr>
        <p:spPr bwMode="auto">
          <a:xfrm>
            <a:off x="6629400" y="6492875"/>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39</a:t>
            </a:fld>
            <a:endParaRPr lang="en-US" altLang="en-US" dirty="0">
              <a:solidFill>
                <a:srgbClr val="898989"/>
              </a:solidFill>
            </a:endParaRPr>
          </a:p>
        </p:txBody>
      </p:sp>
      <p:sp>
        <p:nvSpPr>
          <p:cNvPr id="55300" name="AutoShape 4"/>
          <p:cNvSpPr>
            <a:spLocks noChangeArrowheads="1"/>
          </p:cNvSpPr>
          <p:nvPr/>
        </p:nvSpPr>
        <p:spPr bwMode="auto">
          <a:xfrm rot="16200000">
            <a:off x="3892550" y="4155828"/>
            <a:ext cx="381000" cy="304801"/>
          </a:xfrm>
          <a:prstGeom prst="rightArrow">
            <a:avLst>
              <a:gd name="adj1" fmla="val 50000"/>
              <a:gd name="adj2" fmla="val 67045"/>
            </a:avLst>
          </a:prstGeom>
          <a:solidFill>
            <a:srgbClr val="00CC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55302" name="Rectangle 6"/>
          <p:cNvSpPr>
            <a:spLocks noChangeArrowheads="1"/>
          </p:cNvSpPr>
          <p:nvPr/>
        </p:nvSpPr>
        <p:spPr bwMode="auto">
          <a:xfrm>
            <a:off x="408782" y="1987061"/>
            <a:ext cx="8153400" cy="914399"/>
          </a:xfrm>
          <a:prstGeom prst="rect">
            <a:avLst/>
          </a:prstGeom>
          <a:solidFill>
            <a:srgbClr val="FFFF99"/>
          </a:solidFill>
          <a:ln>
            <a:noFill/>
          </a:ln>
          <a:effectLst/>
        </p:spPr>
        <p:txBody>
          <a:bodyPr lIns="90488" tIns="44450" rIns="90488" bIns="44450"/>
          <a:lstStyle/>
          <a:p>
            <a:pPr algn="ctr"/>
            <a:r>
              <a:rPr lang="en-US" sz="2600" b="1" dirty="0">
                <a:solidFill>
                  <a:prstClr val="black"/>
                </a:solidFill>
                <a:latin typeface="Arial" panose="020B0604020202020204" pitchFamily="34" charset="0"/>
              </a:rPr>
              <a:t>Client in transaction 8 pays $1,900 for consulting services.</a:t>
            </a:r>
          </a:p>
        </p:txBody>
      </p:sp>
      <p:sp>
        <p:nvSpPr>
          <p:cNvPr id="10" name="Rounded Rectangle 9"/>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1" name="AutoShape 3"/>
          <p:cNvSpPr>
            <a:spLocks noChangeArrowheads="1"/>
          </p:cNvSpPr>
          <p:nvPr/>
        </p:nvSpPr>
        <p:spPr bwMode="auto">
          <a:xfrm rot="16200000" flipH="1">
            <a:off x="6280150" y="4820032"/>
            <a:ext cx="406400" cy="311150"/>
          </a:xfrm>
          <a:prstGeom prst="rightArrow">
            <a:avLst>
              <a:gd name="adj1" fmla="val 50000"/>
              <a:gd name="adj2" fmla="val 67219"/>
            </a:avLst>
          </a:prstGeom>
          <a:solidFill>
            <a:srgbClr val="FF33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9" name="Rectangle 8"/>
          <p:cNvSpPr>
            <a:spLocks noGrp="1" noChangeArrowheads="1"/>
          </p:cNvSpPr>
          <p:nvPr/>
        </p:nvSpPr>
        <p:spPr bwMode="auto">
          <a:xfrm>
            <a:off x="6483350" y="6532357"/>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576827752"/>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fade">
                                      <p:cBhvr>
                                        <p:cTn id="7" dur="1000"/>
                                        <p:tgtEl>
                                          <p:spTgt spid="55302"/>
                                        </p:tgtEl>
                                      </p:cBhvr>
                                    </p:animEffect>
                                    <p:anim calcmode="lin" valueType="num">
                                      <p:cBhvr>
                                        <p:cTn id="8" dur="1000" fill="hold"/>
                                        <p:tgtEl>
                                          <p:spTgt spid="55302"/>
                                        </p:tgtEl>
                                        <p:attrNameLst>
                                          <p:attrName>ppt_x</p:attrName>
                                        </p:attrNameLst>
                                      </p:cBhvr>
                                      <p:tavLst>
                                        <p:tav tm="0">
                                          <p:val>
                                            <p:strVal val="#ppt_x"/>
                                          </p:val>
                                        </p:tav>
                                        <p:tav tm="100000">
                                          <p:val>
                                            <p:strVal val="#ppt_x"/>
                                          </p:val>
                                        </p:tav>
                                      </p:tavLst>
                                    </p:anim>
                                    <p:anim calcmode="lin" valueType="num">
                                      <p:cBhvr>
                                        <p:cTn id="9" dur="1000" fill="hold"/>
                                        <p:tgtEl>
                                          <p:spTgt spid="5530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 calcmode="lin" valueType="num">
                                      <p:cBhvr>
                                        <p:cTn id="19" dur="1000" fill="hold"/>
                                        <p:tgtEl>
                                          <p:spTgt spid="55298">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55298">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55298">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5298">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55298">
                                            <p:txEl>
                                              <p:pRg st="3" end="3"/>
                                            </p:txEl>
                                          </p:spTgt>
                                        </p:tgtEl>
                                      </p:cBhvr>
                                    </p:animEffect>
                                  </p:childTnLst>
                                </p:cTn>
                              </p:par>
                            </p:childTnLst>
                          </p:cTn>
                        </p:par>
                        <p:par>
                          <p:cTn id="24" fill="hold" nodeType="afterGroup">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55300"/>
                                        </p:tgtEl>
                                        <p:attrNameLst>
                                          <p:attrName>style.visibility</p:attrName>
                                        </p:attrNameLst>
                                      </p:cBhvr>
                                      <p:to>
                                        <p:strVal val="visible"/>
                                      </p:to>
                                    </p:set>
                                    <p:anim calcmode="lin" valueType="num">
                                      <p:cBhvr>
                                        <p:cTn id="27" dur="2000" fill="hold"/>
                                        <p:tgtEl>
                                          <p:spTgt spid="55300"/>
                                        </p:tgtEl>
                                        <p:attrNameLst>
                                          <p:attrName>ppt_x</p:attrName>
                                        </p:attrNameLst>
                                      </p:cBhvr>
                                      <p:tavLst>
                                        <p:tav tm="0">
                                          <p:val>
                                            <p:strVal val="#ppt_x-.2"/>
                                          </p:val>
                                        </p:tav>
                                        <p:tav tm="100000">
                                          <p:val>
                                            <p:strVal val="#ppt_x"/>
                                          </p:val>
                                        </p:tav>
                                      </p:tavLst>
                                    </p:anim>
                                    <p:anim calcmode="lin" valueType="num">
                                      <p:cBhvr>
                                        <p:cTn id="28" dur="2000" fill="hold"/>
                                        <p:tgtEl>
                                          <p:spTgt spid="55300"/>
                                        </p:tgtEl>
                                        <p:attrNameLst>
                                          <p:attrName>ppt_y</p:attrName>
                                        </p:attrNameLst>
                                      </p:cBhvr>
                                      <p:tavLst>
                                        <p:tav tm="0">
                                          <p:val>
                                            <p:strVal val="#ppt_y"/>
                                          </p:val>
                                        </p:tav>
                                        <p:tav tm="100000">
                                          <p:val>
                                            <p:strVal val="#ppt_y"/>
                                          </p:val>
                                        </p:tav>
                                      </p:tavLst>
                                    </p:anim>
                                    <p:animEffect transition="in" filter="wipe(right)" prLst="gradientSize: 0.1">
                                      <p:cBhvr>
                                        <p:cTn id="29" dur="2000"/>
                                        <p:tgtEl>
                                          <p:spTgt spid="55300"/>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5298">
                                            <p:txEl>
                                              <p:pRg st="4" end="4"/>
                                            </p:txEl>
                                          </p:spTgt>
                                        </p:tgtEl>
                                        <p:attrNameLst>
                                          <p:attrName>style.visibility</p:attrName>
                                        </p:attrNameLst>
                                      </p:cBhvr>
                                      <p:to>
                                        <p:strVal val="visible"/>
                                      </p:to>
                                    </p:set>
                                    <p:anim calcmode="lin" valueType="num">
                                      <p:cBhvr>
                                        <p:cTn id="34" dur="1000" fill="hold"/>
                                        <p:tgtEl>
                                          <p:spTgt spid="55298">
                                            <p:txEl>
                                              <p:pRg st="4" end="4"/>
                                            </p:txEl>
                                          </p:spTgt>
                                        </p:tgtEl>
                                        <p:attrNameLst>
                                          <p:attrName>ppt_w</p:attrName>
                                        </p:attrNameLst>
                                      </p:cBhvr>
                                      <p:tavLst>
                                        <p:tav tm="0">
                                          <p:val>
                                            <p:strVal val="#ppt_w*0.05"/>
                                          </p:val>
                                        </p:tav>
                                        <p:tav tm="100000">
                                          <p:val>
                                            <p:strVal val="#ppt_w"/>
                                          </p:val>
                                        </p:tav>
                                      </p:tavLst>
                                    </p:anim>
                                    <p:anim calcmode="lin" valueType="num">
                                      <p:cBhvr>
                                        <p:cTn id="35" dur="1000" fill="hold"/>
                                        <p:tgtEl>
                                          <p:spTgt spid="55298">
                                            <p:txEl>
                                              <p:pRg st="4" end="4"/>
                                            </p:txEl>
                                          </p:spTgt>
                                        </p:tgtEl>
                                        <p:attrNameLst>
                                          <p:attrName>ppt_h</p:attrName>
                                        </p:attrNameLst>
                                      </p:cBhvr>
                                      <p:tavLst>
                                        <p:tav tm="0">
                                          <p:val>
                                            <p:strVal val="#ppt_h"/>
                                          </p:val>
                                        </p:tav>
                                        <p:tav tm="100000">
                                          <p:val>
                                            <p:strVal val="#ppt_h"/>
                                          </p:val>
                                        </p:tav>
                                      </p:tavLst>
                                    </p:anim>
                                    <p:anim calcmode="lin" valueType="num">
                                      <p:cBhvr>
                                        <p:cTn id="36" dur="1000" fill="hold"/>
                                        <p:tgtEl>
                                          <p:spTgt spid="55298">
                                            <p:txEl>
                                              <p:pRg st="4" end="4"/>
                                            </p:txEl>
                                          </p:spTgt>
                                        </p:tgtEl>
                                        <p:attrNameLst>
                                          <p:attrName>ppt_x</p:attrName>
                                        </p:attrNameLst>
                                      </p:cBhvr>
                                      <p:tavLst>
                                        <p:tav tm="0">
                                          <p:val>
                                            <p:strVal val="#ppt_x-.2"/>
                                          </p:val>
                                        </p:tav>
                                        <p:tav tm="100000">
                                          <p:val>
                                            <p:strVal val="#ppt_x"/>
                                          </p:val>
                                        </p:tav>
                                      </p:tavLst>
                                    </p:anim>
                                    <p:anim calcmode="lin" valueType="num">
                                      <p:cBhvr>
                                        <p:cTn id="37" dur="1000" fill="hold"/>
                                        <p:tgtEl>
                                          <p:spTgt spid="55298">
                                            <p:txEl>
                                              <p:pRg st="4" end="4"/>
                                            </p:txEl>
                                          </p:spTgt>
                                        </p:tgtEl>
                                        <p:attrNameLst>
                                          <p:attrName>ppt_y</p:attrName>
                                        </p:attrNameLst>
                                      </p:cBhvr>
                                      <p:tavLst>
                                        <p:tav tm="0">
                                          <p:val>
                                            <p:strVal val="#ppt_y"/>
                                          </p:val>
                                        </p:tav>
                                        <p:tav tm="100000">
                                          <p:val>
                                            <p:strVal val="#ppt_y"/>
                                          </p:val>
                                        </p:tav>
                                      </p:tavLst>
                                    </p:anim>
                                    <p:animEffect transition="in" filter="fade">
                                      <p:cBhvr>
                                        <p:cTn id="38" dur="1000"/>
                                        <p:tgtEl>
                                          <p:spTgt spid="5529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55298">
                                            <p:txEl>
                                              <p:pRg st="5" end="5"/>
                                            </p:txEl>
                                          </p:spTgt>
                                        </p:tgtEl>
                                        <p:attrNameLst>
                                          <p:attrName>style.visibility</p:attrName>
                                        </p:attrNameLst>
                                      </p:cBhvr>
                                      <p:to>
                                        <p:strVal val="visible"/>
                                      </p:to>
                                    </p:set>
                                    <p:anim calcmode="lin" valueType="num">
                                      <p:cBhvr>
                                        <p:cTn id="43" dur="1000" fill="hold"/>
                                        <p:tgtEl>
                                          <p:spTgt spid="55298">
                                            <p:txEl>
                                              <p:pRg st="5" end="5"/>
                                            </p:txEl>
                                          </p:spTgt>
                                        </p:tgtEl>
                                        <p:attrNameLst>
                                          <p:attrName>ppt_w</p:attrName>
                                        </p:attrNameLst>
                                      </p:cBhvr>
                                      <p:tavLst>
                                        <p:tav tm="0">
                                          <p:val>
                                            <p:strVal val="#ppt_w*0.05"/>
                                          </p:val>
                                        </p:tav>
                                        <p:tav tm="100000">
                                          <p:val>
                                            <p:strVal val="#ppt_w"/>
                                          </p:val>
                                        </p:tav>
                                      </p:tavLst>
                                    </p:anim>
                                    <p:anim calcmode="lin" valueType="num">
                                      <p:cBhvr>
                                        <p:cTn id="44" dur="1000" fill="hold"/>
                                        <p:tgtEl>
                                          <p:spTgt spid="55298">
                                            <p:txEl>
                                              <p:pRg st="5" end="5"/>
                                            </p:txEl>
                                          </p:spTgt>
                                        </p:tgtEl>
                                        <p:attrNameLst>
                                          <p:attrName>ppt_h</p:attrName>
                                        </p:attrNameLst>
                                      </p:cBhvr>
                                      <p:tavLst>
                                        <p:tav tm="0">
                                          <p:val>
                                            <p:strVal val="#ppt_h"/>
                                          </p:val>
                                        </p:tav>
                                        <p:tav tm="100000">
                                          <p:val>
                                            <p:strVal val="#ppt_h"/>
                                          </p:val>
                                        </p:tav>
                                      </p:tavLst>
                                    </p:anim>
                                    <p:anim calcmode="lin" valueType="num">
                                      <p:cBhvr>
                                        <p:cTn id="45" dur="1000" fill="hold"/>
                                        <p:tgtEl>
                                          <p:spTgt spid="55298">
                                            <p:txEl>
                                              <p:pRg st="5" end="5"/>
                                            </p:txEl>
                                          </p:spTgt>
                                        </p:tgtEl>
                                        <p:attrNameLst>
                                          <p:attrName>ppt_x</p:attrName>
                                        </p:attrNameLst>
                                      </p:cBhvr>
                                      <p:tavLst>
                                        <p:tav tm="0">
                                          <p:val>
                                            <p:strVal val="#ppt_x-.2"/>
                                          </p:val>
                                        </p:tav>
                                        <p:tav tm="100000">
                                          <p:val>
                                            <p:strVal val="#ppt_x"/>
                                          </p:val>
                                        </p:tav>
                                      </p:tavLst>
                                    </p:anim>
                                    <p:anim calcmode="lin" valueType="num">
                                      <p:cBhvr>
                                        <p:cTn id="46" dur="1000" fill="hold"/>
                                        <p:tgtEl>
                                          <p:spTgt spid="55298">
                                            <p:txEl>
                                              <p:pRg st="5" end="5"/>
                                            </p:txEl>
                                          </p:spTgt>
                                        </p:tgtEl>
                                        <p:attrNameLst>
                                          <p:attrName>ppt_y</p:attrName>
                                        </p:attrNameLst>
                                      </p:cBhvr>
                                      <p:tavLst>
                                        <p:tav tm="0">
                                          <p:val>
                                            <p:strVal val="#ppt_y"/>
                                          </p:val>
                                        </p:tav>
                                        <p:tav tm="100000">
                                          <p:val>
                                            <p:strVal val="#ppt_y"/>
                                          </p:val>
                                        </p:tav>
                                      </p:tavLst>
                                    </p:anim>
                                    <p:animEffect transition="in" filter="fade">
                                      <p:cBhvr>
                                        <p:cTn id="47" dur="1000"/>
                                        <p:tgtEl>
                                          <p:spTgt spid="55298">
                                            <p:txEl>
                                              <p:pRg st="5" end="5"/>
                                            </p:txEl>
                                          </p:spTgt>
                                        </p:tgtEl>
                                      </p:cBhvr>
                                    </p:animEffect>
                                  </p:childTnLst>
                                </p:cTn>
                              </p:par>
                            </p:childTnLst>
                          </p:cTn>
                        </p:par>
                        <p:par>
                          <p:cTn id="48" fill="hold">
                            <p:stCondLst>
                              <p:cond delay="1000"/>
                            </p:stCondLst>
                            <p:childTnLst>
                              <p:par>
                                <p:cTn id="49" presetID="17" presetClass="entr" presetSubtype="1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2"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36562" y="381000"/>
            <a:ext cx="8229600" cy="1143000"/>
          </a:xfrm>
        </p:spPr>
        <p:txBody>
          <a:bodyPr/>
          <a:lstStyle/>
          <a:p>
            <a:pPr eaLnBrk="1" hangingPunct="1"/>
            <a:r>
              <a:rPr lang="en-US" altLang="en-US" b="1" dirty="0"/>
              <a:t>Importance of Accounting</a:t>
            </a:r>
          </a:p>
        </p:txBody>
      </p:sp>
      <p:sp>
        <p:nvSpPr>
          <p:cNvPr id="3" name="Slide Number Placeholder 2"/>
          <p:cNvSpPr>
            <a:spLocks noGrp="1"/>
          </p:cNvSpPr>
          <p:nvPr>
            <p:ph type="sldNum" sz="quarter" idx="12"/>
          </p:nvPr>
        </p:nvSpPr>
        <p:spPr/>
        <p:txBody>
          <a:bodyPr/>
          <a:lstStyle/>
          <a:p>
            <a:pPr>
              <a:defRPr/>
            </a:pPr>
            <a:r>
              <a:rPr lang="en-US" dirty="0"/>
              <a:t>1-</a:t>
            </a:r>
            <a:fld id="{8BFDED57-353D-48DB-AA91-A9EB7B5353E7}" type="slidenum">
              <a:rPr lang="en-US" smtClean="0"/>
              <a:pPr>
                <a:defRPr/>
              </a:pPr>
              <a:t>4</a:t>
            </a:fld>
            <a:endParaRPr lang="en-US"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0" name="Rounded Rectangle 9"/>
          <p:cNvSpPr/>
          <p:nvPr/>
        </p:nvSpPr>
        <p:spPr>
          <a:xfrm>
            <a:off x="152401" y="6532180"/>
            <a:ext cx="4876800" cy="228599"/>
          </a:xfrm>
          <a:prstGeom prst="roundRect">
            <a:avLst/>
          </a:prstGeom>
          <a:solidFill>
            <a:srgbClr val="FFFFCC"/>
          </a:solidFill>
          <a:ln w="25400" cap="flat" cmpd="sng" algn="ctr">
            <a:solidFill>
              <a:srgbClr val="4F81BD">
                <a:shade val="50000"/>
              </a:srgbClr>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 </a:t>
            </a:r>
            <a:r>
              <a:rPr lang="en-US" altLang="en-US" sz="1100" b="1" kern="0" dirty="0">
                <a:solidFill>
                  <a:prstClr val="black"/>
                </a:solidFill>
                <a:latin typeface="Arial Narrow" pitchFamily="34" charset="0"/>
                <a:cs typeface="+mn-cs"/>
              </a:rPr>
              <a:t>Explain the importance of accounting and identify its users.</a:t>
            </a:r>
            <a:endParaRPr kumimoji="0" lang="en-US" sz="1100" b="1"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 name="TextBox 10"/>
          <p:cNvSpPr txBox="1"/>
          <p:nvPr/>
        </p:nvSpPr>
        <p:spPr>
          <a:xfrm>
            <a:off x="487706" y="5175979"/>
            <a:ext cx="8209727" cy="707886"/>
          </a:xfrm>
          <a:prstGeom prst="rect">
            <a:avLst/>
          </a:prstGeom>
          <a:solidFill>
            <a:schemeClr val="accent3">
              <a:lumMod val="20000"/>
              <a:lumOff val="80000"/>
            </a:schemeClr>
          </a:solidFill>
          <a:ln w="28575">
            <a:solidFill>
              <a:schemeClr val="accent1"/>
            </a:solidFill>
          </a:ln>
        </p:spPr>
        <p:txBody>
          <a:bodyPr wrap="square" rtlCol="0">
            <a:spAutoFit/>
          </a:bodyPr>
          <a:lstStyle/>
          <a:p>
            <a:r>
              <a:rPr lang="en-US" altLang="en-US" sz="2000" dirty="0"/>
              <a:t>Accounting</a:t>
            </a:r>
            <a:r>
              <a:rPr lang="en-US" altLang="en-US" sz="2000" b="1" dirty="0"/>
              <a:t> </a:t>
            </a:r>
            <a:r>
              <a:rPr lang="en-US" altLang="en-US" sz="2000" dirty="0"/>
              <a:t>is an information and measurement system that identifies, records, and communicates an organization’s business activities. </a:t>
            </a:r>
          </a:p>
        </p:txBody>
      </p:sp>
      <p:sp>
        <p:nvSpPr>
          <p:cNvPr id="12" name="TextBox 11"/>
          <p:cNvSpPr txBox="1"/>
          <p:nvPr/>
        </p:nvSpPr>
        <p:spPr>
          <a:xfrm>
            <a:off x="7838281" y="806990"/>
            <a:ext cx="1066800"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a:t>
            </a:r>
            <a:br>
              <a:rPr lang="en-US" kern="0" dirty="0">
                <a:latin typeface="Berlin Sans FB" panose="020E0602020502020306" pitchFamily="34" charset="0"/>
              </a:rPr>
            </a:br>
            <a:r>
              <a:rPr lang="en-US" kern="0" dirty="0">
                <a:latin typeface="Berlin Sans FB" panose="020E0602020502020306" pitchFamily="34" charset="0"/>
              </a:rPr>
              <a:t>1.1</a:t>
            </a:r>
          </a:p>
        </p:txBody>
      </p:sp>
      <p:sp>
        <p:nvSpPr>
          <p:cNvPr id="14" name="Rectangle 13"/>
          <p:cNvSpPr>
            <a:spLocks noGrp="1" noChangeArrowheads="1"/>
          </p:cNvSpPr>
          <p:nvPr/>
        </p:nvSpPr>
        <p:spPr bwMode="auto">
          <a:xfrm>
            <a:off x="6481059" y="6413524"/>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pic>
        <p:nvPicPr>
          <p:cNvPr id="4" name="Picture 3">
            <a:extLst>
              <a:ext uri="{FF2B5EF4-FFF2-40B4-BE49-F238E27FC236}">
                <a16:creationId xmlns:a16="http://schemas.microsoft.com/office/drawing/2014/main" id="{85F53E33-A604-49F3-990E-44DF296D7EB6}"/>
              </a:ext>
            </a:extLst>
          </p:cNvPr>
          <p:cNvPicPr>
            <a:picLocks noChangeAspect="1"/>
          </p:cNvPicPr>
          <p:nvPr/>
        </p:nvPicPr>
        <p:blipFill>
          <a:blip r:embed="rId3"/>
          <a:stretch>
            <a:fillRect/>
          </a:stretch>
        </p:blipFill>
        <p:spPr>
          <a:xfrm>
            <a:off x="198475" y="1834804"/>
            <a:ext cx="8839200" cy="3044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60437" y="184986"/>
            <a:ext cx="7158038" cy="1412875"/>
          </a:xfrm>
        </p:spPr>
        <p:txBody>
          <a:bodyPr/>
          <a:lstStyle/>
          <a:p>
            <a:pPr algn="ctr"/>
            <a:r>
              <a:rPr lang="en-US" b="1" dirty="0"/>
              <a:t>Accounting Equation 9</a:t>
            </a:r>
          </a:p>
        </p:txBody>
      </p:sp>
      <p:sp>
        <p:nvSpPr>
          <p:cNvPr id="12" name="Slide Number Placeholder 3"/>
          <p:cNvSpPr>
            <a:spLocks noGrp="1"/>
          </p:cNvSpPr>
          <p:nvPr>
            <p:ph type="sldNum" sz="quarter" idx="12"/>
          </p:nvPr>
        </p:nvSpPr>
        <p:spPr bwMode="auto">
          <a:xfrm>
            <a:off x="6547184" y="6532604"/>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40</a:t>
            </a:fld>
            <a:endParaRPr lang="en-US" altLang="en-US" dirty="0">
              <a:solidFill>
                <a:srgbClr val="898989"/>
              </a:solidFill>
            </a:endParaRPr>
          </a:p>
        </p:txBody>
      </p:sp>
      <p:graphicFrame>
        <p:nvGraphicFramePr>
          <p:cNvPr id="60419" name="Object 3"/>
          <p:cNvGraphicFramePr>
            <a:graphicFrameLocks/>
          </p:cNvGraphicFramePr>
          <p:nvPr>
            <p:extLst>
              <p:ext uri="{D42A27DB-BD31-4B8C-83A1-F6EECF244321}">
                <p14:modId xmlns:p14="http://schemas.microsoft.com/office/powerpoint/2010/main" val="3386841113"/>
              </p:ext>
            </p:extLst>
          </p:nvPr>
        </p:nvGraphicFramePr>
        <p:xfrm>
          <a:off x="171450" y="2120265"/>
          <a:ext cx="8736013" cy="3121025"/>
        </p:xfrm>
        <a:graphic>
          <a:graphicData uri="http://schemas.openxmlformats.org/presentationml/2006/ole">
            <mc:AlternateContent xmlns:mc="http://schemas.openxmlformats.org/markup-compatibility/2006">
              <mc:Choice xmlns:v="urn:schemas-microsoft-com:vml" Requires="v">
                <p:oleObj spid="_x0000_s8321" name="Worksheet" r:id="rId4" imgW="6076800" imgH="1828586" progId="Excel.Sheet.8">
                  <p:embed/>
                </p:oleObj>
              </mc:Choice>
              <mc:Fallback>
                <p:oleObj name="Worksheet" r:id="rId4" imgW="6076800" imgH="1828586" progId="Excel.Sheet.8">
                  <p:embed/>
                  <p:pic>
                    <p:nvPicPr>
                      <p:cNvPr id="0" name=""/>
                      <p:cNvPicPr>
                        <a:picLocks noChangeArrowheads="1"/>
                      </p:cNvPicPr>
                      <p:nvPr/>
                    </p:nvPicPr>
                    <p:blipFill>
                      <a:blip r:embed="rId5"/>
                      <a:srcRect b="5836"/>
                      <a:stretch>
                        <a:fillRect/>
                      </a:stretch>
                    </p:blipFill>
                    <p:spPr bwMode="auto">
                      <a:xfrm>
                        <a:off x="171450" y="2120265"/>
                        <a:ext cx="8736013" cy="3121025"/>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203994" y="1317625"/>
            <a:ext cx="8736012" cy="632777"/>
          </a:xfrm>
          <a:prstGeom prst="rect">
            <a:avLst/>
          </a:prstGeom>
          <a:solidFill>
            <a:schemeClr val="accent3">
              <a:lumMod val="40000"/>
              <a:lumOff val="60000"/>
            </a:schemeClr>
          </a:solidFill>
          <a:ln>
            <a:noFill/>
          </a:ln>
          <a:effectLst/>
        </p:spPr>
        <p:txBody>
          <a:bodyPr lIns="90488" tIns="44450" rIns="90488" bIns="44450"/>
          <a:lstStyle/>
          <a:p>
            <a:pPr algn="ctr"/>
            <a:r>
              <a:rPr lang="en-US" sz="2400" b="1" dirty="0">
                <a:solidFill>
                  <a:prstClr val="black"/>
                </a:solidFill>
                <a:latin typeface="Arial" panose="020B0604020202020204" pitchFamily="34" charset="0"/>
              </a:rPr>
              <a:t>Client in transaction 8 pays $1,900 for consulting services.</a:t>
            </a:r>
          </a:p>
        </p:txBody>
      </p:sp>
      <p:sp>
        <p:nvSpPr>
          <p:cNvPr id="60424" name="Oval 8"/>
          <p:cNvSpPr>
            <a:spLocks noChangeArrowheads="1"/>
          </p:cNvSpPr>
          <p:nvPr/>
        </p:nvSpPr>
        <p:spPr bwMode="auto">
          <a:xfrm>
            <a:off x="838200" y="3389312"/>
            <a:ext cx="914400" cy="304800"/>
          </a:xfrm>
          <a:prstGeom prst="ellipse">
            <a:avLst/>
          </a:prstGeom>
          <a:noFill/>
          <a:ln w="28575" algn="ctr">
            <a:solidFill>
              <a:srgbClr val="1102D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8" name="Oval 12"/>
          <p:cNvSpPr>
            <a:spLocks noChangeArrowheads="1"/>
          </p:cNvSpPr>
          <p:nvPr/>
        </p:nvSpPr>
        <p:spPr bwMode="auto">
          <a:xfrm>
            <a:off x="5715000" y="4666614"/>
            <a:ext cx="1600200" cy="574675"/>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4" name="Oval 12"/>
          <p:cNvSpPr>
            <a:spLocks noChangeArrowheads="1"/>
          </p:cNvSpPr>
          <p:nvPr/>
        </p:nvSpPr>
        <p:spPr bwMode="auto">
          <a:xfrm>
            <a:off x="2238375" y="4666615"/>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7" name="Oval 8"/>
          <p:cNvSpPr>
            <a:spLocks noChangeArrowheads="1"/>
          </p:cNvSpPr>
          <p:nvPr/>
        </p:nvSpPr>
        <p:spPr bwMode="auto">
          <a:xfrm>
            <a:off x="1905000" y="3389312"/>
            <a:ext cx="838200" cy="3048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1" name="Rectangle 10"/>
          <p:cNvSpPr>
            <a:spLocks noGrp="1" noChangeArrowheads="1"/>
          </p:cNvSpPr>
          <p:nvPr/>
        </p:nvSpPr>
        <p:spPr bwMode="auto">
          <a:xfrm>
            <a:off x="6400800" y="6581643"/>
            <a:ext cx="21717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74702577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1000"/>
                                        <p:tgtEl>
                                          <p:spTgt spid="60422">
                                            <p:txEl>
                                              <p:pRg st="0" end="0"/>
                                            </p:txEl>
                                          </p:spTgt>
                                        </p:tgtEl>
                                      </p:cBhvr>
                                    </p:animEffect>
                                    <p:anim calcmode="lin" valueType="num">
                                      <p:cBhvr>
                                        <p:cTn id="8" dur="10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dissolve">
                                      <p:cBhvr>
                                        <p:cTn id="13" dur="1000"/>
                                        <p:tgtEl>
                                          <p:spTgt spid="6041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424"/>
                                        </p:tgtEl>
                                        <p:attrNameLst>
                                          <p:attrName>style.visibility</p:attrName>
                                        </p:attrNameLst>
                                      </p:cBhvr>
                                      <p:to>
                                        <p:strVal val="visible"/>
                                      </p:to>
                                    </p:set>
                                    <p:animEffect transition="in" filter="dissolve">
                                      <p:cBhvr>
                                        <p:cTn id="18" dur="2000"/>
                                        <p:tgtEl>
                                          <p:spTgt spid="60424"/>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60428"/>
                                        </p:tgtEl>
                                        <p:attrNameLst>
                                          <p:attrName>style.visibility</p:attrName>
                                        </p:attrNameLst>
                                      </p:cBhvr>
                                      <p:to>
                                        <p:strVal val="visible"/>
                                      </p:to>
                                    </p:set>
                                    <p:animEffect transition="in" filter="dissolve">
                                      <p:cBhvr>
                                        <p:cTn id="22" dur="1000"/>
                                        <p:tgtEl>
                                          <p:spTgt spid="60428"/>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8" grpId="0" animBg="1"/>
      <p:bldP spid="14"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type="title"/>
          </p:nvPr>
        </p:nvSpPr>
        <p:spPr>
          <a:xfrm>
            <a:off x="954881" y="471279"/>
            <a:ext cx="7158038" cy="1412875"/>
          </a:xfrm>
        </p:spPr>
        <p:txBody>
          <a:bodyPr/>
          <a:lstStyle/>
          <a:p>
            <a:pPr algn="ctr"/>
            <a:r>
              <a:rPr lang="en-US" b="1" dirty="0"/>
              <a:t>Transaction 10:</a:t>
            </a:r>
            <a:br>
              <a:rPr lang="en-US" b="1" dirty="0"/>
            </a:br>
            <a:r>
              <a:rPr lang="en-US" b="1" dirty="0"/>
              <a:t>Payment of Accounts Payable</a:t>
            </a:r>
          </a:p>
        </p:txBody>
      </p:sp>
      <p:sp>
        <p:nvSpPr>
          <p:cNvPr id="55298" name="Rectangle 2"/>
          <p:cNvSpPr>
            <a:spLocks noGrp="1" noChangeArrowheads="1"/>
          </p:cNvSpPr>
          <p:nvPr>
            <p:ph idx="1"/>
          </p:nvPr>
        </p:nvSpPr>
        <p:spPr bwMode="auto">
          <a:xfrm>
            <a:off x="304800" y="1884154"/>
            <a:ext cx="8305800" cy="4211846"/>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endParaRPr lang="en-US" dirty="0"/>
          </a:p>
          <a:p>
            <a:pPr>
              <a:buFont typeface="Wingdings" panose="05000000000000000000" pitchFamily="2" charset="2"/>
              <a:buNone/>
            </a:pPr>
            <a:endParaRPr lang="en-US" b="1" dirty="0">
              <a:solidFill>
                <a:srgbClr val="800080"/>
              </a:solidFill>
            </a:endParaRPr>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 </a:t>
            </a:r>
            <a:r>
              <a:rPr lang="en-US" b="1" dirty="0">
                <a:solidFill>
                  <a:srgbClr val="9A2F6F"/>
                </a:solidFill>
              </a:rPr>
              <a:t>(asset)</a:t>
            </a:r>
            <a:r>
              <a:rPr lang="en-US" b="1" dirty="0">
                <a:solidFill>
                  <a:schemeClr val="hlink"/>
                </a:solidFill>
              </a:rPr>
              <a:t> </a:t>
            </a:r>
          </a:p>
          <a:p>
            <a:pPr>
              <a:buFont typeface="Wingdings" panose="05000000000000000000" pitchFamily="2" charset="2"/>
              <a:buNone/>
            </a:pPr>
            <a:r>
              <a:rPr lang="en-US" b="1" dirty="0">
                <a:solidFill>
                  <a:schemeClr val="hlink"/>
                </a:solidFill>
              </a:rPr>
              <a:t>	</a:t>
            </a:r>
            <a:r>
              <a:rPr lang="en-US" b="1" dirty="0"/>
              <a:t>(2) Accounts payable </a:t>
            </a:r>
            <a:r>
              <a:rPr lang="en-US" b="1" dirty="0">
                <a:solidFill>
                  <a:srgbClr val="9A2F6F"/>
                </a:solidFill>
              </a:rPr>
              <a:t>(liability)</a:t>
            </a:r>
            <a:r>
              <a:rPr lang="en-US" dirty="0"/>
              <a:t> </a:t>
            </a:r>
          </a:p>
          <a:p>
            <a:pPr>
              <a:buFont typeface="Wingdings" panose="05000000000000000000" pitchFamily="2" charset="2"/>
              <a:buNone/>
            </a:pPr>
            <a:r>
              <a:rPr lang="en-US" dirty="0"/>
              <a:t>    </a:t>
            </a:r>
            <a:endParaRPr lang="en-US" b="1" dirty="0"/>
          </a:p>
        </p:txBody>
      </p:sp>
      <p:sp>
        <p:nvSpPr>
          <p:cNvPr id="13" name="Slide Number Placeholder 3"/>
          <p:cNvSpPr>
            <a:spLocks noGrp="1"/>
          </p:cNvSpPr>
          <p:nvPr>
            <p:ph type="sldNum" sz="quarter" idx="12"/>
          </p:nvPr>
        </p:nvSpPr>
        <p:spPr bwMode="auto">
          <a:xfrm>
            <a:off x="6558547" y="6492875"/>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41</a:t>
            </a:fld>
            <a:endParaRPr lang="en-US" altLang="en-US" dirty="0">
              <a:solidFill>
                <a:srgbClr val="898989"/>
              </a:solidFill>
            </a:endParaRPr>
          </a:p>
        </p:txBody>
      </p:sp>
      <p:sp>
        <p:nvSpPr>
          <p:cNvPr id="55302" name="Rectangle 6"/>
          <p:cNvSpPr>
            <a:spLocks noChangeArrowheads="1"/>
          </p:cNvSpPr>
          <p:nvPr/>
        </p:nvSpPr>
        <p:spPr bwMode="auto">
          <a:xfrm>
            <a:off x="457200" y="1989034"/>
            <a:ext cx="8153400" cy="914399"/>
          </a:xfrm>
          <a:prstGeom prst="rect">
            <a:avLst/>
          </a:prstGeom>
          <a:solidFill>
            <a:srgbClr val="FFFF99"/>
          </a:solidFill>
          <a:ln>
            <a:noFill/>
          </a:ln>
          <a:effectLst/>
        </p:spPr>
        <p:txBody>
          <a:bodyPr lIns="90488" tIns="44450" rIns="90488" bIns="44450"/>
          <a:lstStyle/>
          <a:p>
            <a:pPr algn="ctr"/>
            <a:r>
              <a:rPr lang="en-US" sz="2600" b="1" dirty="0">
                <a:solidFill>
                  <a:prstClr val="black"/>
                </a:solidFill>
                <a:latin typeface="Arial" panose="020B0604020202020204" pitchFamily="34" charset="0"/>
              </a:rPr>
              <a:t>FastForward pays $900 as partial payment for supplies purchased in transaction 4.</a:t>
            </a:r>
          </a:p>
        </p:txBody>
      </p:sp>
      <p:sp>
        <p:nvSpPr>
          <p:cNvPr id="10" name="Rounded Rectangle 9"/>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9" name="AutoShape 3"/>
          <p:cNvSpPr>
            <a:spLocks noChangeArrowheads="1"/>
          </p:cNvSpPr>
          <p:nvPr/>
        </p:nvSpPr>
        <p:spPr bwMode="auto">
          <a:xfrm rot="16200000" flipH="1">
            <a:off x="3618401" y="4278146"/>
            <a:ext cx="427648" cy="349250"/>
          </a:xfrm>
          <a:prstGeom prst="rightArrow">
            <a:avLst>
              <a:gd name="adj1" fmla="val 50000"/>
              <a:gd name="adj2" fmla="val 67219"/>
            </a:avLst>
          </a:prstGeom>
          <a:solidFill>
            <a:srgbClr val="FF33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11" name="AutoShape 3"/>
          <p:cNvSpPr>
            <a:spLocks noChangeArrowheads="1"/>
          </p:cNvSpPr>
          <p:nvPr/>
        </p:nvSpPr>
        <p:spPr bwMode="auto">
          <a:xfrm rot="16200000" flipH="1">
            <a:off x="6197403" y="4839799"/>
            <a:ext cx="427648" cy="349250"/>
          </a:xfrm>
          <a:prstGeom prst="rightArrow">
            <a:avLst>
              <a:gd name="adj1" fmla="val 50000"/>
              <a:gd name="adj2" fmla="val 67219"/>
            </a:avLst>
          </a:prstGeom>
          <a:solidFill>
            <a:srgbClr val="FF3300"/>
          </a:solidFill>
          <a:ln w="12700">
            <a:solidFill>
              <a:schemeClr val="tx1"/>
            </a:solidFill>
            <a:miter lim="800000"/>
            <a:headEnd/>
            <a:tailEnd/>
          </a:ln>
          <a:effectLst>
            <a:outerShdw dist="63500" dir="3187806" algn="ctr" rotWithShape="0">
              <a:schemeClr val="bg2"/>
            </a:outerShdw>
          </a:effectLst>
        </p:spPr>
        <p:txBody>
          <a:bodyPr wrap="none" anchor="ctr"/>
          <a:lstStyle/>
          <a:p>
            <a:endParaRPr lang="en-US" dirty="0">
              <a:solidFill>
                <a:prstClr val="black"/>
              </a:solidFill>
            </a:endParaRPr>
          </a:p>
        </p:txBody>
      </p:sp>
      <p:sp>
        <p:nvSpPr>
          <p:cNvPr id="12" name="Rectangle 11"/>
          <p:cNvSpPr>
            <a:spLocks noGrp="1" noChangeArrowheads="1"/>
          </p:cNvSpPr>
          <p:nvPr/>
        </p:nvSpPr>
        <p:spPr bwMode="auto">
          <a:xfrm>
            <a:off x="6470870" y="6518806"/>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4" name="Rectangle 13"/>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2512919298"/>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fade">
                                      <p:cBhvr>
                                        <p:cTn id="7" dur="1000"/>
                                        <p:tgtEl>
                                          <p:spTgt spid="55302"/>
                                        </p:tgtEl>
                                      </p:cBhvr>
                                    </p:animEffect>
                                    <p:anim calcmode="lin" valueType="num">
                                      <p:cBhvr>
                                        <p:cTn id="8" dur="1000" fill="hold"/>
                                        <p:tgtEl>
                                          <p:spTgt spid="55302"/>
                                        </p:tgtEl>
                                        <p:attrNameLst>
                                          <p:attrName>ppt_x</p:attrName>
                                        </p:attrNameLst>
                                      </p:cBhvr>
                                      <p:tavLst>
                                        <p:tav tm="0">
                                          <p:val>
                                            <p:strVal val="#ppt_x"/>
                                          </p:val>
                                        </p:tav>
                                        <p:tav tm="100000">
                                          <p:val>
                                            <p:strVal val="#ppt_x"/>
                                          </p:val>
                                        </p:tav>
                                      </p:tavLst>
                                    </p:anim>
                                    <p:anim calcmode="lin" valueType="num">
                                      <p:cBhvr>
                                        <p:cTn id="9" dur="1000" fill="hold"/>
                                        <p:tgtEl>
                                          <p:spTgt spid="5530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anim calcmode="lin" valueType="num">
                                      <p:cBhvr>
                                        <p:cTn id="19" dur="1000" fill="hold"/>
                                        <p:tgtEl>
                                          <p:spTgt spid="55298">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55298">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55298">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5298">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5529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nodeType="clickEffect">
                                  <p:stCondLst>
                                    <p:cond delay="0"/>
                                  </p:stCondLst>
                                  <p:childTnLst>
                                    <p:set>
                                      <p:cBhvr>
                                        <p:cTn id="27" dur="1" fill="hold">
                                          <p:stCondLst>
                                            <p:cond delay="0"/>
                                          </p:stCondLst>
                                        </p:cTn>
                                        <p:tgtEl>
                                          <p:spTgt spid="55298">
                                            <p:txEl>
                                              <p:pRg st="4" end="4"/>
                                            </p:txEl>
                                          </p:spTgt>
                                        </p:tgtEl>
                                        <p:attrNameLst>
                                          <p:attrName>style.visibility</p:attrName>
                                        </p:attrNameLst>
                                      </p:cBhvr>
                                      <p:to>
                                        <p:strVal val="visible"/>
                                      </p:to>
                                    </p:set>
                                    <p:anim calcmode="lin" valueType="num">
                                      <p:cBhvr>
                                        <p:cTn id="28" dur="1000" fill="hold"/>
                                        <p:tgtEl>
                                          <p:spTgt spid="55298">
                                            <p:txEl>
                                              <p:pRg st="4" end="4"/>
                                            </p:txEl>
                                          </p:spTgt>
                                        </p:tgtEl>
                                        <p:attrNameLst>
                                          <p:attrName>ppt_w</p:attrName>
                                        </p:attrNameLst>
                                      </p:cBhvr>
                                      <p:tavLst>
                                        <p:tav tm="0">
                                          <p:val>
                                            <p:strVal val="#ppt_w*0.05"/>
                                          </p:val>
                                        </p:tav>
                                        <p:tav tm="100000">
                                          <p:val>
                                            <p:strVal val="#ppt_w"/>
                                          </p:val>
                                        </p:tav>
                                      </p:tavLst>
                                    </p:anim>
                                    <p:anim calcmode="lin" valueType="num">
                                      <p:cBhvr>
                                        <p:cTn id="29" dur="1000" fill="hold"/>
                                        <p:tgtEl>
                                          <p:spTgt spid="55298">
                                            <p:txEl>
                                              <p:pRg st="4" end="4"/>
                                            </p:txEl>
                                          </p:spTgt>
                                        </p:tgtEl>
                                        <p:attrNameLst>
                                          <p:attrName>ppt_h</p:attrName>
                                        </p:attrNameLst>
                                      </p:cBhvr>
                                      <p:tavLst>
                                        <p:tav tm="0">
                                          <p:val>
                                            <p:strVal val="#ppt_h"/>
                                          </p:val>
                                        </p:tav>
                                        <p:tav tm="100000">
                                          <p:val>
                                            <p:strVal val="#ppt_h"/>
                                          </p:val>
                                        </p:tav>
                                      </p:tavLst>
                                    </p:anim>
                                    <p:anim calcmode="lin" valueType="num">
                                      <p:cBhvr>
                                        <p:cTn id="30" dur="1000" fill="hold"/>
                                        <p:tgtEl>
                                          <p:spTgt spid="55298">
                                            <p:txEl>
                                              <p:pRg st="4" end="4"/>
                                            </p:txEl>
                                          </p:spTgt>
                                        </p:tgtEl>
                                        <p:attrNameLst>
                                          <p:attrName>ppt_x</p:attrName>
                                        </p:attrNameLst>
                                      </p:cBhvr>
                                      <p:tavLst>
                                        <p:tav tm="0">
                                          <p:val>
                                            <p:strVal val="#ppt_x-.2"/>
                                          </p:val>
                                        </p:tav>
                                        <p:tav tm="100000">
                                          <p:val>
                                            <p:strVal val="#ppt_x"/>
                                          </p:val>
                                        </p:tav>
                                      </p:tavLst>
                                    </p:anim>
                                    <p:anim calcmode="lin" valueType="num">
                                      <p:cBhvr>
                                        <p:cTn id="31" dur="1000" fill="hold"/>
                                        <p:tgtEl>
                                          <p:spTgt spid="55298">
                                            <p:txEl>
                                              <p:pRg st="4" end="4"/>
                                            </p:txEl>
                                          </p:spTgt>
                                        </p:tgtEl>
                                        <p:attrNameLst>
                                          <p:attrName>ppt_y</p:attrName>
                                        </p:attrNameLst>
                                      </p:cBhvr>
                                      <p:tavLst>
                                        <p:tav tm="0">
                                          <p:val>
                                            <p:strVal val="#ppt_y"/>
                                          </p:val>
                                        </p:tav>
                                        <p:tav tm="100000">
                                          <p:val>
                                            <p:strVal val="#ppt_y"/>
                                          </p:val>
                                        </p:tav>
                                      </p:tavLst>
                                    </p:anim>
                                    <p:animEffect transition="in" filter="fade">
                                      <p:cBhvr>
                                        <p:cTn id="32" dur="1000"/>
                                        <p:tgtEl>
                                          <p:spTgt spid="552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4" presetClass="entr" presetSubtype="0" accel="100000" fill="hold" nodeType="clickEffect">
                                  <p:stCondLst>
                                    <p:cond delay="0"/>
                                  </p:stCondLst>
                                  <p:childTnLst>
                                    <p:set>
                                      <p:cBhvr>
                                        <p:cTn id="36" dur="1" fill="hold">
                                          <p:stCondLst>
                                            <p:cond delay="0"/>
                                          </p:stCondLst>
                                        </p:cTn>
                                        <p:tgtEl>
                                          <p:spTgt spid="55298">
                                            <p:txEl>
                                              <p:pRg st="5" end="5"/>
                                            </p:txEl>
                                          </p:spTgt>
                                        </p:tgtEl>
                                        <p:attrNameLst>
                                          <p:attrName>style.visibility</p:attrName>
                                        </p:attrNameLst>
                                      </p:cBhvr>
                                      <p:to>
                                        <p:strVal val="visible"/>
                                      </p:to>
                                    </p:set>
                                    <p:anim calcmode="lin" valueType="num">
                                      <p:cBhvr>
                                        <p:cTn id="37" dur="1000" fill="hold"/>
                                        <p:tgtEl>
                                          <p:spTgt spid="55298">
                                            <p:txEl>
                                              <p:pRg st="5" end="5"/>
                                            </p:txEl>
                                          </p:spTgt>
                                        </p:tgtEl>
                                        <p:attrNameLst>
                                          <p:attrName>ppt_w</p:attrName>
                                        </p:attrNameLst>
                                      </p:cBhvr>
                                      <p:tavLst>
                                        <p:tav tm="0">
                                          <p:val>
                                            <p:strVal val="#ppt_w*0.05"/>
                                          </p:val>
                                        </p:tav>
                                        <p:tav tm="100000">
                                          <p:val>
                                            <p:strVal val="#ppt_w"/>
                                          </p:val>
                                        </p:tav>
                                      </p:tavLst>
                                    </p:anim>
                                    <p:anim calcmode="lin" valueType="num">
                                      <p:cBhvr>
                                        <p:cTn id="38" dur="1000" fill="hold"/>
                                        <p:tgtEl>
                                          <p:spTgt spid="55298">
                                            <p:txEl>
                                              <p:pRg st="5" end="5"/>
                                            </p:txEl>
                                          </p:spTgt>
                                        </p:tgtEl>
                                        <p:attrNameLst>
                                          <p:attrName>ppt_h</p:attrName>
                                        </p:attrNameLst>
                                      </p:cBhvr>
                                      <p:tavLst>
                                        <p:tav tm="0">
                                          <p:val>
                                            <p:strVal val="#ppt_h"/>
                                          </p:val>
                                        </p:tav>
                                        <p:tav tm="100000">
                                          <p:val>
                                            <p:strVal val="#ppt_h"/>
                                          </p:val>
                                        </p:tav>
                                      </p:tavLst>
                                    </p:anim>
                                    <p:anim calcmode="lin" valueType="num">
                                      <p:cBhvr>
                                        <p:cTn id="39" dur="1000" fill="hold"/>
                                        <p:tgtEl>
                                          <p:spTgt spid="55298">
                                            <p:txEl>
                                              <p:pRg st="5" end="5"/>
                                            </p:txEl>
                                          </p:spTgt>
                                        </p:tgtEl>
                                        <p:attrNameLst>
                                          <p:attrName>ppt_x</p:attrName>
                                        </p:attrNameLst>
                                      </p:cBhvr>
                                      <p:tavLst>
                                        <p:tav tm="0">
                                          <p:val>
                                            <p:strVal val="#ppt_x-.2"/>
                                          </p:val>
                                        </p:tav>
                                        <p:tav tm="100000">
                                          <p:val>
                                            <p:strVal val="#ppt_x"/>
                                          </p:val>
                                        </p:tav>
                                      </p:tavLst>
                                    </p:anim>
                                    <p:anim calcmode="lin" valueType="num">
                                      <p:cBhvr>
                                        <p:cTn id="40" dur="1000" fill="hold"/>
                                        <p:tgtEl>
                                          <p:spTgt spid="55298">
                                            <p:txEl>
                                              <p:pRg st="5" end="5"/>
                                            </p:txEl>
                                          </p:spTgt>
                                        </p:tgtEl>
                                        <p:attrNameLst>
                                          <p:attrName>ppt_y</p:attrName>
                                        </p:attrNameLst>
                                      </p:cBhvr>
                                      <p:tavLst>
                                        <p:tav tm="0">
                                          <p:val>
                                            <p:strVal val="#ppt_y"/>
                                          </p:val>
                                        </p:tav>
                                        <p:tav tm="100000">
                                          <p:val>
                                            <p:strVal val="#ppt_y"/>
                                          </p:val>
                                        </p:tav>
                                      </p:tavLst>
                                    </p:anim>
                                    <p:animEffect transition="in" filter="fade">
                                      <p:cBhvr>
                                        <p:cTn id="41" dur="1000"/>
                                        <p:tgtEl>
                                          <p:spTgt spid="55298">
                                            <p:txEl>
                                              <p:pRg st="5" end="5"/>
                                            </p:txEl>
                                          </p:spTgt>
                                        </p:tgtEl>
                                      </p:cBhvr>
                                    </p:animEffect>
                                  </p:childTnLst>
                                </p:cTn>
                              </p:par>
                            </p:childTnLst>
                          </p:cTn>
                        </p:par>
                        <p:par>
                          <p:cTn id="42" fill="hold">
                            <p:stCondLst>
                              <p:cond delay="1000"/>
                            </p:stCondLst>
                            <p:childTnLst>
                              <p:par>
                                <p:cTn id="43" presetID="17" presetClass="entr" presetSubtype="1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strVal val="#ppt_h"/>
                                          </p:val>
                                        </p:tav>
                                        <p:tav tm="100000">
                                          <p:val>
                                            <p:strVal val="#ppt_h"/>
                                          </p:val>
                                        </p:tav>
                                      </p:tavLst>
                                    </p:anim>
                                  </p:childTnLst>
                                </p:cTn>
                              </p:par>
                            </p:childTnLst>
                          </p:cTn>
                        </p:par>
                        <p:par>
                          <p:cTn id="47" fill="hold">
                            <p:stCondLst>
                              <p:cond delay="2000"/>
                            </p:stCondLst>
                            <p:childTnLst>
                              <p:par>
                                <p:cTn id="48" presetID="17" presetClass="entr" presetSubtype="1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1000" fill="hold"/>
                                        <p:tgtEl>
                                          <p:spTgt spid="11"/>
                                        </p:tgtEl>
                                        <p:attrNameLst>
                                          <p:attrName>ppt_w</p:attrName>
                                        </p:attrNameLst>
                                      </p:cBhvr>
                                      <p:tavLst>
                                        <p:tav tm="0">
                                          <p:val>
                                            <p:fltVal val="0"/>
                                          </p:val>
                                        </p:tav>
                                        <p:tav tm="100000">
                                          <p:val>
                                            <p:strVal val="#ppt_w"/>
                                          </p:val>
                                        </p:tav>
                                      </p:tavLst>
                                    </p:anim>
                                    <p:anim calcmode="lin" valueType="num">
                                      <p:cBhvr>
                                        <p:cTn id="51"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P spid="9"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6781" y="52388"/>
            <a:ext cx="7158038" cy="1412875"/>
          </a:xfrm>
        </p:spPr>
        <p:txBody>
          <a:bodyPr/>
          <a:lstStyle/>
          <a:p>
            <a:pPr algn="ctr"/>
            <a:r>
              <a:rPr lang="en-US" b="1" dirty="0"/>
              <a:t>Accounting Equation 10</a:t>
            </a:r>
          </a:p>
        </p:txBody>
      </p:sp>
      <p:sp>
        <p:nvSpPr>
          <p:cNvPr id="12" name="Slide Number Placeholder 3"/>
          <p:cNvSpPr>
            <a:spLocks noGrp="1"/>
          </p:cNvSpPr>
          <p:nvPr>
            <p:ph type="sldNum" sz="quarter" idx="12"/>
          </p:nvPr>
        </p:nvSpPr>
        <p:spPr bwMode="auto">
          <a:xfrm>
            <a:off x="6652190" y="6410068"/>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42</a:t>
            </a:fld>
            <a:endParaRPr lang="en-US" altLang="en-US" dirty="0">
              <a:solidFill>
                <a:srgbClr val="898989"/>
              </a:solidFill>
            </a:endParaRPr>
          </a:p>
        </p:txBody>
      </p:sp>
      <p:graphicFrame>
        <p:nvGraphicFramePr>
          <p:cNvPr id="60419" name="Object 3"/>
          <p:cNvGraphicFramePr>
            <a:graphicFrameLocks/>
          </p:cNvGraphicFramePr>
          <p:nvPr>
            <p:extLst>
              <p:ext uri="{D42A27DB-BD31-4B8C-83A1-F6EECF244321}">
                <p14:modId xmlns:p14="http://schemas.microsoft.com/office/powerpoint/2010/main" val="3074628604"/>
              </p:ext>
            </p:extLst>
          </p:nvPr>
        </p:nvGraphicFramePr>
        <p:xfrm>
          <a:off x="184943" y="2133600"/>
          <a:ext cx="8736013" cy="3121025"/>
        </p:xfrm>
        <a:graphic>
          <a:graphicData uri="http://schemas.openxmlformats.org/presentationml/2006/ole">
            <mc:AlternateContent xmlns:mc="http://schemas.openxmlformats.org/markup-compatibility/2006">
              <mc:Choice xmlns:v="urn:schemas-microsoft-com:vml" Requires="v">
                <p:oleObj spid="_x0000_s9345" name="Worksheet" r:id="rId4" imgW="6076800" imgH="1828586" progId="Excel.Sheet.8">
                  <p:embed/>
                </p:oleObj>
              </mc:Choice>
              <mc:Fallback>
                <p:oleObj name="Worksheet" r:id="rId4" imgW="6076800" imgH="1828586" progId="Excel.Sheet.8">
                  <p:embed/>
                  <p:pic>
                    <p:nvPicPr>
                      <p:cNvPr id="0" name=""/>
                      <p:cNvPicPr>
                        <a:picLocks noChangeArrowheads="1"/>
                      </p:cNvPicPr>
                      <p:nvPr/>
                    </p:nvPicPr>
                    <p:blipFill>
                      <a:blip r:embed="rId5"/>
                      <a:srcRect b="5836"/>
                      <a:stretch>
                        <a:fillRect/>
                      </a:stretch>
                    </p:blipFill>
                    <p:spPr bwMode="auto">
                      <a:xfrm>
                        <a:off x="184943" y="2133600"/>
                        <a:ext cx="8736013" cy="3121025"/>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184944" y="1196022"/>
            <a:ext cx="8736012" cy="785178"/>
          </a:xfrm>
          <a:prstGeom prst="rect">
            <a:avLst/>
          </a:prstGeom>
          <a:solidFill>
            <a:schemeClr val="accent3">
              <a:lumMod val="40000"/>
              <a:lumOff val="60000"/>
            </a:schemeClr>
          </a:solidFill>
          <a:ln>
            <a:noFill/>
          </a:ln>
          <a:effectLst/>
        </p:spPr>
        <p:txBody>
          <a:bodyPr lIns="90488" tIns="44450" rIns="90488" bIns="44450"/>
          <a:lstStyle/>
          <a:p>
            <a:pPr algn="ctr"/>
            <a:r>
              <a:rPr lang="en-US" sz="2400" b="1" dirty="0">
                <a:solidFill>
                  <a:prstClr val="black"/>
                </a:solidFill>
                <a:latin typeface="Arial" panose="020B0604020202020204" pitchFamily="34" charset="0"/>
              </a:rPr>
              <a:t>FastForward pays $900 as partial payment for supplies purchased in transaction 4.</a:t>
            </a:r>
          </a:p>
        </p:txBody>
      </p:sp>
      <p:sp>
        <p:nvSpPr>
          <p:cNvPr id="60424" name="Oval 8"/>
          <p:cNvSpPr>
            <a:spLocks noChangeArrowheads="1"/>
          </p:cNvSpPr>
          <p:nvPr/>
        </p:nvSpPr>
        <p:spPr bwMode="auto">
          <a:xfrm>
            <a:off x="838200" y="3389312"/>
            <a:ext cx="990600" cy="3048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8" name="Oval 12"/>
          <p:cNvSpPr>
            <a:spLocks noChangeArrowheads="1"/>
          </p:cNvSpPr>
          <p:nvPr/>
        </p:nvSpPr>
        <p:spPr bwMode="auto">
          <a:xfrm>
            <a:off x="5715000" y="4685030"/>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4" name="Oval 12"/>
          <p:cNvSpPr>
            <a:spLocks noChangeArrowheads="1"/>
          </p:cNvSpPr>
          <p:nvPr/>
        </p:nvSpPr>
        <p:spPr bwMode="auto">
          <a:xfrm>
            <a:off x="2238375" y="4666615"/>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7" name="Oval 8"/>
          <p:cNvSpPr>
            <a:spLocks noChangeArrowheads="1"/>
          </p:cNvSpPr>
          <p:nvPr/>
        </p:nvSpPr>
        <p:spPr bwMode="auto">
          <a:xfrm>
            <a:off x="5029200" y="3389312"/>
            <a:ext cx="990600" cy="3048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1" name="Rectangle 10"/>
          <p:cNvSpPr>
            <a:spLocks noGrp="1" noChangeArrowheads="1"/>
          </p:cNvSpPr>
          <p:nvPr/>
        </p:nvSpPr>
        <p:spPr bwMode="auto">
          <a:xfrm>
            <a:off x="6553200" y="6454706"/>
            <a:ext cx="2138947"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Tree>
    <p:extLst>
      <p:ext uri="{BB962C8B-B14F-4D97-AF65-F5344CB8AC3E}">
        <p14:creationId xmlns:p14="http://schemas.microsoft.com/office/powerpoint/2010/main" val="37358416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1000"/>
                                        <p:tgtEl>
                                          <p:spTgt spid="60422">
                                            <p:txEl>
                                              <p:pRg st="0" end="0"/>
                                            </p:txEl>
                                          </p:spTgt>
                                        </p:tgtEl>
                                      </p:cBhvr>
                                    </p:animEffect>
                                    <p:anim calcmode="lin" valueType="num">
                                      <p:cBhvr>
                                        <p:cTn id="8" dur="10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dissolve">
                                      <p:cBhvr>
                                        <p:cTn id="13" dur="1000"/>
                                        <p:tgtEl>
                                          <p:spTgt spid="6041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424"/>
                                        </p:tgtEl>
                                        <p:attrNameLst>
                                          <p:attrName>style.visibility</p:attrName>
                                        </p:attrNameLst>
                                      </p:cBhvr>
                                      <p:to>
                                        <p:strVal val="visible"/>
                                      </p:to>
                                    </p:set>
                                    <p:animEffect transition="in" filter="dissolve">
                                      <p:cBhvr>
                                        <p:cTn id="18" dur="2000"/>
                                        <p:tgtEl>
                                          <p:spTgt spid="60424"/>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60428"/>
                                        </p:tgtEl>
                                        <p:attrNameLst>
                                          <p:attrName>style.visibility</p:attrName>
                                        </p:attrNameLst>
                                      </p:cBhvr>
                                      <p:to>
                                        <p:strVal val="visible"/>
                                      </p:to>
                                    </p:set>
                                    <p:animEffect transition="in" filter="dissolve">
                                      <p:cBhvr>
                                        <p:cTn id="22" dur="1000"/>
                                        <p:tgtEl>
                                          <p:spTgt spid="60428"/>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8" grpId="0" animBg="1"/>
      <p:bldP spid="14" grpId="0" animBg="1"/>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5"/>
          <p:cNvSpPr>
            <a:spLocks noGrp="1" noChangeArrowheads="1"/>
          </p:cNvSpPr>
          <p:nvPr>
            <p:ph type="title"/>
          </p:nvPr>
        </p:nvSpPr>
        <p:spPr>
          <a:xfrm>
            <a:off x="137160" y="466266"/>
            <a:ext cx="9006840" cy="1412875"/>
          </a:xfrm>
        </p:spPr>
        <p:txBody>
          <a:bodyPr/>
          <a:lstStyle/>
          <a:p>
            <a:pPr algn="ctr"/>
            <a:r>
              <a:rPr lang="en-US" b="1" dirty="0"/>
              <a:t>Transaction 11:</a:t>
            </a:r>
            <a:br>
              <a:rPr lang="en-US" b="1" dirty="0"/>
            </a:br>
            <a:r>
              <a:rPr lang="en-US" b="1" dirty="0"/>
              <a:t>Withdrawal of Cash by Owner</a:t>
            </a:r>
          </a:p>
        </p:txBody>
      </p:sp>
      <p:sp>
        <p:nvSpPr>
          <p:cNvPr id="61442" name="Rectangle 2"/>
          <p:cNvSpPr>
            <a:spLocks noGrp="1" noChangeArrowheads="1"/>
          </p:cNvSpPr>
          <p:nvPr>
            <p:ph idx="1"/>
          </p:nvPr>
        </p:nvSpPr>
        <p:spPr bwMode="auto">
          <a:xfrm>
            <a:off x="914400" y="1447800"/>
            <a:ext cx="76612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dirty="0"/>
              <a:t/>
            </a:r>
            <a:br>
              <a:rPr lang="en-US" dirty="0"/>
            </a:br>
            <a:endParaRPr lang="en-US" dirty="0"/>
          </a:p>
          <a:p>
            <a:pPr>
              <a:buFont typeface="Wingdings" panose="05000000000000000000" pitchFamily="2" charset="2"/>
              <a:buNone/>
            </a:pPr>
            <a:r>
              <a:rPr lang="en-US" b="1" dirty="0">
                <a:solidFill>
                  <a:srgbClr val="800080"/>
                </a:solidFill>
              </a:rPr>
              <a:t>The accounts involved are:</a:t>
            </a:r>
          </a:p>
          <a:p>
            <a:pPr>
              <a:buFont typeface="Wingdings" panose="05000000000000000000" pitchFamily="2" charset="2"/>
              <a:buNone/>
            </a:pPr>
            <a:r>
              <a:rPr lang="en-US" b="1" dirty="0">
                <a:solidFill>
                  <a:schemeClr val="hlink"/>
                </a:solidFill>
              </a:rPr>
              <a:t>	</a:t>
            </a:r>
            <a:r>
              <a:rPr lang="en-US" b="1" dirty="0"/>
              <a:t>(1) Cash </a:t>
            </a:r>
            <a:r>
              <a:rPr lang="en-US" b="1" dirty="0">
                <a:solidFill>
                  <a:srgbClr val="9A2F6F"/>
                </a:solidFill>
              </a:rPr>
              <a:t>(asset)</a:t>
            </a:r>
          </a:p>
          <a:p>
            <a:pPr>
              <a:buFont typeface="Wingdings" panose="05000000000000000000" pitchFamily="2" charset="2"/>
              <a:buNone/>
            </a:pPr>
            <a:r>
              <a:rPr lang="en-US" b="1" dirty="0">
                <a:solidFill>
                  <a:schemeClr val="hlink"/>
                </a:solidFill>
              </a:rPr>
              <a:t>	</a:t>
            </a:r>
            <a:r>
              <a:rPr lang="en-US" b="1" dirty="0"/>
              <a:t>(2) C. Taylor, Withdrawals       </a:t>
            </a:r>
            <a:r>
              <a:rPr lang="en-US" b="1" dirty="0">
                <a:solidFill>
                  <a:srgbClr val="9A2F6F"/>
                </a:solidFill>
              </a:rPr>
              <a:t>(equity)</a:t>
            </a:r>
          </a:p>
        </p:txBody>
      </p:sp>
      <p:sp>
        <p:nvSpPr>
          <p:cNvPr id="13" name="Slide Number Placeholder 3"/>
          <p:cNvSpPr>
            <a:spLocks noGrp="1"/>
          </p:cNvSpPr>
          <p:nvPr>
            <p:ph type="sldNum" sz="quarter" idx="12"/>
          </p:nvPr>
        </p:nvSpPr>
        <p:spPr bwMode="auto">
          <a:xfrm>
            <a:off x="6629400" y="6537754"/>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43</a:t>
            </a:fld>
            <a:endParaRPr lang="en-US" altLang="en-US" dirty="0">
              <a:solidFill>
                <a:srgbClr val="898989"/>
              </a:solidFill>
            </a:endParaRPr>
          </a:p>
        </p:txBody>
      </p:sp>
      <p:sp>
        <p:nvSpPr>
          <p:cNvPr id="61443" name="AutoShape 3"/>
          <p:cNvSpPr>
            <a:spLocks noChangeArrowheads="1"/>
          </p:cNvSpPr>
          <p:nvPr/>
        </p:nvSpPr>
        <p:spPr bwMode="auto">
          <a:xfrm rot="16200000" flipH="1">
            <a:off x="3971925" y="3256756"/>
            <a:ext cx="444500" cy="311150"/>
          </a:xfrm>
          <a:prstGeom prst="rightArrow">
            <a:avLst>
              <a:gd name="adj1" fmla="val 50000"/>
              <a:gd name="adj2" fmla="val 67219"/>
            </a:avLst>
          </a:prstGeom>
          <a:solidFill>
            <a:srgbClr val="FF33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
        <p:nvSpPr>
          <p:cNvPr id="61446" name="Rectangle 6"/>
          <p:cNvSpPr>
            <a:spLocks noChangeArrowheads="1"/>
          </p:cNvSpPr>
          <p:nvPr/>
        </p:nvSpPr>
        <p:spPr bwMode="auto">
          <a:xfrm>
            <a:off x="137160" y="1807145"/>
            <a:ext cx="9006840" cy="703263"/>
          </a:xfrm>
          <a:prstGeom prst="rect">
            <a:avLst/>
          </a:prstGeom>
          <a:solidFill>
            <a:srgbClr val="FFFF99"/>
          </a:solidFill>
          <a:ln>
            <a:noFill/>
          </a:ln>
          <a:effectLst/>
        </p:spPr>
        <p:txBody>
          <a:bodyPr lIns="90488" tIns="44450" rIns="90488" bIns="44450"/>
          <a:lstStyle/>
          <a:p>
            <a:pPr algn="ctr"/>
            <a:r>
              <a:rPr lang="en-US" sz="3200" b="1" dirty="0">
                <a:solidFill>
                  <a:prstClr val="black"/>
                </a:solidFill>
                <a:latin typeface="Arial" panose="020B0604020202020204" pitchFamily="34" charset="0"/>
              </a:rPr>
              <a:t>Owner withdraws $200 cash for personal use.</a:t>
            </a:r>
          </a:p>
        </p:txBody>
      </p:sp>
      <p:sp>
        <p:nvSpPr>
          <p:cNvPr id="61448" name="AutoShape 8"/>
          <p:cNvSpPr>
            <a:spLocks noChangeArrowheads="1"/>
          </p:cNvSpPr>
          <p:nvPr/>
        </p:nvSpPr>
        <p:spPr bwMode="auto">
          <a:xfrm rot="16200000">
            <a:off x="5690245" y="3731148"/>
            <a:ext cx="430510" cy="381000"/>
          </a:xfrm>
          <a:prstGeom prst="rightArrow">
            <a:avLst>
              <a:gd name="adj1" fmla="val 50000"/>
              <a:gd name="adj2" fmla="val 50005"/>
            </a:avLst>
          </a:prstGeom>
          <a:solidFill>
            <a:srgbClr val="00CC00"/>
          </a:solidFill>
          <a:ln w="12700">
            <a:solidFill>
              <a:schemeClr val="tx1"/>
            </a:solidFill>
            <a:miter lim="800000"/>
            <a:headEnd/>
            <a:tailEnd/>
          </a:ln>
          <a:effectLst>
            <a:outerShdw dist="53882" dir="2700000" algn="ctr" rotWithShape="0">
              <a:schemeClr val="bg2"/>
            </a:outerShdw>
          </a:effectLst>
        </p:spPr>
        <p:txBody>
          <a:bodyPr vert="eaVert" wrap="none" anchor="ctr"/>
          <a:lstStyle/>
          <a:p>
            <a:pPr algn="ctr"/>
            <a:endParaRPr lang="en-US" sz="2400" dirty="0">
              <a:solidFill>
                <a:prstClr val="black"/>
              </a:solidFill>
              <a:latin typeface="Arial" panose="020B0604020202020204" pitchFamily="34" charset="0"/>
            </a:endParaRPr>
          </a:p>
        </p:txBody>
      </p:sp>
      <p:sp>
        <p:nvSpPr>
          <p:cNvPr id="61452" name="AutoShape 12"/>
          <p:cNvSpPr>
            <a:spLocks noChangeArrowheads="1"/>
          </p:cNvSpPr>
          <p:nvPr/>
        </p:nvSpPr>
        <p:spPr bwMode="auto">
          <a:xfrm>
            <a:off x="228600" y="4539714"/>
            <a:ext cx="8686800" cy="1846659"/>
          </a:xfrm>
          <a:prstGeom prst="wedgeRectCallout">
            <a:avLst>
              <a:gd name="adj1" fmla="val -47257"/>
              <a:gd name="adj2" fmla="val 20851"/>
            </a:avLst>
          </a:prstGeom>
          <a:solidFill>
            <a:schemeClr val="accent1">
              <a:lumMod val="20000"/>
              <a:lumOff val="80000"/>
            </a:schemeClr>
          </a:solidFill>
          <a:ln w="12700" algn="ctr">
            <a:solidFill>
              <a:schemeClr val="tx1"/>
            </a:solidFill>
            <a:miter lim="800000"/>
            <a:headEnd/>
            <a:tailEnd/>
          </a:ln>
          <a:effectLst/>
        </p:spPr>
        <p:txBody>
          <a:bodyPr wrap="square" lIns="0" tIns="0" rIns="0" bIns="0" anchor="ctr">
            <a:spAutoFit/>
          </a:bodyPr>
          <a:lstStyle/>
          <a:p>
            <a:pPr algn="ctr"/>
            <a:r>
              <a:rPr lang="en-US" sz="2000" b="1" dirty="0">
                <a:solidFill>
                  <a:prstClr val="black"/>
                </a:solidFill>
              </a:rPr>
              <a:t>Remember that the Withdrawals account actually increases </a:t>
            </a:r>
            <a:br>
              <a:rPr lang="en-US" sz="2000" b="1" dirty="0">
                <a:solidFill>
                  <a:prstClr val="black"/>
                </a:solidFill>
              </a:rPr>
            </a:br>
            <a:r>
              <a:rPr lang="en-US" sz="2000" b="1" dirty="0">
                <a:solidFill>
                  <a:prstClr val="black"/>
                </a:solidFill>
              </a:rPr>
              <a:t>(just like our Expense accounts).</a:t>
            </a:r>
          </a:p>
          <a:p>
            <a:pPr algn="ctr"/>
            <a:endParaRPr lang="en-US" sz="2000" b="1" dirty="0">
              <a:solidFill>
                <a:prstClr val="black"/>
              </a:solidFill>
            </a:endParaRPr>
          </a:p>
          <a:p>
            <a:pPr algn="ctr"/>
            <a:r>
              <a:rPr lang="en-US" sz="2000" b="1" dirty="0">
                <a:solidFill>
                  <a:prstClr val="black"/>
                </a:solidFill>
              </a:rPr>
              <a:t>But, </a:t>
            </a:r>
            <a:r>
              <a:rPr lang="en-US" sz="2000" b="1" u="sng" dirty="0">
                <a:solidFill>
                  <a:prstClr val="black"/>
                </a:solidFill>
              </a:rPr>
              <a:t>total Equity</a:t>
            </a:r>
            <a:r>
              <a:rPr lang="en-US" sz="2000" b="1" dirty="0">
                <a:solidFill>
                  <a:prstClr val="black"/>
                </a:solidFill>
              </a:rPr>
              <a:t> decreases because withdrawals </a:t>
            </a:r>
            <a:r>
              <a:rPr lang="en-US" sz="2000" b="1" u="sng" dirty="0">
                <a:solidFill>
                  <a:prstClr val="black"/>
                </a:solidFill>
              </a:rPr>
              <a:t>cause </a:t>
            </a:r>
            <a:r>
              <a:rPr lang="en-US" sz="2000" b="1" dirty="0">
                <a:solidFill>
                  <a:prstClr val="black"/>
                </a:solidFill>
              </a:rPr>
              <a:t>equity to go down!!</a:t>
            </a:r>
          </a:p>
          <a:p>
            <a:pPr algn="ctr"/>
            <a:endParaRPr lang="en-US" sz="2000" b="1" dirty="0">
              <a:solidFill>
                <a:prstClr val="black"/>
              </a:solidFill>
            </a:endParaRPr>
          </a:p>
        </p:txBody>
      </p:sp>
      <p:sp>
        <p:nvSpPr>
          <p:cNvPr id="11" name="Rounded Rectangle 10"/>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4" name="Rectangle 13"/>
          <p:cNvSpPr>
            <a:spLocks noGrp="1" noChangeArrowheads="1"/>
          </p:cNvSpPr>
          <p:nvPr/>
        </p:nvSpPr>
        <p:spPr bwMode="auto">
          <a:xfrm>
            <a:off x="6518275" y="6574178"/>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5" name="Rectangle 14"/>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2" name="AutoShape 3"/>
          <p:cNvSpPr>
            <a:spLocks noChangeArrowheads="1"/>
          </p:cNvSpPr>
          <p:nvPr/>
        </p:nvSpPr>
        <p:spPr bwMode="auto">
          <a:xfrm rot="16200000" flipH="1">
            <a:off x="7629525" y="3825236"/>
            <a:ext cx="444500" cy="311150"/>
          </a:xfrm>
          <a:prstGeom prst="rightArrow">
            <a:avLst>
              <a:gd name="adj1" fmla="val 50000"/>
              <a:gd name="adj2" fmla="val 67219"/>
            </a:avLst>
          </a:prstGeom>
          <a:solidFill>
            <a:srgbClr val="FF3300"/>
          </a:solidFill>
          <a:ln w="12700">
            <a:solidFill>
              <a:schemeClr val="tx1"/>
            </a:solidFill>
            <a:miter lim="800000"/>
            <a:headEnd/>
            <a:tailEnd/>
          </a:ln>
          <a:effectLst>
            <a:outerShdw dist="53882" dir="2700000" algn="ctr" rotWithShape="0">
              <a:schemeClr val="bg2"/>
            </a:outerShdw>
          </a:effectLst>
        </p:spPr>
        <p:txBody>
          <a:bodyPr wrap="none" anchor="ctr"/>
          <a:lstStyle/>
          <a:p>
            <a:endParaRPr lang="en-US" dirty="0">
              <a:solidFill>
                <a:prstClr val="black"/>
              </a:solidFill>
            </a:endParaRPr>
          </a:p>
        </p:txBody>
      </p:sp>
    </p:spTree>
    <p:extLst>
      <p:ext uri="{BB962C8B-B14F-4D97-AF65-F5344CB8AC3E}">
        <p14:creationId xmlns:p14="http://schemas.microsoft.com/office/powerpoint/2010/main" val="2657929304"/>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fade">
                                      <p:cBhvr>
                                        <p:cTn id="7" dur="1000"/>
                                        <p:tgtEl>
                                          <p:spTgt spid="61446"/>
                                        </p:tgtEl>
                                      </p:cBhvr>
                                    </p:animEffect>
                                    <p:anim calcmode="lin" valueType="num">
                                      <p:cBhvr>
                                        <p:cTn id="8" dur="1000" fill="hold"/>
                                        <p:tgtEl>
                                          <p:spTgt spid="61446"/>
                                        </p:tgtEl>
                                        <p:attrNameLst>
                                          <p:attrName>ppt_x</p:attrName>
                                        </p:attrNameLst>
                                      </p:cBhvr>
                                      <p:tavLst>
                                        <p:tav tm="0">
                                          <p:val>
                                            <p:strVal val="#ppt_x"/>
                                          </p:val>
                                        </p:tav>
                                        <p:tav tm="100000">
                                          <p:val>
                                            <p:strVal val="#ppt_x"/>
                                          </p:val>
                                        </p:tav>
                                      </p:tavLst>
                                    </p:anim>
                                    <p:anim calcmode="lin" valueType="num">
                                      <p:cBhvr>
                                        <p:cTn id="9" dur="1000" fill="hold"/>
                                        <p:tgtEl>
                                          <p:spTgt spid="6144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5" presetClass="entr" presetSubtype="0" fill="hold" nodeType="afterEffect">
                                  <p:stCondLst>
                                    <p:cond delay="0"/>
                                  </p:stCondLst>
                                  <p:childTnLst>
                                    <p:set>
                                      <p:cBhvr>
                                        <p:cTn id="12" dur="1" fill="hold">
                                          <p:stCondLst>
                                            <p:cond delay="0"/>
                                          </p:stCondLst>
                                        </p:cTn>
                                        <p:tgtEl>
                                          <p:spTgt spid="61442">
                                            <p:txEl>
                                              <p:pRg st="1" end="1"/>
                                            </p:txEl>
                                          </p:spTgt>
                                        </p:tgtEl>
                                        <p:attrNameLst>
                                          <p:attrName>style.visibility</p:attrName>
                                        </p:attrNameLst>
                                      </p:cBhvr>
                                      <p:to>
                                        <p:strVal val="visible"/>
                                      </p:to>
                                    </p:set>
                                    <p:anim calcmode="lin" valueType="num">
                                      <p:cBhvr>
                                        <p:cTn id="13" dur="1000" fill="hold"/>
                                        <p:tgtEl>
                                          <p:spTgt spid="6144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6144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61442">
                                            <p:txEl>
                                              <p:pRg st="1" end="1"/>
                                            </p:txEl>
                                          </p:spTgt>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26" presetClass="entr" presetSubtype="0" fill="hold" nodeType="clickEffect">
                                  <p:stCondLst>
                                    <p:cond delay="0"/>
                                  </p:stCondLst>
                                  <p:childTnLst>
                                    <p:set>
                                      <p:cBhvr>
                                        <p:cTn id="19" dur="1" fill="hold">
                                          <p:stCondLst>
                                            <p:cond delay="0"/>
                                          </p:stCondLst>
                                        </p:cTn>
                                        <p:tgtEl>
                                          <p:spTgt spid="61442">
                                            <p:txEl>
                                              <p:pRg st="2" end="2"/>
                                            </p:txEl>
                                          </p:spTgt>
                                        </p:tgtEl>
                                        <p:attrNameLst>
                                          <p:attrName>style.visibility</p:attrName>
                                        </p:attrNameLst>
                                      </p:cBhvr>
                                      <p:to>
                                        <p:strVal val="visible"/>
                                      </p:to>
                                    </p:set>
                                    <p:animEffect transition="in" filter="wipe(down)">
                                      <p:cBhvr>
                                        <p:cTn id="20" dur="580">
                                          <p:stCondLst>
                                            <p:cond delay="0"/>
                                          </p:stCondLst>
                                        </p:cTn>
                                        <p:tgtEl>
                                          <p:spTgt spid="61442">
                                            <p:txEl>
                                              <p:pRg st="2" end="2"/>
                                            </p:txEl>
                                          </p:spTgt>
                                        </p:tgtEl>
                                      </p:cBhvr>
                                    </p:animEffect>
                                    <p:anim calcmode="lin" valueType="num">
                                      <p:cBhvr>
                                        <p:cTn id="21" dur="1822" tmFilter="0,0; 0.14,0.36; 0.43,0.73; 0.71,0.91; 1.0,1.0">
                                          <p:stCondLst>
                                            <p:cond delay="0"/>
                                          </p:stCondLst>
                                        </p:cTn>
                                        <p:tgtEl>
                                          <p:spTgt spid="61442">
                                            <p:txEl>
                                              <p:pRg st="2" end="2"/>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1442">
                                            <p:txEl>
                                              <p:pRg st="2" end="2"/>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1442">
                                            <p:txEl>
                                              <p:pRg st="2" end="2"/>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1442">
                                            <p:txEl>
                                              <p:pRg st="2" end="2"/>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1442">
                                            <p:txEl>
                                              <p:pRg st="2" end="2"/>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61442">
                                            <p:txEl>
                                              <p:pRg st="2" end="2"/>
                                            </p:txEl>
                                          </p:spTgt>
                                        </p:tgtEl>
                                      </p:cBhvr>
                                      <p:to x="100000" y="60000"/>
                                    </p:animScale>
                                    <p:animScale>
                                      <p:cBhvr>
                                        <p:cTn id="27" dur="166" decel="50000">
                                          <p:stCondLst>
                                            <p:cond delay="676"/>
                                          </p:stCondLst>
                                        </p:cTn>
                                        <p:tgtEl>
                                          <p:spTgt spid="61442">
                                            <p:txEl>
                                              <p:pRg st="2" end="2"/>
                                            </p:txEl>
                                          </p:spTgt>
                                        </p:tgtEl>
                                      </p:cBhvr>
                                      <p:to x="100000" y="100000"/>
                                    </p:animScale>
                                    <p:animScale>
                                      <p:cBhvr>
                                        <p:cTn id="28" dur="26">
                                          <p:stCondLst>
                                            <p:cond delay="1312"/>
                                          </p:stCondLst>
                                        </p:cTn>
                                        <p:tgtEl>
                                          <p:spTgt spid="61442">
                                            <p:txEl>
                                              <p:pRg st="2" end="2"/>
                                            </p:txEl>
                                          </p:spTgt>
                                        </p:tgtEl>
                                      </p:cBhvr>
                                      <p:to x="100000" y="80000"/>
                                    </p:animScale>
                                    <p:animScale>
                                      <p:cBhvr>
                                        <p:cTn id="29" dur="166" decel="50000">
                                          <p:stCondLst>
                                            <p:cond delay="1338"/>
                                          </p:stCondLst>
                                        </p:cTn>
                                        <p:tgtEl>
                                          <p:spTgt spid="61442">
                                            <p:txEl>
                                              <p:pRg st="2" end="2"/>
                                            </p:txEl>
                                          </p:spTgt>
                                        </p:tgtEl>
                                      </p:cBhvr>
                                      <p:to x="100000" y="100000"/>
                                    </p:animScale>
                                    <p:animScale>
                                      <p:cBhvr>
                                        <p:cTn id="30" dur="26">
                                          <p:stCondLst>
                                            <p:cond delay="1642"/>
                                          </p:stCondLst>
                                        </p:cTn>
                                        <p:tgtEl>
                                          <p:spTgt spid="61442">
                                            <p:txEl>
                                              <p:pRg st="2" end="2"/>
                                            </p:txEl>
                                          </p:spTgt>
                                        </p:tgtEl>
                                      </p:cBhvr>
                                      <p:to x="100000" y="90000"/>
                                    </p:animScale>
                                    <p:animScale>
                                      <p:cBhvr>
                                        <p:cTn id="31" dur="166" decel="50000">
                                          <p:stCondLst>
                                            <p:cond delay="1668"/>
                                          </p:stCondLst>
                                        </p:cTn>
                                        <p:tgtEl>
                                          <p:spTgt spid="61442">
                                            <p:txEl>
                                              <p:pRg st="2" end="2"/>
                                            </p:txEl>
                                          </p:spTgt>
                                        </p:tgtEl>
                                      </p:cBhvr>
                                      <p:to x="100000" y="100000"/>
                                    </p:animScale>
                                    <p:animScale>
                                      <p:cBhvr>
                                        <p:cTn id="32" dur="26">
                                          <p:stCondLst>
                                            <p:cond delay="1808"/>
                                          </p:stCondLst>
                                        </p:cTn>
                                        <p:tgtEl>
                                          <p:spTgt spid="61442">
                                            <p:txEl>
                                              <p:pRg st="2" end="2"/>
                                            </p:txEl>
                                          </p:spTgt>
                                        </p:tgtEl>
                                      </p:cBhvr>
                                      <p:to x="100000" y="95000"/>
                                    </p:animScale>
                                    <p:animScale>
                                      <p:cBhvr>
                                        <p:cTn id="33" dur="166" decel="50000">
                                          <p:stCondLst>
                                            <p:cond delay="1834"/>
                                          </p:stCondLst>
                                        </p:cTn>
                                        <p:tgtEl>
                                          <p:spTgt spid="61442">
                                            <p:txEl>
                                              <p:pRg st="2" end="2"/>
                                            </p:txEl>
                                          </p:spTgt>
                                        </p:tgtEl>
                                      </p:cBhvr>
                                      <p:to x="100000" y="100000"/>
                                    </p:animScale>
                                  </p:childTnLst>
                                </p:cTn>
                              </p:par>
                            </p:childTnLst>
                          </p:cTn>
                        </p:par>
                      </p:childTnLst>
                    </p:cTn>
                  </p:par>
                  <p:par>
                    <p:cTn id="34" fill="hold">
                      <p:stCondLst>
                        <p:cond delay="indefinite"/>
                      </p:stCondLst>
                      <p:childTnLst>
                        <p:par>
                          <p:cTn id="35" fill="hold" nodeType="afterGroup">
                            <p:stCondLst>
                              <p:cond delay="0"/>
                            </p:stCondLst>
                            <p:childTnLst>
                              <p:par>
                                <p:cTn id="36" presetID="26" presetClass="entr" presetSubtype="0" fill="hold" nodeType="clickEffect">
                                  <p:stCondLst>
                                    <p:cond delay="0"/>
                                  </p:stCondLst>
                                  <p:childTnLst>
                                    <p:set>
                                      <p:cBhvr>
                                        <p:cTn id="37" dur="1" fill="hold">
                                          <p:stCondLst>
                                            <p:cond delay="0"/>
                                          </p:stCondLst>
                                        </p:cTn>
                                        <p:tgtEl>
                                          <p:spTgt spid="61442">
                                            <p:txEl>
                                              <p:pRg st="3" end="3"/>
                                            </p:txEl>
                                          </p:spTgt>
                                        </p:tgtEl>
                                        <p:attrNameLst>
                                          <p:attrName>style.visibility</p:attrName>
                                        </p:attrNameLst>
                                      </p:cBhvr>
                                      <p:to>
                                        <p:strVal val="visible"/>
                                      </p:to>
                                    </p:set>
                                    <p:animEffect transition="in" filter="wipe(down)">
                                      <p:cBhvr>
                                        <p:cTn id="38" dur="580">
                                          <p:stCondLst>
                                            <p:cond delay="0"/>
                                          </p:stCondLst>
                                        </p:cTn>
                                        <p:tgtEl>
                                          <p:spTgt spid="61442">
                                            <p:txEl>
                                              <p:pRg st="3" end="3"/>
                                            </p:txEl>
                                          </p:spTgt>
                                        </p:tgtEl>
                                      </p:cBhvr>
                                    </p:animEffect>
                                    <p:anim calcmode="lin" valueType="num">
                                      <p:cBhvr>
                                        <p:cTn id="39" dur="1822" tmFilter="0,0; 0.14,0.36; 0.43,0.73; 0.71,0.91; 1.0,1.0">
                                          <p:stCondLst>
                                            <p:cond delay="0"/>
                                          </p:stCondLst>
                                        </p:cTn>
                                        <p:tgtEl>
                                          <p:spTgt spid="61442">
                                            <p:txEl>
                                              <p:pRg st="3" end="3"/>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61442">
                                            <p:txEl>
                                              <p:pRg st="3" end="3"/>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61442">
                                            <p:txEl>
                                              <p:pRg st="3" end="3"/>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61442">
                                            <p:txEl>
                                              <p:pRg st="3" end="3"/>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61442">
                                            <p:txEl>
                                              <p:pRg st="3" end="3"/>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61442">
                                            <p:txEl>
                                              <p:pRg st="3" end="3"/>
                                            </p:txEl>
                                          </p:spTgt>
                                        </p:tgtEl>
                                      </p:cBhvr>
                                      <p:to x="100000" y="60000"/>
                                    </p:animScale>
                                    <p:animScale>
                                      <p:cBhvr>
                                        <p:cTn id="45" dur="166" decel="50000">
                                          <p:stCondLst>
                                            <p:cond delay="676"/>
                                          </p:stCondLst>
                                        </p:cTn>
                                        <p:tgtEl>
                                          <p:spTgt spid="61442">
                                            <p:txEl>
                                              <p:pRg st="3" end="3"/>
                                            </p:txEl>
                                          </p:spTgt>
                                        </p:tgtEl>
                                      </p:cBhvr>
                                      <p:to x="100000" y="100000"/>
                                    </p:animScale>
                                    <p:animScale>
                                      <p:cBhvr>
                                        <p:cTn id="46" dur="26">
                                          <p:stCondLst>
                                            <p:cond delay="1312"/>
                                          </p:stCondLst>
                                        </p:cTn>
                                        <p:tgtEl>
                                          <p:spTgt spid="61442">
                                            <p:txEl>
                                              <p:pRg st="3" end="3"/>
                                            </p:txEl>
                                          </p:spTgt>
                                        </p:tgtEl>
                                      </p:cBhvr>
                                      <p:to x="100000" y="80000"/>
                                    </p:animScale>
                                    <p:animScale>
                                      <p:cBhvr>
                                        <p:cTn id="47" dur="166" decel="50000">
                                          <p:stCondLst>
                                            <p:cond delay="1338"/>
                                          </p:stCondLst>
                                        </p:cTn>
                                        <p:tgtEl>
                                          <p:spTgt spid="61442">
                                            <p:txEl>
                                              <p:pRg st="3" end="3"/>
                                            </p:txEl>
                                          </p:spTgt>
                                        </p:tgtEl>
                                      </p:cBhvr>
                                      <p:to x="100000" y="100000"/>
                                    </p:animScale>
                                    <p:animScale>
                                      <p:cBhvr>
                                        <p:cTn id="48" dur="26">
                                          <p:stCondLst>
                                            <p:cond delay="1642"/>
                                          </p:stCondLst>
                                        </p:cTn>
                                        <p:tgtEl>
                                          <p:spTgt spid="61442">
                                            <p:txEl>
                                              <p:pRg st="3" end="3"/>
                                            </p:txEl>
                                          </p:spTgt>
                                        </p:tgtEl>
                                      </p:cBhvr>
                                      <p:to x="100000" y="90000"/>
                                    </p:animScale>
                                    <p:animScale>
                                      <p:cBhvr>
                                        <p:cTn id="49" dur="166" decel="50000">
                                          <p:stCondLst>
                                            <p:cond delay="1668"/>
                                          </p:stCondLst>
                                        </p:cTn>
                                        <p:tgtEl>
                                          <p:spTgt spid="61442">
                                            <p:txEl>
                                              <p:pRg st="3" end="3"/>
                                            </p:txEl>
                                          </p:spTgt>
                                        </p:tgtEl>
                                      </p:cBhvr>
                                      <p:to x="100000" y="100000"/>
                                    </p:animScale>
                                    <p:animScale>
                                      <p:cBhvr>
                                        <p:cTn id="50" dur="26">
                                          <p:stCondLst>
                                            <p:cond delay="1808"/>
                                          </p:stCondLst>
                                        </p:cTn>
                                        <p:tgtEl>
                                          <p:spTgt spid="61442">
                                            <p:txEl>
                                              <p:pRg st="3" end="3"/>
                                            </p:txEl>
                                          </p:spTgt>
                                        </p:tgtEl>
                                      </p:cBhvr>
                                      <p:to x="100000" y="95000"/>
                                    </p:animScale>
                                    <p:animScale>
                                      <p:cBhvr>
                                        <p:cTn id="51" dur="166" decel="50000">
                                          <p:stCondLst>
                                            <p:cond delay="1834"/>
                                          </p:stCondLst>
                                        </p:cTn>
                                        <p:tgtEl>
                                          <p:spTgt spid="61442">
                                            <p:txEl>
                                              <p:pRg st="3" end="3"/>
                                            </p:txEl>
                                          </p:spTgt>
                                        </p:tgtEl>
                                      </p:cBhvr>
                                      <p:to x="100000" y="100000"/>
                                    </p:animScale>
                                  </p:childTnLst>
                                </p:cTn>
                              </p:par>
                            </p:childTnLst>
                          </p:cTn>
                        </p:par>
                        <p:par>
                          <p:cTn id="52" fill="hold" nodeType="afterGroup">
                            <p:stCondLst>
                              <p:cond delay="2000"/>
                            </p:stCondLst>
                            <p:childTnLst>
                              <p:par>
                                <p:cTn id="53" presetID="9" presetClass="entr" presetSubtype="0" fill="hold" grpId="0" nodeType="afterEffect">
                                  <p:stCondLst>
                                    <p:cond delay="0"/>
                                  </p:stCondLst>
                                  <p:childTnLst>
                                    <p:set>
                                      <p:cBhvr>
                                        <p:cTn id="54" dur="1" fill="hold">
                                          <p:stCondLst>
                                            <p:cond delay="0"/>
                                          </p:stCondLst>
                                        </p:cTn>
                                        <p:tgtEl>
                                          <p:spTgt spid="61443"/>
                                        </p:tgtEl>
                                        <p:attrNameLst>
                                          <p:attrName>style.visibility</p:attrName>
                                        </p:attrNameLst>
                                      </p:cBhvr>
                                      <p:to>
                                        <p:strVal val="visible"/>
                                      </p:to>
                                    </p:set>
                                    <p:animEffect transition="in" filter="dissolve">
                                      <p:cBhvr>
                                        <p:cTn id="55" dur="1000"/>
                                        <p:tgtEl>
                                          <p:spTgt spid="61443"/>
                                        </p:tgtEl>
                                      </p:cBhvr>
                                    </p:animEffect>
                                  </p:childTnLst>
                                </p:cTn>
                              </p:par>
                            </p:childTnLst>
                          </p:cTn>
                        </p:par>
                        <p:par>
                          <p:cTn id="56" fill="hold" nodeType="afterGroup">
                            <p:stCondLst>
                              <p:cond delay="3000"/>
                            </p:stCondLst>
                            <p:childTnLst>
                              <p:par>
                                <p:cTn id="57" presetID="9" presetClass="entr" presetSubtype="0" fill="hold" grpId="0" nodeType="afterEffect">
                                  <p:stCondLst>
                                    <p:cond delay="0"/>
                                  </p:stCondLst>
                                  <p:childTnLst>
                                    <p:set>
                                      <p:cBhvr>
                                        <p:cTn id="58" dur="1" fill="hold">
                                          <p:stCondLst>
                                            <p:cond delay="0"/>
                                          </p:stCondLst>
                                        </p:cTn>
                                        <p:tgtEl>
                                          <p:spTgt spid="61448"/>
                                        </p:tgtEl>
                                        <p:attrNameLst>
                                          <p:attrName>style.visibility</p:attrName>
                                        </p:attrNameLst>
                                      </p:cBhvr>
                                      <p:to>
                                        <p:strVal val="visible"/>
                                      </p:to>
                                    </p:set>
                                    <p:animEffect transition="in" filter="dissolve">
                                      <p:cBhvr>
                                        <p:cTn id="59" dur="1000"/>
                                        <p:tgtEl>
                                          <p:spTgt spid="61448"/>
                                        </p:tgtEl>
                                      </p:cBhvr>
                                    </p:animEffect>
                                  </p:childTnLst>
                                </p:cTn>
                              </p:par>
                            </p:childTnLst>
                          </p:cTn>
                        </p:par>
                        <p:par>
                          <p:cTn id="60" fill="hold" nodeType="afterGroup">
                            <p:stCondLst>
                              <p:cond delay="4000"/>
                            </p:stCondLst>
                            <p:childTnLst>
                              <p:par>
                                <p:cTn id="61" presetID="9" presetClass="entr" presetSubtype="0" fill="hold" grpId="0" nodeType="afterEffect">
                                  <p:stCondLst>
                                    <p:cond delay="0"/>
                                  </p:stCondLst>
                                  <p:childTnLst>
                                    <p:set>
                                      <p:cBhvr>
                                        <p:cTn id="62" dur="1" fill="hold">
                                          <p:stCondLst>
                                            <p:cond delay="0"/>
                                          </p:stCondLst>
                                        </p:cTn>
                                        <p:tgtEl>
                                          <p:spTgt spid="61452"/>
                                        </p:tgtEl>
                                        <p:attrNameLst>
                                          <p:attrName>style.visibility</p:attrName>
                                        </p:attrNameLst>
                                      </p:cBhvr>
                                      <p:to>
                                        <p:strVal val="visible"/>
                                      </p:to>
                                    </p:set>
                                    <p:animEffect transition="in" filter="dissolve">
                                      <p:cBhvr>
                                        <p:cTn id="63" dur="3000"/>
                                        <p:tgtEl>
                                          <p:spTgt spid="61452"/>
                                        </p:tgtEl>
                                      </p:cBhvr>
                                    </p:animEffect>
                                  </p:childTnLst>
                                </p:cTn>
                              </p:par>
                            </p:childTnLst>
                          </p:cTn>
                        </p:par>
                        <p:par>
                          <p:cTn id="64" fill="hold">
                            <p:stCondLst>
                              <p:cond delay="7000"/>
                            </p:stCondLst>
                            <p:childTnLst>
                              <p:par>
                                <p:cTn id="65" presetID="9"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dissolve">
                                      <p:cBhvr>
                                        <p:cTn id="6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p:bldP spid="61446" grpId="0" animBg="1"/>
      <p:bldP spid="61448" grpId="0" animBg="1"/>
      <p:bldP spid="61452"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6781" y="88746"/>
            <a:ext cx="7158038" cy="1376517"/>
          </a:xfrm>
        </p:spPr>
        <p:txBody>
          <a:bodyPr/>
          <a:lstStyle/>
          <a:p>
            <a:pPr algn="ctr"/>
            <a:r>
              <a:rPr lang="en-US" b="1" dirty="0"/>
              <a:t>Accounting Equation 11</a:t>
            </a:r>
          </a:p>
        </p:txBody>
      </p:sp>
      <p:sp>
        <p:nvSpPr>
          <p:cNvPr id="12" name="Slide Number Placeholder 3"/>
          <p:cNvSpPr>
            <a:spLocks noGrp="1"/>
          </p:cNvSpPr>
          <p:nvPr>
            <p:ph type="sldNum" sz="quarter" idx="12"/>
          </p:nvPr>
        </p:nvSpPr>
        <p:spPr bwMode="auto">
          <a:xfrm>
            <a:off x="6710152" y="6400193"/>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44</a:t>
            </a:fld>
            <a:endParaRPr lang="en-US" altLang="en-US" dirty="0">
              <a:solidFill>
                <a:srgbClr val="898989"/>
              </a:solidFill>
            </a:endParaRPr>
          </a:p>
        </p:txBody>
      </p:sp>
      <p:graphicFrame>
        <p:nvGraphicFramePr>
          <p:cNvPr id="60419" name="Object 3"/>
          <p:cNvGraphicFramePr>
            <a:graphicFrameLocks/>
          </p:cNvGraphicFramePr>
          <p:nvPr>
            <p:extLst>
              <p:ext uri="{D42A27DB-BD31-4B8C-83A1-F6EECF244321}">
                <p14:modId xmlns:p14="http://schemas.microsoft.com/office/powerpoint/2010/main" val="3604936294"/>
              </p:ext>
            </p:extLst>
          </p:nvPr>
        </p:nvGraphicFramePr>
        <p:xfrm>
          <a:off x="184150" y="2133600"/>
          <a:ext cx="8707438" cy="3121025"/>
        </p:xfrm>
        <a:graphic>
          <a:graphicData uri="http://schemas.openxmlformats.org/presentationml/2006/ole">
            <mc:AlternateContent xmlns:mc="http://schemas.openxmlformats.org/markup-compatibility/2006">
              <mc:Choice xmlns:v="urn:schemas-microsoft-com:vml" Requires="v">
                <p:oleObj spid="_x0000_s10369" name="Worksheet" r:id="rId4" imgW="6257760" imgH="1828586" progId="Excel.Sheet.8">
                  <p:embed/>
                </p:oleObj>
              </mc:Choice>
              <mc:Fallback>
                <p:oleObj name="Worksheet" r:id="rId4" imgW="6257760" imgH="1828586" progId="Excel.Sheet.8">
                  <p:embed/>
                  <p:pic>
                    <p:nvPicPr>
                      <p:cNvPr id="0" name=""/>
                      <p:cNvPicPr>
                        <a:picLocks noChangeArrowheads="1"/>
                      </p:cNvPicPr>
                      <p:nvPr/>
                    </p:nvPicPr>
                    <p:blipFill>
                      <a:blip r:embed="rId5"/>
                      <a:srcRect b="5836"/>
                      <a:stretch>
                        <a:fillRect/>
                      </a:stretch>
                    </p:blipFill>
                    <p:spPr bwMode="auto">
                      <a:xfrm>
                        <a:off x="184150" y="2133600"/>
                        <a:ext cx="8707438" cy="3121025"/>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2" name="Rectangle 6"/>
          <p:cNvSpPr>
            <a:spLocks noChangeArrowheads="1"/>
          </p:cNvSpPr>
          <p:nvPr/>
        </p:nvSpPr>
        <p:spPr bwMode="auto">
          <a:xfrm>
            <a:off x="184150" y="1231709"/>
            <a:ext cx="8736012" cy="708978"/>
          </a:xfrm>
          <a:prstGeom prst="rect">
            <a:avLst/>
          </a:prstGeom>
          <a:solidFill>
            <a:schemeClr val="accent3">
              <a:lumMod val="40000"/>
              <a:lumOff val="60000"/>
            </a:schemeClr>
          </a:solidFill>
          <a:ln>
            <a:noFill/>
          </a:ln>
          <a:effectLst/>
        </p:spPr>
        <p:txBody>
          <a:bodyPr lIns="90488" tIns="44450" rIns="90488" bIns="44450"/>
          <a:lstStyle/>
          <a:p>
            <a:pPr algn="ctr"/>
            <a:r>
              <a:rPr lang="en-US" sz="2400" b="1" dirty="0">
                <a:solidFill>
                  <a:prstClr val="black"/>
                </a:solidFill>
                <a:latin typeface="Arial" panose="020B0604020202020204" pitchFamily="34" charset="0"/>
              </a:rPr>
              <a:t>Owner withdraws $200 cash for personal use.</a:t>
            </a:r>
          </a:p>
          <a:p>
            <a:pPr algn="ctr"/>
            <a:endParaRPr lang="en-US" sz="2400" b="1" dirty="0">
              <a:solidFill>
                <a:prstClr val="black"/>
              </a:solidFill>
              <a:latin typeface="Arial" panose="020B0604020202020204" pitchFamily="34" charset="0"/>
            </a:endParaRPr>
          </a:p>
        </p:txBody>
      </p:sp>
      <p:sp>
        <p:nvSpPr>
          <p:cNvPr id="60424" name="Oval 8"/>
          <p:cNvSpPr>
            <a:spLocks noChangeArrowheads="1"/>
          </p:cNvSpPr>
          <p:nvPr/>
        </p:nvSpPr>
        <p:spPr bwMode="auto">
          <a:xfrm>
            <a:off x="762000" y="3389312"/>
            <a:ext cx="609600" cy="3048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60428" name="Oval 12"/>
          <p:cNvSpPr>
            <a:spLocks noChangeArrowheads="1"/>
          </p:cNvSpPr>
          <p:nvPr/>
        </p:nvSpPr>
        <p:spPr bwMode="auto">
          <a:xfrm>
            <a:off x="5029200" y="4636481"/>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14" name="Oval 12"/>
          <p:cNvSpPr>
            <a:spLocks noChangeArrowheads="1"/>
          </p:cNvSpPr>
          <p:nvPr/>
        </p:nvSpPr>
        <p:spPr bwMode="auto">
          <a:xfrm>
            <a:off x="1943100" y="4664075"/>
            <a:ext cx="1600200" cy="609600"/>
          </a:xfrm>
          <a:prstGeom prst="ellipse">
            <a:avLst/>
          </a:prstGeom>
          <a:noFill/>
          <a:ln w="47625" algn="ctr">
            <a:solidFill>
              <a:srgbClr val="00CC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7" name="Oval 8"/>
          <p:cNvSpPr>
            <a:spLocks noChangeArrowheads="1"/>
          </p:cNvSpPr>
          <p:nvPr/>
        </p:nvSpPr>
        <p:spPr bwMode="auto">
          <a:xfrm>
            <a:off x="6477000" y="3389312"/>
            <a:ext cx="685800" cy="3048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endParaRPr>
          </a:p>
        </p:txBody>
      </p:sp>
      <p:sp>
        <p:nvSpPr>
          <p:cNvPr id="11" name="Rectangle 10"/>
          <p:cNvSpPr>
            <a:spLocks noGrp="1" noChangeArrowheads="1"/>
          </p:cNvSpPr>
          <p:nvPr/>
        </p:nvSpPr>
        <p:spPr bwMode="auto">
          <a:xfrm>
            <a:off x="6629400" y="6456894"/>
            <a:ext cx="20574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Tree>
    <p:extLst>
      <p:ext uri="{BB962C8B-B14F-4D97-AF65-F5344CB8AC3E}">
        <p14:creationId xmlns:p14="http://schemas.microsoft.com/office/powerpoint/2010/main" val="387804669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fade">
                                      <p:cBhvr>
                                        <p:cTn id="7" dur="1000"/>
                                        <p:tgtEl>
                                          <p:spTgt spid="60422">
                                            <p:txEl>
                                              <p:pRg st="0" end="0"/>
                                            </p:txEl>
                                          </p:spTgt>
                                        </p:tgtEl>
                                      </p:cBhvr>
                                    </p:animEffect>
                                    <p:anim calcmode="lin" valueType="num">
                                      <p:cBhvr>
                                        <p:cTn id="8" dur="10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2">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9" presetClass="entr" presetSubtype="0" fill="hold" nodeType="afterEffect">
                                  <p:stCondLst>
                                    <p:cond delay="0"/>
                                  </p:stCondLst>
                                  <p:childTnLst>
                                    <p:set>
                                      <p:cBhvr>
                                        <p:cTn id="12" dur="1" fill="hold">
                                          <p:stCondLst>
                                            <p:cond delay="0"/>
                                          </p:stCondLst>
                                        </p:cTn>
                                        <p:tgtEl>
                                          <p:spTgt spid="60419"/>
                                        </p:tgtEl>
                                        <p:attrNameLst>
                                          <p:attrName>style.visibility</p:attrName>
                                        </p:attrNameLst>
                                      </p:cBhvr>
                                      <p:to>
                                        <p:strVal val="visible"/>
                                      </p:to>
                                    </p:set>
                                    <p:animEffect transition="in" filter="dissolve">
                                      <p:cBhvr>
                                        <p:cTn id="13" dur="1000"/>
                                        <p:tgtEl>
                                          <p:spTgt spid="60419"/>
                                        </p:tgtEl>
                                      </p:cBhvr>
                                    </p:animEffect>
                                  </p:childTnLst>
                                </p:cTn>
                              </p:par>
                            </p:childTnLst>
                          </p:cTn>
                        </p:par>
                      </p:childTnLst>
                    </p:cTn>
                  </p:par>
                  <p:par>
                    <p:cTn id="14" fill="hold">
                      <p:stCondLst>
                        <p:cond delay="indefinite"/>
                      </p:stCondLst>
                      <p:childTnLst>
                        <p:par>
                          <p:cTn id="15" fill="hold" nodeType="after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424"/>
                                        </p:tgtEl>
                                        <p:attrNameLst>
                                          <p:attrName>style.visibility</p:attrName>
                                        </p:attrNameLst>
                                      </p:cBhvr>
                                      <p:to>
                                        <p:strVal val="visible"/>
                                      </p:to>
                                    </p:set>
                                    <p:animEffect transition="in" filter="dissolve">
                                      <p:cBhvr>
                                        <p:cTn id="18" dur="2000"/>
                                        <p:tgtEl>
                                          <p:spTgt spid="60424"/>
                                        </p:tgtEl>
                                      </p:cBhvr>
                                    </p:animEffect>
                                  </p:childTnLst>
                                </p:cTn>
                              </p:par>
                            </p:childTnLst>
                          </p:cTn>
                        </p:par>
                        <p:par>
                          <p:cTn id="19" fill="hold" nodeType="afterGroup">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60428"/>
                                        </p:tgtEl>
                                        <p:attrNameLst>
                                          <p:attrName>style.visibility</p:attrName>
                                        </p:attrNameLst>
                                      </p:cBhvr>
                                      <p:to>
                                        <p:strVal val="visible"/>
                                      </p:to>
                                    </p:set>
                                    <p:animEffect transition="in" filter="dissolve">
                                      <p:cBhvr>
                                        <p:cTn id="22" dur="1000"/>
                                        <p:tgtEl>
                                          <p:spTgt spid="60428"/>
                                        </p:tgtEl>
                                      </p:cBhvr>
                                    </p:animEffect>
                                  </p:childTnLst>
                                </p:cTn>
                              </p:par>
                            </p:childTnLst>
                          </p:cTn>
                        </p:par>
                        <p:par>
                          <p:cTn id="23" fill="hold">
                            <p:stCondLst>
                              <p:cond delay="3000"/>
                            </p:stCondLst>
                            <p:childTnLst>
                              <p:par>
                                <p:cTn id="24" presetID="9"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animBg="1"/>
      <p:bldP spid="60428" grpId="0" animBg="1"/>
      <p:bldP spid="14" grpId="0" animBg="1"/>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579" y="345019"/>
            <a:ext cx="8229600" cy="831896"/>
          </a:xfrm>
        </p:spPr>
        <p:txBody>
          <a:bodyPr/>
          <a:lstStyle/>
          <a:p>
            <a:r>
              <a:rPr lang="en-US" b="1" dirty="0"/>
              <a:t>Summary of Transactions</a:t>
            </a:r>
          </a:p>
        </p:txBody>
      </p:sp>
      <p:sp>
        <p:nvSpPr>
          <p:cNvPr id="3" name="Slide Number Placeholder 2"/>
          <p:cNvSpPr>
            <a:spLocks noGrp="1"/>
          </p:cNvSpPr>
          <p:nvPr>
            <p:ph type="sldNum" sz="quarter" idx="12"/>
          </p:nvPr>
        </p:nvSpPr>
        <p:spPr>
          <a:xfrm>
            <a:off x="6629400" y="6405344"/>
            <a:ext cx="2133600" cy="365125"/>
          </a:xfrm>
        </p:spPr>
        <p:txBody>
          <a:bodyPr/>
          <a:lstStyle/>
          <a:p>
            <a:pPr>
              <a:defRPr/>
            </a:pPr>
            <a:r>
              <a:rPr lang="en-US" dirty="0"/>
              <a:t>1-</a:t>
            </a:r>
            <a:fld id="{1A502F59-C9C5-4CFC-ACAE-314DC3CCBC8D}" type="slidenum">
              <a:rPr lang="en-US" smtClean="0"/>
              <a:pPr>
                <a:defRPr/>
              </a:pPr>
              <a:t>45</a:t>
            </a:fld>
            <a:endParaRPr lang="en-US" dirty="0"/>
          </a:p>
        </p:txBody>
      </p:sp>
      <p:sp>
        <p:nvSpPr>
          <p:cNvPr id="5" name="Rounded Rectangle 14"/>
          <p:cNvSpPr/>
          <p:nvPr/>
        </p:nvSpPr>
        <p:spPr>
          <a:xfrm>
            <a:off x="152400" y="6520844"/>
            <a:ext cx="5181600" cy="244474"/>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lang="en-US" altLang="en-US" sz="1100" b="1" kern="0" dirty="0">
                <a:solidFill>
                  <a:prstClr val="black"/>
                </a:solidFill>
                <a:latin typeface="Arial Narrow" pitchFamily="34" charset="0"/>
              </a:rPr>
              <a:t>Learning Objective P1: Analyze business transactions using the accounting equation.</a:t>
            </a:r>
            <a:endParaRPr lang="en-US" sz="1100" b="1" kern="0" dirty="0">
              <a:solidFill>
                <a:prstClr val="black"/>
              </a:solidFill>
              <a:latin typeface="Arial Narrow" pitchFamily="34" charset="0"/>
            </a:endParaRPr>
          </a:p>
        </p:txBody>
      </p:sp>
      <p:sp>
        <p:nvSpPr>
          <p:cNvPr id="6" name="Rectangle 5"/>
          <p:cNvSpPr>
            <a:spLocks noGrp="1" noChangeArrowheads="1"/>
          </p:cNvSpPr>
          <p:nvPr/>
        </p:nvSpPr>
        <p:spPr bwMode="auto">
          <a:xfrm>
            <a:off x="6553200" y="6456894"/>
            <a:ext cx="2133600" cy="246512"/>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McGraw-Hill Education </a:t>
            </a:r>
            <a:endParaRPr lang="en-US" sz="1600" dirty="0"/>
          </a:p>
        </p:txBody>
      </p:sp>
      <p:sp>
        <p:nvSpPr>
          <p:cNvPr id="8" name="TextBox 7"/>
          <p:cNvSpPr txBox="1"/>
          <p:nvPr/>
        </p:nvSpPr>
        <p:spPr>
          <a:xfrm>
            <a:off x="7932367" y="530584"/>
            <a:ext cx="873125"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a:t>
            </a:r>
            <a:br>
              <a:rPr lang="en-US" kern="0" dirty="0">
                <a:latin typeface="Berlin Sans FB" panose="020E0602020502020306" pitchFamily="34" charset="0"/>
              </a:rPr>
            </a:br>
            <a:r>
              <a:rPr lang="en-US" kern="0" dirty="0">
                <a:latin typeface="Berlin Sans FB" panose="020E0602020502020306" pitchFamily="34" charset="0"/>
              </a:rPr>
              <a:t>1.9</a:t>
            </a:r>
          </a:p>
        </p:txBody>
      </p:sp>
      <p:pic>
        <p:nvPicPr>
          <p:cNvPr id="4" name="Picture 3">
            <a:extLst>
              <a:ext uri="{FF2B5EF4-FFF2-40B4-BE49-F238E27FC236}">
                <a16:creationId xmlns:a16="http://schemas.microsoft.com/office/drawing/2014/main" id="{DAB521BF-281D-424B-A905-D6D7D7138199}"/>
              </a:ext>
            </a:extLst>
          </p:cNvPr>
          <p:cNvPicPr>
            <a:picLocks noChangeAspect="1"/>
          </p:cNvPicPr>
          <p:nvPr/>
        </p:nvPicPr>
        <p:blipFill>
          <a:blip r:embed="rId3"/>
          <a:stretch>
            <a:fillRect/>
          </a:stretch>
        </p:blipFill>
        <p:spPr>
          <a:xfrm>
            <a:off x="657714" y="1319374"/>
            <a:ext cx="7828571" cy="4923809"/>
          </a:xfrm>
          <a:prstGeom prst="rect">
            <a:avLst/>
          </a:prstGeom>
        </p:spPr>
      </p:pic>
    </p:spTree>
    <p:extLst>
      <p:ext uri="{BB962C8B-B14F-4D97-AF65-F5344CB8AC3E}">
        <p14:creationId xmlns:p14="http://schemas.microsoft.com/office/powerpoint/2010/main" val="3679044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dirty="0" smtClean="0"/>
              <a:t>End of Lecture 1</a:t>
            </a:r>
            <a:br>
              <a:rPr lang="en-US" dirty="0" smtClean="0"/>
            </a:br>
            <a:r>
              <a:rPr lang="en-US" dirty="0" smtClean="0"/>
              <a:t/>
            </a:r>
            <a:br>
              <a:rPr lang="en-US" dirty="0" smtClean="0"/>
            </a:br>
            <a:r>
              <a:rPr lang="en-US" dirty="0" smtClean="0"/>
              <a:t>Thank you</a:t>
            </a:r>
            <a:endParaRPr lang="en-US" dirty="0"/>
          </a:p>
        </p:txBody>
      </p:sp>
      <p:sp>
        <p:nvSpPr>
          <p:cNvPr id="3" name="Slide Number Placeholder 2"/>
          <p:cNvSpPr>
            <a:spLocks noGrp="1"/>
          </p:cNvSpPr>
          <p:nvPr>
            <p:ph type="sldNum" sz="quarter" idx="12"/>
          </p:nvPr>
        </p:nvSpPr>
        <p:spPr/>
        <p:txBody>
          <a:bodyPr/>
          <a:lstStyle/>
          <a:p>
            <a:pPr>
              <a:defRPr/>
            </a:pPr>
            <a:fld id="{FC36F535-71D6-4898-9998-F7C237655866}" type="slidenum">
              <a:rPr lang="en-US" smtClean="0"/>
              <a:pPr>
                <a:defRPr/>
              </a:pPr>
              <a:t>46</a:t>
            </a:fld>
            <a:endParaRPr lang="en-US" dirty="0"/>
          </a:p>
        </p:txBody>
      </p:sp>
    </p:spTree>
    <p:extLst>
      <p:ext uri="{BB962C8B-B14F-4D97-AF65-F5344CB8AC3E}">
        <p14:creationId xmlns:p14="http://schemas.microsoft.com/office/powerpoint/2010/main" val="3790021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altLang="en-US" b="1" dirty="0"/>
              <a:t>Users of Accounting Information</a:t>
            </a:r>
          </a:p>
        </p:txBody>
      </p:sp>
      <p:sp>
        <p:nvSpPr>
          <p:cNvPr id="133125" name="TextBox 3"/>
          <p:cNvSpPr txBox="1">
            <a:spLocks noChangeArrowheads="1"/>
          </p:cNvSpPr>
          <p:nvPr/>
        </p:nvSpPr>
        <p:spPr bwMode="auto">
          <a:xfrm>
            <a:off x="419100" y="1219200"/>
            <a:ext cx="8451850" cy="1015663"/>
          </a:xfrm>
          <a:prstGeom prst="rect">
            <a:avLst/>
          </a:prstGeom>
          <a:noFill/>
          <a:ln w="9525">
            <a:noFill/>
            <a:miter lim="800000"/>
            <a:headEnd/>
            <a:tailEnd/>
          </a:ln>
        </p:spPr>
        <p:txBody>
          <a:bodyPr>
            <a:spAutoFit/>
          </a:bodyPr>
          <a:lstStyle/>
          <a:p>
            <a:pPr algn="ctr"/>
            <a:r>
              <a:rPr lang="en-US" altLang="en-US" sz="2000" dirty="0"/>
              <a:t>Accounting is called the </a:t>
            </a:r>
            <a:r>
              <a:rPr lang="en-US" altLang="en-US" sz="2000" i="1" dirty="0">
                <a:solidFill>
                  <a:srgbClr val="C00000"/>
                </a:solidFill>
              </a:rPr>
              <a:t>language of business </a:t>
            </a:r>
            <a:r>
              <a:rPr lang="en-US" altLang="en-US" sz="2000" dirty="0"/>
              <a:t>because it </a:t>
            </a:r>
            <a:r>
              <a:rPr lang="en-US" altLang="en-US" sz="2000" dirty="0">
                <a:solidFill>
                  <a:srgbClr val="FF0000"/>
                </a:solidFill>
              </a:rPr>
              <a:t>communicates data </a:t>
            </a:r>
            <a:r>
              <a:rPr lang="en-US" altLang="en-US" sz="2000" dirty="0" smtClean="0">
                <a:solidFill>
                  <a:srgbClr val="FF0000"/>
                </a:solidFill>
                <a:sym typeface="Wingdings" panose="05000000000000000000" pitchFamily="2" charset="2"/>
              </a:rPr>
              <a:t></a:t>
            </a:r>
            <a:r>
              <a:rPr lang="en-US" altLang="en-US" sz="2000" dirty="0" smtClean="0"/>
              <a:t>to </a:t>
            </a:r>
            <a:r>
              <a:rPr lang="en-US" altLang="en-US" sz="2000" dirty="0"/>
              <a:t>help people make better decisions. People using accounting information are divided into two groups: external users and internal users.</a:t>
            </a:r>
          </a:p>
        </p:txBody>
      </p:sp>
      <p:sp>
        <p:nvSpPr>
          <p:cNvPr id="3" name="Slide Number Placeholder 2"/>
          <p:cNvSpPr>
            <a:spLocks noGrp="1"/>
          </p:cNvSpPr>
          <p:nvPr>
            <p:ph type="sldNum" sz="quarter" idx="12"/>
          </p:nvPr>
        </p:nvSpPr>
        <p:spPr>
          <a:xfrm>
            <a:off x="6581001" y="6356349"/>
            <a:ext cx="2133600" cy="365125"/>
          </a:xfrm>
        </p:spPr>
        <p:txBody>
          <a:bodyPr/>
          <a:lstStyle/>
          <a:p>
            <a:pPr>
              <a:defRPr/>
            </a:pPr>
            <a:r>
              <a:rPr lang="en-US" dirty="0"/>
              <a:t>1-</a:t>
            </a:r>
            <a:fld id="{D0270822-9D3B-433C-8B74-66439FB89B8A}" type="slidenum">
              <a:rPr lang="en-US" smtClean="0"/>
              <a:pPr>
                <a:defRPr/>
              </a:pPr>
              <a:t>5</a:t>
            </a:fld>
            <a:endParaRPr lang="en-US" dirty="0"/>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1" name="Rectangle 10"/>
          <p:cNvSpPr>
            <a:spLocks noGrp="1" noChangeArrowheads="1"/>
          </p:cNvSpPr>
          <p:nvPr/>
        </p:nvSpPr>
        <p:spPr bwMode="auto">
          <a:xfrm>
            <a:off x="6520052" y="6397825"/>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pic>
        <p:nvPicPr>
          <p:cNvPr id="2" name="Picture 1"/>
          <p:cNvPicPr>
            <a:picLocks noChangeAspect="1"/>
          </p:cNvPicPr>
          <p:nvPr/>
        </p:nvPicPr>
        <p:blipFill rotWithShape="1">
          <a:blip r:embed="rId3"/>
          <a:srcRect b="18919"/>
          <a:stretch/>
        </p:blipFill>
        <p:spPr>
          <a:xfrm>
            <a:off x="1177282" y="2610137"/>
            <a:ext cx="6935486" cy="2286000"/>
          </a:xfrm>
          <a:prstGeom prst="rect">
            <a:avLst/>
          </a:prstGeom>
        </p:spPr>
      </p:pic>
      <p:sp>
        <p:nvSpPr>
          <p:cNvPr id="4" name="TextBox 3">
            <a:extLst>
              <a:ext uri="{FF2B5EF4-FFF2-40B4-BE49-F238E27FC236}">
                <a16:creationId xmlns:a16="http://schemas.microsoft.com/office/drawing/2014/main" id="{69AE21E7-03F0-48FE-944D-650C8CC31F89}"/>
              </a:ext>
            </a:extLst>
          </p:cNvPr>
          <p:cNvSpPr txBox="1"/>
          <p:nvPr/>
        </p:nvSpPr>
        <p:spPr>
          <a:xfrm>
            <a:off x="998782" y="4963099"/>
            <a:ext cx="318403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Shareholders</a:t>
            </a:r>
          </a:p>
          <a:p>
            <a:pPr marL="285750" indent="-285750">
              <a:buFont typeface="Arial" panose="020B0604020202020204" pitchFamily="34" charset="0"/>
              <a:buChar char="•"/>
            </a:pPr>
            <a:r>
              <a:rPr lang="en-US" sz="1600" dirty="0" smtClean="0"/>
              <a:t>Lenders</a:t>
            </a:r>
            <a:r>
              <a:rPr lang="ar-EG" sz="1600" dirty="0" smtClean="0"/>
              <a:t>المّقرض</a:t>
            </a:r>
            <a:r>
              <a:rPr lang="en-US" sz="1600" dirty="0"/>
              <a:t>	</a:t>
            </a:r>
          </a:p>
          <a:p>
            <a:pPr marL="285750" indent="-285750">
              <a:buFont typeface="Arial" panose="020B0604020202020204" pitchFamily="34" charset="0"/>
              <a:buChar char="•"/>
            </a:pPr>
            <a:r>
              <a:rPr lang="en-US" sz="1600" dirty="0"/>
              <a:t>External auditors</a:t>
            </a:r>
          </a:p>
          <a:p>
            <a:pPr marL="285750" indent="-285750">
              <a:buFont typeface="Arial" panose="020B0604020202020204" pitchFamily="34" charset="0"/>
              <a:buChar char="•"/>
            </a:pPr>
            <a:r>
              <a:rPr lang="en-US" sz="1600" dirty="0"/>
              <a:t>Nonmanagerial employees</a:t>
            </a:r>
          </a:p>
          <a:p>
            <a:pPr marL="285750" indent="-285750">
              <a:buFont typeface="Arial" panose="020B0604020202020204" pitchFamily="34" charset="0"/>
              <a:buChar char="•"/>
            </a:pPr>
            <a:r>
              <a:rPr lang="en-US" sz="1600" dirty="0" smtClean="0"/>
              <a:t>Regulators </a:t>
            </a:r>
            <a:r>
              <a:rPr lang="ar-EG" sz="1600" dirty="0" smtClean="0"/>
              <a:t>المنظمين</a:t>
            </a:r>
            <a:endParaRPr lang="en-US" sz="1600" dirty="0"/>
          </a:p>
        </p:txBody>
      </p:sp>
      <p:sp>
        <p:nvSpPr>
          <p:cNvPr id="12" name="TextBox 11">
            <a:extLst>
              <a:ext uri="{FF2B5EF4-FFF2-40B4-BE49-F238E27FC236}">
                <a16:creationId xmlns:a16="http://schemas.microsoft.com/office/drawing/2014/main" id="{ABE8CB10-9622-469A-AA50-F22DF490DE5E}"/>
              </a:ext>
            </a:extLst>
          </p:cNvPr>
          <p:cNvSpPr txBox="1"/>
          <p:nvPr/>
        </p:nvSpPr>
        <p:spPr>
          <a:xfrm>
            <a:off x="4782681" y="4971754"/>
            <a:ext cx="39624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Purchasing managers</a:t>
            </a:r>
          </a:p>
          <a:p>
            <a:pPr marL="285750" indent="-285750">
              <a:buFont typeface="Arial" panose="020B0604020202020204" pitchFamily="34" charset="0"/>
              <a:buChar char="•"/>
            </a:pPr>
            <a:r>
              <a:rPr lang="en-US" sz="1600" dirty="0"/>
              <a:t>Human resource managers</a:t>
            </a:r>
          </a:p>
          <a:p>
            <a:pPr marL="285750" indent="-285750">
              <a:buFont typeface="Arial" panose="020B0604020202020204" pitchFamily="34" charset="0"/>
              <a:buChar char="•"/>
            </a:pPr>
            <a:r>
              <a:rPr lang="en-US" sz="1600" dirty="0"/>
              <a:t>Production managers</a:t>
            </a:r>
          </a:p>
          <a:p>
            <a:pPr marL="285750" indent="-285750">
              <a:buFont typeface="Arial" panose="020B0604020202020204" pitchFamily="34" charset="0"/>
              <a:buChar char="•"/>
            </a:pPr>
            <a:r>
              <a:rPr lang="en-US" sz="1600" dirty="0"/>
              <a:t>Research and development managers</a:t>
            </a:r>
          </a:p>
          <a:p>
            <a:pPr marL="285750" indent="-285750">
              <a:buFont typeface="Arial" panose="020B0604020202020204" pitchFamily="34" charset="0"/>
              <a:buChar char="•"/>
            </a:pPr>
            <a:r>
              <a:rPr lang="en-US" sz="1600" dirty="0"/>
              <a:t>Marketing managers</a:t>
            </a:r>
          </a:p>
        </p:txBody>
      </p:sp>
      <p:sp>
        <p:nvSpPr>
          <p:cNvPr id="13" name="Rounded Rectangle 9">
            <a:extLst>
              <a:ext uri="{FF2B5EF4-FFF2-40B4-BE49-F238E27FC236}">
                <a16:creationId xmlns:a16="http://schemas.microsoft.com/office/drawing/2014/main" id="{EA373C6C-9079-43D3-A752-D370B782D551}"/>
              </a:ext>
            </a:extLst>
          </p:cNvPr>
          <p:cNvSpPr/>
          <p:nvPr/>
        </p:nvSpPr>
        <p:spPr>
          <a:xfrm>
            <a:off x="152401" y="6532180"/>
            <a:ext cx="4876800" cy="228599"/>
          </a:xfrm>
          <a:prstGeom prst="roundRect">
            <a:avLst/>
          </a:prstGeom>
          <a:solidFill>
            <a:srgbClr val="FFFFCC"/>
          </a:solidFill>
          <a:ln w="25400" cap="flat" cmpd="sng" algn="ctr">
            <a:solidFill>
              <a:srgbClr val="4F81BD">
                <a:shade val="50000"/>
              </a:srgbClr>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 </a:t>
            </a:r>
            <a:r>
              <a:rPr lang="en-US" altLang="en-US" sz="1100" b="1" kern="0" dirty="0">
                <a:solidFill>
                  <a:prstClr val="black"/>
                </a:solidFill>
                <a:latin typeface="Arial Narrow" pitchFamily="34" charset="0"/>
                <a:cs typeface="+mn-cs"/>
              </a:rPr>
              <a:t>Explain the importance of accounting and identify its users.</a:t>
            </a:r>
            <a:endParaRPr kumimoji="0" lang="en-US" sz="1100" b="1"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685800" y="6781800"/>
            <a:ext cx="1905000" cy="457200"/>
          </a:xfrm>
          <a:prstGeom prst="rect">
            <a:avLst/>
          </a:prstGeom>
          <a:noFill/>
          <a:ln w="12700">
            <a:noFill/>
            <a:miter lim="800000"/>
            <a:headEnd/>
            <a:tailEnd/>
          </a:ln>
        </p:spPr>
        <p:txBody>
          <a:bodyPr wrap="none" anchor="ctr"/>
          <a:lstStyle/>
          <a:p>
            <a:endParaRPr lang="en-US" altLang="en-US" dirty="0"/>
          </a:p>
        </p:txBody>
      </p:sp>
      <p:sp>
        <p:nvSpPr>
          <p:cNvPr id="135171" name="Rectangle 3"/>
          <p:cNvSpPr>
            <a:spLocks noGrp="1" noChangeArrowheads="1"/>
          </p:cNvSpPr>
          <p:nvPr>
            <p:ph type="title"/>
          </p:nvPr>
        </p:nvSpPr>
        <p:spPr>
          <a:xfrm>
            <a:off x="457200" y="694493"/>
            <a:ext cx="8229600" cy="1143000"/>
          </a:xfrm>
        </p:spPr>
        <p:txBody>
          <a:bodyPr/>
          <a:lstStyle/>
          <a:p>
            <a:pPr eaLnBrk="1" hangingPunct="1"/>
            <a:r>
              <a:rPr lang="en-US" altLang="en-US" b="1" dirty="0"/>
              <a:t>Artificial Intelligence and </a:t>
            </a:r>
            <a:br>
              <a:rPr lang="en-US" altLang="en-US" b="1" dirty="0"/>
            </a:br>
            <a:r>
              <a:rPr lang="en-US" altLang="en-US" b="1" dirty="0"/>
              <a:t>Data Analytics </a:t>
            </a:r>
          </a:p>
        </p:txBody>
      </p:sp>
      <p:sp>
        <p:nvSpPr>
          <p:cNvPr id="2" name="TextBox 1"/>
          <p:cNvSpPr txBox="1">
            <a:spLocks noChangeArrowheads="1"/>
          </p:cNvSpPr>
          <p:nvPr/>
        </p:nvSpPr>
        <p:spPr bwMode="auto">
          <a:xfrm>
            <a:off x="544512" y="1998586"/>
            <a:ext cx="8054975" cy="3416320"/>
          </a:xfrm>
          <a:prstGeom prst="rect">
            <a:avLst/>
          </a:prstGeom>
          <a:solidFill>
            <a:srgbClr val="C4BD97"/>
          </a:solidFill>
          <a:ln w="9525">
            <a:solidFill>
              <a:schemeClr val="tx1"/>
            </a:solidFill>
            <a:miter lim="800000"/>
            <a:headEnd/>
            <a:tailEnd/>
          </a:ln>
          <a:effectLst>
            <a:outerShdw blurRad="63500" dist="38100" dir="5400000" algn="t" rotWithShape="0">
              <a:srgbClr val="000000">
                <a:alpha val="39999"/>
              </a:srgbClr>
            </a:outerShdw>
          </a:effectLst>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marL="342900" indent="-342900" eaLnBrk="1" hangingPunct="1">
              <a:buFont typeface="Arial" panose="020B0604020202020204" pitchFamily="34" charset="0"/>
              <a:buChar char="•"/>
              <a:defRPr/>
            </a:pPr>
            <a:r>
              <a:rPr lang="en-US" dirty="0">
                <a:solidFill>
                  <a:srgbClr val="984807"/>
                </a:solidFill>
              </a:rPr>
              <a:t>Artificial Intelligence (AI) uses software and can be used to complete repetitive tasks such as entering invoices and transaction data.</a:t>
            </a:r>
          </a:p>
          <a:p>
            <a:pPr marL="342900" indent="-342900" eaLnBrk="1" hangingPunct="1">
              <a:buFont typeface="Arial" panose="020B0604020202020204" pitchFamily="34" charset="0"/>
              <a:buChar char="•"/>
              <a:defRPr/>
            </a:pPr>
            <a:r>
              <a:rPr lang="en-US" dirty="0">
                <a:solidFill>
                  <a:srgbClr val="984807"/>
                </a:solidFill>
              </a:rPr>
              <a:t>Accountants are needed to help develop advanced AI systems and analyze reports and graphics.</a:t>
            </a:r>
          </a:p>
          <a:p>
            <a:pPr marL="342900" indent="-342900" eaLnBrk="1" hangingPunct="1">
              <a:buFont typeface="Arial" panose="020B0604020202020204" pitchFamily="34" charset="0"/>
              <a:buChar char="•"/>
              <a:defRPr/>
            </a:pPr>
            <a:r>
              <a:rPr lang="en-US" dirty="0">
                <a:solidFill>
                  <a:srgbClr val="984807"/>
                </a:solidFill>
              </a:rPr>
              <a:t>Data analytics is a process of analyzing data to identify meaningful relations and trends.</a:t>
            </a:r>
          </a:p>
          <a:p>
            <a:pPr marL="342900" indent="-342900" eaLnBrk="1" hangingPunct="1">
              <a:buFont typeface="Arial" panose="020B0604020202020204" pitchFamily="34" charset="0"/>
              <a:buChar char="•"/>
              <a:defRPr/>
            </a:pPr>
            <a:r>
              <a:rPr lang="en-US" dirty="0">
                <a:solidFill>
                  <a:srgbClr val="984807"/>
                </a:solidFill>
              </a:rPr>
              <a:t>Data visualization is a graphical presentation of data to help individuals make informed business decisions.</a:t>
            </a:r>
          </a:p>
        </p:txBody>
      </p:sp>
      <p:sp>
        <p:nvSpPr>
          <p:cNvPr id="4" name="Slide Number Placeholder 3"/>
          <p:cNvSpPr>
            <a:spLocks noGrp="1"/>
          </p:cNvSpPr>
          <p:nvPr>
            <p:ph type="sldNum" sz="quarter" idx="12"/>
          </p:nvPr>
        </p:nvSpPr>
        <p:spPr/>
        <p:txBody>
          <a:bodyPr/>
          <a:lstStyle/>
          <a:p>
            <a:pPr>
              <a:defRPr/>
            </a:pPr>
            <a:r>
              <a:rPr lang="en-US" dirty="0"/>
              <a:t>1-</a:t>
            </a:r>
            <a:fld id="{5B6BA50B-B497-4E57-965A-93E3B5BDC7EB}" type="slidenum">
              <a:rPr lang="en-US" smtClean="0"/>
              <a:pPr>
                <a:defRPr/>
              </a:pPr>
              <a:t>6</a:t>
            </a:fld>
            <a:endParaRPr lang="en-US" dirty="0"/>
          </a:p>
        </p:txBody>
      </p:sp>
      <p:sp>
        <p:nvSpPr>
          <p:cNvPr id="8" name="Rectangle 7"/>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2" name="Rectangle 11"/>
          <p:cNvSpPr>
            <a:spLocks noGrp="1" noChangeArrowheads="1"/>
          </p:cNvSpPr>
          <p:nvPr/>
        </p:nvSpPr>
        <p:spPr bwMode="auto">
          <a:xfrm>
            <a:off x="6458250" y="642461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1" name="Rounded Rectangle 9">
            <a:extLst>
              <a:ext uri="{FF2B5EF4-FFF2-40B4-BE49-F238E27FC236}">
                <a16:creationId xmlns:a16="http://schemas.microsoft.com/office/drawing/2014/main" id="{85394CCA-15F8-4B13-BB2B-AE1F01D676ED}"/>
              </a:ext>
            </a:extLst>
          </p:cNvPr>
          <p:cNvSpPr/>
          <p:nvPr/>
        </p:nvSpPr>
        <p:spPr>
          <a:xfrm>
            <a:off x="152401" y="6532180"/>
            <a:ext cx="4876800" cy="228599"/>
          </a:xfrm>
          <a:prstGeom prst="roundRect">
            <a:avLst/>
          </a:prstGeom>
          <a:solidFill>
            <a:srgbClr val="FFFFCC"/>
          </a:solidFill>
          <a:ln w="25400" cap="flat" cmpd="sng" algn="ctr">
            <a:solidFill>
              <a:srgbClr val="4F81BD">
                <a:shade val="50000"/>
              </a:srgbClr>
            </a:solidFill>
            <a:prstDash val="solid"/>
          </a:ln>
          <a:effectLst/>
        </p:spPr>
        <p:txBody>
          <a:bodyPr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C1: </a:t>
            </a:r>
            <a:r>
              <a:rPr lang="en-US" altLang="en-US" sz="1100" b="1" kern="0" dirty="0">
                <a:solidFill>
                  <a:prstClr val="black"/>
                </a:solidFill>
                <a:latin typeface="Arial Narrow" pitchFamily="34" charset="0"/>
                <a:cs typeface="+mn-cs"/>
              </a:rPr>
              <a:t>Explain the importance of accounting and identify its users.</a:t>
            </a:r>
            <a:endParaRPr kumimoji="0" lang="en-US" sz="1100" b="1"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367013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1066800" y="2517775"/>
            <a:ext cx="7162800" cy="2511425"/>
          </a:xfrm>
        </p:spPr>
        <p:txBody>
          <a:bodyPr/>
          <a:lstStyle/>
          <a:p>
            <a:r>
              <a:rPr lang="en-US" altLang="en-US" dirty="0"/>
              <a:t/>
            </a:r>
            <a:br>
              <a:rPr lang="en-US" altLang="en-US" dirty="0"/>
            </a:br>
            <a:r>
              <a:rPr lang="en-US" altLang="en-US" dirty="0"/>
              <a:t/>
            </a:r>
            <a:br>
              <a:rPr lang="en-US" altLang="en-US" dirty="0"/>
            </a:br>
            <a:r>
              <a:rPr lang="en-US" altLang="en-US" dirty="0"/>
              <a:t>Describe the importance of </a:t>
            </a:r>
            <a:r>
              <a:rPr lang="en-US" dirty="0"/>
              <a:t>ethics and GAAP</a:t>
            </a:r>
            <a:r>
              <a:rPr lang="en-US" dirty="0" smtClean="0"/>
              <a:t>.</a:t>
            </a:r>
            <a:br>
              <a:rPr lang="en-US" dirty="0" smtClean="0"/>
            </a:br>
            <a:r>
              <a:rPr lang="en-US" sz="2400" b="1" dirty="0">
                <a:solidFill>
                  <a:srgbClr val="984807"/>
                </a:solidFill>
                <a:latin typeface="Calibri" pitchFamily="-107" charset="0"/>
              </a:rPr>
              <a:t>generally accepted accounting principles</a:t>
            </a:r>
            <a:r>
              <a:rPr lang="en-US" altLang="en-US" dirty="0"/>
              <a:t/>
            </a:r>
            <a:br>
              <a:rPr lang="en-US" altLang="en-US" dirty="0"/>
            </a:br>
            <a:r>
              <a:rPr lang="en-US" altLang="en-US" dirty="0"/>
              <a:t/>
            </a:r>
            <a:br>
              <a:rPr lang="en-US" altLang="en-US" dirty="0"/>
            </a:br>
            <a:endParaRPr lang="en-US" altLang="en-US" dirty="0"/>
          </a:p>
        </p:txBody>
      </p:sp>
      <p:sp>
        <p:nvSpPr>
          <p:cNvPr id="130051" name="Slide Number Placeholder 3"/>
          <p:cNvSpPr>
            <a:spLocks noGrp="1"/>
          </p:cNvSpPr>
          <p:nvPr>
            <p:ph type="sldNum" sz="quarter" idx="12"/>
          </p:nvPr>
        </p:nvSpPr>
        <p:spPr bwMode="auto">
          <a:xfrm>
            <a:off x="6553200" y="6356350"/>
            <a:ext cx="2133600" cy="365125"/>
          </a:xfrm>
          <a:noFill/>
          <a:ln>
            <a:miter lim="800000"/>
            <a:headEnd/>
            <a:tailEnd/>
          </a:ln>
        </p:spPr>
        <p:txBody>
          <a:bodyPr wrap="square" numCol="1" anchorCtr="0" compatLnSpc="1">
            <a:prstTxWarp prst="textNoShape">
              <a:avLst/>
            </a:prstTxWarp>
          </a:bodyPr>
          <a:lstStyle/>
          <a:p>
            <a:r>
              <a:rPr lang="en-US" altLang="en-US" dirty="0">
                <a:solidFill>
                  <a:srgbClr val="898989"/>
                </a:solidFill>
              </a:rPr>
              <a:t>1-</a:t>
            </a:r>
            <a:fld id="{B119A4F8-1B21-44AA-97CF-B3BE3340BA9F}" type="slidenum">
              <a:rPr lang="en-US" altLang="en-US" smtClean="0">
                <a:solidFill>
                  <a:srgbClr val="898989"/>
                </a:solidFill>
              </a:rPr>
              <a:pPr/>
              <a:t>7</a:t>
            </a:fld>
            <a:endParaRPr lang="en-US" altLang="en-US" dirty="0">
              <a:solidFill>
                <a:srgbClr val="898989"/>
              </a:solidFill>
            </a:endParaRPr>
          </a:p>
        </p:txBody>
      </p:sp>
      <p:sp>
        <p:nvSpPr>
          <p:cNvPr id="7" name="Rectangle 6"/>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rgbClr val="FFFF00"/>
              </a:solidFill>
              <a:latin typeface="Palatino Linotype"/>
              <a:cs typeface="+mn-cs"/>
            </a:endParaRPr>
          </a:p>
        </p:txBody>
      </p:sp>
      <p:pic>
        <p:nvPicPr>
          <p:cNvPr id="130053" name="Picture 2"/>
          <p:cNvPicPr>
            <a:picLocks noChangeAspect="1" noChangeArrowheads="1"/>
          </p:cNvPicPr>
          <p:nvPr/>
        </p:nvPicPr>
        <p:blipFill>
          <a:blip r:embed="rId3" cstate="print"/>
          <a:srcRect/>
          <a:stretch>
            <a:fillRect/>
          </a:stretch>
        </p:blipFill>
        <p:spPr bwMode="auto">
          <a:xfrm>
            <a:off x="914400" y="2360613"/>
            <a:ext cx="7315200" cy="87312"/>
          </a:xfrm>
          <a:prstGeom prst="rect">
            <a:avLst/>
          </a:prstGeom>
          <a:noFill/>
          <a:ln w="9525">
            <a:noFill/>
            <a:miter lim="800000"/>
            <a:headEnd/>
            <a:tailEnd/>
          </a:ln>
        </p:spPr>
      </p:pic>
      <p:pic>
        <p:nvPicPr>
          <p:cNvPr id="130054" name="Picture 2"/>
          <p:cNvPicPr>
            <a:picLocks noChangeAspect="1" noChangeArrowheads="1"/>
          </p:cNvPicPr>
          <p:nvPr/>
        </p:nvPicPr>
        <p:blipFill>
          <a:blip r:embed="rId3" cstate="print"/>
          <a:srcRect/>
          <a:stretch>
            <a:fillRect/>
          </a:stretch>
        </p:blipFill>
        <p:spPr bwMode="auto">
          <a:xfrm>
            <a:off x="914400" y="5029200"/>
            <a:ext cx="7315200" cy="87313"/>
          </a:xfrm>
          <a:prstGeom prst="rect">
            <a:avLst/>
          </a:prstGeom>
          <a:noFill/>
          <a:ln w="9525">
            <a:noFill/>
            <a:miter lim="800000"/>
            <a:headEnd/>
            <a:tailEnd/>
          </a:ln>
        </p:spPr>
      </p:pic>
      <p:sp>
        <p:nvSpPr>
          <p:cNvPr id="8" name="TextBox 7"/>
          <p:cNvSpPr txBox="1"/>
          <p:nvPr/>
        </p:nvSpPr>
        <p:spPr>
          <a:xfrm>
            <a:off x="2019300" y="1126034"/>
            <a:ext cx="5257800" cy="769441"/>
          </a:xfrm>
          <a:prstGeom prst="rect">
            <a:avLst/>
          </a:prstGeom>
          <a:noFill/>
        </p:spPr>
        <p:txBody>
          <a:bodyPr wrap="square" rtlCol="0">
            <a:spAutoFit/>
          </a:bodyPr>
          <a:lstStyle/>
          <a:p>
            <a:r>
              <a:rPr lang="en-US" altLang="en-US" sz="4400" b="1" dirty="0">
                <a:latin typeface="+mj-lt"/>
              </a:rPr>
              <a:t>Learning Objective C2</a:t>
            </a:r>
            <a:endParaRPr lang="en-US" sz="4400" dirty="0">
              <a:latin typeface="+mj-lt"/>
            </a:endParaRPr>
          </a:p>
        </p:txBody>
      </p:sp>
      <p:sp>
        <p:nvSpPr>
          <p:cNvPr id="12" name="Rectangle 11"/>
          <p:cNvSpPr>
            <a:spLocks noGrp="1" noChangeArrowheads="1"/>
          </p:cNvSpPr>
          <p:nvPr/>
        </p:nvSpPr>
        <p:spPr bwMode="auto">
          <a:xfrm>
            <a:off x="6521570" y="638432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ltLang="en-US" dirty="0"/>
          </a:p>
        </p:txBody>
      </p:sp>
      <p:sp>
        <p:nvSpPr>
          <p:cNvPr id="13619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ltLang="en-US" dirty="0"/>
          </a:p>
        </p:txBody>
      </p:sp>
      <p:sp>
        <p:nvSpPr>
          <p:cNvPr id="136196" name="Rectangle 4"/>
          <p:cNvSpPr>
            <a:spLocks noGrp="1" noChangeArrowheads="1"/>
          </p:cNvSpPr>
          <p:nvPr>
            <p:ph type="title"/>
          </p:nvPr>
        </p:nvSpPr>
        <p:spPr/>
        <p:txBody>
          <a:bodyPr/>
          <a:lstStyle/>
          <a:p>
            <a:pPr eaLnBrk="1" hangingPunct="1"/>
            <a:r>
              <a:rPr lang="en-US" altLang="en-US" b="1" dirty="0"/>
              <a:t>Ethics – A Key Concept</a:t>
            </a:r>
          </a:p>
        </p:txBody>
      </p:sp>
      <p:sp>
        <p:nvSpPr>
          <p:cNvPr id="2" name="TextBox 1"/>
          <p:cNvSpPr txBox="1">
            <a:spLocks noChangeArrowheads="1"/>
          </p:cNvSpPr>
          <p:nvPr/>
        </p:nvSpPr>
        <p:spPr bwMode="auto">
          <a:xfrm>
            <a:off x="685800" y="1446213"/>
            <a:ext cx="7772400" cy="1938337"/>
          </a:xfrm>
          <a:prstGeom prst="rect">
            <a:avLst/>
          </a:prstGeom>
          <a:gradFill rotWithShape="1">
            <a:gsLst>
              <a:gs pos="0">
                <a:srgbClr val="FFBE86"/>
              </a:gs>
              <a:gs pos="35001">
                <a:srgbClr val="FFD0AA"/>
              </a:gs>
              <a:gs pos="100000">
                <a:srgbClr val="FFEBDB"/>
              </a:gs>
            </a:gsLst>
            <a:lin ang="16200000" scaled="1"/>
          </a:gradFill>
          <a:ln w="9525">
            <a:solidFill>
              <a:srgbClr val="F69240"/>
            </a:solidFill>
            <a:miter lim="800000"/>
            <a:headEnd/>
            <a:tailEnd/>
          </a:ln>
          <a:effectLst>
            <a:outerShdw blurRad="63500" dist="20000" dir="5400000" rotWithShape="0">
              <a:srgbClr val="000000">
                <a:alpha val="37999"/>
              </a:srgbClr>
            </a:outerShdw>
          </a:effectLst>
        </p:spPr>
        <p:txBody>
          <a:bodyPr>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dirty="0">
                <a:solidFill>
                  <a:srgbClr val="000000"/>
                </a:solidFill>
                <a:latin typeface="Calibri" pitchFamily="-107" charset="0"/>
              </a:rPr>
              <a:t>The goal of accounting is to provide useful information for decisions. For information to be useful, it must be trusted. This demands ethics in accounting. Ethics</a:t>
            </a:r>
            <a:r>
              <a:rPr lang="en-US" b="1" dirty="0">
                <a:solidFill>
                  <a:srgbClr val="000000"/>
                </a:solidFill>
                <a:latin typeface="Calibri" pitchFamily="-107" charset="0"/>
              </a:rPr>
              <a:t> </a:t>
            </a:r>
            <a:r>
              <a:rPr lang="en-US" dirty="0">
                <a:solidFill>
                  <a:srgbClr val="000000"/>
                </a:solidFill>
                <a:latin typeface="Calibri" pitchFamily="-107" charset="0"/>
              </a:rPr>
              <a:t>are beliefs that distinguish right from wrong. They are accepted standards of good and bad behavior.</a:t>
            </a:r>
          </a:p>
        </p:txBody>
      </p:sp>
      <p:sp>
        <p:nvSpPr>
          <p:cNvPr id="4" name="Slide Number Placeholder 3"/>
          <p:cNvSpPr>
            <a:spLocks noGrp="1"/>
          </p:cNvSpPr>
          <p:nvPr>
            <p:ph type="sldNum" sz="quarter" idx="12"/>
          </p:nvPr>
        </p:nvSpPr>
        <p:spPr/>
        <p:txBody>
          <a:bodyPr/>
          <a:lstStyle/>
          <a:p>
            <a:pPr>
              <a:defRPr/>
            </a:pPr>
            <a:r>
              <a:rPr lang="en-US" dirty="0"/>
              <a:t>1-</a:t>
            </a:r>
            <a:fld id="{0A5F97BA-E566-4E62-AB11-B2C646DF01F7}" type="slidenum">
              <a:rPr lang="en-US" smtClean="0"/>
              <a:pPr>
                <a:defRPr/>
              </a:pPr>
              <a:t>8</a:t>
            </a:fld>
            <a:endParaRPr lang="en-US" dirty="0"/>
          </a:p>
        </p:txBody>
      </p:sp>
      <p:sp>
        <p:nvSpPr>
          <p:cNvPr id="9" name="Rectangle 8"/>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0" name="Rounded Rectangle 9"/>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sp>
        <p:nvSpPr>
          <p:cNvPr id="11" name="TextBox 10"/>
          <p:cNvSpPr txBox="1"/>
          <p:nvPr/>
        </p:nvSpPr>
        <p:spPr>
          <a:xfrm>
            <a:off x="7620000" y="691328"/>
            <a:ext cx="873125" cy="646331"/>
          </a:xfrm>
          <a:prstGeom prst="rect">
            <a:avLst/>
          </a:prstGeom>
          <a:solidFill>
            <a:srgbClr val="FFFF99"/>
          </a:solidFill>
        </p:spPr>
        <p:txBody>
          <a:bodyPr wrap="square" rtlCol="0">
            <a:spAutoFit/>
          </a:bodyPr>
          <a:lstStyle/>
          <a:p>
            <a:pPr algn="ctr" fontAlgn="auto">
              <a:spcBef>
                <a:spcPts val="0"/>
              </a:spcBef>
              <a:spcAft>
                <a:spcPts val="0"/>
              </a:spcAft>
              <a:defRPr/>
            </a:pPr>
            <a:r>
              <a:rPr lang="en-US" kern="0" dirty="0">
                <a:latin typeface="Berlin Sans FB" panose="020E0602020502020306" pitchFamily="34" charset="0"/>
              </a:rPr>
              <a:t>Exhibit </a:t>
            </a:r>
            <a:br>
              <a:rPr lang="en-US" kern="0" dirty="0">
                <a:latin typeface="Berlin Sans FB" panose="020E0602020502020306" pitchFamily="34" charset="0"/>
              </a:rPr>
            </a:br>
            <a:r>
              <a:rPr lang="en-US" kern="0" dirty="0">
                <a:latin typeface="Berlin Sans FB" panose="020E0602020502020306" pitchFamily="34" charset="0"/>
              </a:rPr>
              <a:t>1.5</a:t>
            </a:r>
          </a:p>
        </p:txBody>
      </p:sp>
      <p:sp>
        <p:nvSpPr>
          <p:cNvPr id="13" name="Rectangle 12"/>
          <p:cNvSpPr>
            <a:spLocks noGrp="1" noChangeArrowheads="1"/>
          </p:cNvSpPr>
          <p:nvPr/>
        </p:nvSpPr>
        <p:spPr bwMode="auto">
          <a:xfrm>
            <a:off x="6521570" y="6384322"/>
            <a:ext cx="216523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pic>
        <p:nvPicPr>
          <p:cNvPr id="12" name="Picture 11"/>
          <p:cNvPicPr>
            <a:picLocks noChangeAspect="1"/>
          </p:cNvPicPr>
          <p:nvPr/>
        </p:nvPicPr>
        <p:blipFill>
          <a:blip r:embed="rId3"/>
          <a:stretch>
            <a:fillRect/>
          </a:stretch>
        </p:blipFill>
        <p:spPr>
          <a:xfrm>
            <a:off x="586637" y="3678633"/>
            <a:ext cx="7970725" cy="22756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5"/>
          <p:cNvSpPr>
            <a:spLocks noGrp="1" noChangeArrowheads="1"/>
          </p:cNvSpPr>
          <p:nvPr>
            <p:ph type="title"/>
          </p:nvPr>
        </p:nvSpPr>
        <p:spPr/>
        <p:txBody>
          <a:bodyPr/>
          <a:lstStyle/>
          <a:p>
            <a:pPr eaLnBrk="1" hangingPunct="1"/>
            <a:r>
              <a:rPr lang="en-US" altLang="en-US" b="1" dirty="0"/>
              <a:t>Fraud Triangle</a:t>
            </a:r>
          </a:p>
        </p:txBody>
      </p:sp>
      <p:sp>
        <p:nvSpPr>
          <p:cNvPr id="4" name="Slide Number Placeholder 3"/>
          <p:cNvSpPr>
            <a:spLocks noGrp="1"/>
          </p:cNvSpPr>
          <p:nvPr>
            <p:ph type="sldNum" sz="quarter" idx="12"/>
          </p:nvPr>
        </p:nvSpPr>
        <p:spPr/>
        <p:txBody>
          <a:bodyPr/>
          <a:lstStyle/>
          <a:p>
            <a:pPr>
              <a:defRPr/>
            </a:pPr>
            <a:r>
              <a:rPr lang="en-US" dirty="0"/>
              <a:t>1-</a:t>
            </a:r>
            <a:fld id="{D8AFB753-C1E9-4533-BD56-46F6C7EBDF62}" type="slidenum">
              <a:rPr lang="en-US" smtClean="0"/>
              <a:pPr>
                <a:defRPr/>
              </a:pPr>
              <a:t>9</a:t>
            </a:fld>
            <a:endParaRPr lang="en-US" dirty="0"/>
          </a:p>
        </p:txBody>
      </p:sp>
      <p:sp>
        <p:nvSpPr>
          <p:cNvPr id="7" name="TextBox 6"/>
          <p:cNvSpPr txBox="1"/>
          <p:nvPr/>
        </p:nvSpPr>
        <p:spPr>
          <a:xfrm>
            <a:off x="457200" y="1447800"/>
            <a:ext cx="8305800" cy="830263"/>
          </a:xfrm>
          <a:prstGeom prst="rect">
            <a:avLst/>
          </a:prstGeom>
          <a:solidFill>
            <a:schemeClr val="bg2">
              <a:lumMod val="90000"/>
            </a:schemeClr>
          </a:solidFill>
          <a:ln>
            <a:solidFill>
              <a:schemeClr val="accent3">
                <a:lumMod val="50000"/>
              </a:schemeClr>
            </a:solidFill>
          </a:ln>
        </p:spPr>
        <p:txBody>
          <a:bodyPr wrap="square">
            <a:spAutoFit/>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defRPr/>
            </a:pPr>
            <a:r>
              <a:rPr lang="en-US" b="1" dirty="0"/>
              <a:t>Three factors must exist for a person to commit fraud: opportunity, pressure, and rationalization.</a:t>
            </a:r>
          </a:p>
        </p:txBody>
      </p:sp>
      <p:sp>
        <p:nvSpPr>
          <p:cNvPr id="137222" name="TextBox 7"/>
          <p:cNvSpPr txBox="1">
            <a:spLocks noChangeArrowheads="1"/>
          </p:cNvSpPr>
          <p:nvPr/>
        </p:nvSpPr>
        <p:spPr bwMode="auto">
          <a:xfrm>
            <a:off x="178538" y="2898184"/>
            <a:ext cx="3124200" cy="923925"/>
          </a:xfrm>
          <a:prstGeom prst="rect">
            <a:avLst/>
          </a:prstGeom>
          <a:noFill/>
          <a:ln w="9525">
            <a:noFill/>
            <a:miter lim="800000"/>
            <a:headEnd/>
            <a:tailEnd/>
          </a:ln>
        </p:spPr>
        <p:txBody>
          <a:bodyPr>
            <a:spAutoFit/>
          </a:bodyPr>
          <a:lstStyle/>
          <a:p>
            <a:pPr algn="ctr"/>
            <a:r>
              <a:rPr lang="en-US" altLang="en-US" dirty="0"/>
              <a:t>Envisions a way to commit fraud with low risk of getting caught</a:t>
            </a:r>
          </a:p>
        </p:txBody>
      </p:sp>
      <p:cxnSp>
        <p:nvCxnSpPr>
          <p:cNvPr id="10" name="Shape 9"/>
          <p:cNvCxnSpPr>
            <a:stCxn id="137222" idx="2"/>
          </p:cNvCxnSpPr>
          <p:nvPr/>
        </p:nvCxnSpPr>
        <p:spPr>
          <a:xfrm rot="16200000" flipH="1">
            <a:off x="1958919" y="3603828"/>
            <a:ext cx="439738" cy="87630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224" name="TextBox 10"/>
          <p:cNvSpPr txBox="1">
            <a:spLocks noChangeArrowheads="1"/>
          </p:cNvSpPr>
          <p:nvPr/>
        </p:nvSpPr>
        <p:spPr bwMode="auto">
          <a:xfrm>
            <a:off x="5719874" y="2962730"/>
            <a:ext cx="3124200" cy="923925"/>
          </a:xfrm>
          <a:prstGeom prst="rect">
            <a:avLst/>
          </a:prstGeom>
          <a:noFill/>
          <a:ln w="9525">
            <a:noFill/>
            <a:miter lim="800000"/>
            <a:headEnd/>
            <a:tailEnd/>
          </a:ln>
        </p:spPr>
        <p:txBody>
          <a:bodyPr>
            <a:spAutoFit/>
          </a:bodyPr>
          <a:lstStyle/>
          <a:p>
            <a:pPr algn="ctr"/>
            <a:r>
              <a:rPr lang="en-US" altLang="en-US" dirty="0"/>
              <a:t>Fails to see the criminal nature of the fraud or justifies the action</a:t>
            </a:r>
          </a:p>
        </p:txBody>
      </p:sp>
      <p:cxnSp>
        <p:nvCxnSpPr>
          <p:cNvPr id="12" name="Shape 11"/>
          <p:cNvCxnSpPr>
            <a:stCxn id="137224" idx="2"/>
          </p:cNvCxnSpPr>
          <p:nvPr/>
        </p:nvCxnSpPr>
        <p:spPr>
          <a:xfrm rot="5400000">
            <a:off x="6623955" y="3592174"/>
            <a:ext cx="363538" cy="952500"/>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226" name="TextBox 13"/>
          <p:cNvSpPr txBox="1">
            <a:spLocks noChangeArrowheads="1"/>
          </p:cNvSpPr>
          <p:nvPr/>
        </p:nvSpPr>
        <p:spPr bwMode="auto">
          <a:xfrm>
            <a:off x="2874168" y="5590621"/>
            <a:ext cx="3276600" cy="644525"/>
          </a:xfrm>
          <a:prstGeom prst="rect">
            <a:avLst/>
          </a:prstGeom>
          <a:noFill/>
          <a:ln w="9525">
            <a:noFill/>
            <a:miter lim="800000"/>
            <a:headEnd/>
            <a:tailEnd/>
          </a:ln>
        </p:spPr>
        <p:txBody>
          <a:bodyPr>
            <a:spAutoFit/>
          </a:bodyPr>
          <a:lstStyle/>
          <a:p>
            <a:pPr algn="ctr"/>
            <a:r>
              <a:rPr lang="en-US" altLang="en-US" dirty="0"/>
              <a:t>Must have some pressure to commit fraud, like unpaid bills</a:t>
            </a:r>
          </a:p>
        </p:txBody>
      </p:sp>
      <p:cxnSp>
        <p:nvCxnSpPr>
          <p:cNvPr id="22" name="Straight Arrow Connector 21"/>
          <p:cNvCxnSpPr>
            <a:cxnSpLocks/>
          </p:cNvCxnSpPr>
          <p:nvPr/>
        </p:nvCxnSpPr>
        <p:spPr>
          <a:xfrm flipV="1">
            <a:off x="4512468" y="5224388"/>
            <a:ext cx="0" cy="36623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0"/>
            <a:ext cx="9144000" cy="533400"/>
          </a:xfrm>
          <a:prstGeom prst="rect">
            <a:avLst/>
          </a:prstGeom>
          <a:solidFill>
            <a:srgbClr val="006991"/>
          </a:solidFill>
          <a:ln w="28575" cap="flat" cmpd="sng" algn="ctr">
            <a:solidFill>
              <a:srgbClr val="6076B4">
                <a:shade val="50000"/>
              </a:srgbClr>
            </a:solid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Palatino Linotype"/>
              <a:cs typeface="+mn-cs"/>
            </a:endParaRPr>
          </a:p>
        </p:txBody>
      </p:sp>
      <p:sp>
        <p:nvSpPr>
          <p:cNvPr id="16" name="Rectangle 15"/>
          <p:cNvSpPr>
            <a:spLocks noGrp="1" noChangeArrowheads="1"/>
          </p:cNvSpPr>
          <p:nvPr/>
        </p:nvSpPr>
        <p:spPr bwMode="auto">
          <a:xfrm>
            <a:off x="6400800" y="6384322"/>
            <a:ext cx="2286000" cy="228599"/>
          </a:xfrm>
          <a:prstGeom prst="rect">
            <a:avLst/>
          </a:prstGeom>
          <a:ln>
            <a:miter lim="800000"/>
            <a:headEnd/>
            <a:tailEnd/>
          </a:ln>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sz="1200" kern="1200" smtClean="0">
                <a:solidFill>
                  <a:prstClr val="black">
                    <a:tint val="75000"/>
                  </a:prst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dirty="0"/>
              <a:t> © McGraw-Hill Education </a:t>
            </a:r>
            <a:endParaRPr lang="en-US" sz="1600" dirty="0"/>
          </a:p>
        </p:txBody>
      </p:sp>
      <p:sp>
        <p:nvSpPr>
          <p:cNvPr id="15" name="Rounded Rectangle 9">
            <a:extLst>
              <a:ext uri="{FF2B5EF4-FFF2-40B4-BE49-F238E27FC236}">
                <a16:creationId xmlns:a16="http://schemas.microsoft.com/office/drawing/2014/main" id="{4599AFAC-D0C0-491C-A5C2-A970ED1067CB}"/>
              </a:ext>
            </a:extLst>
          </p:cNvPr>
          <p:cNvSpPr/>
          <p:nvPr/>
        </p:nvSpPr>
        <p:spPr>
          <a:xfrm>
            <a:off x="152400" y="6476999"/>
            <a:ext cx="4038600" cy="244475"/>
          </a:xfrm>
          <a:prstGeom prst="roundRect">
            <a:avLst/>
          </a:prstGeom>
          <a:solidFill>
            <a:srgbClr val="FFFFCC"/>
          </a:solidFill>
          <a:ln w="25400" cap="flat" cmpd="sng" algn="ctr">
            <a:solidFill>
              <a:srgbClr val="4F81BD">
                <a:shade val="50000"/>
              </a:srgbClr>
            </a:solidFill>
            <a:prstDash val="solid"/>
          </a:ln>
          <a:effectLst/>
        </p:spPr>
        <p:txBody>
          <a:bodyPr anchor="ctr"/>
          <a:lstStyle/>
          <a:p>
            <a:pPr eaLnBrk="0" fontAlgn="auto" hangingPunct="0">
              <a:spcBef>
                <a:spcPts val="0"/>
              </a:spcBef>
              <a:spcAft>
                <a:spcPts val="0"/>
              </a:spcAft>
              <a:defRPr/>
            </a:pPr>
            <a:r>
              <a:rPr kumimoji="0" lang="en-US" altLang="en-US" sz="1100" b="1" i="0" u="none" strike="noStrike" kern="0" cap="none" spc="0" normalizeH="0" baseline="0" noProof="0" dirty="0">
                <a:ln>
                  <a:noFill/>
                </a:ln>
                <a:solidFill>
                  <a:prstClr val="black"/>
                </a:solidFill>
                <a:effectLst/>
                <a:uLnTx/>
                <a:uFillTx/>
                <a:latin typeface="Arial Narrow" pitchFamily="34" charset="0"/>
                <a:ea typeface="+mn-ea"/>
                <a:cs typeface="+mn-cs"/>
              </a:rPr>
              <a:t>Learning Objective C2</a:t>
            </a:r>
            <a:r>
              <a:rPr lang="en-US" altLang="en-US" sz="1100" b="1" kern="0" dirty="0">
                <a:solidFill>
                  <a:prstClr val="black"/>
                </a:solidFill>
                <a:latin typeface="Arial Narrow" pitchFamily="34" charset="0"/>
                <a:cs typeface="+mn-cs"/>
              </a:rPr>
              <a:t>: Describe the importance of ethics and GAAP.</a:t>
            </a:r>
            <a:endParaRPr lang="en-US" sz="1100" b="1" kern="0" dirty="0">
              <a:solidFill>
                <a:prstClr val="black"/>
              </a:solidFill>
              <a:latin typeface="Arial Narrow" pitchFamily="34" charset="0"/>
              <a:cs typeface="+mn-cs"/>
            </a:endParaRPr>
          </a:p>
        </p:txBody>
      </p:sp>
      <p:pic>
        <p:nvPicPr>
          <p:cNvPr id="11268" name="Picture 4" descr="C:\Users\April\AppData\Local\Temp\SNAGHTML1ece6646.PNG">
            <a:extLst>
              <a:ext uri="{FF2B5EF4-FFF2-40B4-BE49-F238E27FC236}">
                <a16:creationId xmlns:a16="http://schemas.microsoft.com/office/drawing/2014/main" id="{4E20A5D4-F368-47A2-B228-656D4DA29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2933700"/>
            <a:ext cx="2628900"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20490</TotalTime>
  <Words>4728</Words>
  <Application>Microsoft Office PowerPoint</Application>
  <PresentationFormat>On-screen Show (4:3)</PresentationFormat>
  <Paragraphs>577</Paragraphs>
  <Slides>46</Slides>
  <Notes>45</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1" baseType="lpstr">
      <vt:lpstr>ＭＳ Ｐゴシック</vt:lpstr>
      <vt:lpstr>ＭＳ Ｐゴシック</vt:lpstr>
      <vt:lpstr>Arial</vt:lpstr>
      <vt:lpstr>Arial Narrow</vt:lpstr>
      <vt:lpstr>Berlin Sans FB</vt:lpstr>
      <vt:lpstr>Calibri</vt:lpstr>
      <vt:lpstr>Palatino Linotype</vt:lpstr>
      <vt:lpstr>Source Sans Pro</vt:lpstr>
      <vt:lpstr>STIX Two Text</vt:lpstr>
      <vt:lpstr>Times New Roman</vt:lpstr>
      <vt:lpstr>Verdana</vt:lpstr>
      <vt:lpstr>Wingdings</vt:lpstr>
      <vt:lpstr>Wingdings 2</vt:lpstr>
      <vt:lpstr>Office Theme</vt:lpstr>
      <vt:lpstr>Worksheet</vt:lpstr>
      <vt:lpstr>Accounting in Business</vt:lpstr>
      <vt:lpstr>    </vt:lpstr>
      <vt:lpstr>  Explain the importance of accounting and identify its users.  </vt:lpstr>
      <vt:lpstr>Importance of Accounting</vt:lpstr>
      <vt:lpstr>Users of Accounting Information</vt:lpstr>
      <vt:lpstr>Artificial Intelligence and  Data Analytics </vt:lpstr>
      <vt:lpstr>  Describe the importance of ethics and GAAP. generally accepted accounting principles  </vt:lpstr>
      <vt:lpstr>Ethics – A Key Concept</vt:lpstr>
      <vt:lpstr>Fraud Triangle</vt:lpstr>
      <vt:lpstr>Generally Accepted  Accounting Principles (GAAP)</vt:lpstr>
      <vt:lpstr> Financial Accounting Standards Board (FASB)</vt:lpstr>
      <vt:lpstr>International Standards</vt:lpstr>
      <vt:lpstr>Conceptual Framework</vt:lpstr>
      <vt:lpstr>Accounting Principles</vt:lpstr>
      <vt:lpstr>Accounting Assumptions</vt:lpstr>
      <vt:lpstr>  Define and interpret the accounting equation and each of its components.  </vt:lpstr>
      <vt:lpstr> Business Transactions and Accounting</vt:lpstr>
      <vt:lpstr>The Accounting Equation</vt:lpstr>
      <vt:lpstr>The Accounting Equation</vt:lpstr>
      <vt:lpstr>The Accounting Equation</vt:lpstr>
      <vt:lpstr>The Accounting Equation</vt:lpstr>
      <vt:lpstr>The Accounting Equation</vt:lpstr>
      <vt:lpstr>The Accounting Equation</vt:lpstr>
      <vt:lpstr>  Analyze business transactions using the accounting equation. </vt:lpstr>
      <vt:lpstr>Transaction 1:  Investment by Owner</vt:lpstr>
      <vt:lpstr>Accounting Equation 1</vt:lpstr>
      <vt:lpstr>Transaction 2:  Purchase Supplies for Cash</vt:lpstr>
      <vt:lpstr>Accounting Equation 2</vt:lpstr>
      <vt:lpstr>Transaction 3:  Purchase Equipment for Cash</vt:lpstr>
      <vt:lpstr>Accounting Equation 3</vt:lpstr>
      <vt:lpstr>Transaction 4:  Purchase Supplies on Credit</vt:lpstr>
      <vt:lpstr>Accounting Equation 4</vt:lpstr>
      <vt:lpstr>Transaction 5: Provide Services for Cash</vt:lpstr>
      <vt:lpstr>Accounting Equation 5</vt:lpstr>
      <vt:lpstr>Transactions 6 and 7: Payment of Expenses in Cash</vt:lpstr>
      <vt:lpstr>Accounting Equation 6 and 7</vt:lpstr>
      <vt:lpstr>Transaction 8: Provide Services and Facilities for Credit</vt:lpstr>
      <vt:lpstr>Accounting Equation 8</vt:lpstr>
      <vt:lpstr>Transaction 9: Receipt of Cash from Accounts Receivable</vt:lpstr>
      <vt:lpstr>Accounting Equation 9</vt:lpstr>
      <vt:lpstr>Transaction 10: Payment of Accounts Payable</vt:lpstr>
      <vt:lpstr>Accounting Equation 10</vt:lpstr>
      <vt:lpstr>Transaction 11: Withdrawal of Cash by Owner</vt:lpstr>
      <vt:lpstr>Accounting Equation 11</vt:lpstr>
      <vt:lpstr>Summary of Transactions</vt:lpstr>
      <vt:lpstr>End of Lecture 1  Thank you</vt:lpstr>
    </vt:vector>
  </TitlesOfParts>
  <Company>Jon A. Booker, Ph.D., CPA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A. Booker</dc:creator>
  <cp:lastModifiedBy>Lenovo</cp:lastModifiedBy>
  <cp:revision>1009</cp:revision>
  <cp:lastPrinted>2020-06-01T16:26:15Z</cp:lastPrinted>
  <dcterms:created xsi:type="dcterms:W3CDTF">2012-08-01T21:08:21Z</dcterms:created>
  <dcterms:modified xsi:type="dcterms:W3CDTF">2022-07-29T14:44:59Z</dcterms:modified>
</cp:coreProperties>
</file>