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comments/comment11.xml" ContentType="application/vnd.openxmlformats-officedocument.presentationml.comments+xml"/>
  <Override PartName="/ppt/notesSlides/notesSlide12.xml" ContentType="application/vnd.openxmlformats-officedocument.presentationml.notes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13.xml" ContentType="application/vnd.openxmlformats-officedocument.presentationml.comments+xml"/>
  <Override PartName="/ppt/notesSlides/notesSlide14.xml" ContentType="application/vnd.openxmlformats-officedocument.presentationml.notesSlide+xml"/>
  <Override PartName="/ppt/comments/comment14.xml" ContentType="application/vnd.openxmlformats-officedocument.presentationml.comments+xml"/>
  <Override PartName="/ppt/notesSlides/notesSlide15.xml" ContentType="application/vnd.openxmlformats-officedocument.presentationml.notesSlide+xml"/>
  <Override PartName="/ppt/comments/comment15.xml" ContentType="application/vnd.openxmlformats-officedocument.presentationml.comments+xml"/>
  <Override PartName="/ppt/notesSlides/notesSlide16.xml" ContentType="application/vnd.openxmlformats-officedocument.presentationml.notesSlide+xml"/>
  <Override PartName="/ppt/comments/comment16.xml" ContentType="application/vnd.openxmlformats-officedocument.presentationml.comments+xml"/>
  <Override PartName="/ppt/notesSlides/notesSlide17.xml" ContentType="application/vnd.openxmlformats-officedocument.presentationml.notesSlide+xml"/>
  <Override PartName="/ppt/comments/comment17.xml" ContentType="application/vnd.openxmlformats-officedocument.presentationml.comments+xml"/>
  <Override PartName="/ppt/notesSlides/notesSlide18.xml" ContentType="application/vnd.openxmlformats-officedocument.presentationml.notesSlide+xml"/>
  <Override PartName="/ppt/comments/comment18.xml" ContentType="application/vnd.openxmlformats-officedocument.presentationml.comments+xml"/>
  <Override PartName="/ppt/notesSlides/notesSlide19.xml" ContentType="application/vnd.openxmlformats-officedocument.presentationml.notesSlide+xml"/>
  <Override PartName="/ppt/comments/comment19.xml" ContentType="application/vnd.openxmlformats-officedocument.presentationml.comments+xml"/>
  <Override PartName="/ppt/notesSlides/notesSlide20.xml" ContentType="application/vnd.openxmlformats-officedocument.presentationml.notesSlide+xml"/>
  <Override PartName="/ppt/comments/comment20.xml" ContentType="application/vnd.openxmlformats-officedocument.presentationml.comments+xml"/>
  <Override PartName="/ppt/notesSlides/notesSlide21.xml" ContentType="application/vnd.openxmlformats-officedocument.presentationml.notesSlide+xml"/>
  <Override PartName="/ppt/comments/comment21.xml" ContentType="application/vnd.openxmlformats-officedocument.presentationml.comments+xml"/>
  <Override PartName="/ppt/notesSlides/notesSlide22.xml" ContentType="application/vnd.openxmlformats-officedocument.presentationml.notesSlide+xml"/>
  <Override PartName="/ppt/comments/comment22.xml" ContentType="application/vnd.openxmlformats-officedocument.presentationml.comments+xml"/>
  <Override PartName="/ppt/notesSlides/notesSlide23.xml" ContentType="application/vnd.openxmlformats-officedocument.presentationml.notesSlide+xml"/>
  <Override PartName="/ppt/comments/comment23.xml" ContentType="application/vnd.openxmlformats-officedocument.presentationml.comments+xml"/>
  <Override PartName="/ppt/notesSlides/notesSlide24.xml" ContentType="application/vnd.openxmlformats-officedocument.presentationml.notesSlide+xml"/>
  <Override PartName="/ppt/comments/comment24.xml" ContentType="application/vnd.openxmlformats-officedocument.presentationml.comments+xml"/>
  <Override PartName="/ppt/notesSlides/notesSlide25.xml" ContentType="application/vnd.openxmlformats-officedocument.presentationml.notesSlide+xml"/>
  <Override PartName="/ppt/comments/comment25.xml" ContentType="application/vnd.openxmlformats-officedocument.presentationml.comments+xml"/>
  <Override PartName="/ppt/notesSlides/notesSlide26.xml" ContentType="application/vnd.openxmlformats-officedocument.presentationml.notesSlide+xml"/>
  <Override PartName="/ppt/comments/comment26.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27.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28.xml" ContentType="application/vnd.openxmlformats-officedocument.presentationml.comments+xml"/>
  <Override PartName="/ppt/notesSlides/notesSlide41.xml" ContentType="application/vnd.openxmlformats-officedocument.presentationml.notesSlide+xml"/>
  <Override PartName="/ppt/comments/comment2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20" r:id="rId1"/>
    <p:sldMasterId id="2147484344" r:id="rId2"/>
    <p:sldMasterId id="2147486548" r:id="rId3"/>
  </p:sldMasterIdLst>
  <p:notesMasterIdLst>
    <p:notesMasterId r:id="rId45"/>
  </p:notesMasterIdLst>
  <p:handoutMasterIdLst>
    <p:handoutMasterId r:id="rId46"/>
  </p:handoutMasterIdLst>
  <p:sldIdLst>
    <p:sldId id="299" r:id="rId4"/>
    <p:sldId id="333" r:id="rId5"/>
    <p:sldId id="334" r:id="rId6"/>
    <p:sldId id="259" r:id="rId7"/>
    <p:sldId id="260" r:id="rId8"/>
    <p:sldId id="261" r:id="rId9"/>
    <p:sldId id="262" r:id="rId10"/>
    <p:sldId id="263" r:id="rId11"/>
    <p:sldId id="264" r:id="rId12"/>
    <p:sldId id="265" r:id="rId13"/>
    <p:sldId id="266" r:id="rId14"/>
    <p:sldId id="337" r:id="rId15"/>
    <p:sldId id="268" r:id="rId16"/>
    <p:sldId id="269" r:id="rId17"/>
    <p:sldId id="270" r:id="rId18"/>
    <p:sldId id="271" r:id="rId19"/>
    <p:sldId id="356" r:id="rId20"/>
    <p:sldId id="272" r:id="rId21"/>
    <p:sldId id="273" r:id="rId22"/>
    <p:sldId id="274" r:id="rId23"/>
    <p:sldId id="275" r:id="rId24"/>
    <p:sldId id="297" r:id="rId25"/>
    <p:sldId id="324" r:id="rId26"/>
    <p:sldId id="325" r:id="rId27"/>
    <p:sldId id="326" r:id="rId28"/>
    <p:sldId id="327" r:id="rId29"/>
    <p:sldId id="328"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8" r:id="rId43"/>
    <p:sldId id="359" r:id="rId44"/>
  </p:sldIdLst>
  <p:sldSz cx="9144000" cy="6858000" type="screen4x3"/>
  <p:notesSz cx="7077075" cy="93630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Kane" initials="BK" lastIdx="12" clrIdx="0"/>
  <p:cmAuthor id="7" name="Nancy Dickson" initials="MOU" lastIdx="10" clrIdx="7">
    <p:extLst/>
  </p:cmAuthor>
  <p:cmAuthor id="1" name="Helen" initials="H" lastIdx="24" clrIdx="1"/>
  <p:cmAuthor id="8" name="Helen Roybark" initials="HR" lastIdx="27" clrIdx="8">
    <p:extLst/>
  </p:cmAuthor>
  <p:cmAuthor id="2" name="Jean Inabinett" initials="JI" lastIdx="33" clrIdx="2"/>
  <p:cmAuthor id="9" name="Lenovo" initials="L" lastIdx="117" clrIdx="9">
    <p:extLst>
      <p:ext uri="{19B8F6BF-5375-455C-9EA6-DF929625EA0E}">
        <p15:presenceInfo xmlns:p15="http://schemas.microsoft.com/office/powerpoint/2012/main" userId="4e493767f6532d75" providerId="Windows Live"/>
      </p:ext>
    </p:extLst>
  </p:cmAuthor>
  <p:cmAuthor id="3" name="Mohr, April L (Jefferson)" initials="MAL(" lastIdx="94" clrIdx="3"/>
  <p:cmAuthor id="4" name="April Mohr" initials="AM" lastIdx="37" clrIdx="4"/>
  <p:cmAuthor id="5" name="Wanda Wong" initials="WW" lastIdx="6" clrIdx="5"/>
  <p:cmAuthor id="6" name="jeaninemetzler@outlook.com" initials="j" lastIdx="49"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2D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59" autoAdjust="0"/>
    <p:restoredTop sz="57617" autoAdjust="0"/>
  </p:normalViewPr>
  <p:slideViewPr>
    <p:cSldViewPr>
      <p:cViewPr varScale="1">
        <p:scale>
          <a:sx n="50" d="100"/>
          <a:sy n="50" d="100"/>
        </p:scale>
        <p:origin x="155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028" y="-90"/>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9" dt="2022-06-09T21:30:31.962" idx="1">
    <p:pos x="2170" y="943"/>
    <p:text>تحليل وتسجيل المعاملات</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9" dt="2022-06-09T22:30:49.209" idx="40">
    <p:pos x="10" y="10"/>
    <p:text>يُطلق على مطالبة المالك بشأن أصول الشركة حقوق الملكية أو حقوق الملكية. حقوق الملكية هي حصة المالك المتبقية في أصول الشركة بعد خصم الالتزامات.</p:text>
    <p:extLst>
      <p:ext uri="{C676402C-5697-4E1C-873F-D02D1690AC5C}">
        <p15:threadingInfo xmlns:p15="http://schemas.microsoft.com/office/powerpoint/2012/main" timeZoneBias="-120"/>
      </p:ext>
    </p:extLst>
  </p:cm>
  <p:cm authorId="9" dt="2022-06-09T22:33:01.598" idx="41">
    <p:pos x="10" y="106"/>
    <p:text>يزيد رأس مال المالك من كل من الأصول وحقوق الملكية. يتم تسجيل الزيادة في حقوق الملكية في حساب بعنوان المالك ، رأس المال. استثمارات المالك ليست عائدات الأعمال.</p:text>
    <p:extLst>
      <p:ext uri="{C676402C-5697-4E1C-873F-D02D1690AC5C}">
        <p15:threadingInfo xmlns:p15="http://schemas.microsoft.com/office/powerpoint/2012/main" timeZoneBias="-120">
          <p15:parentCm authorId="9" idx="40"/>
        </p15:threadingInfo>
      </p:ext>
    </p:extLst>
  </p:cm>
  <p:cm authorId="9" dt="2022-06-09T22:33:26.848" idx="42">
    <p:pos x="10" y="202"/>
    <p:text>عمليات سحب المالك هي عمليات سحب للمالك للاستخدام الشخصي ، مما يقلل من أصول الشركة وإجمالي حقوق الملكية. يتم تسجيل النقص في حقوق الملكية في حساب بعنوان المالك ، عمليات السحب. عمليات السحب ليست نفقات الأعمال ؛ هم ببساطة عكس استثمارات المالك</p:text>
    <p:extLst>
      <p:ext uri="{C676402C-5697-4E1C-873F-D02D1690AC5C}">
        <p15:threadingInfo xmlns:p15="http://schemas.microsoft.com/office/powerpoint/2012/main" timeZoneBias="-120">
          <p15:parentCm authorId="9" idx="40"/>
        </p15:threadingInfo>
      </p:ext>
    </p:extLst>
  </p:cm>
  <p:cm authorId="9" dt="2022-06-09T22:34:33.662" idx="43">
    <p:pos x="10" y="298"/>
    <p:text>يتم تسجيل مبيعات المنتجات والخدمات للعملاء في حسابات الإيرادات ، مما يزيد من حقوق الملكية. من أمثلة حسابات الإيرادات المبيعات وإيرادات العمولات وإيرادات الرسوم المهنية وإيرادات الإيجار وإيرادات الفوائد. الإيرادات دائما تزيد من حقوق الملكية.</p:text>
    <p:extLst>
      <p:ext uri="{C676402C-5697-4E1C-873F-D02D1690AC5C}">
        <p15:threadingInfo xmlns:p15="http://schemas.microsoft.com/office/powerpoint/2012/main" timeZoneBias="-120">
          <p15:parentCm authorId="9" idx="40"/>
        </p15:threadingInfo>
      </p:ext>
    </p:extLst>
  </p:cm>
  <p:cm authorId="9" dt="2022-06-09T22:35:31.325" idx="44">
    <p:pos x="10" y="394"/>
    <p:text>يتم تسجيل تكاليف تقديم المنتجات والخدمات في حسابات المصاريف ، مما يقلل من حقوق الملكية. أمثلة على حسابات المصاريف هي مصاريف الإعلان ، ونفقات الرواتب ، ونفقات الإيجار ، ونفقات المرافق ، ونفقات التأمين. تنخفض المصروفات دائمًا من حقوق الملكية</p:text>
    <p:extLst>
      <p:ext uri="{C676402C-5697-4E1C-873F-D02D1690AC5C}">
        <p15:threadingInfo xmlns:p15="http://schemas.microsoft.com/office/powerpoint/2012/main" timeZoneBias="-120">
          <p15:parentCm authorId="9" idx="40"/>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9" dt="2022-06-09T22:38:01.502" idx="45">
    <p:pos x="10" y="10"/>
    <p:text>تذكر المعادلة المحاسبية الموسعة الموضحة هنا. تزيد الإيرادات من حقوق الملكية في المعادلة وتنقص المصروفات حقوق الملكية. بالإضافة إلى ذلك ، يتم تسجيل استثمارات المالك في المالك ورأس المال وزيادة حقوق الملكية والمالك ، وتؤدي عمليات السحب إلى خفض حقوق الملكية. عمليات السحب هي توزيعات الأصول على أصحابها ، مما يقلل من أصول الشركة وإجمالي حقوق الملكية. عمليات السحب ليست نفقات الأعمال ؛ هم ببساطة عكس استثمارات المالك.</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9" dt="2022-06-09T22:39:11.377" idx="46">
    <p:pos x="5035" y="1077"/>
    <p:text>تحديد المدين والائتمان وشرح محاسبة القيد المزدوج</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9" dt="2022-06-09T22:39:39.344" idx="47">
    <p:pos x="5237" y="1013"/>
    <p:text>يمثل حساب T حساب دفتر الموازنة ويستخدم لإظهار تأثيرات المعاملات.</p:text>
    <p:extLst>
      <p:ext uri="{C676402C-5697-4E1C-873F-D02D1690AC5C}">
        <p15:threadingInfo xmlns:p15="http://schemas.microsoft.com/office/powerpoint/2012/main" timeZoneBias="-120"/>
      </p:ext>
    </p:extLst>
  </p:cm>
  <p:cm authorId="9" dt="2022-06-09T22:40:20.372" idx="48">
    <p:pos x="5237" y="1109"/>
    <p:text>غالبًا ما يستخدم المحاسبون حساب T لتمثيل حساب الموازنة العام. يتم إدخال عنوان الحساب في الجزء العلوي من حساب T. يُطلق دائمًا على الجانب الأيسر من حساب T اسم الجانب المدين ، ويسمى الجانب الأيمن دائمًا جانب الائتمان. يأتي هذا المصطلح من الوقت الذي تم فيه تطوير أول نظام للقيد المزدوج. ما زلنا نستخدم المصطلحات كاتفاقية. مصطلح المدين أو الائتمان ، في حد ذاته ، لا يعني الزيادة أو النقصان. يعتمد ما إذا كان الخصم أو الائتمان زيادة أو نقصانًا على الحساب. الفرق بين إجمالي الديون وإجمالي الائتمانات للحساب هو رصيد الحساب. عندما يتجاوز مجموع الديون مجموع الاعتمادات في حساب معين ، يكون للحساب رصيد مدين. عندما يتساوى إجمالي الديون مع إجمالي الأرصدة ، يكون للحساب رصيد صفري</p:text>
    <p:extLst>
      <p:ext uri="{C676402C-5697-4E1C-873F-D02D1690AC5C}">
        <p15:threadingInfo xmlns:p15="http://schemas.microsoft.com/office/powerpoint/2012/main" timeZoneBias="-120">
          <p15:parentCm authorId="9" idx="47"/>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9" dt="2022-06-09T22:43:39.173" idx="49">
    <p:pos x="10" y="10"/>
    <p:text>تتطلب محاسبة القيد المزدوج أن تظل المعادلة المحاسبية متوازنة مما يعني أنه بالنسبة لكل معاملة:</p:text>
    <p:extLst>
      <p:ext uri="{C676402C-5697-4E1C-873F-D02D1690AC5C}">
        <p15:threadingInfo xmlns:p15="http://schemas.microsoft.com/office/powerpoint/2012/main" timeZoneBias="-120"/>
      </p:ext>
    </p:extLst>
  </p:cm>
  <p:cm authorId="9" dt="2022-06-09T22:44:26.617" idx="50">
    <p:pos x="10" y="106"/>
    <p:text>● يتم تضمين حسابين على الأقل ، مع خصم واحد على الأقل وائتمان واحد.</p:text>
    <p:extLst>
      <p:ext uri="{C676402C-5697-4E1C-873F-D02D1690AC5C}">
        <p15:threadingInfo xmlns:p15="http://schemas.microsoft.com/office/powerpoint/2012/main" timeZoneBias="-120">
          <p15:parentCm authorId="9" idx="49"/>
        </p15:threadingInfo>
      </p:ext>
    </p:extLst>
  </p:cm>
  <p:cm authorId="9" dt="2022-06-09T22:44:56.001" idx="52">
    <p:pos x="10" y="202"/>
    <p:text>● يجب أن يساوي المبلغ الإجمالي المدين إجمالي المبلغ المدين.</p:text>
    <p:extLst>
      <p:ext uri="{C676402C-5697-4E1C-873F-D02D1690AC5C}">
        <p15:threadingInfo xmlns:p15="http://schemas.microsoft.com/office/powerpoint/2012/main" timeZoneBias="-120">
          <p15:parentCm authorId="9" idx="49"/>
        </p15:threadingInfo>
      </p:ext>
    </p:extLst>
  </p:cm>
  <p:cm authorId="9" dt="2022-06-09T22:48:56.171" idx="53">
    <p:pos x="10" y="298"/>
    <p:text>الزيادات أو النقصان الصافي من جهة لها تأثيرات صافية متساوية على الجانب الآخر. على سبيل المثال ، يجب أن تكون الزيادة الصافية في الأصول مصحوبة بزيادة صافية متساوية على جانب المطلوبات وحقوق الملكية. تؤثر بعض المعاملات على جانب واحد فقط من المعادلة ، مثل الحصول على أصل أرضي بالتخلي عن أصل نقدي ، لكن تأثيرها الصافي على هذا الجانب هو صفر.</p:text>
    <p:extLst>
      <p:ext uri="{C676402C-5697-4E1C-873F-D02D1690AC5C}">
        <p15:threadingInfo xmlns:p15="http://schemas.microsoft.com/office/powerpoint/2012/main" timeZoneBias="-120">
          <p15:parentCm authorId="9" idx="49"/>
        </p15:threadingInfo>
      </p:ext>
    </p:extLst>
  </p:cm>
  <p:cm authorId="9" dt="2022-06-09T22:50:18.654" idx="54">
    <p:pos x="10" y="394"/>
    <p:text>الجانب الأيسر هو جانب التوازن العادي للأصول ، والجانب الأيمن هو جانب التوازن العادي للمطلوبات وحقوق الملكية. يتطابق هذا مع تخطيطها في المعادلة المحاسبية ، حيث توجد الأصول على الجانب الأيسر من هذه المعادلة والمطلوبات وحقوق الملكية على اليمين.</p:text>
    <p:extLst>
      <p:ext uri="{C676402C-5697-4E1C-873F-D02D1690AC5C}">
        <p15:threadingInfo xmlns:p15="http://schemas.microsoft.com/office/powerpoint/2012/main" timeZoneBias="-120">
          <p15:parentCm authorId="9" idx="49"/>
        </p15:threadingInfo>
      </p:ext>
    </p:extLst>
  </p:cm>
  <p:cm authorId="9" dt="2022-06-09T22:51:33.241" idx="55">
    <p:pos x="10" y="490"/>
    <p:text>سوف يستغرق الأمر وقتًا قصيرًا حتى تعتاد على استخدام المصطلحين المدين والائتمان ، ولكن مع الممارسة سوف تتقن المفهوم بسهولة.</p:text>
    <p:extLst>
      <p:ext uri="{C676402C-5697-4E1C-873F-D02D1690AC5C}">
        <p15:threadingInfo xmlns:p15="http://schemas.microsoft.com/office/powerpoint/2012/main" timeZoneBias="-120">
          <p15:parentCm authorId="9" idx="49"/>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9" dt="2022-06-09T22:51:57.790" idx="56">
    <p:pos x="10" y="10"/>
    <p:text>تزداد حقوق الملكية من الإيرادات واستثمارات المالكين وتنخفض من المصروفات وسحوبات المالك. نرى ذلك من خلال توسيع المعادلة المحاسبية لتشمل الديون والائتمانات في شكل القيد المزدوج</p:text>
    <p:extLst>
      <p:ext uri="{C676402C-5697-4E1C-873F-D02D1690AC5C}">
        <p15:threadingInfo xmlns:p15="http://schemas.microsoft.com/office/powerpoint/2012/main" timeZoneBias="-120"/>
      </p:ext>
    </p:extLst>
  </p:cm>
  <p:cm authorId="9" dt="2022-06-09T22:52:23.653" idx="57">
    <p:pos x="10" y="106"/>
    <p:text>الزيادات (الاعتمادات) للمالك ورأس المال والإيرادات تزيد من حقوق الملكية ؛ الزيادات (الديون) للمالك ، والسحوبات والمصروفات تقلل حقوق الملكية. الرصيد العادي لكل حساب (أصل أو التزام أو مالك أو رأس مال أو سحوبات أو إيرادات أو مصروفات) هو الجانب الذي يتم فيه تسجيل الزيادات</p:text>
    <p:extLst>
      <p:ext uri="{C676402C-5697-4E1C-873F-D02D1690AC5C}">
        <p15:threadingInfo xmlns:p15="http://schemas.microsoft.com/office/powerpoint/2012/main" timeZoneBias="-120">
          <p15:parentCm authorId="9" idx="56"/>
        </p15:threadingInfo>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9" dt="2022-06-09T23:07:42.483" idx="58">
    <p:pos x="10" y="10"/>
    <p:text/>
    <p:extLst>
      <p:ext uri="{C676402C-5697-4E1C-873F-D02D1690AC5C}">
        <p15:threadingInfo xmlns:p15="http://schemas.microsoft.com/office/powerpoint/2012/main" timeZoneBias="-120"/>
      </p:ext>
    </p:extLst>
  </p:cm>
  <p:cm authorId="9" dt="2022-06-09T23:08:11.277" idx="59">
    <p:pos x="10" y="106"/>
    <p:text>رصيد الحساب هو الفرق بين الزيادات والنقصان في الحساب. لاحظ حساب T.</p:text>
    <p:extLst>
      <p:ext uri="{C676402C-5697-4E1C-873F-D02D1690AC5C}">
        <p15:threadingInfo xmlns:p15="http://schemas.microsoft.com/office/powerpoint/2012/main" timeZoneBias="-120">
          <p15:parentCm authorId="9" idx="58"/>
        </p15:threadingInfo>
      </p:ext>
    </p:extLst>
  </p:cm>
  <p:cm authorId="9" dt="2022-06-09T23:09:59.740" idx="61">
    <p:pos x="10" y="202"/>
    <p:text>لقد حددنا الرصيد في الحسابات في الفصل الأخير ، ولكن في هذا الفصل سننظر في طريقة أكثر شمولاً لتحديد رصيد الحساب</p:text>
    <p:extLst>
      <p:ext uri="{C676402C-5697-4E1C-873F-D02D1690AC5C}">
        <p15:threadingInfo xmlns:p15="http://schemas.microsoft.com/office/powerpoint/2012/main" timeZoneBias="-120">
          <p15:parentCm authorId="9" idx="58"/>
        </p15:threadingInfo>
      </p:ext>
    </p:extLst>
  </p:cm>
  <p:cm authorId="9" dt="2022-06-09T23:09:32.635" idx="60">
    <p:pos x="5440" y="1161"/>
    <p:text>الحساب النقدي هو أصل ، لذلك تظهر الزيادات ، أو الإيصالات ، على الخصم ، أو الجانب الأيسر ، والنقصان ، أو المدفوعات ، تظهر على جانب الائتمان ، أو الجانب الأيمن. لتحديد ما إذا كان الحساب يحتوي على رصيد مدين أو دائن ، نقوم بتجميع الجانبين الأيمن والأيسر ووضع الرصيد على الجانب الأكبر. في هذا المثال ، تبلغ الزيادات النقدية لدينا 36100 دولارًا أمريكيًا ويبلغ إجمالي الانخفاضات 31300 دولارًا أمريكيًا وبالتالي فإن الحساب النقدي به رصيد مدين أو موجب قدره 4800 دولار أمريكي</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9" dt="2022-06-09T23:10:28.441" idx="62">
    <p:pos x="5330" y="1509"/>
    <p:text>تحليل وتسجيل المعاملات وتأثيرها على البيانات المالية</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9" dt="2022-06-09T23:10:49.268" idx="63">
    <p:pos x="4736" y="347"/>
    <p:text>تدوين المعاملات ونشرها</p:text>
    <p:extLst>
      <p:ext uri="{C676402C-5697-4E1C-873F-D02D1690AC5C}">
        <p15:threadingInfo xmlns:p15="http://schemas.microsoft.com/office/powerpoint/2012/main" timeZoneBias="-120"/>
      </p:ext>
    </p:extLst>
  </p:cm>
  <p:cm authorId="9" dt="2022-06-09T23:11:39.466" idx="64">
    <p:pos x="4736" y="443"/>
    <p:text/>
    <p:extLst>
      <p:ext uri="{C676402C-5697-4E1C-873F-D02D1690AC5C}">
        <p15:threadingInfo xmlns:p15="http://schemas.microsoft.com/office/powerpoint/2012/main" timeZoneBias="-120">
          <p15:parentCm authorId="9" idx="63"/>
        </p15:threadingInfo>
      </p:ext>
    </p:extLst>
  </p:cm>
  <p:cm authorId="9" dt="2022-06-09T23:26:26.602" idx="78">
    <p:pos x="4736" y="539"/>
    <p:text>تحديد المعاملة والحدث من وثائق المصدر.</p:text>
    <p:extLst>
      <p:ext uri="{C676402C-5697-4E1C-873F-D02D1690AC5C}">
        <p15:threadingInfo xmlns:p15="http://schemas.microsoft.com/office/powerpoint/2012/main" timeZoneBias="-120">
          <p15:parentCm authorId="9" idx="63"/>
        </p15:threadingInfo>
      </p:ext>
    </p:extLst>
  </p:cm>
  <p:cm authorId="9" dt="2022-06-09T23:26:57.275" idx="79">
    <p:pos x="4736" y="635"/>
    <p:text>تحليل الحركة والحدث باستخدام المعادلة المحاسبية.</p:text>
    <p:extLst>
      <p:ext uri="{C676402C-5697-4E1C-873F-D02D1690AC5C}">
        <p15:threadingInfo xmlns:p15="http://schemas.microsoft.com/office/powerpoint/2012/main" timeZoneBias="-120">
          <p15:parentCm authorId="9" idx="63"/>
        </p15:threadingInfo>
      </p:ext>
    </p:extLst>
  </p:cm>
  <p:cm authorId="9" dt="2022-06-09T23:27:26.830" idx="80">
    <p:pos x="4736" y="731"/>
    <p:text>سجل المعاملات والأحداث ذات الصلة في مجلة</p:text>
    <p:extLst>
      <p:ext uri="{C676402C-5697-4E1C-873F-D02D1690AC5C}">
        <p15:threadingInfo xmlns:p15="http://schemas.microsoft.com/office/powerpoint/2012/main" timeZoneBias="-120">
          <p15:parentCm authorId="9" idx="63"/>
        </p15:threadingInfo>
      </p:ext>
    </p:extLst>
  </p:cm>
  <p:cm authorId="9" dt="2022-06-09T23:28:39.775" idx="81">
    <p:pos x="4736" y="827"/>
    <p:text>نشر معلومات دفتر اليومية إلى حساب الموازنة</p:text>
    <p:extLst>
      <p:ext uri="{C676402C-5697-4E1C-873F-D02D1690AC5C}">
        <p15:threadingInfo xmlns:p15="http://schemas.microsoft.com/office/powerpoint/2012/main" timeZoneBias="-120">
          <p15:parentCm authorId="9" idx="63"/>
        </p15:threadingInfo>
      </p:ext>
    </p:extLst>
  </p:cm>
  <p:cm authorId="9" dt="2022-06-09T23:25:42.743" idx="77">
    <p:pos x="394" y="394"/>
    <p:text>في عملية المحاسبة ، تقوم أولاً بتحليل معاملة من خلال النظر في وثائق المصدر المناسبة. بعد ذلك ، نطبق قواعد محاسبة القيد المزدوج ونسجل إدخال دفتر يومية عام. المجلة العامة هي قائمة مرتبة ترتيبًا زمنيًا للمعاملات. في نهاية الفترة المحاسبية ، نقوم بترحيل المعلومات من المجلة العامة إلى حساب دفتر الأستاذ العام المناسب. يقوم دفتر الموازنة العام بتجميع كافة المعاملات التي تؤثر على حساب معين. أي أن كافة الحركات التي تزيد أو تنقص الحساب النقدي يتم ترحيلها إلى حساب النقد لدفتر الموازنة العام</p:text>
    <p:extLst>
      <p:ext uri="{C676402C-5697-4E1C-873F-D02D1690AC5C}">
        <p15:threadingInfo xmlns:p15="http://schemas.microsoft.com/office/powerpoint/2012/main" timeZoneBias="-1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9" dt="2022-06-09T23:13:46.794" idx="65">
    <p:pos x="10" y="10"/>
    <p:text>فيما يلي مثال على التسجيل الصحيح لمعاملة دفتر اليومية العامة. لقد رأينا صفقة مماثلة من قبل. في هذه الحالة ، يساهم صاحب العمل بمبلغ 30.000 دولارًا أمريكيًا لبدء النشاط التجاري.</p:text>
    <p:extLst>
      <p:ext uri="{C676402C-5697-4E1C-873F-D02D1690AC5C}">
        <p15:threadingInfo xmlns:p15="http://schemas.microsoft.com/office/powerpoint/2012/main" timeZoneBias="-120"/>
      </p:ext>
    </p:extLst>
  </p:cm>
  <p:cm authorId="9" dt="2022-06-09T23:15:21.142" idx="66">
    <p:pos x="10" y="106"/>
    <p:text>تمت المعاملة في 1 ديسمبر 2021. التاريخ مهم عند تسجيل معاملات دفتر اليومية العامة ويتم تسجيله على الجانب الأيسر من المجلة.</p:text>
    <p:extLst>
      <p:ext uri="{C676402C-5697-4E1C-873F-D02D1690AC5C}">
        <p15:threadingInfo xmlns:p15="http://schemas.microsoft.com/office/powerpoint/2012/main" timeZoneBias="-120">
          <p15:parentCm authorId="9" idx="65"/>
        </p15:threadingInfo>
      </p:ext>
    </p:extLst>
  </p:cm>
  <p:cm authorId="9" dt="2022-06-09T23:15:47.233" idx="67">
    <p:pos x="10" y="202"/>
    <p:text>بعد ذلك نحدد الحسابات المتأثرة بالمعاملات. الحساب النقدي هو أحد الأصول التي زادت. نعرض زيادات في حسابات الأصول مع الخصم إلى هذا الحساب. المالك ، حساب رأس المال زاد أيضًا ونظهر زيادات في حسابات الأسهم مع الائتمان. يتم دائمًا إدراج الخصومات أولاً في المجلة متبوعة بالائتمانات التي تم وضع مسافة بادئة لها قليلاً أسفل الديون</p:text>
    <p:extLst>
      <p:ext uri="{C676402C-5697-4E1C-873F-D02D1690AC5C}">
        <p15:threadingInfo xmlns:p15="http://schemas.microsoft.com/office/powerpoint/2012/main" timeZoneBias="-120">
          <p15:parentCm authorId="9" idx="65"/>
        </p15:threadingInfo>
      </p:ext>
    </p:extLst>
  </p:cm>
  <p:cm authorId="9" dt="2022-06-09T23:19:51.402" idx="68">
    <p:pos x="10" y="298"/>
    <p:text>يتم وضع المبلغ بالدولار في عمود الخصم أو الائتمان المناسب. في هذه الحالة ، تم الخصم من الحساب النقدي بمبلغ 30000 دولار ، لذلك نضع هذا المبلغ في عمود الخصم.</p:text>
    <p:extLst>
      <p:ext uri="{C676402C-5697-4E1C-873F-D02D1690AC5C}">
        <p15:threadingInfo xmlns:p15="http://schemas.microsoft.com/office/powerpoint/2012/main" timeZoneBias="-120">
          <p15:parentCm authorId="9" idx="65"/>
        </p15:threadingInfo>
      </p:ext>
    </p:extLst>
  </p:cm>
  <p:cm authorId="9" dt="2022-06-09T23:21:33.149" idx="69">
    <p:pos x="10" y="394"/>
    <p:text>أخيرًا ، نقوم بإعداد وصف موجز للمعاملة حتى يفهم الأشخاص الآخرون الذين يشاهدون عملنا طبيعة المعاملة. تم وضع مسافة بادئة لهذا التفسير بقدر ما يتعلق بعناوين الحسابات المقيدة لتجنب الخلط بينها وبين الحسابات وهو مائل.</p:text>
    <p:extLst>
      <p:ext uri="{C676402C-5697-4E1C-873F-D02D1690AC5C}">
        <p15:threadingInfo xmlns:p15="http://schemas.microsoft.com/office/powerpoint/2012/main" timeZoneBias="-120">
          <p15:parentCm authorId="9" idx="65"/>
        </p15:threadingInfo>
      </p:ext>
    </p:extLst>
  </p:cm>
  <p:cm authorId="9" dt="2022-06-09T23:22:06.316" idx="70">
    <p:pos x="10" y="490"/>
    <p:text>عند تسجيل المعاملة لأول مرة ، يُترك عمود مرجع الترحيل (PR) فارغًا (في نظام يدوي). في وقت لاحق ، عند ترحيل الإدخالات إلى دفتر الموازنة ، يتم إدخال أرقام تعريف حسابات دفتر الأستاذ الفردية في عمود العلاقات العامة.</p:text>
    <p:extLst>
      <p:ext uri="{C676402C-5697-4E1C-873F-D02D1690AC5C}">
        <p15:threadingInfo xmlns:p15="http://schemas.microsoft.com/office/powerpoint/2012/main" timeZoneBias="-120">
          <p15:parentCm authorId="9" idx="6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9" dt="2022-06-09T21:31:01.083" idx="2">
    <p:pos x="1327" y="1263"/>
    <p:text>المفاهيم</p:text>
    <p:extLst>
      <p:ext uri="{C676402C-5697-4E1C-873F-D02D1690AC5C}">
        <p15:threadingInfo xmlns:p15="http://schemas.microsoft.com/office/powerpoint/2012/main" timeZoneBias="-120"/>
      </p:ext>
    </p:extLst>
  </p:cm>
  <p:cm authorId="9" dt="2022-06-09T21:31:24.581" idx="3">
    <p:pos x="1327" y="1359"/>
    <p:text>وصف الحساب واستخدامه في تسجيل المعاملات.</p:text>
    <p:extLst>
      <p:ext uri="{C676402C-5697-4E1C-873F-D02D1690AC5C}">
        <p15:threadingInfo xmlns:p15="http://schemas.microsoft.com/office/powerpoint/2012/main" timeZoneBias="-120">
          <p15:parentCm authorId="9" idx="2"/>
        </p15:threadingInfo>
      </p:ext>
    </p:extLst>
  </p:cm>
  <p:cm authorId="9" dt="2022-06-09T21:31:48.757" idx="4">
    <p:pos x="1327" y="1455"/>
    <p:text>تحديد المدين والائتمان وشرح محاسبة القيد المزدوج.</p:text>
    <p:extLst>
      <p:ext uri="{C676402C-5697-4E1C-873F-D02D1690AC5C}">
        <p15:threadingInfo xmlns:p15="http://schemas.microsoft.com/office/powerpoint/2012/main" timeZoneBias="-120">
          <p15:parentCm authorId="9" idx="2"/>
        </p15:threadingInfo>
      </p:ext>
    </p:extLst>
  </p:cm>
  <p:cm authorId="9" dt="2022-06-09T21:34:03.141" idx="5">
    <p:pos x="1327" y="1551"/>
    <p:text>تحليل وتسجيل المعاملات وتأثيرها على البيانات المالية</p:text>
    <p:extLst>
      <p:ext uri="{C676402C-5697-4E1C-873F-D02D1690AC5C}">
        <p15:threadingInfo xmlns:p15="http://schemas.microsoft.com/office/powerpoint/2012/main" timeZoneBias="-120">
          <p15:parentCm authorId="9" idx="2"/>
        </p15:threadingInfo>
      </p:ext>
    </p:extLst>
  </p:cm>
  <p:cm authorId="9" dt="2022-06-09T21:34:27.238" idx="6">
    <p:pos x="1327" y="1647"/>
    <p:text>إعداد البيانات المالية من ميزان المراجعة</p:text>
    <p:extLst>
      <p:ext uri="{C676402C-5697-4E1C-873F-D02D1690AC5C}">
        <p15:threadingInfo xmlns:p15="http://schemas.microsoft.com/office/powerpoint/2012/main" timeZoneBias="-120">
          <p15:parentCm authorId="9" idx="2"/>
        </p15:threadingInfo>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9" dt="2022-06-09T23:23:23.253" idx="71">
    <p:pos x="5350" y="1168"/>
    <p:text>تعتبر حسابات T من الرسوم التوضيحية المفيدة ، ولكن يتم استخدام حسابات عمود الرصيد في الممارسة العملية</p:text>
    <p:extLst>
      <p:ext uri="{C676402C-5697-4E1C-873F-D02D1690AC5C}">
        <p15:threadingInfo xmlns:p15="http://schemas.microsoft.com/office/powerpoint/2012/main" timeZoneBias="-120"/>
      </p:ext>
    </p:extLst>
  </p:cm>
  <p:cm authorId="9" dt="2022-06-09T23:24:33.542" idx="72">
    <p:pos x="5350" y="1264"/>
    <p:text>يشبه تنسيق حساب عمود الرصيد حساب T في وجود أعمدة للخصم والائتمان. يختلف في تضمين تاريخ المعاملة وأعمدة التفسير. يحتوي أيضًا على عمود برصيد الحساب بعد تسجيل كل إدخال. يتم الخصم من الحساب النقدي في 1 ديسمبر لاستثمار المالك البالغ 30.000 دولارًا مما ينتج عنه رصيد مدين قدره 30.000 دولارًا أمريكيًا. تم إيداع الحساب في 2 ديسمبر مقابل 2500 دولار ، مما أدى إلى رصيد مدين قدره 27500 دولار. في 3 كانون الأول (ديسمبر) ، تمت إضافته مرة أخرى ، وهذه المرة بمبلغ 26000 دولار ، وتم تخفيض رصيده المدين إلى 1500 دولار. تم الخصم من الحساب النقدي بمبلغ 4200 دولار في 10 ديسمبر ، وزاد رصيده المدين إلى 5700 دولار ؛ وهلم جرا.</p:text>
    <p:extLst>
      <p:ext uri="{C676402C-5697-4E1C-873F-D02D1690AC5C}">
        <p15:threadingInfo xmlns:p15="http://schemas.microsoft.com/office/powerpoint/2012/main" timeZoneBias="-120">
          <p15:parentCm authorId="9" idx="71"/>
        </p15:threadingInfo>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9" dt="2022-06-09T23:32:30.705" idx="82">
    <p:pos x="10" y="10"/>
    <p:text>الترحيل هو عملية نقل المعلومات من المجلة العامة إلى دفتر الأستاذ العام. هناك أربع خطوات في عملية النشر</p:text>
    <p:extLst>
      <p:ext uri="{C676402C-5697-4E1C-873F-D02D1690AC5C}">
        <p15:threadingInfo xmlns:p15="http://schemas.microsoft.com/office/powerpoint/2012/main" timeZoneBias="-120"/>
      </p:ext>
    </p:extLst>
  </p:cm>
  <p:cm authorId="9" dt="2022-06-09T23:35:13.365" idx="83">
    <p:pos x="10" y="106"/>
    <p:text>حدد حساب الخصم في دفتر الموازنة: أدخل التاريخ وصفحة دفتر اليومية في عمود العلاقات العامة ومبلغ الخصم والرصيد الجديد.</p:text>
    <p:extLst>
      <p:ext uri="{C676402C-5697-4E1C-873F-D02D1690AC5C}">
        <p15:threadingInfo xmlns:p15="http://schemas.microsoft.com/office/powerpoint/2012/main" timeZoneBias="-120">
          <p15:parentCm authorId="9" idx="82"/>
        </p15:threadingInfo>
      </p:ext>
    </p:extLst>
  </p:cm>
  <p:cm authorId="9" dt="2022-06-09T23:35:54.112" idx="84">
    <p:pos x="10" y="202"/>
    <p:text>أدخل رقم حساب الخصم من دفتر الموازنة في عمود العلاقات العامة في المجلة</p:text>
    <p:extLst>
      <p:ext uri="{C676402C-5697-4E1C-873F-D02D1690AC5C}">
        <p15:threadingInfo xmlns:p15="http://schemas.microsoft.com/office/powerpoint/2012/main" timeZoneBias="-120">
          <p15:parentCm authorId="9" idx="82"/>
        </p15:threadingInfo>
      </p:ext>
    </p:extLst>
  </p:cm>
  <p:cm authorId="9" dt="2022-06-09T23:36:27.272" idx="85">
    <p:pos x="10" y="298"/>
    <p:text>حدد حساب الائتمان في دفتر الموازنة: أدخل التاريخ وصفحة دفتر اليومية في عمود العلاقات العامة ومبلغ الائتمان والرصيد الجديد</p:text>
    <p:extLst>
      <p:ext uri="{C676402C-5697-4E1C-873F-D02D1690AC5C}">
        <p15:threadingInfo xmlns:p15="http://schemas.microsoft.com/office/powerpoint/2012/main" timeZoneBias="-120">
          <p15:parentCm authorId="9" idx="82"/>
        </p15:threadingInfo>
      </p:ext>
    </p:extLst>
  </p:cm>
  <p:cm authorId="9" dt="2022-06-09T23:37:43.234" idx="86">
    <p:pos x="10" y="394"/>
    <p:text>أدخل رقم حساب الائتمان من دفتر الموازنة في عمود العلاقات العامة في المجلة</p:text>
    <p:extLst>
      <p:ext uri="{C676402C-5697-4E1C-873F-D02D1690AC5C}">
        <p15:threadingInfo xmlns:p15="http://schemas.microsoft.com/office/powerpoint/2012/main" timeZoneBias="-120">
          <p15:parentCm authorId="9" idx="82"/>
        </p15:threadingInfo>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9" dt="2022-06-09T23:46:01.743" idx="87">
    <p:pos x="4687" y="347"/>
    <p:text>معالجة المعاملات</p:text>
    <p:extLst>
      <p:ext uri="{C676402C-5697-4E1C-873F-D02D1690AC5C}">
        <p15:threadingInfo xmlns:p15="http://schemas.microsoft.com/office/powerpoint/2012/main" timeZoneBias="-120"/>
      </p:ext>
    </p:extLst>
  </p:cm>
  <p:cm authorId="9" dt="2022-06-09T23:46:37.689" idx="88">
    <p:pos x="4687" y="443"/>
    <p:text>محاسبة القيد المزدوج مفيدة في تحليل المعاملات ومعالجتها. يتبع تحليل كل معاملة هذه الخطوات الأربع</p:text>
    <p:extLst>
      <p:ext uri="{C676402C-5697-4E1C-873F-D02D1690AC5C}">
        <p15:threadingInfo xmlns:p15="http://schemas.microsoft.com/office/powerpoint/2012/main" timeZoneBias="-120">
          <p15:parentCm authorId="9" idx="87"/>
        </p15:threadingInfo>
      </p:ext>
    </p:extLst>
  </p:cm>
  <p:cm authorId="9" dt="2022-06-09T23:47:42.830" idx="89">
    <p:pos x="4687" y="539"/>
    <p:text>تحديد المعاملة وأية وثائق مصدر.</p:text>
    <p:extLst>
      <p:ext uri="{C676402C-5697-4E1C-873F-D02D1690AC5C}">
        <p15:threadingInfo xmlns:p15="http://schemas.microsoft.com/office/powerpoint/2012/main" timeZoneBias="-120">
          <p15:parentCm authorId="9" idx="87"/>
        </p15:threadingInfo>
      </p:ext>
    </p:extLst>
  </p:cm>
  <p:cm authorId="9" dt="2022-06-09T23:48:07.504" idx="90">
    <p:pos x="4687" y="635"/>
    <p:text>تحليل الحركة باستخدام المعادلة المحاسبية</p:text>
    <p:extLst>
      <p:ext uri="{C676402C-5697-4E1C-873F-D02D1690AC5C}">
        <p15:threadingInfo xmlns:p15="http://schemas.microsoft.com/office/powerpoint/2012/main" timeZoneBias="-120">
          <p15:parentCm authorId="9" idx="87"/>
        </p15:threadingInfo>
      </p:ext>
    </p:extLst>
  </p:cm>
  <p:cm authorId="9" dt="2022-06-09T23:48:22.249" idx="91">
    <p:pos x="4687" y="731"/>
    <p:text>سجل دخول المجلة</p:text>
    <p:extLst>
      <p:ext uri="{C676402C-5697-4E1C-873F-D02D1690AC5C}">
        <p15:threadingInfo xmlns:p15="http://schemas.microsoft.com/office/powerpoint/2012/main" timeZoneBias="-120">
          <p15:parentCm authorId="9" idx="87"/>
        </p15:threadingInfo>
      </p:ext>
    </p:extLst>
  </p:cm>
  <p:cm authorId="9" dt="2022-06-09T23:49:03.155" idx="92">
    <p:pos x="4687" y="827"/>
    <p:text>قم بنشر الإدخال (للتبسيط ، نستخدم حسابات T كحسابات دفترالموازنة)</p:text>
    <p:extLst>
      <p:ext uri="{C676402C-5697-4E1C-873F-D02D1690AC5C}">
        <p15:threadingInfo xmlns:p15="http://schemas.microsoft.com/office/powerpoint/2012/main" timeZoneBias="-120">
          <p15:parentCm authorId="9" idx="87"/>
        </p15:threadingInfo>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9" dt="2022-06-09T23:49:31.728" idx="93">
    <p:pos x="4900" y="379"/>
    <p:text>المعاملات المعالجة # 1</p:text>
    <p:extLst>
      <p:ext uri="{C676402C-5697-4E1C-873F-D02D1690AC5C}">
        <p15:threadingInfo xmlns:p15="http://schemas.microsoft.com/office/powerpoint/2012/main" timeZoneBias="-120"/>
      </p:ext>
    </p:extLst>
  </p:cm>
  <p:cm authorId="9" dt="2022-06-09T23:51:00.021" idx="94">
    <p:pos x="4900" y="475"/>
    <p:text>في المعاملة الأولى ، استثمر المالك 30 ألف دولار لبدء شركة تدعى FastForward. من عملنا السابق ، نعلم أن الحساب النقدي و C. Taylor ، حساب رأس المال سيزدادان.</p:text>
    <p:extLst>
      <p:ext uri="{C676402C-5697-4E1C-873F-D02D1690AC5C}">
        <p15:threadingInfo xmlns:p15="http://schemas.microsoft.com/office/powerpoint/2012/main" timeZoneBias="-120">
          <p15:parentCm authorId="9" idx="93"/>
        </p15:threadingInfo>
      </p:ext>
    </p:extLst>
  </p:cm>
  <p:cm authorId="9" dt="2022-06-09T23:52:32.005" idx="95">
    <p:pos x="4900" y="571"/>
    <p:text>نسجل هذه المعلومات في المجلة العامة بخصم ، زيادة ، إلى نقد ، وائتمان ، زيادة إلى C. Taylor، Capital. لاحظ أن رقم الحساب الخاص بالحساب النقدي هو 101 وأن ​​C. Taylor، Capital هو 301. سنقوم بنشر المعلومات في المجلة إلى دفتر الأستاذ العام. سوف نستخدم حسابات T لإنجاز ذلك</p:text>
    <p:extLst>
      <p:ext uri="{C676402C-5697-4E1C-873F-D02D1690AC5C}">
        <p15:threadingInfo xmlns:p15="http://schemas.microsoft.com/office/powerpoint/2012/main" timeZoneBias="-120">
          <p15:parentCm authorId="9" idx="93"/>
        </p15:threadingInfo>
      </p:ext>
    </p:extLst>
  </p:cm>
  <p:cm authorId="9" dt="2022-06-09T23:53:15.179" idx="96">
    <p:pos x="4900" y="667"/>
    <p:text>ضع مبلغ 30000 دولار على الجانب الأيسر أو المدين من الحساب النقدي وعلى الجانب الأيمن أو الدائن من الحساب الرأسمالي C. Taylor. دفاترنا متوازنة لأن إجمالي الأصول يساوي إجمالي المطلوبات بالإضافة إلى حقوق الملكية. دعنا ننتقل إلى معاملة أخرى</p:text>
    <p:extLst>
      <p:ext uri="{C676402C-5697-4E1C-873F-D02D1690AC5C}">
        <p15:threadingInfo xmlns:p15="http://schemas.microsoft.com/office/powerpoint/2012/main" timeZoneBias="-120">
          <p15:parentCm authorId="9" idx="93"/>
        </p15:threadingInfo>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9" dt="2022-06-09T23:54:30.391" idx="97">
    <p:pos x="4916" y="379"/>
    <p:text>المعاملات المعالجة # 2</p:text>
    <p:extLst>
      <p:ext uri="{C676402C-5697-4E1C-873F-D02D1690AC5C}">
        <p15:threadingInfo xmlns:p15="http://schemas.microsoft.com/office/powerpoint/2012/main" timeZoneBias="-120"/>
      </p:ext>
    </p:extLst>
  </p:cm>
  <p:cm authorId="9" dt="2022-06-09T23:54:53.151" idx="98">
    <p:pos x="4916" y="475"/>
    <p:text>في معاملتنا الثانية ، تشتري FastForward اللوازم المكتبية ، أحد الأصول ، بدفع 2500 دولار نقدًا. لقد استبدلنا أحد الأصول ، النقد ، بأصل آخر ، الإمدادات. سينخفض ​​الحساب النقدي وسيزيد حساب التوريدات. هل يمكنك عمل قيد دفتر اليومية العام لتسجيل هذه المعاملة؟
نقوم بزيادة حساب التوريدات بخصم وخفض حساب الأصول ، نقدًا ، بائتمان. دعونا نرسل المبالغ</p:text>
    <p:extLst>
      <p:ext uri="{C676402C-5697-4E1C-873F-D02D1690AC5C}">
        <p15:threadingInfo xmlns:p15="http://schemas.microsoft.com/office/powerpoint/2012/main" timeZoneBias="-120">
          <p15:parentCm authorId="9" idx="97"/>
        </p15:threadingInfo>
      </p:ext>
    </p:extLst>
  </p:cm>
  <p:cm authorId="9" dt="2022-06-09T23:55:23.383" idx="99">
    <p:pos x="4916" y="571"/>
    <p:text>زاد حساب دفتر الموازنة العام للتوريدات بمقدار 2500 دولار ، لذلك يتم وضع المبلغ في جانب الخصم من الحساب. انخفض الحساب النقدي ، وهو أحد الأصول ، بمقدار 2500 دولار ، لذلك يتم وضع المبلغ على جانب الائتمان لحساب دفتر الأستاذ العام. دعنا ننتقل إلى معاملة أخرى</p:text>
    <p:extLst>
      <p:ext uri="{C676402C-5697-4E1C-873F-D02D1690AC5C}">
        <p15:threadingInfo xmlns:p15="http://schemas.microsoft.com/office/powerpoint/2012/main" timeZoneBias="-120">
          <p15:parentCm authorId="9" idx="97"/>
        </p15:threadingInfo>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9" dt="2022-06-09T23:56:57.914" idx="100">
    <p:pos x="4916" y="497"/>
    <p:text>المعاملات المعالجة # 3</p:text>
    <p:extLst>
      <p:ext uri="{C676402C-5697-4E1C-873F-D02D1690AC5C}">
        <p15:threadingInfo xmlns:p15="http://schemas.microsoft.com/office/powerpoint/2012/main" timeZoneBias="-120"/>
      </p:ext>
    </p:extLst>
  </p:cm>
  <p:cm authorId="9" dt="2022-06-09T23:57:45.796" idx="101">
    <p:pos x="4916" y="593"/>
    <p:text/>
    <p:extLst>
      <p:ext uri="{C676402C-5697-4E1C-873F-D02D1690AC5C}">
        <p15:threadingInfo xmlns:p15="http://schemas.microsoft.com/office/powerpoint/2012/main" timeZoneBias="-120">
          <p15:parentCm authorId="9" idx="100"/>
        </p15:threadingInfo>
      </p:ext>
    </p:extLst>
  </p:cm>
  <p:cm authorId="9" dt="2022-06-09T23:58:17.539" idx="102">
    <p:pos x="4916" y="689"/>
    <p:text>في معاملتنا الثالثة 
تشتري FastForward
 المعدات بدفع 26000 دولار نقدًا. مرة أخرى ، 
استبدلنا أحد الأصول ، وهو النقد ، بأصل آخر ، وهو المعدات. سينخفض ​​الحساب النقدي وسيزيد حساب المعدات. سيبدو إدخال دفتر اليومية العام هذا مشابهًا لما أكملناه للتو</p:text>
    <p:extLst>
      <p:ext uri="{C676402C-5697-4E1C-873F-D02D1690AC5C}">
        <p15:threadingInfo xmlns:p15="http://schemas.microsoft.com/office/powerpoint/2012/main" timeZoneBias="-120">
          <p15:parentCm authorId="9" idx="100"/>
        </p15:threadingInfo>
      </p:ext>
    </p:extLst>
  </p:cm>
  <p:cm authorId="9" dt="2022-06-10T00:00:46.350" idx="104">
    <p:pos x="4916" y="785"/>
    <p:text>نقوم بزيادة حساب المعدات بخصم وخفض حساب الأصول ، نقدًا ، بائتمان. دعونا نرسل المبالغ</p:text>
    <p:extLst>
      <p:ext uri="{C676402C-5697-4E1C-873F-D02D1690AC5C}">
        <p15:threadingInfo xmlns:p15="http://schemas.microsoft.com/office/powerpoint/2012/main" timeZoneBias="-120">
          <p15:parentCm authorId="9" idx="100"/>
        </p15:threadingInfo>
      </p:ext>
    </p:extLst>
  </p:cm>
  <p:cm authorId="9" dt="2022-06-10T00:01:19.756" idx="105">
    <p:pos x="4916" y="881"/>
    <p:text>زاد حساب دفتر االموازنة العام للمعدات بمقدار 26000 دولار ، لذلك يتم وضعه في جانب الخصم من الحساب. انخفض الحساب النقدي ، وهو أحد الأصول ، بمقدار 26000 دولار ، لذلك يتم وضع المبلغ على جانب الائتمان لحساب دفتر الأستاذ العام. دعونا نلقي نظرة على معاملة أخرى</p:text>
    <p:extLst>
      <p:ext uri="{C676402C-5697-4E1C-873F-D02D1690AC5C}">
        <p15:threadingInfo xmlns:p15="http://schemas.microsoft.com/office/powerpoint/2012/main" timeZoneBias="-120">
          <p15:parentCm authorId="9" idx="100"/>
        </p15:threadingInfo>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9" dt="2022-06-10T00:04:38.635" idx="106">
    <p:pos x="10" y="10"/>
    <p:text>المعاملات المعالجة # 4</p:text>
    <p:extLst>
      <p:ext uri="{C676402C-5697-4E1C-873F-D02D1690AC5C}">
        <p15:threadingInfo xmlns:p15="http://schemas.microsoft.com/office/powerpoint/2012/main" timeZoneBias="-120"/>
      </p:ext>
    </p:extLst>
  </p:cm>
  <p:cm authorId="9" dt="2022-06-10T00:04:43.355" idx="107">
    <p:pos x="106" y="106"/>
    <p:text>في هذه المعاملة ، تشتري FastForward 7،100 دولارًا أمريكيًا من اللوازم المكتبية على الحساب. سيزداد حساب التوريدات ، وهو أحد الأصول ، وسيزيد حساب الخصوم والحسابات الدائنة. دعونا نجعل إدخال دفتر اليومية العام لتسجيل هذه المعاملة</p:text>
    <p:extLst>
      <p:ext uri="{C676402C-5697-4E1C-873F-D02D1690AC5C}">
        <p15:threadingInfo xmlns:p15="http://schemas.microsoft.com/office/powerpoint/2012/main" timeZoneBias="-120"/>
      </p:ext>
    </p:extLst>
  </p:cm>
  <p:cm authorId="9" dt="2022-06-10T00:05:19.131" idx="108">
    <p:pos x="106" y="202"/>
    <p:text>نقوم بزيادة حساب التوريدات بخصم وزيادة حساب المسؤولية ، الحسابات الدائنة ، بائتمان. حان الوقت لنشر الصفقة</p:text>
    <p:extLst>
      <p:ext uri="{C676402C-5697-4E1C-873F-D02D1690AC5C}">
        <p15:threadingInfo xmlns:p15="http://schemas.microsoft.com/office/powerpoint/2012/main" timeZoneBias="-120">
          <p15:parentCm authorId="9" idx="107"/>
        </p15:threadingInfo>
      </p:ext>
    </p:extLst>
  </p:cm>
  <p:cm authorId="9" dt="2022-06-10T00:05:34.891" idx="109">
    <p:pos x="106" y="298"/>
    <p:text>زاد حساب دفتر  الموازنة للتوريدات بمقدار 7،100 دولار ، لذلك يتم وضع المبلغ على جانب الخصم من الحساب. زاد حساب الحسابات الدائنة ، وهو التزام ، بنفس المبلغ ، لذلك نضعه في الجانب الائتماني لحساب دفتر الأستاذ العام. دعونا نحلل معاملة أخرى.</p:text>
    <p:extLst>
      <p:ext uri="{C676402C-5697-4E1C-873F-D02D1690AC5C}">
        <p15:threadingInfo xmlns:p15="http://schemas.microsoft.com/office/powerpoint/2012/main" timeZoneBias="-120">
          <p15:parentCm authorId="9" idx="107"/>
        </p15:threadingInfo>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9" dt="2022-06-10T00:21:44.215" idx="110">
    <p:pos x="10" y="10"/>
    <p:text>utilities expense==
المصاريف الخدمية</p:text>
    <p:extLst>
      <p:ext uri="{C676402C-5697-4E1C-873F-D02D1690AC5C}">
        <p15:threadingInfo xmlns:p15="http://schemas.microsoft.com/office/powerpoint/2012/main" timeZoneBias="-12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9" dt="2022-06-10T00:23:18.409" idx="111">
    <p:pos x="4782" y="384"/>
    <p:text>تحضير ميزان المراجعة</p:text>
    <p:extLst>
      <p:ext uri="{C676402C-5697-4E1C-873F-D02D1690AC5C}">
        <p15:threadingInfo xmlns:p15="http://schemas.microsoft.com/office/powerpoint/2012/main" timeZoneBias="-120"/>
      </p:ext>
    </p:extLst>
  </p:cm>
  <p:cm authorId="9" dt="2022-06-10T00:23:39.142" idx="112">
    <p:pos x="4782" y="480"/>
    <p:text>يتكون إعداد ميزان المراجعة من ثلاث خطوات:</p:text>
    <p:extLst>
      <p:ext uri="{C676402C-5697-4E1C-873F-D02D1690AC5C}">
        <p15:threadingInfo xmlns:p15="http://schemas.microsoft.com/office/powerpoint/2012/main" timeZoneBias="-120">
          <p15:parentCm authorId="9" idx="111"/>
        </p15:threadingInfo>
      </p:ext>
    </p:extLst>
  </p:cm>
  <p:cm authorId="9" dt="2022-06-10T00:23:59.837" idx="113">
    <p:pos x="4782" y="576"/>
    <p:text>أدرج عنوان كل حساب ومقداره (من دفتر الأستاذ) في ميزان المراجعة.</p:text>
    <p:extLst>
      <p:ext uri="{C676402C-5697-4E1C-873F-D02D1690AC5C}">
        <p15:threadingInfo xmlns:p15="http://schemas.microsoft.com/office/powerpoint/2012/main" timeZoneBias="-120">
          <p15:parentCm authorId="9" idx="111"/>
        </p15:threadingInfo>
      </p:ext>
    </p:extLst>
  </p:cm>
  <p:cm authorId="9" dt="2022-06-10T00:25:12.079" idx="114">
    <p:pos x="4782" y="672"/>
    <p:text>حساب إجمالي الأرصدة المدينة ومجموع الأرصدة الدائنة.</p:text>
    <p:extLst>
      <p:ext uri="{C676402C-5697-4E1C-873F-D02D1690AC5C}">
        <p15:threadingInfo xmlns:p15="http://schemas.microsoft.com/office/powerpoint/2012/main" timeZoneBias="-120">
          <p15:parentCm authorId="9" idx="111"/>
        </p15:threadingInfo>
      </p:ext>
    </p:extLst>
  </p:cm>
  <p:cm authorId="9" dt="2022-06-10T00:25:26.404" idx="115">
    <p:pos x="4782" y="768"/>
    <p:text>تحقق من (إثبات) إجمالي أرصدة المدين يساوي إجمالي الأرصدة الدائنة.</p:text>
    <p:extLst>
      <p:ext uri="{C676402C-5697-4E1C-873F-D02D1690AC5C}">
        <p15:threadingInfo xmlns:p15="http://schemas.microsoft.com/office/powerpoint/2012/main" timeZoneBias="-120">
          <p15:parentCm authorId="9" idx="111"/>
        </p15:threadingInfo>
      </p:ext>
    </p:extLst>
  </p:cm>
  <p:cm authorId="9" dt="2022-06-10T00:26:02.023" idx="116">
    <p:pos x="4782" y="864"/>
    <p:text>إجمالي الأرصدة المدينة يساوي إجمالي الأرصدة الدائنة لميزان المراجعة. ومع ذلك ، فإن المساواة بين هذين الإجماليين لا تضمن عدم حدوث أخطاء.</p:text>
    <p:extLst>
      <p:ext uri="{C676402C-5697-4E1C-873F-D02D1690AC5C}">
        <p15:threadingInfo xmlns:p15="http://schemas.microsoft.com/office/powerpoint/2012/main" timeZoneBias="-120">
          <p15:parentCm authorId="9" idx="111"/>
        </p15:threadingInfo>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9" dt="2022-06-10T00:26:35.011" idx="117">
    <p:pos x="10" y="10"/>
    <p:text>إجمالي الأرصدة المدينة يساوي إجمالي الأرصدة الدائنة لميزان المراجعة كما هو موضح في هذه الشريحة. لا تضمن المساواة بين هذين الإجماليين عدم حدوث أخطاء. على سبيل المثال ، ستظل إجماليات الأعمدة متساوية عند إجراء خصم أو ائتمان بمبلغ صحيح إلى حساب خاطئ. يحدث خطأ آخر لا يتسبب في عدم تساوي إجماليات الأعمدة عند إدخال عمليات خصم وائتمانات متساوية لمبلغ غير صحيح.</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9" dt="2022-06-09T21:34:57.647" idx="7">
    <p:pos x="5062" y="1757"/>
    <p:text>وصف الحساب واستخدامه في تسجيل المعاملات.</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22-06-09T21:35:41.062" idx="8">
    <p:pos x="5225" y="314"/>
    <p:text>أساس البيانات المالية</p:text>
    <p:extLst>
      <p:ext uri="{C676402C-5697-4E1C-873F-D02D1690AC5C}">
        <p15:threadingInfo xmlns:p15="http://schemas.microsoft.com/office/powerpoint/2012/main" timeZoneBias="-120"/>
      </p:ext>
    </p:extLst>
  </p:cm>
  <p:cm authorId="9" dt="2022-06-09T21:36:21.190" idx="9">
    <p:pos x="5225" y="410"/>
    <p:text>المعاملات التجارية والأحداث هي نقاط البداية للبيانات المالية. العملية من المعاملات إلى البيانات المالية هي كما يلي</p:text>
    <p:extLst>
      <p:ext uri="{C676402C-5697-4E1C-873F-D02D1690AC5C}">
        <p15:threadingInfo xmlns:p15="http://schemas.microsoft.com/office/powerpoint/2012/main" timeZoneBias="-120">
          <p15:parentCm authorId="9" idx="8"/>
        </p15:threadingInfo>
      </p:ext>
    </p:extLst>
  </p:cm>
  <p:cm authorId="9" dt="2022-06-09T21:37:16.206" idx="10">
    <p:pos x="5225" y="506"/>
    <p:text>تحديد المعاملة والحدث من وثائق المصدر.</p:text>
    <p:extLst>
      <p:ext uri="{C676402C-5697-4E1C-873F-D02D1690AC5C}">
        <p15:threadingInfo xmlns:p15="http://schemas.microsoft.com/office/powerpoint/2012/main" timeZoneBias="-120">
          <p15:parentCm authorId="9" idx="8"/>
        </p15:threadingInfo>
      </p:ext>
    </p:extLst>
  </p:cm>
  <p:cm authorId="9" dt="2022-06-09T21:37:36.555" idx="11">
    <p:pos x="5225" y="602"/>
    <p:text>تحليل الحركة والحدث باستخدام المعادلة المحاسبية.</p:text>
    <p:extLst>
      <p:ext uri="{C676402C-5697-4E1C-873F-D02D1690AC5C}">
        <p15:threadingInfo xmlns:p15="http://schemas.microsoft.com/office/powerpoint/2012/main" timeZoneBias="-120">
          <p15:parentCm authorId="9" idx="8"/>
        </p15:threadingInfo>
      </p:ext>
    </p:extLst>
  </p:cm>
  <p:cm authorId="9" dt="2022-06-09T21:38:02.847" idx="12">
    <p:pos x="5225" y="698"/>
    <p:text>سجل المعاملات والأحداث ذات الصلة في مجلة</p:text>
    <p:extLst>
      <p:ext uri="{C676402C-5697-4E1C-873F-D02D1690AC5C}">
        <p15:threadingInfo xmlns:p15="http://schemas.microsoft.com/office/powerpoint/2012/main" timeZoneBias="-120">
          <p15:parentCm authorId="9" idx="8"/>
        </p15:threadingInfo>
      </p:ext>
    </p:extLst>
  </p:cm>
  <p:cm authorId="9" dt="2022-06-09T21:38:32.835" idx="13">
    <p:pos x="5225" y="794"/>
    <p:text>نشر معلومات دفتر اليومية إلى حساب الموازنة</p:text>
    <p:extLst>
      <p:ext uri="{C676402C-5697-4E1C-873F-D02D1690AC5C}">
        <p15:threadingInfo xmlns:p15="http://schemas.microsoft.com/office/powerpoint/2012/main" timeZoneBias="-120">
          <p15:parentCm authorId="9" idx="8"/>
        </p15:threadingInfo>
      </p:ext>
    </p:extLst>
  </p:cm>
  <p:cm authorId="9" dt="2022-06-09T21:40:03.770" idx="14">
    <p:pos x="5225" y="890"/>
    <p:text>إعداد وتحليل ميزان المراجعة والبيانات المالية.</p:text>
    <p:extLst>
      <p:ext uri="{C676402C-5697-4E1C-873F-D02D1690AC5C}">
        <p15:threadingInfo xmlns:p15="http://schemas.microsoft.com/office/powerpoint/2012/main" timeZoneBias="-120">
          <p15:parentCm authorId="9" idx="8"/>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22-06-09T21:42:39.670" idx="15">
    <p:pos x="4368" y="509"/>
    <p:text>وثائق المصدر</p:text>
    <p:extLst>
      <p:ext uri="{C676402C-5697-4E1C-873F-D02D1690AC5C}">
        <p15:threadingInfo xmlns:p15="http://schemas.microsoft.com/office/powerpoint/2012/main" timeZoneBias="-120"/>
      </p:ext>
    </p:extLst>
  </p:cm>
  <p:cm authorId="9" dt="2022-06-09T21:43:03.062" idx="16">
    <p:pos x="4368" y="605"/>
    <p:text>تحدد المستندات المصدر وتصف المعاملات التي تدخل في نظام المحاسبة.</p:text>
    <p:extLst>
      <p:ext uri="{C676402C-5697-4E1C-873F-D02D1690AC5C}">
        <p15:threadingInfo xmlns:p15="http://schemas.microsoft.com/office/powerpoint/2012/main" timeZoneBias="-120">
          <p15:parentCm authorId="9" idx="15"/>
        </p15:threadingInfo>
      </p:ext>
    </p:extLst>
  </p:cm>
  <p:cm authorId="9" dt="2022-06-09T21:43:26.471" idx="17">
    <p:pos x="4368" y="701"/>
    <p:text>فواتير من الموردين
إيصالات المبيعات
الفحوصات
طلبات الشراء
سجلات الرواتب
البيانات المصرفية</p:text>
    <p:extLst>
      <p:ext uri="{C676402C-5697-4E1C-873F-D02D1690AC5C}">
        <p15:threadingInfo xmlns:p15="http://schemas.microsoft.com/office/powerpoint/2012/main" timeZoneBias="-120">
          <p15:parentCm authorId="9" idx="15"/>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9" dt="2022-06-09T21:44:35.767" idx="18">
    <p:pos x="5501" y="355"/>
    <p:text>الحساب الأساسي للبيانات المالية</p:text>
    <p:extLst>
      <p:ext uri="{C676402C-5697-4E1C-873F-D02D1690AC5C}">
        <p15:threadingInfo xmlns:p15="http://schemas.microsoft.com/office/powerpoint/2012/main" timeZoneBias="-120"/>
      </p:ext>
    </p:extLst>
  </p:cm>
  <p:cm authorId="9" dt="2022-06-09T21:44:59.977" idx="19">
    <p:pos x="5501" y="451"/>
    <p:text>الحساب هو سجل للزيادات والنقصان في أصل معين أو التزام أو حقوق ملكية أو إيرادات أو مصاريف</p:text>
    <p:extLst>
      <p:ext uri="{C676402C-5697-4E1C-873F-D02D1690AC5C}">
        <p15:threadingInfo xmlns:p15="http://schemas.microsoft.com/office/powerpoint/2012/main" timeZoneBias="-120">
          <p15:parentCm authorId="9" idx="18"/>
        </p15:threadingInfo>
      </p:ext>
    </p:extLst>
  </p:cm>
  <p:cm authorId="9" dt="2022-06-09T21:45:49.934" idx="20">
    <p:pos x="5501" y="547"/>
    <p:text>الموازنة  العامة هو سجل لجميع الحسابات وأرصدةها.</p:text>
    <p:extLst>
      <p:ext uri="{C676402C-5697-4E1C-873F-D02D1690AC5C}">
        <p15:threadingInfo xmlns:p15="http://schemas.microsoft.com/office/powerpoint/2012/main" timeZoneBias="-120">
          <p15:parentCm authorId="9" idx="1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9" dt="2022-06-09T21:47:11.279" idx="21">
    <p:pos x="10" y="10"/>
    <p:text>تذكر معادلة المحاسبة الأساسية - الأصول تساوي المطلوبات بالإضافة إلى حقوق الملكية. يتكون قسم حقوق الملكية من المالكين ورأس المال والمالك وحسابات السحب بالإضافة إلى الإيرادات والمصروفات</p:text>
    <p:extLst>
      <p:ext uri="{C676402C-5697-4E1C-873F-D02D1690AC5C}">
        <p15:threadingInfo xmlns:p15="http://schemas.microsoft.com/office/powerpoint/2012/main" timeZoneBias="-120"/>
      </p:ext>
    </p:extLst>
  </p:cm>
  <p:cm authorId="9" dt="2022-06-09T21:47:38.970" idx="22">
    <p:pos x="10" y="106"/>
    <p:text>حسابات الأصول - الأصول هي موارد مملوكة أو تتحكم فيها شركة والتي لها فوائد مستقبلية متوقعة. تتضمن معظم أنظمة المحاسبة (كحد أدنى) حسابات منفصلة للأصول الموصوفة ، مثل النقد وحسابات القبض وأوراق القبض وحسابات الدفع المسبق</p:text>
    <p:extLst>
      <p:ext uri="{C676402C-5697-4E1C-873F-D02D1690AC5C}">
        <p15:threadingInfo xmlns:p15="http://schemas.microsoft.com/office/powerpoint/2012/main" timeZoneBias="-120">
          <p15:parentCm authorId="9" idx="21"/>
        </p15:threadingInfo>
      </p:ext>
    </p:extLst>
  </p:cm>
  <p:cm authorId="9" dt="2022-06-09T21:49:03.187" idx="23">
    <p:pos x="10" y="202"/>
    <p:text>حسابات المسؤولية - المطلوبات هي مطالبات (من قبل الدائنين) ضد الأصول ، مما يعني أنها التزامات لنقل الأصول أو تقديم منتجات أو خدمات إلى كيانات أخرى. غالبًا ما يستخدم الدائنون الميزانية العمومية للمساعدة في تحديد ما إذا كان سيتم إقراض الأموال لشركة أم لا. يكون القرض أقل خطورة إذا كانت التزامات المقترض صغيرة مقارنة بالأصول لأن هذا يعني أن هناك موارد أكثر من المطالبات على الموارد. حسابات المسؤولية العامة هي حسابات الدفع وأوراق الدفع وحسابات الإيرادات غير المكتسبة والمطلوبات المستحقة.</p:text>
    <p:extLst>
      <p:ext uri="{C676402C-5697-4E1C-873F-D02D1690AC5C}">
        <p15:threadingInfo xmlns:p15="http://schemas.microsoft.com/office/powerpoint/2012/main" timeZoneBias="-120">
          <p15:parentCm authorId="9" idx="21"/>
        </p15:threadingInfo>
      </p:ext>
    </p:extLst>
  </p:cm>
  <p:cm authorId="9" dt="2022-06-09T21:55:51.800" idx="24">
    <p:pos x="10" y="298"/>
    <p:text>حسابات الأسهم - تسمى مطالبة المالك بأصول الشركة بحقوق الملكية أو حقوق الملكية. حقوق الملكية هي حصة المالك المتبقية في أصول الشركة بعد طرح الالتزامات.</p:text>
    <p:extLst>
      <p:ext uri="{C676402C-5697-4E1C-873F-D02D1690AC5C}">
        <p15:threadingInfo xmlns:p15="http://schemas.microsoft.com/office/powerpoint/2012/main" timeZoneBias="-120">
          <p15:parentCm authorId="9" idx="21"/>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9" dt="2022-06-09T21:57:17.787" idx="25">
    <p:pos x="10" y="10"/>
    <p:text>فيما يلي قائمة بحسابات الأصول المشتركة التي من المحتمل أن نجدها في جميع الشركات</p:text>
    <p:extLst>
      <p:ext uri="{C676402C-5697-4E1C-873F-D02D1690AC5C}">
        <p15:threadingInfo xmlns:p15="http://schemas.microsoft.com/office/powerpoint/2012/main" timeZoneBias="-120"/>
      </p:ext>
    </p:extLst>
  </p:cm>
  <p:cm authorId="9" dt="2022-06-09T21:57:49.930" idx="26">
    <p:pos x="10" y="106"/>
    <p:text>يعكس النقد الأرصدة النقدية للشركة. يتضمن الأموال وأي أموال يقبلها البنك للإيداع (العملات المعدنية والشيكات والحوالات البريدية وأرصدة الحسابات الجارية).</p:text>
    <p:extLst>
      <p:ext uri="{C676402C-5697-4E1C-873F-D02D1690AC5C}">
        <p15:threadingInfo xmlns:p15="http://schemas.microsoft.com/office/powerpoint/2012/main" timeZoneBias="-120">
          <p15:parentCm authorId="9" idx="25"/>
        </p15:threadingInfo>
      </p:ext>
    </p:extLst>
  </p:cm>
  <p:cm authorId="9" dt="2022-06-09T21:58:21.384" idx="27">
    <p:pos x="10" y="202"/>
    <p:text>يحتفظ البائع بحسابات القبض وهي وعود بالدفع من العملاء إلى البائعين. غالبًا ما تسمى هذه المعاملات مبيعات الائتمان أو المبيعات على الحساب (أو بالائتمان). يتم زيادة الذمم المدينة عن طريق مبيعات الائتمان على الحساب</p:text>
    <p:extLst>
      <p:ext uri="{C676402C-5697-4E1C-873F-D02D1690AC5C}">
        <p15:threadingInfo xmlns:p15="http://schemas.microsoft.com/office/powerpoint/2012/main" timeZoneBias="-120">
          <p15:parentCm authorId="9" idx="25"/>
        </p15:threadingInfo>
      </p:ext>
    </p:extLst>
  </p:cm>
  <p:cm authorId="9" dt="2022-06-09T22:00:45.336" idx="28">
    <p:pos x="10" y="298"/>
    <p:text>الحسابات المدفوعة مقدمًا ، والتي تسمى أيضًا المصروفات المدفوعة مقدمًا ، هي أصول تمثل مدفوعات مسبقة للمصروفات المستقبلية (المصاريف المتوقع تكبدها في فترة محاسبية مستقبلية واحدة أو أكثر). عندما يتم تكبد المصروفات لاحقًا ، يتم تحويل المبالغ الموجودة في الحسابات المدفوعة مسبقًا إلى حسابات المصاريف. تشمل الأمثلة التأمين المدفوع مقدمًا والإيجار المدفوع مسبقًا والخدمات المدفوعة مسبقًا.</p:text>
    <p:extLst>
      <p:ext uri="{C676402C-5697-4E1C-873F-D02D1690AC5C}">
        <p15:threadingInfo xmlns:p15="http://schemas.microsoft.com/office/powerpoint/2012/main" timeZoneBias="-120">
          <p15:parentCm authorId="9" idx="25"/>
        </p15:threadingInfo>
      </p:ext>
    </p:extLst>
  </p:cm>
  <p:cm authorId="9" dt="2022-06-09T22:01:04.864" idx="29">
    <p:pos x="10" y="394"/>
    <p:text>حسابات التوريدات هي أصول حتى يتم استخدامها عندما تصبح مصروفات. الإمدادات غير المستخدمة هي أحد الأصول وغالبًا ما يتم تجميعها حسب الغرض بما في ذلك اللوازم المكتبية ومستلزمات التخزين.</p:text>
    <p:extLst>
      <p:ext uri="{C676402C-5697-4E1C-873F-D02D1690AC5C}">
        <p15:threadingInfo xmlns:p15="http://schemas.microsoft.com/office/powerpoint/2012/main" timeZoneBias="-120">
          <p15:parentCm authorId="9" idx="25"/>
        </p15:threadingInfo>
      </p:ext>
    </p:extLst>
  </p:cm>
  <p:cm authorId="9" dt="2022-06-09T22:09:21.094" idx="30">
    <p:pos x="10" y="490"/>
    <p:text>سندات قبض - تعهد كتابي من كيان آخر بدفع مبلغ محدد من المال في تاريخ مستقبلي محدد لحامل السند.</p:text>
    <p:extLst>
      <p:ext uri="{C676402C-5697-4E1C-873F-D02D1690AC5C}">
        <p15:threadingInfo xmlns:p15="http://schemas.microsoft.com/office/powerpoint/2012/main" timeZoneBias="-120">
          <p15:parentCm authorId="9" idx="25"/>
        </p15:threadingInfo>
      </p:ext>
    </p:extLst>
  </p:cm>
  <p:cm authorId="9" dt="2022-06-09T22:09:50.084" idx="31">
    <p:pos x="10" y="586"/>
    <p:text>حسابات المعدات أصول. يتم تخصيص تكلفتها بمرور الوقت للمصروفات ، تسمى الاستهلاك. غالبًا ما يتم تجميع المعدات حسب الغرض مثل معدات المكتب ومعدات التخزين.</p:text>
    <p:extLst>
      <p:ext uri="{C676402C-5697-4E1C-873F-D02D1690AC5C}">
        <p15:threadingInfo xmlns:p15="http://schemas.microsoft.com/office/powerpoint/2012/main" timeZoneBias="-120">
          <p15:parentCm authorId="9" idx="25"/>
        </p15:threadingInfo>
      </p:ext>
    </p:extLst>
  </p:cm>
  <p:cm authorId="9" dt="2022-06-09T22:11:18.418" idx="32">
    <p:pos x="10" y="682"/>
    <p:text>تشمل حسابات البناء المخازن والمكاتب والمستودعات والمصانع أصولاً. يتم تخصيص تكلفة المباني بمرور الوقت للمصروفات ، تسمى الاستهلاك</p:text>
    <p:extLst>
      <p:ext uri="{C676402C-5697-4E1C-873F-D02D1690AC5C}">
        <p15:threadingInfo xmlns:p15="http://schemas.microsoft.com/office/powerpoint/2012/main" timeZoneBias="-120">
          <p15:parentCm authorId="9" idx="25"/>
        </p15:threadingInfo>
      </p:ext>
    </p:extLst>
  </p:cm>
  <p:cm authorId="9" dt="2022-06-09T22:11:39.532" idx="33">
    <p:pos x="10" y="778"/>
    <p:text>تعتبر الأرض أحد الأصول ويتم تسجيلها في حساب منفصل عن المباني الموجودة عليها.</p:text>
    <p:extLst>
      <p:ext uri="{C676402C-5697-4E1C-873F-D02D1690AC5C}">
        <p15:threadingInfo xmlns:p15="http://schemas.microsoft.com/office/powerpoint/2012/main" timeZoneBias="-120">
          <p15:parentCm authorId="9" idx="25"/>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9" dt="2022-06-09T22:11:58.576" idx="34">
    <p:pos x="10" y="10"/>
    <p:text>المطلوبات هي مطالبات من قبل الدائنين مقابل الأصول. الدائنون هم أفراد ومؤسسات لديهم الحق في تلقي مدفوعات من شركة</p:text>
    <p:extLst>
      <p:ext uri="{C676402C-5697-4E1C-873F-D02D1690AC5C}">
        <p15:threadingInfo xmlns:p15="http://schemas.microsoft.com/office/powerpoint/2012/main" timeZoneBias="-120"/>
      </p:ext>
    </p:extLst>
  </p:cm>
  <p:cm authorId="9" dt="2022-06-09T22:17:16.124" idx="35">
    <p:pos x="10" y="106"/>
    <p:text>هذه قائمة بحسابات المسؤولية العامة التي من المحتمل أن نراها في الموازنة العامة .</p:text>
    <p:extLst>
      <p:ext uri="{C676402C-5697-4E1C-873F-D02D1690AC5C}">
        <p15:threadingInfo xmlns:p15="http://schemas.microsoft.com/office/powerpoint/2012/main" timeZoneBias="-120">
          <p15:parentCm authorId="9" idx="34"/>
        </p15:threadingInfo>
      </p:ext>
    </p:extLst>
  </p:cm>
  <p:cm authorId="9" dt="2022-06-09T22:18:26.240" idx="36">
    <p:pos x="10" y="202"/>
    <p:text>الحسابات الدائنة هي وعود بالدفع لاحقًا ، والتي تأتي عادةً من مشتريات البضائع لإعادة بيعها.</p:text>
    <p:extLst>
      <p:ext uri="{C676402C-5697-4E1C-873F-D02D1690AC5C}">
        <p15:threadingInfo xmlns:p15="http://schemas.microsoft.com/office/powerpoint/2012/main" timeZoneBias="-120">
          <p15:parentCm authorId="9" idx="34"/>
        </p15:threadingInfo>
      </p:ext>
    </p:extLst>
  </p:cm>
  <p:cm authorId="9" dt="2022-06-09T22:18:45.072" idx="37">
    <p:pos x="10" y="298"/>
    <p:text>ملاحظة مستحقة الدفع هي سند إذني مكتوب لدفع مبلغ مستقبلي.</p:text>
    <p:extLst>
      <p:ext uri="{C676402C-5697-4E1C-873F-D02D1690AC5C}">
        <p15:threadingInfo xmlns:p15="http://schemas.microsoft.com/office/powerpoint/2012/main" timeZoneBias="-120">
          <p15:parentCm authorId="9" idx="34"/>
        </p15:threadingInfo>
      </p:ext>
    </p:extLst>
  </p:cm>
  <p:cm authorId="9" dt="2022-06-09T22:23:25.762" idx="38">
    <p:pos x="10" y="394"/>
    <p:text>الالتزامات المستحقة هي المبالغ المستحقة التي لم يتم دفعها بعد</p:text>
    <p:extLst>
      <p:ext uri="{C676402C-5697-4E1C-873F-D02D1690AC5C}">
        <p15:threadingInfo xmlns:p15="http://schemas.microsoft.com/office/powerpoint/2012/main" timeZoneBias="-120">
          <p15:parentCm authorId="9" idx="34"/>
        </p15:threadingInfo>
      </p:ext>
    </p:extLst>
  </p:cm>
  <p:cm authorId="9" dt="2022-06-09T22:26:21.188" idx="39">
    <p:pos x="10" y="490"/>
    <p:text>الإيرادات غير المكتسبة هي التزام يتم تسويته في المستقبل عندما تقدم الشركة منتجاتها أو خدماتها. إذا قمت بالاشتراك في مجلة ، فإنك تدفع عمومًا اشتراكًا لمدة عام مقدمًا. بالنسبة لشركة النشر ، يتم استلام النقد ولكن لم يتم فعل أي شيء لكسب الإيرادات. عندما يتم تسليم المجلة إليك ، تعترف شركة النشر بجزء من الأموال المستلمة كإيرادات. في نهاية العام ، سيتم اكتساب جميع الإيرادات ولم يعد الالتزام موجودًا.</p:text>
    <p:extLst>
      <p:ext uri="{C676402C-5697-4E1C-873F-D02D1690AC5C}">
        <p15:threadingInfo xmlns:p15="http://schemas.microsoft.com/office/powerpoint/2012/main" timeZoneBias="-120">
          <p15:parentCm authorId="9" idx="34"/>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211888" y="0"/>
            <a:ext cx="863600" cy="280988"/>
          </a:xfrm>
          <a:prstGeom prst="rect">
            <a:avLst/>
          </a:prstGeom>
        </p:spPr>
        <p:txBody>
          <a:bodyPr vert="horz" wrap="square" lIns="93936" tIns="46968" rIns="93936" bIns="46968" numCol="1" anchor="b" anchorCtr="0" compatLnSpc="1">
            <a:prstTxWarp prst="textNoShape">
              <a:avLst/>
            </a:prstTxWarp>
          </a:bodyPr>
          <a:lstStyle>
            <a:lvl1pPr algn="r">
              <a:defRPr sz="1200"/>
            </a:lvl1pPr>
          </a:lstStyle>
          <a:p>
            <a:pPr>
              <a:defRPr/>
            </a:pPr>
            <a:r>
              <a:rPr lang="en-US" dirty="0"/>
              <a:t>2-</a:t>
            </a:r>
            <a:fld id="{F13F6B82-E95F-4EC2-AD2B-C39E4CF89952}" type="slidenum">
              <a:rPr lang="en-US"/>
              <a:pPr>
                <a:defRPr/>
              </a:pPr>
              <a:t>‹#›</a:t>
            </a:fld>
            <a:endParaRPr lang="en-US" dirty="0"/>
          </a:p>
        </p:txBody>
      </p:sp>
    </p:spTree>
    <p:extLst>
      <p:ext uri="{BB962C8B-B14F-4D97-AF65-F5344CB8AC3E}">
        <p14:creationId xmlns:p14="http://schemas.microsoft.com/office/powerpoint/2010/main" val="37018211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wrap="square" lIns="93936" tIns="46968" rIns="93936" bIns="46968"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8025" y="4448175"/>
            <a:ext cx="5661025" cy="4213225"/>
          </a:xfrm>
          <a:prstGeom prst="rect">
            <a:avLst/>
          </a:prstGeom>
          <a:ln>
            <a:noFill/>
          </a:ln>
        </p:spPr>
        <p:txBody>
          <a:bodyPr vert="horz" wrap="square" lIns="93936" tIns="46968" rIns="93936" bIns="4696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4"/>
          <p:cNvSpPr txBox="1">
            <a:spLocks/>
          </p:cNvSpPr>
          <p:nvPr/>
        </p:nvSpPr>
        <p:spPr>
          <a:xfrm>
            <a:off x="5503863" y="0"/>
            <a:ext cx="1573212" cy="312738"/>
          </a:xfrm>
          <a:prstGeom prst="rect">
            <a:avLst/>
          </a:prstGeom>
        </p:spPr>
        <p:txBody>
          <a:bodyPr lIns="93936" tIns="46968" rIns="93936" bIns="46968"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defRPr/>
            </a:pPr>
            <a:r>
              <a:rPr lang="en-US" sz="1200" dirty="0">
                <a:latin typeface="Calibri" pitchFamily="-107" charset="0"/>
              </a:rPr>
              <a:t>2 - </a:t>
            </a:r>
            <a:fld id="{922AEAB4-8BC5-462D-B530-61F5BFAF1D19}" type="slidenum">
              <a:rPr lang="en-US" sz="1200" smtClean="0">
                <a:latin typeface="Calibri" pitchFamily="-107" charset="0"/>
              </a:rPr>
              <a:pPr algn="r" eaLnBrk="1" hangingPunct="1">
                <a:defRPr/>
              </a:pPr>
              <a:t>‹#›</a:t>
            </a:fld>
            <a:endParaRPr lang="en-US" sz="1200" dirty="0">
              <a:latin typeface="Calibri" pitchFamily="-107" charset="0"/>
            </a:endParaRPr>
          </a:p>
        </p:txBody>
      </p:sp>
    </p:spTree>
    <p:extLst>
      <p:ext uri="{BB962C8B-B14F-4D97-AF65-F5344CB8AC3E}">
        <p14:creationId xmlns:p14="http://schemas.microsoft.com/office/powerpoint/2010/main" val="167783825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Tree>
    <p:extLst>
      <p:ext uri="{BB962C8B-B14F-4D97-AF65-F5344CB8AC3E}">
        <p14:creationId xmlns:p14="http://schemas.microsoft.com/office/powerpoint/2010/main" val="93626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owner’s claim on a company’s assets is called </a:t>
            </a:r>
            <a:r>
              <a:rPr lang="en-US" altLang="en-US" i="1" dirty="0"/>
              <a:t>equity </a:t>
            </a:r>
            <a:r>
              <a:rPr lang="en-US" altLang="en-US" dirty="0"/>
              <a:t>or owner’s</a:t>
            </a:r>
            <a:r>
              <a:rPr lang="en-US" altLang="en-US" i="1" dirty="0"/>
              <a:t> equity. </a:t>
            </a:r>
            <a:r>
              <a:rPr lang="en-US" altLang="en-US" dirty="0"/>
              <a:t>Equity is the owner’s </a:t>
            </a:r>
            <a:r>
              <a:rPr lang="en-US" altLang="en-US" i="1" dirty="0"/>
              <a:t>residual interest </a:t>
            </a:r>
            <a:r>
              <a:rPr lang="en-US" altLang="en-US" dirty="0"/>
              <a:t>in the assets of a business after deducting liabilities.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r>
              <a:rPr lang="en-US" altLang="en-US" dirty="0"/>
              <a:t>Equity is impacted by four types of accounts:</a:t>
            </a:r>
          </a:p>
          <a:p>
            <a:pPr>
              <a:buFont typeface="Calibri" pitchFamily="-107" charset="0"/>
              <a:buAutoNum type="arabicPeriod"/>
            </a:pPr>
            <a:r>
              <a:rPr lang="en-US" altLang="en-US" dirty="0"/>
              <a:t> </a:t>
            </a:r>
            <a:r>
              <a:rPr lang="en-US" altLang="en-US" b="1" dirty="0"/>
              <a:t>Owner, Capital</a:t>
            </a:r>
          </a:p>
          <a:p>
            <a:pPr>
              <a:buFont typeface="Calibri" pitchFamily="-107" charset="0"/>
              <a:buAutoNum type="arabicPeriod"/>
            </a:pPr>
            <a:r>
              <a:rPr lang="en-US" altLang="en-US" dirty="0"/>
              <a:t> </a:t>
            </a:r>
            <a:r>
              <a:rPr lang="en-US" altLang="en-US" b="1" dirty="0"/>
              <a:t>Owner, Withdrawals</a:t>
            </a:r>
          </a:p>
          <a:p>
            <a:pPr>
              <a:buFont typeface="Calibri" pitchFamily="-107" charset="0"/>
              <a:buAutoNum type="arabicPeriod"/>
            </a:pPr>
            <a:r>
              <a:rPr lang="en-US" altLang="en-US" dirty="0"/>
              <a:t> </a:t>
            </a:r>
            <a:r>
              <a:rPr lang="en-US" altLang="en-US" b="1" dirty="0"/>
              <a:t>Revenues</a:t>
            </a:r>
          </a:p>
          <a:p>
            <a:pPr>
              <a:buFont typeface="Calibri" pitchFamily="-107" charset="0"/>
              <a:buAutoNum type="arabicPeriod"/>
            </a:pPr>
            <a:r>
              <a:rPr lang="en-US" altLang="en-US" dirty="0"/>
              <a:t> </a:t>
            </a:r>
            <a:r>
              <a:rPr lang="en-US" altLang="en-US" b="1" dirty="0"/>
              <a:t>Expenses</a:t>
            </a:r>
          </a:p>
          <a:p>
            <a:pPr>
              <a:buFont typeface="Calibri" pitchFamily="-107" charset="0"/>
              <a:buAutoNum type="arabicPeriod"/>
            </a:pPr>
            <a:endParaRPr lang="en-US" altLang="en-US" dirty="0"/>
          </a:p>
          <a:p>
            <a:pPr>
              <a:buFont typeface="Calibri" pitchFamily="-107" charset="0"/>
              <a:buNone/>
            </a:pPr>
            <a:r>
              <a:rPr lang="en-US" altLang="en-US" dirty="0"/>
              <a:t>Owner Capital increases both assets and equity. The increase to equity is recorded in an account titled </a:t>
            </a:r>
            <a:r>
              <a:rPr lang="en-US" altLang="en-US" b="1" dirty="0"/>
              <a:t>Owner, Capital</a:t>
            </a:r>
            <a:r>
              <a:rPr lang="en-US" altLang="en-US" dirty="0"/>
              <a:t>. </a:t>
            </a:r>
            <a:r>
              <a:rPr lang="en-US" altLang="en-US" baseline="0" dirty="0"/>
              <a:t>Owner investments are not revenues of the business.</a:t>
            </a:r>
          </a:p>
          <a:p>
            <a:pPr>
              <a:buFont typeface="Calibri" pitchFamily="-107" charset="0"/>
              <a:buNone/>
            </a:pPr>
            <a:endParaRPr lang="en-US" altLang="en-US" baseline="0" dirty="0"/>
          </a:p>
          <a:p>
            <a:r>
              <a:rPr lang="en-US" altLang="en-US" baseline="0" dirty="0"/>
              <a:t>Owner Withdrawals are owner withdrawals for personal use</a:t>
            </a:r>
            <a:r>
              <a:rPr lang="en-US" sz="1200" b="0" i="0" u="none" strike="noStrike" kern="1200" baseline="0" dirty="0">
                <a:solidFill>
                  <a:schemeClr val="tx1"/>
                </a:solidFill>
                <a:latin typeface="+mn-lt"/>
                <a:ea typeface="MS PGothic" pitchFamily="34" charset="-128"/>
                <a:cs typeface="MS PGothic" pitchFamily="34" charset="-128"/>
              </a:rPr>
              <a:t>, which decreases both company assets and total equity. The decrease to equity is recorded in an account titled </a:t>
            </a:r>
            <a:r>
              <a:rPr lang="en-US" sz="1200" b="1" i="0" u="none" strike="noStrike" kern="1200" baseline="0" dirty="0">
                <a:solidFill>
                  <a:schemeClr val="tx1"/>
                </a:solidFill>
                <a:latin typeface="+mn-lt"/>
                <a:ea typeface="MS PGothic" pitchFamily="34" charset="-128"/>
                <a:cs typeface="MS PGothic" pitchFamily="34" charset="-128"/>
              </a:rPr>
              <a:t>Owner, Withdrawals</a:t>
            </a:r>
            <a:r>
              <a:rPr lang="en-US" sz="1200" b="0" i="0" u="none" strike="noStrike" kern="1200" baseline="0" dirty="0">
                <a:solidFill>
                  <a:schemeClr val="tx1"/>
                </a:solidFill>
                <a:latin typeface="+mn-lt"/>
                <a:ea typeface="MS PGothic" pitchFamily="34" charset="-128"/>
                <a:cs typeface="MS PGothic" pitchFamily="34" charset="-128"/>
              </a:rPr>
              <a:t>. Withdrawals are not expenses of the business; they are simply the opposite of owner investments. </a:t>
            </a:r>
          </a:p>
          <a:p>
            <a:endParaRPr lang="en-US" altLang="en-US" sz="1200" b="0" i="0" u="none" strike="noStrike" kern="1200" baseline="0" dirty="0">
              <a:solidFill>
                <a:schemeClr val="tx1"/>
              </a:solidFill>
              <a:latin typeface="+mn-lt"/>
              <a:ea typeface="MS PGothic" pitchFamily="34" charset="-128"/>
            </a:endParaRPr>
          </a:p>
          <a:p>
            <a:r>
              <a:rPr lang="en-US" sz="1200" b="0" i="0" u="none" strike="noStrike" kern="1200" baseline="0" dirty="0">
                <a:solidFill>
                  <a:schemeClr val="tx1"/>
                </a:solidFill>
                <a:latin typeface="+mn-lt"/>
                <a:ea typeface="MS PGothic" pitchFamily="34" charset="-128"/>
                <a:cs typeface="MS PGothic" pitchFamily="34" charset="-128"/>
              </a:rPr>
              <a:t>Sales of products and services to customers are recorded in revenue accounts, which increase equity. Examples of revenue accounts are Sales, Commissions Revenue, Professional Fees Revenue, Rent Revenue, and Interest Revenue</a:t>
            </a:r>
            <a:r>
              <a:rPr lang="en-US" sz="1200" b="0" i="1" u="none" strike="noStrike" kern="1200" baseline="0" dirty="0">
                <a:solidFill>
                  <a:schemeClr val="tx1"/>
                </a:solidFill>
                <a:latin typeface="+mn-lt"/>
                <a:ea typeface="MS PGothic" pitchFamily="34" charset="-128"/>
                <a:cs typeface="MS PGothic" pitchFamily="34" charset="-128"/>
              </a:rPr>
              <a:t>. </a:t>
            </a:r>
            <a:r>
              <a:rPr lang="en-US" sz="1200" b="1" i="0" u="none" strike="noStrike" kern="1200" baseline="0" dirty="0">
                <a:solidFill>
                  <a:schemeClr val="tx1"/>
                </a:solidFill>
                <a:latin typeface="+mn-lt"/>
                <a:ea typeface="MS PGothic" pitchFamily="34" charset="-128"/>
                <a:cs typeface="MS PGothic" pitchFamily="34" charset="-128"/>
              </a:rPr>
              <a:t>Revenues always increase equity. </a:t>
            </a:r>
          </a:p>
          <a:p>
            <a:endParaRPr lang="en-US" altLang="en-US" sz="1200" b="1" i="0" u="none" strike="noStrike" kern="1200" baseline="0" dirty="0">
              <a:solidFill>
                <a:schemeClr val="tx1"/>
              </a:solidFill>
              <a:latin typeface="+mn-lt"/>
              <a:ea typeface="MS PGothic" pitchFamily="34" charset="-128"/>
            </a:endParaRPr>
          </a:p>
          <a:p>
            <a:r>
              <a:rPr lang="en-US" sz="1200" b="0" i="0" u="none" strike="noStrike" kern="1200" baseline="0" dirty="0">
                <a:solidFill>
                  <a:schemeClr val="tx1"/>
                </a:solidFill>
                <a:latin typeface="+mn-lt"/>
                <a:ea typeface="MS PGothic" pitchFamily="34" charset="-128"/>
                <a:cs typeface="MS PGothic" pitchFamily="34" charset="-128"/>
              </a:rPr>
              <a:t>Costs of providing products and services are recorded in expense accounts, which decrease equity. Examples of expense accounts are Advertising Expense, Salaries Expense, Rent Expense, Utilities Expense, and Insurance Expense. </a:t>
            </a:r>
            <a:r>
              <a:rPr lang="en-US" sz="1200" b="1" i="0" u="none" strike="noStrike" kern="1200" baseline="0" dirty="0">
                <a:solidFill>
                  <a:schemeClr val="tx1"/>
                </a:solidFill>
                <a:latin typeface="+mn-lt"/>
                <a:ea typeface="MS PGothic" pitchFamily="34" charset="-128"/>
                <a:cs typeface="MS PGothic" pitchFamily="34" charset="-128"/>
              </a:rPr>
              <a:t>Expenses always decrease equity. </a:t>
            </a:r>
            <a:endParaRPr lang="en-US" altLang="en-US" dirty="0"/>
          </a:p>
        </p:txBody>
      </p:sp>
    </p:spTree>
    <p:extLst>
      <p:ext uri="{BB962C8B-B14F-4D97-AF65-F5344CB8AC3E}">
        <p14:creationId xmlns:p14="http://schemas.microsoft.com/office/powerpoint/2010/main" val="132770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Remember the expanded accounting equation shown here.  Revenues increase the equity side of the equation and expenses decrease equity. In addition, owner investments are recorded in Owner, Capital </a:t>
            </a:r>
            <a:r>
              <a:rPr lang="en-US" altLang="en-US" baseline="0" dirty="0"/>
              <a:t>and</a:t>
            </a:r>
            <a:r>
              <a:rPr lang="en-US" altLang="en-US" dirty="0"/>
              <a:t> increase equity and Owner, Withdrawals decrease equity. </a:t>
            </a:r>
            <a:r>
              <a:rPr lang="en-US" altLang="en-US" baseline="0" dirty="0"/>
              <a:t>Withdrawals are </a:t>
            </a:r>
            <a:r>
              <a:rPr lang="en-US" sz="1200" b="0" i="0" u="none" strike="noStrike" kern="1200" baseline="0" dirty="0">
                <a:solidFill>
                  <a:schemeClr val="tx1"/>
                </a:solidFill>
                <a:latin typeface="+mn-lt"/>
                <a:ea typeface="MS PGothic" pitchFamily="34" charset="-128"/>
                <a:cs typeface="MS PGothic" pitchFamily="34" charset="-128"/>
              </a:rPr>
              <a:t>distributions of assets to its owners, which decreases company assets and total equity. Withdrawals are not expenses of the business; they are simply the opposite of owner investments. </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82101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
            </a:r>
            <a:br>
              <a:rPr lang="en-US" altLang="en-US" dirty="0"/>
            </a:br>
            <a:endParaRPr lang="en-US" altLang="en-US" dirty="0"/>
          </a:p>
        </p:txBody>
      </p:sp>
    </p:spTree>
    <p:extLst>
      <p:ext uri="{BB962C8B-B14F-4D97-AF65-F5344CB8AC3E}">
        <p14:creationId xmlns:p14="http://schemas.microsoft.com/office/powerpoint/2010/main" val="330673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Accountants often use a </a:t>
            </a:r>
            <a:r>
              <a:rPr lang="en-US" altLang="en-US" b="1" dirty="0"/>
              <a:t>T-account</a:t>
            </a:r>
            <a:r>
              <a:rPr lang="en-US" altLang="en-US" dirty="0"/>
              <a:t> to represent a general ledger account. The account title is entered on the top of the T-account. The left side of a T-account is always called the debit side, and the right side is always called the credit side. This terminology comes from the time when the first double-entry system was developed. We still use the terms as a convention. The term debit or credit, by itself, does not mean increase or decrease. Whether a</a:t>
            </a:r>
            <a:r>
              <a:rPr lang="en-US" altLang="en-US" baseline="0" dirty="0"/>
              <a:t> debit or a credit is an increase or decrease depends on the account</a:t>
            </a:r>
            <a:r>
              <a:rPr lang="en-US" altLang="en-US" dirty="0"/>
              <a:t>. The difference between total debits and total credits for an account</a:t>
            </a:r>
            <a:r>
              <a:rPr lang="en-US" altLang="en-US" baseline="0" dirty="0"/>
              <a:t> </a:t>
            </a:r>
            <a:r>
              <a:rPr lang="en-US" altLang="en-US" dirty="0"/>
              <a:t>is the </a:t>
            </a:r>
            <a:r>
              <a:rPr lang="en-US" altLang="en-US" b="1" dirty="0"/>
              <a:t>account balance</a:t>
            </a:r>
            <a:r>
              <a:rPr lang="en-US" altLang="en-US" dirty="0"/>
              <a:t>. When the sum of the debits exceed the sum of the credits in a particular account, the account has a debit balance.  When total debits equal total credits, the account has a zero balance.</a:t>
            </a:r>
          </a:p>
        </p:txBody>
      </p:sp>
    </p:spTree>
    <p:extLst>
      <p:ext uri="{BB962C8B-B14F-4D97-AF65-F5344CB8AC3E}">
        <p14:creationId xmlns:p14="http://schemas.microsoft.com/office/powerpoint/2010/main" val="152957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nSpc>
                <a:spcPct val="80000"/>
              </a:lnSpc>
            </a:pPr>
            <a:r>
              <a:rPr lang="en-US" altLang="en-US" b="1" dirty="0"/>
              <a:t>Double-entry accounting </a:t>
            </a:r>
            <a:r>
              <a:rPr lang="en-US" altLang="en-US" dirty="0"/>
              <a:t>demands the accounting equation remain in balance which means that for each transaction:</a:t>
            </a:r>
          </a:p>
          <a:p>
            <a:pPr>
              <a:lnSpc>
                <a:spcPct val="80000"/>
              </a:lnSpc>
            </a:pPr>
            <a:r>
              <a:rPr lang="en-US" altLang="en-US" dirty="0"/>
              <a:t>● At least two accounts are involved, with at least one debit and one credit.</a:t>
            </a:r>
          </a:p>
          <a:p>
            <a:pPr>
              <a:lnSpc>
                <a:spcPct val="80000"/>
              </a:lnSpc>
            </a:pPr>
            <a:r>
              <a:rPr lang="en-US" altLang="en-US" dirty="0"/>
              <a:t>● The total amount debited must equal the total amount credited.</a:t>
            </a:r>
          </a:p>
          <a:p>
            <a:pPr>
              <a:lnSpc>
                <a:spcPct val="80000"/>
              </a:lnSpc>
            </a:pPr>
            <a:endParaRPr lang="en-US" altLang="en-US" dirty="0"/>
          </a:p>
          <a:p>
            <a:pPr>
              <a:lnSpc>
                <a:spcPct val="80000"/>
              </a:lnSpc>
            </a:pPr>
            <a:r>
              <a:rPr lang="en-US" altLang="en-US" dirty="0"/>
              <a:t>Net increases or decreases on one side have equal net effects on the other side. </a:t>
            </a:r>
            <a:endParaRPr lang="en-US" altLang="en-US" dirty="0" smtClean="0"/>
          </a:p>
          <a:p>
            <a:pPr>
              <a:lnSpc>
                <a:spcPct val="80000"/>
              </a:lnSpc>
            </a:pPr>
            <a:r>
              <a:rPr lang="en-US" altLang="en-US" dirty="0" smtClean="0"/>
              <a:t>For </a:t>
            </a:r>
            <a:r>
              <a:rPr lang="en-US" altLang="en-US" dirty="0"/>
              <a:t>example, a net increase in assets must be accompanied by an equal net increase on the liabilities and equity side</a:t>
            </a:r>
            <a:r>
              <a:rPr lang="en-US" altLang="en-US" dirty="0" smtClean="0"/>
              <a:t>.</a:t>
            </a:r>
          </a:p>
          <a:p>
            <a:pPr>
              <a:lnSpc>
                <a:spcPct val="80000"/>
              </a:lnSpc>
            </a:pPr>
            <a:r>
              <a:rPr lang="en-US" altLang="en-US" dirty="0" smtClean="0"/>
              <a:t> </a:t>
            </a:r>
            <a:r>
              <a:rPr lang="en-US" altLang="en-US" dirty="0"/>
              <a:t>Some transactions affect only one side of the equation, such as acquiring a land asset by giving up a cash asset, but their net effect on this one side is zero.</a:t>
            </a:r>
          </a:p>
          <a:p>
            <a:pPr>
              <a:lnSpc>
                <a:spcPct val="80000"/>
              </a:lnSpc>
            </a:pPr>
            <a:endParaRPr lang="en-US" altLang="en-US" dirty="0"/>
          </a:p>
          <a:p>
            <a:pPr>
              <a:lnSpc>
                <a:spcPct val="80000"/>
              </a:lnSpc>
            </a:pPr>
            <a:r>
              <a:rPr lang="en-US" altLang="en-US" dirty="0"/>
              <a:t>The left side is the normal balance side for assets, and the right side is the normal balance side for liabilities and equity. This matches their layout in the accounting equation, where assets are on the left side of this equation and liabilities and equity are on the right.</a:t>
            </a:r>
          </a:p>
          <a:p>
            <a:pPr>
              <a:lnSpc>
                <a:spcPct val="80000"/>
              </a:lnSpc>
            </a:pPr>
            <a:endParaRPr lang="en-US" altLang="en-US" dirty="0"/>
          </a:p>
          <a:p>
            <a:pPr>
              <a:lnSpc>
                <a:spcPct val="80000"/>
              </a:lnSpc>
            </a:pPr>
            <a:r>
              <a:rPr lang="en-US" altLang="en-US" dirty="0"/>
              <a:t>It will take you a short while to become accustomed to using the terms debit and credit, but with practice you will master the concept easily. </a:t>
            </a:r>
          </a:p>
        </p:txBody>
      </p:sp>
    </p:spTree>
    <p:extLst>
      <p:ext uri="{BB962C8B-B14F-4D97-AF65-F5344CB8AC3E}">
        <p14:creationId xmlns:p14="http://schemas.microsoft.com/office/powerpoint/2010/main" val="643874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bwMode="auto">
          <a:xfrm>
            <a:off x="1206500" y="708025"/>
            <a:ext cx="4665663" cy="34988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Rectangle 3"/>
          <p:cNvSpPr>
            <a:spLocks noGrp="1" noChangeArrowheads="1"/>
          </p:cNvSpPr>
          <p:nvPr>
            <p:ph type="body" idx="1"/>
          </p:nvPr>
        </p:nvSpPr>
        <p:spPr bwMode="auto">
          <a:xfrm>
            <a:off x="942975" y="4448175"/>
            <a:ext cx="5191125" cy="421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Equity increases from revenues and owner investments and it decreases from expenses and owner withdrawals. We see this by expanding the accounting equation to include debits and credits in double-entry form.</a:t>
            </a:r>
          </a:p>
          <a:p>
            <a:endParaRPr lang="en-US" altLang="en-US" dirty="0"/>
          </a:p>
          <a:p>
            <a:r>
              <a:rPr lang="en-US" altLang="en-US" dirty="0"/>
              <a:t>Increases (credits) to owner, capital and revenues increase equity</a:t>
            </a:r>
            <a:r>
              <a:rPr lang="en-US" altLang="en-US" dirty="0" smtClean="0"/>
              <a:t>;</a:t>
            </a:r>
          </a:p>
          <a:p>
            <a:r>
              <a:rPr lang="en-US" altLang="en-US" dirty="0" smtClean="0"/>
              <a:t>increases </a:t>
            </a:r>
            <a:r>
              <a:rPr lang="en-US" altLang="en-US" dirty="0"/>
              <a:t>(debits) to owner, withdrawals and expenses decrease equity. </a:t>
            </a:r>
            <a:endParaRPr lang="en-US" altLang="en-US" dirty="0" smtClean="0"/>
          </a:p>
          <a:p>
            <a:r>
              <a:rPr lang="en-US" altLang="en-US" dirty="0" smtClean="0"/>
              <a:t>The </a:t>
            </a:r>
            <a:r>
              <a:rPr lang="en-US" altLang="en-US" dirty="0"/>
              <a:t>normal balance of each account (asset, liability, owner, capital, withdrawals, revenue, or expense) is the side where increases are recorded.</a:t>
            </a:r>
          </a:p>
        </p:txBody>
      </p:sp>
    </p:spTree>
    <p:extLst>
      <p:ext uri="{BB962C8B-B14F-4D97-AF65-F5344CB8AC3E}">
        <p14:creationId xmlns:p14="http://schemas.microsoft.com/office/powerpoint/2010/main" val="3787957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 determined the balance in the accounts in the last chapter, but in this chapter we will look at a more comprehensive way to determine an account balance.</a:t>
            </a:r>
          </a:p>
          <a:p>
            <a:endParaRPr lang="en-US" altLang="en-US" dirty="0"/>
          </a:p>
          <a:p>
            <a:r>
              <a:rPr lang="en-US" altLang="en-US" dirty="0"/>
              <a:t>The Cash account is an asset, so increases, or receipts, are shown on the debit, or left side, and decreases, or payments, are shown on the credit side, or right side. To determine if an account has a debit or credit balance, we total the right and left sides and place the balance on the larger side. In this example, our increases in Cash amount to $36,100 and the decreases total $31,300 so the Cash account has a debit, or positive balance of $4,800.</a:t>
            </a:r>
          </a:p>
          <a:p>
            <a:endParaRPr lang="en-US" altLang="en-US" dirty="0"/>
          </a:p>
          <a:p>
            <a:endParaRPr lang="en-US" altLang="en-US" dirty="0"/>
          </a:p>
        </p:txBody>
      </p:sp>
    </p:spTree>
    <p:extLst>
      <p:ext uri="{BB962C8B-B14F-4D97-AF65-F5344CB8AC3E}">
        <p14:creationId xmlns:p14="http://schemas.microsoft.com/office/powerpoint/2010/main" val="2885617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225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the accounting process, you first analyze a transaction by looking at proper source documentation. Next, we apply the rules of double-entry accounting and record a </a:t>
            </a:r>
            <a:r>
              <a:rPr lang="en-US" altLang="en-US" b="1" dirty="0"/>
              <a:t>general journal </a:t>
            </a:r>
            <a:r>
              <a:rPr lang="en-US" altLang="en-US" dirty="0"/>
              <a:t>entry. The general journal is a chronological listing of the transactions. At the end of the accounting period, we post the information from the </a:t>
            </a:r>
            <a:r>
              <a:rPr lang="en-US" altLang="en-US" b="1" dirty="0"/>
              <a:t>general journal </a:t>
            </a:r>
            <a:r>
              <a:rPr lang="en-US" altLang="en-US" dirty="0"/>
              <a:t>to the proper general ledger account. The general ledger groups all transactions that impact a particular account. That is, all the transactions that increase or decrease the Cash account are posted to the general ledger Cash account.</a:t>
            </a:r>
          </a:p>
        </p:txBody>
      </p:sp>
    </p:spTree>
    <p:extLst>
      <p:ext uri="{BB962C8B-B14F-4D97-AF65-F5344CB8AC3E}">
        <p14:creationId xmlns:p14="http://schemas.microsoft.com/office/powerpoint/2010/main" val="2137033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r>
              <a:rPr lang="en-US" altLang="en-US" dirty="0"/>
              <a:t>Here is an example of the proper recording of a general journal transaction. We have seen a similar transaction before. In this case, the owner of the business contributes $30,000 cash to start the business. </a:t>
            </a:r>
          </a:p>
          <a:p>
            <a:endParaRPr lang="en-US" altLang="en-US" dirty="0"/>
          </a:p>
          <a:p>
            <a:r>
              <a:rPr lang="en-US" altLang="en-US" dirty="0"/>
              <a:t>The transaction occurred on December 1, 2021. The date is important when recording general journal transactions and is recorded on the left side of the journal.</a:t>
            </a:r>
          </a:p>
          <a:p>
            <a:endParaRPr lang="en-US" altLang="en-US" dirty="0"/>
          </a:p>
          <a:p>
            <a:r>
              <a:rPr lang="en-US" altLang="en-US" dirty="0"/>
              <a:t>Next we identify the accounts affected by the transactions. The Cash account is an asset that has increased. We show increases in asset accounts with a debit to that account. The Owner, Capital account also increased and we show increases in equity accounts with </a:t>
            </a:r>
            <a:r>
              <a:rPr lang="en-US" altLang="en-US" b="1" dirty="0"/>
              <a:t>a credit</a:t>
            </a:r>
            <a:r>
              <a:rPr lang="en-US" altLang="en-US" dirty="0" smtClean="0"/>
              <a:t>.</a:t>
            </a:r>
          </a:p>
          <a:p>
            <a:r>
              <a:rPr lang="en-US" altLang="en-US" dirty="0" smtClean="0"/>
              <a:t> </a:t>
            </a:r>
            <a:r>
              <a:rPr lang="en-US" altLang="en-US" dirty="0"/>
              <a:t>Debits are always listed first in the journal followed by credits that are slightly indented below the debits.</a:t>
            </a:r>
          </a:p>
          <a:p>
            <a:endParaRPr lang="en-US" altLang="en-US" dirty="0"/>
          </a:p>
          <a:p>
            <a:r>
              <a:rPr lang="en-US" altLang="en-US" dirty="0"/>
              <a:t>The dollar amount is placed in the appropriate debit or credit column. In this case, the Cash account was debited for $30,000, so we place that amount in the debit column.</a:t>
            </a:r>
          </a:p>
          <a:p>
            <a:endParaRPr lang="en-US" altLang="en-US" dirty="0"/>
          </a:p>
          <a:p>
            <a:r>
              <a:rPr lang="en-US" altLang="en-US" dirty="0"/>
              <a:t>Finally, we prepare a brief description of the transaction so that other people who view our work will understand the nature of the transaction. This explanation is indented about as far as the credited account titles to avoid confusing it with accounts and it is italicized.</a:t>
            </a:r>
          </a:p>
          <a:p>
            <a:endParaRPr lang="en-US" altLang="en-US" dirty="0"/>
          </a:p>
          <a:p>
            <a:r>
              <a:rPr lang="en-US" sz="1200" b="0" i="0" u="none" strike="noStrike" kern="1200" baseline="0" dirty="0">
                <a:solidFill>
                  <a:schemeClr val="tx1"/>
                </a:solidFill>
                <a:latin typeface="+mn-lt"/>
                <a:ea typeface="MS PGothic" pitchFamily="34" charset="-128"/>
                <a:cs typeface="MS PGothic" pitchFamily="34" charset="-128"/>
              </a:rPr>
              <a:t>When a transaction is first recorded, the </a:t>
            </a:r>
            <a:r>
              <a:rPr lang="en-US" sz="1200" b="1" i="0" u="none" strike="noStrike" kern="1200" baseline="0" dirty="0">
                <a:solidFill>
                  <a:schemeClr val="tx1"/>
                </a:solidFill>
                <a:latin typeface="+mn-lt"/>
                <a:ea typeface="MS PGothic" pitchFamily="34" charset="-128"/>
                <a:cs typeface="MS PGothic" pitchFamily="34" charset="-128"/>
              </a:rPr>
              <a:t>posting reference (PR) column </a:t>
            </a:r>
            <a:r>
              <a:rPr lang="en-US" sz="1200" b="0" i="0" u="none" strike="noStrike" kern="1200" baseline="0" dirty="0">
                <a:solidFill>
                  <a:schemeClr val="tx1"/>
                </a:solidFill>
                <a:latin typeface="+mn-lt"/>
                <a:ea typeface="MS PGothic" pitchFamily="34" charset="-128"/>
                <a:cs typeface="MS PGothic" pitchFamily="34" charset="-128"/>
              </a:rPr>
              <a:t>is left blank (in a manual system). Later, when posting entries to the ledger, the identification numbers of the individual ledger accounts are entered in the PR column. </a:t>
            </a:r>
            <a:endParaRPr lang="en-US" altLang="en-US" dirty="0"/>
          </a:p>
          <a:p>
            <a:endParaRPr lang="en-US" altLang="en-US" sz="1100" dirty="0"/>
          </a:p>
          <a:p>
            <a:endParaRPr lang="en-US" altLang="en-US" sz="1000" dirty="0"/>
          </a:p>
        </p:txBody>
      </p:sp>
    </p:spTree>
    <p:extLst>
      <p:ext uri="{BB962C8B-B14F-4D97-AF65-F5344CB8AC3E}">
        <p14:creationId xmlns:p14="http://schemas.microsoft.com/office/powerpoint/2010/main" val="297880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4251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T-accounts are useful illustrations, but balance column accounts are used in practice.</a:t>
            </a:r>
          </a:p>
          <a:p>
            <a:endParaRPr lang="en-US" altLang="en-US" dirty="0"/>
          </a:p>
          <a:p>
            <a:r>
              <a:rPr lang="en-US" altLang="en-US" dirty="0"/>
              <a:t>The balance column account format is similar to a T-account in having columns for debits and </a:t>
            </a:r>
            <a:r>
              <a:rPr lang="en-US" altLang="en-US"/>
              <a:t>credits</a:t>
            </a:r>
            <a:r>
              <a:rPr lang="en-US" altLang="en-US" smtClean="0"/>
              <a:t>.</a:t>
            </a:r>
          </a:p>
          <a:p>
            <a:r>
              <a:rPr lang="en-US" altLang="en-US" smtClean="0"/>
              <a:t> </a:t>
            </a:r>
            <a:r>
              <a:rPr lang="en-US" altLang="en-US" dirty="0"/>
              <a:t>It is different in including transaction date and explanation columns. It also has a column with the balance of the account after each entry is recorded. The Cash account is debited on December 1 for the $30,000 owner investment yielding a $30,000 debit balance. The account is credited on December 2 for $2,500, yielding a $27,500 debit balance. On December 3, it is credited again, this time for $26,000, and its debit balance is reduced to $1,500. The Cash account is debited for $4,200 on December 10, and its debit balance increases to $5,700; and so on.</a:t>
            </a:r>
          </a:p>
          <a:p>
            <a:endParaRPr lang="en-US" altLang="en-US" dirty="0"/>
          </a:p>
        </p:txBody>
      </p:sp>
    </p:spTree>
    <p:extLst>
      <p:ext uri="{BB962C8B-B14F-4D97-AF65-F5344CB8AC3E}">
        <p14:creationId xmlns:p14="http://schemas.microsoft.com/office/powerpoint/2010/main" val="375581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Rectangle 3"/>
          <p:cNvSpPr>
            <a:spLocks noGrp="1" noChangeArrowheads="1"/>
          </p:cNvSpPr>
          <p:nvPr>
            <p:ph type="body" idx="1"/>
          </p:nvPr>
        </p:nvSpPr>
        <p:spPr bwMode="auto">
          <a:xfrm>
            <a:off x="708025" y="4525963"/>
            <a:ext cx="5661025" cy="421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Posting</a:t>
            </a:r>
            <a:r>
              <a:rPr lang="en-US" altLang="en-US" dirty="0"/>
              <a:t> is the process of transferring the information from the general journal to the general ledger. There are four steps in the posting process.</a:t>
            </a:r>
          </a:p>
          <a:p>
            <a:pPr marL="228600" indent="-228600">
              <a:buFont typeface="+mj-lt"/>
              <a:buAutoNum type="alphaUcPeriod"/>
            </a:pPr>
            <a:r>
              <a:rPr lang="en-US" altLang="en-US" dirty="0"/>
              <a:t> Identify debit account in Ledger: enter date, journal page in its PR column, debit amount, and new balance.</a:t>
            </a:r>
          </a:p>
          <a:p>
            <a:pPr marL="228600" indent="-228600">
              <a:buFont typeface="+mj-lt"/>
              <a:buAutoNum type="alphaUcPeriod"/>
            </a:pPr>
            <a:r>
              <a:rPr lang="en-US" altLang="en-US" dirty="0"/>
              <a:t> Enter the debit account number from the Ledger in the PR column of the journal.</a:t>
            </a:r>
          </a:p>
          <a:p>
            <a:pPr marL="228600" indent="-228600">
              <a:buFont typeface="+mj-lt"/>
              <a:buAutoNum type="alphaUcPeriod"/>
            </a:pPr>
            <a:r>
              <a:rPr lang="en-US" altLang="en-US" dirty="0"/>
              <a:t> Identify the credit account in Ledger: enter date, journal page in its PR column, credit amount, and new balance.</a:t>
            </a:r>
          </a:p>
          <a:p>
            <a:pPr marL="228600" indent="-228600">
              <a:buFont typeface="+mj-lt"/>
              <a:buAutoNum type="alphaUcPeriod"/>
            </a:pPr>
            <a:r>
              <a:rPr lang="en-US" altLang="en-US" dirty="0"/>
              <a:t> Enter the credit account number from the Ledger in the PR column of the journal. </a:t>
            </a:r>
            <a:endParaRPr lang="ar-EG" altLang="en-US" dirty="0" smtClean="0"/>
          </a:p>
          <a:p>
            <a:pPr marL="228600" indent="-228600">
              <a:buFont typeface="+mj-lt"/>
              <a:buAutoNum type="alphaUcPeriod"/>
            </a:pPr>
            <a:endParaRPr lang="ar-EG" altLang="en-US" dirty="0" smtClean="0"/>
          </a:p>
          <a:p>
            <a:pPr marL="0" indent="0">
              <a:buFont typeface="+mj-lt"/>
              <a:buNone/>
            </a:pPr>
            <a:r>
              <a:rPr lang="en-US" sz="1200" b="1" i="0" u="none" strike="noStrike" kern="1200" baseline="0" dirty="0" smtClean="0">
                <a:solidFill>
                  <a:schemeClr val="tx1"/>
                </a:solidFill>
                <a:latin typeface="+mn-lt"/>
                <a:ea typeface="MS PGothic" pitchFamily="34" charset="-128"/>
                <a:cs typeface="MS PGothic" pitchFamily="34" charset="-128"/>
              </a:rPr>
              <a:t>posting reference (PR) column </a:t>
            </a:r>
            <a:endParaRPr lang="en-US" altLang="en-US" dirty="0"/>
          </a:p>
          <a:p>
            <a:pPr>
              <a:buFont typeface="Calibri" pitchFamily="-107" charset="0"/>
              <a:buNone/>
            </a:pPr>
            <a:endParaRPr lang="en-US" altLang="en-US" dirty="0"/>
          </a:p>
        </p:txBody>
      </p:sp>
    </p:spTree>
    <p:extLst>
      <p:ext uri="{BB962C8B-B14F-4D97-AF65-F5344CB8AC3E}">
        <p14:creationId xmlns:p14="http://schemas.microsoft.com/office/powerpoint/2010/main" val="3886136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p:txBody>
          <a:bodyPr/>
          <a:lstStyle/>
          <a:p>
            <a:pPr>
              <a:defRPr/>
            </a:pPr>
            <a:r>
              <a:rPr lang="en-US" dirty="0"/>
              <a:t>Double-entry accounting is useful in analyzing and processing transactions. To analyze each transaction follow these four steps:</a:t>
            </a:r>
          </a:p>
          <a:p>
            <a:pPr marL="228600" indent="-228600">
              <a:buFontTx/>
              <a:buAutoNum type="arabicPeriod"/>
              <a:defRPr/>
            </a:pPr>
            <a:r>
              <a:rPr lang="en-US" dirty="0"/>
              <a:t>Identify the transaction and any source documents.</a:t>
            </a:r>
          </a:p>
          <a:p>
            <a:pPr marL="228600" indent="-228600">
              <a:buFontTx/>
              <a:buAutoNum type="arabicPeriod"/>
              <a:defRPr/>
            </a:pPr>
            <a:r>
              <a:rPr lang="en-US" dirty="0"/>
              <a:t>Analyze the transaction using the accounting equation.</a:t>
            </a:r>
          </a:p>
          <a:p>
            <a:pPr marL="228600" indent="-228600">
              <a:buFontTx/>
              <a:buAutoNum type="arabicPeriod"/>
              <a:defRPr/>
            </a:pPr>
            <a:r>
              <a:rPr lang="en-US" dirty="0"/>
              <a:t>Record the transaction in journal entry form applying double-entry accounting.</a:t>
            </a:r>
          </a:p>
          <a:p>
            <a:pPr marL="228600" indent="-228600">
              <a:buFontTx/>
              <a:buAutoNum type="arabicPeriod"/>
              <a:defRPr/>
            </a:pPr>
            <a:r>
              <a:rPr lang="en-US" dirty="0"/>
              <a:t>Post the entry (for simplicity, we use T-accounts to represent ledger accounts).</a:t>
            </a:r>
          </a:p>
          <a:p>
            <a:pPr>
              <a:defRPr/>
            </a:pPr>
            <a:endParaRPr lang="en-US" dirty="0"/>
          </a:p>
          <a:p>
            <a:pPr>
              <a:defRPr/>
            </a:pPr>
            <a:r>
              <a:rPr lang="en-US" dirty="0"/>
              <a:t>Let’s look at some examples.</a:t>
            </a:r>
          </a:p>
          <a:p>
            <a:pPr>
              <a:defRPr/>
            </a:pPr>
            <a:endParaRPr lang="en-US" dirty="0"/>
          </a:p>
          <a:p>
            <a:pPr>
              <a:defRPr/>
            </a:pPr>
            <a:endParaRPr lang="en-US" dirty="0"/>
          </a:p>
        </p:txBody>
      </p:sp>
    </p:spTree>
    <p:extLst>
      <p:ext uri="{BB962C8B-B14F-4D97-AF65-F5344CB8AC3E}">
        <p14:creationId xmlns:p14="http://schemas.microsoft.com/office/powerpoint/2010/main" val="3178075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the first transaction, the owner invests $30,000 to start a company called FastForward. From our previous work, we know that the Cash account and the C. Taylor, Capital account will increase.</a:t>
            </a:r>
          </a:p>
          <a:p>
            <a:endParaRPr lang="en-US" altLang="en-US" dirty="0"/>
          </a:p>
          <a:p>
            <a:r>
              <a:rPr lang="en-US" altLang="en-US" dirty="0"/>
              <a:t>We record this information in the general journal with a debit, increase, to Cash, and a credit, increase, to C. Taylor, Capital. Notice that the account number for the Cash account is 101 and C. Taylor, Capital is 301. We are going to post the information in the journal to the general ledger. We will use T-accounts to accomplish this.</a:t>
            </a:r>
          </a:p>
          <a:p>
            <a:endParaRPr lang="en-US" altLang="en-US" dirty="0"/>
          </a:p>
          <a:p>
            <a:r>
              <a:rPr lang="en-US" altLang="en-US" dirty="0"/>
              <a:t>We place the $30,000 on the left, or debit, side of the Cash account and on the right, or credit, side of the C. Taylor, Capital account. Our books are in balance because total assets are equal to total liabilities plus equity. Let’s move to another transaction.</a:t>
            </a:r>
          </a:p>
        </p:txBody>
      </p:sp>
    </p:spTree>
    <p:extLst>
      <p:ext uri="{BB962C8B-B14F-4D97-AF65-F5344CB8AC3E}">
        <p14:creationId xmlns:p14="http://schemas.microsoft.com/office/powerpoint/2010/main" val="2035471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our second transaction, FastForward purchases office supplies, an asset, paying $2,500 cash. We have exchanged one asset, cash, for another asset, supplies. The Cash account will decrease and the Supplies account will increase. Can you make the general journal entry to record this transaction?</a:t>
            </a:r>
          </a:p>
          <a:p>
            <a:r>
              <a:rPr lang="en-US" altLang="en-US" dirty="0"/>
              <a:t>We increase the Supplies account with a debit and decrease the asset account, Cash, with a credit. Let’s post the amounts.</a:t>
            </a:r>
          </a:p>
          <a:p>
            <a:endParaRPr lang="en-US" altLang="en-US" dirty="0"/>
          </a:p>
          <a:p>
            <a:r>
              <a:rPr lang="en-US" altLang="en-US" dirty="0"/>
              <a:t>The general ledger account for Supplies increased by $2,500, so the amount is placed on the debit side of the account. The Cash account, an asset, decreased by $2,500, so the amount is placed on the credit side of the general ledger account. Let’s move on to another transaction.</a:t>
            </a:r>
          </a:p>
        </p:txBody>
      </p:sp>
    </p:spTree>
    <p:extLst>
      <p:ext uri="{BB962C8B-B14F-4D97-AF65-F5344CB8AC3E}">
        <p14:creationId xmlns:p14="http://schemas.microsoft.com/office/powerpoint/2010/main" val="3559875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our third transaction, FastForward purchases equipment paying $26,000 cash. Once again, we have exchanged one asset, Cash, for another asset, Equipment. The Cash account will decrease and the Equipment account will increase. This general journal entry will look similar to the one we just completed.</a:t>
            </a:r>
          </a:p>
          <a:p>
            <a:endParaRPr lang="en-US" altLang="en-US" dirty="0"/>
          </a:p>
          <a:p>
            <a:r>
              <a:rPr lang="en-US" altLang="en-US" dirty="0"/>
              <a:t>We increase the Equipment account with a debit and decrease the asset account, Cash, with a credit. Let’s post the amounts.</a:t>
            </a:r>
          </a:p>
          <a:p>
            <a:endParaRPr lang="en-US" altLang="en-US" dirty="0"/>
          </a:p>
          <a:p>
            <a:r>
              <a:rPr lang="en-US" altLang="en-US" dirty="0"/>
              <a:t>The general ledger account for Equipment increased by $26,000, so it is placed on the debit side of the account. The Cash account, an asset, decreased by $26,000, so the amount is placed on the credit side of the general ledger account. Let’s look at another transaction.</a:t>
            </a:r>
          </a:p>
        </p:txBody>
      </p:sp>
    </p:spTree>
    <p:extLst>
      <p:ext uri="{BB962C8B-B14F-4D97-AF65-F5344CB8AC3E}">
        <p14:creationId xmlns:p14="http://schemas.microsoft.com/office/powerpoint/2010/main" val="292315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this transaction, FastForward purchases $7,100 of office supplies on account. The Supplies account, an asset, will increase and the liability account, Accounts payable will increase. Let’s make the general journal entry to record this transaction.</a:t>
            </a:r>
          </a:p>
          <a:p>
            <a:endParaRPr lang="en-US" altLang="en-US" dirty="0"/>
          </a:p>
          <a:p>
            <a:r>
              <a:rPr lang="en-US" altLang="en-US" dirty="0"/>
              <a:t>We increase the Supplies account with a debit and increase the liability account, Accounts payable, with a credit. It is time to post the transaction.</a:t>
            </a:r>
          </a:p>
          <a:p>
            <a:endParaRPr lang="en-US" altLang="en-US" dirty="0"/>
          </a:p>
          <a:p>
            <a:r>
              <a:rPr lang="en-US" altLang="en-US" dirty="0"/>
              <a:t>The general ledger account for Supplies increased by $7,100, so the amount is placed on the debit side of the account. The Accounts payable account, a liability, increased by the same amount, so we place it on the credit side of the general ledger account. Let’s analyze another transaction.</a:t>
            </a:r>
          </a:p>
        </p:txBody>
      </p:sp>
    </p:spTree>
    <p:extLst>
      <p:ext uri="{BB962C8B-B14F-4D97-AF65-F5344CB8AC3E}">
        <p14:creationId xmlns:p14="http://schemas.microsoft.com/office/powerpoint/2010/main" val="373250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provided consulting services and collected $4,200 cash. The asset account, Cash, increased by $4,200 and the equity account, Consulting revenue, increased by the same amount. See if you can make the general journal entry to record this transaction before moving to the next slide.</a:t>
            </a:r>
          </a:p>
          <a:p>
            <a:endParaRPr lang="en-US" altLang="en-US" dirty="0"/>
          </a:p>
          <a:p>
            <a:r>
              <a:rPr lang="en-US" altLang="en-US" dirty="0"/>
              <a:t>We increase the Cash account with a debit and increase the revenue account, Consulting revenue, with a credit. Let’s post the amounts.</a:t>
            </a:r>
          </a:p>
          <a:p>
            <a:endParaRPr lang="en-US" altLang="en-US" dirty="0"/>
          </a:p>
          <a:p>
            <a:r>
              <a:rPr lang="en-US" altLang="en-US" dirty="0"/>
              <a:t>The general ledger account for Cash increased by $4,200, so the amount is placed on the debit side of the account. The Consulting revenue account increased by the same amount, so it is placed on the credit side of the general ledger account. </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3418206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pays $1,000</a:t>
            </a:r>
            <a:r>
              <a:rPr lang="en-US" altLang="en-US" baseline="0" dirty="0"/>
              <a:t> cash for December rent</a:t>
            </a:r>
            <a:r>
              <a:rPr lang="en-US" altLang="en-US" dirty="0"/>
              <a:t>. The asset account, Cash, decreased by $1,000 and the equity account, Rent expense, increased by the same amount. </a:t>
            </a:r>
          </a:p>
          <a:p>
            <a:endParaRPr lang="en-US" altLang="en-US" dirty="0"/>
          </a:p>
          <a:p>
            <a:r>
              <a:rPr lang="en-US" altLang="en-US" dirty="0"/>
              <a:t>We decrease the Cash account with a credit and increase the expense account, Rent expense, with a debit. Let’s post the amounts.</a:t>
            </a:r>
          </a:p>
          <a:p>
            <a:endParaRPr lang="en-US" altLang="en-US" dirty="0"/>
          </a:p>
          <a:p>
            <a:r>
              <a:rPr lang="en-US" altLang="en-US" dirty="0"/>
              <a:t>The general ledger account for Cash decreased by $1,000, so the amount is placed on the credit side of the account. The Rent expense account increased by the same amount, so it is placed on the debit</a:t>
            </a:r>
            <a:r>
              <a:rPr lang="en-US" altLang="en-US" baseline="0" dirty="0"/>
              <a:t> </a:t>
            </a:r>
            <a:r>
              <a:rPr lang="en-US" altLang="en-US" dirty="0"/>
              <a:t>side of the general ledger account. </a:t>
            </a:r>
          </a:p>
          <a:p>
            <a:endParaRPr lang="en-US" altLang="en-US" dirty="0"/>
          </a:p>
          <a:p>
            <a:endParaRPr lang="en-US" altLang="en-US" dirty="0"/>
          </a:p>
        </p:txBody>
      </p:sp>
    </p:spTree>
    <p:extLst>
      <p:ext uri="{BB962C8B-B14F-4D97-AF65-F5344CB8AC3E}">
        <p14:creationId xmlns:p14="http://schemas.microsoft.com/office/powerpoint/2010/main" val="1386190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pays $700</a:t>
            </a:r>
            <a:r>
              <a:rPr lang="en-US" altLang="en-US" baseline="0" dirty="0"/>
              <a:t> cash for employee salaries</a:t>
            </a:r>
            <a:r>
              <a:rPr lang="en-US" altLang="en-US" dirty="0"/>
              <a:t>. The asset account, Cash, decreased by $700 and the equity account, Salaries expense, increased by the same amount. </a:t>
            </a:r>
          </a:p>
          <a:p>
            <a:endParaRPr lang="en-US" altLang="en-US" dirty="0"/>
          </a:p>
          <a:p>
            <a:r>
              <a:rPr lang="en-US" altLang="en-US" dirty="0"/>
              <a:t>We decrease the Cash account with a credit and increase the expense account, Salaries expense, with a debit. Let’s post the amounts.</a:t>
            </a:r>
          </a:p>
          <a:p>
            <a:endParaRPr lang="en-US" altLang="en-US" dirty="0"/>
          </a:p>
          <a:p>
            <a:r>
              <a:rPr lang="en-US" altLang="en-US" dirty="0"/>
              <a:t>The general ledger account for Cash decreased by $700, so the amount is placed on the credit side of the account. The Salaries expense account increased by the same amount, so it is placed on the debit</a:t>
            </a:r>
            <a:r>
              <a:rPr lang="en-US" altLang="en-US" baseline="0" dirty="0"/>
              <a:t> </a:t>
            </a:r>
            <a:r>
              <a:rPr lang="en-US" altLang="en-US" dirty="0"/>
              <a:t>side of the general ledger account.</a:t>
            </a:r>
          </a:p>
          <a:p>
            <a:endParaRPr lang="en-US" altLang="en-US" dirty="0"/>
          </a:p>
        </p:txBody>
      </p:sp>
    </p:spTree>
    <p:extLst>
      <p:ext uri="{BB962C8B-B14F-4D97-AF65-F5344CB8AC3E}">
        <p14:creationId xmlns:p14="http://schemas.microsoft.com/office/powerpoint/2010/main" val="1781226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806936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provided consulting services of $1,600 and rents its test facilities for $300. The customer is billed $1,900 for services. </a:t>
            </a:r>
          </a:p>
          <a:p>
            <a:endParaRPr lang="en-US" altLang="en-US" dirty="0"/>
          </a:p>
          <a:p>
            <a:r>
              <a:rPr lang="en-US" altLang="en-US" dirty="0"/>
              <a:t>The asset account, Accounts receivable, increased by $1,900, the equity account, Consulting revenue, increased by $1,600</a:t>
            </a:r>
            <a:r>
              <a:rPr lang="en-US" altLang="en-US" baseline="0" dirty="0"/>
              <a:t> and the equity account, Rental revenue, increased by $300.</a:t>
            </a:r>
            <a:endParaRPr lang="en-US" altLang="en-US" dirty="0"/>
          </a:p>
          <a:p>
            <a:endParaRPr lang="en-US" altLang="en-US" dirty="0"/>
          </a:p>
          <a:p>
            <a:r>
              <a:rPr lang="en-US" altLang="en-US" dirty="0"/>
              <a:t>We increase the Accounts receivable account with a debit and increase the two revenue accounts, Consulting revenue and Rental revenue, with credits. This is a compound journal entry which affects three or more accounts.</a:t>
            </a:r>
          </a:p>
          <a:p>
            <a:endParaRPr lang="en-US" altLang="en-US" dirty="0"/>
          </a:p>
          <a:p>
            <a:r>
              <a:rPr lang="en-US" altLang="en-US" dirty="0"/>
              <a:t>The general ledger account for Accounts receivable increased by $1,900, so the amount is placed on the debit side of the account. The Consulting revenue account increased by $1,600 and Rental revenue increased by $300, so these are placed on the credit side of the general ledger accounts. </a:t>
            </a:r>
          </a:p>
        </p:txBody>
      </p:sp>
    </p:spTree>
    <p:extLst>
      <p:ext uri="{BB962C8B-B14F-4D97-AF65-F5344CB8AC3E}">
        <p14:creationId xmlns:p14="http://schemas.microsoft.com/office/powerpoint/2010/main" val="3584905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receives $1,900 cash from the client billed in transaction 8. This transaction will increase the Cash account and decrease the Accounts receivable account by $1,900.</a:t>
            </a:r>
          </a:p>
          <a:p>
            <a:endParaRPr lang="en-US" altLang="en-US" dirty="0"/>
          </a:p>
          <a:p>
            <a:r>
              <a:rPr lang="en-US" altLang="en-US" dirty="0"/>
              <a:t>We increase the Cash account with a debit and decrease the Accounts receivable account for $1,900.</a:t>
            </a:r>
          </a:p>
          <a:p>
            <a:endParaRPr lang="en-US" altLang="en-US" dirty="0"/>
          </a:p>
          <a:p>
            <a:r>
              <a:rPr lang="en-US" altLang="en-US" dirty="0"/>
              <a:t>In posting these amounts</a:t>
            </a:r>
            <a:r>
              <a:rPr lang="en-US" altLang="en-US" baseline="0" dirty="0"/>
              <a:t> to the general ledger accounts, $1,900 is placed on the debit side of the Cash account and $1,900 is placed on the credit side of the Accounts receivable account.</a:t>
            </a:r>
            <a:endParaRPr lang="en-US" altLang="en-US" dirty="0"/>
          </a:p>
        </p:txBody>
      </p:sp>
    </p:spTree>
    <p:extLst>
      <p:ext uri="{BB962C8B-B14F-4D97-AF65-F5344CB8AC3E}">
        <p14:creationId xmlns:p14="http://schemas.microsoft.com/office/powerpoint/2010/main" val="1800691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pays $900 cash toward the accounts payable in transaction 4. This transaction will decrease the Cash account and decrease the Accounts payable account by $900.</a:t>
            </a:r>
          </a:p>
          <a:p>
            <a:endParaRPr lang="en-US" altLang="en-US" dirty="0"/>
          </a:p>
          <a:p>
            <a:r>
              <a:rPr lang="en-US" altLang="en-US" dirty="0"/>
              <a:t>Decrease the Cash account with a credit and decrease the Accounts payable account with a debit for $900.</a:t>
            </a:r>
          </a:p>
          <a:p>
            <a:endParaRPr lang="en-US" altLang="en-US" dirty="0"/>
          </a:p>
          <a:p>
            <a:r>
              <a:rPr lang="en-US" altLang="en-US" dirty="0"/>
              <a:t>In posting these amounts</a:t>
            </a:r>
            <a:r>
              <a:rPr lang="en-US" altLang="en-US" baseline="0" dirty="0"/>
              <a:t> to the general ledger accounts, $900 is placed on the credit side of the Cash account and $900 is placed on the debit side of the Accounts payable account. </a:t>
            </a:r>
            <a:endParaRPr lang="en-US" altLang="en-US" dirty="0"/>
          </a:p>
        </p:txBody>
      </p:sp>
    </p:spTree>
    <p:extLst>
      <p:ext uri="{BB962C8B-B14F-4D97-AF65-F5344CB8AC3E}">
        <p14:creationId xmlns:p14="http://schemas.microsoft.com/office/powerpoint/2010/main" val="2235024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 Taylor withdraws $200</a:t>
            </a:r>
            <a:r>
              <a:rPr lang="en-US" altLang="en-US" baseline="0" dirty="0"/>
              <a:t> cash from FastForward for personal use. </a:t>
            </a:r>
            <a:r>
              <a:rPr lang="en-US" altLang="en-US" dirty="0"/>
              <a:t>This transaction will decrease the Cash account and increase the C. Taylor, Withdrawals account by $200.</a:t>
            </a:r>
          </a:p>
          <a:p>
            <a:endParaRPr lang="en-US" altLang="en-US" dirty="0"/>
          </a:p>
          <a:p>
            <a:r>
              <a:rPr lang="en-US" altLang="en-US" dirty="0"/>
              <a:t>Decrease the Cash account with a credit and increase the C. Taylor, Withdrawals account with a debit for $200.</a:t>
            </a:r>
          </a:p>
          <a:p>
            <a:endParaRPr lang="en-US" altLang="en-US" dirty="0"/>
          </a:p>
          <a:p>
            <a:r>
              <a:rPr lang="en-US" altLang="en-US" dirty="0"/>
              <a:t>In posting these amounts</a:t>
            </a:r>
            <a:r>
              <a:rPr lang="en-US" altLang="en-US" baseline="0" dirty="0"/>
              <a:t> to the general ledger accounts, $200 is placed on the credit side of the Cash account and $200 is placed on the debit side of the </a:t>
            </a:r>
            <a:r>
              <a:rPr lang="en-US" altLang="en-US" dirty="0"/>
              <a:t>C. Taylor, Withdrawals</a:t>
            </a:r>
            <a:r>
              <a:rPr lang="en-US" altLang="en-US" baseline="0" dirty="0"/>
              <a:t> account.</a:t>
            </a:r>
            <a:endParaRPr lang="en-US" altLang="en-US" dirty="0"/>
          </a:p>
          <a:p>
            <a:endParaRPr lang="en-US" altLang="en-US" dirty="0"/>
          </a:p>
        </p:txBody>
      </p:sp>
    </p:spTree>
    <p:extLst>
      <p:ext uri="{BB962C8B-B14F-4D97-AF65-F5344CB8AC3E}">
        <p14:creationId xmlns:p14="http://schemas.microsoft.com/office/powerpoint/2010/main" val="59930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receives $3,000 cash in advance of providing consulting services to a customer. This transaction will increase the Cash account and increase</a:t>
            </a:r>
            <a:r>
              <a:rPr lang="en-US" altLang="en-US" baseline="0" dirty="0"/>
              <a:t> </a:t>
            </a:r>
            <a:r>
              <a:rPr lang="en-US" altLang="en-US" dirty="0"/>
              <a:t>the liability</a:t>
            </a:r>
            <a:r>
              <a:rPr lang="en-US" altLang="en-US" baseline="0" dirty="0"/>
              <a:t> account, Unearned consulting revenue </a:t>
            </a:r>
            <a:r>
              <a:rPr lang="en-US" altLang="en-US" dirty="0"/>
              <a:t>account by $3,000.</a:t>
            </a:r>
          </a:p>
          <a:p>
            <a:endParaRPr lang="en-US" altLang="en-US" dirty="0"/>
          </a:p>
          <a:p>
            <a:r>
              <a:rPr lang="en-US" altLang="en-US" dirty="0"/>
              <a:t>We increase the Cash account with a debit and increase the Unearned</a:t>
            </a:r>
            <a:r>
              <a:rPr lang="en-US" altLang="en-US" baseline="0" dirty="0"/>
              <a:t> consulting revenue </a:t>
            </a:r>
            <a:r>
              <a:rPr lang="en-US" altLang="en-US" dirty="0"/>
              <a:t>account with a credit for $3,000.</a:t>
            </a:r>
          </a:p>
          <a:p>
            <a:endParaRPr lang="en-US" altLang="en-US" dirty="0"/>
          </a:p>
          <a:p>
            <a:r>
              <a:rPr lang="en-US" altLang="en-US" dirty="0"/>
              <a:t>In posting these amounts</a:t>
            </a:r>
            <a:r>
              <a:rPr lang="en-US" altLang="en-US" baseline="0" dirty="0"/>
              <a:t> to the general ledger accounts, $3,000 is placed on the debit side of the Cash account and $3,000 is placed on the credit side of the Unearned consulting revenue account.</a:t>
            </a:r>
            <a:endParaRPr lang="en-US" altLang="en-US" dirty="0"/>
          </a:p>
        </p:txBody>
      </p:sp>
    </p:spTree>
    <p:extLst>
      <p:ext uri="{BB962C8B-B14F-4D97-AF65-F5344CB8AC3E}">
        <p14:creationId xmlns:p14="http://schemas.microsoft.com/office/powerpoint/2010/main" val="800164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pays $2,400 cash for a 24-month insurance policy. This transaction will decrease the Cash account and increase the asset account, Prepaid insurance,</a:t>
            </a:r>
            <a:r>
              <a:rPr lang="en-US" altLang="en-US" baseline="0" dirty="0"/>
              <a:t> </a:t>
            </a:r>
            <a:r>
              <a:rPr lang="en-US" altLang="en-US" dirty="0"/>
              <a:t>by $2,400.</a:t>
            </a:r>
          </a:p>
          <a:p>
            <a:endParaRPr lang="en-US" altLang="en-US" dirty="0"/>
          </a:p>
          <a:p>
            <a:r>
              <a:rPr lang="en-US" altLang="en-US" dirty="0"/>
              <a:t>Decrease the Cash account with a credit and increase the Prepaid insurance account with a debit for $2,400.</a:t>
            </a:r>
          </a:p>
          <a:p>
            <a:endParaRPr lang="en-US" altLang="en-US" dirty="0"/>
          </a:p>
          <a:p>
            <a:r>
              <a:rPr lang="en-US" altLang="en-US" dirty="0"/>
              <a:t>In posting these amounts</a:t>
            </a:r>
            <a:r>
              <a:rPr lang="en-US" altLang="en-US" baseline="0" dirty="0"/>
              <a:t> to the general ledger accounts, $2,400 is placed on the credit side of the Cash account and $2,400 is placed on the debit side of the Prepaid insurance account.</a:t>
            </a:r>
            <a:endParaRPr lang="en-US" altLang="en-US" dirty="0"/>
          </a:p>
        </p:txBody>
      </p:sp>
    </p:spTree>
    <p:extLst>
      <p:ext uri="{BB962C8B-B14F-4D97-AF65-F5344CB8AC3E}">
        <p14:creationId xmlns:p14="http://schemas.microsoft.com/office/powerpoint/2010/main" val="230664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pays $120 cash for supplies. This transaction will decrease the Cash account and increase</a:t>
            </a:r>
            <a:r>
              <a:rPr lang="en-US" altLang="en-US" baseline="0" dirty="0"/>
              <a:t> </a:t>
            </a:r>
            <a:r>
              <a:rPr lang="en-US" altLang="en-US" dirty="0"/>
              <a:t>the asset account, Supplies account by $120.</a:t>
            </a:r>
          </a:p>
          <a:p>
            <a:endParaRPr lang="en-US" altLang="en-US" dirty="0"/>
          </a:p>
          <a:p>
            <a:r>
              <a:rPr lang="en-US" altLang="en-US" dirty="0"/>
              <a:t>Decrease the Cash account with a credit and increase the Supplies account with a debit for $120.</a:t>
            </a:r>
          </a:p>
          <a:p>
            <a:endParaRPr lang="en-US" altLang="en-US" dirty="0"/>
          </a:p>
          <a:p>
            <a:r>
              <a:rPr lang="en-US" altLang="en-US" dirty="0"/>
              <a:t>In posting these amounts</a:t>
            </a:r>
            <a:r>
              <a:rPr lang="en-US" altLang="en-US" baseline="0" dirty="0"/>
              <a:t> to the general ledger accounts, $120 is placed on the credit side of the Cash account and $120 is placed on the debit side of the Supplies account.</a:t>
            </a:r>
            <a:endParaRPr lang="en-US" altLang="en-US" dirty="0"/>
          </a:p>
        </p:txBody>
      </p:sp>
    </p:spTree>
    <p:extLst>
      <p:ext uri="{BB962C8B-B14F-4D97-AF65-F5344CB8AC3E}">
        <p14:creationId xmlns:p14="http://schemas.microsoft.com/office/powerpoint/2010/main" val="380967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pays $305 cash for December utilities expense. This transaction will decrease the Cash account and increase the equity account, Utilities expense account by $305.</a:t>
            </a:r>
          </a:p>
          <a:p>
            <a:endParaRPr lang="en-US" altLang="en-US" dirty="0"/>
          </a:p>
          <a:p>
            <a:r>
              <a:rPr lang="en-US" altLang="en-US" dirty="0"/>
              <a:t>Decrease the Cash account with a credit and increase the Utilities expense account with a debit for $305.</a:t>
            </a:r>
          </a:p>
          <a:p>
            <a:endParaRPr lang="en-US" altLang="en-US" dirty="0"/>
          </a:p>
          <a:p>
            <a:r>
              <a:rPr lang="en-US" altLang="en-US" dirty="0"/>
              <a:t>In posting these amounts</a:t>
            </a:r>
            <a:r>
              <a:rPr lang="en-US" altLang="en-US" baseline="0" dirty="0"/>
              <a:t> to the general ledger accounts, $305 is placed on the credit side of the Cash account and $305 is placed on the debit side of the Utilities expense account.</a:t>
            </a: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664751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FastForward pays $700</a:t>
            </a:r>
            <a:r>
              <a:rPr lang="en-US" altLang="en-US" baseline="0" dirty="0"/>
              <a:t> cash for employee salaries</a:t>
            </a:r>
            <a:r>
              <a:rPr lang="en-US" altLang="en-US" dirty="0"/>
              <a:t>. The asset account, Cash, is decreased by $700 and the equity account, Salaries expense, is increased by the same amount. </a:t>
            </a:r>
          </a:p>
          <a:p>
            <a:endParaRPr lang="en-US" altLang="en-US" dirty="0"/>
          </a:p>
          <a:p>
            <a:r>
              <a:rPr lang="en-US" altLang="en-US" dirty="0"/>
              <a:t>We decrease the Cash account with a credit and increase the expense account, Salaries expense, with a debit. Let’s post the amounts.</a:t>
            </a:r>
          </a:p>
          <a:p>
            <a:endParaRPr lang="en-US" altLang="en-US" dirty="0"/>
          </a:p>
          <a:p>
            <a:r>
              <a:rPr lang="en-US" altLang="en-US" dirty="0"/>
              <a:t>The general ledger account for Cash decreased by $700, so the amount is placed on the credit side of the account. The Salaries expense account increased by the same amount, so it is placed on the debit</a:t>
            </a:r>
            <a:r>
              <a:rPr lang="en-US" altLang="en-US" baseline="0" dirty="0"/>
              <a:t> </a:t>
            </a:r>
            <a:r>
              <a:rPr lang="en-US" altLang="en-US" dirty="0"/>
              <a:t>side of the general ledger account. </a:t>
            </a:r>
          </a:p>
          <a:p>
            <a:endParaRPr lang="en-US" altLang="en-US" dirty="0"/>
          </a:p>
          <a:p>
            <a:endParaRPr lang="en-US" altLang="en-US" dirty="0"/>
          </a:p>
        </p:txBody>
      </p:sp>
    </p:spTree>
    <p:extLst>
      <p:ext uri="{BB962C8B-B14F-4D97-AF65-F5344CB8AC3E}">
        <p14:creationId xmlns:p14="http://schemas.microsoft.com/office/powerpoint/2010/main" val="32930583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S PGothic" pitchFamily="34" charset="-128"/>
                <a:cs typeface="MS PGothic" pitchFamily="34" charset="-128"/>
              </a:rPr>
              <a:t>Exhibit 2.13 shows the ledger accounts (in T-account form) of FastForward after all 16 transactions are recorded and posted and the balances computed. The accounts are grouped into three columns corresponding to the accounting equation: assets, liabilities, and equity. The totals for the three columns obey the accounting equation: assets equal $42,395 ($4,275 + $0 + $9,720 + $2,400 + $26,000); liabilities equal $9,200 ($6,200 + $3,000); and equity equals $33,195 ($30,000 - $200 + $5,800 + $300 - $1,400 - $1,000 - $305) which obey the accounting equation: $42,395 = $9,200 + $33,195. The owner, capital, owner, withdrawals, revenue, and expense accounts reflect transactions that change equity. These four accounts make up the statement of owner’s equity.</a:t>
            </a:r>
          </a:p>
          <a:p>
            <a:endParaRPr lang="en-US" altLang="en-US" dirty="0"/>
          </a:p>
        </p:txBody>
      </p:sp>
    </p:spTree>
    <p:extLst>
      <p:ext uri="{BB962C8B-B14F-4D97-AF65-F5344CB8AC3E}">
        <p14:creationId xmlns:p14="http://schemas.microsoft.com/office/powerpoint/2010/main" val="4152604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Rectangle 3"/>
          <p:cNvSpPr>
            <a:spLocks noGrp="1" noChangeArrowheads="1"/>
          </p:cNvSpPr>
          <p:nvPr>
            <p:ph type="body" idx="1"/>
          </p:nvPr>
        </p:nvSpPr>
        <p:spPr bwMode="auto"/>
        <p:txBody>
          <a:bodyPr>
            <a:normAutofit/>
          </a:bodyPr>
          <a:lstStyle/>
          <a:p>
            <a:pPr>
              <a:defRPr/>
            </a:pPr>
            <a:r>
              <a:rPr lang="en-US" dirty="0"/>
              <a:t>Business transactions and events are the starting points of financial statements. The process to go from transactions and events to financial statements includes the following: </a:t>
            </a:r>
          </a:p>
          <a:p>
            <a:pPr>
              <a:defRPr/>
            </a:pPr>
            <a:r>
              <a:rPr lang="en-US" dirty="0"/>
              <a:t>Identify each transaction and event from source documents. </a:t>
            </a:r>
          </a:p>
          <a:p>
            <a:pPr>
              <a:defRPr/>
            </a:pPr>
            <a:r>
              <a:rPr lang="en-US" dirty="0"/>
              <a:t>Analyze each transaction and event using the accounting equation. </a:t>
            </a:r>
          </a:p>
          <a:p>
            <a:pPr>
              <a:defRPr/>
            </a:pPr>
            <a:r>
              <a:rPr lang="en-US" dirty="0"/>
              <a:t>Record relevant transactions and events in a journal. </a:t>
            </a:r>
          </a:p>
          <a:p>
            <a:pPr>
              <a:defRPr/>
            </a:pPr>
            <a:r>
              <a:rPr lang="en-US" dirty="0"/>
              <a:t>Post journal information to ledger accounts. </a:t>
            </a:r>
          </a:p>
          <a:p>
            <a:pPr>
              <a:defRPr/>
            </a:pPr>
            <a:r>
              <a:rPr lang="en-US" dirty="0"/>
              <a:t>Prepare and analyze the trial balance and financial statements.</a:t>
            </a:r>
            <a:endParaRPr lang="en-US" altLang="en-US" dirty="0"/>
          </a:p>
        </p:txBody>
      </p:sp>
    </p:spTree>
    <p:extLst>
      <p:ext uri="{BB962C8B-B14F-4D97-AF65-F5344CB8AC3E}">
        <p14:creationId xmlns:p14="http://schemas.microsoft.com/office/powerpoint/2010/main" val="1586641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Preparing a trial balance has three steps:</a:t>
            </a:r>
          </a:p>
          <a:p>
            <a:pPr>
              <a:buFont typeface="Calibri" pitchFamily="-107" charset="0"/>
              <a:buAutoNum type="arabicPeriod"/>
            </a:pPr>
            <a:r>
              <a:rPr lang="en-US" altLang="en-US" dirty="0"/>
              <a:t> List each account title and its amount (from ledger) in the trial balance. </a:t>
            </a:r>
          </a:p>
          <a:p>
            <a:pPr>
              <a:buFont typeface="Calibri" pitchFamily="-107" charset="0"/>
              <a:buAutoNum type="arabicPeriod"/>
            </a:pPr>
            <a:r>
              <a:rPr lang="en-US" altLang="en-US" dirty="0"/>
              <a:t> Compute the total of debit balances and the total of credit balances.</a:t>
            </a:r>
          </a:p>
          <a:p>
            <a:pPr>
              <a:buFont typeface="Calibri" pitchFamily="-107" charset="0"/>
              <a:buAutoNum type="arabicPeriod"/>
            </a:pPr>
            <a:r>
              <a:rPr lang="en-US" altLang="en-US" dirty="0"/>
              <a:t> Verify (prove) total debit balances equal total credit balances.</a:t>
            </a:r>
          </a:p>
          <a:p>
            <a:endParaRPr lang="en-US" altLang="en-US" dirty="0"/>
          </a:p>
          <a:p>
            <a:r>
              <a:rPr lang="en-US" altLang="en-US" dirty="0"/>
              <a:t>The total of debit balances equals the total of credit balances for the trial balance. However, equality of these two totals does not guarantee that no errors were made. </a:t>
            </a:r>
          </a:p>
        </p:txBody>
      </p:sp>
    </p:spTree>
    <p:extLst>
      <p:ext uri="{BB962C8B-B14F-4D97-AF65-F5344CB8AC3E}">
        <p14:creationId xmlns:p14="http://schemas.microsoft.com/office/powerpoint/2010/main" val="24740309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The total of debit balances equals the total of credit balances for the trial balance </a:t>
            </a:r>
            <a:r>
              <a:rPr lang="en-US" altLang="en-US" dirty="0"/>
              <a:t>as shown in this slide. Equality of these two totals does not guarantee that no errors were made. For example, the column totals still will be equal when a debit or credit of a correct amount is made to a wrong account. Another error that does not cause unequal column totals occurs when equal debits and credits of an incorrect amount are entered.</a:t>
            </a:r>
          </a:p>
        </p:txBody>
      </p:sp>
    </p:spTree>
    <p:extLst>
      <p:ext uri="{BB962C8B-B14F-4D97-AF65-F5344CB8AC3E}">
        <p14:creationId xmlns:p14="http://schemas.microsoft.com/office/powerpoint/2010/main" val="172245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MS PGothic" pitchFamily="34" charset="-128"/>
                <a:cs typeface="MS PGothic" pitchFamily="34" charset="-128"/>
              </a:rPr>
              <a:t>Source documents </a:t>
            </a:r>
            <a:r>
              <a:rPr lang="en-US" sz="1200" b="0" i="0" u="none" strike="noStrike" kern="1200" baseline="0" dirty="0">
                <a:solidFill>
                  <a:schemeClr val="tx1"/>
                </a:solidFill>
                <a:latin typeface="+mn-lt"/>
                <a:ea typeface="MS PGothic" pitchFamily="34" charset="-128"/>
                <a:cs typeface="MS PGothic" pitchFamily="34" charset="-128"/>
              </a:rPr>
              <a:t>identify and describe transactions and events entering the accounting system. They can be in hard copy or electronic form. Examples are sales receipts, checks, purchase orders, bills from suppliers, payroll records, and bank statements. </a:t>
            </a:r>
          </a:p>
          <a:p>
            <a:endParaRPr lang="en-US" altLang="en-US" dirty="0"/>
          </a:p>
          <a:p>
            <a:r>
              <a:rPr lang="en-US" sz="1200" b="0" i="0" u="none" strike="noStrike" kern="1200" baseline="0" dirty="0">
                <a:solidFill>
                  <a:schemeClr val="tx1"/>
                </a:solidFill>
                <a:latin typeface="+mn-lt"/>
                <a:ea typeface="MS PGothic" pitchFamily="34" charset="-128"/>
                <a:cs typeface="MS PGothic" pitchFamily="34" charset="-128"/>
              </a:rPr>
              <a:t>Source documents provide objective and reliable evidence about transactions and events and their amounts. </a:t>
            </a:r>
            <a:endParaRPr lang="en-US" altLang="en-US" dirty="0"/>
          </a:p>
        </p:txBody>
      </p:sp>
    </p:spTree>
    <p:extLst>
      <p:ext uri="{BB962C8B-B14F-4D97-AF65-F5344CB8AC3E}">
        <p14:creationId xmlns:p14="http://schemas.microsoft.com/office/powerpoint/2010/main" val="232971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 </a:t>
            </a:r>
            <a:r>
              <a:rPr lang="en-US" altLang="en-US" b="1" dirty="0"/>
              <a:t>account</a:t>
            </a:r>
            <a:r>
              <a:rPr lang="en-US" altLang="en-US" dirty="0"/>
              <a:t> is a record of increases and decreases in a specific asset, liability, equity, revenue, or expense. The </a:t>
            </a:r>
            <a:r>
              <a:rPr lang="en-US" altLang="en-US" b="1" dirty="0"/>
              <a:t>general</a:t>
            </a:r>
            <a:r>
              <a:rPr lang="en-US" altLang="en-US" dirty="0"/>
              <a:t> </a:t>
            </a:r>
            <a:r>
              <a:rPr lang="en-US" altLang="en-US" b="1" dirty="0"/>
              <a:t>ledger</a:t>
            </a:r>
            <a:r>
              <a:rPr lang="en-US" altLang="en-US" dirty="0"/>
              <a:t> is a record of all accounts and their balances. </a:t>
            </a:r>
          </a:p>
          <a:p>
            <a:endParaRPr lang="en-US" altLang="en-US" dirty="0"/>
          </a:p>
        </p:txBody>
      </p:sp>
    </p:spTree>
    <p:extLst>
      <p:ext uri="{BB962C8B-B14F-4D97-AF65-F5344CB8AC3E}">
        <p14:creationId xmlns:p14="http://schemas.microsoft.com/office/powerpoint/2010/main" val="210488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r>
              <a:rPr lang="en-US" altLang="en-US" dirty="0"/>
              <a:t>Recall the basic accounting equation – </a:t>
            </a:r>
            <a:r>
              <a:rPr lang="en-US" altLang="en-US" b="1" dirty="0"/>
              <a:t>Assets</a:t>
            </a:r>
            <a:r>
              <a:rPr lang="en-US" altLang="en-US" dirty="0"/>
              <a:t> are equal to </a:t>
            </a:r>
            <a:r>
              <a:rPr lang="en-US" altLang="en-US" b="1" dirty="0"/>
              <a:t>Liabilities</a:t>
            </a:r>
            <a:r>
              <a:rPr lang="en-US" altLang="en-US" dirty="0"/>
              <a:t> plus </a:t>
            </a:r>
            <a:r>
              <a:rPr lang="en-US" altLang="en-US" b="1" dirty="0"/>
              <a:t>Equity</a:t>
            </a:r>
            <a:r>
              <a:rPr lang="en-US" altLang="en-US"/>
              <a:t>. </a:t>
            </a:r>
            <a:endParaRPr lang="en-US" altLang="en-US" smtClean="0"/>
          </a:p>
          <a:p>
            <a:r>
              <a:rPr lang="en-US" altLang="en-US" smtClean="0"/>
              <a:t>The </a:t>
            </a:r>
            <a:r>
              <a:rPr lang="en-US" altLang="en-US" dirty="0"/>
              <a:t>equity section is composed of Owner, Capital and Owner, Withdrawals accounts as well as revenues and expenses. </a:t>
            </a:r>
          </a:p>
          <a:p>
            <a:endParaRPr lang="en-US" altLang="en-US" dirty="0"/>
          </a:p>
          <a:p>
            <a:r>
              <a:rPr lang="en-US" altLang="en-US" b="1" dirty="0"/>
              <a:t>Asset</a:t>
            </a:r>
            <a:r>
              <a:rPr lang="en-US" altLang="en-US" dirty="0"/>
              <a:t> accounts –</a:t>
            </a:r>
            <a:r>
              <a:rPr lang="en-US" altLang="en-US" b="1" dirty="0"/>
              <a:t> </a:t>
            </a:r>
            <a:r>
              <a:rPr lang="en-US" altLang="en-US" dirty="0"/>
              <a:t>Assets are resources owned or controlled by a company and that have expected future benefits. Most accounting systems include (at a minimum) separate accounts for the assets described, such as cash, accounts receivable, notes receivable, and prepaid accounts.</a:t>
            </a:r>
          </a:p>
          <a:p>
            <a:endParaRPr lang="en-US" altLang="en-US" dirty="0"/>
          </a:p>
          <a:p>
            <a:r>
              <a:rPr lang="en-US" altLang="en-US" b="1" dirty="0"/>
              <a:t>Liability</a:t>
            </a:r>
            <a:r>
              <a:rPr lang="en-US" altLang="en-US" dirty="0"/>
              <a:t> accounts –</a:t>
            </a:r>
            <a:r>
              <a:rPr lang="en-US" altLang="en-US" b="1" dirty="0"/>
              <a:t> </a:t>
            </a:r>
            <a:r>
              <a:rPr lang="en-US" altLang="en-US" dirty="0"/>
              <a:t>Liabilities are claims (by creditors) against assets, which means they are obligations to transfer assets or provide products or services to other entities. Creditors often use a balance sheet to help decide whether to loan money to a company. A loan is less risky if the borrower’s liabilities are small in comparison to assets because this means there are more resources than claims on resources. Common liability accounts are accounts payable, notes payable, </a:t>
            </a:r>
            <a:r>
              <a:rPr lang="en-US" altLang="en-US" sz="1600" b="1" i="1" dirty="0">
                <a:solidFill>
                  <a:srgbClr val="FF0000"/>
                </a:solidFill>
              </a:rPr>
              <a:t>unearned revenue accounts, and accrued liabilities.</a:t>
            </a:r>
          </a:p>
          <a:p>
            <a:endParaRPr lang="en-US" altLang="en-US" dirty="0"/>
          </a:p>
          <a:p>
            <a:r>
              <a:rPr lang="en-US" altLang="en-US" b="1" dirty="0"/>
              <a:t>Equity</a:t>
            </a:r>
            <a:r>
              <a:rPr lang="en-US" altLang="en-US" dirty="0"/>
              <a:t> accounts</a:t>
            </a:r>
            <a:r>
              <a:rPr lang="en-US" altLang="en-US" b="1" dirty="0"/>
              <a:t> </a:t>
            </a:r>
            <a:r>
              <a:rPr lang="en-US" altLang="en-US" dirty="0"/>
              <a:t>–</a:t>
            </a:r>
            <a:r>
              <a:rPr lang="en-US" altLang="en-US" b="1" dirty="0"/>
              <a:t> </a:t>
            </a:r>
            <a:r>
              <a:rPr lang="en-US" altLang="en-US" dirty="0"/>
              <a:t>The owner’s claim on a company’s assets is called </a:t>
            </a:r>
            <a:r>
              <a:rPr lang="en-US" altLang="en-US" i="1" dirty="0"/>
              <a:t>equity </a:t>
            </a:r>
            <a:r>
              <a:rPr lang="en-US" altLang="en-US" dirty="0"/>
              <a:t>or owner’s</a:t>
            </a:r>
            <a:r>
              <a:rPr lang="en-US" altLang="en-US" i="1" dirty="0"/>
              <a:t> equity. </a:t>
            </a:r>
            <a:r>
              <a:rPr lang="en-US" altLang="en-US" dirty="0"/>
              <a:t>Equity is the owner’s </a:t>
            </a:r>
            <a:r>
              <a:rPr lang="en-US" altLang="en-US" i="1" dirty="0"/>
              <a:t>residual interest </a:t>
            </a:r>
            <a:r>
              <a:rPr lang="en-US" altLang="en-US" dirty="0"/>
              <a:t>in the assets of a business after subtracting liabilities.</a:t>
            </a:r>
          </a:p>
        </p:txBody>
      </p:sp>
    </p:spTree>
    <p:extLst>
      <p:ext uri="{BB962C8B-B14F-4D97-AF65-F5344CB8AC3E}">
        <p14:creationId xmlns:p14="http://schemas.microsoft.com/office/powerpoint/2010/main" val="2736887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r>
              <a:rPr lang="en-US" altLang="en-US" dirty="0"/>
              <a:t>Here is a listing of common asset accounts we are likely to find in all businesses. </a:t>
            </a:r>
          </a:p>
          <a:p>
            <a:endParaRPr lang="en-US" altLang="en-US" dirty="0"/>
          </a:p>
          <a:p>
            <a:r>
              <a:rPr lang="en-US" altLang="en-US" b="1" dirty="0"/>
              <a:t>Cash </a:t>
            </a:r>
            <a:r>
              <a:rPr lang="en-US" altLang="en-US" b="0" dirty="0"/>
              <a:t>reflects a company’s cash balances. It includes money and any funds that a bank accepts</a:t>
            </a:r>
            <a:r>
              <a:rPr lang="en-US" altLang="en-US" b="0" baseline="0" dirty="0"/>
              <a:t> for deposit (coins, checks, money orders, and checking account balances).</a:t>
            </a:r>
            <a:endParaRPr lang="en-US" altLang="en-US" b="1" dirty="0"/>
          </a:p>
          <a:p>
            <a:endParaRPr lang="en-US" altLang="en-US" dirty="0"/>
          </a:p>
          <a:p>
            <a:r>
              <a:rPr lang="en-US" sz="1200" b="1" i="0" u="none" strike="noStrike" kern="1200" baseline="0" dirty="0">
                <a:solidFill>
                  <a:schemeClr val="tx1"/>
                </a:solidFill>
                <a:latin typeface="+mn-lt"/>
                <a:ea typeface="MS PGothic" pitchFamily="34" charset="-128"/>
                <a:cs typeface="MS PGothic" pitchFamily="34" charset="-128"/>
              </a:rPr>
              <a:t>Accounts Receivable </a:t>
            </a:r>
            <a:r>
              <a:rPr lang="en-US" sz="1200" b="0" i="0" u="none" strike="noStrike" kern="1200" baseline="0" dirty="0">
                <a:solidFill>
                  <a:schemeClr val="tx1"/>
                </a:solidFill>
                <a:latin typeface="+mn-lt"/>
                <a:ea typeface="MS PGothic" pitchFamily="34" charset="-128"/>
                <a:cs typeface="MS PGothic" pitchFamily="34" charset="-128"/>
              </a:rPr>
              <a:t>are held by a seller and are promises of payment from customers to sellers. These transactions are often called </a:t>
            </a:r>
            <a:r>
              <a:rPr lang="en-US" sz="1200" b="0" i="1" u="none" strike="noStrike" kern="1200" baseline="0" dirty="0">
                <a:solidFill>
                  <a:schemeClr val="tx1"/>
                </a:solidFill>
                <a:latin typeface="+mn-lt"/>
                <a:ea typeface="MS PGothic" pitchFamily="34" charset="-128"/>
                <a:cs typeface="MS PGothic" pitchFamily="34" charset="-128"/>
              </a:rPr>
              <a:t>credit sales </a:t>
            </a:r>
            <a:r>
              <a:rPr lang="en-US" sz="1200" b="0" i="0" u="none" strike="noStrike" kern="1200" baseline="0" dirty="0">
                <a:solidFill>
                  <a:schemeClr val="tx1"/>
                </a:solidFill>
                <a:latin typeface="+mn-lt"/>
                <a:ea typeface="MS PGothic" pitchFamily="34" charset="-128"/>
                <a:cs typeface="MS PGothic" pitchFamily="34" charset="-128"/>
              </a:rPr>
              <a:t>or </a:t>
            </a:r>
            <a:r>
              <a:rPr lang="en-US" sz="1200" b="0" i="1" u="none" strike="noStrike" kern="1200" baseline="0" dirty="0">
                <a:solidFill>
                  <a:schemeClr val="tx1"/>
                </a:solidFill>
                <a:latin typeface="+mn-lt"/>
                <a:ea typeface="MS PGothic" pitchFamily="34" charset="-128"/>
                <a:cs typeface="MS PGothic" pitchFamily="34" charset="-128"/>
              </a:rPr>
              <a:t>sales on account </a:t>
            </a:r>
            <a:r>
              <a:rPr lang="en-US" sz="1200" b="0" i="0" u="none" strike="noStrike" kern="1200" baseline="0" dirty="0">
                <a:solidFill>
                  <a:schemeClr val="tx1"/>
                </a:solidFill>
                <a:latin typeface="+mn-lt"/>
                <a:ea typeface="MS PGothic" pitchFamily="34" charset="-128"/>
                <a:cs typeface="MS PGothic" pitchFamily="34" charset="-128"/>
              </a:rPr>
              <a:t>(or </a:t>
            </a:r>
            <a:r>
              <a:rPr lang="en-US" sz="1200" b="0" i="1" u="none" strike="noStrike" kern="1200" baseline="0" dirty="0">
                <a:solidFill>
                  <a:schemeClr val="tx1"/>
                </a:solidFill>
                <a:latin typeface="+mn-lt"/>
                <a:ea typeface="MS PGothic" pitchFamily="34" charset="-128"/>
                <a:cs typeface="MS PGothic" pitchFamily="34" charset="-128"/>
              </a:rPr>
              <a:t>on credit</a:t>
            </a:r>
            <a:r>
              <a:rPr lang="en-US" sz="1200" b="0" i="0" u="none" strike="noStrike" kern="1200" baseline="0" dirty="0">
                <a:solidFill>
                  <a:schemeClr val="tx1"/>
                </a:solidFill>
                <a:latin typeface="+mn-lt"/>
                <a:ea typeface="MS PGothic" pitchFamily="34" charset="-128"/>
                <a:cs typeface="MS PGothic" pitchFamily="34" charset="-128"/>
              </a:rPr>
              <a:t>). Accounts receivable are increased by credit sales on account. </a:t>
            </a:r>
          </a:p>
          <a:p>
            <a:endParaRPr lang="en-US" altLang="en-US" dirty="0"/>
          </a:p>
          <a:p>
            <a:r>
              <a:rPr lang="en-US" sz="1200" b="1" i="0" u="none" strike="noStrike" kern="1200" baseline="0" dirty="0">
                <a:solidFill>
                  <a:schemeClr val="tx1"/>
                </a:solidFill>
                <a:latin typeface="+mn-lt"/>
                <a:ea typeface="MS PGothic" pitchFamily="34" charset="-128"/>
                <a:cs typeface="MS PGothic" pitchFamily="34" charset="-128"/>
              </a:rPr>
              <a:t>Prepaid </a:t>
            </a:r>
            <a:r>
              <a:rPr lang="en-US" sz="1200" b="0" i="0" u="none" strike="noStrike" kern="1200" baseline="0" dirty="0">
                <a:solidFill>
                  <a:schemeClr val="tx1"/>
                </a:solidFill>
                <a:latin typeface="+mn-lt"/>
                <a:ea typeface="MS PGothic" pitchFamily="34" charset="-128"/>
                <a:cs typeface="MS PGothic" pitchFamily="34" charset="-128"/>
              </a:rPr>
              <a:t>accounts, also called </a:t>
            </a:r>
            <a:r>
              <a:rPr lang="en-US" sz="1200" b="0" i="1" u="none" strike="noStrike" kern="1200" baseline="0" dirty="0">
                <a:solidFill>
                  <a:schemeClr val="tx1"/>
                </a:solidFill>
                <a:latin typeface="+mn-lt"/>
                <a:ea typeface="MS PGothic" pitchFamily="34" charset="-128"/>
                <a:cs typeface="MS PGothic" pitchFamily="34" charset="-128"/>
              </a:rPr>
              <a:t>prepaid expenses</a:t>
            </a:r>
            <a:r>
              <a:rPr lang="en-US" sz="1200" b="0" i="0" u="none" strike="noStrike" kern="1200" baseline="0" dirty="0">
                <a:solidFill>
                  <a:schemeClr val="tx1"/>
                </a:solidFill>
                <a:latin typeface="+mn-lt"/>
                <a:ea typeface="MS PGothic" pitchFamily="34" charset="-128"/>
                <a:cs typeface="MS PGothic" pitchFamily="34" charset="-128"/>
              </a:rPr>
              <a:t>, are assets that represent prepayments of future expenses (expenses expected to be incurred in one or more future accounting periods). When the expenses are later incurred, the amounts in prepaid accounts are transferred to expense accounts. Examples include prepaid insurance, prepaid rent, and prepaid services.</a:t>
            </a:r>
          </a:p>
          <a:p>
            <a:endParaRPr lang="en-US" altLang="en-US" sz="1200" b="0" i="0" u="none" strike="noStrike" kern="1200" baseline="0" dirty="0">
              <a:solidFill>
                <a:schemeClr val="tx1"/>
              </a:solidFill>
              <a:latin typeface="+mn-lt"/>
              <a:ea typeface="MS PGothic" pitchFamily="34" charset="-128"/>
            </a:endParaRPr>
          </a:p>
          <a:p>
            <a:r>
              <a:rPr lang="en-US" altLang="en-US" sz="1200" b="1" i="0" u="none" strike="noStrike" kern="1200" baseline="0" dirty="0">
                <a:solidFill>
                  <a:schemeClr val="tx1"/>
                </a:solidFill>
                <a:latin typeface="+mn-lt"/>
                <a:ea typeface="MS PGothic" pitchFamily="34" charset="-128"/>
              </a:rPr>
              <a:t>Supplies </a:t>
            </a:r>
            <a:r>
              <a:rPr lang="en-US" altLang="en-US" sz="1200" b="0" i="0" u="none" strike="noStrike" kern="1200" baseline="0" dirty="0">
                <a:solidFill>
                  <a:schemeClr val="tx1"/>
                </a:solidFill>
                <a:latin typeface="+mn-lt"/>
                <a:ea typeface="MS PGothic" pitchFamily="34" charset="-128"/>
              </a:rPr>
              <a:t>accounts are assets until they are used when they become an expense. Unused supplies are an asset and are often grouped by purpose including office supplies and store supplies.</a:t>
            </a:r>
          </a:p>
          <a:p>
            <a:endParaRPr lang="en-US" altLang="en-US" sz="1200" b="0" i="0" u="none" strike="noStrike" kern="1200" baseline="0" dirty="0">
              <a:solidFill>
                <a:schemeClr val="tx1"/>
              </a:solidFill>
              <a:latin typeface="+mn-lt"/>
              <a:ea typeface="MS PGothic" pitchFamily="34" charset="-128"/>
            </a:endParaRPr>
          </a:p>
          <a:p>
            <a:r>
              <a:rPr lang="en-US" altLang="en-US" sz="1200" b="1" i="0" u="none" strike="noStrike" kern="1200" baseline="0" dirty="0">
                <a:solidFill>
                  <a:schemeClr val="tx1"/>
                </a:solidFill>
                <a:latin typeface="+mn-lt"/>
                <a:ea typeface="MS PGothic" pitchFamily="34" charset="-128"/>
              </a:rPr>
              <a:t>Notes</a:t>
            </a:r>
            <a:r>
              <a:rPr lang="en-US" altLang="en-US" sz="1200" b="0" i="0" u="none" strike="noStrike" kern="1200" baseline="0" dirty="0">
                <a:solidFill>
                  <a:schemeClr val="tx1"/>
                </a:solidFill>
                <a:latin typeface="+mn-lt"/>
                <a:ea typeface="MS PGothic" pitchFamily="34" charset="-128"/>
              </a:rPr>
              <a:t> </a:t>
            </a:r>
            <a:r>
              <a:rPr lang="en-US" altLang="en-US" sz="1200" b="1" i="0" u="none" strike="noStrike" kern="1200" baseline="0" dirty="0">
                <a:solidFill>
                  <a:schemeClr val="tx1"/>
                </a:solidFill>
                <a:latin typeface="+mn-lt"/>
                <a:ea typeface="MS PGothic" pitchFamily="34" charset="-128"/>
              </a:rPr>
              <a:t>Receivable</a:t>
            </a:r>
            <a:r>
              <a:rPr lang="en-US" altLang="en-US" sz="1200" b="0" i="0" u="none" strike="noStrike" kern="1200" baseline="0" dirty="0">
                <a:solidFill>
                  <a:schemeClr val="tx1"/>
                </a:solidFill>
                <a:latin typeface="+mn-lt"/>
                <a:ea typeface="MS PGothic" pitchFamily="34" charset="-128"/>
              </a:rPr>
              <a:t> – written promise of another entity to pay a specific sum of money on a specified future date to the holder of the note.</a:t>
            </a:r>
          </a:p>
          <a:p>
            <a:endParaRPr lang="en-US" altLang="en-US" sz="1200" b="0" i="0" u="none" strike="noStrike" kern="1200" baseline="0" dirty="0">
              <a:solidFill>
                <a:schemeClr val="tx1"/>
              </a:solidFill>
              <a:latin typeface="+mn-lt"/>
              <a:ea typeface="MS PGothic" pitchFamily="34" charset="-128"/>
            </a:endParaRPr>
          </a:p>
          <a:p>
            <a:r>
              <a:rPr lang="en-US" altLang="en-US" sz="1200" b="1" i="0" u="none" strike="noStrike" kern="1200" baseline="0" dirty="0">
                <a:solidFill>
                  <a:schemeClr val="tx1"/>
                </a:solidFill>
                <a:latin typeface="+mn-lt"/>
                <a:ea typeface="MS PGothic" pitchFamily="34" charset="-128"/>
              </a:rPr>
              <a:t>Equipment</a:t>
            </a:r>
            <a:r>
              <a:rPr lang="en-US" altLang="en-US" sz="1200" b="0" i="0" u="none" strike="noStrike" kern="1200" baseline="0" dirty="0">
                <a:solidFill>
                  <a:schemeClr val="tx1"/>
                </a:solidFill>
                <a:latin typeface="+mn-lt"/>
                <a:ea typeface="MS PGothic" pitchFamily="34" charset="-128"/>
              </a:rPr>
              <a:t> accounts are assets.  Its cost is allocated over time to expense, called depreciation.  Equipment is often grouped by purpose such as office equipment and store equipment.</a:t>
            </a:r>
          </a:p>
          <a:p>
            <a:endParaRPr lang="en-US" altLang="en-US" sz="1200" b="0" i="0" u="none" strike="noStrike" kern="1200" baseline="0" dirty="0">
              <a:solidFill>
                <a:schemeClr val="tx1"/>
              </a:solidFill>
              <a:latin typeface="+mn-lt"/>
              <a:ea typeface="MS PGothic" pitchFamily="34" charset="-128"/>
            </a:endParaRPr>
          </a:p>
          <a:p>
            <a:r>
              <a:rPr lang="en-US" altLang="en-US" sz="1200" b="1" i="0" u="none" strike="noStrike" kern="1200" baseline="0" dirty="0">
                <a:solidFill>
                  <a:schemeClr val="tx1"/>
                </a:solidFill>
                <a:latin typeface="+mn-lt"/>
                <a:ea typeface="MS PGothic" pitchFamily="34" charset="-128"/>
              </a:rPr>
              <a:t>Building</a:t>
            </a:r>
            <a:r>
              <a:rPr lang="en-US" altLang="en-US" sz="1200" b="0" i="0" u="none" strike="noStrike" kern="1200" baseline="0" dirty="0">
                <a:solidFill>
                  <a:schemeClr val="tx1"/>
                </a:solidFill>
                <a:latin typeface="+mn-lt"/>
                <a:ea typeface="MS PGothic" pitchFamily="34" charset="-128"/>
              </a:rPr>
              <a:t> accounts include stores, offices, warehouses, and factories are assets. Cost of buildings is allocated over time to expense, called depreciation.</a:t>
            </a:r>
          </a:p>
          <a:p>
            <a:endParaRPr lang="en-US" altLang="en-US" sz="1200" b="0" i="0" u="none" strike="noStrike" kern="1200" baseline="0" dirty="0">
              <a:solidFill>
                <a:schemeClr val="tx1"/>
              </a:solidFill>
              <a:latin typeface="+mn-lt"/>
              <a:ea typeface="MS PGothic" pitchFamily="34" charset="-128"/>
            </a:endParaRPr>
          </a:p>
          <a:p>
            <a:r>
              <a:rPr lang="en-US" altLang="en-US" sz="1200" b="1" i="0" u="none" strike="noStrike" kern="1200" baseline="0" dirty="0">
                <a:solidFill>
                  <a:schemeClr val="tx1"/>
                </a:solidFill>
                <a:latin typeface="+mn-lt"/>
                <a:ea typeface="MS PGothic" pitchFamily="34" charset="-128"/>
              </a:rPr>
              <a:t>Land</a:t>
            </a:r>
            <a:r>
              <a:rPr lang="en-US" altLang="en-US" sz="1200" b="0" i="0" u="none" strike="noStrike" kern="1200" baseline="0" dirty="0">
                <a:solidFill>
                  <a:schemeClr val="tx1"/>
                </a:solidFill>
                <a:latin typeface="+mn-lt"/>
                <a:ea typeface="MS PGothic" pitchFamily="34" charset="-128"/>
              </a:rPr>
              <a:t> is an asset and is reported in an account separate from the buildings located on them.</a:t>
            </a:r>
            <a:endParaRPr lang="en-US" altLang="en-US" dirty="0"/>
          </a:p>
        </p:txBody>
      </p:sp>
    </p:spTree>
    <p:extLst>
      <p:ext uri="{BB962C8B-B14F-4D97-AF65-F5344CB8AC3E}">
        <p14:creationId xmlns:p14="http://schemas.microsoft.com/office/powerpoint/2010/main" val="2033552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S PGothic" pitchFamily="34" charset="-128"/>
                <a:cs typeface="MS PGothic" pitchFamily="34" charset="-128"/>
              </a:rPr>
              <a:t>Liabilities are claims by creditors against assets. </a:t>
            </a:r>
            <a:r>
              <a:rPr lang="en-US" sz="1200" b="1" i="0" u="none" strike="noStrike" kern="1200" baseline="0" dirty="0">
                <a:solidFill>
                  <a:schemeClr val="tx1"/>
                </a:solidFill>
                <a:latin typeface="+mn-lt"/>
                <a:ea typeface="MS PGothic" pitchFamily="34" charset="-128"/>
                <a:cs typeface="MS PGothic" pitchFamily="34" charset="-128"/>
              </a:rPr>
              <a:t>Creditors </a:t>
            </a:r>
            <a:r>
              <a:rPr lang="en-US" sz="1200" b="0" i="0" u="none" strike="noStrike" kern="1200" baseline="0" dirty="0">
                <a:solidFill>
                  <a:schemeClr val="tx1"/>
                </a:solidFill>
                <a:latin typeface="+mn-lt"/>
                <a:ea typeface="MS PGothic" pitchFamily="34" charset="-128"/>
                <a:cs typeface="MS PGothic" pitchFamily="34" charset="-128"/>
              </a:rPr>
              <a:t>are individuals and organizations that have rights to receive payments from a company. </a:t>
            </a:r>
            <a:endParaRPr lang="en-US" altLang="en-US" dirty="0"/>
          </a:p>
          <a:p>
            <a:endParaRPr lang="en-US" altLang="en-US" dirty="0"/>
          </a:p>
          <a:p>
            <a:r>
              <a:rPr lang="en-US" altLang="en-US" dirty="0"/>
              <a:t>This is a listing of common liability accounts we are likely to see in the general ledger. </a:t>
            </a:r>
          </a:p>
          <a:p>
            <a:endParaRPr lang="en-US" altLang="en-US" dirty="0"/>
          </a:p>
          <a:p>
            <a:r>
              <a:rPr lang="en-US" altLang="en-US" sz="1200" b="1" i="0" u="none" strike="noStrike" kern="1200" baseline="0" dirty="0">
                <a:solidFill>
                  <a:schemeClr val="tx1"/>
                </a:solidFill>
                <a:latin typeface="+mn-lt"/>
                <a:ea typeface="MS PGothic" pitchFamily="34" charset="-128"/>
              </a:rPr>
              <a:t>Accounts payable </a:t>
            </a:r>
            <a:r>
              <a:rPr lang="en-US" altLang="en-US" dirty="0"/>
              <a:t>are promises to pay later, which usually come from purchases of merchandise for resale.</a:t>
            </a:r>
          </a:p>
          <a:p>
            <a:endParaRPr lang="en-US" altLang="en-US" dirty="0"/>
          </a:p>
          <a:p>
            <a:r>
              <a:rPr lang="en-US" altLang="en-US" dirty="0"/>
              <a:t>A </a:t>
            </a:r>
            <a:r>
              <a:rPr lang="en-US" altLang="en-US" b="1" i="0" dirty="0"/>
              <a:t>note payable </a:t>
            </a:r>
            <a:r>
              <a:rPr lang="en-US" altLang="en-US" dirty="0"/>
              <a:t>is a written promissory note to pay a future amount.</a:t>
            </a:r>
          </a:p>
          <a:p>
            <a:endParaRPr lang="en-US" altLang="en-US" dirty="0"/>
          </a:p>
          <a:p>
            <a:r>
              <a:rPr lang="en-US" altLang="en-US" b="1" i="0" dirty="0"/>
              <a:t>Accrued liabilities </a:t>
            </a:r>
            <a:r>
              <a:rPr lang="en-US" altLang="en-US" dirty="0"/>
              <a:t>are amounts owed that are not yet paid.</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i="0" dirty="0"/>
              <a:t>Unearned revenue </a:t>
            </a:r>
            <a:r>
              <a:rPr lang="en-US" altLang="en-US" dirty="0"/>
              <a:t>is a liability that is settled in the future when a company delivers its product or services. If you subscribe to a magazine, you generally pay a one-year subscription in advance. For the publishing company, cash is received but nothing has been done to earn the revenue. As the magazine is delivered to you, the publishing company recognizes a portion of the money received as revenue. At the end of the year, all the revenue will be earned and the liability no longer exists.</a:t>
            </a:r>
          </a:p>
        </p:txBody>
      </p:sp>
    </p:spTree>
    <p:extLst>
      <p:ext uri="{BB962C8B-B14F-4D97-AF65-F5344CB8AC3E}">
        <p14:creationId xmlns:p14="http://schemas.microsoft.com/office/powerpoint/2010/main" val="513634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5B7AC835-83D0-6D4F-88E4-04734B349C74}"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2938CE85-3713-4B99-8344-C7801D3198AA}" type="slidenum">
              <a:rPr lang="en-US"/>
              <a:pPr>
                <a:defRPr/>
              </a:pPr>
              <a:t>‹#›</a:t>
            </a:fld>
            <a:endParaRPr lang="en-US" dirty="0"/>
          </a:p>
        </p:txBody>
      </p:sp>
    </p:spTree>
    <p:extLst>
      <p:ext uri="{BB962C8B-B14F-4D97-AF65-F5344CB8AC3E}">
        <p14:creationId xmlns:p14="http://schemas.microsoft.com/office/powerpoint/2010/main" val="1527393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96C1CCDF-5811-DC46-8038-8AFA5211E64C}"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2BA3FD16-CA1A-4A12-910C-6991A8B84F93}" type="slidenum">
              <a:rPr lang="en-US"/>
              <a:pPr>
                <a:defRPr/>
              </a:pPr>
              <a:t>‹#›</a:t>
            </a:fld>
            <a:endParaRPr lang="en-US" dirty="0"/>
          </a:p>
        </p:txBody>
      </p:sp>
    </p:spTree>
    <p:extLst>
      <p:ext uri="{BB962C8B-B14F-4D97-AF65-F5344CB8AC3E}">
        <p14:creationId xmlns:p14="http://schemas.microsoft.com/office/powerpoint/2010/main" val="220720671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5B3E2690-B5E3-A64D-87CB-75C40EF88C11}"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FFF1B73C-898E-4FA7-A458-F9E5EAD20161}" type="slidenum">
              <a:rPr lang="en-US"/>
              <a:pPr>
                <a:defRPr/>
              </a:pPr>
              <a:t>‹#›</a:t>
            </a:fld>
            <a:endParaRPr lang="en-US" dirty="0"/>
          </a:p>
        </p:txBody>
      </p:sp>
    </p:spTree>
    <p:extLst>
      <p:ext uri="{BB962C8B-B14F-4D97-AF65-F5344CB8AC3E}">
        <p14:creationId xmlns:p14="http://schemas.microsoft.com/office/powerpoint/2010/main" val="359573682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257" y="273050"/>
            <a:ext cx="8001000" cy="1143000"/>
          </a:xfrm>
        </p:spPr>
        <p:txBody>
          <a:bodyPr/>
          <a:lstStyle>
            <a:lvl1pPr algn="ctr">
              <a:defRPr/>
            </a:lvl1pPr>
          </a:lstStyle>
          <a:p>
            <a:r>
              <a:rPr lang="en-US"/>
              <a:t>Click to edit Master title style</a:t>
            </a:r>
          </a:p>
        </p:txBody>
      </p:sp>
      <p:sp>
        <p:nvSpPr>
          <p:cNvPr id="11" name="Content Placeholder 10"/>
          <p:cNvSpPr>
            <a:spLocks noGrp="1"/>
          </p:cNvSpPr>
          <p:nvPr>
            <p:ph sz="quarter" idx="2"/>
          </p:nvPr>
        </p:nvSpPr>
        <p:spPr>
          <a:xfrm>
            <a:off x="73342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34798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635A75EE-5F66-A54C-BFC8-71E88677AC78}"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6FFC44EF-033E-4D69-A0A5-6663F613B152}" type="slidenum">
              <a:rPr lang="en-US"/>
              <a:pPr>
                <a:defRPr/>
              </a:pPr>
              <a:t>‹#›</a:t>
            </a:fld>
            <a:endParaRPr lang="en-US" dirty="0"/>
          </a:p>
        </p:txBody>
      </p:sp>
    </p:spTree>
    <p:extLst>
      <p:ext uri="{BB962C8B-B14F-4D97-AF65-F5344CB8AC3E}">
        <p14:creationId xmlns:p14="http://schemas.microsoft.com/office/powerpoint/2010/main" val="335408849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2551C5F3-1DDC-8D49-9B8A-3CA02E9CA35E}"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01CB4A36-8A99-4215-899C-CA0EC707DDAD}" type="slidenum">
              <a:rPr lang="en-US"/>
              <a:pPr>
                <a:defRPr/>
              </a:pPr>
              <a:t>‹#›</a:t>
            </a:fld>
            <a:endParaRPr lang="en-US" dirty="0"/>
          </a:p>
        </p:txBody>
      </p:sp>
    </p:spTree>
    <p:extLst>
      <p:ext uri="{BB962C8B-B14F-4D97-AF65-F5344CB8AC3E}">
        <p14:creationId xmlns:p14="http://schemas.microsoft.com/office/powerpoint/2010/main" val="18852334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FBC93A11-C8CE-8247-B5B8-53808038F565}"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BA271C26-B49B-4DB3-8C39-19790BCDEDFD}" type="slidenum">
              <a:rPr lang="en-US"/>
              <a:pPr>
                <a:defRPr/>
              </a:pPr>
              <a:t>‹#›</a:t>
            </a:fld>
            <a:endParaRPr lang="en-US" dirty="0"/>
          </a:p>
        </p:txBody>
      </p:sp>
    </p:spTree>
    <p:extLst>
      <p:ext uri="{BB962C8B-B14F-4D97-AF65-F5344CB8AC3E}">
        <p14:creationId xmlns:p14="http://schemas.microsoft.com/office/powerpoint/2010/main" val="183998023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B64355DB-DEA0-6048-AC8E-575F99C668E7}" type="datetime1">
              <a:rPr lang="en-US" smtClean="0"/>
              <a:t>7/30/2022</a:t>
            </a:fld>
            <a:endParaRPr lang="en-US" dirty="0"/>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0A3D285F-7376-4DB8-95FB-DAF1937EF2F0}" type="slidenum">
              <a:rPr lang="en-US"/>
              <a:pPr>
                <a:defRPr/>
              </a:pPr>
              <a:t>‹#›</a:t>
            </a:fld>
            <a:endParaRPr lang="en-US" dirty="0"/>
          </a:p>
        </p:txBody>
      </p:sp>
    </p:spTree>
    <p:extLst>
      <p:ext uri="{BB962C8B-B14F-4D97-AF65-F5344CB8AC3E}">
        <p14:creationId xmlns:p14="http://schemas.microsoft.com/office/powerpoint/2010/main" val="35258172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71A1CDEB-5944-8245-AD6F-FE33AFE33B63}" type="datetime1">
              <a:rPr lang="en-US" smtClean="0"/>
              <a:t>7/30/2022</a:t>
            </a:fld>
            <a:endParaRPr lang="en-US" dirty="0"/>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2693D25D-1470-43D7-918A-C66CA9DD6313}" type="slidenum">
              <a:rPr lang="en-US"/>
              <a:pPr>
                <a:defRPr/>
              </a:pPr>
              <a:t>‹#›</a:t>
            </a:fld>
            <a:endParaRPr lang="en-US" dirty="0"/>
          </a:p>
        </p:txBody>
      </p:sp>
    </p:spTree>
    <p:extLst>
      <p:ext uri="{BB962C8B-B14F-4D97-AF65-F5344CB8AC3E}">
        <p14:creationId xmlns:p14="http://schemas.microsoft.com/office/powerpoint/2010/main" val="25018714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F694B535-E832-0D44-98F8-307B48014C4A}" type="datetime1">
              <a:rPr lang="en-US" smtClean="0"/>
              <a:t>7/30/2022</a:t>
            </a:fld>
            <a:endParaRPr lang="en-US" dirty="0"/>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1C341F00-38BB-41FE-9413-F3B2F5DC605A}" type="slidenum">
              <a:rPr lang="en-US"/>
              <a:pPr>
                <a:defRPr/>
              </a:pPr>
              <a:t>‹#›</a:t>
            </a:fld>
            <a:endParaRPr lang="en-US" dirty="0"/>
          </a:p>
        </p:txBody>
      </p:sp>
      <p:sp>
        <p:nvSpPr>
          <p:cNvPr id="11" name="TextBox 10">
            <a:extLst>
              <a:ext uri="{FF2B5EF4-FFF2-40B4-BE49-F238E27FC236}">
                <a16:creationId xmlns:a16="http://schemas.microsoft.com/office/drawing/2014/main" id="{F96FDD0F-4E3B-CF41-B31D-AB41DC285658}"/>
              </a:ext>
            </a:extLst>
          </p:cNvPr>
          <p:cNvSpPr txBox="1"/>
          <p:nvPr userDrawn="1"/>
        </p:nvSpPr>
        <p:spPr>
          <a:xfrm>
            <a:off x="7763256" y="65471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317503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36B22B91-E33E-D144-BF1A-1E9DD1606AF1}" type="datetime1">
              <a:rPr lang="en-US" smtClean="0"/>
              <a:t>7/30/2022</a:t>
            </a:fld>
            <a:endParaRPr lang="en-US" dirty="0"/>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FB7D6498-9861-421F-8B4D-7C7E20203405}" type="slidenum">
              <a:rPr lang="en-US"/>
              <a:pPr>
                <a:defRPr/>
              </a:pPr>
              <a:t>‹#›</a:t>
            </a:fld>
            <a:endParaRPr lang="en-US" dirty="0"/>
          </a:p>
        </p:txBody>
      </p:sp>
    </p:spTree>
    <p:extLst>
      <p:ext uri="{BB962C8B-B14F-4D97-AF65-F5344CB8AC3E}">
        <p14:creationId xmlns:p14="http://schemas.microsoft.com/office/powerpoint/2010/main" val="41130197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CC89301C-79F8-2240-A038-5016F76403E3}"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33CF650A-E27C-4E1A-B709-9835F27EEE3E}" type="slidenum">
              <a:rPr lang="en-US"/>
              <a:pPr>
                <a:defRPr/>
              </a:pPr>
              <a:t>‹#›</a:t>
            </a:fld>
            <a:endParaRPr lang="en-US" dirty="0"/>
          </a:p>
        </p:txBody>
      </p:sp>
    </p:spTree>
    <p:extLst>
      <p:ext uri="{BB962C8B-B14F-4D97-AF65-F5344CB8AC3E}">
        <p14:creationId xmlns:p14="http://schemas.microsoft.com/office/powerpoint/2010/main" val="41852889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2941A32D-A7F2-7641-8C21-3C97B10690BB}" type="datetime1">
              <a:rPr lang="en-US" smtClean="0"/>
              <a:t>7/30/2022</a:t>
            </a:fld>
            <a:endParaRPr lang="en-US" dirty="0"/>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3A5D0928-C011-477D-8921-884823ECB9D2}" type="slidenum">
              <a:rPr lang="en-US"/>
              <a:pPr>
                <a:defRPr/>
              </a:pPr>
              <a:t>‹#›</a:t>
            </a:fld>
            <a:endParaRPr lang="en-US" dirty="0"/>
          </a:p>
        </p:txBody>
      </p:sp>
    </p:spTree>
    <p:extLst>
      <p:ext uri="{BB962C8B-B14F-4D97-AF65-F5344CB8AC3E}">
        <p14:creationId xmlns:p14="http://schemas.microsoft.com/office/powerpoint/2010/main" val="161455771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4E8FF728-075B-F24F-9D3D-1BCBF80A2F11}" type="datetime1">
              <a:rPr lang="en-US" smtClean="0"/>
              <a:t>7/30/2022</a:t>
            </a:fld>
            <a:endParaRPr lang="en-US" dirty="0"/>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45C1907B-4D95-4DF5-A21E-469955EE4758}" type="slidenum">
              <a:rPr lang="en-US"/>
              <a:pPr>
                <a:defRPr/>
              </a:pPr>
              <a:t>‹#›</a:t>
            </a:fld>
            <a:endParaRPr lang="en-US" dirty="0"/>
          </a:p>
        </p:txBody>
      </p:sp>
    </p:spTree>
    <p:extLst>
      <p:ext uri="{BB962C8B-B14F-4D97-AF65-F5344CB8AC3E}">
        <p14:creationId xmlns:p14="http://schemas.microsoft.com/office/powerpoint/2010/main" val="29854280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193662FB-1C93-0140-A45D-C393A846096B}"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BAF05F13-EA45-49DE-A504-AF15C824B6B5}" type="slidenum">
              <a:rPr lang="en-US"/>
              <a:pPr>
                <a:defRPr/>
              </a:pPr>
              <a:t>‹#›</a:t>
            </a:fld>
            <a:endParaRPr lang="en-US" dirty="0"/>
          </a:p>
        </p:txBody>
      </p:sp>
    </p:spTree>
    <p:extLst>
      <p:ext uri="{BB962C8B-B14F-4D97-AF65-F5344CB8AC3E}">
        <p14:creationId xmlns:p14="http://schemas.microsoft.com/office/powerpoint/2010/main" val="17334387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C06C3C14-A9EB-854A-B41D-35BF00EEF95D}"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8151DC66-6474-40DE-95A7-41B0E7B43A41}" type="slidenum">
              <a:rPr lang="en-US"/>
              <a:pPr>
                <a:defRPr/>
              </a:pPr>
              <a:t>‹#›</a:t>
            </a:fld>
            <a:endParaRPr lang="en-US" dirty="0"/>
          </a:p>
        </p:txBody>
      </p:sp>
    </p:spTree>
    <p:extLst>
      <p:ext uri="{BB962C8B-B14F-4D97-AF65-F5344CB8AC3E}">
        <p14:creationId xmlns:p14="http://schemas.microsoft.com/office/powerpoint/2010/main" val="58437661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257" y="273050"/>
            <a:ext cx="8001000" cy="1143000"/>
          </a:xfrm>
        </p:spPr>
        <p:txBody>
          <a:bodyPr/>
          <a:lstStyle>
            <a:lvl1pPr algn="ctr">
              <a:defRPr/>
            </a:lvl1pPr>
          </a:lstStyle>
          <a:p>
            <a:r>
              <a:rPr lang="en-US"/>
              <a:t>Click to edit Master title style</a:t>
            </a:r>
          </a:p>
        </p:txBody>
      </p:sp>
      <p:sp>
        <p:nvSpPr>
          <p:cNvPr id="11" name="Content Placeholder 10"/>
          <p:cNvSpPr>
            <a:spLocks noGrp="1"/>
          </p:cNvSpPr>
          <p:nvPr>
            <p:ph sz="quarter" idx="2"/>
          </p:nvPr>
        </p:nvSpPr>
        <p:spPr>
          <a:xfrm>
            <a:off x="73342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5630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A_Blank">
    <p:spTree>
      <p:nvGrpSpPr>
        <p:cNvPr id="1" name=""/>
        <p:cNvGrpSpPr/>
        <p:nvPr/>
      </p:nvGrpSpPr>
      <p:grpSpPr>
        <a:xfrm>
          <a:off x="0" y="0"/>
          <a:ext cx="0" cy="0"/>
          <a:chOff x="0" y="0"/>
          <a:chExt cx="0" cy="0"/>
        </a:xfrm>
      </p:grpSpPr>
      <p:sp>
        <p:nvSpPr>
          <p:cNvPr id="2" name="Title 1"/>
          <p:cNvSpPr>
            <a:spLocks noGrp="1"/>
          </p:cNvSpPr>
          <p:nvPr>
            <p:ph type="title"/>
          </p:nvPr>
        </p:nvSpPr>
        <p:spPr>
          <a:xfrm>
            <a:off x="472440" y="685800"/>
            <a:ext cx="8229600" cy="1143000"/>
          </a:xfrm>
        </p:spPr>
        <p:txBody>
          <a:bodyPr/>
          <a:lstStyle/>
          <a:p>
            <a:r>
              <a:rPr lang="en-US" dirty="0"/>
              <a:t>Click to edit Master title style</a:t>
            </a:r>
          </a:p>
        </p:txBody>
      </p:sp>
      <p:sp>
        <p:nvSpPr>
          <p:cNvPr id="3" name="Text Placeholder 12"/>
          <p:cNvSpPr txBox="1">
            <a:spLocks/>
          </p:cNvSpPr>
          <p:nvPr userDrawn="1"/>
        </p:nvSpPr>
        <p:spPr bwMode="auto">
          <a:xfrm>
            <a:off x="602364" y="2057400"/>
            <a:ext cx="8083550" cy="214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39750" marR="0" indent="-457200" algn="l" defTabSz="914400" rtl="0" eaLnBrk="0" fontAlgn="base" latinLnBrk="0" hangingPunct="0">
              <a:lnSpc>
                <a:spcPct val="100000"/>
              </a:lnSpc>
              <a:spcBef>
                <a:spcPts val="600"/>
              </a:spcBef>
              <a:spcAft>
                <a:spcPct val="0"/>
              </a:spcAft>
              <a:buClr>
                <a:srgbClr val="1102D0"/>
              </a:buClr>
              <a:buSzPct val="80000"/>
              <a:buFont typeface="Arial" panose="020B0604020202020204" pitchFamily="34" charset="0"/>
              <a:buChar char="•"/>
              <a:tabLst/>
              <a:defRPr lang="en-US" sz="3200" kern="1200">
                <a:solidFill>
                  <a:schemeClr val="tx1"/>
                </a:solidFill>
                <a:latin typeface="STIX Two Text" panose="02020603050405020304" pitchFamily="18" charset="0"/>
                <a:ea typeface="Verdana" panose="020B0604030504040204" pitchFamily="34" charset="0"/>
                <a:cs typeface="Verdana" panose="020B0604030504040204" pitchFamily="34" charset="0"/>
              </a:defRPr>
            </a:lvl1pPr>
            <a:lvl2pPr marL="746125" marR="0" indent="-342900" algn="l" defTabSz="914400" rtl="0" eaLnBrk="0" fontAlgn="base" latinLnBrk="0" hangingPunct="0">
              <a:lnSpc>
                <a:spcPct val="100000"/>
              </a:lnSpc>
              <a:spcBef>
                <a:spcPts val="550"/>
              </a:spcBef>
              <a:spcAft>
                <a:spcPct val="0"/>
              </a:spcAft>
              <a:buClr>
                <a:srgbClr val="1102D0"/>
              </a:buClr>
              <a:buSzTx/>
              <a:buFont typeface="Arial" panose="020B0604020202020204" pitchFamily="34" charset="0"/>
              <a:buChar char="•"/>
              <a:tabLst/>
              <a:defRPr lang="en-US" sz="2800" kern="1200">
                <a:solidFill>
                  <a:schemeClr val="tx1"/>
                </a:solidFill>
                <a:latin typeface="STIX Two Text" panose="02020603050405020304" pitchFamily="18" charset="0"/>
                <a:ea typeface="Verdana" panose="020B0604030504040204" pitchFamily="34" charset="0"/>
                <a:cs typeface="Verdana" panose="020B0604030504040204" pitchFamily="34" charset="0"/>
              </a:defRPr>
            </a:lvl2pPr>
            <a:lvl3pPr marL="1000125" marR="0" indent="-342900" algn="l" defTabSz="914400" rtl="0" eaLnBrk="0" fontAlgn="base" latinLnBrk="0" hangingPunct="0">
              <a:lnSpc>
                <a:spcPct val="100000"/>
              </a:lnSpc>
              <a:spcBef>
                <a:spcPct val="20000"/>
              </a:spcBef>
              <a:spcAft>
                <a:spcPct val="0"/>
              </a:spcAft>
              <a:buClr>
                <a:srgbClr val="1102D0"/>
              </a:buClr>
              <a:buSzTx/>
              <a:buFont typeface="Arial" panose="020B0604020202020204" pitchFamily="34" charset="0"/>
              <a:buChar char="•"/>
              <a:tabLst/>
              <a:defRPr lang="en-US" sz="2400" kern="1200">
                <a:solidFill>
                  <a:schemeClr val="tx1"/>
                </a:solidFill>
                <a:latin typeface="STIX Two Text" panose="02020603050405020304" pitchFamily="18"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Clr>
                <a:srgbClr val="77315D"/>
              </a:buClr>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Clr>
                <a:srgbClr val="77315D"/>
              </a:buClr>
              <a:buFont typeface="Arial" panose="020B0604020202020204" pitchFamily="34" charset="0"/>
              <a:buChar char="»"/>
              <a:defRPr lang="en-US"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2550" indent="0">
              <a:buClr>
                <a:srgbClr val="1365BF"/>
              </a:buClr>
              <a:buFontTx/>
              <a:buNone/>
            </a:pPr>
            <a:r>
              <a:rPr lang="en-US" altLang="en-US" dirty="0">
                <a:latin typeface="+mn-lt"/>
              </a:rPr>
              <a:t>Click to edit Master text styles</a:t>
            </a:r>
          </a:p>
          <a:p>
            <a:pPr marL="403225" lvl="1" indent="0">
              <a:buClr>
                <a:srgbClr val="1365BF"/>
              </a:buClr>
              <a:buFontTx/>
              <a:buNone/>
            </a:pPr>
            <a:r>
              <a:rPr lang="en-US" altLang="en-US" dirty="0">
                <a:latin typeface="+mn-lt"/>
              </a:rPr>
              <a:t>Second level</a:t>
            </a:r>
          </a:p>
          <a:p>
            <a:pPr marL="657225" lvl="2" indent="0">
              <a:buClr>
                <a:srgbClr val="1365BF"/>
              </a:buClr>
              <a:buFontTx/>
              <a:buNone/>
            </a:pPr>
            <a:r>
              <a:rPr lang="en-US" altLang="en-US" dirty="0">
                <a:latin typeface="+mn-lt"/>
              </a:rPr>
              <a:t>Third level</a:t>
            </a:r>
          </a:p>
          <a:p>
            <a:pPr lvl="2"/>
            <a:endParaRPr lang="en-US" altLang="en-US" dirty="0"/>
          </a:p>
        </p:txBody>
      </p:sp>
    </p:spTree>
    <p:extLst>
      <p:ext uri="{BB962C8B-B14F-4D97-AF65-F5344CB8AC3E}">
        <p14:creationId xmlns:p14="http://schemas.microsoft.com/office/powerpoint/2010/main" val="104483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A_Figure">
    <p:spTree>
      <p:nvGrpSpPr>
        <p:cNvPr id="1" name=""/>
        <p:cNvGrpSpPr/>
        <p:nvPr/>
      </p:nvGrpSpPr>
      <p:grpSpPr>
        <a:xfrm>
          <a:off x="0" y="0"/>
          <a:ext cx="0" cy="0"/>
          <a:chOff x="0" y="0"/>
          <a:chExt cx="0" cy="0"/>
        </a:xfrm>
      </p:grpSpPr>
      <p:sp>
        <p:nvSpPr>
          <p:cNvPr id="12" name="Text Placeholder 3"/>
          <p:cNvSpPr txBox="1">
            <a:spLocks/>
          </p:cNvSpPr>
          <p:nvPr userDrawn="1"/>
        </p:nvSpPr>
        <p:spPr>
          <a:xfrm>
            <a:off x="863600" y="6400800"/>
            <a:ext cx="7404100" cy="457200"/>
          </a:xfrm>
          <a:prstGeom prst="rect">
            <a:avLst/>
          </a:prstGeom>
        </p:spPr>
        <p:txBody>
          <a:bodyPr anchor="ctr"/>
          <a:lstStyle>
            <a:lvl1pPr marL="0" indent="0" algn="l" defTabSz="914400" rtl="0" eaLnBrk="1" latinLnBrk="0" hangingPunct="1">
              <a:spcBef>
                <a:spcPct val="20000"/>
              </a:spcBef>
              <a:buFont typeface="Arial" pitchFamily="34" charset="0"/>
              <a:buNone/>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McGraw-Hill Education.</a:t>
            </a:r>
          </a:p>
        </p:txBody>
      </p:sp>
      <p:sp>
        <p:nvSpPr>
          <p:cNvPr id="8" name="Text Placeholder 12"/>
          <p:cNvSpPr txBox="1">
            <a:spLocks/>
          </p:cNvSpPr>
          <p:nvPr userDrawn="1"/>
        </p:nvSpPr>
        <p:spPr bwMode="auto">
          <a:xfrm>
            <a:off x="602364" y="2057400"/>
            <a:ext cx="8083550" cy="214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39750" marR="0" indent="-457200" algn="l" defTabSz="914400" rtl="0" eaLnBrk="0" fontAlgn="base" latinLnBrk="0" hangingPunct="0">
              <a:lnSpc>
                <a:spcPct val="100000"/>
              </a:lnSpc>
              <a:spcBef>
                <a:spcPts val="600"/>
              </a:spcBef>
              <a:spcAft>
                <a:spcPct val="0"/>
              </a:spcAft>
              <a:buClr>
                <a:srgbClr val="1102D0"/>
              </a:buClr>
              <a:buSzPct val="80000"/>
              <a:buFont typeface="Arial" panose="020B0604020202020204" pitchFamily="34" charset="0"/>
              <a:buChar char="•"/>
              <a:tabLst/>
              <a:defRPr lang="en-US" sz="3200" kern="1200">
                <a:solidFill>
                  <a:schemeClr val="tx1"/>
                </a:solidFill>
                <a:latin typeface="STIX Two Text" panose="02020603050405020304" pitchFamily="18" charset="0"/>
                <a:ea typeface="Verdana" panose="020B0604030504040204" pitchFamily="34" charset="0"/>
                <a:cs typeface="Verdana" panose="020B0604030504040204" pitchFamily="34" charset="0"/>
              </a:defRPr>
            </a:lvl1pPr>
            <a:lvl2pPr marL="746125" marR="0" indent="-342900" algn="l" defTabSz="914400" rtl="0" eaLnBrk="0" fontAlgn="base" latinLnBrk="0" hangingPunct="0">
              <a:lnSpc>
                <a:spcPct val="100000"/>
              </a:lnSpc>
              <a:spcBef>
                <a:spcPts val="550"/>
              </a:spcBef>
              <a:spcAft>
                <a:spcPct val="0"/>
              </a:spcAft>
              <a:buClr>
                <a:srgbClr val="1102D0"/>
              </a:buClr>
              <a:buSzTx/>
              <a:buFont typeface="Arial" panose="020B0604020202020204" pitchFamily="34" charset="0"/>
              <a:buChar char="•"/>
              <a:tabLst/>
              <a:defRPr lang="en-US" sz="2800" kern="1200">
                <a:solidFill>
                  <a:schemeClr val="tx1"/>
                </a:solidFill>
                <a:latin typeface="STIX Two Text" panose="02020603050405020304" pitchFamily="18" charset="0"/>
                <a:ea typeface="Verdana" panose="020B0604030504040204" pitchFamily="34" charset="0"/>
                <a:cs typeface="Verdana" panose="020B0604030504040204" pitchFamily="34" charset="0"/>
              </a:defRPr>
            </a:lvl2pPr>
            <a:lvl3pPr marL="1000125" marR="0" indent="-342900" algn="l" defTabSz="914400" rtl="0" eaLnBrk="0" fontAlgn="base" latinLnBrk="0" hangingPunct="0">
              <a:lnSpc>
                <a:spcPct val="100000"/>
              </a:lnSpc>
              <a:spcBef>
                <a:spcPct val="20000"/>
              </a:spcBef>
              <a:spcAft>
                <a:spcPct val="0"/>
              </a:spcAft>
              <a:buClr>
                <a:srgbClr val="1102D0"/>
              </a:buClr>
              <a:buSzTx/>
              <a:buFont typeface="Arial" panose="020B0604020202020204" pitchFamily="34" charset="0"/>
              <a:buChar char="•"/>
              <a:tabLst/>
              <a:defRPr lang="en-US" sz="2400" kern="1200">
                <a:solidFill>
                  <a:schemeClr val="tx1"/>
                </a:solidFill>
                <a:latin typeface="STIX Two Text" panose="02020603050405020304" pitchFamily="18"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Clr>
                <a:srgbClr val="77315D"/>
              </a:buClr>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Clr>
                <a:srgbClr val="77315D"/>
              </a:buClr>
              <a:buFont typeface="Arial" panose="020B0604020202020204" pitchFamily="34" charset="0"/>
              <a:buChar char="»"/>
              <a:defRPr lang="en-US"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1365BF"/>
              </a:buClr>
            </a:pPr>
            <a:r>
              <a:rPr lang="en-US" altLang="en-US" dirty="0"/>
              <a:t>Click to edit Master text styles</a:t>
            </a:r>
          </a:p>
          <a:p>
            <a:pPr lvl="1">
              <a:buClr>
                <a:srgbClr val="1365BF"/>
              </a:buClr>
            </a:pPr>
            <a:r>
              <a:rPr lang="en-US" altLang="en-US" dirty="0"/>
              <a:t>Second level</a:t>
            </a:r>
          </a:p>
          <a:p>
            <a:pPr lvl="2">
              <a:buClr>
                <a:srgbClr val="1365BF"/>
              </a:buClr>
            </a:pPr>
            <a:r>
              <a:rPr lang="en-US" altLang="en-US" dirty="0"/>
              <a:t>Third level</a:t>
            </a:r>
          </a:p>
          <a:p>
            <a:pPr lvl="2"/>
            <a:endParaRPr lang="en-US" altLang="en-US" dirty="0"/>
          </a:p>
        </p:txBody>
      </p:sp>
      <p:sp>
        <p:nvSpPr>
          <p:cNvPr id="9" name="Title Placeholder 1"/>
          <p:cNvSpPr>
            <a:spLocks noGrp="1"/>
          </p:cNvSpPr>
          <p:nvPr>
            <p:ph type="title"/>
          </p:nvPr>
        </p:nvSpPr>
        <p:spPr>
          <a:xfrm>
            <a:off x="863600" y="762000"/>
            <a:ext cx="7626350" cy="1143000"/>
          </a:xfrm>
          <a:prstGeom prst="rect">
            <a:avLst/>
          </a:prstGeom>
        </p:spPr>
        <p:txBody>
          <a:bodyPr vert="horz" lIns="91440" tIns="45720" rIns="91440" bIns="45720" rtlCol="0" anchor="ctr">
            <a:normAutofit/>
          </a:bodyPr>
          <a:lstStyle/>
          <a:p>
            <a:pPr lvl="0" algn="l" rtl="0" eaLnBrk="0" fontAlgn="base" hangingPunct="0">
              <a:spcBef>
                <a:spcPct val="0"/>
              </a:spcBef>
              <a:spcAft>
                <a:spcPct val="0"/>
              </a:spcAft>
            </a:pPr>
            <a:r>
              <a:rPr lang="en-US" dirty="0"/>
              <a:t>Click to edit Master title style</a:t>
            </a:r>
          </a:p>
        </p:txBody>
      </p:sp>
    </p:spTree>
    <p:extLst>
      <p:ext uri="{BB962C8B-B14F-4D97-AF65-F5344CB8AC3E}">
        <p14:creationId xmlns:p14="http://schemas.microsoft.com/office/powerpoint/2010/main" val="28558529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A_Titl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Click to edit Master title style</a:t>
            </a:r>
          </a:p>
        </p:txBody>
      </p:sp>
      <p:sp>
        <p:nvSpPr>
          <p:cNvPr id="6" name="Text Placeholder 8"/>
          <p:cNvSpPr>
            <a:spLocks noGrp="1"/>
          </p:cNvSpPr>
          <p:nvPr>
            <p:ph type="body" sz="quarter" idx="4294967295"/>
          </p:nvPr>
        </p:nvSpPr>
        <p:spPr>
          <a:xfrm>
            <a:off x="457200" y="6019800"/>
            <a:ext cx="8458200" cy="502951"/>
          </a:xfrm>
          <a:prstGeom prst="rect">
            <a:avLst/>
          </a:prstGeom>
        </p:spPr>
        <p:txBody>
          <a:bodyPr anchor="ctr">
            <a:noAutofit/>
          </a:bodyPr>
          <a:lstStyle/>
          <a:p>
            <a:pPr marL="0" indent="0" algn="ctr">
              <a:buNone/>
            </a:pPr>
            <a:r>
              <a:rPr lang="en-US" sz="1000" dirty="0">
                <a:latin typeface="STIX Two Text" panose="02020603050405020304" pitchFamily="18" charset="0"/>
              </a:rPr>
              <a:t>Copyright © 2019 by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5252570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A_Normal">
    <p:spTree>
      <p:nvGrpSpPr>
        <p:cNvPr id="1" name=""/>
        <p:cNvGrpSpPr/>
        <p:nvPr/>
      </p:nvGrpSpPr>
      <p:grpSpPr>
        <a:xfrm>
          <a:off x="0" y="0"/>
          <a:ext cx="0" cy="0"/>
          <a:chOff x="0" y="0"/>
          <a:chExt cx="0" cy="0"/>
        </a:xfrm>
      </p:grpSpPr>
      <p:sp>
        <p:nvSpPr>
          <p:cNvPr id="2" name="Title 1"/>
          <p:cNvSpPr>
            <a:spLocks noGrp="1"/>
          </p:cNvSpPr>
          <p:nvPr>
            <p:ph type="title"/>
          </p:nvPr>
        </p:nvSpPr>
        <p:spPr>
          <a:xfrm>
            <a:off x="472440" y="685800"/>
            <a:ext cx="8229600" cy="1143000"/>
          </a:xfrm>
        </p:spPr>
        <p:txBody>
          <a:bodyPr/>
          <a:lstStyle/>
          <a:p>
            <a:r>
              <a:rPr lang="en-US" dirty="0"/>
              <a:t>Click to edit Master title style</a:t>
            </a:r>
          </a:p>
        </p:txBody>
      </p:sp>
      <p:sp>
        <p:nvSpPr>
          <p:cNvPr id="4" name="Text Placeholder 3"/>
          <p:cNvSpPr txBox="1">
            <a:spLocks/>
          </p:cNvSpPr>
          <p:nvPr userDrawn="1"/>
        </p:nvSpPr>
        <p:spPr>
          <a:xfrm>
            <a:off x="0" y="6389224"/>
            <a:ext cx="6248400" cy="468775"/>
          </a:xfrm>
          <a:prstGeom prst="rect">
            <a:avLst/>
          </a:prstGeom>
        </p:spPr>
        <p:txBody>
          <a:bodyPr anchor="ctr"/>
          <a:lstStyle>
            <a:lvl1pPr marL="0" indent="0" algn="l" defTabSz="914400" rtl="0" eaLnBrk="1" latinLnBrk="0" hangingPunct="1">
              <a:spcBef>
                <a:spcPct val="20000"/>
              </a:spcBef>
              <a:buFont typeface="Arial" pitchFamily="34" charset="0"/>
              <a:buNone/>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3249836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A LO">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srcRect/>
          <a:stretch>
            <a:fillRect/>
          </a:stretch>
        </p:blipFill>
        <p:spPr bwMode="auto">
          <a:xfrm>
            <a:off x="838200" y="2057400"/>
            <a:ext cx="7315200" cy="87312"/>
          </a:xfrm>
          <a:prstGeom prst="rect">
            <a:avLst/>
          </a:prstGeom>
          <a:noFill/>
          <a:ln w="9525">
            <a:noFill/>
            <a:miter lim="800000"/>
            <a:headEnd/>
            <a:tailEnd/>
          </a:ln>
        </p:spPr>
      </p:pic>
      <p:pic>
        <p:nvPicPr>
          <p:cNvPr id="9" name="Picture 2"/>
          <p:cNvPicPr>
            <a:picLocks noChangeAspect="1" noChangeArrowheads="1"/>
          </p:cNvPicPr>
          <p:nvPr userDrawn="1"/>
        </p:nvPicPr>
        <p:blipFill>
          <a:blip r:embed="rId2" cstate="print"/>
          <a:srcRect/>
          <a:stretch>
            <a:fillRect/>
          </a:stretch>
        </p:blipFill>
        <p:spPr bwMode="auto">
          <a:xfrm>
            <a:off x="838200" y="4800600"/>
            <a:ext cx="7315200" cy="87312"/>
          </a:xfrm>
          <a:prstGeom prst="rect">
            <a:avLst/>
          </a:prstGeom>
          <a:noFill/>
          <a:ln w="9525">
            <a:noFill/>
            <a:miter lim="800000"/>
            <a:headEnd/>
            <a:tailEnd/>
          </a:ln>
        </p:spPr>
      </p:pic>
    </p:spTree>
    <p:extLst>
      <p:ext uri="{BB962C8B-B14F-4D97-AF65-F5344CB8AC3E}">
        <p14:creationId xmlns:p14="http://schemas.microsoft.com/office/powerpoint/2010/main" val="161676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C78EBF9C-3FCB-1A49-8F77-3E9B2CFC0FAA}" type="datetime1">
              <a:rPr lang="en-US" smtClean="0"/>
              <a:t>7/30/2022</a:t>
            </a:fld>
            <a:endParaRPr lang="en-US" dirty="0"/>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9A234D26-196D-450C-A789-C5C550F2833A}" type="slidenum">
              <a:rPr lang="en-US"/>
              <a:pPr>
                <a:defRPr/>
              </a:pPr>
              <a:t>‹#›</a:t>
            </a:fld>
            <a:endParaRPr lang="en-US" dirty="0"/>
          </a:p>
        </p:txBody>
      </p:sp>
    </p:spTree>
    <p:extLst>
      <p:ext uri="{BB962C8B-B14F-4D97-AF65-F5344CB8AC3E}">
        <p14:creationId xmlns:p14="http://schemas.microsoft.com/office/powerpoint/2010/main" val="25418759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534400" cy="1143000"/>
          </a:xfrm>
        </p:spPr>
        <p:txBody>
          <a:bodyPr>
            <a:normAutofit/>
          </a:bodyPr>
          <a:lstStyle>
            <a:lvl1pPr>
              <a:defRPr lang="en-US" sz="4300" kern="1200" dirty="0">
                <a:solidFill>
                  <a:schemeClr val="tx1"/>
                </a:solidFill>
                <a:effectLst/>
                <a:latin typeface="+mj-lt"/>
                <a:ea typeface="MS PGothic" pitchFamily="34" charset="-128"/>
                <a:cs typeface="Verdana" panose="020B0604030504040204" pitchFamily="34" charset="0"/>
              </a:defRPr>
            </a:lvl1pPr>
          </a:lstStyle>
          <a:p>
            <a:r>
              <a:rPr lang="en-US" dirty="0"/>
              <a:t>Click to edit Master title style</a:t>
            </a:r>
          </a:p>
        </p:txBody>
      </p:sp>
      <p:sp>
        <p:nvSpPr>
          <p:cNvPr id="12" name="Text Placeholder 3"/>
          <p:cNvSpPr txBox="1">
            <a:spLocks/>
          </p:cNvSpPr>
          <p:nvPr userDrawn="1"/>
        </p:nvSpPr>
        <p:spPr>
          <a:xfrm>
            <a:off x="863600" y="6400800"/>
            <a:ext cx="7404100" cy="457200"/>
          </a:xfrm>
          <a:prstGeom prst="rect">
            <a:avLst/>
          </a:prstGeom>
        </p:spPr>
        <p:txBody>
          <a:bodyPr anchor="ctr"/>
          <a:lstStyle>
            <a:lvl1pPr marL="0" indent="0" algn="l" defTabSz="914400" rtl="0" eaLnBrk="1" latinLnBrk="0" hangingPunct="1">
              <a:spcBef>
                <a:spcPct val="20000"/>
              </a:spcBef>
              <a:buFont typeface="Arial" pitchFamily="34" charset="0"/>
              <a:buNone/>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McGraw-Hill Education.</a:t>
            </a:r>
          </a:p>
        </p:txBody>
      </p:sp>
    </p:spTree>
    <p:extLst>
      <p:ext uri="{BB962C8B-B14F-4D97-AF65-F5344CB8AC3E}">
        <p14:creationId xmlns:p14="http://schemas.microsoft.com/office/powerpoint/2010/main" val="3919419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a:t>Click to edit Master title style</a:t>
            </a:r>
          </a:p>
        </p:txBody>
      </p:sp>
      <p:sp>
        <p:nvSpPr>
          <p:cNvPr id="5" name="Title 4"/>
          <p:cNvSpPr txBox="1">
            <a:spLocks/>
          </p:cNvSpPr>
          <p:nvPr userDrawn="1"/>
        </p:nvSpPr>
        <p:spPr bwMode="auto">
          <a:xfrm>
            <a:off x="914400" y="2743200"/>
            <a:ext cx="7162800" cy="2511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07" charset="0"/>
              </a:defRPr>
            </a:lvl2pPr>
            <a:lvl3pPr algn="ctr" rtl="0" eaLnBrk="0" fontAlgn="base" hangingPunct="0">
              <a:spcBef>
                <a:spcPct val="0"/>
              </a:spcBef>
              <a:spcAft>
                <a:spcPct val="0"/>
              </a:spcAft>
              <a:defRPr sz="4400">
                <a:solidFill>
                  <a:schemeClr val="tx1"/>
                </a:solidFill>
                <a:latin typeface="Calibri" pitchFamily="-107" charset="0"/>
              </a:defRPr>
            </a:lvl3pPr>
            <a:lvl4pPr algn="ctr" rtl="0" eaLnBrk="0" fontAlgn="base" hangingPunct="0">
              <a:spcBef>
                <a:spcPct val="0"/>
              </a:spcBef>
              <a:spcAft>
                <a:spcPct val="0"/>
              </a:spcAft>
              <a:defRPr sz="4400">
                <a:solidFill>
                  <a:schemeClr val="tx1"/>
                </a:solidFill>
                <a:latin typeface="Calibri" pitchFamily="-107" charset="0"/>
              </a:defRPr>
            </a:lvl4pPr>
            <a:lvl5pPr algn="ctr" rtl="0" eaLnBrk="0" fontAlgn="base" hangingPunct="0">
              <a:spcBef>
                <a:spcPct val="0"/>
              </a:spcBef>
              <a:spcAft>
                <a:spcPct val="0"/>
              </a:spcAft>
              <a:defRPr sz="4400">
                <a:solidFill>
                  <a:schemeClr val="tx1"/>
                </a:solidFill>
                <a:latin typeface="Calibri" pitchFamily="-107" charset="0"/>
              </a:defRPr>
            </a:lvl5pPr>
            <a:lvl6pPr marL="457200" algn="ctr" rtl="0" fontAlgn="base">
              <a:spcBef>
                <a:spcPct val="0"/>
              </a:spcBef>
              <a:spcAft>
                <a:spcPct val="0"/>
              </a:spcAft>
              <a:defRPr sz="4400">
                <a:solidFill>
                  <a:schemeClr val="tx1"/>
                </a:solidFill>
                <a:latin typeface="Calibri" pitchFamily="-107" charset="0"/>
              </a:defRPr>
            </a:lvl6pPr>
            <a:lvl7pPr marL="914400" algn="ctr" rtl="0" fontAlgn="base">
              <a:spcBef>
                <a:spcPct val="0"/>
              </a:spcBef>
              <a:spcAft>
                <a:spcPct val="0"/>
              </a:spcAft>
              <a:defRPr sz="4400">
                <a:solidFill>
                  <a:schemeClr val="tx1"/>
                </a:solidFill>
                <a:latin typeface="Calibri" pitchFamily="-107" charset="0"/>
              </a:defRPr>
            </a:lvl7pPr>
            <a:lvl8pPr marL="1371600" algn="ctr" rtl="0" fontAlgn="base">
              <a:spcBef>
                <a:spcPct val="0"/>
              </a:spcBef>
              <a:spcAft>
                <a:spcPct val="0"/>
              </a:spcAft>
              <a:defRPr sz="4400">
                <a:solidFill>
                  <a:schemeClr val="tx1"/>
                </a:solidFill>
                <a:latin typeface="Calibri" pitchFamily="-107" charset="0"/>
              </a:defRPr>
            </a:lvl8pPr>
            <a:lvl9pPr marL="1828800" algn="ctr" rtl="0" fontAlgn="base">
              <a:spcBef>
                <a:spcPct val="0"/>
              </a:spcBef>
              <a:spcAft>
                <a:spcPct val="0"/>
              </a:spcAft>
              <a:defRPr sz="4400">
                <a:solidFill>
                  <a:schemeClr val="tx1"/>
                </a:solidFill>
                <a:latin typeface="Calibri" pitchFamily="-107"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ysClr val="windowText" lastClr="000000"/>
                </a:solidFill>
                <a:effectLst/>
                <a:uLnTx/>
                <a:uFillTx/>
                <a:latin typeface="Calibri"/>
                <a:ea typeface="+mj-ea"/>
                <a:cs typeface="+mj-cs"/>
              </a:rPr>
              <a:t/>
            </a:r>
            <a:br>
              <a:rPr kumimoji="0" lang="en-US" altLang="en-US" sz="4400" b="0" i="0" u="none" strike="noStrike" kern="1200" cap="none" spc="0" normalizeH="0" baseline="0" noProof="0" dirty="0">
                <a:ln>
                  <a:noFill/>
                </a:ln>
                <a:solidFill>
                  <a:sysClr val="windowText" lastClr="000000"/>
                </a:solidFill>
                <a:effectLst/>
                <a:uLnTx/>
                <a:uFillTx/>
                <a:latin typeface="Calibri"/>
                <a:ea typeface="+mj-ea"/>
                <a:cs typeface="+mj-cs"/>
              </a:rPr>
            </a:br>
            <a:r>
              <a:rPr kumimoji="0" lang="en-US" altLang="en-US" sz="4400" b="0" i="0" u="none" strike="noStrike" kern="1200" cap="none" spc="0" normalizeH="0" baseline="0" noProof="0" dirty="0">
                <a:ln>
                  <a:noFill/>
                </a:ln>
                <a:solidFill>
                  <a:sysClr val="windowText" lastClr="000000"/>
                </a:solidFill>
                <a:effectLst/>
                <a:uLnTx/>
                <a:uFillTx/>
                <a:latin typeface="Calibri"/>
                <a:ea typeface="+mj-ea"/>
                <a:cs typeface="+mj-cs"/>
              </a:rPr>
              <a:t/>
            </a:r>
            <a:br>
              <a:rPr kumimoji="0" lang="en-US" altLang="en-US" sz="4400" b="0" i="0" u="none" strike="noStrike" kern="1200" cap="none" spc="0" normalizeH="0" baseline="0" noProof="0" dirty="0">
                <a:ln>
                  <a:noFill/>
                </a:ln>
                <a:solidFill>
                  <a:sysClr val="windowText" lastClr="000000"/>
                </a:solidFill>
                <a:effectLst/>
                <a:uLnTx/>
                <a:uFillTx/>
                <a:latin typeface="Calibri"/>
                <a:ea typeface="+mj-ea"/>
                <a:cs typeface="+mj-cs"/>
              </a:rPr>
            </a:br>
            <a:r>
              <a:rPr kumimoji="0" lang="en-US" altLang="en-US" sz="4400" b="0" i="0" u="none" strike="noStrike" kern="1200" cap="none" spc="0" normalizeH="0" baseline="0" noProof="0" dirty="0">
                <a:ln>
                  <a:noFill/>
                </a:ln>
                <a:solidFill>
                  <a:sysClr val="windowText" lastClr="000000"/>
                </a:solidFill>
                <a:effectLst/>
                <a:uLnTx/>
                <a:uFillTx/>
                <a:latin typeface="Calibri"/>
                <a:ea typeface="+mj-ea"/>
                <a:cs typeface="+mj-cs"/>
              </a:rPr>
              <a:t/>
            </a:r>
            <a:br>
              <a:rPr kumimoji="0" lang="en-US" altLang="en-US" sz="4400" b="0" i="0" u="none" strike="noStrike" kern="1200" cap="none" spc="0" normalizeH="0" baseline="0" noProof="0" dirty="0">
                <a:ln>
                  <a:noFill/>
                </a:ln>
                <a:solidFill>
                  <a:sysClr val="windowText" lastClr="000000"/>
                </a:solidFill>
                <a:effectLst/>
                <a:uLnTx/>
                <a:uFillTx/>
                <a:latin typeface="Calibri"/>
                <a:ea typeface="+mj-ea"/>
                <a:cs typeface="+mj-cs"/>
              </a:rPr>
            </a:br>
            <a:endParaRPr kumimoji="0" lang="en-US" altLang="en-US" sz="44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30487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a:t>Click to edit Master title style</a:t>
            </a:r>
          </a:p>
        </p:txBody>
      </p:sp>
    </p:spTree>
    <p:extLst>
      <p:ext uri="{BB962C8B-B14F-4D97-AF65-F5344CB8AC3E}">
        <p14:creationId xmlns:p14="http://schemas.microsoft.com/office/powerpoint/2010/main" val="59723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1AABDF49-307C-1842-B1CC-1CFAFA2F8284}" type="datetime1">
              <a:rPr lang="en-US" smtClean="0"/>
              <a:t>7/30/2022</a:t>
            </a:fld>
            <a:endParaRPr lang="en-US" dirty="0"/>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ADD9FD1A-9595-4F77-A494-B8C678CC9D84}" type="slidenum">
              <a:rPr lang="en-US"/>
              <a:pPr>
                <a:defRPr/>
              </a:pPr>
              <a:t>‹#›</a:t>
            </a:fld>
            <a:endParaRPr lang="en-US" dirty="0"/>
          </a:p>
        </p:txBody>
      </p:sp>
    </p:spTree>
    <p:extLst>
      <p:ext uri="{BB962C8B-B14F-4D97-AF65-F5344CB8AC3E}">
        <p14:creationId xmlns:p14="http://schemas.microsoft.com/office/powerpoint/2010/main" val="35071740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1954399D-96C0-D744-993E-6988A983E5B9}" type="datetime1">
              <a:rPr lang="en-US" smtClean="0"/>
              <a:t>7/30/2022</a:t>
            </a:fld>
            <a:endParaRPr lang="en-US" dirty="0"/>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75A69921-C339-4DC3-A68F-FFA52298B957}" type="slidenum">
              <a:rPr lang="en-US"/>
              <a:pPr>
                <a:defRPr/>
              </a:pPr>
              <a:t>‹#›</a:t>
            </a:fld>
            <a:endParaRPr lang="en-US" dirty="0"/>
          </a:p>
        </p:txBody>
      </p:sp>
    </p:spTree>
    <p:extLst>
      <p:ext uri="{BB962C8B-B14F-4D97-AF65-F5344CB8AC3E}">
        <p14:creationId xmlns:p14="http://schemas.microsoft.com/office/powerpoint/2010/main" val="103511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9C1C6415-F3F1-C247-84ED-935A0F073857}" type="datetime1">
              <a:rPr lang="en-US" smtClean="0"/>
              <a:t>7/30/2022</a:t>
            </a:fld>
            <a:endParaRPr lang="en-US" dirty="0"/>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A6DC1F22-0090-4D25-B020-C146C0A90D33}" type="slidenum">
              <a:rPr lang="en-US"/>
              <a:pPr>
                <a:defRPr/>
              </a:pPr>
              <a:t>‹#›</a:t>
            </a:fld>
            <a:endParaRPr lang="en-US" dirty="0"/>
          </a:p>
        </p:txBody>
      </p:sp>
    </p:spTree>
    <p:extLst>
      <p:ext uri="{BB962C8B-B14F-4D97-AF65-F5344CB8AC3E}">
        <p14:creationId xmlns:p14="http://schemas.microsoft.com/office/powerpoint/2010/main" val="24396355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C0F76069-1052-8248-A772-97B91EF2B14D}" type="datetime1">
              <a:rPr lang="en-US" smtClean="0"/>
              <a:t>7/30/2022</a:t>
            </a:fld>
            <a:endParaRPr lang="en-US" dirty="0"/>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3764FC3C-1DBD-4069-B672-377DD10FE55D}" type="slidenum">
              <a:rPr lang="en-US"/>
              <a:pPr>
                <a:defRPr/>
              </a:pPr>
              <a:t>‹#›</a:t>
            </a:fld>
            <a:endParaRPr lang="en-US" dirty="0"/>
          </a:p>
        </p:txBody>
      </p:sp>
    </p:spTree>
    <p:extLst>
      <p:ext uri="{BB962C8B-B14F-4D97-AF65-F5344CB8AC3E}">
        <p14:creationId xmlns:p14="http://schemas.microsoft.com/office/powerpoint/2010/main" val="23821971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4E43F1FE-F409-814F-9AB2-FF9FECF9A56F}" type="datetime1">
              <a:rPr lang="en-US" smtClean="0"/>
              <a:t>7/30/2022</a:t>
            </a:fld>
            <a:endParaRPr lang="en-US" dirty="0"/>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D11D486E-897B-4996-BC48-53882622B63F}" type="slidenum">
              <a:rPr lang="en-US"/>
              <a:pPr>
                <a:defRPr/>
              </a:pPr>
              <a:t>‹#›</a:t>
            </a:fld>
            <a:endParaRPr lang="en-US" dirty="0"/>
          </a:p>
        </p:txBody>
      </p:sp>
    </p:spTree>
    <p:extLst>
      <p:ext uri="{BB962C8B-B14F-4D97-AF65-F5344CB8AC3E}">
        <p14:creationId xmlns:p14="http://schemas.microsoft.com/office/powerpoint/2010/main" val="101688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smtClean="0">
                <a:latin typeface="Arial" charset="0"/>
                <a:cs typeface="Arial" charset="0"/>
              </a:defRPr>
            </a:lvl1pPr>
          </a:lstStyle>
          <a:p>
            <a:pPr>
              <a:defRPr/>
            </a:pPr>
            <a:fld id="{B223C5CB-D4C0-E149-8E8A-9881E7BB0A45}" type="datetime1">
              <a:rPr lang="en-US" smtClean="0"/>
              <a:t>7/30/2022</a:t>
            </a:fld>
            <a:endParaRPr lang="en-US" dirty="0"/>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charset="0"/>
                <a:cs typeface="Arial" charset="0"/>
              </a:defRPr>
            </a:lvl1pPr>
          </a:lstStyle>
          <a:p>
            <a:pPr>
              <a:defRPr/>
            </a:pPr>
            <a:fld id="{EF27FEC8-C260-4CA5-BB6B-7F99EA07CC9B}" type="slidenum">
              <a:rPr lang="en-US"/>
              <a:pPr>
                <a:defRPr/>
              </a:pPr>
              <a:t>‹#›</a:t>
            </a:fld>
            <a:endParaRPr lang="en-US" dirty="0"/>
          </a:p>
        </p:txBody>
      </p:sp>
    </p:spTree>
    <p:extLst>
      <p:ext uri="{BB962C8B-B14F-4D97-AF65-F5344CB8AC3E}">
        <p14:creationId xmlns:p14="http://schemas.microsoft.com/office/powerpoint/2010/main" val="17565758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Calibri"/>
                <a:cs typeface="+mn-cs"/>
              </a:defRPr>
            </a:lvl1pPr>
          </a:lstStyle>
          <a:p>
            <a:pPr>
              <a:defRPr/>
            </a:pPr>
            <a:fld id="{836606F0-E965-4945-83C4-4B87175FA34D}" type="datetime1">
              <a:rPr lang="en-US" smtClean="0"/>
              <a:t>7/30/2022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a:cs typeface="+mn-cs"/>
              </a:defRPr>
            </a:lvl1pPr>
          </a:lstStyle>
          <a:p>
            <a:pPr>
              <a:defRPr/>
            </a:pPr>
            <a:fld id="{B72F4041-785B-4DCD-B920-595F8081705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6513" r:id="rId1"/>
    <p:sldLayoutId id="2147486514" r:id="rId2"/>
    <p:sldLayoutId id="2147486515" r:id="rId3"/>
    <p:sldLayoutId id="2147486516" r:id="rId4"/>
    <p:sldLayoutId id="2147486517" r:id="rId5"/>
    <p:sldLayoutId id="2147486518" r:id="rId6"/>
    <p:sldLayoutId id="2147486519" r:id="rId7"/>
    <p:sldLayoutId id="2147486520" r:id="rId8"/>
    <p:sldLayoutId id="2147486521" r:id="rId9"/>
    <p:sldLayoutId id="2147486522" r:id="rId10"/>
    <p:sldLayoutId id="2147486523" r:id="rId11"/>
    <p:sldLayoutId id="2147486456" r:id="rId12"/>
  </p:sldLayoutIdLst>
  <p:transition>
    <p:fad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07" charset="0"/>
        </a:defRPr>
      </a:lvl2pPr>
      <a:lvl3pPr algn="ctr" rtl="0" eaLnBrk="0" fontAlgn="base" hangingPunct="0">
        <a:spcBef>
          <a:spcPct val="0"/>
        </a:spcBef>
        <a:spcAft>
          <a:spcPct val="0"/>
        </a:spcAft>
        <a:defRPr sz="4400">
          <a:solidFill>
            <a:schemeClr val="tx1"/>
          </a:solidFill>
          <a:latin typeface="Calibri" pitchFamily="-107" charset="0"/>
        </a:defRPr>
      </a:lvl3pPr>
      <a:lvl4pPr algn="ctr" rtl="0" eaLnBrk="0" fontAlgn="base" hangingPunct="0">
        <a:spcBef>
          <a:spcPct val="0"/>
        </a:spcBef>
        <a:spcAft>
          <a:spcPct val="0"/>
        </a:spcAft>
        <a:defRPr sz="4400">
          <a:solidFill>
            <a:schemeClr val="tx1"/>
          </a:solidFill>
          <a:latin typeface="Calibri" pitchFamily="-107" charset="0"/>
        </a:defRPr>
      </a:lvl4pPr>
      <a:lvl5pPr algn="ctr" rtl="0" eaLnBrk="0" fontAlgn="base" hangingPunct="0">
        <a:spcBef>
          <a:spcPct val="0"/>
        </a:spcBef>
        <a:spcAft>
          <a:spcPct val="0"/>
        </a:spcAft>
        <a:defRPr sz="4400">
          <a:solidFill>
            <a:schemeClr val="tx1"/>
          </a:solidFill>
          <a:latin typeface="Calibri" pitchFamily="-107" charset="0"/>
        </a:defRPr>
      </a:lvl5pPr>
      <a:lvl6pPr marL="457200" algn="ctr" rtl="0" fontAlgn="base">
        <a:spcBef>
          <a:spcPct val="0"/>
        </a:spcBef>
        <a:spcAft>
          <a:spcPct val="0"/>
        </a:spcAft>
        <a:defRPr sz="4400">
          <a:solidFill>
            <a:schemeClr val="tx1"/>
          </a:solidFill>
          <a:latin typeface="Calibri" pitchFamily="-107" charset="0"/>
        </a:defRPr>
      </a:lvl6pPr>
      <a:lvl7pPr marL="914400" algn="ctr" rtl="0" fontAlgn="base">
        <a:spcBef>
          <a:spcPct val="0"/>
        </a:spcBef>
        <a:spcAft>
          <a:spcPct val="0"/>
        </a:spcAft>
        <a:defRPr sz="4400">
          <a:solidFill>
            <a:schemeClr val="tx1"/>
          </a:solidFill>
          <a:latin typeface="Calibri" pitchFamily="-107" charset="0"/>
        </a:defRPr>
      </a:lvl7pPr>
      <a:lvl8pPr marL="1371600" algn="ctr" rtl="0" fontAlgn="base">
        <a:spcBef>
          <a:spcPct val="0"/>
        </a:spcBef>
        <a:spcAft>
          <a:spcPct val="0"/>
        </a:spcAft>
        <a:defRPr sz="4400">
          <a:solidFill>
            <a:schemeClr val="tx1"/>
          </a:solidFill>
          <a:latin typeface="Calibri" pitchFamily="-107" charset="0"/>
        </a:defRPr>
      </a:lvl8pPr>
      <a:lvl9pPr marL="1828800" algn="ctr" rtl="0" fontAlgn="base">
        <a:spcBef>
          <a:spcPct val="0"/>
        </a:spcBef>
        <a:spcAft>
          <a:spcPct val="0"/>
        </a:spcAft>
        <a:defRPr sz="4400">
          <a:solidFill>
            <a:schemeClr val="tx1"/>
          </a:solidFill>
          <a:latin typeface="Calibri" pitchFamily="-107"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4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Calibri"/>
                <a:cs typeface="+mn-cs"/>
              </a:defRPr>
            </a:lvl1pPr>
          </a:lstStyle>
          <a:p>
            <a:pPr>
              <a:defRPr/>
            </a:pPr>
            <a:fld id="{CFB0BF72-191A-F047-AA32-984065057C38}" type="datetime1">
              <a:rPr lang="en-US" smtClean="0"/>
              <a:t>7/30/2022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a:cs typeface="+mn-cs"/>
              </a:defRPr>
            </a:lvl1pPr>
          </a:lstStyle>
          <a:p>
            <a:pPr>
              <a:defRPr/>
            </a:pPr>
            <a:fld id="{21644E6C-149B-4A10-A24D-AC556BB3D20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6535" r:id="rId1"/>
    <p:sldLayoutId id="2147486536" r:id="rId2"/>
    <p:sldLayoutId id="2147486537" r:id="rId3"/>
    <p:sldLayoutId id="2147486538" r:id="rId4"/>
    <p:sldLayoutId id="2147486539" r:id="rId5"/>
    <p:sldLayoutId id="2147486540" r:id="rId6"/>
    <p:sldLayoutId id="2147486541" r:id="rId7"/>
    <p:sldLayoutId id="2147486542" r:id="rId8"/>
    <p:sldLayoutId id="2147486543" r:id="rId9"/>
    <p:sldLayoutId id="2147486544" r:id="rId10"/>
    <p:sldLayoutId id="2147486545" r:id="rId11"/>
    <p:sldLayoutId id="2147486444" r:id="rId12"/>
  </p:sldLayoutIdLst>
  <p:transition>
    <p:fad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07" charset="0"/>
        </a:defRPr>
      </a:lvl2pPr>
      <a:lvl3pPr algn="ctr" rtl="0" eaLnBrk="0" fontAlgn="base" hangingPunct="0">
        <a:spcBef>
          <a:spcPct val="0"/>
        </a:spcBef>
        <a:spcAft>
          <a:spcPct val="0"/>
        </a:spcAft>
        <a:defRPr sz="4400">
          <a:solidFill>
            <a:schemeClr val="tx1"/>
          </a:solidFill>
          <a:latin typeface="Calibri" pitchFamily="-107" charset="0"/>
        </a:defRPr>
      </a:lvl3pPr>
      <a:lvl4pPr algn="ctr" rtl="0" eaLnBrk="0" fontAlgn="base" hangingPunct="0">
        <a:spcBef>
          <a:spcPct val="0"/>
        </a:spcBef>
        <a:spcAft>
          <a:spcPct val="0"/>
        </a:spcAft>
        <a:defRPr sz="4400">
          <a:solidFill>
            <a:schemeClr val="tx1"/>
          </a:solidFill>
          <a:latin typeface="Calibri" pitchFamily="-107" charset="0"/>
        </a:defRPr>
      </a:lvl4pPr>
      <a:lvl5pPr algn="ctr" rtl="0" eaLnBrk="0" fontAlgn="base" hangingPunct="0">
        <a:spcBef>
          <a:spcPct val="0"/>
        </a:spcBef>
        <a:spcAft>
          <a:spcPct val="0"/>
        </a:spcAft>
        <a:defRPr sz="4400">
          <a:solidFill>
            <a:schemeClr val="tx1"/>
          </a:solidFill>
          <a:latin typeface="Calibri" pitchFamily="-107" charset="0"/>
        </a:defRPr>
      </a:lvl5pPr>
      <a:lvl6pPr marL="457200" algn="ctr" rtl="0" fontAlgn="base">
        <a:spcBef>
          <a:spcPct val="0"/>
        </a:spcBef>
        <a:spcAft>
          <a:spcPct val="0"/>
        </a:spcAft>
        <a:defRPr sz="4400">
          <a:solidFill>
            <a:schemeClr val="tx1"/>
          </a:solidFill>
          <a:latin typeface="Calibri" pitchFamily="-107" charset="0"/>
        </a:defRPr>
      </a:lvl6pPr>
      <a:lvl7pPr marL="914400" algn="ctr" rtl="0" fontAlgn="base">
        <a:spcBef>
          <a:spcPct val="0"/>
        </a:spcBef>
        <a:spcAft>
          <a:spcPct val="0"/>
        </a:spcAft>
        <a:defRPr sz="4400">
          <a:solidFill>
            <a:schemeClr val="tx1"/>
          </a:solidFill>
          <a:latin typeface="Calibri" pitchFamily="-107" charset="0"/>
        </a:defRPr>
      </a:lvl7pPr>
      <a:lvl8pPr marL="1371600" algn="ctr" rtl="0" fontAlgn="base">
        <a:spcBef>
          <a:spcPct val="0"/>
        </a:spcBef>
        <a:spcAft>
          <a:spcPct val="0"/>
        </a:spcAft>
        <a:defRPr sz="4400">
          <a:solidFill>
            <a:schemeClr val="tx1"/>
          </a:solidFill>
          <a:latin typeface="Calibri" pitchFamily="-107" charset="0"/>
        </a:defRPr>
      </a:lvl8pPr>
      <a:lvl9pPr marL="1828800" algn="ctr" rtl="0" fontAlgn="base">
        <a:spcBef>
          <a:spcPct val="0"/>
        </a:spcBef>
        <a:spcAft>
          <a:spcPct val="0"/>
        </a:spcAft>
        <a:defRPr sz="4400">
          <a:solidFill>
            <a:schemeClr val="tx1"/>
          </a:solidFill>
          <a:latin typeface="Calibri" pitchFamily="-107"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600" y="762000"/>
            <a:ext cx="7162800" cy="1143000"/>
          </a:xfrm>
          <a:prstGeom prst="rect">
            <a:avLst/>
          </a:prstGeom>
        </p:spPr>
        <p:txBody>
          <a:bodyPr vert="horz" lIns="91440" tIns="45720" rIns="91440" bIns="45720" rtlCol="0" anchor="ctr">
            <a:normAutofit/>
          </a:bodyPr>
          <a:lstStyle/>
          <a:p>
            <a:pPr lvl="0" algn="l" rtl="0" eaLnBrk="0" fontAlgn="base" hangingPunct="0">
              <a:spcBef>
                <a:spcPct val="0"/>
              </a:spcBef>
              <a:spcAft>
                <a:spcPct val="0"/>
              </a:spcAft>
            </a:pPr>
            <a:r>
              <a:rPr lang="en-US" dirty="0"/>
              <a:t>Click to edit Master title style</a:t>
            </a:r>
          </a:p>
        </p:txBody>
      </p:sp>
      <p:sp>
        <p:nvSpPr>
          <p:cNvPr id="5" name="TextBox 4"/>
          <p:cNvSpPr txBox="1"/>
          <p:nvPr userDrawn="1"/>
        </p:nvSpPr>
        <p:spPr>
          <a:xfrm>
            <a:off x="7772400" y="0"/>
            <a:ext cx="1219200" cy="246063"/>
          </a:xfrm>
          <a:prstGeom prst="rect">
            <a:avLst/>
          </a:prstGeom>
          <a:noFill/>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TIX Two Text"/>
                <a:ea typeface="MS PGothic" pitchFamily="34" charset="-128"/>
                <a:cs typeface="+mn-cs"/>
              </a:rPr>
              <a:t>1-</a:t>
            </a:r>
            <a:fld id="{53864CA9-ADCA-4554-9432-EA4A2FB55A34}" type="slidenum">
              <a:rPr kumimoji="0" lang="en-US" sz="1000" b="0" i="0" u="none" strike="noStrike" kern="1200" cap="none" spc="0" normalizeH="0" baseline="0" noProof="0" smtClean="0">
                <a:ln>
                  <a:noFill/>
                </a:ln>
                <a:solidFill>
                  <a:prstClr val="black"/>
                </a:solidFill>
                <a:effectLst/>
                <a:uLnTx/>
                <a:uFillTx/>
                <a:latin typeface="STIX Two Text"/>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prstClr val="black"/>
              </a:solidFill>
              <a:effectLst/>
              <a:uLnTx/>
              <a:uFillTx/>
              <a:latin typeface="STIX Two Text"/>
              <a:ea typeface="MS PGothic" pitchFamily="34" charset="-128"/>
              <a:cs typeface="+mn-cs"/>
            </a:endParaRPr>
          </a:p>
        </p:txBody>
      </p:sp>
      <p:sp>
        <p:nvSpPr>
          <p:cNvPr id="7" name="Rectangle 6"/>
          <p:cNvSpPr/>
          <p:nvPr userDrawn="1"/>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8" name="TextBox 7"/>
          <p:cNvSpPr txBox="1"/>
          <p:nvPr userDrawn="1"/>
        </p:nvSpPr>
        <p:spPr>
          <a:xfrm>
            <a:off x="6629400" y="6597469"/>
            <a:ext cx="2488557" cy="276999"/>
          </a:xfrm>
          <a:prstGeom prst="rect">
            <a:avLst/>
          </a:prstGeom>
          <a:noFill/>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tx1">
                    <a:lumMod val="50000"/>
                    <a:lumOff val="50000"/>
                  </a:schemeClr>
                </a:solidFill>
                <a:latin typeface="Arial" panose="020B0604020202020204" pitchFamily="34" charset="0"/>
                <a:cs typeface="Arial" panose="020B0604020202020204" pitchFamily="34" charset="0"/>
              </a:rPr>
              <a:t>© McGraw-Hill Education</a:t>
            </a:r>
            <a:r>
              <a:rPr kumimoji="0" lang="en-US" sz="12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  </a:t>
            </a:r>
            <a:r>
              <a:rPr kumimoji="0" lang="en-US" sz="10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2-</a:t>
            </a:r>
            <a:fld id="{D477D4FD-B1ED-4135-B30F-EC6B4E1BF464}" type="slidenum">
              <a:rPr kumimoji="0" lang="en-US" sz="1000" b="0" i="0" u="none" strike="noStrike" kern="0" cap="none" spc="0" normalizeH="0" baseline="0" noProof="0" smtClean="0">
                <a:ln>
                  <a:noFill/>
                </a:ln>
                <a:solidFill>
                  <a:schemeClr val="tx1">
                    <a:lumMod val="50000"/>
                    <a:lumOff val="50000"/>
                  </a:schemeClr>
                </a:solidFill>
                <a:effectLst/>
                <a:uLnTx/>
                <a:uFillTx/>
                <a:latin typeface="Arial" panose="020B0604020202020204" pitchFamily="34" charset="0"/>
                <a:cs typeface="Arial" panose="020B0604020202020204" pitchFamily="34" charset="0"/>
              </a:rPr>
              <a:pPr marL="0" marR="0" lvl="0" indent="0" algn="ctr" defTabSz="914400" eaLnBrk="1" fontAlgn="auto" latinLnBrk="0" hangingPunct="1">
                <a:lnSpc>
                  <a:spcPct val="100000"/>
                </a:lnSpc>
                <a:spcBef>
                  <a:spcPts val="0"/>
                </a:spcBef>
                <a:spcAft>
                  <a:spcPts val="0"/>
                </a:spcAft>
                <a:buClrTx/>
                <a:buSzTx/>
                <a:buFontTx/>
                <a:buNone/>
                <a:tabLst/>
                <a:defRPr/>
              </a:pPr>
              <a:t>‹#›</a:t>
            </a:fld>
            <a:endParaRPr kumimoji="0" lang="en-US" sz="10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99403"/>
      </p:ext>
    </p:extLst>
  </p:cSld>
  <p:clrMap bg1="lt1" tx1="dk1" bg2="lt2" tx2="dk2" accent1="accent1" accent2="accent2" accent3="accent3" accent4="accent4" accent5="accent5" accent6="accent6" hlink="hlink" folHlink="folHlink"/>
  <p:sldLayoutIdLst>
    <p:sldLayoutId id="2147486549" r:id="rId1"/>
    <p:sldLayoutId id="2147486550" r:id="rId2"/>
    <p:sldLayoutId id="2147486551" r:id="rId3"/>
    <p:sldLayoutId id="2147486552" r:id="rId4"/>
    <p:sldLayoutId id="2147486553" r:id="rId5"/>
    <p:sldLayoutId id="2147486554" r:id="rId6"/>
    <p:sldLayoutId id="2147486555" r:id="rId7"/>
    <p:sldLayoutId id="2147486556" r:id="rId8"/>
  </p:sldLayoutIdLst>
  <p:hf hdr="0" ftr="0" dt="0"/>
  <p:txStyles>
    <p:titleStyle>
      <a:lvl1pPr algn="ctr" defTabSz="914400" rtl="0" eaLnBrk="1" latinLnBrk="0" hangingPunct="1">
        <a:spcBef>
          <a:spcPct val="0"/>
        </a:spcBef>
        <a:buNone/>
        <a:defRPr lang="en-US" sz="4300" kern="1200" dirty="0">
          <a:solidFill>
            <a:schemeClr val="tx1"/>
          </a:solidFill>
          <a:effectLst/>
          <a:latin typeface="+mj-lt"/>
          <a:ea typeface="MS PGothic" pitchFamily="34" charset="-128"/>
          <a:cs typeface="Verdana" panose="020B0604030504040204" pitchFamily="34" charset="0"/>
        </a:defRPr>
      </a:lvl1pPr>
    </p:titleStyle>
    <p:bodyStyle>
      <a:lvl1pPr marL="425450" marR="0" indent="-342900" algn="l" defTabSz="914400" rtl="0" eaLnBrk="0" fontAlgn="base" latinLnBrk="0" hangingPunct="0">
        <a:lnSpc>
          <a:spcPct val="100000"/>
        </a:lnSpc>
        <a:spcBef>
          <a:spcPts val="600"/>
        </a:spcBef>
        <a:spcAft>
          <a:spcPct val="0"/>
        </a:spcAft>
        <a:buClr>
          <a:srgbClr val="1102D0"/>
        </a:buClr>
        <a:buSzPct val="80000"/>
        <a:buFont typeface="Arial" panose="020B0604020202020204" pitchFamily="34" charset="0"/>
        <a:buChar char="•"/>
        <a:tabLst/>
        <a:defRPr lang="en-US" sz="2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03225" marR="0" indent="0" algn="l" defTabSz="914400" rtl="0" eaLnBrk="0" fontAlgn="base" latinLnBrk="0" hangingPunct="0">
        <a:lnSpc>
          <a:spcPct val="100000"/>
        </a:lnSpc>
        <a:spcBef>
          <a:spcPts val="550"/>
        </a:spcBef>
        <a:spcAft>
          <a:spcPct val="0"/>
        </a:spcAft>
        <a:buClr>
          <a:srgbClr val="D16349"/>
        </a:buClr>
        <a:buSzTx/>
        <a:buFontTx/>
        <a:buNone/>
        <a:tabLst/>
        <a:defRPr lang="en-US" sz="2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7225" marR="0" indent="0" algn="l" defTabSz="914400" rtl="0" eaLnBrk="0" fontAlgn="base" latinLnBrk="0" hangingPunct="0">
        <a:lnSpc>
          <a:spcPct val="100000"/>
        </a:lnSpc>
        <a:spcBef>
          <a:spcPct val="20000"/>
        </a:spcBef>
        <a:spcAft>
          <a:spcPct val="0"/>
        </a:spcAft>
        <a:buClr>
          <a:srgbClr val="CCB400"/>
        </a:buClr>
        <a:buSzTx/>
        <a:buFontTx/>
        <a:buNone/>
        <a:tabLst/>
        <a:defRPr lang="en-US" sz="22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Clr>
          <a:srgbClr val="77315D"/>
        </a:buClr>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Clr>
          <a:srgbClr val="77315D"/>
        </a:buClr>
        <a:buFont typeface="Arial" panose="020B0604020202020204" pitchFamily="34" charset="0"/>
        <a:buChar char="»"/>
        <a:defRPr lang="en-US"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comments" Target="../comments/commen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comments" Target="../comments/commen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comments" Target="../comments/commen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comments" Target="../comments/commen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comments" Target="../comments/comment1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comments" Target="../comments/commen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comments" Target="../comments/commen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comments" Target="../comments/commen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comments" Target="../comments/comment21.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comments" Target="../comments/commen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omments" Target="../comments/commen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comments" Target="../comments/commen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comments" Target="../comments/comment2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comments" Target="../comments/comment2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comments" Target="../comments/comment4.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8.xml"/><Relationship Id="rId4" Type="http://schemas.openxmlformats.org/officeDocument/2006/relationships/comments" Target="../comments/comment29.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3"/>
          <p:cNvSpPr>
            <a:spLocks noGrp="1"/>
          </p:cNvSpPr>
          <p:nvPr>
            <p:ph type="ctrTitle"/>
          </p:nvPr>
        </p:nvSpPr>
        <p:spPr>
          <a:xfrm>
            <a:off x="457200" y="768265"/>
            <a:ext cx="8229600" cy="1470025"/>
          </a:xfrm>
        </p:spPr>
        <p:txBody>
          <a:bodyPr/>
          <a:lstStyle/>
          <a:p>
            <a:pPr algn="l" eaLnBrk="1" hangingPunct="1"/>
            <a:r>
              <a:rPr lang="en-US" altLang="en-US" b="1" dirty="0"/>
              <a:t>Analyzing and Recording Transactions</a:t>
            </a:r>
          </a:p>
        </p:txBody>
      </p:sp>
      <p:sp>
        <p:nvSpPr>
          <p:cNvPr id="11" name="Subtitle 2"/>
          <p:cNvSpPr>
            <a:spLocks noGrp="1"/>
          </p:cNvSpPr>
          <p:nvPr>
            <p:ph type="subTitle" idx="1"/>
          </p:nvPr>
        </p:nvSpPr>
        <p:spPr>
          <a:xfrm>
            <a:off x="609600" y="2345256"/>
            <a:ext cx="2514600" cy="1752600"/>
          </a:xfrm>
        </p:spPr>
        <p:txBody>
          <a:bodyPr/>
          <a:lstStyle/>
          <a:p>
            <a:pPr algn="l" eaLnBrk="1" hangingPunct="1">
              <a:buFont typeface="Wingdings" pitchFamily="-107" charset="2"/>
              <a:buNone/>
            </a:pPr>
            <a:r>
              <a:rPr lang="en-US" altLang="en-US" sz="3600" dirty="0">
                <a:solidFill>
                  <a:srgbClr val="898989"/>
                </a:solidFill>
              </a:rPr>
              <a:t>Chapter 2</a:t>
            </a:r>
          </a:p>
          <a:p>
            <a:pPr algn="l" eaLnBrk="1" hangingPunct="1">
              <a:buFont typeface="Wingdings" pitchFamily="-107" charset="2"/>
              <a:buNone/>
            </a:pPr>
            <a:endParaRPr lang="en-US" altLang="en-US" sz="1600" b="1" dirty="0">
              <a:solidFill>
                <a:srgbClr val="0070C0"/>
              </a:solidFill>
            </a:endParaRPr>
          </a:p>
        </p:txBody>
      </p:sp>
      <p:sp>
        <p:nvSpPr>
          <p:cNvPr id="10" name="Rectangle 9"/>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2" name="Rectangle 3"/>
          <p:cNvSpPr txBox="1">
            <a:spLocks noChangeArrowheads="1"/>
          </p:cNvSpPr>
          <p:nvPr/>
        </p:nvSpPr>
        <p:spPr bwMode="auto">
          <a:xfrm>
            <a:off x="762000" y="3876904"/>
            <a:ext cx="7620000" cy="2183094"/>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defRPr/>
            </a:pPr>
            <a:r>
              <a:rPr lang="en-US" sz="2800" b="1" dirty="0">
                <a:solidFill>
                  <a:srgbClr val="002060"/>
                </a:solidFill>
                <a:latin typeface="Calibri" panose="020F0502020204030204" pitchFamily="34" charset="0"/>
                <a:ea typeface="ＭＳ Ｐゴシック" pitchFamily="34" charset="-128"/>
              </a:rPr>
              <a:t>Wild and Shaw</a:t>
            </a:r>
          </a:p>
          <a:p>
            <a:pPr algn="l" eaLnBrk="1" hangingPunct="1">
              <a:defRPr/>
            </a:pPr>
            <a:r>
              <a:rPr lang="en-US" sz="2800" b="1" dirty="0">
                <a:solidFill>
                  <a:srgbClr val="002060"/>
                </a:solidFill>
                <a:latin typeface="Calibri" panose="020F0502020204030204" pitchFamily="34" charset="0"/>
                <a:ea typeface="ＭＳ Ｐゴシック" pitchFamily="34" charset="-128"/>
              </a:rPr>
              <a:t>Fundamental Accounting Principles</a:t>
            </a:r>
          </a:p>
          <a:p>
            <a:pPr algn="l" eaLnBrk="1" hangingPunct="1">
              <a:defRPr/>
            </a:pPr>
            <a:r>
              <a:rPr lang="en-US" sz="2800" b="1" dirty="0">
                <a:solidFill>
                  <a:srgbClr val="002060"/>
                </a:solidFill>
                <a:latin typeface="Calibri" panose="020F0502020204030204" pitchFamily="34" charset="0"/>
                <a:ea typeface="ＭＳ Ｐゴシック" pitchFamily="34" charset="-128"/>
              </a:rPr>
              <a:t>25th Edition</a:t>
            </a:r>
          </a:p>
          <a:p>
            <a:pPr eaLnBrk="1" hangingPunct="1">
              <a:defRPr/>
            </a:pPr>
            <a:r>
              <a:rPr lang="en-US" sz="3900" b="1" dirty="0">
                <a:solidFill>
                  <a:srgbClr val="002060"/>
                </a:solidFill>
                <a:ea typeface="ＭＳ Ｐゴシック" pitchFamily="34" charset="-128"/>
              </a:rPr>
              <a:t> 	</a:t>
            </a:r>
            <a:endParaRPr lang="en-US" b="1" dirty="0">
              <a:solidFill>
                <a:srgbClr val="002060"/>
              </a:solidFill>
              <a:ea typeface="ＭＳ Ｐゴシック" pitchFamily="34" charset="-128"/>
            </a:endParaRPr>
          </a:p>
        </p:txBody>
      </p:sp>
      <p:sp>
        <p:nvSpPr>
          <p:cNvPr id="15" name="Text Placeholder 8"/>
          <p:cNvSpPr txBox="1">
            <a:spLocks/>
          </p:cNvSpPr>
          <p:nvPr/>
        </p:nvSpPr>
        <p:spPr>
          <a:xfrm>
            <a:off x="438912" y="6287436"/>
            <a:ext cx="8458200" cy="502951"/>
          </a:xfrm>
          <a:prstGeom prst="rect">
            <a:avLst/>
          </a:prstGeom>
        </p:spPr>
        <p:txBody>
          <a:bodyPr vert="horz" lIns="91440" tIns="45720" rIns="91440" bIns="45720" rtlCol="0" anchor="ctr">
            <a:noAutofit/>
          </a:bodyPr>
          <a:lstStyle>
            <a:lvl1pPr marL="365125" marR="0" indent="-282575" algn="l" defTabSz="914400" rtl="0" eaLnBrk="0" fontAlgn="base" latinLnBrk="0" hangingPunct="0">
              <a:lnSpc>
                <a:spcPct val="100000"/>
              </a:lnSpc>
              <a:spcBef>
                <a:spcPts val="600"/>
              </a:spcBef>
              <a:spcAft>
                <a:spcPct val="0"/>
              </a:spcAft>
              <a:buClr>
                <a:srgbClr val="D16349"/>
              </a:buClr>
              <a:buSzPct val="80000"/>
              <a:buFont typeface="Wingdings 2" pitchFamily="18" charset="2"/>
              <a:buChar char=""/>
              <a:tabLst/>
              <a:defRPr lang="en-US" sz="2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9763" marR="0" indent="-236538" algn="l" defTabSz="914400" rtl="0" eaLnBrk="0" fontAlgn="base" latinLnBrk="0" hangingPunct="0">
              <a:lnSpc>
                <a:spcPct val="100000"/>
              </a:lnSpc>
              <a:spcBef>
                <a:spcPts val="550"/>
              </a:spcBef>
              <a:spcAft>
                <a:spcPct val="0"/>
              </a:spcAft>
              <a:buClr>
                <a:srgbClr val="D16349"/>
              </a:buClr>
              <a:buSzTx/>
              <a:buFont typeface="Verdana" pitchFamily="34" charset="0"/>
              <a:buChar char="◦"/>
              <a:tabLst/>
              <a:defRPr lang="en-US" sz="2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85825" marR="0" indent="-228600" algn="l" defTabSz="914400" rtl="0" eaLnBrk="0" fontAlgn="base" latinLnBrk="0" hangingPunct="0">
              <a:lnSpc>
                <a:spcPct val="100000"/>
              </a:lnSpc>
              <a:spcBef>
                <a:spcPct val="20000"/>
              </a:spcBef>
              <a:spcAft>
                <a:spcPct val="0"/>
              </a:spcAft>
              <a:buClr>
                <a:srgbClr val="CCB400"/>
              </a:buClr>
              <a:buSzTx/>
              <a:buFont typeface="Wingdings 2" pitchFamily="18" charset="2"/>
              <a:buChar char=""/>
              <a:tabLst/>
              <a:defRPr lang="en-US" sz="22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Clr>
                <a:srgbClr val="77315D"/>
              </a:buClr>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Clr>
                <a:srgbClr val="77315D"/>
              </a:buClr>
              <a:buFont typeface="Arial" panose="020B0604020202020204" pitchFamily="34" charset="0"/>
              <a:buChar char="»"/>
              <a:defRPr lang="en-US"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000" i="1" dirty="0">
                <a:solidFill>
                  <a:schemeClr val="tx1">
                    <a:lumMod val="50000"/>
                    <a:lumOff val="50000"/>
                  </a:schemeClr>
                </a:solidFill>
                <a:latin typeface="STIX Two Text" panose="02020603050405020304" pitchFamily="18" charset="0"/>
              </a:rPr>
              <a:t>Copyright ©2021 McGraw-Hill Education. All rights reserved. No reproduction or distribution without the prior written consent of McGraw-Hill Education.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063875" y="3060700"/>
            <a:ext cx="2971800" cy="1663700"/>
          </a:xfrm>
          <a:prstGeom prst="rect">
            <a:avLst/>
          </a:prstGeom>
          <a:solidFill>
            <a:srgbClr val="948A54"/>
          </a:solidFill>
          <a:ln w="12700">
            <a:solidFill>
              <a:srgbClr val="414141"/>
            </a:solidFill>
            <a:miter lim="800000"/>
            <a:headEnd/>
            <a:tailEnd/>
          </a:ln>
          <a:effectLst>
            <a:outerShdw blurRad="50800" dist="38100" dir="2700000" algn="tl" rotWithShape="0">
              <a:srgbClr val="808080">
                <a:alpha val="39998"/>
              </a:srgbClr>
            </a:outerShdw>
          </a:effectLst>
        </p:spPr>
        <p:txBody>
          <a:bodyPr wrap="none" lIns="90488" tIns="44450" rIns="90488" bIns="44450" anchor="ctr"/>
          <a:lstStyle/>
          <a:p>
            <a:pPr algn="ctr">
              <a:defRPr/>
            </a:pPr>
            <a:r>
              <a:rPr lang="en-US" sz="4400" dirty="0">
                <a:solidFill>
                  <a:schemeClr val="bg1"/>
                </a:solidFill>
                <a:ea typeface="MS PGothic" pitchFamily="34" charset="-128"/>
              </a:rPr>
              <a:t>Equity</a:t>
            </a:r>
            <a:br>
              <a:rPr lang="en-US" sz="4400" dirty="0">
                <a:solidFill>
                  <a:schemeClr val="bg1"/>
                </a:solidFill>
                <a:ea typeface="MS PGothic" pitchFamily="34" charset="-128"/>
              </a:rPr>
            </a:br>
            <a:r>
              <a:rPr lang="en-US" sz="4400" dirty="0">
                <a:solidFill>
                  <a:schemeClr val="bg1"/>
                </a:solidFill>
                <a:ea typeface="MS PGothic" pitchFamily="34" charset="-128"/>
              </a:rPr>
              <a:t>Accounts</a:t>
            </a:r>
          </a:p>
        </p:txBody>
      </p:sp>
      <p:sp>
        <p:nvSpPr>
          <p:cNvPr id="18435" name="Oval 3"/>
          <p:cNvSpPr>
            <a:spLocks noChangeArrowheads="1"/>
          </p:cNvSpPr>
          <p:nvPr/>
        </p:nvSpPr>
        <p:spPr bwMode="auto">
          <a:xfrm>
            <a:off x="1143000" y="4876800"/>
            <a:ext cx="2578100" cy="1035050"/>
          </a:xfrm>
          <a:prstGeom prst="ellipse">
            <a:avLst/>
          </a:prstGeom>
          <a:solidFill>
            <a:schemeClr val="accent3">
              <a:lumMod val="75000"/>
            </a:schemeClr>
          </a:solidFill>
          <a:ln w="12700">
            <a:solidFill>
              <a:srgbClr val="414141"/>
            </a:solidFill>
            <a:round/>
            <a:headEnd/>
            <a:tailEnd/>
          </a:ln>
          <a:effectLst>
            <a:outerShdw blurRad="63500" dist="63500" dir="3187806" algn="ctr" rotWithShape="0">
              <a:schemeClr val="tx1">
                <a:alpha val="74998"/>
              </a:schemeClr>
            </a:outerShdw>
          </a:effectLst>
        </p:spPr>
        <p:txBody>
          <a:bodyPr wrap="none" lIns="90488" tIns="44450" rIns="90488" bIns="44450" anchor="ctr"/>
          <a:lstStyle/>
          <a:p>
            <a:pPr algn="ctr">
              <a:defRPr/>
            </a:pPr>
            <a:r>
              <a:rPr lang="en-US" sz="2400" b="1" dirty="0">
                <a:solidFill>
                  <a:schemeClr val="bg1"/>
                </a:solidFill>
                <a:ea typeface="MS PGothic" pitchFamily="34" charset="-128"/>
              </a:rPr>
              <a:t>+</a:t>
            </a:r>
          </a:p>
          <a:p>
            <a:pPr algn="ctr">
              <a:defRPr/>
            </a:pPr>
            <a:r>
              <a:rPr lang="en-US" sz="2400" b="1" dirty="0">
                <a:solidFill>
                  <a:schemeClr val="bg1"/>
                </a:solidFill>
                <a:ea typeface="MS PGothic" pitchFamily="34" charset="-128"/>
              </a:rPr>
              <a:t>Revenues</a:t>
            </a:r>
          </a:p>
        </p:txBody>
      </p:sp>
      <p:sp>
        <p:nvSpPr>
          <p:cNvPr id="18436" name="Oval 4"/>
          <p:cNvSpPr>
            <a:spLocks noChangeArrowheads="1"/>
          </p:cNvSpPr>
          <p:nvPr/>
        </p:nvSpPr>
        <p:spPr bwMode="auto">
          <a:xfrm>
            <a:off x="685800" y="1637262"/>
            <a:ext cx="2895600" cy="1215722"/>
          </a:xfrm>
          <a:prstGeom prst="ellipse">
            <a:avLst/>
          </a:prstGeom>
          <a:solidFill>
            <a:schemeClr val="accent4">
              <a:lumMod val="75000"/>
            </a:schemeClr>
          </a:solidFill>
          <a:ln w="12700">
            <a:solidFill>
              <a:srgbClr val="414141"/>
            </a:solidFill>
            <a:round/>
            <a:headEnd/>
            <a:tailEnd/>
          </a:ln>
          <a:effectLst>
            <a:outerShdw blurRad="63500" dist="63500" dir="3187806" algn="ctr" rotWithShape="0">
              <a:schemeClr val="tx1">
                <a:alpha val="74998"/>
              </a:schemeClr>
            </a:outerShdw>
          </a:effectLst>
        </p:spPr>
        <p:txBody>
          <a:bodyPr lIns="90488" tIns="44450" rIns="90488" bIns="44450" anchor="ctr"/>
          <a:lstStyle/>
          <a:p>
            <a:pPr algn="ctr">
              <a:defRPr/>
            </a:pPr>
            <a:r>
              <a:rPr lang="en-US" sz="2400" b="1" dirty="0">
                <a:solidFill>
                  <a:schemeClr val="bg1"/>
                </a:solidFill>
                <a:ea typeface="MS PGothic" pitchFamily="34" charset="-128"/>
              </a:rPr>
              <a:t>+</a:t>
            </a:r>
          </a:p>
          <a:p>
            <a:pPr algn="ctr">
              <a:defRPr/>
            </a:pPr>
            <a:r>
              <a:rPr lang="en-US" sz="2400" b="1" dirty="0">
                <a:solidFill>
                  <a:schemeClr val="bg1"/>
                </a:solidFill>
                <a:ea typeface="MS PGothic" pitchFamily="34" charset="-128"/>
              </a:rPr>
              <a:t>Owner, Capital</a:t>
            </a:r>
          </a:p>
        </p:txBody>
      </p:sp>
      <p:sp>
        <p:nvSpPr>
          <p:cNvPr id="18437" name="Oval 5"/>
          <p:cNvSpPr>
            <a:spLocks noChangeArrowheads="1"/>
          </p:cNvSpPr>
          <p:nvPr/>
        </p:nvSpPr>
        <p:spPr bwMode="auto">
          <a:xfrm>
            <a:off x="5797360" y="1466547"/>
            <a:ext cx="2855912" cy="1473200"/>
          </a:xfrm>
          <a:prstGeom prst="ellipse">
            <a:avLst/>
          </a:prstGeom>
          <a:solidFill>
            <a:schemeClr val="accent3">
              <a:lumMod val="75000"/>
            </a:schemeClr>
          </a:solidFill>
          <a:ln w="12700">
            <a:solidFill>
              <a:srgbClr val="414141"/>
            </a:solidFill>
            <a:round/>
            <a:headEnd/>
            <a:tailEnd/>
          </a:ln>
          <a:effectLst>
            <a:outerShdw blurRad="63500" dist="63500" dir="3187806" algn="ctr" rotWithShape="0">
              <a:schemeClr val="tx1">
                <a:alpha val="74998"/>
              </a:schemeClr>
            </a:outerShdw>
          </a:effectLst>
        </p:spPr>
        <p:txBody>
          <a:bodyPr lIns="90488" tIns="44450" rIns="90488" bIns="44450" anchor="ctr"/>
          <a:lstStyle/>
          <a:p>
            <a:pPr algn="ctr">
              <a:defRPr/>
            </a:pPr>
            <a:r>
              <a:rPr lang="en-US" sz="2400" b="1" dirty="0">
                <a:solidFill>
                  <a:schemeClr val="bg1"/>
                </a:solidFill>
                <a:ea typeface="MS PGothic" pitchFamily="34" charset="-128"/>
              </a:rPr>
              <a:t>-</a:t>
            </a:r>
          </a:p>
          <a:p>
            <a:pPr algn="ctr">
              <a:defRPr/>
            </a:pPr>
            <a:r>
              <a:rPr lang="en-US" sz="2400" b="1" dirty="0">
                <a:solidFill>
                  <a:schemeClr val="bg1"/>
                </a:solidFill>
                <a:ea typeface="MS PGothic" pitchFamily="34" charset="-128"/>
              </a:rPr>
              <a:t>Owner, Withdrawals</a:t>
            </a:r>
          </a:p>
        </p:txBody>
      </p:sp>
      <p:sp>
        <p:nvSpPr>
          <p:cNvPr id="18438" name="Oval 6"/>
          <p:cNvSpPr>
            <a:spLocks noChangeArrowheads="1"/>
          </p:cNvSpPr>
          <p:nvPr/>
        </p:nvSpPr>
        <p:spPr bwMode="auto">
          <a:xfrm>
            <a:off x="5651500" y="4876800"/>
            <a:ext cx="2578100" cy="1035050"/>
          </a:xfrm>
          <a:prstGeom prst="ellipse">
            <a:avLst/>
          </a:prstGeom>
          <a:solidFill>
            <a:schemeClr val="accent4">
              <a:lumMod val="75000"/>
            </a:schemeClr>
          </a:solidFill>
          <a:ln w="12700">
            <a:solidFill>
              <a:schemeClr val="tx1"/>
            </a:solidFill>
            <a:round/>
            <a:headEnd/>
            <a:tailEnd/>
          </a:ln>
          <a:effectLst>
            <a:outerShdw blurRad="63500" dist="63500" dir="3187806" algn="ctr" rotWithShape="0">
              <a:schemeClr val="tx1">
                <a:alpha val="74998"/>
              </a:schemeClr>
            </a:outerShdw>
          </a:effectLst>
        </p:spPr>
        <p:txBody>
          <a:bodyPr wrap="none" lIns="90488" tIns="44450" rIns="90488" bIns="44450" anchor="ctr"/>
          <a:lstStyle/>
          <a:p>
            <a:pPr algn="ctr">
              <a:defRPr/>
            </a:pPr>
            <a:r>
              <a:rPr lang="en-US" sz="2400" b="1" dirty="0">
                <a:solidFill>
                  <a:schemeClr val="bg1"/>
                </a:solidFill>
                <a:ea typeface="MS PGothic" pitchFamily="34" charset="-128"/>
              </a:rPr>
              <a:t>-</a:t>
            </a:r>
          </a:p>
          <a:p>
            <a:pPr algn="ctr">
              <a:defRPr/>
            </a:pPr>
            <a:r>
              <a:rPr lang="en-US" sz="2400" b="1" dirty="0">
                <a:solidFill>
                  <a:schemeClr val="bg1"/>
                </a:solidFill>
                <a:ea typeface="MS PGothic" pitchFamily="34" charset="-128"/>
              </a:rPr>
              <a:t>Expenses</a:t>
            </a:r>
          </a:p>
        </p:txBody>
      </p:sp>
      <p:sp>
        <p:nvSpPr>
          <p:cNvPr id="129031" name="Rectangle 7"/>
          <p:cNvSpPr>
            <a:spLocks noGrp="1" noChangeArrowheads="1"/>
          </p:cNvSpPr>
          <p:nvPr>
            <p:ph type="title"/>
          </p:nvPr>
        </p:nvSpPr>
        <p:spPr>
          <a:xfrm>
            <a:off x="457200" y="533400"/>
            <a:ext cx="8229600" cy="1143000"/>
          </a:xfrm>
        </p:spPr>
        <p:txBody>
          <a:bodyPr/>
          <a:lstStyle/>
          <a:p>
            <a:pPr eaLnBrk="1" hangingPunct="1"/>
            <a:r>
              <a:rPr lang="en-US" altLang="en-US" b="1" dirty="0">
                <a:cs typeface="Arial" charset="0"/>
              </a:rPr>
              <a:t>Equity Accounts</a:t>
            </a:r>
          </a:p>
        </p:txBody>
      </p:sp>
      <p:sp>
        <p:nvSpPr>
          <p:cNvPr id="12" name="Slide Number Placeholder 11"/>
          <p:cNvSpPr>
            <a:spLocks noGrp="1"/>
          </p:cNvSpPr>
          <p:nvPr>
            <p:ph type="sldNum" sz="quarter" idx="12"/>
          </p:nvPr>
        </p:nvSpPr>
        <p:spPr/>
        <p:txBody>
          <a:bodyPr/>
          <a:lstStyle/>
          <a:p>
            <a:pPr>
              <a:defRPr/>
            </a:pPr>
            <a:r>
              <a:rPr lang="en-US" dirty="0"/>
              <a:t>2-</a:t>
            </a:r>
            <a:fld id="{070E331E-D1DD-4385-B65C-ED2A628AAA6C}" type="slidenum">
              <a:rPr lang="en-US" smtClean="0"/>
              <a:pPr>
                <a:defRPr/>
              </a:pPr>
              <a:t>10</a:t>
            </a:fld>
            <a:endParaRPr lang="en-US" dirty="0"/>
          </a:p>
        </p:txBody>
      </p:sp>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3" name="Rectangle 12"/>
          <p:cNvSpPr>
            <a:spLocks noGrp="1" noChangeArrowheads="1"/>
          </p:cNvSpPr>
          <p:nvPr/>
        </p:nvSpPr>
        <p:spPr bwMode="auto">
          <a:xfrm>
            <a:off x="6248400" y="6384322"/>
            <a:ext cx="24384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5" name="Rounded Rectangle 7">
            <a:extLst>
              <a:ext uri="{FF2B5EF4-FFF2-40B4-BE49-F238E27FC236}">
                <a16:creationId xmlns:a16="http://schemas.microsoft.com/office/drawing/2014/main" id="{987E5CE2-D1DD-4C29-94B2-7579BB742F5B}"/>
              </a:ext>
            </a:extLst>
          </p:cNvPr>
          <p:cNvSpPr/>
          <p:nvPr/>
        </p:nvSpPr>
        <p:spPr>
          <a:xfrm>
            <a:off x="152400" y="6553200"/>
            <a:ext cx="5105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a:t>
            </a:r>
            <a:r>
              <a:rPr lang="en-US" altLang="en-US" sz="1100" b="1" kern="0" dirty="0">
                <a:solidFill>
                  <a:prstClr val="black"/>
                </a:solidFill>
                <a:latin typeface="Arial Narrow" pitchFamily="34" charset="0"/>
                <a:cs typeface="+mn-cs"/>
              </a:rPr>
              <a:t>: </a:t>
            </a:r>
            <a:r>
              <a:rPr lang="en-US" sz="1100" dirty="0"/>
              <a:t>Describe an account and its use in recording transactions.</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ppt_w</p:attrName>
                                        </p:attrNameLst>
                                      </p:cBhvr>
                                      <p:tavLst>
                                        <p:tav tm="0">
                                          <p:val>
                                            <p:fltVal val="0"/>
                                          </p:val>
                                        </p:tav>
                                        <p:tav tm="100000">
                                          <p:val>
                                            <p:strVal val="#ppt_w"/>
                                          </p:val>
                                        </p:tav>
                                      </p:tavLst>
                                    </p:anim>
                                    <p:anim calcmode="lin" valueType="num">
                                      <p:cBhvr>
                                        <p:cTn id="8" dur="500" fill="hold"/>
                                        <p:tgtEl>
                                          <p:spTgt spid="1843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8437"/>
                                        </p:tgtEl>
                                        <p:attrNameLst>
                                          <p:attrName>style.visibility</p:attrName>
                                        </p:attrNameLst>
                                      </p:cBhvr>
                                      <p:to>
                                        <p:strVal val="visible"/>
                                      </p:to>
                                    </p:set>
                                    <p:anim calcmode="lin" valueType="num">
                                      <p:cBhvr>
                                        <p:cTn id="12" dur="500" fill="hold"/>
                                        <p:tgtEl>
                                          <p:spTgt spid="18437"/>
                                        </p:tgtEl>
                                        <p:attrNameLst>
                                          <p:attrName>ppt_w</p:attrName>
                                        </p:attrNameLst>
                                      </p:cBhvr>
                                      <p:tavLst>
                                        <p:tav tm="0">
                                          <p:val>
                                            <p:fltVal val="0"/>
                                          </p:val>
                                        </p:tav>
                                        <p:tav tm="100000">
                                          <p:val>
                                            <p:strVal val="#ppt_w"/>
                                          </p:val>
                                        </p:tav>
                                      </p:tavLst>
                                    </p:anim>
                                    <p:anim calcmode="lin" valueType="num">
                                      <p:cBhvr>
                                        <p:cTn id="13" dur="500" fill="hold"/>
                                        <p:tgtEl>
                                          <p:spTgt spid="18437"/>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8435"/>
                                        </p:tgtEl>
                                        <p:attrNameLst>
                                          <p:attrName>style.visibility</p:attrName>
                                        </p:attrNameLst>
                                      </p:cBhvr>
                                      <p:to>
                                        <p:strVal val="visible"/>
                                      </p:to>
                                    </p:set>
                                    <p:anim calcmode="lin" valueType="num">
                                      <p:cBhvr>
                                        <p:cTn id="17" dur="500" fill="hold"/>
                                        <p:tgtEl>
                                          <p:spTgt spid="18435"/>
                                        </p:tgtEl>
                                        <p:attrNameLst>
                                          <p:attrName>ppt_w</p:attrName>
                                        </p:attrNameLst>
                                      </p:cBhvr>
                                      <p:tavLst>
                                        <p:tav tm="0">
                                          <p:val>
                                            <p:fltVal val="0"/>
                                          </p:val>
                                        </p:tav>
                                        <p:tav tm="100000">
                                          <p:val>
                                            <p:strVal val="#ppt_w"/>
                                          </p:val>
                                        </p:tav>
                                      </p:tavLst>
                                    </p:anim>
                                    <p:anim calcmode="lin" valueType="num">
                                      <p:cBhvr>
                                        <p:cTn id="18" dur="500" fill="hold"/>
                                        <p:tgtEl>
                                          <p:spTgt spid="18435"/>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18438"/>
                                        </p:tgtEl>
                                        <p:attrNameLst>
                                          <p:attrName>style.visibility</p:attrName>
                                        </p:attrNameLst>
                                      </p:cBhvr>
                                      <p:to>
                                        <p:strVal val="visible"/>
                                      </p:to>
                                    </p:set>
                                    <p:anim calcmode="lin" valueType="num">
                                      <p:cBhvr>
                                        <p:cTn id="22" dur="500" fill="hold"/>
                                        <p:tgtEl>
                                          <p:spTgt spid="18438"/>
                                        </p:tgtEl>
                                        <p:attrNameLst>
                                          <p:attrName>ppt_w</p:attrName>
                                        </p:attrNameLst>
                                      </p:cBhvr>
                                      <p:tavLst>
                                        <p:tav tm="0">
                                          <p:val>
                                            <p:fltVal val="0"/>
                                          </p:val>
                                        </p:tav>
                                        <p:tav tm="100000">
                                          <p:val>
                                            <p:strVal val="#ppt_w"/>
                                          </p:val>
                                        </p:tav>
                                      </p:tavLst>
                                    </p:anim>
                                    <p:anim calcmode="lin" valueType="num">
                                      <p:cBhvr>
                                        <p:cTn id="23" dur="500" fill="hold"/>
                                        <p:tgtEl>
                                          <p:spTgt spid="184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autoUpdateAnimBg="0"/>
      <p:bldP spid="18436" grpId="0" animBg="1" autoUpdateAnimBg="0"/>
      <p:bldP spid="18437" grpId="0" animBg="1" autoUpdateAnimBg="0"/>
      <p:bldP spid="1843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title"/>
          </p:nvPr>
        </p:nvSpPr>
        <p:spPr>
          <a:xfrm>
            <a:off x="773482" y="746191"/>
            <a:ext cx="7391400" cy="1158809"/>
          </a:xfrm>
        </p:spPr>
        <p:txBody>
          <a:bodyPr/>
          <a:lstStyle/>
          <a:p>
            <a:pPr eaLnBrk="1" hangingPunct="1"/>
            <a:r>
              <a:rPr lang="en-US" altLang="en-US" b="1" dirty="0">
                <a:cs typeface="Arial" charset="0"/>
              </a:rPr>
              <a:t>Expanded Equity</a:t>
            </a:r>
          </a:p>
        </p:txBody>
      </p:sp>
      <p:sp>
        <p:nvSpPr>
          <p:cNvPr id="9" name="Slide Number Placeholder 8"/>
          <p:cNvSpPr>
            <a:spLocks noGrp="1"/>
          </p:cNvSpPr>
          <p:nvPr>
            <p:ph type="sldNum" sz="quarter" idx="12"/>
          </p:nvPr>
        </p:nvSpPr>
        <p:spPr/>
        <p:txBody>
          <a:bodyPr/>
          <a:lstStyle/>
          <a:p>
            <a:pPr>
              <a:defRPr/>
            </a:pPr>
            <a:r>
              <a:rPr lang="en-US" dirty="0"/>
              <a:t>2-</a:t>
            </a:r>
            <a:fld id="{4D2EE963-08B5-4E80-87B2-27D7BC7351FE}" type="slidenum">
              <a:rPr lang="en-US" smtClean="0"/>
              <a:pPr>
                <a:defRPr/>
              </a:pPr>
              <a:t>11</a:t>
            </a:fld>
            <a:endParaRPr lang="en-US" dirty="0"/>
          </a:p>
        </p:txBody>
      </p:sp>
      <p:sp>
        <p:nvSpPr>
          <p:cNvPr id="23" name="Rectangle 22"/>
          <p:cNvSpPr/>
          <p:nvPr/>
        </p:nvSpPr>
        <p:spPr>
          <a:xfrm>
            <a:off x="808493" y="1905000"/>
            <a:ext cx="7696200" cy="830262"/>
          </a:xfrm>
          <a:prstGeom prst="rect">
            <a:avLst/>
          </a:prstGeom>
          <a:solidFill>
            <a:schemeClr val="bg2">
              <a:lumMod val="90000"/>
            </a:schemeClr>
          </a:solidFill>
          <a:ln>
            <a:solidFill>
              <a:schemeClr val="tx1"/>
            </a:solidFill>
          </a:ln>
        </p:spPr>
        <p:txBody>
          <a:bodyPr>
            <a:spAutoFit/>
          </a:bodyPr>
          <a:lstStyle/>
          <a:p>
            <a:pPr algn="ctr">
              <a:defRPr/>
            </a:pPr>
            <a:r>
              <a:rPr lang="en-US" sz="2400" dirty="0"/>
              <a:t>Revenues and common stock increases equity.</a:t>
            </a:r>
          </a:p>
          <a:p>
            <a:pPr algn="ctr">
              <a:defRPr/>
            </a:pPr>
            <a:r>
              <a:rPr lang="en-US" sz="2400" dirty="0"/>
              <a:t> Expenses and dividends decrease equity.</a:t>
            </a:r>
          </a:p>
        </p:txBody>
      </p:sp>
      <p:sp>
        <p:nvSpPr>
          <p:cNvPr id="6" name="Rectangle 5"/>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1" name="Rectangle 10"/>
          <p:cNvSpPr>
            <a:spLocks noGrp="1" noChangeArrowheads="1"/>
          </p:cNvSpPr>
          <p:nvPr/>
        </p:nvSpPr>
        <p:spPr bwMode="auto">
          <a:xfrm>
            <a:off x="6324600" y="6384322"/>
            <a:ext cx="23622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0" name="Rounded Rectangle 7">
            <a:extLst>
              <a:ext uri="{FF2B5EF4-FFF2-40B4-BE49-F238E27FC236}">
                <a16:creationId xmlns:a16="http://schemas.microsoft.com/office/drawing/2014/main" id="{5A76E0EC-C9F8-492A-A118-F58DA4836B8E}"/>
              </a:ext>
            </a:extLst>
          </p:cNvPr>
          <p:cNvSpPr/>
          <p:nvPr/>
        </p:nvSpPr>
        <p:spPr>
          <a:xfrm>
            <a:off x="152400" y="6553200"/>
            <a:ext cx="5105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a:t>
            </a:r>
            <a:r>
              <a:rPr lang="en-US" altLang="en-US" sz="1100" b="1" kern="0" dirty="0">
                <a:solidFill>
                  <a:prstClr val="black"/>
                </a:solidFill>
                <a:latin typeface="Arial Narrow" pitchFamily="34" charset="0"/>
                <a:cs typeface="+mn-cs"/>
              </a:rPr>
              <a:t>: </a:t>
            </a:r>
            <a:r>
              <a:rPr lang="en-US" sz="1100" dirty="0"/>
              <a:t>Describe an account and its use in recording transactions.</a:t>
            </a:r>
            <a:endParaRPr lang="en-US" sz="1100" b="1" kern="0" dirty="0">
              <a:solidFill>
                <a:prstClr val="black"/>
              </a:solidFill>
              <a:latin typeface="Arial Narrow" pitchFamily="34" charset="0"/>
              <a:cs typeface="+mn-cs"/>
            </a:endParaRPr>
          </a:p>
        </p:txBody>
      </p:sp>
      <p:pic>
        <p:nvPicPr>
          <p:cNvPr id="4" name="Picture 3">
            <a:extLst>
              <a:ext uri="{FF2B5EF4-FFF2-40B4-BE49-F238E27FC236}">
                <a16:creationId xmlns:a16="http://schemas.microsoft.com/office/drawing/2014/main" id="{020D446E-896D-413C-9601-293D4CFD9CE8}"/>
              </a:ext>
            </a:extLst>
          </p:cNvPr>
          <p:cNvPicPr>
            <a:picLocks noChangeAspect="1"/>
          </p:cNvPicPr>
          <p:nvPr/>
        </p:nvPicPr>
        <p:blipFill>
          <a:blip r:embed="rId3"/>
          <a:stretch>
            <a:fillRect/>
          </a:stretch>
        </p:blipFill>
        <p:spPr>
          <a:xfrm>
            <a:off x="551007" y="3447535"/>
            <a:ext cx="6764193" cy="830262"/>
          </a:xfrm>
          <a:prstGeom prst="rect">
            <a:avLst/>
          </a:prstGeom>
        </p:spPr>
      </p:pic>
      <p:sp>
        <p:nvSpPr>
          <p:cNvPr id="12" name="TextBox 11">
            <a:extLst>
              <a:ext uri="{FF2B5EF4-FFF2-40B4-BE49-F238E27FC236}">
                <a16:creationId xmlns:a16="http://schemas.microsoft.com/office/drawing/2014/main" id="{A31F88E0-37A4-437B-ADE5-E3C725A05670}"/>
              </a:ext>
            </a:extLst>
          </p:cNvPr>
          <p:cNvSpPr txBox="1"/>
          <p:nvPr/>
        </p:nvSpPr>
        <p:spPr>
          <a:xfrm>
            <a:off x="7511878" y="3460531"/>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4"/>
          <p:cNvSpPr>
            <a:spLocks noGrp="1"/>
          </p:cNvSpPr>
          <p:nvPr>
            <p:ph type="ctrTitle"/>
          </p:nvPr>
        </p:nvSpPr>
        <p:spPr>
          <a:xfrm>
            <a:off x="914400" y="1828800"/>
            <a:ext cx="7315200" cy="3124200"/>
          </a:xfrm>
        </p:spPr>
        <p:txBody>
          <a:bodyPr/>
          <a:lstStyle/>
          <a:p>
            <a:r>
              <a:rPr lang="en-US" altLang="en-US" dirty="0"/>
              <a:t/>
            </a:r>
            <a:br>
              <a:rPr lang="en-US" altLang="en-US" dirty="0"/>
            </a:br>
            <a:r>
              <a:rPr lang="en-US" altLang="en-US" dirty="0"/>
              <a:t/>
            </a:r>
            <a:br>
              <a:rPr lang="en-US" altLang="en-US" dirty="0"/>
            </a:br>
            <a:r>
              <a:rPr lang="en-US" altLang="en-US" dirty="0"/>
              <a:t>Define </a:t>
            </a:r>
            <a:r>
              <a:rPr lang="en-US" altLang="en-US" i="1" dirty="0"/>
              <a:t>debits</a:t>
            </a:r>
            <a:r>
              <a:rPr lang="en-US" altLang="en-US" dirty="0"/>
              <a:t> and </a:t>
            </a:r>
            <a:r>
              <a:rPr lang="en-US" altLang="en-US" i="1" dirty="0"/>
              <a:t>credits</a:t>
            </a:r>
            <a:r>
              <a:rPr lang="en-US" altLang="en-US" dirty="0"/>
              <a:t> and explain double-entry accounting. </a:t>
            </a:r>
            <a:br>
              <a:rPr lang="en-US" altLang="en-US" dirty="0"/>
            </a:br>
            <a:r>
              <a:rPr lang="en-US" altLang="en-US" dirty="0"/>
              <a:t/>
            </a:r>
            <a:br>
              <a:rPr lang="en-US" altLang="en-US" dirty="0"/>
            </a:br>
            <a:endParaRPr lang="en-US" altLang="en-US" dirty="0"/>
          </a:p>
        </p:txBody>
      </p:sp>
      <p:sp>
        <p:nvSpPr>
          <p:cNvPr id="7" name="Rectangle 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rgbClr val="FFFF00"/>
              </a:solidFill>
              <a:latin typeface="Palatino Linotype"/>
            </a:endParaRPr>
          </a:p>
        </p:txBody>
      </p:sp>
      <p:pic>
        <p:nvPicPr>
          <p:cNvPr id="13414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081" y="1741488"/>
            <a:ext cx="7315200" cy="8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081" y="5105400"/>
            <a:ext cx="7315200"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133600" y="819647"/>
            <a:ext cx="5257800" cy="769441"/>
          </a:xfrm>
          <a:prstGeom prst="rect">
            <a:avLst/>
          </a:prstGeom>
          <a:noFill/>
        </p:spPr>
        <p:txBody>
          <a:bodyPr wrap="square" rtlCol="0">
            <a:spAutoFit/>
          </a:bodyPr>
          <a:lstStyle/>
          <a:p>
            <a:r>
              <a:rPr lang="en-US" altLang="en-US" sz="4400" b="1" dirty="0">
                <a:solidFill>
                  <a:prstClr val="black"/>
                </a:solidFill>
                <a:latin typeface="Calibri"/>
              </a:rPr>
              <a:t>Learning Objective C2</a:t>
            </a:r>
            <a:endParaRPr lang="en-US" sz="4400" dirty="0">
              <a:solidFill>
                <a:prstClr val="black"/>
              </a:solidFill>
              <a:latin typeface="Calibri"/>
            </a:endParaRPr>
          </a:p>
        </p:txBody>
      </p:sp>
      <p:sp>
        <p:nvSpPr>
          <p:cNvPr id="10" name="Rectangle 9"/>
          <p:cNvSpPr>
            <a:spLocks noGrp="1" noChangeArrowheads="1"/>
          </p:cNvSpPr>
          <p:nvPr/>
        </p:nvSpPr>
        <p:spPr bwMode="auto">
          <a:xfrm>
            <a:off x="6248400" y="6414482"/>
            <a:ext cx="23622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2-15</a:t>
            </a:r>
            <a:endParaRPr lang="en-US" sz="1600" dirty="0"/>
          </a:p>
        </p:txBody>
      </p:sp>
    </p:spTree>
    <p:extLst>
      <p:ext uri="{BB962C8B-B14F-4D97-AF65-F5344CB8AC3E}">
        <p14:creationId xmlns:p14="http://schemas.microsoft.com/office/powerpoint/2010/main" val="168717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title"/>
          </p:nvPr>
        </p:nvSpPr>
        <p:spPr>
          <a:xfrm>
            <a:off x="457200" y="405471"/>
            <a:ext cx="8229600" cy="1249362"/>
          </a:xfrm>
        </p:spPr>
        <p:txBody>
          <a:bodyPr/>
          <a:lstStyle/>
          <a:p>
            <a:pPr eaLnBrk="1" hangingPunct="1"/>
            <a:r>
              <a:rPr lang="en-US" altLang="en-US" b="1" dirty="0">
                <a:cs typeface="Arial" charset="0"/>
              </a:rPr>
              <a:t>Debits and Credits</a:t>
            </a:r>
          </a:p>
        </p:txBody>
      </p:sp>
      <p:sp>
        <p:nvSpPr>
          <p:cNvPr id="9" name="Slide Number Placeholder 8"/>
          <p:cNvSpPr>
            <a:spLocks noGrp="1"/>
          </p:cNvSpPr>
          <p:nvPr>
            <p:ph type="sldNum" sz="quarter" idx="12"/>
          </p:nvPr>
        </p:nvSpPr>
        <p:spPr>
          <a:xfrm>
            <a:off x="8115300" y="6350414"/>
            <a:ext cx="685800" cy="365125"/>
          </a:xfrm>
        </p:spPr>
        <p:txBody>
          <a:bodyPr/>
          <a:lstStyle/>
          <a:p>
            <a:pPr>
              <a:defRPr/>
            </a:pPr>
            <a:r>
              <a:rPr lang="en-US" dirty="0"/>
              <a:t>2-</a:t>
            </a:r>
            <a:fld id="{8312745A-BC56-4E8C-83B3-73C550770D45}" type="slidenum">
              <a:rPr lang="en-US" smtClean="0"/>
              <a:pPr>
                <a:defRPr/>
              </a:pPr>
              <a:t>13</a:t>
            </a:fld>
            <a:endParaRPr lang="en-US" dirty="0"/>
          </a:p>
        </p:txBody>
      </p:sp>
      <p:sp>
        <p:nvSpPr>
          <p:cNvPr id="5123" name="Rectangle 2"/>
          <p:cNvSpPr>
            <a:spLocks noGrp="1" noChangeArrowheads="1"/>
          </p:cNvSpPr>
          <p:nvPr>
            <p:ph type="body" idx="4294967295"/>
          </p:nvPr>
        </p:nvSpPr>
        <p:spPr>
          <a:xfrm>
            <a:off x="457200" y="1575818"/>
            <a:ext cx="8229600" cy="1524000"/>
          </a:xfrm>
          <a:solidFill>
            <a:schemeClr val="accent4">
              <a:lumMod val="50000"/>
            </a:schemeClr>
          </a:solidFill>
          <a:ln>
            <a:solidFill>
              <a:schemeClr val="tx1"/>
            </a:solidFill>
          </a:ln>
        </p:spPr>
        <p:txBody>
          <a:bodyPr lIns="90488" tIns="44450" rIns="90488" bIns="44450" rtlCol="0">
            <a:normAutofit/>
          </a:bodyPr>
          <a:lstStyle/>
          <a:p>
            <a:pPr algn="ctr" eaLnBrk="1" fontAlgn="auto" hangingPunct="1">
              <a:lnSpc>
                <a:spcPct val="85000"/>
              </a:lnSpc>
              <a:spcAft>
                <a:spcPts val="0"/>
              </a:spcAft>
              <a:buFont typeface="Wingdings" pitchFamily="-107" charset="2"/>
              <a:buNone/>
              <a:defRPr/>
            </a:pPr>
            <a:r>
              <a:rPr lang="en-US" dirty="0">
                <a:solidFill>
                  <a:schemeClr val="bg1"/>
                </a:solidFill>
                <a:effectLst>
                  <a:outerShdw blurRad="38100" dist="38100" dir="2700000" algn="tl">
                    <a:srgbClr val="000000"/>
                  </a:outerShdw>
                </a:effectLst>
                <a:latin typeface="Arial" charset="0"/>
                <a:cs typeface="Arial" charset="0"/>
              </a:rPr>
              <a:t>A T-account represents a ledger account and is used to show the effects of  transactions.  </a:t>
            </a:r>
          </a:p>
        </p:txBody>
      </p:sp>
      <p:pic>
        <p:nvPicPr>
          <p:cNvPr id="1351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683414"/>
            <a:ext cx="6725377" cy="17267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8" name="Rounded Rectangle 7"/>
          <p:cNvSpPr/>
          <p:nvPr/>
        </p:nvSpPr>
        <p:spPr>
          <a:xfrm>
            <a:off x="76200" y="6503259"/>
            <a:ext cx="5486400" cy="200631"/>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a:t>
            </a:r>
            <a:r>
              <a:rPr lang="en-US" altLang="en-US" sz="1100" dirty="0"/>
              <a:t>Define debits and credits and explain double-entry accounting. </a:t>
            </a:r>
            <a:endParaRPr lang="en-US" sz="1100" kern="0" dirty="0">
              <a:solidFill>
                <a:prstClr val="black"/>
              </a:solidFill>
              <a:latin typeface="Arial Narrow" pitchFamily="34" charset="0"/>
              <a:cs typeface="+mn-cs"/>
            </a:endParaRPr>
          </a:p>
        </p:txBody>
      </p:sp>
      <p:sp>
        <p:nvSpPr>
          <p:cNvPr id="10" name="TextBox 9"/>
          <p:cNvSpPr txBox="1"/>
          <p:nvPr/>
        </p:nvSpPr>
        <p:spPr>
          <a:xfrm>
            <a:off x="7521889" y="3683414"/>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2.5</a:t>
            </a:r>
          </a:p>
        </p:txBody>
      </p:sp>
      <p:sp>
        <p:nvSpPr>
          <p:cNvPr id="12" name="Rectangle 11"/>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4" name="Group 2"/>
          <p:cNvGrpSpPr>
            <a:grpSpLocks/>
          </p:cNvGrpSpPr>
          <p:nvPr/>
        </p:nvGrpSpPr>
        <p:grpSpPr bwMode="auto">
          <a:xfrm>
            <a:off x="387350" y="1785938"/>
            <a:ext cx="8293100" cy="911225"/>
            <a:chOff x="244" y="1125"/>
            <a:chExt cx="5224" cy="574"/>
          </a:xfrm>
        </p:grpSpPr>
        <p:sp>
          <p:nvSpPr>
            <p:cNvPr id="21507" name="Rectangle 3"/>
            <p:cNvSpPr>
              <a:spLocks noChangeArrowheads="1"/>
            </p:cNvSpPr>
            <p:nvPr/>
          </p:nvSpPr>
          <p:spPr bwMode="auto">
            <a:xfrm>
              <a:off x="2116" y="1252"/>
              <a:ext cx="1480" cy="376"/>
            </a:xfrm>
            <a:prstGeom prst="rect">
              <a:avLst/>
            </a:prstGeom>
            <a:solidFill>
              <a:srgbClr val="F6E9B4"/>
            </a:solidFill>
            <a:ln w="12700">
              <a:solidFill>
                <a:schemeClr val="tx1"/>
              </a:solidFill>
              <a:miter lim="800000"/>
              <a:headEnd/>
              <a:tailEnd/>
            </a:ln>
            <a:effectLst>
              <a:outerShdw blurRad="50800" dist="38100" dir="2700000" algn="tl" rotWithShape="0">
                <a:srgbClr val="808080">
                  <a:alpha val="39998"/>
                </a:srgbClr>
              </a:outerShdw>
            </a:effectLst>
          </p:spPr>
          <p:txBody>
            <a:bodyPr wrap="none" lIns="90488" tIns="44450" rIns="90488" bIns="44450" anchor="ctr"/>
            <a:lstStyle/>
            <a:p>
              <a:pPr algn="ctr">
                <a:defRPr/>
              </a:pPr>
              <a:r>
                <a:rPr lang="en-US" sz="3600" b="1" dirty="0">
                  <a:solidFill>
                    <a:srgbClr val="9A2F6F"/>
                  </a:solidFill>
                  <a:ea typeface="MS PGothic" pitchFamily="34" charset="-128"/>
                </a:rPr>
                <a:t>Liabilities</a:t>
              </a:r>
            </a:p>
          </p:txBody>
        </p:sp>
        <p:sp>
          <p:nvSpPr>
            <p:cNvPr id="21508" name="Rectangle 4"/>
            <p:cNvSpPr>
              <a:spLocks noChangeArrowheads="1"/>
            </p:cNvSpPr>
            <p:nvPr/>
          </p:nvSpPr>
          <p:spPr bwMode="auto">
            <a:xfrm>
              <a:off x="4228" y="1252"/>
              <a:ext cx="1240" cy="376"/>
            </a:xfrm>
            <a:prstGeom prst="rect">
              <a:avLst/>
            </a:prstGeom>
            <a:solidFill>
              <a:srgbClr val="F6E9B4"/>
            </a:solidFill>
            <a:ln w="12700">
              <a:solidFill>
                <a:schemeClr val="tx1"/>
              </a:solidFill>
              <a:miter lim="800000"/>
              <a:headEnd/>
              <a:tailEnd/>
            </a:ln>
            <a:effectLst>
              <a:outerShdw blurRad="50800" dist="38100" dir="2700000" algn="tl" rotWithShape="0">
                <a:srgbClr val="808080">
                  <a:alpha val="39998"/>
                </a:srgbClr>
              </a:outerShdw>
            </a:effectLst>
          </p:spPr>
          <p:txBody>
            <a:bodyPr wrap="none" lIns="90488" tIns="44450" rIns="90488" bIns="44450" anchor="ctr"/>
            <a:lstStyle/>
            <a:p>
              <a:pPr algn="ctr">
                <a:defRPr/>
              </a:pPr>
              <a:r>
                <a:rPr lang="en-US" sz="3600" b="1" dirty="0">
                  <a:solidFill>
                    <a:srgbClr val="9A2F6F"/>
                  </a:solidFill>
                  <a:ea typeface="MS PGothic" pitchFamily="34" charset="-128"/>
                </a:rPr>
                <a:t>Equity</a:t>
              </a:r>
            </a:p>
          </p:txBody>
        </p:sp>
        <p:sp>
          <p:nvSpPr>
            <p:cNvPr id="21509" name="Rectangle 5"/>
            <p:cNvSpPr>
              <a:spLocks noChangeArrowheads="1"/>
            </p:cNvSpPr>
            <p:nvPr/>
          </p:nvSpPr>
          <p:spPr bwMode="auto">
            <a:xfrm>
              <a:off x="244" y="1252"/>
              <a:ext cx="1192" cy="376"/>
            </a:xfrm>
            <a:prstGeom prst="rect">
              <a:avLst/>
            </a:prstGeom>
            <a:solidFill>
              <a:srgbClr val="F6E9B4"/>
            </a:solidFill>
            <a:ln w="12700">
              <a:solidFill>
                <a:schemeClr val="tx1"/>
              </a:solidFill>
              <a:miter lim="800000"/>
              <a:headEnd/>
              <a:tailEnd/>
            </a:ln>
            <a:effectLst>
              <a:outerShdw blurRad="50800" dist="38100" dir="2700000" algn="tl" rotWithShape="0">
                <a:srgbClr val="808080">
                  <a:alpha val="39998"/>
                </a:srgbClr>
              </a:outerShdw>
            </a:effectLst>
          </p:spPr>
          <p:txBody>
            <a:bodyPr wrap="none" lIns="90488" tIns="44450" rIns="90488" bIns="44450" anchor="ctr"/>
            <a:lstStyle/>
            <a:p>
              <a:pPr algn="ctr">
                <a:defRPr/>
              </a:pPr>
              <a:r>
                <a:rPr lang="en-US" sz="3600" b="1" dirty="0">
                  <a:solidFill>
                    <a:srgbClr val="9A2F6F"/>
                  </a:solidFill>
                  <a:ea typeface="MS PGothic" pitchFamily="34" charset="-128"/>
                </a:rPr>
                <a:t>Assets</a:t>
              </a:r>
            </a:p>
          </p:txBody>
        </p:sp>
        <p:sp>
          <p:nvSpPr>
            <p:cNvPr id="136203" name="Rectangle 6"/>
            <p:cNvSpPr>
              <a:spLocks noChangeArrowheads="1"/>
            </p:cNvSpPr>
            <p:nvPr/>
          </p:nvSpPr>
          <p:spPr bwMode="auto">
            <a:xfrm>
              <a:off x="1581" y="1125"/>
              <a:ext cx="39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107" charset="0"/>
                </a:defRPr>
              </a:lvl1pPr>
              <a:lvl2pPr marL="742950" indent="-285750" eaLnBrk="0" hangingPunct="0">
                <a:spcBef>
                  <a:spcPct val="20000"/>
                </a:spcBef>
                <a:buFont typeface="Arial" charset="0"/>
                <a:buChar char="–"/>
                <a:defRPr sz="2800">
                  <a:solidFill>
                    <a:schemeClr val="tx1"/>
                  </a:solidFill>
                  <a:latin typeface="Calibri" pitchFamily="-107" charset="0"/>
                </a:defRPr>
              </a:lvl2pPr>
              <a:lvl3pPr marL="1143000" indent="-228600" eaLnBrk="0" hangingPunct="0">
                <a:spcBef>
                  <a:spcPct val="20000"/>
                </a:spcBef>
                <a:buFont typeface="Arial" charset="0"/>
                <a:buChar char="•"/>
                <a:defRPr sz="2400">
                  <a:solidFill>
                    <a:schemeClr val="tx1"/>
                  </a:solidFill>
                  <a:latin typeface="Calibri" pitchFamily="-107" charset="0"/>
                </a:defRPr>
              </a:lvl3pPr>
              <a:lvl4pPr marL="1600200" indent="-228600" eaLnBrk="0" hangingPunct="0">
                <a:spcBef>
                  <a:spcPct val="20000"/>
                </a:spcBef>
                <a:buFont typeface="Arial" charset="0"/>
                <a:buChar char="–"/>
                <a:defRPr sz="2000">
                  <a:solidFill>
                    <a:schemeClr val="tx1"/>
                  </a:solidFill>
                  <a:latin typeface="Calibri" pitchFamily="-107" charset="0"/>
                </a:defRPr>
              </a:lvl4pPr>
              <a:lvl5pPr marL="2057400" indent="-228600" eaLnBrk="0" hangingPunct="0">
                <a:spcBef>
                  <a:spcPct val="20000"/>
                </a:spcBef>
                <a:buFont typeface="Arial" charset="0"/>
                <a:buChar char="»"/>
                <a:defRPr sz="2000">
                  <a:solidFill>
                    <a:schemeClr val="tx1"/>
                  </a:solidFill>
                  <a:latin typeface="Calibri" pitchFamily="-107"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107"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107"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107"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107" charset="0"/>
                </a:defRPr>
              </a:lvl9pPr>
            </a:lstStyle>
            <a:p>
              <a:pPr eaLnBrk="1" hangingPunct="1">
                <a:spcBef>
                  <a:spcPct val="50000"/>
                </a:spcBef>
                <a:buFontTx/>
                <a:buNone/>
              </a:pPr>
              <a:r>
                <a:rPr lang="en-US" altLang="en-US" sz="5400" b="1" dirty="0">
                  <a:solidFill>
                    <a:srgbClr val="008000"/>
                  </a:solidFill>
                  <a:latin typeface="Times New Roman" pitchFamily="-107" charset="0"/>
                </a:rPr>
                <a:t>=</a:t>
              </a:r>
            </a:p>
          </p:txBody>
        </p:sp>
        <p:sp>
          <p:nvSpPr>
            <p:cNvPr id="136204" name="Rectangle 7"/>
            <p:cNvSpPr>
              <a:spLocks noChangeArrowheads="1"/>
            </p:cNvSpPr>
            <p:nvPr/>
          </p:nvSpPr>
          <p:spPr bwMode="auto">
            <a:xfrm>
              <a:off x="3741" y="1125"/>
              <a:ext cx="39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107" charset="0"/>
                </a:defRPr>
              </a:lvl1pPr>
              <a:lvl2pPr marL="742950" indent="-285750" eaLnBrk="0" hangingPunct="0">
                <a:spcBef>
                  <a:spcPct val="20000"/>
                </a:spcBef>
                <a:buFont typeface="Arial" charset="0"/>
                <a:buChar char="–"/>
                <a:defRPr sz="2800">
                  <a:solidFill>
                    <a:schemeClr val="tx1"/>
                  </a:solidFill>
                  <a:latin typeface="Calibri" pitchFamily="-107" charset="0"/>
                </a:defRPr>
              </a:lvl2pPr>
              <a:lvl3pPr marL="1143000" indent="-228600" eaLnBrk="0" hangingPunct="0">
                <a:spcBef>
                  <a:spcPct val="20000"/>
                </a:spcBef>
                <a:buFont typeface="Arial" charset="0"/>
                <a:buChar char="•"/>
                <a:defRPr sz="2400">
                  <a:solidFill>
                    <a:schemeClr val="tx1"/>
                  </a:solidFill>
                  <a:latin typeface="Calibri" pitchFamily="-107" charset="0"/>
                </a:defRPr>
              </a:lvl3pPr>
              <a:lvl4pPr marL="1600200" indent="-228600" eaLnBrk="0" hangingPunct="0">
                <a:spcBef>
                  <a:spcPct val="20000"/>
                </a:spcBef>
                <a:buFont typeface="Arial" charset="0"/>
                <a:buChar char="–"/>
                <a:defRPr sz="2000">
                  <a:solidFill>
                    <a:schemeClr val="tx1"/>
                  </a:solidFill>
                  <a:latin typeface="Calibri" pitchFamily="-107" charset="0"/>
                </a:defRPr>
              </a:lvl4pPr>
              <a:lvl5pPr marL="2057400" indent="-228600" eaLnBrk="0" hangingPunct="0">
                <a:spcBef>
                  <a:spcPct val="20000"/>
                </a:spcBef>
                <a:buFont typeface="Arial" charset="0"/>
                <a:buChar char="»"/>
                <a:defRPr sz="2000">
                  <a:solidFill>
                    <a:schemeClr val="tx1"/>
                  </a:solidFill>
                  <a:latin typeface="Calibri" pitchFamily="-107"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107"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107"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107"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107" charset="0"/>
                </a:defRPr>
              </a:lvl9pPr>
            </a:lstStyle>
            <a:p>
              <a:pPr eaLnBrk="1" hangingPunct="1">
                <a:spcBef>
                  <a:spcPct val="50000"/>
                </a:spcBef>
                <a:buFontTx/>
                <a:buNone/>
              </a:pPr>
              <a:r>
                <a:rPr lang="en-US" altLang="en-US" sz="5400" b="1" dirty="0">
                  <a:solidFill>
                    <a:srgbClr val="008000"/>
                  </a:solidFill>
                  <a:latin typeface="Times New Roman" pitchFamily="-107" charset="0"/>
                </a:rPr>
                <a:t>+</a:t>
              </a:r>
            </a:p>
          </p:txBody>
        </p:sp>
      </p:grpSp>
      <p:sp>
        <p:nvSpPr>
          <p:cNvPr id="136195" name="Rectangle 8"/>
          <p:cNvSpPr>
            <a:spLocks noGrp="1" noChangeArrowheads="1"/>
          </p:cNvSpPr>
          <p:nvPr>
            <p:ph type="title"/>
          </p:nvPr>
        </p:nvSpPr>
        <p:spPr>
          <a:xfrm>
            <a:off x="457200" y="457200"/>
            <a:ext cx="8229600" cy="1143000"/>
          </a:xfrm>
        </p:spPr>
        <p:txBody>
          <a:bodyPr/>
          <a:lstStyle/>
          <a:p>
            <a:pPr eaLnBrk="1" hangingPunct="1"/>
            <a:r>
              <a:rPr lang="en-US" altLang="en-US" b="1" dirty="0">
                <a:cs typeface="Arial" charset="0"/>
              </a:rPr>
              <a:t>Double-Entry Accounting</a:t>
            </a:r>
          </a:p>
        </p:txBody>
      </p:sp>
      <p:sp>
        <p:nvSpPr>
          <p:cNvPr id="14" name="Slide Number Placeholder 13"/>
          <p:cNvSpPr>
            <a:spLocks noGrp="1"/>
          </p:cNvSpPr>
          <p:nvPr>
            <p:ph type="sldNum" sz="quarter" idx="12"/>
          </p:nvPr>
        </p:nvSpPr>
        <p:spPr>
          <a:xfrm>
            <a:off x="6723673" y="6370333"/>
            <a:ext cx="2133600" cy="365125"/>
          </a:xfrm>
        </p:spPr>
        <p:txBody>
          <a:bodyPr/>
          <a:lstStyle/>
          <a:p>
            <a:pPr>
              <a:defRPr/>
            </a:pPr>
            <a:r>
              <a:rPr lang="en-US" dirty="0"/>
              <a:t>2-</a:t>
            </a:r>
            <a:fld id="{BA83F17A-A318-48E9-B6CB-1155E80B9C05}" type="slidenum">
              <a:rPr lang="en-US" smtClean="0"/>
              <a:pPr>
                <a:defRPr/>
              </a:pPr>
              <a:t>14</a:t>
            </a:fld>
            <a:endParaRPr lang="en-US" dirty="0"/>
          </a:p>
        </p:txBody>
      </p:sp>
      <p:pic>
        <p:nvPicPr>
          <p:cNvPr id="136197"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3787231"/>
            <a:ext cx="84343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3" name="Rounded Rectangle 12"/>
          <p:cNvSpPr/>
          <p:nvPr/>
        </p:nvSpPr>
        <p:spPr>
          <a:xfrm>
            <a:off x="29796" y="6552896"/>
            <a:ext cx="5556250" cy="177769"/>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a:t>
            </a:r>
            <a:r>
              <a:rPr lang="en-US" altLang="en-US" sz="1100" dirty="0"/>
              <a:t>Define debits and credits and explain double-entry accounting. </a:t>
            </a:r>
            <a:endParaRPr lang="en-US" sz="1100" kern="0" dirty="0">
              <a:solidFill>
                <a:prstClr val="black"/>
              </a:solidFill>
              <a:latin typeface="Arial Narrow" pitchFamily="34" charset="0"/>
              <a:cs typeface="+mn-cs"/>
            </a:endParaRPr>
          </a:p>
        </p:txBody>
      </p:sp>
      <p:sp>
        <p:nvSpPr>
          <p:cNvPr id="15" name="TextBox 14"/>
          <p:cNvSpPr txBox="1"/>
          <p:nvPr/>
        </p:nvSpPr>
        <p:spPr>
          <a:xfrm>
            <a:off x="7696200" y="3002766"/>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2.6</a:t>
            </a:r>
          </a:p>
        </p:txBody>
      </p:sp>
      <p:sp>
        <p:nvSpPr>
          <p:cNvPr id="18" name="Rectangle 17"/>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6"/>
          <p:cNvSpPr>
            <a:spLocks noGrp="1" noChangeArrowheads="1"/>
          </p:cNvSpPr>
          <p:nvPr>
            <p:ph type="title"/>
          </p:nvPr>
        </p:nvSpPr>
        <p:spPr>
          <a:xfrm>
            <a:off x="495300" y="624881"/>
            <a:ext cx="8229600" cy="1143000"/>
          </a:xfrm>
        </p:spPr>
        <p:txBody>
          <a:bodyPr/>
          <a:lstStyle/>
          <a:p>
            <a:pPr eaLnBrk="1" hangingPunct="1"/>
            <a:r>
              <a:rPr lang="en-US" altLang="en-US" b="1" dirty="0">
                <a:cs typeface="Arial" charset="0"/>
              </a:rPr>
              <a:t>Double-Entry Accounting:</a:t>
            </a:r>
            <a:br>
              <a:rPr lang="en-US" altLang="en-US" b="1" dirty="0">
                <a:cs typeface="Arial" charset="0"/>
              </a:rPr>
            </a:br>
            <a:r>
              <a:rPr lang="en-US" altLang="en-US" b="1" dirty="0">
                <a:cs typeface="Arial" charset="0"/>
              </a:rPr>
              <a:t>Expanded Accounting Equation</a:t>
            </a:r>
          </a:p>
        </p:txBody>
      </p:sp>
      <p:sp>
        <p:nvSpPr>
          <p:cNvPr id="9" name="Slide Number Placeholder 8"/>
          <p:cNvSpPr>
            <a:spLocks noGrp="1"/>
          </p:cNvSpPr>
          <p:nvPr>
            <p:ph type="sldNum" sz="quarter" idx="12"/>
          </p:nvPr>
        </p:nvSpPr>
        <p:spPr>
          <a:xfrm>
            <a:off x="6781800" y="6363657"/>
            <a:ext cx="2133600" cy="365125"/>
          </a:xfrm>
        </p:spPr>
        <p:txBody>
          <a:bodyPr/>
          <a:lstStyle/>
          <a:p>
            <a:pPr>
              <a:defRPr/>
            </a:pPr>
            <a:r>
              <a:rPr lang="en-US" dirty="0"/>
              <a:t>2-</a:t>
            </a:r>
            <a:fld id="{3A033813-C328-4BC5-9F9D-A7A4262C6BE2}" type="slidenum">
              <a:rPr lang="en-US" smtClean="0"/>
              <a:pPr>
                <a:defRPr/>
              </a:pPr>
              <a:t>15</a:t>
            </a:fld>
            <a:endParaRPr lang="en-US" dirty="0"/>
          </a:p>
        </p:txBody>
      </p:sp>
      <p:sp>
        <p:nvSpPr>
          <p:cNvPr id="137221" name="Rectangle 6"/>
          <p:cNvSpPr>
            <a:spLocks noChangeArrowheads="1"/>
          </p:cNvSpPr>
          <p:nvPr/>
        </p:nvSpPr>
        <p:spPr bwMode="auto">
          <a:xfrm>
            <a:off x="914400" y="2006756"/>
            <a:ext cx="7391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107" charset="0"/>
              </a:defRPr>
            </a:lvl1pPr>
            <a:lvl2pPr marL="742950" indent="-285750" eaLnBrk="0" hangingPunct="0">
              <a:spcBef>
                <a:spcPct val="20000"/>
              </a:spcBef>
              <a:buFont typeface="Arial" charset="0"/>
              <a:buChar char="–"/>
              <a:defRPr sz="2800">
                <a:solidFill>
                  <a:schemeClr val="tx1"/>
                </a:solidFill>
                <a:latin typeface="Calibri" pitchFamily="-107" charset="0"/>
              </a:defRPr>
            </a:lvl2pPr>
            <a:lvl3pPr marL="1143000" indent="-228600" eaLnBrk="0" hangingPunct="0">
              <a:spcBef>
                <a:spcPct val="20000"/>
              </a:spcBef>
              <a:buFont typeface="Arial" charset="0"/>
              <a:buChar char="•"/>
              <a:defRPr sz="2400">
                <a:solidFill>
                  <a:schemeClr val="tx1"/>
                </a:solidFill>
                <a:latin typeface="Calibri" pitchFamily="-107" charset="0"/>
              </a:defRPr>
            </a:lvl3pPr>
            <a:lvl4pPr marL="1600200" indent="-228600" eaLnBrk="0" hangingPunct="0">
              <a:spcBef>
                <a:spcPct val="20000"/>
              </a:spcBef>
              <a:buFont typeface="Arial" charset="0"/>
              <a:buChar char="–"/>
              <a:defRPr sz="2000">
                <a:solidFill>
                  <a:schemeClr val="tx1"/>
                </a:solidFill>
                <a:latin typeface="Calibri" pitchFamily="-107" charset="0"/>
              </a:defRPr>
            </a:lvl4pPr>
            <a:lvl5pPr marL="2057400" indent="-228600" eaLnBrk="0" hangingPunct="0">
              <a:spcBef>
                <a:spcPct val="20000"/>
              </a:spcBef>
              <a:buFont typeface="Arial" charset="0"/>
              <a:buChar char="»"/>
              <a:defRPr sz="2000">
                <a:solidFill>
                  <a:schemeClr val="tx1"/>
                </a:solidFill>
                <a:latin typeface="Calibri" pitchFamily="-107"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107"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107"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107"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107" charset="0"/>
              </a:defRPr>
            </a:lvl9pPr>
          </a:lstStyle>
          <a:p>
            <a:pPr algn="ctr" eaLnBrk="1" hangingPunct="1">
              <a:spcBef>
                <a:spcPct val="0"/>
              </a:spcBef>
              <a:buFontTx/>
              <a:buNone/>
            </a:pPr>
            <a:r>
              <a:rPr lang="en-US" altLang="en-US" sz="2800" dirty="0">
                <a:latin typeface="Arial" charset="0"/>
              </a:rPr>
              <a:t>Here is the expanded accounting equation showing the equity section. </a:t>
            </a:r>
          </a:p>
        </p:txBody>
      </p:sp>
      <p:sp>
        <p:nvSpPr>
          <p:cNvPr id="6" name="Rectangle 5"/>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8" name="Rounded Rectangle 7"/>
          <p:cNvSpPr/>
          <p:nvPr/>
        </p:nvSpPr>
        <p:spPr>
          <a:xfrm>
            <a:off x="152400" y="6520844"/>
            <a:ext cx="5410200" cy="20793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a:t>
            </a:r>
            <a:r>
              <a:rPr lang="en-US" altLang="en-US" sz="1100" dirty="0"/>
              <a:t>Define debits and credits and explain double-entry accounting. </a:t>
            </a:r>
            <a:endParaRPr lang="en-US" sz="1100" kern="0" dirty="0">
              <a:solidFill>
                <a:prstClr val="black"/>
              </a:solidFill>
              <a:latin typeface="Arial Narrow" pitchFamily="34" charset="0"/>
              <a:cs typeface="+mn-cs"/>
            </a:endParaRPr>
          </a:p>
        </p:txBody>
      </p:sp>
      <p:sp>
        <p:nvSpPr>
          <p:cNvPr id="10" name="TextBox 9"/>
          <p:cNvSpPr txBox="1"/>
          <p:nvPr/>
        </p:nvSpPr>
        <p:spPr>
          <a:xfrm>
            <a:off x="7644653" y="2818386"/>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2.7</a:t>
            </a:r>
          </a:p>
        </p:txBody>
      </p:sp>
      <p:sp>
        <p:nvSpPr>
          <p:cNvPr id="12" name="Rectangle 11"/>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pic>
        <p:nvPicPr>
          <p:cNvPr id="2" name="Picture 1">
            <a:extLst>
              <a:ext uri="{FF2B5EF4-FFF2-40B4-BE49-F238E27FC236}">
                <a16:creationId xmlns:a16="http://schemas.microsoft.com/office/drawing/2014/main" id="{06092CBF-AF70-4B6C-BC09-E8BA75C65583}"/>
              </a:ext>
            </a:extLst>
          </p:cNvPr>
          <p:cNvPicPr>
            <a:picLocks noChangeAspect="1"/>
          </p:cNvPicPr>
          <p:nvPr/>
        </p:nvPicPr>
        <p:blipFill>
          <a:blip r:embed="rId3"/>
          <a:stretch>
            <a:fillRect/>
          </a:stretch>
        </p:blipFill>
        <p:spPr>
          <a:xfrm>
            <a:off x="501804" y="3637362"/>
            <a:ext cx="8032596" cy="16905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title"/>
          </p:nvPr>
        </p:nvSpPr>
        <p:spPr>
          <a:xfrm>
            <a:off x="457200" y="516795"/>
            <a:ext cx="8229600" cy="1249362"/>
          </a:xfrm>
        </p:spPr>
        <p:txBody>
          <a:bodyPr/>
          <a:lstStyle/>
          <a:p>
            <a:pPr eaLnBrk="1" hangingPunct="1"/>
            <a:r>
              <a:rPr lang="en-US" altLang="en-US" b="1" dirty="0">
                <a:cs typeface="Arial" charset="0"/>
              </a:rPr>
              <a:t>Double-Entry Accounting: </a:t>
            </a:r>
            <a:br>
              <a:rPr lang="en-US" altLang="en-US" b="1" dirty="0">
                <a:cs typeface="Arial" charset="0"/>
              </a:rPr>
            </a:br>
            <a:r>
              <a:rPr lang="en-US" altLang="en-US" b="1" dirty="0">
                <a:cs typeface="Arial" charset="0"/>
              </a:rPr>
              <a:t>Account Balance</a:t>
            </a:r>
            <a:endParaRPr lang="en-US" altLang="en-US" b="1" dirty="0">
              <a:latin typeface="Arial" charset="0"/>
              <a:cs typeface="Arial" charset="0"/>
            </a:endParaRPr>
          </a:p>
        </p:txBody>
      </p:sp>
      <p:sp>
        <p:nvSpPr>
          <p:cNvPr id="10" name="Slide Number Placeholder 9"/>
          <p:cNvSpPr>
            <a:spLocks noGrp="1"/>
          </p:cNvSpPr>
          <p:nvPr>
            <p:ph type="sldNum" sz="quarter" idx="12"/>
          </p:nvPr>
        </p:nvSpPr>
        <p:spPr>
          <a:xfrm>
            <a:off x="6705600" y="6368306"/>
            <a:ext cx="2133600" cy="365125"/>
          </a:xfrm>
        </p:spPr>
        <p:txBody>
          <a:bodyPr/>
          <a:lstStyle/>
          <a:p>
            <a:pPr>
              <a:defRPr/>
            </a:pPr>
            <a:r>
              <a:rPr lang="en-US" dirty="0"/>
              <a:t>2-</a:t>
            </a:r>
            <a:fld id="{8F33418F-874F-469A-9617-B141720A8E12}" type="slidenum">
              <a:rPr lang="en-US" smtClean="0"/>
              <a:pPr>
                <a:defRPr/>
              </a:pPr>
              <a:t>16</a:t>
            </a:fld>
            <a:endParaRPr lang="en-US" dirty="0"/>
          </a:p>
        </p:txBody>
      </p:sp>
      <p:sp>
        <p:nvSpPr>
          <p:cNvPr id="6148" name="Rectangle 4"/>
          <p:cNvSpPr>
            <a:spLocks noGrp="1" noChangeArrowheads="1"/>
          </p:cNvSpPr>
          <p:nvPr>
            <p:ph type="body" idx="4294967295"/>
          </p:nvPr>
        </p:nvSpPr>
        <p:spPr>
          <a:xfrm>
            <a:off x="228600" y="1801382"/>
            <a:ext cx="8610600" cy="914400"/>
          </a:xfrm>
          <a:solidFill>
            <a:schemeClr val="bg2">
              <a:lumMod val="90000"/>
            </a:schemeClr>
          </a:solidFill>
          <a:ln>
            <a:solidFill>
              <a:schemeClr val="tx1"/>
            </a:solidFill>
          </a:ln>
        </p:spPr>
        <p:txBody>
          <a:bodyPr rtlCol="0">
            <a:normAutofit/>
          </a:bodyPr>
          <a:lstStyle/>
          <a:p>
            <a:pPr algn="ctr" eaLnBrk="1" fontAlgn="auto" hangingPunct="1">
              <a:spcAft>
                <a:spcPts val="0"/>
              </a:spcAft>
              <a:buFont typeface="Wingdings" pitchFamily="-107" charset="2"/>
              <a:buNone/>
              <a:defRPr/>
            </a:pPr>
            <a:r>
              <a:rPr lang="en-US" sz="2400" dirty="0">
                <a:solidFill>
                  <a:srgbClr val="5A160B"/>
                </a:solidFill>
                <a:latin typeface="Arial" charset="0"/>
                <a:cs typeface="Arial" charset="0"/>
              </a:rPr>
              <a:t>An account balance is the difference between the increases and decreases in an account. Notice the T-Account.</a:t>
            </a:r>
          </a:p>
          <a:p>
            <a:pPr algn="ctr" eaLnBrk="1" fontAlgn="auto" hangingPunct="1">
              <a:spcAft>
                <a:spcPts val="0"/>
              </a:spcAft>
              <a:buFont typeface="Wingdings" pitchFamily="-107" charset="2"/>
              <a:buNone/>
              <a:defRPr/>
            </a:pPr>
            <a:endParaRPr lang="en-US" sz="2400" dirty="0">
              <a:solidFill>
                <a:srgbClr val="5A160B"/>
              </a:solidFill>
              <a:latin typeface="Arial" charset="0"/>
              <a:cs typeface="Arial" charset="0"/>
            </a:endParaRPr>
          </a:p>
        </p:txBody>
      </p:sp>
      <p:sp>
        <p:nvSpPr>
          <p:cNvPr id="6149" name="Line 6"/>
          <p:cNvSpPr>
            <a:spLocks noChangeShapeType="1"/>
          </p:cNvSpPr>
          <p:nvPr/>
        </p:nvSpPr>
        <p:spPr bwMode="auto">
          <a:xfrm flipH="1">
            <a:off x="4876800" y="2741022"/>
            <a:ext cx="1143000" cy="833750"/>
          </a:xfrm>
          <a:prstGeom prst="line">
            <a:avLst/>
          </a:prstGeom>
          <a:noFill/>
          <a:ln w="28575">
            <a:solidFill>
              <a:srgbClr val="FF0000"/>
            </a:solidFill>
            <a:round/>
            <a:headEnd/>
            <a:tailEnd type="arrow" w="med" len="med"/>
          </a:ln>
          <a:effectLst>
            <a:outerShdw blurRad="50800" dist="38100" dir="2700000" algn="tl" rotWithShape="0">
              <a:srgbClr val="808080">
                <a:alpha val="39998"/>
              </a:srgbClr>
            </a:outerShdw>
          </a:effectLst>
        </p:spPr>
        <p:txBody>
          <a:bodyPr/>
          <a:lstStyle/>
          <a:p>
            <a:pPr>
              <a:defRPr/>
            </a:pPr>
            <a:endParaRPr lang="en-US" dirty="0"/>
          </a:p>
        </p:txBody>
      </p:sp>
      <p:sp>
        <p:nvSpPr>
          <p:cNvPr id="7" name="Rectangle 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9" name="Rounded Rectangle 8"/>
          <p:cNvSpPr/>
          <p:nvPr/>
        </p:nvSpPr>
        <p:spPr>
          <a:xfrm>
            <a:off x="58615" y="6562089"/>
            <a:ext cx="5486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a:t>
            </a:r>
            <a:r>
              <a:rPr lang="en-US" altLang="en-US" sz="1100" dirty="0"/>
              <a:t>Define debits and credits and explain double-entry accounting. </a:t>
            </a:r>
            <a:endParaRPr lang="en-US" sz="1100" kern="0" dirty="0">
              <a:solidFill>
                <a:prstClr val="black"/>
              </a:solidFill>
              <a:latin typeface="Arial Narrow" pitchFamily="34" charset="0"/>
              <a:cs typeface="+mn-cs"/>
            </a:endParaRPr>
          </a:p>
        </p:txBody>
      </p:sp>
      <p:sp>
        <p:nvSpPr>
          <p:cNvPr id="11" name="TextBox 10"/>
          <p:cNvSpPr txBox="1"/>
          <p:nvPr/>
        </p:nvSpPr>
        <p:spPr>
          <a:xfrm>
            <a:off x="7772400" y="2977784"/>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2.8</a:t>
            </a:r>
          </a:p>
        </p:txBody>
      </p:sp>
      <p:sp>
        <p:nvSpPr>
          <p:cNvPr id="13" name="Rectangle 12"/>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pic>
        <p:nvPicPr>
          <p:cNvPr id="2" name="Picture 1">
            <a:extLst>
              <a:ext uri="{FF2B5EF4-FFF2-40B4-BE49-F238E27FC236}">
                <a16:creationId xmlns:a16="http://schemas.microsoft.com/office/drawing/2014/main" id="{072C662A-A458-4E4E-BFD4-C1EA2DACE7BC}"/>
              </a:ext>
            </a:extLst>
          </p:cNvPr>
          <p:cNvPicPr>
            <a:picLocks noChangeAspect="1"/>
          </p:cNvPicPr>
          <p:nvPr/>
        </p:nvPicPr>
        <p:blipFill>
          <a:blip r:embed="rId3"/>
          <a:stretch>
            <a:fillRect/>
          </a:stretch>
        </p:blipFill>
        <p:spPr>
          <a:xfrm>
            <a:off x="409502" y="3657600"/>
            <a:ext cx="8277298" cy="2494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9050A4-9B08-4DFD-8DB6-A01D85B0A420}"/>
              </a:ext>
            </a:extLst>
          </p:cNvPr>
          <p:cNvSpPr>
            <a:spLocks noGrp="1"/>
          </p:cNvSpPr>
          <p:nvPr>
            <p:ph type="sldNum" sz="quarter" idx="12"/>
          </p:nvPr>
        </p:nvSpPr>
        <p:spPr>
          <a:xfrm>
            <a:off x="6781800" y="6364043"/>
            <a:ext cx="2133600" cy="365125"/>
          </a:xfrm>
        </p:spPr>
        <p:txBody>
          <a:bodyPr/>
          <a:lstStyle/>
          <a:p>
            <a:pPr>
              <a:defRPr/>
            </a:pPr>
            <a:r>
              <a:rPr lang="en-US" dirty="0"/>
              <a:t>2-</a:t>
            </a:r>
            <a:fld id="{1C341F00-38BB-41FE-9413-F3B2F5DC605A}" type="slidenum">
              <a:rPr lang="en-US" smtClean="0"/>
              <a:pPr>
                <a:defRPr/>
              </a:pPr>
              <a:t>17</a:t>
            </a:fld>
            <a:endParaRPr lang="en-US" dirty="0"/>
          </a:p>
        </p:txBody>
      </p:sp>
      <p:sp>
        <p:nvSpPr>
          <p:cNvPr id="5" name="Title 4">
            <a:extLst>
              <a:ext uri="{FF2B5EF4-FFF2-40B4-BE49-F238E27FC236}">
                <a16:creationId xmlns:a16="http://schemas.microsoft.com/office/drawing/2014/main" id="{F1418900-F45A-44B0-B107-9CCE470E15BE}"/>
              </a:ext>
            </a:extLst>
          </p:cNvPr>
          <p:cNvSpPr>
            <a:spLocks noGrp="1"/>
          </p:cNvSpPr>
          <p:nvPr>
            <p:ph type="title"/>
          </p:nvPr>
        </p:nvSpPr>
        <p:spPr>
          <a:xfrm>
            <a:off x="609600" y="2835276"/>
            <a:ext cx="8229600" cy="1143000"/>
          </a:xfrm>
        </p:spPr>
        <p:txBody>
          <a:bodyPr/>
          <a:lstStyle/>
          <a:p>
            <a:r>
              <a:rPr lang="en-US" altLang="en-US" dirty="0"/>
              <a:t/>
            </a:r>
            <a:br>
              <a:rPr lang="en-US" altLang="en-US" dirty="0"/>
            </a:br>
            <a:r>
              <a:rPr lang="en-US" altLang="en-US" dirty="0"/>
              <a:t/>
            </a:r>
            <a:br>
              <a:rPr lang="en-US" altLang="en-US" dirty="0"/>
            </a:br>
            <a:r>
              <a:rPr lang="en-US" altLang="en-US" dirty="0"/>
              <a:t>Analyze and record transactions and their impact on financial statements.</a:t>
            </a:r>
            <a:r>
              <a:rPr lang="en-US" altLang="en-US" b="1" dirty="0"/>
              <a:t/>
            </a:r>
            <a:br>
              <a:rPr lang="en-US" altLang="en-US" b="1" dirty="0"/>
            </a:br>
            <a:r>
              <a:rPr lang="en-US" altLang="en-US" dirty="0"/>
              <a:t/>
            </a:r>
            <a:br>
              <a:rPr lang="en-US" altLang="en-US" dirty="0"/>
            </a:br>
            <a:endParaRPr lang="en-US" altLang="en-US" dirty="0"/>
          </a:p>
        </p:txBody>
      </p:sp>
      <p:sp>
        <p:nvSpPr>
          <p:cNvPr id="6" name="Rectangle 5">
            <a:extLst>
              <a:ext uri="{FF2B5EF4-FFF2-40B4-BE49-F238E27FC236}">
                <a16:creationId xmlns:a16="http://schemas.microsoft.com/office/drawing/2014/main" id="{63C6BB58-D88B-4FCB-B8C0-2581CBC518AE}"/>
              </a:ext>
            </a:extLst>
          </p:cNvPr>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rgbClr val="FFFF00"/>
              </a:solidFill>
              <a:latin typeface="Palatino Linotype"/>
            </a:endParaRPr>
          </a:p>
        </p:txBody>
      </p:sp>
      <p:pic>
        <p:nvPicPr>
          <p:cNvPr id="7" name="Picture 2">
            <a:extLst>
              <a:ext uri="{FF2B5EF4-FFF2-40B4-BE49-F238E27FC236}">
                <a16:creationId xmlns:a16="http://schemas.microsoft.com/office/drawing/2014/main" id="{A3E81F96-2FD9-473E-AE6F-9CB7622D07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160" y="1950154"/>
            <a:ext cx="7315200" cy="8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825AC567-DAE9-4707-AEE3-FFE1CACEE4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837907"/>
            <a:ext cx="7315200" cy="8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7F70596-687C-4355-8012-8BB19293B07D}"/>
              </a:ext>
            </a:extLst>
          </p:cNvPr>
          <p:cNvSpPr txBox="1"/>
          <p:nvPr/>
        </p:nvSpPr>
        <p:spPr>
          <a:xfrm>
            <a:off x="1981200" y="825996"/>
            <a:ext cx="5638800" cy="769441"/>
          </a:xfrm>
          <a:prstGeom prst="rect">
            <a:avLst/>
          </a:prstGeom>
          <a:noFill/>
        </p:spPr>
        <p:txBody>
          <a:bodyPr wrap="square" rtlCol="0">
            <a:spAutoFit/>
          </a:bodyPr>
          <a:lstStyle/>
          <a:p>
            <a:r>
              <a:rPr lang="en-US" altLang="en-US" sz="4400" b="1" dirty="0">
                <a:solidFill>
                  <a:prstClr val="black"/>
                </a:solidFill>
                <a:latin typeface="Calibri"/>
              </a:rPr>
              <a:t>Learning Objective A1</a:t>
            </a:r>
            <a:endParaRPr lang="en-US" sz="4400" dirty="0">
              <a:solidFill>
                <a:prstClr val="black"/>
              </a:solidFill>
              <a:latin typeface="Calibri"/>
            </a:endParaRPr>
          </a:p>
        </p:txBody>
      </p:sp>
      <p:sp>
        <p:nvSpPr>
          <p:cNvPr id="10" name="Rectangle 9">
            <a:extLst>
              <a:ext uri="{FF2B5EF4-FFF2-40B4-BE49-F238E27FC236}">
                <a16:creationId xmlns:a16="http://schemas.microsoft.com/office/drawing/2014/main" id="{EC4E06AD-DB40-497D-B399-2B9ED57B9975}"/>
              </a:ext>
            </a:extLst>
          </p:cNvPr>
          <p:cNvSpPr/>
          <p:nvPr/>
        </p:nvSpPr>
        <p:spPr>
          <a:xfrm>
            <a:off x="6553200" y="6408107"/>
            <a:ext cx="1944763" cy="276999"/>
          </a:xfrm>
          <a:prstGeom prst="rect">
            <a:avLst/>
          </a:prstGeom>
        </p:spPr>
        <p:txBody>
          <a:bodyPr wrap="none">
            <a:spAutoFit/>
          </a:bodyPr>
          <a:lstStyle/>
          <a:p>
            <a:r>
              <a:rPr lang="en-US" sz="1200" dirty="0">
                <a:solidFill>
                  <a:schemeClr val="tx1">
                    <a:lumMod val="50000"/>
                    <a:lumOff val="50000"/>
                  </a:schemeClr>
                </a:solidFill>
              </a:rPr>
              <a:t>© McGraw-Hill Education </a:t>
            </a:r>
          </a:p>
        </p:txBody>
      </p:sp>
    </p:spTree>
    <p:extLst>
      <p:ext uri="{BB962C8B-B14F-4D97-AF65-F5344CB8AC3E}">
        <p14:creationId xmlns:p14="http://schemas.microsoft.com/office/powerpoint/2010/main" val="152756198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70116" y="644173"/>
            <a:ext cx="8229600" cy="1143000"/>
          </a:xfrm>
        </p:spPr>
        <p:txBody>
          <a:bodyPr rtlCol="0">
            <a:noAutofit/>
          </a:bodyPr>
          <a:lstStyle/>
          <a:p>
            <a:pPr eaLnBrk="1" fontAlgn="auto" hangingPunct="1">
              <a:spcAft>
                <a:spcPts val="0"/>
              </a:spcAft>
              <a:defRPr/>
            </a:pPr>
            <a:r>
              <a:rPr lang="en-US" altLang="en-US" b="1" dirty="0">
                <a:cs typeface="Arial" charset="0"/>
              </a:rPr>
              <a:t>Journalizing and Posting Transactions</a:t>
            </a:r>
            <a:endParaRPr lang="en-US" altLang="en-US" b="1" dirty="0">
              <a:latin typeface="Arial" charset="0"/>
              <a:cs typeface="Arial" charset="0"/>
            </a:endParaRPr>
          </a:p>
        </p:txBody>
      </p:sp>
      <p:sp>
        <p:nvSpPr>
          <p:cNvPr id="14" name="Slide Number Placeholder 13"/>
          <p:cNvSpPr>
            <a:spLocks noGrp="1"/>
          </p:cNvSpPr>
          <p:nvPr>
            <p:ph type="sldNum" sz="quarter" idx="12"/>
          </p:nvPr>
        </p:nvSpPr>
        <p:spPr>
          <a:xfrm>
            <a:off x="6729046" y="6344981"/>
            <a:ext cx="2133600" cy="365125"/>
          </a:xfrm>
        </p:spPr>
        <p:txBody>
          <a:bodyPr/>
          <a:lstStyle/>
          <a:p>
            <a:pPr>
              <a:defRPr/>
            </a:pPr>
            <a:r>
              <a:rPr lang="en-US" dirty="0"/>
              <a:t>2-</a:t>
            </a:r>
            <a:fld id="{23AEDF90-7069-470B-9B75-F55F2CE07A25}" type="slidenum">
              <a:rPr lang="en-US" smtClean="0"/>
              <a:pPr>
                <a:defRPr/>
              </a:pPr>
              <a:t>18</a:t>
            </a:fld>
            <a:endParaRPr lang="en-US" dirty="0"/>
          </a:p>
        </p:txBody>
      </p:sp>
      <p:sp>
        <p:nvSpPr>
          <p:cNvPr id="11" name="Rectangle 10"/>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5" name="TextBox 14"/>
          <p:cNvSpPr txBox="1"/>
          <p:nvPr/>
        </p:nvSpPr>
        <p:spPr>
          <a:xfrm>
            <a:off x="7706139" y="1897946"/>
            <a:ext cx="904461"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2.9</a:t>
            </a:r>
          </a:p>
        </p:txBody>
      </p:sp>
      <p:sp>
        <p:nvSpPr>
          <p:cNvPr id="9" name="Rectangle 8"/>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0" name="Rounded Rectangle 7">
            <a:extLst>
              <a:ext uri="{FF2B5EF4-FFF2-40B4-BE49-F238E27FC236}">
                <a16:creationId xmlns:a16="http://schemas.microsoft.com/office/drawing/2014/main" id="{C8138257-C25D-490A-8746-60086628E55F}"/>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2" name="Picture 1">
            <a:extLst>
              <a:ext uri="{FF2B5EF4-FFF2-40B4-BE49-F238E27FC236}">
                <a16:creationId xmlns:a16="http://schemas.microsoft.com/office/drawing/2014/main" id="{B8EC9F3B-63F4-4060-9A77-71B5648212D8}"/>
              </a:ext>
            </a:extLst>
          </p:cNvPr>
          <p:cNvPicPr>
            <a:picLocks noChangeAspect="1"/>
          </p:cNvPicPr>
          <p:nvPr/>
        </p:nvPicPr>
        <p:blipFill>
          <a:blip r:embed="rId3"/>
          <a:stretch>
            <a:fillRect/>
          </a:stretch>
        </p:blipFill>
        <p:spPr>
          <a:xfrm>
            <a:off x="533400" y="2791448"/>
            <a:ext cx="8120759" cy="2009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D6348-8F9D-4133-8F95-BDEDD84D3124}"/>
              </a:ext>
            </a:extLst>
          </p:cNvPr>
          <p:cNvPicPr>
            <a:picLocks noChangeAspect="1"/>
          </p:cNvPicPr>
          <p:nvPr/>
        </p:nvPicPr>
        <p:blipFill>
          <a:blip r:embed="rId3"/>
          <a:stretch>
            <a:fillRect/>
          </a:stretch>
        </p:blipFill>
        <p:spPr>
          <a:xfrm>
            <a:off x="779366" y="2727860"/>
            <a:ext cx="7145434" cy="2226475"/>
          </a:xfrm>
          <a:prstGeom prst="rect">
            <a:avLst/>
          </a:prstGeom>
        </p:spPr>
      </p:pic>
      <p:sp>
        <p:nvSpPr>
          <p:cNvPr id="142340" name="Rectangle 7"/>
          <p:cNvSpPr>
            <a:spLocks noGrp="1" noChangeArrowheads="1"/>
          </p:cNvSpPr>
          <p:nvPr>
            <p:ph type="title"/>
          </p:nvPr>
        </p:nvSpPr>
        <p:spPr>
          <a:xfrm>
            <a:off x="1219200" y="274638"/>
            <a:ext cx="6629400" cy="1143000"/>
          </a:xfrm>
        </p:spPr>
        <p:txBody>
          <a:bodyPr/>
          <a:lstStyle/>
          <a:p>
            <a:pPr eaLnBrk="1" hangingPunct="1"/>
            <a:r>
              <a:rPr lang="en-US" altLang="en-US" b="1" dirty="0">
                <a:cs typeface="Arial" charset="0"/>
              </a:rPr>
              <a:t>Journalizing Transactions</a:t>
            </a:r>
          </a:p>
        </p:txBody>
      </p:sp>
      <p:sp>
        <p:nvSpPr>
          <p:cNvPr id="22" name="Slide Number Placeholder 21"/>
          <p:cNvSpPr>
            <a:spLocks noGrp="1"/>
          </p:cNvSpPr>
          <p:nvPr>
            <p:ph type="sldNum" sz="quarter" idx="12"/>
          </p:nvPr>
        </p:nvSpPr>
        <p:spPr>
          <a:xfrm>
            <a:off x="6858000" y="6448561"/>
            <a:ext cx="2133600" cy="365125"/>
          </a:xfrm>
        </p:spPr>
        <p:txBody>
          <a:bodyPr/>
          <a:lstStyle/>
          <a:p>
            <a:pPr>
              <a:defRPr/>
            </a:pPr>
            <a:r>
              <a:rPr lang="en-US" dirty="0"/>
              <a:t>2-</a:t>
            </a:r>
            <a:fld id="{37B7D29A-4EF1-4BC8-B956-3087A25DCB54}" type="slidenum">
              <a:rPr lang="en-US" smtClean="0"/>
              <a:pPr>
                <a:defRPr/>
              </a:pPr>
              <a:t>19</a:t>
            </a:fld>
            <a:endParaRPr lang="en-US" dirty="0"/>
          </a:p>
        </p:txBody>
      </p:sp>
      <p:sp>
        <p:nvSpPr>
          <p:cNvPr id="18447" name="Rectangle 10"/>
          <p:cNvSpPr>
            <a:spLocks noChangeArrowheads="1"/>
          </p:cNvSpPr>
          <p:nvPr/>
        </p:nvSpPr>
        <p:spPr bwMode="auto">
          <a:xfrm>
            <a:off x="1039037" y="1282921"/>
            <a:ext cx="2133600" cy="775409"/>
          </a:xfrm>
          <a:prstGeom prst="rect">
            <a:avLst/>
          </a:prstGeom>
          <a:solidFill>
            <a:schemeClr val="accent3">
              <a:lumMod val="60000"/>
              <a:lumOff val="40000"/>
            </a:schemeClr>
          </a:solidFill>
          <a:ln w="12700">
            <a:solidFill>
              <a:schemeClr val="tx1"/>
            </a:solidFill>
            <a:miter lim="800000"/>
            <a:headEnd/>
            <a:tailEnd/>
          </a:ln>
          <a:effectLst>
            <a:outerShdw blurRad="63500" dist="71842" dir="2700000" algn="ctr" rotWithShape="0">
              <a:schemeClr val="tx1">
                <a:alpha val="74998"/>
              </a:schemeClr>
            </a:outerShdw>
          </a:effectLst>
        </p:spPr>
        <p:txBody>
          <a:bodyPr lIns="90488" tIns="44450" rIns="90488" bIns="44450" anchor="ctr"/>
          <a:lstStyle/>
          <a:p>
            <a:pPr marL="457200" indent="-457200">
              <a:buFont typeface="Calibri" pitchFamily="-107" charset="0"/>
              <a:buAutoNum type="alphaLcPeriod"/>
              <a:defRPr/>
            </a:pPr>
            <a:r>
              <a:rPr lang="en-US" sz="2000" b="1" dirty="0">
                <a:solidFill>
                  <a:srgbClr val="008000"/>
                </a:solidFill>
                <a:ea typeface="MS PGothic" pitchFamily="34" charset="-128"/>
              </a:rPr>
              <a:t>Transaction Date</a:t>
            </a:r>
          </a:p>
        </p:txBody>
      </p:sp>
      <p:sp>
        <p:nvSpPr>
          <p:cNvPr id="18443" name="Rectangle 17"/>
          <p:cNvSpPr>
            <a:spLocks noChangeArrowheads="1"/>
          </p:cNvSpPr>
          <p:nvPr/>
        </p:nvSpPr>
        <p:spPr bwMode="auto">
          <a:xfrm>
            <a:off x="4098648" y="1277027"/>
            <a:ext cx="3749952" cy="1017869"/>
          </a:xfrm>
          <a:prstGeom prst="rect">
            <a:avLst/>
          </a:prstGeom>
          <a:solidFill>
            <a:schemeClr val="accent2">
              <a:lumMod val="75000"/>
            </a:schemeClr>
          </a:solidFill>
          <a:ln w="12700">
            <a:solidFill>
              <a:schemeClr val="tx1"/>
            </a:solidFill>
            <a:miter lim="800000"/>
            <a:headEnd/>
            <a:tailEnd/>
          </a:ln>
          <a:effectLst>
            <a:outerShdw blurRad="63500" dist="71842" dir="2700000" algn="ctr" rotWithShape="0">
              <a:schemeClr val="tx1">
                <a:alpha val="74998"/>
              </a:schemeClr>
            </a:outerShdw>
          </a:effectLst>
        </p:spPr>
        <p:txBody>
          <a:bodyPr lIns="90488" tIns="44450" rIns="90488" bIns="44450" anchor="ctr"/>
          <a:lstStyle/>
          <a:p>
            <a:pPr marL="457200" indent="-457200">
              <a:buFont typeface="Calibri" pitchFamily="-107" charset="0"/>
              <a:buAutoNum type="alphaLcPeriod" startAt="2"/>
              <a:defRPr/>
            </a:pPr>
            <a:r>
              <a:rPr lang="en-US" sz="2000" b="1" dirty="0">
                <a:solidFill>
                  <a:schemeClr val="bg1"/>
                </a:solidFill>
                <a:ea typeface="MS PGothic" pitchFamily="34" charset="-128"/>
              </a:rPr>
              <a:t>Title of accounts debited and amount entered in Debit column. </a:t>
            </a:r>
          </a:p>
        </p:txBody>
      </p:sp>
      <p:sp>
        <p:nvSpPr>
          <p:cNvPr id="19" name="Rectangle 1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23" name="TextBox 22"/>
          <p:cNvSpPr txBox="1"/>
          <p:nvPr/>
        </p:nvSpPr>
        <p:spPr>
          <a:xfrm>
            <a:off x="8013100" y="1957401"/>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2.10</a:t>
            </a:r>
          </a:p>
        </p:txBody>
      </p:sp>
      <p:sp>
        <p:nvSpPr>
          <p:cNvPr id="18" name="Rectangle 17"/>
          <p:cNvSpPr>
            <a:spLocks noGrp="1" noChangeArrowheads="1"/>
          </p:cNvSpPr>
          <p:nvPr/>
        </p:nvSpPr>
        <p:spPr bwMode="auto">
          <a:xfrm>
            <a:off x="6445370" y="6490193"/>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cxnSp>
        <p:nvCxnSpPr>
          <p:cNvPr id="31" name="Straight Arrow Connector 30"/>
          <p:cNvCxnSpPr>
            <a:cxnSpLocks/>
          </p:cNvCxnSpPr>
          <p:nvPr/>
        </p:nvCxnSpPr>
        <p:spPr>
          <a:xfrm flipH="1" flipV="1">
            <a:off x="7315200" y="3858114"/>
            <a:ext cx="76200" cy="17044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H="1" flipV="1">
            <a:off x="3269697" y="3888987"/>
            <a:ext cx="2445304" cy="1673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2209800" y="4137210"/>
            <a:ext cx="762000" cy="14253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a:off x="1219200" y="2133600"/>
            <a:ext cx="1066801" cy="1017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H="1">
            <a:off x="2112306" y="2294896"/>
            <a:ext cx="2053465" cy="12340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448" name="Rectangle 4"/>
          <p:cNvSpPr>
            <a:spLocks noChangeArrowheads="1"/>
          </p:cNvSpPr>
          <p:nvPr/>
        </p:nvSpPr>
        <p:spPr bwMode="auto">
          <a:xfrm>
            <a:off x="4463668" y="5350025"/>
            <a:ext cx="3963403" cy="1035741"/>
          </a:xfrm>
          <a:prstGeom prst="rect">
            <a:avLst/>
          </a:prstGeom>
          <a:solidFill>
            <a:schemeClr val="accent5">
              <a:lumMod val="60000"/>
              <a:lumOff val="40000"/>
            </a:schemeClr>
          </a:solidFill>
          <a:ln w="12700">
            <a:solidFill>
              <a:schemeClr val="tx1"/>
            </a:solidFill>
            <a:miter lim="800000"/>
            <a:headEnd/>
            <a:tailEnd/>
          </a:ln>
          <a:effectLst>
            <a:outerShdw blurRad="63500" dist="71842" dir="2700000" algn="ctr" rotWithShape="0">
              <a:schemeClr val="tx1">
                <a:alpha val="74998"/>
              </a:schemeClr>
            </a:outerShdw>
          </a:effectLst>
        </p:spPr>
        <p:txBody>
          <a:bodyPr lIns="90488" tIns="44450" rIns="90488" bIns="44450" anchor="ctr"/>
          <a:lstStyle/>
          <a:p>
            <a:pPr marL="457200" indent="-457200">
              <a:buFont typeface="Calibri" pitchFamily="-107" charset="0"/>
              <a:buAutoNum type="alphaLcPeriod" startAt="3"/>
              <a:defRPr/>
            </a:pPr>
            <a:r>
              <a:rPr lang="en-US" sz="2000" b="1" dirty="0">
                <a:solidFill>
                  <a:srgbClr val="114FFB"/>
                </a:solidFill>
                <a:ea typeface="MS PGothic" pitchFamily="34" charset="-128"/>
              </a:rPr>
              <a:t>Title of accounts credited and amount entered in Credit column.</a:t>
            </a:r>
          </a:p>
        </p:txBody>
      </p:sp>
      <p:sp>
        <p:nvSpPr>
          <p:cNvPr id="18445" name="Rectangle 13"/>
          <p:cNvSpPr>
            <a:spLocks noChangeArrowheads="1"/>
          </p:cNvSpPr>
          <p:nvPr/>
        </p:nvSpPr>
        <p:spPr bwMode="auto">
          <a:xfrm>
            <a:off x="1422571" y="5562600"/>
            <a:ext cx="2743200" cy="750247"/>
          </a:xfrm>
          <a:prstGeom prst="rect">
            <a:avLst/>
          </a:prstGeom>
          <a:solidFill>
            <a:schemeClr val="tx2">
              <a:lumMod val="75000"/>
            </a:schemeClr>
          </a:solidFill>
          <a:ln w="12700">
            <a:solidFill>
              <a:schemeClr val="tx1"/>
            </a:solidFill>
            <a:miter lim="800000"/>
            <a:headEnd/>
            <a:tailEnd/>
          </a:ln>
          <a:effectLst>
            <a:outerShdw blurRad="63500" dist="71842" dir="2700000" algn="ctr" rotWithShape="0">
              <a:schemeClr val="tx1">
                <a:alpha val="74998"/>
              </a:schemeClr>
            </a:outerShdw>
          </a:effectLst>
        </p:spPr>
        <p:txBody>
          <a:bodyPr lIns="90488" tIns="44450" rIns="90488" bIns="44450" anchor="ctr"/>
          <a:lstStyle/>
          <a:p>
            <a:pPr marL="457200" indent="-457200">
              <a:buFont typeface="Calibri" pitchFamily="-107" charset="0"/>
              <a:buAutoNum type="alphaLcPeriod" startAt="4"/>
              <a:defRPr/>
            </a:pPr>
            <a:r>
              <a:rPr lang="en-US" sz="2000" b="1" dirty="0">
                <a:solidFill>
                  <a:srgbClr val="FFFFFF"/>
                </a:solidFill>
                <a:ea typeface="MS PGothic" pitchFamily="34" charset="-128"/>
              </a:rPr>
              <a:t>Transaction explanation</a:t>
            </a:r>
          </a:p>
        </p:txBody>
      </p:sp>
      <p:sp>
        <p:nvSpPr>
          <p:cNvPr id="20" name="Rounded Rectangle 7">
            <a:extLst>
              <a:ext uri="{FF2B5EF4-FFF2-40B4-BE49-F238E27FC236}">
                <a16:creationId xmlns:a16="http://schemas.microsoft.com/office/drawing/2014/main" id="{D3224BD2-A076-45A6-A347-077D1063850B}"/>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cxnSp>
        <p:nvCxnSpPr>
          <p:cNvPr id="24" name="Straight Arrow Connector 23">
            <a:extLst>
              <a:ext uri="{FF2B5EF4-FFF2-40B4-BE49-F238E27FC236}">
                <a16:creationId xmlns:a16="http://schemas.microsoft.com/office/drawing/2014/main" id="{9E1593F7-9DD9-4393-8BB8-28D60847CB02}"/>
              </a:ext>
            </a:extLst>
          </p:cNvPr>
          <p:cNvCxnSpPr>
            <a:cxnSpLocks/>
          </p:cNvCxnSpPr>
          <p:nvPr/>
        </p:nvCxnSpPr>
        <p:spPr>
          <a:xfrm>
            <a:off x="5562600" y="2367816"/>
            <a:ext cx="685800" cy="10946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914400" y="1828800"/>
            <a:ext cx="7315200" cy="31242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07" charset="0"/>
              </a:defRPr>
            </a:lvl2pPr>
            <a:lvl3pPr algn="ctr" rtl="0" eaLnBrk="0" fontAlgn="base" hangingPunct="0">
              <a:spcBef>
                <a:spcPct val="0"/>
              </a:spcBef>
              <a:spcAft>
                <a:spcPct val="0"/>
              </a:spcAft>
              <a:defRPr sz="4400">
                <a:solidFill>
                  <a:schemeClr val="tx1"/>
                </a:solidFill>
                <a:latin typeface="Calibri" pitchFamily="-107" charset="0"/>
              </a:defRPr>
            </a:lvl3pPr>
            <a:lvl4pPr algn="ctr" rtl="0" eaLnBrk="0" fontAlgn="base" hangingPunct="0">
              <a:spcBef>
                <a:spcPct val="0"/>
              </a:spcBef>
              <a:spcAft>
                <a:spcPct val="0"/>
              </a:spcAft>
              <a:defRPr sz="4400">
                <a:solidFill>
                  <a:schemeClr val="tx1"/>
                </a:solidFill>
                <a:latin typeface="Calibri" pitchFamily="-107" charset="0"/>
              </a:defRPr>
            </a:lvl4pPr>
            <a:lvl5pPr algn="ctr" rtl="0" eaLnBrk="0" fontAlgn="base" hangingPunct="0">
              <a:spcBef>
                <a:spcPct val="0"/>
              </a:spcBef>
              <a:spcAft>
                <a:spcPct val="0"/>
              </a:spcAft>
              <a:defRPr sz="4400">
                <a:solidFill>
                  <a:schemeClr val="tx1"/>
                </a:solidFill>
                <a:latin typeface="Calibri" pitchFamily="-107" charset="0"/>
              </a:defRPr>
            </a:lvl5pPr>
            <a:lvl6pPr marL="457200" algn="ctr" rtl="0" fontAlgn="base">
              <a:spcBef>
                <a:spcPct val="0"/>
              </a:spcBef>
              <a:spcAft>
                <a:spcPct val="0"/>
              </a:spcAft>
              <a:defRPr sz="4400">
                <a:solidFill>
                  <a:schemeClr val="tx1"/>
                </a:solidFill>
                <a:latin typeface="Calibri" pitchFamily="-107" charset="0"/>
              </a:defRPr>
            </a:lvl6pPr>
            <a:lvl7pPr marL="914400" algn="ctr" rtl="0" fontAlgn="base">
              <a:spcBef>
                <a:spcPct val="0"/>
              </a:spcBef>
              <a:spcAft>
                <a:spcPct val="0"/>
              </a:spcAft>
              <a:defRPr sz="4400">
                <a:solidFill>
                  <a:schemeClr val="tx1"/>
                </a:solidFill>
                <a:latin typeface="Calibri" pitchFamily="-107" charset="0"/>
              </a:defRPr>
            </a:lvl7pPr>
            <a:lvl8pPr marL="1371600" algn="ctr" rtl="0" fontAlgn="base">
              <a:spcBef>
                <a:spcPct val="0"/>
              </a:spcBef>
              <a:spcAft>
                <a:spcPct val="0"/>
              </a:spcAft>
              <a:defRPr sz="4400">
                <a:solidFill>
                  <a:schemeClr val="tx1"/>
                </a:solidFill>
                <a:latin typeface="Calibri" pitchFamily="-107" charset="0"/>
              </a:defRPr>
            </a:lvl8pPr>
            <a:lvl9pPr marL="1828800" algn="ctr" rtl="0" fontAlgn="base">
              <a:spcBef>
                <a:spcPct val="0"/>
              </a:spcBef>
              <a:spcAft>
                <a:spcPct val="0"/>
              </a:spcAft>
              <a:defRPr sz="4400">
                <a:solidFill>
                  <a:schemeClr val="tx1"/>
                </a:solidFill>
                <a:latin typeface="Calibri" pitchFamily="-107" charset="0"/>
              </a:defRPr>
            </a:lvl9pPr>
          </a:lstStyle>
          <a:p>
            <a:r>
              <a:rPr lang="en-US" altLang="en-US" dirty="0">
                <a:solidFill>
                  <a:prstClr val="black"/>
                </a:solidFill>
              </a:rPr>
              <a:t/>
            </a:r>
            <a:br>
              <a:rPr lang="en-US" altLang="en-US" dirty="0">
                <a:solidFill>
                  <a:prstClr val="black"/>
                </a:solidFill>
              </a:rPr>
            </a:br>
            <a:r>
              <a:rPr lang="en-US" altLang="en-US" dirty="0">
                <a:solidFill>
                  <a:prstClr val="black"/>
                </a:solidFill>
              </a:rPr>
              <a:t/>
            </a:r>
            <a:br>
              <a:rPr lang="en-US" altLang="en-US" dirty="0">
                <a:solidFill>
                  <a:prstClr val="black"/>
                </a:solidFill>
              </a:rPr>
            </a:br>
            <a:r>
              <a:rPr lang="en-US" dirty="0">
                <a:solidFill>
                  <a:prstClr val="black"/>
                </a:solidFill>
              </a:rPr>
              <a:t/>
            </a:r>
            <a:br>
              <a:rPr lang="en-US" dirty="0">
                <a:solidFill>
                  <a:prstClr val="black"/>
                </a:solidFill>
              </a:rPr>
            </a:br>
            <a:r>
              <a:rPr lang="en-US" altLang="en-US" dirty="0">
                <a:solidFill>
                  <a:prstClr val="black"/>
                </a:solidFill>
              </a:rPr>
              <a:t/>
            </a:r>
            <a:br>
              <a:rPr lang="en-US" altLang="en-US" dirty="0">
                <a:solidFill>
                  <a:prstClr val="black"/>
                </a:solidFill>
              </a:rPr>
            </a:br>
            <a:endParaRPr lang="en-US" altLang="en-US" dirty="0">
              <a:solidFill>
                <a:prstClr val="black"/>
              </a:solidFill>
            </a:endParaRPr>
          </a:p>
        </p:txBody>
      </p:sp>
      <p:sp>
        <p:nvSpPr>
          <p:cNvPr id="4" name="Rectangle 3"/>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rgbClr val="FFFF00"/>
              </a:solidFill>
              <a:latin typeface="Palatino Linotype"/>
            </a:endParaRPr>
          </a:p>
        </p:txBody>
      </p:sp>
      <p:pic>
        <p:nvPicPr>
          <p:cNvPr id="5" name="Picture 2"/>
          <p:cNvPicPr>
            <a:picLocks noChangeAspect="1" noChangeArrowheads="1"/>
          </p:cNvPicPr>
          <p:nvPr/>
        </p:nvPicPr>
        <p:blipFill>
          <a:blip r:embed="rId3" cstate="print"/>
          <a:srcRect/>
          <a:stretch>
            <a:fillRect/>
          </a:stretch>
        </p:blipFill>
        <p:spPr bwMode="auto">
          <a:xfrm>
            <a:off x="838200" y="1485900"/>
            <a:ext cx="7315200" cy="87312"/>
          </a:xfrm>
          <a:prstGeom prst="rect">
            <a:avLst/>
          </a:prstGeom>
          <a:noFill/>
          <a:ln w="9525">
            <a:noFill/>
            <a:miter lim="800000"/>
            <a:headEnd/>
            <a:tailEnd/>
          </a:ln>
        </p:spPr>
      </p:pic>
      <p:sp>
        <p:nvSpPr>
          <p:cNvPr id="8" name="Rectangle 7"/>
          <p:cNvSpPr/>
          <p:nvPr/>
        </p:nvSpPr>
        <p:spPr>
          <a:xfrm>
            <a:off x="838200" y="2017455"/>
            <a:ext cx="8001000" cy="2554545"/>
          </a:xfrm>
          <a:prstGeom prst="rect">
            <a:avLst/>
          </a:prstGeom>
        </p:spPr>
        <p:txBody>
          <a:bodyPr wrap="square">
            <a:spAutoFit/>
          </a:bodyPr>
          <a:lstStyle/>
          <a:p>
            <a:r>
              <a:rPr lang="en-US" sz="1600" b="1" dirty="0">
                <a:solidFill>
                  <a:prstClr val="black"/>
                </a:solidFill>
                <a:latin typeface="Calibri"/>
              </a:rPr>
              <a:t>CONCEPTUAL</a:t>
            </a:r>
          </a:p>
          <a:p>
            <a:r>
              <a:rPr lang="en-US" sz="1600" b="1" dirty="0">
                <a:solidFill>
                  <a:prstClr val="black"/>
                </a:solidFill>
                <a:latin typeface="Calibri"/>
              </a:rPr>
              <a:t>C1  </a:t>
            </a:r>
            <a:r>
              <a:rPr lang="en-US" sz="1600" dirty="0">
                <a:solidFill>
                  <a:prstClr val="black"/>
                </a:solidFill>
                <a:latin typeface="Calibri"/>
              </a:rPr>
              <a:t>Describe an account and its use in recording transactions.</a:t>
            </a:r>
          </a:p>
          <a:p>
            <a:r>
              <a:rPr lang="en-US" sz="1600" b="1" dirty="0">
                <a:solidFill>
                  <a:prstClr val="black"/>
                </a:solidFill>
                <a:latin typeface="Calibri"/>
              </a:rPr>
              <a:t>C2</a:t>
            </a:r>
            <a:r>
              <a:rPr lang="en-US" sz="1600" dirty="0">
                <a:solidFill>
                  <a:prstClr val="black"/>
                </a:solidFill>
                <a:latin typeface="Calibri"/>
              </a:rPr>
              <a:t>  Define </a:t>
            </a:r>
            <a:r>
              <a:rPr lang="en-US" sz="1600" i="1" dirty="0">
                <a:solidFill>
                  <a:prstClr val="black"/>
                </a:solidFill>
                <a:latin typeface="Calibri"/>
              </a:rPr>
              <a:t>debits</a:t>
            </a:r>
            <a:r>
              <a:rPr lang="en-US" sz="1600" dirty="0">
                <a:solidFill>
                  <a:prstClr val="black"/>
                </a:solidFill>
                <a:latin typeface="Calibri"/>
              </a:rPr>
              <a:t> and </a:t>
            </a:r>
            <a:r>
              <a:rPr lang="en-US" sz="1600" i="1" dirty="0">
                <a:solidFill>
                  <a:prstClr val="black"/>
                </a:solidFill>
                <a:latin typeface="Calibri"/>
              </a:rPr>
              <a:t>credits</a:t>
            </a:r>
            <a:r>
              <a:rPr lang="en-US" sz="1600" dirty="0">
                <a:solidFill>
                  <a:prstClr val="black"/>
                </a:solidFill>
                <a:latin typeface="Calibri"/>
              </a:rPr>
              <a:t> and explain double-entry accounting.</a:t>
            </a:r>
            <a:br>
              <a:rPr lang="en-US" sz="1600" dirty="0">
                <a:solidFill>
                  <a:prstClr val="black"/>
                </a:solidFill>
                <a:latin typeface="Calibri"/>
              </a:rPr>
            </a:br>
            <a:endParaRPr lang="en-US" sz="1600" dirty="0">
              <a:solidFill>
                <a:prstClr val="black"/>
              </a:solidFill>
              <a:latin typeface="Calibri"/>
            </a:endParaRPr>
          </a:p>
          <a:p>
            <a:r>
              <a:rPr lang="en-US" sz="1600" b="1" dirty="0">
                <a:solidFill>
                  <a:prstClr val="black"/>
                </a:solidFill>
                <a:latin typeface="Calibri"/>
              </a:rPr>
              <a:t>ANALYTICAL</a:t>
            </a:r>
          </a:p>
          <a:p>
            <a:r>
              <a:rPr lang="en-US" sz="1600" b="1" dirty="0">
                <a:solidFill>
                  <a:prstClr val="black"/>
                </a:solidFill>
                <a:latin typeface="Calibri"/>
              </a:rPr>
              <a:t>A1  </a:t>
            </a:r>
            <a:r>
              <a:rPr lang="en-US" sz="1600" dirty="0">
                <a:solidFill>
                  <a:prstClr val="black"/>
                </a:solidFill>
                <a:latin typeface="Calibri"/>
              </a:rPr>
              <a:t>Analyze and record transactions and their impact on financial statements.</a:t>
            </a:r>
          </a:p>
          <a:p>
            <a:r>
              <a:rPr lang="en-US" sz="1600" dirty="0" smtClean="0">
                <a:solidFill>
                  <a:prstClr val="black"/>
                </a:solidFill>
                <a:latin typeface="Calibri"/>
              </a:rPr>
              <a:t>.</a:t>
            </a:r>
            <a:endParaRPr lang="en-US" sz="1600" dirty="0">
              <a:solidFill>
                <a:prstClr val="black"/>
              </a:solidFill>
              <a:latin typeface="Calibri"/>
            </a:endParaRPr>
          </a:p>
          <a:p>
            <a:endParaRPr lang="en-US" sz="1600" dirty="0">
              <a:solidFill>
                <a:prstClr val="black"/>
              </a:solidFill>
              <a:latin typeface="Calibri"/>
            </a:endParaRPr>
          </a:p>
          <a:p>
            <a:r>
              <a:rPr lang="en-US" sz="1600" b="1" dirty="0">
                <a:solidFill>
                  <a:prstClr val="black"/>
                </a:solidFill>
                <a:latin typeface="Calibri"/>
              </a:rPr>
              <a:t>PROCEDURAL</a:t>
            </a:r>
          </a:p>
          <a:p>
            <a:r>
              <a:rPr lang="en-US" sz="1600" b="1" dirty="0">
                <a:solidFill>
                  <a:prstClr val="black"/>
                </a:solidFill>
                <a:latin typeface="Calibri"/>
              </a:rPr>
              <a:t>P1  </a:t>
            </a:r>
            <a:r>
              <a:rPr lang="en-US" sz="1600" dirty="0">
                <a:solidFill>
                  <a:prstClr val="black"/>
                </a:solidFill>
                <a:latin typeface="Calibri"/>
              </a:rPr>
              <a:t>Prepare financial statements from a trial balance.</a:t>
            </a:r>
          </a:p>
        </p:txBody>
      </p:sp>
      <p:sp>
        <p:nvSpPr>
          <p:cNvPr id="2" name="Title 1"/>
          <p:cNvSpPr>
            <a:spLocks noGrp="1"/>
          </p:cNvSpPr>
          <p:nvPr>
            <p:ph type="title"/>
          </p:nvPr>
        </p:nvSpPr>
        <p:spPr>
          <a:xfrm>
            <a:off x="381000" y="788988"/>
            <a:ext cx="8458200" cy="1039812"/>
          </a:xfrm>
        </p:spPr>
        <p:txBody>
          <a:bodyPr>
            <a:normAutofit fontScale="90000"/>
          </a:bodyPr>
          <a:lstStyle/>
          <a:p>
            <a:r>
              <a:rPr lang="en-US" altLang="en-US" sz="4000" b="1" dirty="0">
                <a:solidFill>
                  <a:prstClr val="black"/>
                </a:solidFill>
              </a:rPr>
              <a:t>Chapter 2 Learning Objectives</a:t>
            </a:r>
            <a:r>
              <a:rPr lang="en-US" sz="4000" dirty="0">
                <a:solidFill>
                  <a:prstClr val="black"/>
                </a:solidFill>
              </a:rPr>
              <a:t/>
            </a:r>
            <a:br>
              <a:rPr lang="en-US" sz="4000" dirty="0">
                <a:solidFill>
                  <a:prstClr val="black"/>
                </a:solidFill>
              </a:rPr>
            </a:br>
            <a:endParaRPr lang="en-US" dirty="0"/>
          </a:p>
        </p:txBody>
      </p:sp>
    </p:spTree>
    <p:extLst>
      <p:ext uri="{BB962C8B-B14F-4D97-AF65-F5344CB8AC3E}">
        <p14:creationId xmlns:p14="http://schemas.microsoft.com/office/powerpoint/2010/main" val="244949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4"/>
          <p:cNvSpPr>
            <a:spLocks noGrp="1" noChangeArrowheads="1"/>
          </p:cNvSpPr>
          <p:nvPr>
            <p:ph type="title"/>
          </p:nvPr>
        </p:nvSpPr>
        <p:spPr>
          <a:xfrm>
            <a:off x="457200" y="274638"/>
            <a:ext cx="8229600" cy="1325562"/>
          </a:xfrm>
        </p:spPr>
        <p:txBody>
          <a:bodyPr/>
          <a:lstStyle/>
          <a:p>
            <a:pPr eaLnBrk="1" hangingPunct="1"/>
            <a:r>
              <a:rPr lang="en-US" altLang="en-US" b="1" dirty="0">
                <a:cs typeface="Arial" charset="0"/>
              </a:rPr>
              <a:t>Balance Column Account</a:t>
            </a:r>
          </a:p>
        </p:txBody>
      </p:sp>
      <p:sp>
        <p:nvSpPr>
          <p:cNvPr id="9" name="Slide Number Placeholder 8"/>
          <p:cNvSpPr>
            <a:spLocks noGrp="1"/>
          </p:cNvSpPr>
          <p:nvPr>
            <p:ph type="sldNum" sz="quarter" idx="12"/>
          </p:nvPr>
        </p:nvSpPr>
        <p:spPr>
          <a:xfrm>
            <a:off x="6781800" y="6407468"/>
            <a:ext cx="2133600" cy="365125"/>
          </a:xfrm>
        </p:spPr>
        <p:txBody>
          <a:bodyPr/>
          <a:lstStyle/>
          <a:p>
            <a:pPr>
              <a:defRPr/>
            </a:pPr>
            <a:r>
              <a:rPr lang="en-US" dirty="0"/>
              <a:t>2-</a:t>
            </a:r>
            <a:fld id="{D9EB0867-3AC7-4D3F-929E-5D27A5C5DF2E}" type="slidenum">
              <a:rPr lang="en-US" smtClean="0"/>
              <a:pPr>
                <a:defRPr/>
              </a:pPr>
              <a:t>20</a:t>
            </a:fld>
            <a:endParaRPr lang="en-US" dirty="0"/>
          </a:p>
        </p:txBody>
      </p:sp>
      <p:sp>
        <p:nvSpPr>
          <p:cNvPr id="9219" name="Rectangle 3"/>
          <p:cNvSpPr>
            <a:spLocks noGrp="1" noChangeArrowheads="1"/>
          </p:cNvSpPr>
          <p:nvPr>
            <p:ph type="body" idx="4294967295"/>
          </p:nvPr>
        </p:nvSpPr>
        <p:spPr>
          <a:xfrm>
            <a:off x="495299" y="1819394"/>
            <a:ext cx="8153400" cy="1219200"/>
          </a:xfrm>
          <a:solidFill>
            <a:schemeClr val="bg2">
              <a:lumMod val="90000"/>
            </a:schemeClr>
          </a:solidFill>
          <a:ln>
            <a:solidFill>
              <a:schemeClr val="tx1"/>
            </a:solidFill>
          </a:ln>
        </p:spPr>
        <p:txBody>
          <a:bodyPr lIns="90488" tIns="44450" rIns="90488" bIns="44450" rtlCol="0">
            <a:normAutofit/>
          </a:bodyPr>
          <a:lstStyle/>
          <a:p>
            <a:pPr algn="ctr" eaLnBrk="1" fontAlgn="auto" hangingPunct="1">
              <a:spcAft>
                <a:spcPts val="0"/>
              </a:spcAft>
              <a:buFont typeface="Wingdings" pitchFamily="-107" charset="2"/>
              <a:buNone/>
              <a:defRPr/>
            </a:pPr>
            <a:r>
              <a:rPr lang="en-US" dirty="0">
                <a:cs typeface="Arial" charset="0"/>
              </a:rPr>
              <a:t>T-accounts are useful illustrations, but </a:t>
            </a:r>
            <a:r>
              <a:rPr lang="en-US" dirty="0">
                <a:solidFill>
                  <a:schemeClr val="hlink"/>
                </a:solidFill>
                <a:cs typeface="Arial" charset="0"/>
              </a:rPr>
              <a:t>balance column accounts </a:t>
            </a:r>
            <a:r>
              <a:rPr lang="en-US" dirty="0">
                <a:cs typeface="Arial" charset="0"/>
              </a:rPr>
              <a:t>are used in practice.</a:t>
            </a:r>
          </a:p>
        </p:txBody>
      </p:sp>
      <p:sp>
        <p:nvSpPr>
          <p:cNvPr id="6" name="Rectangle 5"/>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0" name="TextBox 9"/>
          <p:cNvSpPr txBox="1"/>
          <p:nvPr/>
        </p:nvSpPr>
        <p:spPr>
          <a:xfrm>
            <a:off x="7785847" y="987777"/>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2.11</a:t>
            </a:r>
          </a:p>
        </p:txBody>
      </p:sp>
      <p:sp>
        <p:nvSpPr>
          <p:cNvPr id="12" name="Rectangle 11"/>
          <p:cNvSpPr>
            <a:spLocks noGrp="1" noChangeArrowheads="1"/>
          </p:cNvSpPr>
          <p:nvPr/>
        </p:nvSpPr>
        <p:spPr bwMode="auto">
          <a:xfrm>
            <a:off x="6483469" y="6447593"/>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1" name="Rounded Rectangle 7">
            <a:extLst>
              <a:ext uri="{FF2B5EF4-FFF2-40B4-BE49-F238E27FC236}">
                <a16:creationId xmlns:a16="http://schemas.microsoft.com/office/drawing/2014/main" id="{3AEE96B1-B69A-4AEA-A0BE-A2F523534D6D}"/>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2" name="Picture 1">
            <a:extLst>
              <a:ext uri="{FF2B5EF4-FFF2-40B4-BE49-F238E27FC236}">
                <a16:creationId xmlns:a16="http://schemas.microsoft.com/office/drawing/2014/main" id="{AD4E8520-9010-40A6-AC05-66AAE7D56487}"/>
              </a:ext>
            </a:extLst>
          </p:cNvPr>
          <p:cNvPicPr>
            <a:picLocks noChangeAspect="1"/>
          </p:cNvPicPr>
          <p:nvPr/>
        </p:nvPicPr>
        <p:blipFill>
          <a:blip r:embed="rId3"/>
          <a:stretch>
            <a:fillRect/>
          </a:stretch>
        </p:blipFill>
        <p:spPr>
          <a:xfrm>
            <a:off x="990600" y="3123372"/>
            <a:ext cx="7010400" cy="23849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title"/>
          </p:nvPr>
        </p:nvSpPr>
        <p:spPr/>
        <p:txBody>
          <a:bodyPr/>
          <a:lstStyle/>
          <a:p>
            <a:pPr eaLnBrk="1" hangingPunct="1"/>
            <a:r>
              <a:rPr lang="en-US" altLang="en-US" b="1" dirty="0">
                <a:cs typeface="Arial" charset="0"/>
              </a:rPr>
              <a:t>Posting Journal Entries</a:t>
            </a:r>
          </a:p>
        </p:txBody>
      </p:sp>
      <p:sp>
        <p:nvSpPr>
          <p:cNvPr id="19" name="Slide Number Placeholder 18"/>
          <p:cNvSpPr>
            <a:spLocks noGrp="1"/>
          </p:cNvSpPr>
          <p:nvPr>
            <p:ph type="sldNum" sz="quarter" idx="12"/>
          </p:nvPr>
        </p:nvSpPr>
        <p:spPr>
          <a:xfrm>
            <a:off x="6834554" y="6373935"/>
            <a:ext cx="2133600" cy="365125"/>
          </a:xfrm>
        </p:spPr>
        <p:txBody>
          <a:bodyPr/>
          <a:lstStyle/>
          <a:p>
            <a:pPr>
              <a:defRPr/>
            </a:pPr>
            <a:r>
              <a:rPr lang="en-US" dirty="0"/>
              <a:t>2-</a:t>
            </a:r>
            <a:fld id="{756DDC27-7E3C-41A6-8B5E-36348B393707}" type="slidenum">
              <a:rPr lang="en-US" smtClean="0"/>
              <a:pPr>
                <a:defRPr/>
              </a:pPr>
              <a:t>21</a:t>
            </a:fld>
            <a:endParaRPr lang="en-US" dirty="0"/>
          </a:p>
        </p:txBody>
      </p:sp>
      <p:sp>
        <p:nvSpPr>
          <p:cNvPr id="11" name="Rectangle 10"/>
          <p:cNvSpPr/>
          <p:nvPr/>
        </p:nvSpPr>
        <p:spPr>
          <a:xfrm>
            <a:off x="0" y="1143000"/>
            <a:ext cx="739775" cy="472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charset="0"/>
            </a:endParaRPr>
          </a:p>
        </p:txBody>
      </p:sp>
      <p:sp>
        <p:nvSpPr>
          <p:cNvPr id="12" name="Rectangle 11"/>
          <p:cNvSpPr/>
          <p:nvPr/>
        </p:nvSpPr>
        <p:spPr>
          <a:xfrm>
            <a:off x="623888" y="1524000"/>
            <a:ext cx="2286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charset="0"/>
            </a:endParaRPr>
          </a:p>
        </p:txBody>
      </p:sp>
      <p:sp>
        <p:nvSpPr>
          <p:cNvPr id="144391" name="TextBox 22"/>
          <p:cNvSpPr txBox="1">
            <a:spLocks noChangeArrowheads="1"/>
          </p:cNvSpPr>
          <p:nvPr/>
        </p:nvSpPr>
        <p:spPr bwMode="auto">
          <a:xfrm>
            <a:off x="838200" y="18288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107" charset="0"/>
              </a:defRPr>
            </a:lvl1pPr>
            <a:lvl2pPr marL="742950" indent="-285750" eaLnBrk="0" hangingPunct="0">
              <a:spcBef>
                <a:spcPct val="20000"/>
              </a:spcBef>
              <a:buFont typeface="Arial" charset="0"/>
              <a:buChar char="–"/>
              <a:defRPr sz="2800">
                <a:solidFill>
                  <a:schemeClr val="tx1"/>
                </a:solidFill>
                <a:latin typeface="Calibri" pitchFamily="-107" charset="0"/>
              </a:defRPr>
            </a:lvl2pPr>
            <a:lvl3pPr marL="1143000" indent="-228600" eaLnBrk="0" hangingPunct="0">
              <a:spcBef>
                <a:spcPct val="20000"/>
              </a:spcBef>
              <a:buFont typeface="Arial" charset="0"/>
              <a:buChar char="•"/>
              <a:defRPr sz="2400">
                <a:solidFill>
                  <a:schemeClr val="tx1"/>
                </a:solidFill>
                <a:latin typeface="Calibri" pitchFamily="-107" charset="0"/>
              </a:defRPr>
            </a:lvl3pPr>
            <a:lvl4pPr marL="1600200" indent="-228600" eaLnBrk="0" hangingPunct="0">
              <a:spcBef>
                <a:spcPct val="20000"/>
              </a:spcBef>
              <a:buFont typeface="Arial" charset="0"/>
              <a:buChar char="–"/>
              <a:defRPr sz="2000">
                <a:solidFill>
                  <a:schemeClr val="tx1"/>
                </a:solidFill>
                <a:latin typeface="Calibri" pitchFamily="-107" charset="0"/>
              </a:defRPr>
            </a:lvl4pPr>
            <a:lvl5pPr marL="2057400" indent="-228600" eaLnBrk="0" hangingPunct="0">
              <a:spcBef>
                <a:spcPct val="20000"/>
              </a:spcBef>
              <a:buFont typeface="Arial" charset="0"/>
              <a:buChar char="»"/>
              <a:defRPr sz="2000">
                <a:solidFill>
                  <a:schemeClr val="tx1"/>
                </a:solidFill>
                <a:latin typeface="Calibri" pitchFamily="-107"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107"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107"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107"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107" charset="0"/>
              </a:defRPr>
            </a:lvl9pPr>
          </a:lstStyle>
          <a:p>
            <a:pPr eaLnBrk="1" hangingPunct="1">
              <a:spcBef>
                <a:spcPct val="0"/>
              </a:spcBef>
              <a:buFontTx/>
              <a:buNone/>
            </a:pPr>
            <a:r>
              <a:rPr lang="en-US" altLang="en-US" sz="1800" dirty="0">
                <a:latin typeface="Arial" charset="0"/>
              </a:rPr>
              <a:t>    </a:t>
            </a:r>
          </a:p>
        </p:txBody>
      </p:sp>
      <p:sp>
        <p:nvSpPr>
          <p:cNvPr id="144392" name="TextBox 23"/>
          <p:cNvSpPr txBox="1">
            <a:spLocks noChangeArrowheads="1"/>
          </p:cNvSpPr>
          <p:nvPr/>
        </p:nvSpPr>
        <p:spPr bwMode="auto">
          <a:xfrm>
            <a:off x="762000" y="41910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107" charset="0"/>
              </a:defRPr>
            </a:lvl1pPr>
            <a:lvl2pPr marL="742950" indent="-285750" eaLnBrk="0" hangingPunct="0">
              <a:spcBef>
                <a:spcPct val="20000"/>
              </a:spcBef>
              <a:buFont typeface="Arial" charset="0"/>
              <a:buChar char="–"/>
              <a:defRPr sz="2800">
                <a:solidFill>
                  <a:schemeClr val="tx1"/>
                </a:solidFill>
                <a:latin typeface="Calibri" pitchFamily="-107" charset="0"/>
              </a:defRPr>
            </a:lvl2pPr>
            <a:lvl3pPr marL="1143000" indent="-228600" eaLnBrk="0" hangingPunct="0">
              <a:spcBef>
                <a:spcPct val="20000"/>
              </a:spcBef>
              <a:buFont typeface="Arial" charset="0"/>
              <a:buChar char="•"/>
              <a:defRPr sz="2400">
                <a:solidFill>
                  <a:schemeClr val="tx1"/>
                </a:solidFill>
                <a:latin typeface="Calibri" pitchFamily="-107" charset="0"/>
              </a:defRPr>
            </a:lvl3pPr>
            <a:lvl4pPr marL="1600200" indent="-228600" eaLnBrk="0" hangingPunct="0">
              <a:spcBef>
                <a:spcPct val="20000"/>
              </a:spcBef>
              <a:buFont typeface="Arial" charset="0"/>
              <a:buChar char="–"/>
              <a:defRPr sz="2000">
                <a:solidFill>
                  <a:schemeClr val="tx1"/>
                </a:solidFill>
                <a:latin typeface="Calibri" pitchFamily="-107" charset="0"/>
              </a:defRPr>
            </a:lvl4pPr>
            <a:lvl5pPr marL="2057400" indent="-228600" eaLnBrk="0" hangingPunct="0">
              <a:spcBef>
                <a:spcPct val="20000"/>
              </a:spcBef>
              <a:buFont typeface="Arial" charset="0"/>
              <a:buChar char="»"/>
              <a:defRPr sz="2000">
                <a:solidFill>
                  <a:schemeClr val="tx1"/>
                </a:solidFill>
                <a:latin typeface="Calibri" pitchFamily="-107"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107"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107"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107"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107" charset="0"/>
              </a:defRPr>
            </a:lvl9pPr>
          </a:lstStyle>
          <a:p>
            <a:pPr eaLnBrk="1" hangingPunct="1">
              <a:spcBef>
                <a:spcPct val="0"/>
              </a:spcBef>
              <a:buFontTx/>
              <a:buNone/>
            </a:pPr>
            <a:r>
              <a:rPr lang="en-US" altLang="en-US" sz="1800" dirty="0">
                <a:latin typeface="Arial" charset="0"/>
              </a:rPr>
              <a:t>   </a:t>
            </a:r>
          </a:p>
        </p:txBody>
      </p:sp>
      <p:sp>
        <p:nvSpPr>
          <p:cNvPr id="15" name="Rectangle 14"/>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4" name="TextBox 13"/>
          <p:cNvSpPr txBox="1"/>
          <p:nvPr/>
        </p:nvSpPr>
        <p:spPr>
          <a:xfrm>
            <a:off x="7620000" y="990712"/>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2.12</a:t>
            </a:r>
          </a:p>
        </p:txBody>
      </p:sp>
      <p:sp>
        <p:nvSpPr>
          <p:cNvPr id="17" name="Rectangle 16"/>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6" name="Rounded Rectangle 7">
            <a:extLst>
              <a:ext uri="{FF2B5EF4-FFF2-40B4-BE49-F238E27FC236}">
                <a16:creationId xmlns:a16="http://schemas.microsoft.com/office/drawing/2014/main" id="{3FD7B779-67FC-472F-AF19-C555B8DB6BB4}"/>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2" name="Picture 1">
            <a:extLst>
              <a:ext uri="{FF2B5EF4-FFF2-40B4-BE49-F238E27FC236}">
                <a16:creationId xmlns:a16="http://schemas.microsoft.com/office/drawing/2014/main" id="{12E61A96-5818-408E-9187-BDFC589D3A2E}"/>
              </a:ext>
            </a:extLst>
          </p:cNvPr>
          <p:cNvPicPr>
            <a:picLocks noChangeAspect="1"/>
          </p:cNvPicPr>
          <p:nvPr/>
        </p:nvPicPr>
        <p:blipFill>
          <a:blip r:embed="rId3"/>
          <a:stretch>
            <a:fillRect/>
          </a:stretch>
        </p:blipFill>
        <p:spPr>
          <a:xfrm>
            <a:off x="435886" y="1905000"/>
            <a:ext cx="8250914" cy="3733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title"/>
          </p:nvPr>
        </p:nvSpPr>
        <p:spPr>
          <a:xfrm>
            <a:off x="457200" y="381000"/>
            <a:ext cx="8229600" cy="1036638"/>
          </a:xfrm>
        </p:spPr>
        <p:txBody>
          <a:bodyPr/>
          <a:lstStyle/>
          <a:p>
            <a:pPr eaLnBrk="1" hangingPunct="1"/>
            <a:r>
              <a:rPr lang="en-US" altLang="en-US" b="1" dirty="0">
                <a:cs typeface="Arial" charset="0"/>
              </a:rPr>
              <a:t>Processing Transactions</a:t>
            </a:r>
          </a:p>
        </p:txBody>
      </p:sp>
      <p:sp>
        <p:nvSpPr>
          <p:cNvPr id="10" name="Slide Number Placeholder 9"/>
          <p:cNvSpPr>
            <a:spLocks noGrp="1"/>
          </p:cNvSpPr>
          <p:nvPr>
            <p:ph type="sldNum" sz="quarter" idx="12"/>
          </p:nvPr>
        </p:nvSpPr>
        <p:spPr>
          <a:xfrm>
            <a:off x="6781800" y="6397736"/>
            <a:ext cx="2133600" cy="365125"/>
          </a:xfrm>
        </p:spPr>
        <p:txBody>
          <a:bodyPr/>
          <a:lstStyle/>
          <a:p>
            <a:pPr>
              <a:defRPr/>
            </a:pPr>
            <a:r>
              <a:rPr lang="en-US" dirty="0"/>
              <a:t>2-</a:t>
            </a:r>
            <a:fld id="{0E8A867F-2B08-441A-ADF4-2838433508CC}" type="slidenum">
              <a:rPr lang="en-US" smtClean="0"/>
              <a:pPr>
                <a:defRPr/>
              </a:pPr>
              <a:t>22</a:t>
            </a:fld>
            <a:endParaRPr lang="en-US" dirty="0"/>
          </a:p>
        </p:txBody>
      </p:sp>
      <p:sp>
        <p:nvSpPr>
          <p:cNvPr id="18" name="TextBox 17"/>
          <p:cNvSpPr txBox="1"/>
          <p:nvPr/>
        </p:nvSpPr>
        <p:spPr>
          <a:xfrm>
            <a:off x="457200" y="1524000"/>
            <a:ext cx="8077200" cy="1200150"/>
          </a:xfrm>
          <a:prstGeom prst="rect">
            <a:avLst/>
          </a:prstGeom>
          <a:solidFill>
            <a:schemeClr val="bg2">
              <a:lumMod val="90000"/>
            </a:schemeClr>
          </a:solidFill>
          <a:ln>
            <a:solidFill>
              <a:schemeClr val="tx1"/>
            </a:solidFill>
          </a:ln>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defRPr/>
            </a:pPr>
            <a:r>
              <a:rPr lang="en-US" dirty="0"/>
              <a:t>Double-entry accounting is useful in analyzing and processing transactions. Analysis of each transaction follows these four steps.</a:t>
            </a:r>
          </a:p>
        </p:txBody>
      </p:sp>
      <p:sp>
        <p:nvSpPr>
          <p:cNvPr id="7" name="Rectangle 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8" name="Rounded Rectangle 7"/>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sp>
        <p:nvSpPr>
          <p:cNvPr id="11" name="Rectangle 10"/>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2" name="Rectangle 1">
            <a:extLst>
              <a:ext uri="{FF2B5EF4-FFF2-40B4-BE49-F238E27FC236}">
                <a16:creationId xmlns:a16="http://schemas.microsoft.com/office/drawing/2014/main" id="{12EF70FB-BE02-4A71-B476-DA67151EEC6F}"/>
              </a:ext>
            </a:extLst>
          </p:cNvPr>
          <p:cNvSpPr/>
          <p:nvPr/>
        </p:nvSpPr>
        <p:spPr>
          <a:xfrm>
            <a:off x="609600" y="3124200"/>
            <a:ext cx="8229600" cy="1569660"/>
          </a:xfrm>
          <a:prstGeom prst="rect">
            <a:avLst/>
          </a:prstGeom>
        </p:spPr>
        <p:txBody>
          <a:bodyPr wrap="square">
            <a:spAutoFit/>
          </a:bodyPr>
          <a:lstStyle/>
          <a:p>
            <a:pPr>
              <a:defRPr/>
            </a:pPr>
            <a:r>
              <a:rPr lang="en-US" sz="2400" b="1" dirty="0">
                <a:solidFill>
                  <a:schemeClr val="accent2"/>
                </a:solidFill>
              </a:rPr>
              <a:t>Step 1  </a:t>
            </a:r>
            <a:r>
              <a:rPr lang="en-US" dirty="0"/>
              <a:t>Identify transactions and source documents.</a:t>
            </a:r>
          </a:p>
          <a:p>
            <a:pPr>
              <a:defRPr/>
            </a:pPr>
            <a:r>
              <a:rPr lang="en-US" sz="2400" b="1" dirty="0">
                <a:solidFill>
                  <a:schemeClr val="accent2"/>
                </a:solidFill>
              </a:rPr>
              <a:t>Step 2  </a:t>
            </a:r>
            <a:r>
              <a:rPr lang="en-US" dirty="0"/>
              <a:t>Analyze the transaction using the accounting equation.</a:t>
            </a:r>
          </a:p>
          <a:p>
            <a:pPr>
              <a:defRPr/>
            </a:pPr>
            <a:r>
              <a:rPr lang="en-US" sz="2400" b="1" dirty="0">
                <a:solidFill>
                  <a:schemeClr val="accent2"/>
                </a:solidFill>
              </a:rPr>
              <a:t>Step 3  </a:t>
            </a:r>
            <a:r>
              <a:rPr lang="en-US" dirty="0"/>
              <a:t>Record the journal entry.</a:t>
            </a:r>
          </a:p>
          <a:p>
            <a:pPr>
              <a:defRPr/>
            </a:pPr>
            <a:r>
              <a:rPr lang="en-US" sz="2400" b="1" dirty="0">
                <a:solidFill>
                  <a:schemeClr val="accent2"/>
                </a:solidFill>
              </a:rPr>
              <a:t>Step 4  </a:t>
            </a:r>
            <a:r>
              <a:rPr lang="en-US" dirty="0"/>
              <a:t>Post the entry (for simplicity, we use T-accounts as ledger accounts).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title"/>
          </p:nvPr>
        </p:nvSpPr>
        <p:spPr>
          <a:xfrm>
            <a:off x="457200" y="378489"/>
            <a:ext cx="8229600" cy="1143000"/>
          </a:xfrm>
        </p:spPr>
        <p:txBody>
          <a:bodyPr/>
          <a:lstStyle/>
          <a:p>
            <a:r>
              <a:rPr lang="en-US" altLang="en-US" b="1" dirty="0">
                <a:cs typeface="Arial" charset="0"/>
              </a:rPr>
              <a:t>Processing Transactions #1</a:t>
            </a:r>
          </a:p>
        </p:txBody>
      </p:sp>
      <p:sp>
        <p:nvSpPr>
          <p:cNvPr id="2" name="Slide Number Placeholder 1"/>
          <p:cNvSpPr>
            <a:spLocks noGrp="1"/>
          </p:cNvSpPr>
          <p:nvPr>
            <p:ph type="sldNum" sz="quarter" idx="12"/>
          </p:nvPr>
        </p:nvSpPr>
        <p:spPr>
          <a:xfrm>
            <a:off x="6770481" y="6346218"/>
            <a:ext cx="2133600" cy="365125"/>
          </a:xfrm>
        </p:spPr>
        <p:txBody>
          <a:bodyPr/>
          <a:lstStyle/>
          <a:p>
            <a:pPr>
              <a:defRPr/>
            </a:pPr>
            <a:r>
              <a:rPr lang="en-US" dirty="0"/>
              <a:t>2-</a:t>
            </a:r>
            <a:fld id="{57A87CD1-3AF0-4612-A671-DB899BA1B7F9}" type="slidenum">
              <a:rPr lang="en-US" smtClean="0"/>
              <a:pPr>
                <a:defRPr/>
              </a:pPr>
              <a:t>23</a:t>
            </a:fld>
            <a:endParaRPr lang="en-US" dirty="0"/>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8"/>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077F91AB-D4BA-47F2-B45C-D5156040D332}"/>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4" name="Picture 3">
            <a:extLst>
              <a:ext uri="{FF2B5EF4-FFF2-40B4-BE49-F238E27FC236}">
                <a16:creationId xmlns:a16="http://schemas.microsoft.com/office/drawing/2014/main" id="{BF49FE68-A488-4890-BFCA-E222D64AF2EF}"/>
              </a:ext>
            </a:extLst>
          </p:cNvPr>
          <p:cNvPicPr>
            <a:picLocks noChangeAspect="1"/>
          </p:cNvPicPr>
          <p:nvPr/>
        </p:nvPicPr>
        <p:blipFill rotWithShape="1">
          <a:blip r:embed="rId3"/>
          <a:srcRect l="-210" t="-748" r="34318" b="66089"/>
          <a:stretch/>
        </p:blipFill>
        <p:spPr>
          <a:xfrm>
            <a:off x="609601" y="1752601"/>
            <a:ext cx="5257800" cy="838200"/>
          </a:xfrm>
          <a:prstGeom prst="rect">
            <a:avLst/>
          </a:prstGeom>
        </p:spPr>
      </p:pic>
      <p:pic>
        <p:nvPicPr>
          <p:cNvPr id="11" name="Picture 10">
            <a:extLst>
              <a:ext uri="{FF2B5EF4-FFF2-40B4-BE49-F238E27FC236}">
                <a16:creationId xmlns:a16="http://schemas.microsoft.com/office/drawing/2014/main" id="{BF49FE68-A488-4890-BFCA-E222D64AF2EF}"/>
              </a:ext>
            </a:extLst>
          </p:cNvPr>
          <p:cNvPicPr>
            <a:picLocks noChangeAspect="1"/>
          </p:cNvPicPr>
          <p:nvPr/>
        </p:nvPicPr>
        <p:blipFill>
          <a:blip r:embed="rId3"/>
          <a:stretch>
            <a:fillRect/>
          </a:stretch>
        </p:blipFill>
        <p:spPr>
          <a:xfrm>
            <a:off x="457200" y="1770702"/>
            <a:ext cx="7979391" cy="24183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378716"/>
            <a:ext cx="8229600" cy="1143000"/>
          </a:xfrm>
        </p:spPr>
        <p:txBody>
          <a:bodyPr/>
          <a:lstStyle/>
          <a:p>
            <a:r>
              <a:rPr lang="en-US" altLang="en-US" b="1" dirty="0">
                <a:cs typeface="Arial" charset="0"/>
              </a:rPr>
              <a:t>Processing Transactions #2</a:t>
            </a:r>
            <a:endParaRPr lang="en-US" altLang="en-US" b="1" dirty="0">
              <a:latin typeface="Arial" charset="0"/>
              <a:cs typeface="Arial" charset="0"/>
            </a:endParaRPr>
          </a:p>
        </p:txBody>
      </p:sp>
      <p:sp>
        <p:nvSpPr>
          <p:cNvPr id="2" name="Slide Number Placeholder 1"/>
          <p:cNvSpPr>
            <a:spLocks noGrp="1"/>
          </p:cNvSpPr>
          <p:nvPr>
            <p:ph type="sldNum" sz="quarter" idx="12"/>
          </p:nvPr>
        </p:nvSpPr>
        <p:spPr>
          <a:xfrm>
            <a:off x="8458200" y="6337146"/>
            <a:ext cx="520036" cy="437906"/>
          </a:xfrm>
        </p:spPr>
        <p:txBody>
          <a:bodyPr/>
          <a:lstStyle/>
          <a:p>
            <a:pPr>
              <a:defRPr/>
            </a:pPr>
            <a:r>
              <a:rPr lang="en-US" dirty="0"/>
              <a:t>2-</a:t>
            </a:r>
            <a:fld id="{DF2278C9-1937-49A2-BB4F-46CB9B7A0A2F}" type="slidenum">
              <a:rPr lang="en-US" smtClean="0"/>
              <a:pPr>
                <a:defRPr/>
              </a:pPr>
              <a:t>24</a:t>
            </a:fld>
            <a:endParaRPr lang="en-US" dirty="0"/>
          </a:p>
        </p:txBody>
      </p:sp>
      <p:pic>
        <p:nvPicPr>
          <p:cNvPr id="148484"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r="33524" b="72213"/>
          <a:stretch/>
        </p:blipFill>
        <p:spPr bwMode="auto">
          <a:xfrm>
            <a:off x="315041" y="1638023"/>
            <a:ext cx="5780959" cy="72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8"/>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58B48632-2CA3-48C5-9D24-935F6839F9CD}"/>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1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88" y="1665405"/>
            <a:ext cx="8696325" cy="260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title"/>
          </p:nvPr>
        </p:nvSpPr>
        <p:spPr>
          <a:xfrm>
            <a:off x="457200" y="566928"/>
            <a:ext cx="8229600" cy="1143000"/>
          </a:xfrm>
        </p:spPr>
        <p:txBody>
          <a:bodyPr/>
          <a:lstStyle/>
          <a:p>
            <a:r>
              <a:rPr lang="en-US" altLang="en-US" b="1" dirty="0">
                <a:cs typeface="Arial" charset="0"/>
              </a:rPr>
              <a:t>Processing Transactions #3</a:t>
            </a:r>
            <a:endParaRPr lang="en-US" altLang="en-US" b="1" dirty="0">
              <a:latin typeface="Arial" charset="0"/>
              <a:cs typeface="Arial" charset="0"/>
            </a:endParaRPr>
          </a:p>
        </p:txBody>
      </p:sp>
      <p:sp>
        <p:nvSpPr>
          <p:cNvPr id="2" name="Slide Number Placeholder 1"/>
          <p:cNvSpPr>
            <a:spLocks noGrp="1"/>
          </p:cNvSpPr>
          <p:nvPr>
            <p:ph type="sldNum" sz="quarter" idx="12"/>
          </p:nvPr>
        </p:nvSpPr>
        <p:spPr>
          <a:xfrm>
            <a:off x="6858000" y="6370636"/>
            <a:ext cx="2133600" cy="365125"/>
          </a:xfrm>
        </p:spPr>
        <p:txBody>
          <a:bodyPr/>
          <a:lstStyle/>
          <a:p>
            <a:pPr>
              <a:defRPr/>
            </a:pPr>
            <a:r>
              <a:rPr lang="en-US" dirty="0"/>
              <a:t>2-</a:t>
            </a:r>
            <a:fld id="{4CFAE9D9-3BF5-4021-AA10-44943BF60C87}" type="slidenum">
              <a:rPr lang="en-US" smtClean="0"/>
              <a:pPr>
                <a:defRPr/>
              </a:pPr>
              <a:t>25</a:t>
            </a:fld>
            <a:endParaRPr lang="en-US" dirty="0"/>
          </a:p>
        </p:txBody>
      </p:sp>
      <p:pic>
        <p:nvPicPr>
          <p:cNvPr id="14950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r="34483" b="73354"/>
          <a:stretch/>
        </p:blipFill>
        <p:spPr bwMode="auto">
          <a:xfrm>
            <a:off x="304800" y="1642533"/>
            <a:ext cx="5791200" cy="71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8"/>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E5622E0F-0BDD-4CB5-AE5E-3B16838A8641}"/>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1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53632"/>
            <a:ext cx="8839200" cy="270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title"/>
          </p:nvPr>
        </p:nvSpPr>
        <p:spPr>
          <a:xfrm>
            <a:off x="457200" y="450822"/>
            <a:ext cx="8229600" cy="1143000"/>
          </a:xfrm>
        </p:spPr>
        <p:txBody>
          <a:bodyPr/>
          <a:lstStyle/>
          <a:p>
            <a:r>
              <a:rPr lang="en-US" altLang="en-US" b="1" dirty="0">
                <a:cs typeface="Arial" charset="0"/>
              </a:rPr>
              <a:t>Processing Transactions #4</a:t>
            </a:r>
            <a:endParaRPr lang="en-US" altLang="en-US" b="1" dirty="0">
              <a:latin typeface="Arial" charset="0"/>
              <a:cs typeface="Arial" charset="0"/>
            </a:endParaRPr>
          </a:p>
        </p:txBody>
      </p:sp>
      <p:sp>
        <p:nvSpPr>
          <p:cNvPr id="2" name="Slide Number Placeholder 1"/>
          <p:cNvSpPr>
            <a:spLocks noGrp="1"/>
          </p:cNvSpPr>
          <p:nvPr>
            <p:ph type="sldNum" sz="quarter" idx="12"/>
          </p:nvPr>
        </p:nvSpPr>
        <p:spPr>
          <a:xfrm>
            <a:off x="6881468" y="6346218"/>
            <a:ext cx="2133600" cy="365125"/>
          </a:xfrm>
        </p:spPr>
        <p:txBody>
          <a:bodyPr/>
          <a:lstStyle/>
          <a:p>
            <a:pPr>
              <a:defRPr/>
            </a:pPr>
            <a:r>
              <a:rPr lang="en-US" dirty="0"/>
              <a:t>2-</a:t>
            </a:r>
            <a:fld id="{5A44D9BE-6EF9-4E20-B7F9-95D6017A8CA8}" type="slidenum">
              <a:rPr lang="en-US" smtClean="0"/>
              <a:pPr>
                <a:defRPr/>
              </a:pPr>
              <a:t>26</a:t>
            </a:fld>
            <a:endParaRPr lang="en-US" dirty="0"/>
          </a:p>
        </p:txBody>
      </p:sp>
      <p:pic>
        <p:nvPicPr>
          <p:cNvPr id="150532"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t="1" r="34211" b="70215"/>
          <a:stretch/>
        </p:blipFill>
        <p:spPr bwMode="auto">
          <a:xfrm>
            <a:off x="457200" y="1782684"/>
            <a:ext cx="5715000" cy="80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8"/>
          <p:cNvSpPr>
            <a:spLocks noGrp="1" noChangeArrowheads="1"/>
          </p:cNvSpPr>
          <p:nvPr/>
        </p:nvSpPr>
        <p:spPr bwMode="auto">
          <a:xfrm>
            <a:off x="6445370" y="641448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5AC42FC1-7061-4A0E-88FC-857332066F14}"/>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1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686800" cy="2713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78536" y="387350"/>
            <a:ext cx="8229600" cy="1143000"/>
          </a:xfrm>
        </p:spPr>
        <p:txBody>
          <a:bodyPr/>
          <a:lstStyle/>
          <a:p>
            <a:r>
              <a:rPr lang="en-US" altLang="en-US" b="1" dirty="0">
                <a:cs typeface="Arial" charset="0"/>
              </a:rPr>
              <a:t>Processing Transactions #5</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t>2-</a:t>
            </a:r>
            <a:fld id="{75A86F4D-567E-4E1B-BD13-7FD150E039E7}" type="slidenum">
              <a:rPr lang="en-US" smtClean="0"/>
              <a:pPr>
                <a:defRPr/>
              </a:pPr>
              <a:t>27</a:t>
            </a:fld>
            <a:endParaRPr lang="en-US" dirty="0"/>
          </a:p>
        </p:txBody>
      </p:sp>
      <p:pic>
        <p:nvPicPr>
          <p:cNvPr id="151556"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r="33415" b="67934"/>
          <a:stretch/>
        </p:blipFill>
        <p:spPr bwMode="auto">
          <a:xfrm>
            <a:off x="478536" y="1781307"/>
            <a:ext cx="5769864" cy="88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EFB8C9D2-05CF-4EC0-97CC-F48FFB668B49}"/>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80" y="1781307"/>
            <a:ext cx="8665464" cy="276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38912" y="527304"/>
            <a:ext cx="8229600" cy="1143000"/>
          </a:xfrm>
        </p:spPr>
        <p:txBody>
          <a:bodyPr/>
          <a:lstStyle/>
          <a:p>
            <a:r>
              <a:rPr lang="en-US" altLang="en-US" b="1" dirty="0">
                <a:cs typeface="Arial" charset="0"/>
              </a:rPr>
              <a:t>Processing Transactions #6</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28</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3" name="Picture 2"/>
          <p:cNvPicPr>
            <a:picLocks noChangeAspect="1"/>
          </p:cNvPicPr>
          <p:nvPr/>
        </p:nvPicPr>
        <p:blipFill rotWithShape="1">
          <a:blip r:embed="rId3"/>
          <a:srcRect r="32479" b="71973"/>
          <a:stretch/>
        </p:blipFill>
        <p:spPr>
          <a:xfrm>
            <a:off x="228600" y="2093718"/>
            <a:ext cx="6019800" cy="801882"/>
          </a:xfrm>
          <a:prstGeom prst="rect">
            <a:avLst/>
          </a:prstGeom>
        </p:spPr>
      </p:pic>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75EBBEFA-4F69-4A3A-94FA-9883C8AC35B8}"/>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9" name="Picture 8"/>
          <p:cNvPicPr>
            <a:picLocks noChangeAspect="1"/>
          </p:cNvPicPr>
          <p:nvPr/>
        </p:nvPicPr>
        <p:blipFill>
          <a:blip r:embed="rId3"/>
          <a:stretch>
            <a:fillRect/>
          </a:stretch>
        </p:blipFill>
        <p:spPr>
          <a:xfrm>
            <a:off x="252714" y="2129513"/>
            <a:ext cx="8915400" cy="2861132"/>
          </a:xfrm>
          <a:prstGeom prst="rect">
            <a:avLst/>
          </a:prstGeom>
        </p:spPr>
      </p:pic>
    </p:spTree>
    <p:extLst>
      <p:ext uri="{BB962C8B-B14F-4D97-AF65-F5344CB8AC3E}">
        <p14:creationId xmlns:p14="http://schemas.microsoft.com/office/powerpoint/2010/main" val="408779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463550"/>
            <a:ext cx="8229600" cy="1143000"/>
          </a:xfrm>
        </p:spPr>
        <p:txBody>
          <a:bodyPr/>
          <a:lstStyle/>
          <a:p>
            <a:r>
              <a:rPr lang="en-US" altLang="en-US" b="1" dirty="0">
                <a:cs typeface="Arial" charset="0"/>
              </a:rPr>
              <a:t>Processing Transactions #7</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29</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4" name="Picture 3"/>
          <p:cNvPicPr>
            <a:picLocks noChangeAspect="1"/>
          </p:cNvPicPr>
          <p:nvPr/>
        </p:nvPicPr>
        <p:blipFill rotWithShape="1">
          <a:blip r:embed="rId3"/>
          <a:srcRect r="32015" b="73656"/>
          <a:stretch/>
        </p:blipFill>
        <p:spPr>
          <a:xfrm>
            <a:off x="653512" y="2248535"/>
            <a:ext cx="5594888" cy="799466"/>
          </a:xfrm>
          <a:prstGeom prst="rect">
            <a:avLst/>
          </a:prstGeom>
        </p:spPr>
      </p:pic>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1B09F2A4-03AC-4D47-B32F-84B7043293BD}"/>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9" name="Picture 8"/>
          <p:cNvPicPr>
            <a:picLocks noChangeAspect="1"/>
          </p:cNvPicPr>
          <p:nvPr/>
        </p:nvPicPr>
        <p:blipFill>
          <a:blip r:embed="rId3"/>
          <a:stretch>
            <a:fillRect/>
          </a:stretch>
        </p:blipFill>
        <p:spPr>
          <a:xfrm>
            <a:off x="709717" y="2248535"/>
            <a:ext cx="8229600" cy="3034665"/>
          </a:xfrm>
          <a:prstGeom prst="rect">
            <a:avLst/>
          </a:prstGeom>
        </p:spPr>
      </p:pic>
    </p:spTree>
    <p:extLst>
      <p:ext uri="{BB962C8B-B14F-4D97-AF65-F5344CB8AC3E}">
        <p14:creationId xmlns:p14="http://schemas.microsoft.com/office/powerpoint/2010/main" val="145554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4"/>
          <p:cNvSpPr>
            <a:spLocks noGrp="1"/>
          </p:cNvSpPr>
          <p:nvPr>
            <p:ph type="ctrTitle" idx="4294967295"/>
          </p:nvPr>
        </p:nvSpPr>
        <p:spPr>
          <a:xfrm>
            <a:off x="762000" y="1882775"/>
            <a:ext cx="7315200" cy="3124200"/>
          </a:xfrm>
        </p:spPr>
        <p:txBody>
          <a:bodyPr>
            <a:normAutofit/>
          </a:bodyPr>
          <a:lstStyle/>
          <a:p>
            <a:r>
              <a:rPr lang="en-US" dirty="0"/>
              <a:t>Describe an account and its use in recording transactions.</a:t>
            </a:r>
          </a:p>
        </p:txBody>
      </p:sp>
      <p:sp>
        <p:nvSpPr>
          <p:cNvPr id="7" name="Rectangle 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rgbClr val="FFFF00"/>
              </a:solidFill>
              <a:latin typeface="Palatino Linotype"/>
            </a:endParaRPr>
          </a:p>
        </p:txBody>
      </p:sp>
      <p:sp>
        <p:nvSpPr>
          <p:cNvPr id="8" name="TextBox 7"/>
          <p:cNvSpPr txBox="1"/>
          <p:nvPr/>
        </p:nvSpPr>
        <p:spPr>
          <a:xfrm>
            <a:off x="762000" y="760115"/>
            <a:ext cx="7391400" cy="769441"/>
          </a:xfrm>
          <a:prstGeom prst="rect">
            <a:avLst/>
          </a:prstGeom>
          <a:noFill/>
        </p:spPr>
        <p:txBody>
          <a:bodyPr wrap="square" rtlCol="0">
            <a:spAutoFit/>
          </a:bodyPr>
          <a:lstStyle/>
          <a:p>
            <a:pPr algn="ctr"/>
            <a:r>
              <a:rPr lang="en-US" altLang="en-US" sz="4400" b="1" dirty="0">
                <a:solidFill>
                  <a:prstClr val="black"/>
                </a:solidFill>
                <a:latin typeface="Calibri"/>
              </a:rPr>
              <a:t>Learning Objective C1</a:t>
            </a:r>
            <a:endParaRPr lang="en-US" sz="4400" dirty="0">
              <a:solidFill>
                <a:prstClr val="black"/>
              </a:solidFill>
              <a:latin typeface="Calibri"/>
            </a:endParaRPr>
          </a:p>
        </p:txBody>
      </p:sp>
    </p:spTree>
    <p:extLst>
      <p:ext uri="{BB962C8B-B14F-4D97-AF65-F5344CB8AC3E}">
        <p14:creationId xmlns:p14="http://schemas.microsoft.com/office/powerpoint/2010/main" val="167669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410845"/>
            <a:ext cx="8229600" cy="1143000"/>
          </a:xfrm>
        </p:spPr>
        <p:txBody>
          <a:bodyPr/>
          <a:lstStyle/>
          <a:p>
            <a:r>
              <a:rPr lang="en-US" altLang="en-US" b="1" dirty="0">
                <a:cs typeface="Arial" charset="0"/>
              </a:rPr>
              <a:t>Processing Transactions #8</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30</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5" name="Picture 4"/>
          <p:cNvPicPr>
            <a:picLocks noChangeAspect="1"/>
          </p:cNvPicPr>
          <p:nvPr/>
        </p:nvPicPr>
        <p:blipFill rotWithShape="1">
          <a:blip r:embed="rId3"/>
          <a:srcRect r="16667" b="62858"/>
          <a:stretch/>
        </p:blipFill>
        <p:spPr>
          <a:xfrm>
            <a:off x="342900" y="1812024"/>
            <a:ext cx="7048500" cy="1312176"/>
          </a:xfrm>
          <a:prstGeom prst="rect">
            <a:avLst/>
          </a:prstGeom>
        </p:spPr>
      </p:pic>
      <p:sp>
        <p:nvSpPr>
          <p:cNvPr id="11" name="Rectangle 10"/>
          <p:cNvSpPr>
            <a:spLocks noGrp="1" noChangeArrowheads="1"/>
          </p:cNvSpPr>
          <p:nvPr/>
        </p:nvSpPr>
        <p:spPr bwMode="auto">
          <a:xfrm>
            <a:off x="6324600" y="6428394"/>
            <a:ext cx="2286000" cy="166081"/>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9" name="Rounded Rectangle 7">
            <a:extLst>
              <a:ext uri="{FF2B5EF4-FFF2-40B4-BE49-F238E27FC236}">
                <a16:creationId xmlns:a16="http://schemas.microsoft.com/office/drawing/2014/main" id="{0981AE3B-E4A7-42F9-A4DA-BF08E4D5C81A}"/>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8" name="Picture 7"/>
          <p:cNvPicPr>
            <a:picLocks noChangeAspect="1"/>
          </p:cNvPicPr>
          <p:nvPr/>
        </p:nvPicPr>
        <p:blipFill>
          <a:blip r:embed="rId3"/>
          <a:stretch>
            <a:fillRect/>
          </a:stretch>
        </p:blipFill>
        <p:spPr>
          <a:xfrm>
            <a:off x="457200" y="1964690"/>
            <a:ext cx="8458200" cy="3532846"/>
          </a:xfrm>
          <a:prstGeom prst="rect">
            <a:avLst/>
          </a:prstGeom>
        </p:spPr>
      </p:pic>
    </p:spTree>
    <p:extLst>
      <p:ext uri="{BB962C8B-B14F-4D97-AF65-F5344CB8AC3E}">
        <p14:creationId xmlns:p14="http://schemas.microsoft.com/office/powerpoint/2010/main" val="117467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365274"/>
            <a:ext cx="8229600" cy="1143000"/>
          </a:xfrm>
        </p:spPr>
        <p:txBody>
          <a:bodyPr/>
          <a:lstStyle/>
          <a:p>
            <a:r>
              <a:rPr lang="en-US" altLang="en-US" b="1" dirty="0">
                <a:cs typeface="Arial" charset="0"/>
              </a:rPr>
              <a:t>Processing Transactions #9</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31</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34256" b="71164"/>
          <a:stretch/>
        </p:blipFill>
        <p:spPr>
          <a:xfrm>
            <a:off x="488093" y="2041415"/>
            <a:ext cx="5455508" cy="854186"/>
          </a:xfrm>
          <a:prstGeom prst="rect">
            <a:avLst/>
          </a:prstGeom>
        </p:spPr>
      </p:pic>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6079DFC6-1A79-44B2-BD2B-7C96CF4CF934}"/>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93" y="1977256"/>
            <a:ext cx="8298211" cy="2962245"/>
          </a:xfrm>
          <a:prstGeom prst="rect">
            <a:avLst/>
          </a:prstGeom>
        </p:spPr>
      </p:pic>
    </p:spTree>
    <p:extLst>
      <p:ext uri="{BB962C8B-B14F-4D97-AF65-F5344CB8AC3E}">
        <p14:creationId xmlns:p14="http://schemas.microsoft.com/office/powerpoint/2010/main" val="296693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441325"/>
            <a:ext cx="8229600" cy="1143000"/>
          </a:xfrm>
        </p:spPr>
        <p:txBody>
          <a:bodyPr/>
          <a:lstStyle/>
          <a:p>
            <a:r>
              <a:rPr lang="en-US" altLang="en-US" b="1" dirty="0">
                <a:cs typeface="Arial" charset="0"/>
              </a:rPr>
              <a:t>Processing Transactions #10</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32</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D5CD0142-B181-4C14-831E-437ECF0D9778}"/>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4" name="Picture 3">
            <a:extLst>
              <a:ext uri="{FF2B5EF4-FFF2-40B4-BE49-F238E27FC236}">
                <a16:creationId xmlns:a16="http://schemas.microsoft.com/office/drawing/2014/main" id="{7C1C2FFD-803F-42AB-806A-94826CEB7491}"/>
              </a:ext>
            </a:extLst>
          </p:cNvPr>
          <p:cNvPicPr>
            <a:picLocks noChangeAspect="1"/>
          </p:cNvPicPr>
          <p:nvPr/>
        </p:nvPicPr>
        <p:blipFill rotWithShape="1">
          <a:blip r:embed="rId3"/>
          <a:srcRect r="32201" b="69530"/>
          <a:stretch/>
        </p:blipFill>
        <p:spPr>
          <a:xfrm>
            <a:off x="1066800" y="1938597"/>
            <a:ext cx="4953000" cy="880803"/>
          </a:xfrm>
          <a:prstGeom prst="rect">
            <a:avLst/>
          </a:prstGeom>
        </p:spPr>
      </p:pic>
      <p:pic>
        <p:nvPicPr>
          <p:cNvPr id="9" name="Picture 8">
            <a:extLst>
              <a:ext uri="{FF2B5EF4-FFF2-40B4-BE49-F238E27FC236}">
                <a16:creationId xmlns:a16="http://schemas.microsoft.com/office/drawing/2014/main" id="{7C1C2FFD-803F-42AB-806A-94826CEB7491}"/>
              </a:ext>
            </a:extLst>
          </p:cNvPr>
          <p:cNvPicPr>
            <a:picLocks noChangeAspect="1"/>
          </p:cNvPicPr>
          <p:nvPr/>
        </p:nvPicPr>
        <p:blipFill>
          <a:blip r:embed="rId3"/>
          <a:stretch>
            <a:fillRect/>
          </a:stretch>
        </p:blipFill>
        <p:spPr>
          <a:xfrm>
            <a:off x="1066800" y="1902650"/>
            <a:ext cx="7305356" cy="2890695"/>
          </a:xfrm>
          <a:prstGeom prst="rect">
            <a:avLst/>
          </a:prstGeom>
        </p:spPr>
      </p:pic>
    </p:spTree>
    <p:extLst>
      <p:ext uri="{BB962C8B-B14F-4D97-AF65-F5344CB8AC3E}">
        <p14:creationId xmlns:p14="http://schemas.microsoft.com/office/powerpoint/2010/main" val="10899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428134"/>
            <a:ext cx="8229600" cy="1143000"/>
          </a:xfrm>
        </p:spPr>
        <p:txBody>
          <a:bodyPr/>
          <a:lstStyle/>
          <a:p>
            <a:r>
              <a:rPr lang="en-US" altLang="en-US" b="1" dirty="0">
                <a:cs typeface="Arial" charset="0"/>
              </a:rPr>
              <a:t>Processing Transactions #11</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33</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1B2AE156-3868-4C5F-8F7B-426F6556EEC2}"/>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3" name="Picture 2">
            <a:extLst>
              <a:ext uri="{FF2B5EF4-FFF2-40B4-BE49-F238E27FC236}">
                <a16:creationId xmlns:a16="http://schemas.microsoft.com/office/drawing/2014/main" id="{521906FC-2F67-4457-89EE-5EE8567F5BFC}"/>
              </a:ext>
            </a:extLst>
          </p:cNvPr>
          <p:cNvPicPr>
            <a:picLocks noChangeAspect="1"/>
          </p:cNvPicPr>
          <p:nvPr/>
        </p:nvPicPr>
        <p:blipFill rotWithShape="1">
          <a:blip r:embed="rId3"/>
          <a:srcRect r="31783" b="73341"/>
          <a:stretch/>
        </p:blipFill>
        <p:spPr>
          <a:xfrm>
            <a:off x="1225765" y="2004309"/>
            <a:ext cx="4565436" cy="738892"/>
          </a:xfrm>
          <a:prstGeom prst="rect">
            <a:avLst/>
          </a:prstGeom>
        </p:spPr>
      </p:pic>
      <p:pic>
        <p:nvPicPr>
          <p:cNvPr id="9" name="Picture 8">
            <a:extLst>
              <a:ext uri="{FF2B5EF4-FFF2-40B4-BE49-F238E27FC236}">
                <a16:creationId xmlns:a16="http://schemas.microsoft.com/office/drawing/2014/main" id="{521906FC-2F67-4457-89EE-5EE8567F5BFC}"/>
              </a:ext>
            </a:extLst>
          </p:cNvPr>
          <p:cNvPicPr>
            <a:picLocks noChangeAspect="1"/>
          </p:cNvPicPr>
          <p:nvPr/>
        </p:nvPicPr>
        <p:blipFill>
          <a:blip r:embed="rId3"/>
          <a:stretch>
            <a:fillRect/>
          </a:stretch>
        </p:blipFill>
        <p:spPr>
          <a:xfrm>
            <a:off x="1183325" y="1968862"/>
            <a:ext cx="6692471" cy="2771629"/>
          </a:xfrm>
          <a:prstGeom prst="rect">
            <a:avLst/>
          </a:prstGeom>
        </p:spPr>
      </p:pic>
    </p:spTree>
    <p:extLst>
      <p:ext uri="{BB962C8B-B14F-4D97-AF65-F5344CB8AC3E}">
        <p14:creationId xmlns:p14="http://schemas.microsoft.com/office/powerpoint/2010/main" val="192990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419577"/>
            <a:ext cx="8229600" cy="1143000"/>
          </a:xfrm>
        </p:spPr>
        <p:txBody>
          <a:bodyPr/>
          <a:lstStyle/>
          <a:p>
            <a:r>
              <a:rPr lang="en-US" altLang="en-US" b="1" dirty="0">
                <a:cs typeface="Arial" charset="0"/>
              </a:rPr>
              <a:t>Processing Transactions #12</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34</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3" name="Picture 2"/>
          <p:cNvPicPr>
            <a:picLocks noChangeAspect="1"/>
          </p:cNvPicPr>
          <p:nvPr/>
        </p:nvPicPr>
        <p:blipFill rotWithShape="1">
          <a:blip r:embed="rId3"/>
          <a:srcRect r="32989" b="71608"/>
          <a:stretch/>
        </p:blipFill>
        <p:spPr>
          <a:xfrm>
            <a:off x="1066800" y="2047202"/>
            <a:ext cx="4953000" cy="924598"/>
          </a:xfrm>
          <a:prstGeom prst="rect">
            <a:avLst/>
          </a:prstGeom>
        </p:spPr>
      </p:pic>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E6F45455-78D2-4D7B-A14D-17351F06413F}"/>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9" name="Picture 8"/>
          <p:cNvPicPr>
            <a:picLocks noChangeAspect="1"/>
          </p:cNvPicPr>
          <p:nvPr/>
        </p:nvPicPr>
        <p:blipFill>
          <a:blip r:embed="rId3"/>
          <a:stretch>
            <a:fillRect/>
          </a:stretch>
        </p:blipFill>
        <p:spPr>
          <a:xfrm>
            <a:off x="990600" y="2070649"/>
            <a:ext cx="7391400" cy="3256524"/>
          </a:xfrm>
          <a:prstGeom prst="rect">
            <a:avLst/>
          </a:prstGeom>
        </p:spPr>
      </p:pic>
    </p:spTree>
    <p:extLst>
      <p:ext uri="{BB962C8B-B14F-4D97-AF65-F5344CB8AC3E}">
        <p14:creationId xmlns:p14="http://schemas.microsoft.com/office/powerpoint/2010/main" val="286348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386045"/>
            <a:ext cx="8229600" cy="1143000"/>
          </a:xfrm>
        </p:spPr>
        <p:txBody>
          <a:bodyPr/>
          <a:lstStyle/>
          <a:p>
            <a:r>
              <a:rPr lang="en-US" altLang="en-US" b="1" dirty="0">
                <a:cs typeface="Arial" charset="0"/>
              </a:rPr>
              <a:t>Processing Transactions #13</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35</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5" name="Picture 4"/>
          <p:cNvPicPr>
            <a:picLocks noChangeAspect="1"/>
          </p:cNvPicPr>
          <p:nvPr/>
        </p:nvPicPr>
        <p:blipFill rotWithShape="1">
          <a:blip r:embed="rId3"/>
          <a:srcRect r="31759" b="65773"/>
          <a:stretch/>
        </p:blipFill>
        <p:spPr>
          <a:xfrm>
            <a:off x="457201" y="1915091"/>
            <a:ext cx="5791200" cy="1285310"/>
          </a:xfrm>
          <a:prstGeom prst="rect">
            <a:avLst/>
          </a:prstGeom>
        </p:spPr>
      </p:pic>
      <p:sp>
        <p:nvSpPr>
          <p:cNvPr id="11" name="Rectangle 10"/>
          <p:cNvSpPr>
            <a:spLocks noGrp="1" noChangeArrowheads="1"/>
          </p:cNvSpPr>
          <p:nvPr/>
        </p:nvSpPr>
        <p:spPr bwMode="auto">
          <a:xfrm>
            <a:off x="6248400" y="6414482"/>
            <a:ext cx="23622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9" name="Rounded Rectangle 7">
            <a:extLst>
              <a:ext uri="{FF2B5EF4-FFF2-40B4-BE49-F238E27FC236}">
                <a16:creationId xmlns:a16="http://schemas.microsoft.com/office/drawing/2014/main" id="{0BA383BF-B8F6-45CA-AF0F-1D550BC4FB64}"/>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8" name="Picture 7"/>
          <p:cNvPicPr>
            <a:picLocks noChangeAspect="1"/>
          </p:cNvPicPr>
          <p:nvPr/>
        </p:nvPicPr>
        <p:blipFill>
          <a:blip r:embed="rId3"/>
          <a:stretch>
            <a:fillRect/>
          </a:stretch>
        </p:blipFill>
        <p:spPr>
          <a:xfrm>
            <a:off x="457200" y="1915090"/>
            <a:ext cx="8486387" cy="3755257"/>
          </a:xfrm>
          <a:prstGeom prst="rect">
            <a:avLst/>
          </a:prstGeom>
        </p:spPr>
      </p:pic>
    </p:spTree>
    <p:extLst>
      <p:ext uri="{BB962C8B-B14F-4D97-AF65-F5344CB8AC3E}">
        <p14:creationId xmlns:p14="http://schemas.microsoft.com/office/powerpoint/2010/main" val="269974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72440" y="359873"/>
            <a:ext cx="8229600" cy="1143000"/>
          </a:xfrm>
        </p:spPr>
        <p:txBody>
          <a:bodyPr/>
          <a:lstStyle/>
          <a:p>
            <a:r>
              <a:rPr lang="en-US" altLang="en-US" b="1" dirty="0">
                <a:cs typeface="Arial" charset="0"/>
              </a:rPr>
              <a:t>Processing Transactions #14</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36</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3" name="Picture 2"/>
          <p:cNvPicPr>
            <a:picLocks noChangeAspect="1"/>
          </p:cNvPicPr>
          <p:nvPr/>
        </p:nvPicPr>
        <p:blipFill rotWithShape="1">
          <a:blip r:embed="rId3"/>
          <a:srcRect r="33498" b="79503"/>
          <a:stretch/>
        </p:blipFill>
        <p:spPr>
          <a:xfrm>
            <a:off x="472440" y="1840073"/>
            <a:ext cx="5318760" cy="826927"/>
          </a:xfrm>
          <a:prstGeom prst="rect">
            <a:avLst/>
          </a:prstGeom>
        </p:spPr>
      </p:pic>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4596A6E4-B267-4650-BEC6-2590D24A3375}"/>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9" name="Picture 8"/>
          <p:cNvPicPr>
            <a:picLocks noChangeAspect="1"/>
          </p:cNvPicPr>
          <p:nvPr/>
        </p:nvPicPr>
        <p:blipFill>
          <a:blip r:embed="rId3"/>
          <a:stretch>
            <a:fillRect/>
          </a:stretch>
        </p:blipFill>
        <p:spPr>
          <a:xfrm>
            <a:off x="484979" y="1865640"/>
            <a:ext cx="7997952" cy="4034365"/>
          </a:xfrm>
          <a:prstGeom prst="rect">
            <a:avLst/>
          </a:prstGeom>
        </p:spPr>
      </p:pic>
    </p:spTree>
    <p:extLst>
      <p:ext uri="{BB962C8B-B14F-4D97-AF65-F5344CB8AC3E}">
        <p14:creationId xmlns:p14="http://schemas.microsoft.com/office/powerpoint/2010/main" val="223386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350404"/>
            <a:ext cx="8229600" cy="1143000"/>
          </a:xfrm>
        </p:spPr>
        <p:txBody>
          <a:bodyPr/>
          <a:lstStyle/>
          <a:p>
            <a:r>
              <a:rPr lang="en-US" altLang="en-US" b="1" dirty="0">
                <a:cs typeface="Arial" charset="0"/>
              </a:rPr>
              <a:t>Processing Transactions #15</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37</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5" name="Picture 4"/>
          <p:cNvPicPr>
            <a:picLocks noChangeAspect="1"/>
          </p:cNvPicPr>
          <p:nvPr/>
        </p:nvPicPr>
        <p:blipFill rotWithShape="1">
          <a:blip r:embed="rId3"/>
          <a:srcRect r="31290" b="73943"/>
          <a:stretch/>
        </p:blipFill>
        <p:spPr>
          <a:xfrm>
            <a:off x="650310" y="1816914"/>
            <a:ext cx="5521890" cy="1078686"/>
          </a:xfrm>
          <a:prstGeom prst="rect">
            <a:avLst/>
          </a:prstGeom>
        </p:spPr>
      </p:pic>
      <p:sp>
        <p:nvSpPr>
          <p:cNvPr id="11" name="Rectangle 10"/>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9" name="Rounded Rectangle 7">
            <a:extLst>
              <a:ext uri="{FF2B5EF4-FFF2-40B4-BE49-F238E27FC236}">
                <a16:creationId xmlns:a16="http://schemas.microsoft.com/office/drawing/2014/main" id="{A11E7FF0-03ED-4E9F-90AB-1F1221C21023}"/>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8" name="Picture 7"/>
          <p:cNvPicPr>
            <a:picLocks noChangeAspect="1"/>
          </p:cNvPicPr>
          <p:nvPr/>
        </p:nvPicPr>
        <p:blipFill>
          <a:blip r:embed="rId3"/>
          <a:stretch>
            <a:fillRect/>
          </a:stretch>
        </p:blipFill>
        <p:spPr>
          <a:xfrm>
            <a:off x="610763" y="1884122"/>
            <a:ext cx="8036490" cy="4139642"/>
          </a:xfrm>
          <a:prstGeom prst="rect">
            <a:avLst/>
          </a:prstGeom>
        </p:spPr>
      </p:pic>
    </p:spTree>
    <p:extLst>
      <p:ext uri="{BB962C8B-B14F-4D97-AF65-F5344CB8AC3E}">
        <p14:creationId xmlns:p14="http://schemas.microsoft.com/office/powerpoint/2010/main" val="195653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342900"/>
            <a:ext cx="8229600" cy="1143000"/>
          </a:xfrm>
        </p:spPr>
        <p:txBody>
          <a:bodyPr/>
          <a:lstStyle/>
          <a:p>
            <a:r>
              <a:rPr lang="en-US" altLang="en-US" b="1" dirty="0">
                <a:cs typeface="Arial" charset="0"/>
              </a:rPr>
              <a:t>Processing Transactions #16</a:t>
            </a:r>
            <a:endParaRPr lang="en-US" altLang="en-US"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38</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3" name="Picture 2"/>
          <p:cNvPicPr>
            <a:picLocks noChangeAspect="1"/>
          </p:cNvPicPr>
          <p:nvPr/>
        </p:nvPicPr>
        <p:blipFill rotWithShape="1">
          <a:blip r:embed="rId3"/>
          <a:srcRect r="29792" b="76843"/>
          <a:stretch/>
        </p:blipFill>
        <p:spPr>
          <a:xfrm>
            <a:off x="914400" y="1752601"/>
            <a:ext cx="5257800" cy="990600"/>
          </a:xfrm>
          <a:prstGeom prst="rect">
            <a:avLst/>
          </a:prstGeom>
        </p:spPr>
      </p:pic>
      <p:sp>
        <p:nvSpPr>
          <p:cNvPr id="11" name="Rectangle 10"/>
          <p:cNvSpPr>
            <a:spLocks noGrp="1" noChangeArrowheads="1"/>
          </p:cNvSpPr>
          <p:nvPr/>
        </p:nvSpPr>
        <p:spPr bwMode="auto">
          <a:xfrm>
            <a:off x="6248400" y="6414482"/>
            <a:ext cx="23622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Rounded Rectangle 7">
            <a:extLst>
              <a:ext uri="{FF2B5EF4-FFF2-40B4-BE49-F238E27FC236}">
                <a16:creationId xmlns:a16="http://schemas.microsoft.com/office/drawing/2014/main" id="{5BDDA0C6-2736-413D-8A39-6EDE56DA0C9A}"/>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9" name="Picture 8"/>
          <p:cNvPicPr>
            <a:picLocks noChangeAspect="1"/>
          </p:cNvPicPr>
          <p:nvPr/>
        </p:nvPicPr>
        <p:blipFill>
          <a:blip r:embed="rId3"/>
          <a:stretch>
            <a:fillRect/>
          </a:stretch>
        </p:blipFill>
        <p:spPr>
          <a:xfrm>
            <a:off x="935620" y="1782231"/>
            <a:ext cx="7488936" cy="4277787"/>
          </a:xfrm>
          <a:prstGeom prst="rect">
            <a:avLst/>
          </a:prstGeom>
        </p:spPr>
      </p:pic>
    </p:spTree>
    <p:extLst>
      <p:ext uri="{BB962C8B-B14F-4D97-AF65-F5344CB8AC3E}">
        <p14:creationId xmlns:p14="http://schemas.microsoft.com/office/powerpoint/2010/main" val="280756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87680" y="454339"/>
            <a:ext cx="8229600" cy="646331"/>
          </a:xfrm>
        </p:spPr>
        <p:txBody>
          <a:bodyPr/>
          <a:lstStyle/>
          <a:p>
            <a:r>
              <a:rPr lang="en-US" altLang="en-US" sz="3600" b="1" dirty="0">
                <a:cs typeface="Arial" charset="0"/>
              </a:rPr>
              <a:t>Summarizing Transactions in a Ledger</a:t>
            </a:r>
            <a:endParaRPr lang="en-US" altLang="en-US" sz="3600" b="1" dirty="0">
              <a:latin typeface="Arial" charset="0"/>
              <a:cs typeface="Arial" charset="0"/>
            </a:endParaRPr>
          </a:p>
        </p:txBody>
      </p:sp>
      <p:sp>
        <p:nvSpPr>
          <p:cNvPr id="2" name="Slide Number Placeholder 1"/>
          <p:cNvSpPr>
            <a:spLocks noGrp="1"/>
          </p:cNvSpPr>
          <p:nvPr>
            <p:ph type="sldNum" sz="quarter" idx="12"/>
          </p:nvPr>
        </p:nvSpPr>
        <p:spPr/>
        <p:txBody>
          <a:bodyPr/>
          <a:lstStyle/>
          <a:p>
            <a:pPr>
              <a:defRPr/>
            </a:pPr>
            <a:r>
              <a:rPr lang="en-US" dirty="0">
                <a:solidFill>
                  <a:prstClr val="black">
                    <a:tint val="75000"/>
                  </a:prstClr>
                </a:solidFill>
              </a:rPr>
              <a:t>2-</a:t>
            </a:r>
            <a:fld id="{75A86F4D-567E-4E1B-BD13-7FD150E039E7}" type="slidenum">
              <a:rPr lang="en-US" smtClean="0">
                <a:solidFill>
                  <a:prstClr val="black">
                    <a:tint val="75000"/>
                  </a:prstClr>
                </a:solidFill>
              </a:rPr>
              <a:pPr>
                <a:defRPr/>
              </a:pPr>
              <a:t>39</a:t>
            </a:fld>
            <a:endParaRPr lang="en-US" dirty="0">
              <a:solidFill>
                <a:prstClr val="black">
                  <a:tint val="75000"/>
                </a:prstClr>
              </a:solidFill>
            </a:endParaRPr>
          </a:p>
        </p:txBody>
      </p:sp>
      <p:sp>
        <p:nvSpPr>
          <p:cNvPr id="6" name="Rectangle 5"/>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extBox 9"/>
          <p:cNvSpPr txBox="1"/>
          <p:nvPr/>
        </p:nvSpPr>
        <p:spPr>
          <a:xfrm>
            <a:off x="7863840" y="1109137"/>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solidFill>
                  <a:prstClr val="black"/>
                </a:solidFill>
                <a:latin typeface="Berlin Sans FB" panose="020E0602020502020306" pitchFamily="34" charset="0"/>
              </a:rPr>
              <a:t>Exhibit 2.13</a:t>
            </a:r>
          </a:p>
        </p:txBody>
      </p:sp>
      <p:sp>
        <p:nvSpPr>
          <p:cNvPr id="13" name="Rectangle 12"/>
          <p:cNvSpPr>
            <a:spLocks noGrp="1" noChangeArrowheads="1"/>
          </p:cNvSpPr>
          <p:nvPr/>
        </p:nvSpPr>
        <p:spPr bwMode="auto">
          <a:xfrm>
            <a:off x="6248400" y="6414482"/>
            <a:ext cx="23622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9" name="Rounded Rectangle 7">
            <a:extLst>
              <a:ext uri="{FF2B5EF4-FFF2-40B4-BE49-F238E27FC236}">
                <a16:creationId xmlns:a16="http://schemas.microsoft.com/office/drawing/2014/main" id="{9D505565-EA38-4F67-A6E4-2366B039D1DA}"/>
              </a:ext>
            </a:extLst>
          </p:cNvPr>
          <p:cNvSpPr/>
          <p:nvPr/>
        </p:nvSpPr>
        <p:spPr>
          <a:xfrm>
            <a:off x="20516" y="6594475"/>
            <a:ext cx="6019800" cy="168386"/>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a:t>
            </a:r>
            <a:r>
              <a:rPr lang="en-US" altLang="en-US" sz="1100" dirty="0"/>
              <a:t>Analyze and record transactions and their impact on financial statements.</a:t>
            </a:r>
            <a:endParaRPr lang="en-US" sz="1100" kern="0" dirty="0">
              <a:solidFill>
                <a:prstClr val="black"/>
              </a:solidFill>
              <a:latin typeface="Arial Narrow" pitchFamily="34" charset="0"/>
              <a:cs typeface="+mn-cs"/>
            </a:endParaRPr>
          </a:p>
        </p:txBody>
      </p:sp>
      <p:pic>
        <p:nvPicPr>
          <p:cNvPr id="4" name="Picture 3">
            <a:extLst>
              <a:ext uri="{FF2B5EF4-FFF2-40B4-BE49-F238E27FC236}">
                <a16:creationId xmlns:a16="http://schemas.microsoft.com/office/drawing/2014/main" id="{703B6403-EC94-4E42-8C12-BC92503197AF}"/>
              </a:ext>
            </a:extLst>
          </p:cNvPr>
          <p:cNvPicPr>
            <a:picLocks noChangeAspect="1"/>
          </p:cNvPicPr>
          <p:nvPr/>
        </p:nvPicPr>
        <p:blipFill>
          <a:blip r:embed="rId3"/>
          <a:stretch>
            <a:fillRect/>
          </a:stretch>
        </p:blipFill>
        <p:spPr>
          <a:xfrm>
            <a:off x="1618735" y="1064730"/>
            <a:ext cx="6019800" cy="5248237"/>
          </a:xfrm>
          <a:prstGeom prst="rect">
            <a:avLst/>
          </a:prstGeom>
        </p:spPr>
      </p:pic>
    </p:spTree>
    <p:extLst>
      <p:ext uri="{BB962C8B-B14F-4D97-AF65-F5344CB8AC3E}">
        <p14:creationId xmlns:p14="http://schemas.microsoft.com/office/powerpoint/2010/main" val="316089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381000" y="457200"/>
            <a:ext cx="8534400" cy="685800"/>
          </a:xfrm>
        </p:spPr>
        <p:txBody>
          <a:bodyPr rtlCol="0">
            <a:normAutofit fontScale="90000"/>
          </a:bodyPr>
          <a:lstStyle/>
          <a:p>
            <a:pPr eaLnBrk="1" fontAlgn="auto" hangingPunct="1">
              <a:spcAft>
                <a:spcPts val="0"/>
              </a:spcAft>
              <a:defRPr/>
            </a:pPr>
            <a:r>
              <a:rPr lang="en-US" altLang="en-US" b="1" dirty="0">
                <a:latin typeface="Arial" charset="0"/>
                <a:cs typeface="Arial" charset="0"/>
              </a:rPr>
              <a:t>Basis of Financial Statements</a:t>
            </a:r>
          </a:p>
        </p:txBody>
      </p:sp>
      <p:sp>
        <p:nvSpPr>
          <p:cNvPr id="33" name="Rectangle 32"/>
          <p:cNvSpPr/>
          <p:nvPr/>
        </p:nvSpPr>
        <p:spPr>
          <a:xfrm>
            <a:off x="152400" y="1307272"/>
            <a:ext cx="8686800" cy="3785652"/>
          </a:xfrm>
          <a:prstGeom prst="rect">
            <a:avLst/>
          </a:prstGeom>
          <a:solidFill>
            <a:schemeClr val="bg2">
              <a:lumMod val="90000"/>
            </a:schemeClr>
          </a:solidFill>
          <a:ln>
            <a:solidFill>
              <a:srgbClr val="C00000"/>
            </a:solidFill>
          </a:ln>
        </p:spPr>
        <p:txBody>
          <a:bodyPr wrap="square">
            <a:spAutoFit/>
          </a:bodyPr>
          <a:lstStyle/>
          <a:p>
            <a:pPr>
              <a:defRPr/>
            </a:pPr>
            <a:r>
              <a:rPr lang="en-US" sz="2400" dirty="0">
                <a:solidFill>
                  <a:srgbClr val="C00000"/>
                </a:solidFill>
              </a:rPr>
              <a:t>Business transactions and events are the starting points of financial statements. The process from transactions to financial statements is as follows:</a:t>
            </a:r>
          </a:p>
          <a:p>
            <a:pPr>
              <a:defRPr/>
            </a:pPr>
            <a:endParaRPr lang="en-US" sz="2400" dirty="0">
              <a:solidFill>
                <a:srgbClr val="C00000"/>
              </a:solidFill>
            </a:endParaRPr>
          </a:p>
          <a:p>
            <a:pPr marL="342900" indent="-342900">
              <a:buFont typeface="Arial" panose="020B0604020202020204" pitchFamily="34" charset="0"/>
              <a:buChar char="•"/>
              <a:defRPr/>
            </a:pPr>
            <a:r>
              <a:rPr lang="en-US" sz="2400" dirty="0"/>
              <a:t>Identify transaction and event from source documents.</a:t>
            </a:r>
          </a:p>
          <a:p>
            <a:pPr marL="342900" indent="-342900">
              <a:buFont typeface="Arial" panose="020B0604020202020204" pitchFamily="34" charset="0"/>
              <a:buChar char="•"/>
              <a:defRPr/>
            </a:pPr>
            <a:r>
              <a:rPr lang="en-US" sz="2400" dirty="0"/>
              <a:t>Analyze transaction and event using the accounting equation. </a:t>
            </a:r>
          </a:p>
          <a:p>
            <a:pPr marL="342900" indent="-342900">
              <a:buFont typeface="Arial" panose="020B0604020202020204" pitchFamily="34" charset="0"/>
              <a:buChar char="•"/>
              <a:defRPr/>
            </a:pPr>
            <a:r>
              <a:rPr lang="en-US" sz="2400" dirty="0"/>
              <a:t>Record relevant transactions and events in a journal. </a:t>
            </a:r>
          </a:p>
          <a:p>
            <a:pPr marL="342900" indent="-342900">
              <a:buFont typeface="Arial" panose="020B0604020202020204" pitchFamily="34" charset="0"/>
              <a:buChar char="•"/>
              <a:defRPr/>
            </a:pPr>
            <a:r>
              <a:rPr lang="en-US" sz="2400" dirty="0"/>
              <a:t>Post journal information to ledger accounts. </a:t>
            </a:r>
          </a:p>
          <a:p>
            <a:pPr marL="342900" indent="-342900">
              <a:buFont typeface="Arial" panose="020B0604020202020204" pitchFamily="34" charset="0"/>
              <a:buChar char="•"/>
              <a:defRPr/>
            </a:pPr>
            <a:r>
              <a:rPr lang="en-US" sz="2400" dirty="0"/>
              <a:t>Prepare and analyze trial balance and financial statements.</a:t>
            </a:r>
            <a:endParaRPr lang="en-US" sz="2400" dirty="0">
              <a:solidFill>
                <a:srgbClr val="C00000"/>
              </a:solidFill>
            </a:endParaRPr>
          </a:p>
        </p:txBody>
      </p:sp>
      <p:sp>
        <p:nvSpPr>
          <p:cNvPr id="6" name="Rectangle 5"/>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8" name="Rounded Rectangle 7"/>
          <p:cNvSpPr/>
          <p:nvPr/>
        </p:nvSpPr>
        <p:spPr>
          <a:xfrm>
            <a:off x="152400" y="6553200"/>
            <a:ext cx="5105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a:t>
            </a:r>
            <a:r>
              <a:rPr lang="en-US" altLang="en-US" sz="1100" b="1" kern="0" dirty="0">
                <a:solidFill>
                  <a:prstClr val="black"/>
                </a:solidFill>
                <a:latin typeface="Arial Narrow" pitchFamily="34" charset="0"/>
                <a:cs typeface="+mn-cs"/>
              </a:rPr>
              <a:t>: </a:t>
            </a:r>
            <a:r>
              <a:rPr lang="en-US" sz="1100" dirty="0"/>
              <a:t>Describe an account and its use in recording transactions.</a:t>
            </a:r>
            <a:endParaRPr lang="en-US" sz="1100" b="1" kern="0" dirty="0">
              <a:solidFill>
                <a:prstClr val="black"/>
              </a:solidFill>
              <a:latin typeface="Arial Narrow" pitchFamily="34" charset="0"/>
              <a:cs typeface="+mn-cs"/>
            </a:endParaRPr>
          </a:p>
        </p:txBody>
      </p:sp>
      <p:sp>
        <p:nvSpPr>
          <p:cNvPr id="9" name="Rectangle 8"/>
          <p:cNvSpPr>
            <a:spLocks noGrp="1" noChangeArrowheads="1"/>
          </p:cNvSpPr>
          <p:nvPr/>
        </p:nvSpPr>
        <p:spPr bwMode="auto">
          <a:xfrm>
            <a:off x="6796148" y="6209998"/>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1600" dirty="0"/>
          </a:p>
        </p:txBody>
      </p:sp>
      <p:pic>
        <p:nvPicPr>
          <p:cNvPr id="2" name="Picture 1">
            <a:extLst>
              <a:ext uri="{FF2B5EF4-FFF2-40B4-BE49-F238E27FC236}">
                <a16:creationId xmlns:a16="http://schemas.microsoft.com/office/drawing/2014/main" id="{E93E5C08-3058-4679-B83F-E7B44110D2AC}"/>
              </a:ext>
            </a:extLst>
          </p:cNvPr>
          <p:cNvPicPr>
            <a:picLocks noChangeAspect="1"/>
          </p:cNvPicPr>
          <p:nvPr/>
        </p:nvPicPr>
        <p:blipFill>
          <a:blip r:embed="rId3"/>
          <a:stretch>
            <a:fillRect/>
          </a:stretch>
        </p:blipFill>
        <p:spPr>
          <a:xfrm>
            <a:off x="2514600" y="5257943"/>
            <a:ext cx="3742857" cy="11428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a:xfrm>
            <a:off x="1143000" y="609600"/>
            <a:ext cx="6934200" cy="685800"/>
          </a:xfrm>
        </p:spPr>
        <p:txBody>
          <a:bodyPr/>
          <a:lstStyle/>
          <a:p>
            <a:pPr eaLnBrk="1" hangingPunct="1"/>
            <a:r>
              <a:rPr lang="en-US" altLang="en-US" b="1" dirty="0">
                <a:cs typeface="Arial" charset="0"/>
              </a:rPr>
              <a:t>Preparing a Trial Balance</a:t>
            </a:r>
          </a:p>
        </p:txBody>
      </p:sp>
      <p:sp>
        <p:nvSpPr>
          <p:cNvPr id="8" name="Slide Number Placeholder 7"/>
          <p:cNvSpPr>
            <a:spLocks noGrp="1"/>
          </p:cNvSpPr>
          <p:nvPr>
            <p:ph type="sldNum" sz="quarter" idx="12"/>
          </p:nvPr>
        </p:nvSpPr>
        <p:spPr>
          <a:xfrm>
            <a:off x="6324600" y="6356350"/>
            <a:ext cx="2362200" cy="365125"/>
          </a:xfrm>
        </p:spPr>
        <p:txBody>
          <a:bodyPr/>
          <a:lstStyle/>
          <a:p>
            <a:pPr>
              <a:defRPr/>
            </a:pPr>
            <a:r>
              <a:rPr lang="en-US" dirty="0"/>
              <a:t>2-</a:t>
            </a:r>
            <a:fld id="{7D0568CF-EF72-4882-9FEB-E73809C646A9}" type="slidenum">
              <a:rPr lang="en-US" smtClean="0"/>
              <a:pPr>
                <a:defRPr/>
              </a:pPr>
              <a:t>40</a:t>
            </a:fld>
            <a:endParaRPr lang="en-US" dirty="0"/>
          </a:p>
        </p:txBody>
      </p:sp>
      <p:sp>
        <p:nvSpPr>
          <p:cNvPr id="3" name="TextBox 2"/>
          <p:cNvSpPr txBox="1">
            <a:spLocks noChangeArrowheads="1"/>
          </p:cNvSpPr>
          <p:nvPr/>
        </p:nvSpPr>
        <p:spPr bwMode="auto">
          <a:xfrm>
            <a:off x="457200" y="1596747"/>
            <a:ext cx="8229600" cy="3139321"/>
          </a:xfrm>
          <a:prstGeom prst="rect">
            <a:avLst/>
          </a:prstGeom>
          <a:solidFill>
            <a:srgbClr val="E3EAF7"/>
          </a:solidFill>
          <a:ln w="9525">
            <a:solidFill>
              <a:schemeClr val="tx1"/>
            </a:solidFill>
            <a:miter lim="800000"/>
            <a:headEnd/>
            <a:tailEnd/>
          </a:ln>
          <a:effectLst>
            <a:outerShdw blurRad="50800" dist="38100" dir="2700000" algn="tl" rotWithShape="0">
              <a:srgbClr val="808080">
                <a:alpha val="39998"/>
              </a:srgbClr>
            </a:outerShdw>
          </a:effectLst>
        </p:spPr>
        <p:txBody>
          <a:bodyPr>
            <a:spAutoFit/>
          </a:bodyPr>
          <a:lstStyle>
            <a:lvl1pPr marL="514350" indent="-514350"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buClr>
                <a:srgbClr val="C00000"/>
              </a:buClr>
              <a:defRPr/>
            </a:pPr>
            <a:r>
              <a:rPr lang="en-US" sz="3000" dirty="0">
                <a:solidFill>
                  <a:srgbClr val="42557F"/>
                </a:solidFill>
                <a:ea typeface="MS PGothic" pitchFamily="34" charset="-128"/>
              </a:rPr>
              <a:t>Preparing a trial balance has three steps:</a:t>
            </a:r>
          </a:p>
          <a:p>
            <a:pPr eaLnBrk="1" hangingPunct="1">
              <a:buClr>
                <a:srgbClr val="C00000"/>
              </a:buClr>
              <a:defRPr/>
            </a:pPr>
            <a:endParaRPr lang="en-US" dirty="0">
              <a:solidFill>
                <a:srgbClr val="42557F"/>
              </a:solidFill>
              <a:ea typeface="MS PGothic" pitchFamily="34" charset="-128"/>
            </a:endParaRPr>
          </a:p>
          <a:p>
            <a:pPr eaLnBrk="1" hangingPunct="1">
              <a:buClr>
                <a:srgbClr val="C00000"/>
              </a:buClr>
              <a:buFont typeface="Century Schoolbook" pitchFamily="-107" charset="0"/>
              <a:buAutoNum type="arabicPeriod"/>
              <a:defRPr/>
            </a:pPr>
            <a:r>
              <a:rPr lang="en-US" dirty="0">
                <a:ea typeface="MS PGothic" pitchFamily="34" charset="-128"/>
              </a:rPr>
              <a:t>List each account title and its amount (from ledger) in the trial balance. </a:t>
            </a:r>
          </a:p>
          <a:p>
            <a:pPr eaLnBrk="1" hangingPunct="1">
              <a:buClr>
                <a:srgbClr val="C00000"/>
              </a:buClr>
              <a:buFont typeface="Century Schoolbook" pitchFamily="-107" charset="0"/>
              <a:buAutoNum type="arabicPeriod"/>
              <a:defRPr/>
            </a:pPr>
            <a:r>
              <a:rPr lang="en-US" dirty="0">
                <a:ea typeface="MS PGothic" pitchFamily="34" charset="-128"/>
              </a:rPr>
              <a:t>Compute the total of debit balances and the total of credit balances.</a:t>
            </a:r>
          </a:p>
          <a:p>
            <a:pPr eaLnBrk="1" hangingPunct="1">
              <a:buClr>
                <a:srgbClr val="C00000"/>
              </a:buClr>
              <a:buFont typeface="Century Schoolbook" pitchFamily="-107" charset="0"/>
              <a:buAutoNum type="arabicPeriod"/>
              <a:defRPr/>
            </a:pPr>
            <a:r>
              <a:rPr lang="en-US" dirty="0">
                <a:ea typeface="MS PGothic" pitchFamily="34" charset="-128"/>
              </a:rPr>
              <a:t>Verify (prove) total debit balances equal total credit balances.</a:t>
            </a:r>
          </a:p>
        </p:txBody>
      </p:sp>
      <p:sp>
        <p:nvSpPr>
          <p:cNvPr id="5" name="Rectangle 4"/>
          <p:cNvSpPr/>
          <p:nvPr/>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ounded Rectangle 6"/>
          <p:cNvSpPr/>
          <p:nvPr/>
        </p:nvSpPr>
        <p:spPr>
          <a:xfrm>
            <a:off x="152400" y="6534262"/>
            <a:ext cx="4572000" cy="228599"/>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P1</a:t>
            </a:r>
            <a:r>
              <a:rPr lang="en-US" altLang="en-US" sz="1100" b="1" kern="0" dirty="0">
                <a:solidFill>
                  <a:prstClr val="black"/>
                </a:solidFill>
                <a:latin typeface="Arial Narrow" pitchFamily="34" charset="0"/>
                <a:cs typeface="+mn-cs"/>
              </a:rPr>
              <a:t>:</a:t>
            </a:r>
            <a:r>
              <a:rPr lang="en-US" altLang="en-US" sz="1100" kern="0" dirty="0">
                <a:solidFill>
                  <a:prstClr val="black"/>
                </a:solidFill>
                <a:latin typeface="Arial Narrow" pitchFamily="34" charset="0"/>
                <a:cs typeface="+mn-cs"/>
              </a:rPr>
              <a:t> </a:t>
            </a:r>
            <a:r>
              <a:rPr lang="en-US" altLang="en-US" sz="1100" dirty="0"/>
              <a:t>Prepare financial statements from a trial balance. </a:t>
            </a:r>
            <a:endParaRPr lang="en-US" sz="1100" kern="0" dirty="0">
              <a:solidFill>
                <a:prstClr val="black"/>
              </a:solidFill>
              <a:latin typeface="Arial Narrow" pitchFamily="34" charset="0"/>
              <a:cs typeface="+mn-cs"/>
            </a:endParaRPr>
          </a:p>
        </p:txBody>
      </p:sp>
      <p:sp>
        <p:nvSpPr>
          <p:cNvPr id="10" name="Rectangle 9"/>
          <p:cNvSpPr>
            <a:spLocks noGrp="1" noChangeArrowheads="1"/>
          </p:cNvSpPr>
          <p:nvPr/>
        </p:nvSpPr>
        <p:spPr bwMode="auto">
          <a:xfrm>
            <a:off x="6324600" y="641448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Tree>
    <p:extLst>
      <p:ext uri="{BB962C8B-B14F-4D97-AF65-F5344CB8AC3E}">
        <p14:creationId xmlns:p14="http://schemas.microsoft.com/office/powerpoint/2010/main" val="253114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066800" y="185121"/>
            <a:ext cx="6858000" cy="685800"/>
          </a:xfrm>
          <a:prstGeom prst="rect">
            <a:avLst/>
          </a:prstGeom>
          <a:solidFill>
            <a:srgbClr val="DDD9C3"/>
          </a:solidFill>
          <a:ln w="12700">
            <a:solidFill>
              <a:srgbClr val="414141"/>
            </a:solidFill>
            <a:miter lim="800000"/>
            <a:headEnd/>
            <a:tailEnd/>
          </a:ln>
          <a:effectLst>
            <a:outerShdw blurRad="63500" dist="38099" dir="2700000" algn="ctr" rotWithShape="0">
              <a:schemeClr val="tx1">
                <a:alpha val="74997"/>
              </a:schemeClr>
            </a:outerShdw>
          </a:effectLst>
        </p:spPr>
        <p:txBody>
          <a:bodyPr lIns="90488" tIns="44450" rIns="90488" bIns="44450" anchor="ctr"/>
          <a:lstStyle/>
          <a:p>
            <a:pPr algn="ctr">
              <a:spcBef>
                <a:spcPct val="20000"/>
              </a:spcBef>
              <a:defRPr/>
            </a:pPr>
            <a:endParaRPr lang="en-US" sz="4400" b="1" dirty="0">
              <a:solidFill>
                <a:srgbClr val="17375E"/>
              </a:solidFill>
              <a:latin typeface="+mn-lt"/>
              <a:ea typeface="MS PGothic" pitchFamily="34" charset="-128"/>
            </a:endParaRPr>
          </a:p>
        </p:txBody>
      </p:sp>
      <p:sp>
        <p:nvSpPr>
          <p:cNvPr id="31751" name="Text Box 85"/>
          <p:cNvSpPr txBox="1">
            <a:spLocks noChangeArrowheads="1"/>
          </p:cNvSpPr>
          <p:nvPr/>
        </p:nvSpPr>
        <p:spPr bwMode="auto">
          <a:xfrm>
            <a:off x="5791200" y="1619716"/>
            <a:ext cx="2558105" cy="3416320"/>
          </a:xfrm>
          <a:prstGeom prst="rect">
            <a:avLst/>
          </a:prstGeom>
          <a:solidFill>
            <a:schemeClr val="bg2">
              <a:lumMod val="90000"/>
            </a:schemeClr>
          </a:solidFill>
          <a:ln w="12700">
            <a:solidFill>
              <a:schemeClr val="tx1"/>
            </a:solidFill>
            <a:miter lim="800000"/>
            <a:headEnd/>
            <a:tailEnd/>
          </a:ln>
          <a:effectLst>
            <a:outerShdw blurRad="63500" dist="38099" dir="2700000" algn="ctr" rotWithShape="0">
              <a:schemeClr val="tx1">
                <a:alpha val="74998"/>
              </a:schemeClr>
            </a:outerShdw>
          </a:effec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defRPr/>
            </a:pPr>
            <a:r>
              <a:rPr lang="en-US" dirty="0">
                <a:solidFill>
                  <a:schemeClr val="tx2">
                    <a:lumMod val="75000"/>
                  </a:schemeClr>
                </a:solidFill>
                <a:ea typeface="ＭＳ Ｐゴシック" pitchFamily="-112" charset="-128"/>
              </a:rPr>
              <a:t>The trial balance lists all ledger accounts and their balances at a point in time. If the books are in balance, the total debits will equal the total credits.</a:t>
            </a:r>
          </a:p>
        </p:txBody>
      </p:sp>
      <p:sp>
        <p:nvSpPr>
          <p:cNvPr id="5" name="Title 4"/>
          <p:cNvSpPr>
            <a:spLocks noGrp="1"/>
          </p:cNvSpPr>
          <p:nvPr>
            <p:ph type="title"/>
          </p:nvPr>
        </p:nvSpPr>
        <p:spPr>
          <a:xfrm>
            <a:off x="685800" y="274637"/>
            <a:ext cx="7315200" cy="1151985"/>
          </a:xfrm>
        </p:spPr>
        <p:txBody>
          <a:bodyPr/>
          <a:lstStyle/>
          <a:p>
            <a:r>
              <a:rPr lang="en-US" b="1" dirty="0">
                <a:solidFill>
                  <a:srgbClr val="17375E"/>
                </a:solidFill>
                <a:ea typeface="MS PGothic" pitchFamily="34" charset="-128"/>
              </a:rPr>
              <a:t>FastForward’s Trial Balance</a:t>
            </a:r>
            <a:br>
              <a:rPr lang="en-US" b="1" dirty="0">
                <a:solidFill>
                  <a:srgbClr val="17375E"/>
                </a:solidFill>
                <a:ea typeface="MS PGothic" pitchFamily="34" charset="-128"/>
              </a:rPr>
            </a:br>
            <a:endParaRPr lang="en-US" dirty="0"/>
          </a:p>
        </p:txBody>
      </p:sp>
      <p:sp>
        <p:nvSpPr>
          <p:cNvPr id="4" name="Slide Number Placeholder 3"/>
          <p:cNvSpPr>
            <a:spLocks noGrp="1"/>
          </p:cNvSpPr>
          <p:nvPr>
            <p:ph type="sldNum" sz="quarter" idx="12"/>
          </p:nvPr>
        </p:nvSpPr>
        <p:spPr/>
        <p:txBody>
          <a:bodyPr/>
          <a:lstStyle/>
          <a:p>
            <a:pPr>
              <a:defRPr/>
            </a:pPr>
            <a:r>
              <a:rPr lang="en-US" dirty="0"/>
              <a:t>2-</a:t>
            </a:r>
            <a:fld id="{1BA99F97-BBC2-4186-A2ED-010C7A55DF07}" type="slidenum">
              <a:rPr lang="en-US" smtClean="0"/>
              <a:pPr>
                <a:defRPr/>
              </a:pPr>
              <a:t>41</a:t>
            </a:fld>
            <a:endParaRPr lang="en-US" dirty="0"/>
          </a:p>
        </p:txBody>
      </p:sp>
      <p:sp>
        <p:nvSpPr>
          <p:cNvPr id="13" name="Rectangle 12"/>
          <p:cNvSpPr>
            <a:spLocks noGrp="1" noChangeArrowheads="1"/>
          </p:cNvSpPr>
          <p:nvPr/>
        </p:nvSpPr>
        <p:spPr bwMode="auto">
          <a:xfrm>
            <a:off x="6248400" y="6414482"/>
            <a:ext cx="23622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9" name="Rounded Rectangle 6">
            <a:extLst>
              <a:ext uri="{FF2B5EF4-FFF2-40B4-BE49-F238E27FC236}">
                <a16:creationId xmlns:a16="http://schemas.microsoft.com/office/drawing/2014/main" id="{C6B0A0F1-42CB-4D19-99E5-A78296C8D9C4}"/>
              </a:ext>
            </a:extLst>
          </p:cNvPr>
          <p:cNvSpPr/>
          <p:nvPr/>
        </p:nvSpPr>
        <p:spPr>
          <a:xfrm>
            <a:off x="152400" y="6534262"/>
            <a:ext cx="4572000" cy="228599"/>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P1</a:t>
            </a:r>
            <a:r>
              <a:rPr lang="en-US" altLang="en-US" sz="1100" b="1" kern="0" dirty="0">
                <a:solidFill>
                  <a:prstClr val="black"/>
                </a:solidFill>
                <a:latin typeface="Arial Narrow" pitchFamily="34" charset="0"/>
                <a:cs typeface="+mn-cs"/>
              </a:rPr>
              <a:t>:</a:t>
            </a:r>
            <a:r>
              <a:rPr lang="en-US" altLang="en-US" sz="1100" kern="0" dirty="0">
                <a:solidFill>
                  <a:prstClr val="black"/>
                </a:solidFill>
                <a:latin typeface="Arial Narrow" pitchFamily="34" charset="0"/>
                <a:cs typeface="+mn-cs"/>
              </a:rPr>
              <a:t> </a:t>
            </a:r>
            <a:r>
              <a:rPr lang="en-US" altLang="en-US" sz="1100" dirty="0"/>
              <a:t>Prepare financial statements from a trial balance. </a:t>
            </a:r>
            <a:endParaRPr lang="en-US" sz="1100" kern="0" dirty="0">
              <a:solidFill>
                <a:prstClr val="black"/>
              </a:solidFill>
              <a:latin typeface="Arial Narrow" pitchFamily="34" charset="0"/>
              <a:cs typeface="+mn-cs"/>
            </a:endParaRPr>
          </a:p>
        </p:txBody>
      </p:sp>
      <p:sp>
        <p:nvSpPr>
          <p:cNvPr id="10" name="TextBox 9">
            <a:extLst>
              <a:ext uri="{FF2B5EF4-FFF2-40B4-BE49-F238E27FC236}">
                <a16:creationId xmlns:a16="http://schemas.microsoft.com/office/drawing/2014/main" id="{FF666BD7-2802-4E11-B41B-DF1443EEE8BC}"/>
              </a:ext>
            </a:extLst>
          </p:cNvPr>
          <p:cNvSpPr txBox="1"/>
          <p:nvPr/>
        </p:nvSpPr>
        <p:spPr>
          <a:xfrm>
            <a:off x="152400" y="1103456"/>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solidFill>
                  <a:prstClr val="black"/>
                </a:solidFill>
                <a:latin typeface="Berlin Sans FB" panose="020E0602020502020306" pitchFamily="34" charset="0"/>
              </a:rPr>
              <a:t>Exhibit 2.14</a:t>
            </a:r>
          </a:p>
        </p:txBody>
      </p:sp>
      <p:pic>
        <p:nvPicPr>
          <p:cNvPr id="2" name="Picture 1">
            <a:extLst>
              <a:ext uri="{FF2B5EF4-FFF2-40B4-BE49-F238E27FC236}">
                <a16:creationId xmlns:a16="http://schemas.microsoft.com/office/drawing/2014/main" id="{93E0558E-8A76-4847-BF9F-FF027D154969}"/>
              </a:ext>
            </a:extLst>
          </p:cNvPr>
          <p:cNvPicPr>
            <a:picLocks noChangeAspect="1"/>
          </p:cNvPicPr>
          <p:nvPr/>
        </p:nvPicPr>
        <p:blipFill>
          <a:blip r:embed="rId3"/>
          <a:stretch>
            <a:fillRect/>
          </a:stretch>
        </p:blipFill>
        <p:spPr>
          <a:xfrm>
            <a:off x="1372271" y="1361952"/>
            <a:ext cx="4114129" cy="4819788"/>
          </a:xfrm>
          <a:prstGeom prst="rect">
            <a:avLst/>
          </a:prstGeom>
        </p:spPr>
      </p:pic>
    </p:spTree>
    <p:extLst>
      <p:ext uri="{BB962C8B-B14F-4D97-AF65-F5344CB8AC3E}">
        <p14:creationId xmlns:p14="http://schemas.microsoft.com/office/powerpoint/2010/main" val="194925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1" name="Rectangle 11"/>
          <p:cNvSpPr>
            <a:spLocks noGrp="1" noChangeArrowheads="1"/>
          </p:cNvSpPr>
          <p:nvPr>
            <p:ph type="title"/>
          </p:nvPr>
        </p:nvSpPr>
        <p:spPr>
          <a:xfrm>
            <a:off x="533400" y="571500"/>
            <a:ext cx="8229600" cy="1143000"/>
          </a:xfrm>
        </p:spPr>
        <p:txBody>
          <a:bodyPr>
            <a:normAutofit/>
          </a:bodyPr>
          <a:lstStyle/>
          <a:p>
            <a:pPr eaLnBrk="1" hangingPunct="1"/>
            <a:r>
              <a:rPr lang="en-US" altLang="en-US" sz="4400" b="1" dirty="0">
                <a:cs typeface="Arial" charset="0"/>
              </a:rPr>
              <a:t>Source Documents</a:t>
            </a:r>
          </a:p>
        </p:txBody>
      </p:sp>
      <p:sp>
        <p:nvSpPr>
          <p:cNvPr id="122892" name="Rectangle 12"/>
          <p:cNvSpPr>
            <a:spLocks noChangeArrowheads="1"/>
          </p:cNvSpPr>
          <p:nvPr/>
        </p:nvSpPr>
        <p:spPr bwMode="auto">
          <a:xfrm>
            <a:off x="914400" y="1670354"/>
            <a:ext cx="8032630" cy="427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Font typeface="Arial" charset="0"/>
              <a:buChar char="•"/>
              <a:defRPr sz="3200">
                <a:solidFill>
                  <a:schemeClr val="tx1"/>
                </a:solidFill>
                <a:latin typeface="Calibri" pitchFamily="-107" charset="0"/>
              </a:defRPr>
            </a:lvl1pPr>
            <a:lvl2pPr marL="742950" indent="-285750" eaLnBrk="0" hangingPunct="0">
              <a:spcBef>
                <a:spcPct val="20000"/>
              </a:spcBef>
              <a:buFont typeface="Arial" charset="0"/>
              <a:buChar char="–"/>
              <a:defRPr sz="2800">
                <a:solidFill>
                  <a:schemeClr val="tx1"/>
                </a:solidFill>
                <a:latin typeface="Calibri" pitchFamily="-107" charset="0"/>
              </a:defRPr>
            </a:lvl2pPr>
            <a:lvl3pPr marL="1143000" indent="-228600" eaLnBrk="0" hangingPunct="0">
              <a:spcBef>
                <a:spcPct val="20000"/>
              </a:spcBef>
              <a:buFont typeface="Arial" charset="0"/>
              <a:buChar char="•"/>
              <a:defRPr sz="2400">
                <a:solidFill>
                  <a:schemeClr val="tx1"/>
                </a:solidFill>
                <a:latin typeface="Calibri" pitchFamily="-107" charset="0"/>
              </a:defRPr>
            </a:lvl3pPr>
            <a:lvl4pPr marL="1600200" indent="-228600" eaLnBrk="0" hangingPunct="0">
              <a:spcBef>
                <a:spcPct val="20000"/>
              </a:spcBef>
              <a:buFont typeface="Arial" charset="0"/>
              <a:buChar char="–"/>
              <a:defRPr sz="2000">
                <a:solidFill>
                  <a:schemeClr val="tx1"/>
                </a:solidFill>
                <a:latin typeface="Calibri" pitchFamily="-107" charset="0"/>
              </a:defRPr>
            </a:lvl4pPr>
            <a:lvl5pPr marL="2057400" indent="-228600" eaLnBrk="0" hangingPunct="0">
              <a:spcBef>
                <a:spcPct val="20000"/>
              </a:spcBef>
              <a:buFont typeface="Arial" charset="0"/>
              <a:buChar char="»"/>
              <a:defRPr sz="2000">
                <a:solidFill>
                  <a:schemeClr val="tx1"/>
                </a:solidFill>
                <a:latin typeface="Calibri" pitchFamily="-107"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107"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107"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107"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107" charset="0"/>
              </a:defRPr>
            </a:lvl9pPr>
          </a:lstStyle>
          <a:p>
            <a:pPr eaLnBrk="1" hangingPunct="1">
              <a:spcBef>
                <a:spcPct val="0"/>
              </a:spcBef>
              <a:buFontTx/>
              <a:buNone/>
            </a:pPr>
            <a:r>
              <a:rPr lang="en-US" altLang="en-US" sz="2800" dirty="0">
                <a:latin typeface="Arial" charset="0"/>
              </a:rPr>
              <a:t>Source documents identify and describe transactions entering the accounting system.</a:t>
            </a:r>
          </a:p>
          <a:p>
            <a:pPr eaLnBrk="1" hangingPunct="1">
              <a:spcBef>
                <a:spcPct val="0"/>
              </a:spcBef>
              <a:buFontTx/>
              <a:buNone/>
            </a:pPr>
            <a:endParaRPr lang="en-US" altLang="en-US" sz="2800" dirty="0">
              <a:latin typeface="Arial" charset="0"/>
            </a:endParaRPr>
          </a:p>
          <a:p>
            <a:pPr eaLnBrk="1" hangingPunct="1">
              <a:spcBef>
                <a:spcPct val="0"/>
              </a:spcBef>
              <a:buFontTx/>
              <a:buNone/>
            </a:pPr>
            <a:r>
              <a:rPr lang="en-US" altLang="en-US" sz="2800" dirty="0">
                <a:latin typeface="Arial" charset="0"/>
              </a:rPr>
              <a:t>Examples: </a:t>
            </a:r>
          </a:p>
          <a:p>
            <a:pPr marL="457200" indent="-457200" eaLnBrk="1" hangingPunct="1">
              <a:spcBef>
                <a:spcPct val="0"/>
              </a:spcBef>
            </a:pPr>
            <a:r>
              <a:rPr lang="en-US" altLang="en-US" sz="2800" dirty="0">
                <a:latin typeface="Arial" charset="0"/>
              </a:rPr>
              <a:t>Bills from suppliers</a:t>
            </a:r>
          </a:p>
          <a:p>
            <a:pPr marL="457200" indent="-457200" eaLnBrk="1" hangingPunct="1">
              <a:spcBef>
                <a:spcPct val="0"/>
              </a:spcBef>
            </a:pPr>
            <a:r>
              <a:rPr lang="en-US" altLang="en-US" sz="2800" dirty="0">
                <a:latin typeface="Arial" charset="0"/>
              </a:rPr>
              <a:t>Sales receipts</a:t>
            </a:r>
          </a:p>
          <a:p>
            <a:pPr marL="457200" indent="-457200" eaLnBrk="1" hangingPunct="1">
              <a:spcBef>
                <a:spcPct val="0"/>
              </a:spcBef>
            </a:pPr>
            <a:r>
              <a:rPr lang="en-US" altLang="en-US" sz="2800" dirty="0">
                <a:latin typeface="Arial" charset="0"/>
              </a:rPr>
              <a:t>Checks</a:t>
            </a:r>
          </a:p>
          <a:p>
            <a:pPr marL="457200" indent="-457200" eaLnBrk="1" hangingPunct="1">
              <a:spcBef>
                <a:spcPct val="0"/>
              </a:spcBef>
            </a:pPr>
            <a:r>
              <a:rPr lang="en-US" altLang="en-US" sz="2800" dirty="0">
                <a:latin typeface="Arial" charset="0"/>
              </a:rPr>
              <a:t>Purchase orders</a:t>
            </a:r>
          </a:p>
          <a:p>
            <a:pPr marL="457200" indent="-457200" eaLnBrk="1" hangingPunct="1">
              <a:spcBef>
                <a:spcPct val="0"/>
              </a:spcBef>
            </a:pPr>
            <a:r>
              <a:rPr lang="en-US" altLang="en-US" sz="2800" dirty="0">
                <a:latin typeface="Arial" charset="0"/>
              </a:rPr>
              <a:t>Payroll records</a:t>
            </a:r>
          </a:p>
          <a:p>
            <a:pPr marL="457200" indent="-457200" eaLnBrk="1" hangingPunct="1">
              <a:spcBef>
                <a:spcPct val="0"/>
              </a:spcBef>
            </a:pPr>
            <a:r>
              <a:rPr lang="en-US" altLang="en-US" sz="2800" dirty="0">
                <a:latin typeface="Arial" charset="0"/>
              </a:rPr>
              <a:t>Bank statements</a:t>
            </a:r>
          </a:p>
        </p:txBody>
      </p:sp>
      <p:sp>
        <p:nvSpPr>
          <p:cNvPr id="17" name="Rectangle 1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22" name="Rectangle 21"/>
          <p:cNvSpPr>
            <a:spLocks noGrp="1" noChangeArrowheads="1"/>
          </p:cNvSpPr>
          <p:nvPr/>
        </p:nvSpPr>
        <p:spPr bwMode="auto">
          <a:xfrm>
            <a:off x="6771968" y="6046688"/>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1600" dirty="0"/>
          </a:p>
        </p:txBody>
      </p:sp>
      <p:sp>
        <p:nvSpPr>
          <p:cNvPr id="7" name="Rounded Rectangle 7">
            <a:extLst>
              <a:ext uri="{FF2B5EF4-FFF2-40B4-BE49-F238E27FC236}">
                <a16:creationId xmlns:a16="http://schemas.microsoft.com/office/drawing/2014/main" id="{2823F9F6-982E-4604-B50A-F2F53B7F6998}"/>
              </a:ext>
            </a:extLst>
          </p:cNvPr>
          <p:cNvSpPr/>
          <p:nvPr/>
        </p:nvSpPr>
        <p:spPr>
          <a:xfrm>
            <a:off x="152400" y="6553200"/>
            <a:ext cx="5105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a:t>
            </a:r>
            <a:r>
              <a:rPr lang="en-US" altLang="en-US" sz="1100" b="1" kern="0" dirty="0">
                <a:solidFill>
                  <a:prstClr val="black"/>
                </a:solidFill>
                <a:latin typeface="Arial Narrow" pitchFamily="34" charset="0"/>
                <a:cs typeface="+mn-cs"/>
              </a:rPr>
              <a:t>: </a:t>
            </a:r>
            <a:r>
              <a:rPr lang="en-US" sz="1100" dirty="0"/>
              <a:t>Describe an account and its use in recording transactions.</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05968" y="2051954"/>
            <a:ext cx="3568700" cy="4038600"/>
          </a:xfrm>
          <a:prstGeom prst="rect">
            <a:avLst/>
          </a:prstGeom>
          <a:solidFill>
            <a:schemeClr val="bg2">
              <a:lumMod val="90000"/>
            </a:schemeClr>
          </a:solidFill>
          <a:ln w="12700">
            <a:solidFill>
              <a:schemeClr val="tx1"/>
            </a:solidFill>
            <a:miter lim="800000"/>
            <a:headEnd/>
            <a:tailEnd/>
          </a:ln>
          <a:effectLst>
            <a:outerShdw blurRad="63500" dist="99190" dir="3011666" algn="ctr" rotWithShape="0">
              <a:schemeClr val="tx2">
                <a:alpha val="74998"/>
              </a:schemeClr>
            </a:outerShdw>
          </a:effectLst>
        </p:spPr>
        <p:txBody>
          <a:bodyPr lIns="90488" tIns="44450" rIns="90488" bIns="44450" anchor="ctr"/>
          <a:lstStyle/>
          <a:p>
            <a:pPr algn="ctr">
              <a:lnSpc>
                <a:spcPct val="90000"/>
              </a:lnSpc>
              <a:spcBef>
                <a:spcPct val="30000"/>
              </a:spcBef>
              <a:defRPr/>
            </a:pPr>
            <a:r>
              <a:rPr lang="en-US" sz="3200" dirty="0">
                <a:ea typeface="MS PGothic" pitchFamily="34" charset="-128"/>
              </a:rPr>
              <a:t>An </a:t>
            </a:r>
            <a:r>
              <a:rPr lang="en-US" sz="3200" b="1" dirty="0">
                <a:ea typeface="MS PGothic" pitchFamily="34" charset="-128"/>
              </a:rPr>
              <a:t>account</a:t>
            </a:r>
            <a:r>
              <a:rPr lang="en-US" sz="3200" dirty="0">
                <a:ea typeface="MS PGothic" pitchFamily="34" charset="-128"/>
              </a:rPr>
              <a:t> is a record of increases and decreases in a specific asset, liability, equity, revenue, or expense.</a:t>
            </a:r>
          </a:p>
        </p:txBody>
      </p:sp>
      <p:sp>
        <p:nvSpPr>
          <p:cNvPr id="124931" name="Rectangle 3"/>
          <p:cNvSpPr>
            <a:spLocks noGrp="1" noChangeArrowheads="1"/>
          </p:cNvSpPr>
          <p:nvPr>
            <p:ph type="title"/>
          </p:nvPr>
        </p:nvSpPr>
        <p:spPr>
          <a:xfrm>
            <a:off x="472440" y="685800"/>
            <a:ext cx="8253984" cy="946150"/>
          </a:xfrm>
        </p:spPr>
        <p:txBody>
          <a:bodyPr>
            <a:normAutofit fontScale="90000"/>
          </a:bodyPr>
          <a:lstStyle/>
          <a:p>
            <a:pPr eaLnBrk="1" hangingPunct="1"/>
            <a:r>
              <a:rPr lang="en-US" altLang="en-US" b="1" dirty="0">
                <a:latin typeface="Arial" charset="0"/>
                <a:cs typeface="Arial" charset="0"/>
              </a:rPr>
              <a:t>The Account Underlying Financial Statements</a:t>
            </a:r>
          </a:p>
        </p:txBody>
      </p:sp>
      <p:sp>
        <p:nvSpPr>
          <p:cNvPr id="6148" name="Rectangle 4"/>
          <p:cNvSpPr>
            <a:spLocks noChangeArrowheads="1"/>
          </p:cNvSpPr>
          <p:nvPr/>
        </p:nvSpPr>
        <p:spPr bwMode="auto">
          <a:xfrm>
            <a:off x="4907012" y="2051954"/>
            <a:ext cx="3568700" cy="4038600"/>
          </a:xfrm>
          <a:prstGeom prst="rect">
            <a:avLst/>
          </a:prstGeom>
          <a:solidFill>
            <a:schemeClr val="bg2">
              <a:lumMod val="90000"/>
            </a:schemeClr>
          </a:solidFill>
          <a:ln w="12700">
            <a:solidFill>
              <a:schemeClr val="tx1"/>
            </a:solidFill>
            <a:miter lim="800000"/>
            <a:headEnd/>
            <a:tailEnd/>
          </a:ln>
          <a:effectLst>
            <a:outerShdw blurRad="63500" dist="99190" dir="3011666" algn="ctr" rotWithShape="0">
              <a:schemeClr val="tx2">
                <a:alpha val="74998"/>
              </a:schemeClr>
            </a:outerShdw>
          </a:effectLst>
        </p:spPr>
        <p:txBody>
          <a:bodyPr lIns="90488" tIns="44450" rIns="90488" bIns="44450" anchor="ctr"/>
          <a:lstStyle/>
          <a:p>
            <a:pPr algn="ctr">
              <a:lnSpc>
                <a:spcPct val="90000"/>
              </a:lnSpc>
              <a:spcBef>
                <a:spcPct val="30000"/>
              </a:spcBef>
              <a:defRPr/>
            </a:pPr>
            <a:r>
              <a:rPr lang="en-US" sz="3200" dirty="0">
                <a:ea typeface="MS PGothic" pitchFamily="34" charset="-128"/>
              </a:rPr>
              <a:t>The </a:t>
            </a:r>
            <a:r>
              <a:rPr lang="en-US" sz="3200" b="1" dirty="0">
                <a:ea typeface="MS PGothic" pitchFamily="34" charset="-128"/>
              </a:rPr>
              <a:t>general</a:t>
            </a:r>
            <a:r>
              <a:rPr lang="en-US" sz="3200" dirty="0">
                <a:solidFill>
                  <a:srgbClr val="FF0000"/>
                </a:solidFill>
                <a:ea typeface="MS PGothic" pitchFamily="34" charset="-128"/>
              </a:rPr>
              <a:t> </a:t>
            </a:r>
            <a:r>
              <a:rPr lang="en-US" sz="3200" b="1" dirty="0">
                <a:ea typeface="MS PGothic" pitchFamily="34" charset="-128"/>
              </a:rPr>
              <a:t>ledger</a:t>
            </a:r>
            <a:r>
              <a:rPr lang="en-US" sz="3200" dirty="0">
                <a:ea typeface="MS PGothic" pitchFamily="34" charset="-128"/>
              </a:rPr>
              <a:t> is a record of all accounts  and their balances.</a:t>
            </a:r>
            <a:endParaRPr lang="en-US" sz="2600" dirty="0">
              <a:solidFill>
                <a:schemeClr val="hlink"/>
              </a:solidFill>
              <a:ea typeface="MS PGothic" pitchFamily="34" charset="-128"/>
            </a:endParaRPr>
          </a:p>
        </p:txBody>
      </p:sp>
      <p:sp>
        <p:nvSpPr>
          <p:cNvPr id="6" name="Right Brace 5"/>
          <p:cNvSpPr>
            <a:spLocks/>
          </p:cNvSpPr>
          <p:nvPr/>
        </p:nvSpPr>
        <p:spPr bwMode="auto">
          <a:xfrm>
            <a:off x="4449811" y="2051953"/>
            <a:ext cx="232731" cy="4038601"/>
          </a:xfrm>
          <a:prstGeom prst="rightBrace">
            <a:avLst>
              <a:gd name="adj1" fmla="val 30724"/>
              <a:gd name="adj2" fmla="val 50000"/>
            </a:avLst>
          </a:prstGeom>
          <a:noFill/>
          <a:ln w="28575">
            <a:solidFill>
              <a:srgbClr val="FF0000"/>
            </a:solidFill>
            <a:round/>
            <a:headEnd/>
            <a:tailEnd/>
          </a:ln>
          <a:effectLst>
            <a:outerShdw blurRad="50800" dist="38100" dir="5400000" algn="t" rotWithShape="0">
              <a:srgbClr val="808080">
                <a:alpha val="39998"/>
              </a:srgbClr>
            </a:outerShdw>
          </a:effectLst>
        </p:spPr>
        <p:txBody>
          <a:bodyPr anchor="ctr"/>
          <a:lstStyle/>
          <a:p>
            <a:pPr algn="ctr">
              <a:defRPr/>
            </a:pPr>
            <a:endParaRPr lang="en-US" dirty="0">
              <a:latin typeface="Century Schoolbook" pitchFamily="-107" charset="0"/>
            </a:endParaRPr>
          </a:p>
        </p:txBody>
      </p:sp>
      <p:sp>
        <p:nvSpPr>
          <p:cNvPr id="7" name="Rectangle 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2" name="Rectangle 11"/>
          <p:cNvSpPr>
            <a:spLocks noGrp="1" noChangeArrowheads="1"/>
          </p:cNvSpPr>
          <p:nvPr/>
        </p:nvSpPr>
        <p:spPr bwMode="auto">
          <a:xfrm>
            <a:off x="6561194" y="6323799"/>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sz="1600" dirty="0"/>
          </a:p>
        </p:txBody>
      </p:sp>
      <p:sp>
        <p:nvSpPr>
          <p:cNvPr id="10" name="Rounded Rectangle 7">
            <a:extLst>
              <a:ext uri="{FF2B5EF4-FFF2-40B4-BE49-F238E27FC236}">
                <a16:creationId xmlns:a16="http://schemas.microsoft.com/office/drawing/2014/main" id="{A4FA78DC-0471-45AD-BB26-407831E329BE}"/>
              </a:ext>
            </a:extLst>
          </p:cNvPr>
          <p:cNvSpPr/>
          <p:nvPr/>
        </p:nvSpPr>
        <p:spPr>
          <a:xfrm>
            <a:off x="152400" y="6553200"/>
            <a:ext cx="5105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a:t>
            </a:r>
            <a:r>
              <a:rPr lang="en-US" altLang="en-US" sz="1100" b="1" kern="0" dirty="0">
                <a:solidFill>
                  <a:prstClr val="black"/>
                </a:solidFill>
                <a:latin typeface="Arial Narrow" pitchFamily="34" charset="0"/>
                <a:cs typeface="+mn-cs"/>
              </a:rPr>
              <a:t>: </a:t>
            </a:r>
            <a:r>
              <a:rPr lang="en-US" sz="1100" dirty="0"/>
              <a:t>Describe an account and its use in recording transactions.</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title"/>
          </p:nvPr>
        </p:nvSpPr>
        <p:spPr/>
        <p:txBody>
          <a:bodyPr/>
          <a:lstStyle/>
          <a:p>
            <a:pPr eaLnBrk="1" hangingPunct="1"/>
            <a:r>
              <a:rPr lang="en-US" altLang="en-US" b="1" dirty="0">
                <a:latin typeface="Arial" charset="0"/>
                <a:cs typeface="Arial" charset="0"/>
              </a:rPr>
              <a:t>The Account and Its Analysis</a:t>
            </a:r>
          </a:p>
        </p:txBody>
      </p:sp>
      <p:sp>
        <p:nvSpPr>
          <p:cNvPr id="5" name="Rectangle 4"/>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1" name="Rectangle 10"/>
          <p:cNvSpPr>
            <a:spLocks noGrp="1" noChangeArrowheads="1"/>
          </p:cNvSpPr>
          <p:nvPr/>
        </p:nvSpPr>
        <p:spPr bwMode="auto">
          <a:xfrm>
            <a:off x="6705600" y="5935868"/>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a:t>
            </a:r>
            <a:endParaRPr lang="en-US" sz="1600" dirty="0"/>
          </a:p>
        </p:txBody>
      </p:sp>
      <p:sp>
        <p:nvSpPr>
          <p:cNvPr id="8" name="Rounded Rectangle 7">
            <a:extLst>
              <a:ext uri="{FF2B5EF4-FFF2-40B4-BE49-F238E27FC236}">
                <a16:creationId xmlns:a16="http://schemas.microsoft.com/office/drawing/2014/main" id="{BCDEE29C-4075-4A52-A1B2-333B6ED0CF5F}"/>
              </a:ext>
            </a:extLst>
          </p:cNvPr>
          <p:cNvSpPr/>
          <p:nvPr/>
        </p:nvSpPr>
        <p:spPr>
          <a:xfrm>
            <a:off x="152400" y="6553200"/>
            <a:ext cx="5105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a:t>
            </a:r>
            <a:r>
              <a:rPr lang="en-US" altLang="en-US" sz="1100" b="1" kern="0" dirty="0">
                <a:solidFill>
                  <a:prstClr val="black"/>
                </a:solidFill>
                <a:latin typeface="Arial Narrow" pitchFamily="34" charset="0"/>
                <a:cs typeface="+mn-cs"/>
              </a:rPr>
              <a:t>: </a:t>
            </a:r>
            <a:r>
              <a:rPr lang="en-US" sz="1100" dirty="0"/>
              <a:t>Describe an account and its use in recording transactions.</a:t>
            </a:r>
            <a:endParaRPr lang="en-US" sz="1100" b="1" kern="0" dirty="0">
              <a:solidFill>
                <a:prstClr val="black"/>
              </a:solidFill>
              <a:latin typeface="Arial Narrow" pitchFamily="34" charset="0"/>
              <a:cs typeface="+mn-cs"/>
            </a:endParaRPr>
          </a:p>
        </p:txBody>
      </p:sp>
      <p:pic>
        <p:nvPicPr>
          <p:cNvPr id="2" name="Picture 1">
            <a:extLst>
              <a:ext uri="{FF2B5EF4-FFF2-40B4-BE49-F238E27FC236}">
                <a16:creationId xmlns:a16="http://schemas.microsoft.com/office/drawing/2014/main" id="{7D9F5D6E-9DF9-4A29-BC66-EF715000C901}"/>
              </a:ext>
            </a:extLst>
          </p:cNvPr>
          <p:cNvPicPr>
            <a:picLocks noChangeAspect="1"/>
          </p:cNvPicPr>
          <p:nvPr/>
        </p:nvPicPr>
        <p:blipFill>
          <a:blip r:embed="rId3"/>
          <a:stretch>
            <a:fillRect/>
          </a:stretch>
        </p:blipFill>
        <p:spPr>
          <a:xfrm>
            <a:off x="457200" y="2811295"/>
            <a:ext cx="8229600" cy="2219542"/>
          </a:xfrm>
          <a:prstGeom prst="rect">
            <a:avLst/>
          </a:prstGeom>
        </p:spPr>
      </p:pic>
      <p:sp>
        <p:nvSpPr>
          <p:cNvPr id="10" name="TextBox 9">
            <a:extLst>
              <a:ext uri="{FF2B5EF4-FFF2-40B4-BE49-F238E27FC236}">
                <a16:creationId xmlns:a16="http://schemas.microsoft.com/office/drawing/2014/main" id="{3709705E-D2BD-4F01-9A2E-3F3EBE1D6487}"/>
              </a:ext>
            </a:extLst>
          </p:cNvPr>
          <p:cNvSpPr txBox="1"/>
          <p:nvPr/>
        </p:nvSpPr>
        <p:spPr>
          <a:xfrm>
            <a:off x="7125900" y="1814384"/>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2.1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1112838" y="2325688"/>
            <a:ext cx="1570037" cy="555625"/>
          </a:xfrm>
          <a:prstGeom prst="ellipse">
            <a:avLst/>
          </a:prstGeom>
          <a:solidFill>
            <a:srgbClr val="558ED5"/>
          </a:solidFill>
          <a:ln w="12700">
            <a:solidFill>
              <a:srgbClr val="414141"/>
            </a:solidFill>
            <a:round/>
            <a:headEnd/>
            <a:tailEnd/>
          </a:ln>
          <a:effectLst>
            <a:outerShdw blurRad="63500" dist="46662" dir="3284183" algn="ctr" rotWithShape="0">
              <a:schemeClr val="tx1">
                <a:alpha val="74997"/>
              </a:schemeClr>
            </a:outerShdw>
          </a:effectLst>
        </p:spPr>
        <p:txBody>
          <a:bodyPr wrap="none" lIns="90488" tIns="44450" rIns="90488" bIns="44450" anchor="ctr"/>
          <a:lstStyle/>
          <a:p>
            <a:pPr algn="ctr">
              <a:defRPr/>
            </a:pPr>
            <a:r>
              <a:rPr lang="en-US" sz="2000" b="1" dirty="0">
                <a:solidFill>
                  <a:schemeClr val="bg1"/>
                </a:solidFill>
                <a:ea typeface="MS PGothic" pitchFamily="34" charset="-128"/>
              </a:rPr>
              <a:t>Land</a:t>
            </a:r>
          </a:p>
        </p:txBody>
      </p:sp>
      <p:sp>
        <p:nvSpPr>
          <p:cNvPr id="16387" name="Oval 3"/>
          <p:cNvSpPr>
            <a:spLocks noChangeArrowheads="1"/>
          </p:cNvSpPr>
          <p:nvPr/>
        </p:nvSpPr>
        <p:spPr bwMode="auto">
          <a:xfrm>
            <a:off x="908050" y="4737100"/>
            <a:ext cx="2216150" cy="609600"/>
          </a:xfrm>
          <a:prstGeom prst="ellipse">
            <a:avLst/>
          </a:prstGeom>
          <a:solidFill>
            <a:srgbClr val="77933C"/>
          </a:solidFill>
          <a:ln w="12700">
            <a:solidFill>
              <a:srgbClr val="414141"/>
            </a:solidFill>
            <a:round/>
            <a:headEnd/>
            <a:tailEnd/>
          </a:ln>
          <a:effectLst>
            <a:outerShdw blurRad="63500" dist="46662" dir="3284183" algn="ctr" rotWithShape="0">
              <a:schemeClr val="tx1">
                <a:alpha val="74997"/>
              </a:schemeClr>
            </a:outerShdw>
          </a:effectLst>
        </p:spPr>
        <p:txBody>
          <a:bodyPr wrap="none" lIns="90488" tIns="44450" rIns="90488" bIns="44450" anchor="ctr"/>
          <a:lstStyle/>
          <a:p>
            <a:pPr algn="ctr">
              <a:defRPr/>
            </a:pPr>
            <a:r>
              <a:rPr lang="en-US" sz="2000" b="1" dirty="0">
                <a:solidFill>
                  <a:schemeClr val="bg1"/>
                </a:solidFill>
                <a:ea typeface="MS PGothic" pitchFamily="34" charset="-128"/>
              </a:rPr>
              <a:t>Equipment</a:t>
            </a:r>
          </a:p>
        </p:txBody>
      </p:sp>
      <p:sp>
        <p:nvSpPr>
          <p:cNvPr id="16388" name="Oval 4"/>
          <p:cNvSpPr>
            <a:spLocks noChangeArrowheads="1"/>
          </p:cNvSpPr>
          <p:nvPr/>
        </p:nvSpPr>
        <p:spPr bwMode="auto">
          <a:xfrm>
            <a:off x="946150" y="3517900"/>
            <a:ext cx="1784350" cy="609600"/>
          </a:xfrm>
          <a:prstGeom prst="ellipse">
            <a:avLst/>
          </a:prstGeom>
          <a:solidFill>
            <a:srgbClr val="604A7B"/>
          </a:solidFill>
          <a:ln w="12700">
            <a:solidFill>
              <a:srgbClr val="414141"/>
            </a:solidFill>
            <a:round/>
            <a:headEnd/>
            <a:tailEnd/>
          </a:ln>
          <a:effectLst>
            <a:outerShdw blurRad="63500" dist="46662" dir="3284183" algn="ctr" rotWithShape="0">
              <a:schemeClr val="tx1">
                <a:alpha val="74997"/>
              </a:schemeClr>
            </a:outerShdw>
          </a:effectLst>
        </p:spPr>
        <p:txBody>
          <a:bodyPr wrap="none" lIns="90488" tIns="44450" rIns="90488" bIns="44450" anchor="ctr"/>
          <a:lstStyle/>
          <a:p>
            <a:pPr algn="ctr">
              <a:defRPr/>
            </a:pPr>
            <a:r>
              <a:rPr lang="en-US" sz="2000" b="1" dirty="0">
                <a:solidFill>
                  <a:schemeClr val="bg1"/>
                </a:solidFill>
                <a:ea typeface="MS PGothic" pitchFamily="34" charset="-128"/>
              </a:rPr>
              <a:t>Buildings</a:t>
            </a:r>
          </a:p>
        </p:txBody>
      </p:sp>
      <p:sp>
        <p:nvSpPr>
          <p:cNvPr id="16389" name="Oval 5"/>
          <p:cNvSpPr>
            <a:spLocks noChangeArrowheads="1"/>
          </p:cNvSpPr>
          <p:nvPr/>
        </p:nvSpPr>
        <p:spPr bwMode="auto">
          <a:xfrm>
            <a:off x="3568700" y="2009775"/>
            <a:ext cx="1806575" cy="504825"/>
          </a:xfrm>
          <a:prstGeom prst="ellipse">
            <a:avLst/>
          </a:prstGeom>
          <a:solidFill>
            <a:srgbClr val="77933C"/>
          </a:solidFill>
          <a:ln w="12700">
            <a:solidFill>
              <a:srgbClr val="414141"/>
            </a:solidFill>
            <a:round/>
            <a:headEnd/>
            <a:tailEnd/>
          </a:ln>
          <a:effectLst>
            <a:outerShdw blurRad="63500" dist="46662" dir="3284183" algn="ctr" rotWithShape="0">
              <a:schemeClr val="tx1">
                <a:alpha val="74997"/>
              </a:schemeClr>
            </a:outerShdw>
          </a:effectLst>
        </p:spPr>
        <p:txBody>
          <a:bodyPr wrap="none" lIns="90488" tIns="44450" rIns="90488" bIns="44450" anchor="ctr"/>
          <a:lstStyle/>
          <a:p>
            <a:pPr algn="ctr">
              <a:defRPr/>
            </a:pPr>
            <a:r>
              <a:rPr lang="en-US" sz="2000" b="1" dirty="0">
                <a:solidFill>
                  <a:schemeClr val="bg1"/>
                </a:solidFill>
                <a:ea typeface="MS PGothic" pitchFamily="34" charset="-128"/>
              </a:rPr>
              <a:t>Cash</a:t>
            </a:r>
          </a:p>
        </p:txBody>
      </p:sp>
      <p:sp>
        <p:nvSpPr>
          <p:cNvPr id="16390" name="Oval 6"/>
          <p:cNvSpPr>
            <a:spLocks noChangeArrowheads="1"/>
          </p:cNvSpPr>
          <p:nvPr/>
        </p:nvSpPr>
        <p:spPr bwMode="auto">
          <a:xfrm>
            <a:off x="6400800" y="3454400"/>
            <a:ext cx="2286000" cy="736600"/>
          </a:xfrm>
          <a:prstGeom prst="ellipse">
            <a:avLst/>
          </a:prstGeom>
          <a:solidFill>
            <a:srgbClr val="77933C"/>
          </a:solidFill>
          <a:ln w="12700">
            <a:solidFill>
              <a:srgbClr val="414141"/>
            </a:solidFill>
            <a:round/>
            <a:headEnd/>
            <a:tailEnd/>
          </a:ln>
          <a:effectLst>
            <a:outerShdw blurRad="63500" dist="46662" dir="3284183" algn="ctr" rotWithShape="0">
              <a:schemeClr val="tx1">
                <a:alpha val="74997"/>
              </a:schemeClr>
            </a:outerShdw>
          </a:effectLst>
        </p:spPr>
        <p:txBody>
          <a:bodyPr lIns="90488" tIns="44450" rIns="90488" bIns="44450" anchor="ctr"/>
          <a:lstStyle/>
          <a:p>
            <a:pPr algn="ctr">
              <a:defRPr/>
            </a:pPr>
            <a:r>
              <a:rPr lang="en-US" sz="2000" b="1" dirty="0">
                <a:solidFill>
                  <a:schemeClr val="bg1"/>
                </a:solidFill>
                <a:ea typeface="MS PGothic" pitchFamily="34" charset="-128"/>
              </a:rPr>
              <a:t>Notes Receivable</a:t>
            </a:r>
          </a:p>
        </p:txBody>
      </p:sp>
      <p:sp>
        <p:nvSpPr>
          <p:cNvPr id="16391" name="Oval 7"/>
          <p:cNvSpPr>
            <a:spLocks noChangeArrowheads="1"/>
          </p:cNvSpPr>
          <p:nvPr/>
        </p:nvSpPr>
        <p:spPr bwMode="auto">
          <a:xfrm>
            <a:off x="3468688" y="5181600"/>
            <a:ext cx="1995487" cy="660400"/>
          </a:xfrm>
          <a:prstGeom prst="ellipse">
            <a:avLst/>
          </a:prstGeom>
          <a:solidFill>
            <a:srgbClr val="558ED5"/>
          </a:solidFill>
          <a:ln w="12700">
            <a:solidFill>
              <a:srgbClr val="414141"/>
            </a:solidFill>
            <a:round/>
            <a:headEnd/>
            <a:tailEnd/>
          </a:ln>
          <a:effectLst>
            <a:outerShdw blurRad="63500" dist="46662" dir="3284183" algn="ctr" rotWithShape="0">
              <a:schemeClr val="tx1">
                <a:alpha val="74997"/>
              </a:schemeClr>
            </a:outerShdw>
          </a:effectLst>
        </p:spPr>
        <p:txBody>
          <a:bodyPr lIns="90488" tIns="44450" rIns="90488" bIns="44450" anchor="ctr"/>
          <a:lstStyle/>
          <a:p>
            <a:pPr algn="ctr">
              <a:defRPr/>
            </a:pPr>
            <a:r>
              <a:rPr lang="en-US" sz="2000" b="1" dirty="0">
                <a:solidFill>
                  <a:schemeClr val="bg1"/>
                </a:solidFill>
                <a:ea typeface="MS PGothic" pitchFamily="34" charset="-128"/>
              </a:rPr>
              <a:t>Supplies</a:t>
            </a:r>
          </a:p>
        </p:txBody>
      </p:sp>
      <p:sp>
        <p:nvSpPr>
          <p:cNvPr id="16392" name="Oval 8"/>
          <p:cNvSpPr>
            <a:spLocks noChangeArrowheads="1"/>
          </p:cNvSpPr>
          <p:nvPr/>
        </p:nvSpPr>
        <p:spPr bwMode="auto">
          <a:xfrm>
            <a:off x="6094413" y="4673600"/>
            <a:ext cx="2287587" cy="736600"/>
          </a:xfrm>
          <a:prstGeom prst="ellipse">
            <a:avLst/>
          </a:prstGeom>
          <a:solidFill>
            <a:srgbClr val="604A7B"/>
          </a:solidFill>
          <a:ln w="12700">
            <a:solidFill>
              <a:srgbClr val="414141"/>
            </a:solidFill>
            <a:round/>
            <a:headEnd/>
            <a:tailEnd/>
          </a:ln>
          <a:effectLst>
            <a:outerShdw blurRad="63500" dist="46662" dir="3284183" algn="ctr" rotWithShape="0">
              <a:schemeClr val="tx1">
                <a:alpha val="74997"/>
              </a:schemeClr>
            </a:outerShdw>
          </a:effectLst>
        </p:spPr>
        <p:txBody>
          <a:bodyPr lIns="90488" tIns="44450" rIns="90488" bIns="44450" anchor="ctr"/>
          <a:lstStyle/>
          <a:p>
            <a:pPr algn="ctr">
              <a:defRPr/>
            </a:pPr>
            <a:r>
              <a:rPr lang="en-US" sz="2000" b="1" dirty="0">
                <a:solidFill>
                  <a:schemeClr val="bg1"/>
                </a:solidFill>
                <a:ea typeface="MS PGothic" pitchFamily="34" charset="-128"/>
              </a:rPr>
              <a:t>Prepaid Accounts</a:t>
            </a:r>
          </a:p>
        </p:txBody>
      </p:sp>
      <p:sp>
        <p:nvSpPr>
          <p:cNvPr id="16393" name="Oval 9"/>
          <p:cNvSpPr>
            <a:spLocks noChangeArrowheads="1"/>
          </p:cNvSpPr>
          <p:nvPr/>
        </p:nvSpPr>
        <p:spPr bwMode="auto">
          <a:xfrm>
            <a:off x="5730875" y="2235200"/>
            <a:ext cx="2498725" cy="736600"/>
          </a:xfrm>
          <a:prstGeom prst="ellipse">
            <a:avLst/>
          </a:prstGeom>
          <a:solidFill>
            <a:srgbClr val="604A7B"/>
          </a:solidFill>
          <a:ln w="12700">
            <a:solidFill>
              <a:srgbClr val="414141"/>
            </a:solidFill>
            <a:round/>
            <a:headEnd/>
            <a:tailEnd/>
          </a:ln>
          <a:effectLst>
            <a:outerShdw blurRad="63500" dist="46662" dir="3284183" algn="ctr" rotWithShape="0">
              <a:schemeClr val="tx1">
                <a:alpha val="74997"/>
              </a:schemeClr>
            </a:outerShdw>
          </a:effectLst>
        </p:spPr>
        <p:txBody>
          <a:bodyPr lIns="90488" tIns="44450" rIns="90488" bIns="44450" anchor="ctr"/>
          <a:lstStyle/>
          <a:p>
            <a:pPr algn="ctr">
              <a:defRPr/>
            </a:pPr>
            <a:r>
              <a:rPr lang="en-US" sz="2000" b="1" dirty="0">
                <a:solidFill>
                  <a:schemeClr val="bg1"/>
                </a:solidFill>
                <a:ea typeface="MS PGothic" pitchFamily="34" charset="-128"/>
              </a:rPr>
              <a:t>Accounts Receivable</a:t>
            </a:r>
          </a:p>
        </p:txBody>
      </p:sp>
      <p:sp>
        <p:nvSpPr>
          <p:cNvPr id="126986" name="Rectangle 10"/>
          <p:cNvSpPr>
            <a:spLocks noChangeArrowheads="1"/>
          </p:cNvSpPr>
          <p:nvPr/>
        </p:nvSpPr>
        <p:spPr bwMode="auto">
          <a:xfrm>
            <a:off x="3359150" y="3016250"/>
            <a:ext cx="2349500" cy="1663700"/>
          </a:xfrm>
          <a:prstGeom prst="rect">
            <a:avLst/>
          </a:prstGeom>
          <a:solidFill>
            <a:srgbClr val="948A54"/>
          </a:solidFill>
          <a:ln w="12700">
            <a:solidFill>
              <a:srgbClr val="414141"/>
            </a:solidFill>
            <a:miter lim="800000"/>
            <a:headEnd/>
            <a:tailEnd/>
          </a:ln>
          <a:effectLst>
            <a:outerShdw dist="107763" dir="2700000" algn="ctr" rotWithShape="0">
              <a:srgbClr val="414141"/>
            </a:outerShdw>
          </a:effectLst>
        </p:spPr>
        <p:txBody>
          <a:bodyPr wrap="none" lIns="90488" tIns="44450" rIns="90488" bIns="44450" anchor="ctr"/>
          <a:lstStyle>
            <a:lvl1pPr eaLnBrk="0" hangingPunct="0">
              <a:spcBef>
                <a:spcPct val="20000"/>
              </a:spcBef>
              <a:buFont typeface="Arial" charset="0"/>
              <a:buChar char="•"/>
              <a:defRPr sz="3200">
                <a:solidFill>
                  <a:schemeClr val="tx1"/>
                </a:solidFill>
                <a:latin typeface="Calibri" pitchFamily="-107" charset="0"/>
              </a:defRPr>
            </a:lvl1pPr>
            <a:lvl2pPr marL="742950" indent="-285750" eaLnBrk="0" hangingPunct="0">
              <a:spcBef>
                <a:spcPct val="20000"/>
              </a:spcBef>
              <a:buFont typeface="Arial" charset="0"/>
              <a:buChar char="–"/>
              <a:defRPr sz="2800">
                <a:solidFill>
                  <a:schemeClr val="tx1"/>
                </a:solidFill>
                <a:latin typeface="Calibri" pitchFamily="-107" charset="0"/>
              </a:defRPr>
            </a:lvl2pPr>
            <a:lvl3pPr marL="1143000" indent="-228600" eaLnBrk="0" hangingPunct="0">
              <a:spcBef>
                <a:spcPct val="20000"/>
              </a:spcBef>
              <a:buFont typeface="Arial" charset="0"/>
              <a:buChar char="•"/>
              <a:defRPr sz="2400">
                <a:solidFill>
                  <a:schemeClr val="tx1"/>
                </a:solidFill>
                <a:latin typeface="Calibri" pitchFamily="-107" charset="0"/>
              </a:defRPr>
            </a:lvl3pPr>
            <a:lvl4pPr marL="1600200" indent="-228600" eaLnBrk="0" hangingPunct="0">
              <a:spcBef>
                <a:spcPct val="20000"/>
              </a:spcBef>
              <a:buFont typeface="Arial" charset="0"/>
              <a:buChar char="–"/>
              <a:defRPr sz="2000">
                <a:solidFill>
                  <a:schemeClr val="tx1"/>
                </a:solidFill>
                <a:latin typeface="Calibri" pitchFamily="-107" charset="0"/>
              </a:defRPr>
            </a:lvl4pPr>
            <a:lvl5pPr marL="2057400" indent="-228600" eaLnBrk="0" hangingPunct="0">
              <a:spcBef>
                <a:spcPct val="20000"/>
              </a:spcBef>
              <a:buFont typeface="Arial" charset="0"/>
              <a:buChar char="»"/>
              <a:defRPr sz="2000">
                <a:solidFill>
                  <a:schemeClr val="tx1"/>
                </a:solidFill>
                <a:latin typeface="Calibri" pitchFamily="-107"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107"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107"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107"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107" charset="0"/>
              </a:defRPr>
            </a:lvl9pPr>
          </a:lstStyle>
          <a:p>
            <a:pPr algn="ctr" eaLnBrk="1" hangingPunct="1">
              <a:spcBef>
                <a:spcPct val="0"/>
              </a:spcBef>
              <a:buFontTx/>
              <a:buNone/>
            </a:pPr>
            <a:r>
              <a:rPr lang="en-US" altLang="en-US" sz="3600" dirty="0">
                <a:solidFill>
                  <a:schemeClr val="bg1"/>
                </a:solidFill>
                <a:latin typeface="Arial" charset="0"/>
                <a:ea typeface="MS PGothic" pitchFamily="34" charset="-128"/>
              </a:rPr>
              <a:t>Asset</a:t>
            </a:r>
            <a:br>
              <a:rPr lang="en-US" altLang="en-US" sz="3600" dirty="0">
                <a:solidFill>
                  <a:schemeClr val="bg1"/>
                </a:solidFill>
                <a:latin typeface="Arial" charset="0"/>
                <a:ea typeface="MS PGothic" pitchFamily="34" charset="-128"/>
              </a:rPr>
            </a:br>
            <a:r>
              <a:rPr lang="en-US" altLang="en-US" sz="3600" dirty="0">
                <a:solidFill>
                  <a:schemeClr val="bg1"/>
                </a:solidFill>
                <a:latin typeface="Arial" charset="0"/>
                <a:ea typeface="MS PGothic" pitchFamily="34" charset="-128"/>
              </a:rPr>
              <a:t>Accounts</a:t>
            </a:r>
          </a:p>
        </p:txBody>
      </p:sp>
      <p:sp>
        <p:nvSpPr>
          <p:cNvPr id="126987" name="Rectangle 11"/>
          <p:cNvSpPr>
            <a:spLocks noGrp="1" noChangeArrowheads="1"/>
          </p:cNvSpPr>
          <p:nvPr>
            <p:ph type="title"/>
          </p:nvPr>
        </p:nvSpPr>
        <p:spPr/>
        <p:txBody>
          <a:bodyPr/>
          <a:lstStyle/>
          <a:p>
            <a:pPr eaLnBrk="1" hangingPunct="1"/>
            <a:r>
              <a:rPr lang="en-US" altLang="en-US" b="1" dirty="0">
                <a:cs typeface="Arial" charset="0"/>
              </a:rPr>
              <a:t>Asset Accounts</a:t>
            </a:r>
          </a:p>
        </p:txBody>
      </p:sp>
      <p:sp>
        <p:nvSpPr>
          <p:cNvPr id="13" name="Rectangle 12"/>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8" name="Rectangle 17"/>
          <p:cNvSpPr>
            <a:spLocks noGrp="1" noChangeArrowheads="1"/>
          </p:cNvSpPr>
          <p:nvPr/>
        </p:nvSpPr>
        <p:spPr bwMode="auto">
          <a:xfrm>
            <a:off x="6629400" y="5943600"/>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a:t>
            </a:r>
            <a:endParaRPr lang="en-US" sz="1600" dirty="0"/>
          </a:p>
        </p:txBody>
      </p:sp>
      <p:sp>
        <p:nvSpPr>
          <p:cNvPr id="16" name="Rounded Rectangle 7">
            <a:extLst>
              <a:ext uri="{FF2B5EF4-FFF2-40B4-BE49-F238E27FC236}">
                <a16:creationId xmlns:a16="http://schemas.microsoft.com/office/drawing/2014/main" id="{7ED12A70-7516-469E-8E91-0095E01C8180}"/>
              </a:ext>
            </a:extLst>
          </p:cNvPr>
          <p:cNvSpPr/>
          <p:nvPr/>
        </p:nvSpPr>
        <p:spPr>
          <a:xfrm>
            <a:off x="130175" y="6477000"/>
            <a:ext cx="5105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a:t>
            </a:r>
            <a:r>
              <a:rPr lang="en-US" altLang="en-US" sz="1100" b="1" kern="0" dirty="0">
                <a:solidFill>
                  <a:prstClr val="black"/>
                </a:solidFill>
                <a:latin typeface="Arial Narrow" pitchFamily="34" charset="0"/>
                <a:cs typeface="+mn-cs"/>
              </a:rPr>
              <a:t>: </a:t>
            </a:r>
            <a:r>
              <a:rPr lang="en-US" sz="1100" dirty="0"/>
              <a:t>Describe an account and its use in recording transactions.</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p:cTn id="7" dur="500" fill="hold"/>
                                        <p:tgtEl>
                                          <p:spTgt spid="16389"/>
                                        </p:tgtEl>
                                        <p:attrNameLst>
                                          <p:attrName>ppt_w</p:attrName>
                                        </p:attrNameLst>
                                      </p:cBhvr>
                                      <p:tavLst>
                                        <p:tav tm="0">
                                          <p:val>
                                            <p:fltVal val="0"/>
                                          </p:val>
                                        </p:tav>
                                        <p:tav tm="100000">
                                          <p:val>
                                            <p:strVal val="#ppt_w"/>
                                          </p:val>
                                        </p:tav>
                                      </p:tavLst>
                                    </p:anim>
                                    <p:anim calcmode="lin" valueType="num">
                                      <p:cBhvr>
                                        <p:cTn id="8" dur="500" fill="hold"/>
                                        <p:tgtEl>
                                          <p:spTgt spid="1638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6392"/>
                                        </p:tgtEl>
                                        <p:attrNameLst>
                                          <p:attrName>style.visibility</p:attrName>
                                        </p:attrNameLst>
                                      </p:cBhvr>
                                      <p:to>
                                        <p:strVal val="visible"/>
                                      </p:to>
                                    </p:set>
                                    <p:anim calcmode="lin" valueType="num">
                                      <p:cBhvr>
                                        <p:cTn id="12" dur="500" fill="hold"/>
                                        <p:tgtEl>
                                          <p:spTgt spid="16392"/>
                                        </p:tgtEl>
                                        <p:attrNameLst>
                                          <p:attrName>ppt_w</p:attrName>
                                        </p:attrNameLst>
                                      </p:cBhvr>
                                      <p:tavLst>
                                        <p:tav tm="0">
                                          <p:val>
                                            <p:fltVal val="0"/>
                                          </p:val>
                                        </p:tav>
                                        <p:tav tm="100000">
                                          <p:val>
                                            <p:strVal val="#ppt_w"/>
                                          </p:val>
                                        </p:tav>
                                      </p:tavLst>
                                    </p:anim>
                                    <p:anim calcmode="lin" valueType="num">
                                      <p:cBhvr>
                                        <p:cTn id="13" dur="500" fill="hold"/>
                                        <p:tgtEl>
                                          <p:spTgt spid="16392"/>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6387"/>
                                        </p:tgtEl>
                                        <p:attrNameLst>
                                          <p:attrName>style.visibility</p:attrName>
                                        </p:attrNameLst>
                                      </p:cBhvr>
                                      <p:to>
                                        <p:strVal val="visible"/>
                                      </p:to>
                                    </p:set>
                                    <p:anim calcmode="lin" valueType="num">
                                      <p:cBhvr>
                                        <p:cTn id="17" dur="500" fill="hold"/>
                                        <p:tgtEl>
                                          <p:spTgt spid="16387"/>
                                        </p:tgtEl>
                                        <p:attrNameLst>
                                          <p:attrName>ppt_w</p:attrName>
                                        </p:attrNameLst>
                                      </p:cBhvr>
                                      <p:tavLst>
                                        <p:tav tm="0">
                                          <p:val>
                                            <p:fltVal val="0"/>
                                          </p:val>
                                        </p:tav>
                                        <p:tav tm="100000">
                                          <p:val>
                                            <p:strVal val="#ppt_w"/>
                                          </p:val>
                                        </p:tav>
                                      </p:tavLst>
                                    </p:anim>
                                    <p:anim calcmode="lin" valueType="num">
                                      <p:cBhvr>
                                        <p:cTn id="18" dur="500" fill="hold"/>
                                        <p:tgtEl>
                                          <p:spTgt spid="16387"/>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16386"/>
                                        </p:tgtEl>
                                        <p:attrNameLst>
                                          <p:attrName>style.visibility</p:attrName>
                                        </p:attrNameLst>
                                      </p:cBhvr>
                                      <p:to>
                                        <p:strVal val="visible"/>
                                      </p:to>
                                    </p:set>
                                    <p:anim calcmode="lin" valueType="num">
                                      <p:cBhvr>
                                        <p:cTn id="22" dur="500" fill="hold"/>
                                        <p:tgtEl>
                                          <p:spTgt spid="16386"/>
                                        </p:tgtEl>
                                        <p:attrNameLst>
                                          <p:attrName>ppt_w</p:attrName>
                                        </p:attrNameLst>
                                      </p:cBhvr>
                                      <p:tavLst>
                                        <p:tav tm="0">
                                          <p:val>
                                            <p:fltVal val="0"/>
                                          </p:val>
                                        </p:tav>
                                        <p:tav tm="100000">
                                          <p:val>
                                            <p:strVal val="#ppt_w"/>
                                          </p:val>
                                        </p:tav>
                                      </p:tavLst>
                                    </p:anim>
                                    <p:anim calcmode="lin" valueType="num">
                                      <p:cBhvr>
                                        <p:cTn id="23" dur="500" fill="hold"/>
                                        <p:tgtEl>
                                          <p:spTgt spid="16386"/>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16390"/>
                                        </p:tgtEl>
                                        <p:attrNameLst>
                                          <p:attrName>style.visibility</p:attrName>
                                        </p:attrNameLst>
                                      </p:cBhvr>
                                      <p:to>
                                        <p:strVal val="visible"/>
                                      </p:to>
                                    </p:set>
                                    <p:anim calcmode="lin" valueType="num">
                                      <p:cBhvr>
                                        <p:cTn id="27" dur="500" fill="hold"/>
                                        <p:tgtEl>
                                          <p:spTgt spid="16390"/>
                                        </p:tgtEl>
                                        <p:attrNameLst>
                                          <p:attrName>ppt_w</p:attrName>
                                        </p:attrNameLst>
                                      </p:cBhvr>
                                      <p:tavLst>
                                        <p:tav tm="0">
                                          <p:val>
                                            <p:fltVal val="0"/>
                                          </p:val>
                                        </p:tav>
                                        <p:tav tm="100000">
                                          <p:val>
                                            <p:strVal val="#ppt_w"/>
                                          </p:val>
                                        </p:tav>
                                      </p:tavLst>
                                    </p:anim>
                                    <p:anim calcmode="lin" valueType="num">
                                      <p:cBhvr>
                                        <p:cTn id="28" dur="500" fill="hold"/>
                                        <p:tgtEl>
                                          <p:spTgt spid="16390"/>
                                        </p:tgtEl>
                                        <p:attrNameLst>
                                          <p:attrName>ppt_h</p:attrName>
                                        </p:attrNameLst>
                                      </p:cBhvr>
                                      <p:tavLst>
                                        <p:tav tm="0">
                                          <p:val>
                                            <p:fltVal val="0"/>
                                          </p:val>
                                        </p:tav>
                                        <p:tav tm="100000">
                                          <p:val>
                                            <p:strVal val="#ppt_h"/>
                                          </p:val>
                                        </p:tav>
                                      </p:tavLst>
                                    </p:anim>
                                  </p:childTnLst>
                                </p:cTn>
                              </p:par>
                            </p:childTnLst>
                          </p:cTn>
                        </p:par>
                        <p:par>
                          <p:cTn id="29" fill="hold" nodeType="afterGroup">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16391"/>
                                        </p:tgtEl>
                                        <p:attrNameLst>
                                          <p:attrName>style.visibility</p:attrName>
                                        </p:attrNameLst>
                                      </p:cBhvr>
                                      <p:to>
                                        <p:strVal val="visible"/>
                                      </p:to>
                                    </p:set>
                                    <p:anim calcmode="lin" valueType="num">
                                      <p:cBhvr>
                                        <p:cTn id="32" dur="500" fill="hold"/>
                                        <p:tgtEl>
                                          <p:spTgt spid="16391"/>
                                        </p:tgtEl>
                                        <p:attrNameLst>
                                          <p:attrName>ppt_w</p:attrName>
                                        </p:attrNameLst>
                                      </p:cBhvr>
                                      <p:tavLst>
                                        <p:tav tm="0">
                                          <p:val>
                                            <p:fltVal val="0"/>
                                          </p:val>
                                        </p:tav>
                                        <p:tav tm="100000">
                                          <p:val>
                                            <p:strVal val="#ppt_w"/>
                                          </p:val>
                                        </p:tav>
                                      </p:tavLst>
                                    </p:anim>
                                    <p:anim calcmode="lin" valueType="num">
                                      <p:cBhvr>
                                        <p:cTn id="33" dur="500" fill="hold"/>
                                        <p:tgtEl>
                                          <p:spTgt spid="16391"/>
                                        </p:tgtEl>
                                        <p:attrNameLst>
                                          <p:attrName>ppt_h</p:attrName>
                                        </p:attrNameLst>
                                      </p:cBhvr>
                                      <p:tavLst>
                                        <p:tav tm="0">
                                          <p:val>
                                            <p:fltVal val="0"/>
                                          </p:val>
                                        </p:tav>
                                        <p:tav tm="100000">
                                          <p:val>
                                            <p:strVal val="#ppt_h"/>
                                          </p:val>
                                        </p:tav>
                                      </p:tavLst>
                                    </p:anim>
                                  </p:childTnLst>
                                </p:cTn>
                              </p:par>
                            </p:childTnLst>
                          </p:cTn>
                        </p:par>
                        <p:par>
                          <p:cTn id="34" fill="hold" nodeType="afterGroup">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16393"/>
                                        </p:tgtEl>
                                        <p:attrNameLst>
                                          <p:attrName>style.visibility</p:attrName>
                                        </p:attrNameLst>
                                      </p:cBhvr>
                                      <p:to>
                                        <p:strVal val="visible"/>
                                      </p:to>
                                    </p:set>
                                    <p:anim calcmode="lin" valueType="num">
                                      <p:cBhvr>
                                        <p:cTn id="37" dur="500" fill="hold"/>
                                        <p:tgtEl>
                                          <p:spTgt spid="16393"/>
                                        </p:tgtEl>
                                        <p:attrNameLst>
                                          <p:attrName>ppt_w</p:attrName>
                                        </p:attrNameLst>
                                      </p:cBhvr>
                                      <p:tavLst>
                                        <p:tav tm="0">
                                          <p:val>
                                            <p:fltVal val="0"/>
                                          </p:val>
                                        </p:tav>
                                        <p:tav tm="100000">
                                          <p:val>
                                            <p:strVal val="#ppt_w"/>
                                          </p:val>
                                        </p:tav>
                                      </p:tavLst>
                                    </p:anim>
                                    <p:anim calcmode="lin" valueType="num">
                                      <p:cBhvr>
                                        <p:cTn id="38" dur="500" fill="hold"/>
                                        <p:tgtEl>
                                          <p:spTgt spid="16393"/>
                                        </p:tgtEl>
                                        <p:attrNameLst>
                                          <p:attrName>ppt_h</p:attrName>
                                        </p:attrNameLst>
                                      </p:cBhvr>
                                      <p:tavLst>
                                        <p:tav tm="0">
                                          <p:val>
                                            <p:fltVal val="0"/>
                                          </p:val>
                                        </p:tav>
                                        <p:tav tm="100000">
                                          <p:val>
                                            <p:strVal val="#ppt_h"/>
                                          </p:val>
                                        </p:tav>
                                      </p:tavLst>
                                    </p:anim>
                                  </p:childTnLst>
                                </p:cTn>
                              </p:par>
                            </p:childTnLst>
                          </p:cTn>
                        </p:par>
                        <p:par>
                          <p:cTn id="39" fill="hold" nodeType="afterGroup">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16388"/>
                                        </p:tgtEl>
                                        <p:attrNameLst>
                                          <p:attrName>style.visibility</p:attrName>
                                        </p:attrNameLst>
                                      </p:cBhvr>
                                      <p:to>
                                        <p:strVal val="visible"/>
                                      </p:to>
                                    </p:set>
                                    <p:anim calcmode="lin" valueType="num">
                                      <p:cBhvr>
                                        <p:cTn id="42" dur="500" fill="hold"/>
                                        <p:tgtEl>
                                          <p:spTgt spid="16388"/>
                                        </p:tgtEl>
                                        <p:attrNameLst>
                                          <p:attrName>ppt_w</p:attrName>
                                        </p:attrNameLst>
                                      </p:cBhvr>
                                      <p:tavLst>
                                        <p:tav tm="0">
                                          <p:val>
                                            <p:fltVal val="0"/>
                                          </p:val>
                                        </p:tav>
                                        <p:tav tm="100000">
                                          <p:val>
                                            <p:strVal val="#ppt_w"/>
                                          </p:val>
                                        </p:tav>
                                      </p:tavLst>
                                    </p:anim>
                                    <p:anim calcmode="lin" valueType="num">
                                      <p:cBhvr>
                                        <p:cTn id="43" dur="500" fill="hold"/>
                                        <p:tgtEl>
                                          <p:spTgt spid="163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autoUpdateAnimBg="0"/>
      <p:bldP spid="16387" grpId="0" animBg="1" autoUpdateAnimBg="0"/>
      <p:bldP spid="16388" grpId="0" animBg="1" autoUpdateAnimBg="0"/>
      <p:bldP spid="16389" grpId="0" animBg="1" autoUpdateAnimBg="0"/>
      <p:bldP spid="16390" grpId="0" animBg="1" autoUpdateAnimBg="0"/>
      <p:bldP spid="16391" grpId="0" animBg="1" autoUpdateAnimBg="0"/>
      <p:bldP spid="16392" grpId="0" animBg="1" autoUpdateAnimBg="0"/>
      <p:bldP spid="1639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rrowheads="1"/>
          </p:cNvSpPr>
          <p:nvPr/>
        </p:nvSpPr>
        <p:spPr bwMode="auto">
          <a:xfrm>
            <a:off x="698500" y="5016500"/>
            <a:ext cx="2343150" cy="977900"/>
          </a:xfrm>
          <a:prstGeom prst="ellipse">
            <a:avLst/>
          </a:prstGeom>
          <a:solidFill>
            <a:srgbClr val="C4BD97"/>
          </a:solidFill>
          <a:ln w="12700">
            <a:solidFill>
              <a:srgbClr val="414141"/>
            </a:solidFill>
            <a:round/>
            <a:headEnd/>
            <a:tailEnd/>
          </a:ln>
          <a:effectLst>
            <a:outerShdw dist="53882" dir="2700000" algn="ctr" rotWithShape="0">
              <a:schemeClr val="tx1"/>
            </a:outerShdw>
          </a:effectLst>
        </p:spPr>
        <p:txBody>
          <a:bodyPr lIns="90488" tIns="44450" rIns="90488" bIns="44450" anchor="ctr"/>
          <a:lstStyle>
            <a:lvl1pPr eaLnBrk="0" hangingPunct="0">
              <a:spcBef>
                <a:spcPct val="20000"/>
              </a:spcBef>
              <a:buFont typeface="Arial" charset="0"/>
              <a:buChar char="•"/>
              <a:defRPr sz="3200">
                <a:solidFill>
                  <a:schemeClr val="tx1"/>
                </a:solidFill>
                <a:latin typeface="Calibri" pitchFamily="-107" charset="0"/>
              </a:defRPr>
            </a:lvl1pPr>
            <a:lvl2pPr marL="742950" indent="-285750" eaLnBrk="0" hangingPunct="0">
              <a:spcBef>
                <a:spcPct val="20000"/>
              </a:spcBef>
              <a:buFont typeface="Arial" charset="0"/>
              <a:buChar char="–"/>
              <a:defRPr sz="2800">
                <a:solidFill>
                  <a:schemeClr val="tx1"/>
                </a:solidFill>
                <a:latin typeface="Calibri" pitchFamily="-107" charset="0"/>
              </a:defRPr>
            </a:lvl2pPr>
            <a:lvl3pPr marL="1143000" indent="-228600" eaLnBrk="0" hangingPunct="0">
              <a:spcBef>
                <a:spcPct val="20000"/>
              </a:spcBef>
              <a:buFont typeface="Arial" charset="0"/>
              <a:buChar char="•"/>
              <a:defRPr sz="2400">
                <a:solidFill>
                  <a:schemeClr val="tx1"/>
                </a:solidFill>
                <a:latin typeface="Calibri" pitchFamily="-107" charset="0"/>
              </a:defRPr>
            </a:lvl3pPr>
            <a:lvl4pPr marL="1600200" indent="-228600" eaLnBrk="0" hangingPunct="0">
              <a:spcBef>
                <a:spcPct val="20000"/>
              </a:spcBef>
              <a:buFont typeface="Arial" charset="0"/>
              <a:buChar char="–"/>
              <a:defRPr sz="2000">
                <a:solidFill>
                  <a:schemeClr val="tx1"/>
                </a:solidFill>
                <a:latin typeface="Calibri" pitchFamily="-107" charset="0"/>
              </a:defRPr>
            </a:lvl4pPr>
            <a:lvl5pPr marL="2057400" indent="-228600" eaLnBrk="0" hangingPunct="0">
              <a:spcBef>
                <a:spcPct val="20000"/>
              </a:spcBef>
              <a:buFont typeface="Arial" charset="0"/>
              <a:buChar char="»"/>
              <a:defRPr sz="2000">
                <a:solidFill>
                  <a:schemeClr val="tx1"/>
                </a:solidFill>
                <a:latin typeface="Calibri" pitchFamily="-107"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107"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107"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107"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107" charset="0"/>
              </a:defRPr>
            </a:lvl9pPr>
          </a:lstStyle>
          <a:p>
            <a:pPr algn="ctr" eaLnBrk="1" hangingPunct="1">
              <a:spcBef>
                <a:spcPct val="0"/>
              </a:spcBef>
              <a:buFontTx/>
              <a:buNone/>
            </a:pPr>
            <a:r>
              <a:rPr lang="en-US" altLang="en-US" sz="2400" b="1" dirty="0">
                <a:solidFill>
                  <a:srgbClr val="5A160B"/>
                </a:solidFill>
                <a:latin typeface="Arial" charset="0"/>
                <a:ea typeface="MS PGothic" pitchFamily="34" charset="-128"/>
              </a:rPr>
              <a:t>Accrued Liabilities</a:t>
            </a:r>
          </a:p>
        </p:txBody>
      </p:sp>
      <p:sp>
        <p:nvSpPr>
          <p:cNvPr id="17411" name="Oval 3"/>
          <p:cNvSpPr>
            <a:spLocks noChangeArrowheads="1"/>
          </p:cNvSpPr>
          <p:nvPr/>
        </p:nvSpPr>
        <p:spPr bwMode="auto">
          <a:xfrm>
            <a:off x="6143625" y="4959350"/>
            <a:ext cx="2425700" cy="1092200"/>
          </a:xfrm>
          <a:prstGeom prst="ellipse">
            <a:avLst/>
          </a:prstGeom>
          <a:solidFill>
            <a:schemeClr val="tx2">
              <a:lumMod val="60000"/>
              <a:lumOff val="40000"/>
            </a:schemeClr>
          </a:solidFill>
          <a:ln w="12700">
            <a:solidFill>
              <a:srgbClr val="414141"/>
            </a:solidFill>
            <a:round/>
            <a:headEnd/>
            <a:tailEnd/>
          </a:ln>
          <a:effectLst>
            <a:outerShdw blurRad="63500" dist="53882" dir="2700000" algn="ctr" rotWithShape="0">
              <a:schemeClr val="tx1">
                <a:alpha val="74998"/>
              </a:schemeClr>
            </a:outerShdw>
          </a:effectLst>
        </p:spPr>
        <p:txBody>
          <a:bodyPr lIns="90488" tIns="44450" rIns="90488" bIns="44450" anchor="ctr"/>
          <a:lstStyle/>
          <a:p>
            <a:pPr algn="ctr">
              <a:defRPr/>
            </a:pPr>
            <a:r>
              <a:rPr lang="en-US" sz="2400" b="1" dirty="0">
                <a:solidFill>
                  <a:schemeClr val="bg1"/>
                </a:solidFill>
                <a:ea typeface="MS PGothic" pitchFamily="34" charset="-128"/>
              </a:rPr>
              <a:t>Unearned Revenue</a:t>
            </a:r>
          </a:p>
        </p:txBody>
      </p:sp>
      <p:sp>
        <p:nvSpPr>
          <p:cNvPr id="17412" name="Oval 4"/>
          <p:cNvSpPr>
            <a:spLocks noChangeArrowheads="1"/>
          </p:cNvSpPr>
          <p:nvPr/>
        </p:nvSpPr>
        <p:spPr bwMode="auto">
          <a:xfrm>
            <a:off x="6032500" y="1949450"/>
            <a:ext cx="2647950" cy="1092200"/>
          </a:xfrm>
          <a:prstGeom prst="ellipse">
            <a:avLst/>
          </a:prstGeom>
          <a:solidFill>
            <a:schemeClr val="accent3">
              <a:lumMod val="75000"/>
            </a:schemeClr>
          </a:solidFill>
          <a:ln w="12700">
            <a:solidFill>
              <a:srgbClr val="414141"/>
            </a:solidFill>
            <a:round/>
            <a:headEnd/>
            <a:tailEnd/>
          </a:ln>
          <a:effectLst>
            <a:outerShdw blurRad="63500" dist="53882" dir="2700000" algn="ctr" rotWithShape="0">
              <a:schemeClr val="tx1">
                <a:alpha val="74998"/>
              </a:schemeClr>
            </a:outerShdw>
          </a:effectLst>
        </p:spPr>
        <p:txBody>
          <a:bodyPr lIns="90488" tIns="44450" rIns="90488" bIns="44450" anchor="ctr"/>
          <a:lstStyle/>
          <a:p>
            <a:pPr algn="ctr">
              <a:defRPr/>
            </a:pPr>
            <a:r>
              <a:rPr lang="en-US" sz="2400" b="1" dirty="0">
                <a:solidFill>
                  <a:schemeClr val="bg1"/>
                </a:solidFill>
                <a:ea typeface="MS PGothic" pitchFamily="34" charset="-128"/>
              </a:rPr>
              <a:t>Notes Payable</a:t>
            </a:r>
          </a:p>
        </p:txBody>
      </p:sp>
      <p:sp>
        <p:nvSpPr>
          <p:cNvPr id="17413" name="Oval 5"/>
          <p:cNvSpPr>
            <a:spLocks noChangeArrowheads="1"/>
          </p:cNvSpPr>
          <p:nvPr/>
        </p:nvSpPr>
        <p:spPr bwMode="auto">
          <a:xfrm>
            <a:off x="546100" y="1949450"/>
            <a:ext cx="2647950" cy="1092200"/>
          </a:xfrm>
          <a:prstGeom prst="ellipse">
            <a:avLst/>
          </a:prstGeom>
          <a:solidFill>
            <a:schemeClr val="accent4">
              <a:lumMod val="75000"/>
            </a:schemeClr>
          </a:solidFill>
          <a:ln w="12700">
            <a:solidFill>
              <a:srgbClr val="414141"/>
            </a:solidFill>
            <a:round/>
            <a:headEnd/>
            <a:tailEnd/>
          </a:ln>
          <a:effectLst>
            <a:outerShdw blurRad="63500" dist="53882" dir="2700000" algn="ctr" rotWithShape="0">
              <a:schemeClr val="tx1">
                <a:alpha val="74998"/>
              </a:schemeClr>
            </a:outerShdw>
          </a:effectLst>
        </p:spPr>
        <p:txBody>
          <a:bodyPr lIns="90488" tIns="44450" rIns="90488" bIns="44450" anchor="ctr"/>
          <a:lstStyle/>
          <a:p>
            <a:pPr algn="ctr">
              <a:defRPr/>
            </a:pPr>
            <a:r>
              <a:rPr lang="en-US" sz="2400" b="1" dirty="0">
                <a:solidFill>
                  <a:schemeClr val="bg1"/>
                </a:solidFill>
                <a:ea typeface="MS PGothic" pitchFamily="34" charset="-128"/>
              </a:rPr>
              <a:t>Accounts Payable</a:t>
            </a:r>
          </a:p>
        </p:txBody>
      </p:sp>
      <p:sp>
        <p:nvSpPr>
          <p:cNvPr id="9222" name="Rectangle 6"/>
          <p:cNvSpPr>
            <a:spLocks noChangeArrowheads="1"/>
          </p:cNvSpPr>
          <p:nvPr/>
        </p:nvSpPr>
        <p:spPr bwMode="auto">
          <a:xfrm>
            <a:off x="3095625" y="3282950"/>
            <a:ext cx="3035300" cy="1435100"/>
          </a:xfrm>
          <a:prstGeom prst="rect">
            <a:avLst/>
          </a:prstGeom>
          <a:solidFill>
            <a:schemeClr val="bg2">
              <a:lumMod val="50000"/>
            </a:schemeClr>
          </a:solidFill>
          <a:ln w="12700">
            <a:solidFill>
              <a:srgbClr val="414141"/>
            </a:solidFill>
            <a:miter lim="800000"/>
            <a:headEnd/>
            <a:tailEnd/>
          </a:ln>
          <a:effectLst>
            <a:outerShdw blurRad="63500" dist="71842" dir="2700000" algn="ctr" rotWithShape="0">
              <a:schemeClr val="tx1">
                <a:alpha val="74998"/>
              </a:schemeClr>
            </a:outerShdw>
          </a:effectLst>
        </p:spPr>
        <p:txBody>
          <a:bodyPr wrap="none" lIns="90488" tIns="44450" rIns="90488" bIns="44450" anchor="ctr"/>
          <a:lstStyle/>
          <a:p>
            <a:pPr algn="ctr">
              <a:defRPr/>
            </a:pPr>
            <a:r>
              <a:rPr lang="en-US" sz="4000" dirty="0">
                <a:solidFill>
                  <a:schemeClr val="bg1"/>
                </a:solidFill>
                <a:ea typeface="MS PGothic" pitchFamily="34" charset="-128"/>
              </a:rPr>
              <a:t>Liability</a:t>
            </a:r>
            <a:br>
              <a:rPr lang="en-US" sz="4000" dirty="0">
                <a:solidFill>
                  <a:schemeClr val="bg1"/>
                </a:solidFill>
                <a:ea typeface="MS PGothic" pitchFamily="34" charset="-128"/>
              </a:rPr>
            </a:br>
            <a:r>
              <a:rPr lang="en-US" sz="4000" dirty="0">
                <a:solidFill>
                  <a:schemeClr val="bg1"/>
                </a:solidFill>
                <a:ea typeface="MS PGothic" pitchFamily="34" charset="-128"/>
              </a:rPr>
              <a:t>Accounts</a:t>
            </a:r>
          </a:p>
        </p:txBody>
      </p:sp>
      <p:sp>
        <p:nvSpPr>
          <p:cNvPr id="128007" name="Rectangle 7"/>
          <p:cNvSpPr>
            <a:spLocks noGrp="1" noChangeArrowheads="1"/>
          </p:cNvSpPr>
          <p:nvPr>
            <p:ph type="title"/>
          </p:nvPr>
        </p:nvSpPr>
        <p:spPr>
          <a:xfrm>
            <a:off x="546100" y="711294"/>
            <a:ext cx="8229600" cy="1143000"/>
          </a:xfrm>
        </p:spPr>
        <p:txBody>
          <a:bodyPr/>
          <a:lstStyle/>
          <a:p>
            <a:pPr eaLnBrk="1" hangingPunct="1"/>
            <a:r>
              <a:rPr lang="en-US" altLang="en-US" b="1" dirty="0">
                <a:cs typeface="Arial" charset="0"/>
              </a:rPr>
              <a:t>Liability Accounts</a:t>
            </a:r>
          </a:p>
        </p:txBody>
      </p:sp>
      <p:sp>
        <p:nvSpPr>
          <p:cNvPr id="12" name="Slide Number Placeholder 11"/>
          <p:cNvSpPr>
            <a:spLocks noGrp="1"/>
          </p:cNvSpPr>
          <p:nvPr>
            <p:ph type="sldNum" sz="quarter" idx="12"/>
          </p:nvPr>
        </p:nvSpPr>
        <p:spPr>
          <a:xfrm>
            <a:off x="6705600" y="6416738"/>
            <a:ext cx="2133600" cy="365125"/>
          </a:xfrm>
        </p:spPr>
        <p:txBody>
          <a:bodyPr/>
          <a:lstStyle/>
          <a:p>
            <a:pPr>
              <a:defRPr/>
            </a:pPr>
            <a:r>
              <a:rPr lang="en-US" dirty="0"/>
              <a:t>2-</a:t>
            </a:r>
            <a:fld id="{FB0DFD52-9166-448D-AF78-75100243221E}" type="slidenum">
              <a:rPr lang="en-US" smtClean="0"/>
              <a:pPr>
                <a:defRPr/>
              </a:pPr>
              <a:t>9</a:t>
            </a:fld>
            <a:endParaRPr lang="en-US" dirty="0"/>
          </a:p>
        </p:txBody>
      </p:sp>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endParaRPr>
          </a:p>
        </p:txBody>
      </p:sp>
      <p:sp>
        <p:nvSpPr>
          <p:cNvPr id="14" name="Rectangle 13"/>
          <p:cNvSpPr>
            <a:spLocks noGrp="1" noChangeArrowheads="1"/>
          </p:cNvSpPr>
          <p:nvPr/>
        </p:nvSpPr>
        <p:spPr bwMode="auto">
          <a:xfrm>
            <a:off x="6521570" y="648500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3" name="Rounded Rectangle 7">
            <a:extLst>
              <a:ext uri="{FF2B5EF4-FFF2-40B4-BE49-F238E27FC236}">
                <a16:creationId xmlns:a16="http://schemas.microsoft.com/office/drawing/2014/main" id="{C2249DC8-E74B-44A5-8ADA-FA7CE4C8FB79}"/>
              </a:ext>
            </a:extLst>
          </p:cNvPr>
          <p:cNvSpPr/>
          <p:nvPr/>
        </p:nvSpPr>
        <p:spPr>
          <a:xfrm>
            <a:off x="152400" y="6553200"/>
            <a:ext cx="5105400" cy="212118"/>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a:t>
            </a:r>
            <a:r>
              <a:rPr lang="en-US" altLang="en-US" sz="1100" b="1" kern="0" dirty="0">
                <a:solidFill>
                  <a:prstClr val="black"/>
                </a:solidFill>
                <a:latin typeface="Arial Narrow" pitchFamily="34" charset="0"/>
                <a:cs typeface="+mn-cs"/>
              </a:rPr>
              <a:t>: </a:t>
            </a:r>
            <a:r>
              <a:rPr lang="en-US" sz="1100" dirty="0"/>
              <a:t>Describe an account and its use in recording transactions.</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p:cTn id="7" dur="500" fill="hold"/>
                                        <p:tgtEl>
                                          <p:spTgt spid="17413"/>
                                        </p:tgtEl>
                                        <p:attrNameLst>
                                          <p:attrName>ppt_w</p:attrName>
                                        </p:attrNameLst>
                                      </p:cBhvr>
                                      <p:tavLst>
                                        <p:tav tm="0">
                                          <p:val>
                                            <p:fltVal val="0"/>
                                          </p:val>
                                        </p:tav>
                                        <p:tav tm="100000">
                                          <p:val>
                                            <p:strVal val="#ppt_w"/>
                                          </p:val>
                                        </p:tav>
                                      </p:tavLst>
                                    </p:anim>
                                    <p:anim calcmode="lin" valueType="num">
                                      <p:cBhvr>
                                        <p:cTn id="8" dur="500" fill="hold"/>
                                        <p:tgtEl>
                                          <p:spTgt spid="1741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7410"/>
                                        </p:tgtEl>
                                        <p:attrNameLst>
                                          <p:attrName>style.visibility</p:attrName>
                                        </p:attrNameLst>
                                      </p:cBhvr>
                                      <p:to>
                                        <p:strVal val="visible"/>
                                      </p:to>
                                    </p:set>
                                    <p:anim calcmode="lin" valueType="num">
                                      <p:cBhvr>
                                        <p:cTn id="12" dur="500" fill="hold"/>
                                        <p:tgtEl>
                                          <p:spTgt spid="17410"/>
                                        </p:tgtEl>
                                        <p:attrNameLst>
                                          <p:attrName>ppt_w</p:attrName>
                                        </p:attrNameLst>
                                      </p:cBhvr>
                                      <p:tavLst>
                                        <p:tav tm="0">
                                          <p:val>
                                            <p:fltVal val="0"/>
                                          </p:val>
                                        </p:tav>
                                        <p:tav tm="100000">
                                          <p:val>
                                            <p:strVal val="#ppt_w"/>
                                          </p:val>
                                        </p:tav>
                                      </p:tavLst>
                                    </p:anim>
                                    <p:anim calcmode="lin" valueType="num">
                                      <p:cBhvr>
                                        <p:cTn id="13" dur="500" fill="hold"/>
                                        <p:tgtEl>
                                          <p:spTgt spid="17410"/>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7411"/>
                                        </p:tgtEl>
                                        <p:attrNameLst>
                                          <p:attrName>style.visibility</p:attrName>
                                        </p:attrNameLst>
                                      </p:cBhvr>
                                      <p:to>
                                        <p:strVal val="visible"/>
                                      </p:to>
                                    </p:set>
                                    <p:anim calcmode="lin" valueType="num">
                                      <p:cBhvr>
                                        <p:cTn id="17" dur="500" fill="hold"/>
                                        <p:tgtEl>
                                          <p:spTgt spid="17411"/>
                                        </p:tgtEl>
                                        <p:attrNameLst>
                                          <p:attrName>ppt_w</p:attrName>
                                        </p:attrNameLst>
                                      </p:cBhvr>
                                      <p:tavLst>
                                        <p:tav tm="0">
                                          <p:val>
                                            <p:fltVal val="0"/>
                                          </p:val>
                                        </p:tav>
                                        <p:tav tm="100000">
                                          <p:val>
                                            <p:strVal val="#ppt_w"/>
                                          </p:val>
                                        </p:tav>
                                      </p:tavLst>
                                    </p:anim>
                                    <p:anim calcmode="lin" valueType="num">
                                      <p:cBhvr>
                                        <p:cTn id="18" dur="500" fill="hold"/>
                                        <p:tgtEl>
                                          <p:spTgt spid="17411"/>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 calcmode="lin" valueType="num">
                                      <p:cBhvr>
                                        <p:cTn id="22" dur="500" fill="hold"/>
                                        <p:tgtEl>
                                          <p:spTgt spid="17412"/>
                                        </p:tgtEl>
                                        <p:attrNameLst>
                                          <p:attrName>ppt_w</p:attrName>
                                        </p:attrNameLst>
                                      </p:cBhvr>
                                      <p:tavLst>
                                        <p:tav tm="0">
                                          <p:val>
                                            <p:fltVal val="0"/>
                                          </p:val>
                                        </p:tav>
                                        <p:tav tm="100000">
                                          <p:val>
                                            <p:strVal val="#ppt_w"/>
                                          </p:val>
                                        </p:tav>
                                      </p:tavLst>
                                    </p:anim>
                                    <p:anim calcmode="lin" valueType="num">
                                      <p:cBhvr>
                                        <p:cTn id="23" dur="500" fill="hold"/>
                                        <p:tgtEl>
                                          <p:spTgt spid="174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1" grpId="0" animBg="1" autoUpdateAnimBg="0"/>
      <p:bldP spid="17412" grpId="0" animBg="1" autoUpdateAnimBg="0"/>
      <p:bldP spid="17413" grpId="0" animBg="1" autoUpdateAnimBg="0"/>
    </p:bldLst>
  </p:timing>
</p:sld>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_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20935</TotalTime>
  <Words>5856</Words>
  <Application>Microsoft Office PowerPoint</Application>
  <PresentationFormat>On-screen Show (4:3)</PresentationFormat>
  <Paragraphs>449</Paragraphs>
  <Slides>41</Slides>
  <Notes>41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41</vt:i4>
      </vt:variant>
    </vt:vector>
  </HeadingPairs>
  <TitlesOfParts>
    <vt:vector size="57" baseType="lpstr">
      <vt:lpstr>ＭＳ Ｐゴシック</vt:lpstr>
      <vt:lpstr>ＭＳ Ｐゴシック</vt:lpstr>
      <vt:lpstr>Arial</vt:lpstr>
      <vt:lpstr>Arial Narrow</vt:lpstr>
      <vt:lpstr>Berlin Sans FB</vt:lpstr>
      <vt:lpstr>Calibri</vt:lpstr>
      <vt:lpstr>Century Schoolbook</vt:lpstr>
      <vt:lpstr>Palatino Linotype</vt:lpstr>
      <vt:lpstr>STIX Two Text</vt:lpstr>
      <vt:lpstr>Times New Roman</vt:lpstr>
      <vt:lpstr>Verdana</vt:lpstr>
      <vt:lpstr>Wingdings</vt:lpstr>
      <vt:lpstr>Wingdings 2</vt:lpstr>
      <vt:lpstr>6_Office Theme</vt:lpstr>
      <vt:lpstr>8_Office Theme</vt:lpstr>
      <vt:lpstr>FA_Master</vt:lpstr>
      <vt:lpstr>Analyzing and Recording Transactions</vt:lpstr>
      <vt:lpstr>Chapter 2 Learning Objectives </vt:lpstr>
      <vt:lpstr>Describe an account and its use in recording transactions.</vt:lpstr>
      <vt:lpstr>Basis of Financial Statements</vt:lpstr>
      <vt:lpstr>Source Documents</vt:lpstr>
      <vt:lpstr>The Account Underlying Financial Statements</vt:lpstr>
      <vt:lpstr>The Account and Its Analysis</vt:lpstr>
      <vt:lpstr>Asset Accounts</vt:lpstr>
      <vt:lpstr>Liability Accounts</vt:lpstr>
      <vt:lpstr>Equity Accounts</vt:lpstr>
      <vt:lpstr>Expanded Equity</vt:lpstr>
      <vt:lpstr>  Define debits and credits and explain double-entry accounting.   </vt:lpstr>
      <vt:lpstr>Debits and Credits</vt:lpstr>
      <vt:lpstr>Double-Entry Accounting</vt:lpstr>
      <vt:lpstr>Double-Entry Accounting: Expanded Accounting Equation</vt:lpstr>
      <vt:lpstr>Double-Entry Accounting:  Account Balance</vt:lpstr>
      <vt:lpstr>  Analyze and record transactions and their impact on financial statements.  </vt:lpstr>
      <vt:lpstr>Journalizing and Posting Transactions</vt:lpstr>
      <vt:lpstr>Journalizing Transactions</vt:lpstr>
      <vt:lpstr>Balance Column Account</vt:lpstr>
      <vt:lpstr>Posting Journal Entries</vt:lpstr>
      <vt:lpstr>Processing Transactions</vt:lpstr>
      <vt:lpstr>Processing Transactions #1</vt:lpstr>
      <vt:lpstr>Processing Transactions #2</vt:lpstr>
      <vt:lpstr>Processing Transactions #3</vt:lpstr>
      <vt:lpstr>Processing Transactions #4</vt:lpstr>
      <vt:lpstr>Processing Transactions #5</vt:lpstr>
      <vt:lpstr>Processing Transactions #6</vt:lpstr>
      <vt:lpstr>Processing Transactions #7</vt:lpstr>
      <vt:lpstr>Processing Transactions #8</vt:lpstr>
      <vt:lpstr>Processing Transactions #9</vt:lpstr>
      <vt:lpstr>Processing Transactions #10</vt:lpstr>
      <vt:lpstr>Processing Transactions #11</vt:lpstr>
      <vt:lpstr>Processing Transactions #12</vt:lpstr>
      <vt:lpstr>Processing Transactions #13</vt:lpstr>
      <vt:lpstr>Processing Transactions #14</vt:lpstr>
      <vt:lpstr>Processing Transactions #15</vt:lpstr>
      <vt:lpstr>Processing Transactions #16</vt:lpstr>
      <vt:lpstr>Summarizing Transactions in a Ledger</vt:lpstr>
      <vt:lpstr>Preparing a Trial Balance</vt:lpstr>
      <vt:lpstr>FastForward’s Trial Balance </vt:lpstr>
    </vt:vector>
  </TitlesOfParts>
  <Company>Jon A. Booker, Ph.D., CPA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A. Booker</dc:creator>
  <cp:lastModifiedBy>Lenovo</cp:lastModifiedBy>
  <cp:revision>869</cp:revision>
  <cp:lastPrinted>2020-06-01T16:26:41Z</cp:lastPrinted>
  <dcterms:created xsi:type="dcterms:W3CDTF">2012-08-01T21:35:49Z</dcterms:created>
  <dcterms:modified xsi:type="dcterms:W3CDTF">2022-07-30T10:10:57Z</dcterms:modified>
</cp:coreProperties>
</file>