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5.xml" ContentType="application/vnd.openxmlformats-officedocument.presentationml.notesSlide+xml"/>
  <Override PartName="/ppt/comments/comment9.xml" ContentType="application/vnd.openxmlformats-officedocument.presentationml.comments+xml"/>
  <Override PartName="/ppt/notesSlides/notesSlide6.xml" ContentType="application/vnd.openxmlformats-officedocument.presentationml.notesSlide+xml"/>
  <Override PartName="/ppt/comments/comment10.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2.xml" ContentType="application/vnd.openxmlformats-officedocument.presentationml.comments+xml"/>
  <Override PartName="/ppt/notesSlides/notesSlide11.xml" ContentType="application/vnd.openxmlformats-officedocument.presentationml.notesSlide+xml"/>
  <Override PartName="/ppt/comments/comment13.xml" ContentType="application/vnd.openxmlformats-officedocument.presentationml.comments+xml"/>
  <Override PartName="/ppt/notesSlides/notesSlide12.xml" ContentType="application/vnd.openxmlformats-officedocument.presentationml.notesSlide+xml"/>
  <Override PartName="/ppt/comments/comment14.xml" ContentType="application/vnd.openxmlformats-officedocument.presentationml.comments+xml"/>
  <Override PartName="/ppt/notesSlides/notesSlide13.xml" ContentType="application/vnd.openxmlformats-officedocument.presentationml.notesSlide+xml"/>
  <Override PartName="/ppt/comments/comment15.xml" ContentType="application/vnd.openxmlformats-officedocument.presentationml.comments+xml"/>
  <Override PartName="/ppt/notesSlides/notesSlide14.xml" ContentType="application/vnd.openxmlformats-officedocument.presentationml.notesSlide+xml"/>
  <Override PartName="/ppt/comments/comment16.xml" ContentType="application/vnd.openxmlformats-officedocument.presentationml.comments+xml"/>
  <Override PartName="/ppt/notesSlides/notesSlide15.xml" ContentType="application/vnd.openxmlformats-officedocument.presentationml.notesSlide+xml"/>
  <Override PartName="/ppt/comments/comment17.xml" ContentType="application/vnd.openxmlformats-officedocument.presentationml.comments+xml"/>
  <Override PartName="/ppt/notesSlides/notesSlide16.xml" ContentType="application/vnd.openxmlformats-officedocument.presentationml.notesSlide+xml"/>
  <Override PartName="/ppt/comments/comment18.xml" ContentType="application/vnd.openxmlformats-officedocument.presentationml.comments+xml"/>
  <Override PartName="/ppt/notesSlides/notesSlide17.xml" ContentType="application/vnd.openxmlformats-officedocument.presentationml.notesSlide+xml"/>
  <Override PartName="/ppt/comments/comment19.xml" ContentType="application/vnd.openxmlformats-officedocument.presentationml.comments+xml"/>
  <Override PartName="/ppt/notesSlides/notesSlide18.xml" ContentType="application/vnd.openxmlformats-officedocument.presentationml.notesSlide+xml"/>
  <Override PartName="/ppt/comments/comment20.xml" ContentType="application/vnd.openxmlformats-officedocument.presentationml.comments+xml"/>
  <Override PartName="/ppt/notesSlides/notesSlide19.xml" ContentType="application/vnd.openxmlformats-officedocument.presentationml.notesSlide+xml"/>
  <Override PartName="/ppt/comments/comment21.xml" ContentType="application/vnd.openxmlformats-officedocument.presentationml.comments+xml"/>
  <Override PartName="/ppt/notesSlides/notesSlide20.xml" ContentType="application/vnd.openxmlformats-officedocument.presentationml.notesSlide+xml"/>
  <Override PartName="/ppt/comments/comment22.xml" ContentType="application/vnd.openxmlformats-officedocument.presentationml.comments+xml"/>
  <Override PartName="/ppt/notesSlides/notesSlide21.xml" ContentType="application/vnd.openxmlformats-officedocument.presentationml.notesSlide+xml"/>
  <Override PartName="/ppt/comments/comment23.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24.xml" ContentType="application/vnd.openxmlformats-officedocument.presentationml.comments+xml"/>
  <Override PartName="/ppt/comments/comment25.xml" ContentType="application/vnd.openxmlformats-officedocument.presentationml.comments+xml"/>
  <Override PartName="/ppt/notesSlides/notesSlide31.xml" ContentType="application/vnd.openxmlformats-officedocument.presentationml.notesSlide+xml"/>
  <Override PartName="/ppt/comments/comment26.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27.xml" ContentType="application/vnd.openxmlformats-officedocument.presentationml.comment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7" r:id="rId2"/>
    <p:sldId id="292" r:id="rId3"/>
    <p:sldId id="362" r:id="rId4"/>
    <p:sldId id="363" r:id="rId5"/>
    <p:sldId id="347" r:id="rId6"/>
    <p:sldId id="350" r:id="rId7"/>
    <p:sldId id="353" r:id="rId8"/>
    <p:sldId id="366" r:id="rId9"/>
    <p:sldId id="367" r:id="rId10"/>
    <p:sldId id="371" r:id="rId11"/>
    <p:sldId id="354" r:id="rId12"/>
    <p:sldId id="355" r:id="rId13"/>
    <p:sldId id="360" r:id="rId14"/>
    <p:sldId id="325" r:id="rId15"/>
    <p:sldId id="270" r:id="rId16"/>
    <p:sldId id="271" r:id="rId17"/>
    <p:sldId id="272" r:id="rId18"/>
    <p:sldId id="364" r:id="rId19"/>
    <p:sldId id="297" r:id="rId20"/>
    <p:sldId id="305" r:id="rId21"/>
    <p:sldId id="306" r:id="rId22"/>
    <p:sldId id="296" r:id="rId23"/>
    <p:sldId id="301" r:id="rId24"/>
    <p:sldId id="302" r:id="rId25"/>
    <p:sldId id="304" r:id="rId26"/>
    <p:sldId id="361" r:id="rId27"/>
    <p:sldId id="369" r:id="rId28"/>
    <p:sldId id="311" r:id="rId29"/>
    <p:sldId id="372" r:id="rId30"/>
    <p:sldId id="318" r:id="rId31"/>
    <p:sldId id="319" r:id="rId32"/>
    <p:sldId id="320" r:id="rId33"/>
    <p:sldId id="321" r:id="rId34"/>
    <p:sldId id="312" r:id="rId35"/>
    <p:sldId id="313" r:id="rId36"/>
    <p:sldId id="314" r:id="rId37"/>
    <p:sldId id="278" r:id="rId38"/>
    <p:sldId id="346" r:id="rId39"/>
    <p:sldId id="344" r:id="rId40"/>
    <p:sldId id="345" r:id="rId41"/>
    <p:sldId id="316" r:id="rId42"/>
    <p:sldId id="317" r:id="rId43"/>
    <p:sldId id="315" r:id="rId44"/>
    <p:sldId id="368" r:id="rId45"/>
    <p:sldId id="288" r:id="rId46"/>
  </p:sldIdLst>
  <p:sldSz cx="12192000" cy="6858000"/>
  <p:notesSz cx="6858000" cy="9144000"/>
  <p:embeddedFontLst>
    <p:embeddedFont>
      <p:font typeface="MS PGothic" panose="020B0600070205080204" pitchFamily="34" charset="-128"/>
      <p:regular r:id="rId48"/>
    </p:embeddedFont>
    <p:embeddedFont>
      <p:font typeface="Arial Narrow" panose="020B0606020202030204" pitchFamily="34" charset="0"/>
      <p:regular r:id="rId49"/>
      <p:bold r:id="rId50"/>
      <p:italic r:id="rId51"/>
      <p:boldItalic r:id="rId52"/>
    </p:embeddedFont>
    <p:embeddedFont>
      <p:font typeface="Calibri" panose="020F050202020403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1" roundtripDataSignature="AMtx7mjS4rXH/j/oSKiXK9XPQJbYz3PkA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08" clrIdx="0">
    <p:extLst>
      <p:ext uri="{19B8F6BF-5375-455C-9EA6-DF929625EA0E}">
        <p15:presenceInfo xmlns:p15="http://schemas.microsoft.com/office/powerpoint/2012/main" userId="4e493767f6532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C330F0-2C77-4F8F-BD2A-3A7D65B0CD9B}">
  <a:tblStyle styleId="{62C330F0-2C77-4F8F-BD2A-3A7D65B0CD9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514" autoAdjust="0"/>
  </p:normalViewPr>
  <p:slideViewPr>
    <p:cSldViewPr>
      <p:cViewPr>
        <p:scale>
          <a:sx n="60" d="100"/>
          <a:sy n="60" d="100"/>
        </p:scale>
        <p:origin x="830" y="-1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8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 Type="http://schemas.openxmlformats.org/officeDocument/2006/relationships/slide" Target="slides/slide4.xml"/><Relationship Id="rId82"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81" Type="http://customschemas.google.com/relationships/presentationmetadata" Target="meta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10T14:36:38.412" idx="1">
    <p:pos x="3456" y="1455"/>
    <p:text>قوائم الدخل</p:text>
    <p:extLst>
      <p:ext uri="{C676402C-5697-4E1C-873F-D02D1690AC5C}">
        <p15:threadingInfo xmlns:p15="http://schemas.microsoft.com/office/powerpoint/2012/main" timeZoneBias="-120"/>
      </p:ext>
    </p:extLst>
  </p:cm>
  <p:cm authorId="1" dt="2022-06-10T14:36:55.821" idx="2">
    <p:pos x="3456" y="1591"/>
    <p:text>بيان حقوق الملكية</p:text>
    <p:extLst>
      <p:ext uri="{C676402C-5697-4E1C-873F-D02D1690AC5C}">
        <p15:threadingInfo xmlns:p15="http://schemas.microsoft.com/office/powerpoint/2012/main" timeZoneBias="-120">
          <p15:parentCm authorId="1" idx="1"/>
        </p15:threadingInfo>
      </p:ext>
    </p:extLst>
  </p:cm>
  <p:cm authorId="1" dt="2022-06-10T14:37:22.222" idx="3">
    <p:pos x="3456" y="1727"/>
    <p:text>بيان المركز المالي (الميزانية العمومية)</p:text>
    <p:extLst>
      <p:ext uri="{C676402C-5697-4E1C-873F-D02D1690AC5C}">
        <p15:threadingInfo xmlns:p15="http://schemas.microsoft.com/office/powerpoint/2012/main" timeZoneBias="-120">
          <p15:parentCm authorId="1" idx="1"/>
        </p15:threadingInfo>
      </p:ext>
    </p:extLst>
  </p:cm>
  <p:cm authorId="1" dt="2022-06-10T14:37:41.658" idx="4">
    <p:pos x="3456" y="1863"/>
    <p:text>بيان التدفقات النقدية</p:text>
    <p:extLst>
      <p:ext uri="{C676402C-5697-4E1C-873F-D02D1690AC5C}">
        <p15:threadingInfo xmlns:p15="http://schemas.microsoft.com/office/powerpoint/2012/main" timeZoneBias="-120">
          <p15:parentCm authorId="1" idx="1"/>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6-10T15:30:02.393" idx="24">
    <p:pos x="4866" y="510"/>
    <p:text>بيان حقوق الملكية</p:text>
    <p:extLst>
      <p:ext uri="{C676402C-5697-4E1C-873F-D02D1690AC5C}">
        <p15:threadingInfo xmlns:p15="http://schemas.microsoft.com/office/powerpoint/2012/main" timeZoneBias="-120"/>
      </p:ext>
    </p:extLst>
  </p:cm>
  <p:cm authorId="1" dt="2022-06-10T15:30:20.099" idx="25">
    <p:pos x="4866" y="646"/>
    <p:text>الإبلاغ عن التغييرات في حقوق ملكية المالك لفترة زمنية محددة</p:text>
    <p:extLst>
      <p:ext uri="{C676402C-5697-4E1C-873F-D02D1690AC5C}">
        <p15:threadingInfo xmlns:p15="http://schemas.microsoft.com/office/powerpoint/2012/main" timeZoneBias="-120">
          <p15:parentCm authorId="1" idx="24"/>
        </p15:threadingInfo>
      </p:ext>
    </p:extLst>
  </p:cm>
  <p:cm authorId="1" dt="2022-06-10T15:33:31.379" idx="26">
    <p:pos x="4866" y="782"/>
    <p:text>يشير إلى سبب زيادة أو نقصان حقوق الملكية خلال الفترة</p:text>
    <p:extLst>
      <p:ext uri="{C676402C-5697-4E1C-873F-D02D1690AC5C}">
        <p15:threadingInfo xmlns:p15="http://schemas.microsoft.com/office/powerpoint/2012/main" timeZoneBias="-120">
          <p15:parentCm authorId="1" idx="24"/>
        </p15:threadingInfo>
      </p:ext>
    </p:extLst>
  </p:cm>
  <p:cm authorId="1" dt="2022-06-10T15:33:55.806" idx="27">
    <p:pos x="4866" y="918"/>
    <p:text>يبدأ البيان بإظهار رأس مال المالك الأول. ثم الأحداث التي تزيده (استثمارات المالك وصافي الدخل) ، والأحداث التي تخفضه (السحوبات وصافي الخسارة).</p:text>
    <p:extLst>
      <p:ext uri="{C676402C-5697-4E1C-873F-D02D1690AC5C}">
        <p15:threadingInfo xmlns:p15="http://schemas.microsoft.com/office/powerpoint/2012/main" timeZoneBias="-120">
          <p15:parentCm authorId="1" idx="24"/>
        </p15:threadingInfo>
      </p:ext>
    </p:extLst>
  </p:cm>
  <p:cm authorId="1" dt="2022-06-10T15:34:59.028" idx="28">
    <p:pos x="4866" y="1054"/>
    <p:text>يتم احتساب رأس المال النهائي في هذا البيان ويتم ترحيله والإبلاغ عنه في بيان المركز المالي.</p:text>
    <p:extLst>
      <p:ext uri="{C676402C-5697-4E1C-873F-D02D1690AC5C}">
        <p15:threadingInfo xmlns:p15="http://schemas.microsoft.com/office/powerpoint/2012/main" timeZoneBias="-120">
          <p15:parentCm authorId="1" idx="24"/>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6-10T15:38:21.817" idx="29">
    <p:pos x="5598" y="450"/>
    <p:text>بيان حقوق الملكية</p:text>
    <p:extLst>
      <p:ext uri="{C676402C-5697-4E1C-873F-D02D1690AC5C}">
        <p15:threadingInfo xmlns:p15="http://schemas.microsoft.com/office/powerpoint/2012/main" timeZoneBias="-120"/>
      </p:ext>
    </p:extLst>
  </p:cm>
  <p:cm authorId="1" dt="2022-06-10T15:38:44.729" idx="30">
    <p:pos x="5598" y="586"/>
    <p:text>في بيان حقوق الملكية ، نبدأ بالرصيد في بداية الفترة ، ونضيف استثمارات المالك الجديد وصافي الدخل المكتسب خلال الفترة ، ونخصم أي عمليات سحب مدفوعة ، مما يؤدي إلى الرصيد النهائي في حقوق الملكية.</p:text>
    <p:extLst>
      <p:ext uri="{C676402C-5697-4E1C-873F-D02D1690AC5C}">
        <p15:threadingInfo xmlns:p15="http://schemas.microsoft.com/office/powerpoint/2012/main" timeZoneBias="-120">
          <p15:parentCm authorId="1" idx="29"/>
        </p15:threadingInfo>
      </p:ext>
    </p:extLst>
  </p:cm>
  <p:cm authorId="1" dt="2022-06-10T15:39:15.265" idx="31">
    <p:pos x="5598" y="722"/>
    <p:text>بدأ FastForward هذا الشهر ، لذا كان رصيد البداية في حقوق المالك صفرًا.</p:text>
    <p:extLst>
      <p:ext uri="{C676402C-5697-4E1C-873F-D02D1690AC5C}">
        <p15:threadingInfo xmlns:p15="http://schemas.microsoft.com/office/powerpoint/2012/main" timeZoneBias="-120">
          <p15:parentCm authorId="1" idx="29"/>
        </p15:threadingInfo>
      </p:ext>
    </p:extLst>
  </p:cm>
  <p:cm authorId="1" dt="2022-06-10T15:39:35.444" idx="32">
    <p:pos x="5598" y="858"/>
    <p:text>استثمر تشاس تايلور 30 ​​ألف دولار في الشركة في بداية الشهر.</p:text>
    <p:extLst>
      <p:ext uri="{C676402C-5697-4E1C-873F-D02D1690AC5C}">
        <p15:threadingInfo xmlns:p15="http://schemas.microsoft.com/office/powerpoint/2012/main" timeZoneBias="-120">
          <p15:parentCm authorId="1" idx="29"/>
        </p15:threadingInfo>
      </p:ext>
    </p:extLst>
  </p:cm>
  <p:cm authorId="1" dt="2022-06-10T15:40:39.094" idx="33">
    <p:pos x="5598" y="994"/>
    <p:text>خلال شهر ديسمبر ، تم تحقيق صافي دخل قدره 4400 دولار. لاحظ أن صافي الدخل يتدفق من بيان الدخل إلى بيان حقوق الملكية. يجب علينا إكمال بيان الدخل قبل أن نتمكن من بدء العمل على بيان حقوق الملكية.</p:text>
    <p:extLst>
      <p:ext uri="{C676402C-5697-4E1C-873F-D02D1690AC5C}">
        <p15:threadingInfo xmlns:p15="http://schemas.microsoft.com/office/powerpoint/2012/main" timeZoneBias="-120">
          <p15:parentCm authorId="1" idx="29"/>
        </p15:threadingInfo>
      </p:ext>
    </p:extLst>
  </p:cm>
  <p:cm authorId="1" dt="2022-06-10T15:42:09.200" idx="34">
    <p:pos x="5598" y="1130"/>
    <p:text>بالإضافة إلى ذلك ، تم سحب 200 دولار من قبل تشاس تايلور ، وبالتالي فإن الرصيد النهائي في حقوق الملكية هو 34200 دولار. بعد أن نكمل هذا البيان ، يمكننا إعداد بيان المركز المالي (الميزانية العمومية).</p:text>
    <p:extLst>
      <p:ext uri="{C676402C-5697-4E1C-873F-D02D1690AC5C}">
        <p15:threadingInfo xmlns:p15="http://schemas.microsoft.com/office/powerpoint/2012/main" timeZoneBias="-120">
          <p15:parentCm authorId="1" idx="29"/>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6-10T15:43:27.724" idx="35">
    <p:pos x="5220" y="450"/>
    <p:text>بيان المركز المالي</p:text>
    <p:extLst>
      <p:ext uri="{C676402C-5697-4E1C-873F-D02D1690AC5C}">
        <p15:threadingInfo xmlns:p15="http://schemas.microsoft.com/office/powerpoint/2012/main" timeZoneBias="-120"/>
      </p:ext>
    </p:extLst>
  </p:cm>
  <p:cm authorId="1" dt="2022-06-10T15:44:04.606" idx="36">
    <p:pos x="5220" y="586"/>
    <p:text>تقارير الأصول والخصوم وحقوق الملكية في تاريخ محدد</p:text>
    <p:extLst>
      <p:ext uri="{C676402C-5697-4E1C-873F-D02D1690AC5C}">
        <p15:threadingInfo xmlns:p15="http://schemas.microsoft.com/office/powerpoint/2012/main" timeZoneBias="-120">
          <p15:parentCm authorId="1" idx="35"/>
        </p15:threadingInfo>
      </p:ext>
    </p:extLst>
  </p:cm>
  <p:cm authorId="1" dt="2022-06-10T15:44:43.948" idx="37">
    <p:pos x="5220" y="722"/>
    <p:text>يسرد الأصول في الأعلى ، متبوعًا بالخصوم وحقوق الملكية (نموذج التقرير). يمكن أيضًا تقديمها في نموذج حساب.</p:text>
    <p:extLst>
      <p:ext uri="{C676402C-5697-4E1C-873F-D02D1690AC5C}">
        <p15:threadingInfo xmlns:p15="http://schemas.microsoft.com/office/powerpoint/2012/main" timeZoneBias="-120">
          <p15:parentCm authorId="1" idx="35"/>
        </p15:threadingInfo>
      </p:ext>
    </p:extLst>
  </p:cm>
  <p:cm authorId="1" dt="2022-06-10T15:45:05.178" idx="38">
    <p:pos x="5220" y="858"/>
    <p:text>يجب أن يساوي إجمالي الأصول إجمالي حقوق الملكية والمطلوبات</p:text>
    <p:extLst>
      <p:ext uri="{C676402C-5697-4E1C-873F-D02D1690AC5C}">
        <p15:threadingInfo xmlns:p15="http://schemas.microsoft.com/office/powerpoint/2012/main" timeZoneBias="-120">
          <p15:parentCm authorId="1" idx="35"/>
        </p15:threadingInfo>
      </p:ext>
    </p:extLst>
  </p:cm>
  <p:cm authorId="1" dt="2022-06-10T15:45:24.571" idx="39">
    <p:pos x="5220" y="994"/>
    <p:text>يوفر معلومات حول الموارد والالتزامات تجاه الدائنين وحقوق الملكية في صافي الموارد.</p:text>
    <p:extLst>
      <p:ext uri="{C676402C-5697-4E1C-873F-D02D1690AC5C}">
        <p15:threadingInfo xmlns:p15="http://schemas.microsoft.com/office/powerpoint/2012/main" timeZoneBias="-120">
          <p15:parentCm authorId="1" idx="35"/>
        </p15:threadingInfo>
      </p:ext>
    </p:extLst>
  </p:cm>
  <p:cm authorId="1" dt="2022-06-10T15:46:11.404" idx="40">
    <p:pos x="5220" y="1130"/>
    <p:text>يشار إليها أيضًا باسم الميزانية العمومية</p:text>
    <p:extLst>
      <p:ext uri="{C676402C-5697-4E1C-873F-D02D1690AC5C}">
        <p15:threadingInfo xmlns:p15="http://schemas.microsoft.com/office/powerpoint/2012/main" timeZoneBias="-120">
          <p15:parentCm authorId="1" idx="35"/>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6-10T15:48:14.972" idx="41">
    <p:pos x="7140" y="906"/>
    <p:text>بيان المركز المالي هو ملخص للموجودات والمطلوبات وحقوق الملكية في نهاية الشهر. إجمالي أصولنا يساوي 40400 دولار. وهذا يشمل نقدًا قدره 4800 دولار ، وإمدادات بقيمة 9600 دولار ، ومعدات بقيمة 26000 دولار.</p:text>
    <p:extLst>
      <p:ext uri="{C676402C-5697-4E1C-873F-D02D1690AC5C}">
        <p15:threadingInfo xmlns:p15="http://schemas.microsoft.com/office/powerpoint/2012/main" timeZoneBias="-120"/>
      </p:ext>
    </p:extLst>
  </p:cm>
  <p:cm authorId="1" dt="2022-06-10T15:49:15.732" idx="42">
    <p:pos x="7140" y="1042"/>
    <p:text>الخصوم تشمل حسابات مستحقة الدفع قدرها 6،200 دولار.</p:text>
    <p:extLst>
      <p:ext uri="{C676402C-5697-4E1C-873F-D02D1690AC5C}">
        <p15:threadingInfo xmlns:p15="http://schemas.microsoft.com/office/powerpoint/2012/main" timeZoneBias="-120">
          <p15:parentCm authorId="1" idx="41"/>
        </p15:threadingInfo>
      </p:ext>
    </p:extLst>
  </p:cm>
  <p:cm authorId="1" dt="2022-06-10T15:49:48.063" idx="43">
    <p:pos x="7140" y="1178"/>
    <p:text>تتكون حقوق الملكية من C. Taylor ، رأس مال قدره 34200 دولار. الحساب سي تايلور ، رأس المال يتدفق مباشرة من بيان حقوق ملكية المالك. يمكنك أن ترى أن الدفاتر في حالة توازن لأن إجمالي الأصول يساوي إجمالي المطلوبات بالإضافة إلى حقوق الملكية.</p:text>
    <p:extLst>
      <p:ext uri="{C676402C-5697-4E1C-873F-D02D1690AC5C}">
        <p15:threadingInfo xmlns:p15="http://schemas.microsoft.com/office/powerpoint/2012/main" timeZoneBias="-120">
          <p15:parentCm authorId="1" idx="41"/>
        </p15:threadingInfo>
      </p:ext>
    </p:extLst>
  </p:cm>
  <p:cm authorId="1" dt="2022-06-10T15:50:42.414" idx="44">
    <p:pos x="7140" y="1314"/>
    <p:text>لدى الدائنين مطالبات ضد أصولنا بقيمة 6200 دولار. المالك لديه مطالبات بأصول بقيمة 34200 دولار.</p:text>
    <p:extLst>
      <p:ext uri="{C676402C-5697-4E1C-873F-D02D1690AC5C}">
        <p15:threadingInfo xmlns:p15="http://schemas.microsoft.com/office/powerpoint/2012/main" timeZoneBias="-120">
          <p15:parentCm authorId="1" idx="41"/>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6-10T15:53:14.444" idx="45">
    <p:pos x="6870" y="1000"/>
    <p:text/>
    <p:extLst>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6-10T16:16:29.946" idx="47">
    <p:pos x="2736" y="2478"/>
    <p:text>استثمارات الأسهم=Stock investments</p:text>
    <p:extLst>
      <p:ext uri="{C676402C-5697-4E1C-873F-D02D1690AC5C}">
        <p15:threadingInfo xmlns:p15="http://schemas.microsoft.com/office/powerpoint/2012/main" timeZoneBias="-120"/>
      </p:ext>
    </p:extLst>
  </p:cm>
  <p:cm authorId="1" dt="2022-06-10T16:16:58.524" idx="48">
    <p:pos x="2736" y="2614"/>
    <p:text>براءات الاختراع=Patents</p:text>
    <p:extLst>
      <p:ext uri="{C676402C-5697-4E1C-873F-D02D1690AC5C}">
        <p15:threadingInfo xmlns:p15="http://schemas.microsoft.com/office/powerpoint/2012/main" timeZoneBias="-120">
          <p15:parentCm authorId="1" idx="47"/>
        </p15:threadingInfo>
      </p:ext>
    </p:extLst>
  </p:cm>
  <p:cm authorId="1" dt="2022-06-10T17:53:00.908" idx="93">
    <p:pos x="2736" y="2750"/>
    <p:text>المخزون= inventory</p:text>
    <p:extLst>
      <p:ext uri="{C676402C-5697-4E1C-873F-D02D1690AC5C}">
        <p15:threadingInfo xmlns:p15="http://schemas.microsoft.com/office/powerpoint/2012/main" timeZoneBias="-120">
          <p15:parentCm authorId="1" idx="47"/>
        </p15:threadingInfo>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6-10T16:13:09.817" idx="46">
    <p:pos x="10" y="10"/>
    <p:text>mortgage payable  =
الرهن العقاري المستحق</p:text>
    <p:extLst>
      <p:ext uri="{C676402C-5697-4E1C-873F-D02D1690AC5C}">
        <p15:threadingInfo xmlns:p15="http://schemas.microsoft.com/office/powerpoint/2012/main" timeZoneBias="-120"/>
      </p:ext>
    </p:extLst>
  </p:cm>
  <p:cm authorId="1" dt="2022-06-10T17:53:51.008" idx="95">
    <p:pos x="10" y="146"/>
    <p:text>الفوائد المستحقة الدفع=Interest payable</p:text>
    <p:extLst>
      <p:ext uri="{C676402C-5697-4E1C-873F-D02D1690AC5C}">
        <p15:threadingInfo xmlns:p15="http://schemas.microsoft.com/office/powerpoint/2012/main" timeZoneBias="-120">
          <p15:parentCm authorId="1" idx="46"/>
        </p15:threadingInfo>
      </p:ext>
    </p:extLst>
  </p:cm>
  <p:cm authorId="1" dt="2022-06-10T17:53:46.337" idx="94">
    <p:pos x="2562" y="1944"/>
    <p:text/>
    <p:extLst>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2-06-10T16:17:53.415" idx="49">
    <p:pos x="5292" y="282"/>
    <p:text>بيان المركز المالي المبوب</p:text>
    <p:extLst>
      <p:ext uri="{C676402C-5697-4E1C-873F-D02D1690AC5C}">
        <p15:threadingInfo xmlns:p15="http://schemas.microsoft.com/office/powerpoint/2012/main" timeZoneBias="-120"/>
      </p:ext>
    </p:extLst>
  </p:cm>
  <p:cm authorId="1" dt="2022-06-10T16:18:33.985" idx="50">
    <p:pos x="5292" y="418"/>
    <p:text>يتم تجميع الأصول على أنها جارية أو غير متداولة</p:text>
    <p:extLst>
      <p:ext uri="{C676402C-5697-4E1C-873F-D02D1690AC5C}">
        <p15:threadingInfo xmlns:p15="http://schemas.microsoft.com/office/powerpoint/2012/main" timeZoneBias="-120">
          <p15:parentCm authorId="1" idx="49"/>
        </p15:threadingInfo>
      </p:ext>
    </p:extLst>
  </p:cm>
  <p:cm authorId="1" dt="2022-06-10T16:18:55.087" idx="51">
    <p:pos x="5292" y="554"/>
    <p:text>الأصل الحالي هو الأصل الذي يُتوقع تحويله إلى نقد أو استخدامه في غضون عام واحد</p:text>
    <p:extLst>
      <p:ext uri="{C676402C-5697-4E1C-873F-D02D1690AC5C}">
        <p15:threadingInfo xmlns:p15="http://schemas.microsoft.com/office/powerpoint/2012/main" timeZoneBias="-120">
          <p15:parentCm authorId="1" idx="49"/>
        </p15:threadingInfo>
      </p:ext>
    </p:extLst>
  </p:cm>
  <p:cm authorId="1" dt="2022-06-10T16:19:41.487" idx="52">
    <p:pos x="5292" y="690"/>
    <p:text>أمثلة: النقدية ، والاستثمارات قصيرة الأجل ، وحسابات القبض ، وأوراق القبض قصيرة الأجل ، ومخزون البضائع ، والنفقات المدفوعة مسبقًا</p:text>
    <p:extLst>
      <p:ext uri="{C676402C-5697-4E1C-873F-D02D1690AC5C}">
        <p15:threadingInfo xmlns:p15="http://schemas.microsoft.com/office/powerpoint/2012/main" timeZoneBias="-120">
          <p15:parentCm authorId="1" idx="49"/>
        </p15:threadingInfo>
      </p:ext>
    </p:extLst>
  </p:cm>
  <p:cm authorId="1" dt="2022-06-10T16:20:03.789" idx="53">
    <p:pos x="5292" y="826"/>
    <p:text>عادة ما يتم سرد الحسابات بترتيب السيولة.</p:text>
    <p:extLst>
      <p:ext uri="{C676402C-5697-4E1C-873F-D02D1690AC5C}">
        <p15:threadingInfo xmlns:p15="http://schemas.microsoft.com/office/powerpoint/2012/main" timeZoneBias="-120">
          <p15:parentCm authorId="1" idx="49"/>
        </p15:threadingInfo>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2-06-10T16:25:57.377" idx="54">
    <p:pos x="3222" y="186"/>
    <p:text>الاصول غير المتداولة</p:text>
    <p:extLst>
      <p:ext uri="{C676402C-5697-4E1C-873F-D02D1690AC5C}">
        <p15:threadingInfo xmlns:p15="http://schemas.microsoft.com/office/powerpoint/2012/main" timeZoneBias="-120"/>
      </p:ext>
    </p:extLst>
  </p:cm>
  <p:cm authorId="1" dt="2022-06-10T16:26:40.392" idx="55">
    <p:pos x="3222" y="322"/>
    <p:text>استثمارات طويلة الأجل</p:text>
    <p:extLst>
      <p:ext uri="{C676402C-5697-4E1C-873F-D02D1690AC5C}">
        <p15:threadingInfo xmlns:p15="http://schemas.microsoft.com/office/powerpoint/2012/main" timeZoneBias="-120">
          <p15:parentCm authorId="1" idx="54"/>
        </p15:threadingInfo>
      </p:ext>
    </p:extLst>
  </p:cm>
  <p:cm authorId="1" dt="2022-06-10T16:26:55.280" idx="56">
    <p:pos x="3222" y="458"/>
    <p:text>من المتوقع أن يعقد لأكثر من عام</p:text>
    <p:extLst>
      <p:ext uri="{C676402C-5697-4E1C-873F-D02D1690AC5C}">
        <p15:threadingInfo xmlns:p15="http://schemas.microsoft.com/office/powerpoint/2012/main" timeZoneBias="-120">
          <p15:parentCm authorId="1" idx="54"/>
        </p15:threadingInfo>
      </p:ext>
    </p:extLst>
  </p:cm>
  <p:cm authorId="1" dt="2022-06-10T16:27:15.048" idx="57">
    <p:pos x="3222" y="594"/>
    <p:text>استثمارات في أسهم وسندات شركات أخرى (تم شراؤها من أجل السيطرة أو امتلاك الشركة الأخرى)</p:text>
    <p:extLst>
      <p:ext uri="{C676402C-5697-4E1C-873F-D02D1690AC5C}">
        <p15:threadingInfo xmlns:p15="http://schemas.microsoft.com/office/powerpoint/2012/main" timeZoneBias="-120">
          <p15:parentCm authorId="1" idx="54"/>
        </p15:threadingInfo>
      </p:ext>
    </p:extLst>
  </p:cm>
  <p:cm authorId="1" dt="2022-06-10T16:27:49.493" idx="58">
    <p:pos x="3222" y="730"/>
    <p:text>الاستثمارات في الأصول غير المتداولة مثل الأراضي أو المباني التي لا يتم استخدامها حاليًا في الأنشطة التشغيلية</p:text>
    <p:extLst>
      <p:ext uri="{C676402C-5697-4E1C-873F-D02D1690AC5C}">
        <p15:threadingInfo xmlns:p15="http://schemas.microsoft.com/office/powerpoint/2012/main" timeZoneBias="-120">
          <p15:parentCm authorId="1" idx="54"/>
        </p15:threadingInfo>
      </p:ext>
    </p:extLst>
  </p:cm>
  <p:cm authorId="1" dt="2022-06-10T16:28:12.744" idx="59">
    <p:pos x="3222" y="866"/>
    <p:text>سندات القبض طويلة الأجل</p:text>
    <p:extLst>
      <p:ext uri="{C676402C-5697-4E1C-873F-D02D1690AC5C}">
        <p15:threadingInfo xmlns:p15="http://schemas.microsoft.com/office/powerpoint/2012/main" timeZoneBias="-120">
          <p15:parentCm authorId="1" idx="54"/>
        </p15:threadingInfo>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2-06-10T16:28:48.650" idx="60">
    <p:pos x="10" y="10"/>
    <p:text>الاصول غير المتداولة</p:text>
    <p:extLst>
      <p:ext uri="{C676402C-5697-4E1C-873F-D02D1690AC5C}">
        <p15:threadingInfo xmlns:p15="http://schemas.microsoft.com/office/powerpoint/2012/main" timeZoneBias="-120"/>
      </p:ext>
    </p:extLst>
  </p:cm>
  <p:cm authorId="1" dt="2022-06-10T16:29:22.583" idx="61">
    <p:pos x="10" y="146"/>
    <p:text>الممتلكات والآلات والمعدات</p:text>
    <p:extLst>
      <p:ext uri="{C676402C-5697-4E1C-873F-D02D1690AC5C}">
        <p15:threadingInfo xmlns:p15="http://schemas.microsoft.com/office/powerpoint/2012/main" timeZoneBias="-120">
          <p15:parentCm authorId="1" idx="60"/>
        </p15:threadingInfo>
      </p:ext>
    </p:extLst>
  </p:cm>
  <p:cm authorId="1" dt="2022-06-10T16:29:41.291" idx="62">
    <p:pos x="10" y="282"/>
    <p:text>حياة طويلة مفيدة</p:text>
    <p:extLst>
      <p:ext uri="{C676402C-5697-4E1C-873F-D02D1690AC5C}">
        <p15:threadingInfo xmlns:p15="http://schemas.microsoft.com/office/powerpoint/2012/main" timeZoneBias="-120">
          <p15:parentCm authorId="1" idx="60"/>
        </p15:threadingInfo>
      </p:ext>
    </p:extLst>
  </p:cm>
  <p:cm authorId="1" dt="2022-06-10T16:30:22.682" idx="63">
    <p:pos x="10" y="418"/>
    <p:text>تستخدم حاليًا في العمليات (إنتاج أو بيع المنتجات أو الخدمات)</p:text>
    <p:extLst>
      <p:ext uri="{C676402C-5697-4E1C-873F-D02D1690AC5C}">
        <p15:threadingInfo xmlns:p15="http://schemas.microsoft.com/office/powerpoint/2012/main" timeZoneBias="-120">
          <p15:parentCm authorId="1" idx="60"/>
        </p15:threadingInfo>
      </p:ext>
    </p:extLst>
  </p:cm>
  <p:cm authorId="1" dt="2022-06-10T16:30:35.332" idx="64">
    <p:pos x="10" y="554"/>
    <p:text>قم بتضمين الأصول الإنتاجية للشركة إلى جانب أي أرض تحتوي على هياكل مثل المباني</p:text>
    <p:extLst>
      <p:ext uri="{C676402C-5697-4E1C-873F-D02D1690AC5C}">
        <p15:threadingInfo xmlns:p15="http://schemas.microsoft.com/office/powerpoint/2012/main" timeZoneBias="-120">
          <p15:parentCm authorId="1" idx="60"/>
        </p15:threadingInfo>
      </p:ext>
    </p:extLst>
  </p:cm>
  <p:cm authorId="1" dt="2022-06-10T16:31:04.338" idx="65">
    <p:pos x="10" y="690"/>
    <p:text>جميعها قابلة للاستهلاك ، باستثناء الأرض (الاستهلاك - تخصيص تكلفة الأصول لعدد من السنوات ، الاستهلاك المتراكم - إجمالي مبلغ الاستهلاك المصروف حتى الآن في عمر الأصل)</p:text>
    <p:extLst>
      <p:ext uri="{C676402C-5697-4E1C-873F-D02D1690AC5C}">
        <p15:threadingInfo xmlns:p15="http://schemas.microsoft.com/office/powerpoint/2012/main" timeZoneBias="-120">
          <p15:parentCm authorId="1" idx="60"/>
        </p15:threadingInfo>
      </p:ext>
    </p:extLst>
  </p:cm>
  <p:cm authorId="1" dt="2022-06-10T16:31:19.361" idx="66">
    <p:pos x="10" y="826"/>
    <p:text>القيمة الدفترية هي تكلفة الأصل ناقصًا أي استهلاك متراكم</p:text>
    <p:extLst>
      <p:ext uri="{C676402C-5697-4E1C-873F-D02D1690AC5C}">
        <p15:threadingInfo xmlns:p15="http://schemas.microsoft.com/office/powerpoint/2012/main" timeZoneBias="-120">
          <p15:parentCm authorId="1" idx="60"/>
        </p15:threadingInfo>
      </p:ext>
    </p:extLst>
  </p:cm>
  <p:cm authorId="1" dt="2022-06-10T16:31:50.301" idx="68">
    <p:pos x="10" y="962"/>
    <p:text>تسمى أحيانًا الأصول الثابتة أو الأصول النباتية</p:text>
    <p:extLst>
      <p:ext uri="{C676402C-5697-4E1C-873F-D02D1690AC5C}">
        <p15:threadingInfo xmlns:p15="http://schemas.microsoft.com/office/powerpoint/2012/main" timeZoneBias="-120">
          <p15:parentCm authorId="1" idx="60"/>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10T14:58:28.581" idx="5">
    <p:pos x="7134" y="1392"/>
    <p:text>يصف بيان الدخل إيرادات الشركة ومصروفاتها إلى جانب صافي الدخل أو الخسارة الناتجة خلال فترة زمنية بسبب أنشطة الأرباح. يوفر بيان الدخل ملخصًا للعمليات أو الأنشطة التجارية خلال الفترة ، ويعتبر كتسجيل فيديو لأنشطة الأعمال التي ينتج عنها إما تحقيق مكاسب أو خسائر للأعمال</p:text>
    <p:extLst>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2-06-10T16:33:13.361" idx="69">
    <p:pos x="10" y="10"/>
    <p:text>الاصول غير المتداولة</p:text>
    <p:extLst>
      <p:ext uri="{C676402C-5697-4E1C-873F-D02D1690AC5C}">
        <p15:threadingInfo xmlns:p15="http://schemas.microsoft.com/office/powerpoint/2012/main" timeZoneBias="-120"/>
      </p:ext>
    </p:extLst>
  </p:cm>
  <p:cm authorId="1" dt="2022-06-10T16:33:38.016" idx="70">
    <p:pos x="10" y="146"/>
    <p:text>الأصول غير الملموسة</p:text>
    <p:extLst>
      <p:ext uri="{C676402C-5697-4E1C-873F-D02D1690AC5C}">
        <p15:threadingInfo xmlns:p15="http://schemas.microsoft.com/office/powerpoint/2012/main" timeZoneBias="-120">
          <p15:parentCm authorId="1" idx="69"/>
        </p15:threadingInfo>
      </p:ext>
    </p:extLst>
  </p:cm>
  <p:cm authorId="1" dt="2022-06-10T16:34:00.035" idx="71">
    <p:pos x="10" y="282"/>
    <p:text>الأصول طويلة العمر التي لا تحتوي على مادة مادية ، وتستخدم لإنتاج وبيع المنتجات والخدمات</p:text>
    <p:extLst>
      <p:ext uri="{C676402C-5697-4E1C-873F-D02D1690AC5C}">
        <p15:threadingInfo xmlns:p15="http://schemas.microsoft.com/office/powerpoint/2012/main" timeZoneBias="-120">
          <p15:parentCm authorId="1" idx="69"/>
        </p15:threadingInfo>
      </p:ext>
    </p:extLst>
  </p:cm>
  <p:cm authorId="1" dt="2022-06-10T16:34:33.883" idx="72">
    <p:pos x="10" y="418"/>
    <p:text>براءات الاختراع وحقوق التأليف والنشر والعلامات التجاريةوشهرة المحل</p:text>
    <p:extLst>
      <p:ext uri="{C676402C-5697-4E1C-873F-D02D1690AC5C}">
        <p15:threadingInfo xmlns:p15="http://schemas.microsoft.com/office/powerpoint/2012/main" timeZoneBias="-120">
          <p15:parentCm authorId="1" idx="69"/>
        </p15:threadingInfo>
      </p:ext>
    </p:extLst>
  </p:cm>
  <p:cm authorId="1" dt="2022-06-10T16:35:11.667" idx="73">
    <p:pos x="10" y="554"/>
    <p:text>بشكل عام ، من الصعب جدًا تقييم الأصول غير الملموسة بشكل صحيح</p:text>
    <p:extLst>
      <p:ext uri="{C676402C-5697-4E1C-873F-D02D1690AC5C}">
        <p15:threadingInfo xmlns:p15="http://schemas.microsoft.com/office/powerpoint/2012/main" timeZoneBias="-120">
          <p15:parentCm authorId="1" idx="69"/>
        </p15:threadingInfo>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2-06-10T16:35:51.441" idx="74">
    <p:pos x="5154" y="270"/>
    <p:text>الخصوم المتداولة وغير المتداولة</p:text>
    <p:extLst>
      <p:ext uri="{C676402C-5697-4E1C-873F-D02D1690AC5C}">
        <p15:threadingInfo xmlns:p15="http://schemas.microsoft.com/office/powerpoint/2012/main" timeZoneBias="-120"/>
      </p:ext>
    </p:extLst>
  </p:cm>
  <p:cm authorId="1" dt="2022-06-10T16:36:11.909" idx="75">
    <p:pos x="5154" y="406"/>
    <p:text>المطلوبات المتداولة</p:text>
    <p:extLst>
      <p:ext uri="{C676402C-5697-4E1C-873F-D02D1690AC5C}">
        <p15:threadingInfo xmlns:p15="http://schemas.microsoft.com/office/powerpoint/2012/main" timeZoneBias="-120">
          <p15:parentCm authorId="1" idx="74"/>
        </p15:threadingInfo>
      </p:ext>
    </p:extLst>
  </p:cm>
  <p:cm authorId="1" dt="2022-06-10T16:36:32.933" idx="76">
    <p:pos x="5154" y="542"/>
    <p:text>على الجانب الآخر يتم تقسيم المطلوبات بين المتداولة وغير المتداولة</p:text>
    <p:extLst>
      <p:ext uri="{C676402C-5697-4E1C-873F-D02D1690AC5C}">
        <p15:threadingInfo xmlns:p15="http://schemas.microsoft.com/office/powerpoint/2012/main" timeZoneBias="-120">
          <p15:parentCm authorId="1" idx="74"/>
        </p15:threadingInfo>
      </p:ext>
    </p:extLst>
  </p:cm>
  <p:cm authorId="1" dt="2022-06-10T16:37:07.363" idx="77">
    <p:pos x="5154" y="678"/>
    <p:text>الالتزام الحالي هو التزام متوقع دفعه من الأصول الحالية للشركة خلال فترة أطول من عام واحد أو دورة التشغيل العادية.</p:text>
    <p:extLst>
      <p:ext uri="{C676402C-5697-4E1C-873F-D02D1690AC5C}">
        <p15:threadingInfo xmlns:p15="http://schemas.microsoft.com/office/powerpoint/2012/main" timeZoneBias="-120">
          <p15:parentCm authorId="1" idx="74"/>
        </p15:threadingInfo>
      </p:ext>
    </p:extLst>
  </p:cm>
  <p:cm authorId="1" dt="2022-06-10T16:37:50.789" idx="78">
    <p:pos x="5154" y="814"/>
    <p:text>الأمثلة الشائعة هي الحسابات الدائنة ، والرواتب والأجور المستحقة الدفع ، وأوراق الدفع ، والفوائد المستحقة الدفع ، وضرائب الدخل المستحقة الدفع ، والاستحقاقات الحالية للالتزامات طويلة الأجل.</p:text>
    <p:extLst>
      <p:ext uri="{C676402C-5697-4E1C-873F-D02D1690AC5C}">
        <p15:threadingInfo xmlns:p15="http://schemas.microsoft.com/office/powerpoint/2012/main" timeZoneBias="-120">
          <p15:parentCm authorId="1" idx="74"/>
        </p15:threadingInfo>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2-06-10T16:41:46.034" idx="79">
    <p:pos x="3738" y="366"/>
    <p:text>مطلوبات غير متداولة</p:text>
    <p:extLst>
      <p:ext uri="{C676402C-5697-4E1C-873F-D02D1690AC5C}">
        <p15:threadingInfo xmlns:p15="http://schemas.microsoft.com/office/powerpoint/2012/main" timeZoneBias="-120"/>
      </p:ext>
    </p:extLst>
  </p:cm>
  <p:cm authorId="1" dt="2022-06-10T16:42:13.705" idx="80">
    <p:pos x="3738" y="502"/>
    <p:text>الالتزامات التي تتوقع الشركة دفعها بعد عام واحد</p:text>
    <p:extLst>
      <p:ext uri="{C676402C-5697-4E1C-873F-D02D1690AC5C}">
        <p15:threadingInfo xmlns:p15="http://schemas.microsoft.com/office/powerpoint/2012/main" timeZoneBias="-120">
          <p15:parentCm authorId="1" idx="79"/>
        </p15:threadingInfo>
      </p:ext>
    </p:extLst>
  </p:cm>
  <p:cm authorId="1" dt="2022-06-10T16:42:39.707" idx="81">
    <p:pos x="3738" y="638"/>
    <p:text>دين طويل الأمد=Long-term debt</p:text>
    <p:extLst>
      <p:ext uri="{C676402C-5697-4E1C-873F-D02D1690AC5C}">
        <p15:threadingInfo xmlns:p15="http://schemas.microsoft.com/office/powerpoint/2012/main" timeZoneBias="-120">
          <p15:parentCm authorId="1" idx="79"/>
        </p15:threadingInfo>
      </p:ext>
    </p:extLst>
  </p:cm>
  <p:cm authorId="1" dt="2022-06-10T16:43:08.487" idx="82">
    <p:pos x="3738" y="774"/>
    <p:text>الرهن العقاري مستحق الدفع=Mortgage Payable</p:text>
    <p:extLst>
      <p:ext uri="{C676402C-5697-4E1C-873F-D02D1690AC5C}">
        <p15:threadingInfo xmlns:p15="http://schemas.microsoft.com/office/powerpoint/2012/main" timeZoneBias="-120">
          <p15:parentCm authorId="1" idx="79"/>
        </p15:threadingInfo>
      </p:ext>
    </p:extLst>
  </p:cm>
  <p:cm authorId="1" dt="2022-06-10T16:43:45.678" idx="83">
    <p:pos x="3738" y="910"/>
    <p:text>مطلوبات ضريبية مؤجلة=Deferred tax liabilities</p:text>
    <p:extLst>
      <p:ext uri="{C676402C-5697-4E1C-873F-D02D1690AC5C}">
        <p15:threadingInfo xmlns:p15="http://schemas.microsoft.com/office/powerpoint/2012/main" timeZoneBias="-120">
          <p15:parentCm authorId="1" idx="79"/>
        </p15:threadingInfo>
      </p:ext>
    </p:extLst>
  </p:cm>
  <p:cm authorId="1" dt="2022-06-10T16:44:14.667" idx="84">
    <p:pos x="3738" y="1046"/>
    <p:text>الخصوم الأخرى غير المتداولة= Other non-current liabilities</p:text>
    <p:extLst>
      <p:ext uri="{C676402C-5697-4E1C-873F-D02D1690AC5C}">
        <p15:threadingInfo xmlns:p15="http://schemas.microsoft.com/office/powerpoint/2012/main" timeZoneBias="-120">
          <p15:parentCm authorId="1" idx="79"/>
        </p15:threadingInfo>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2-06-10T16:48:04.014" idx="85">
    <p:pos x="2754" y="330"/>
    <p:text>Owner’s Equity=اسهم المالك</p:text>
    <p:extLst>
      <p:ext uri="{C676402C-5697-4E1C-873F-D02D1690AC5C}">
        <p15:threadingInfo xmlns:p15="http://schemas.microsoft.com/office/powerpoint/2012/main" timeZoneBias="-120"/>
      </p:ext>
    </p:extLst>
  </p:cm>
  <p:cm authorId="1" dt="2022-06-10T16:50:21.699" idx="86">
    <p:pos x="2754" y="466"/>
    <p:text>حقوق الملكية هي قيمة المالك في الأصول</p:text>
    <p:extLst>
      <p:ext uri="{C676402C-5697-4E1C-873F-D02D1690AC5C}">
        <p15:threadingInfo xmlns:p15="http://schemas.microsoft.com/office/powerpoint/2012/main" timeZoneBias="-120">
          <p15:parentCm authorId="1" idx="85"/>
        </p15:threadingInfo>
      </p:ext>
    </p:extLst>
  </p:cm>
  <p:cm authorId="1" dt="2022-06-10T16:51:32.163" idx="87">
    <p:pos x="2754" y="602"/>
    <p:text>لا يتم فصل حقوق الملكية إلى فئات حالية وغير حالية</p:text>
    <p:extLst>
      <p:ext uri="{C676402C-5697-4E1C-873F-D02D1690AC5C}">
        <p15:threadingInfo xmlns:p15="http://schemas.microsoft.com/office/powerpoint/2012/main" timeZoneBias="-120">
          <p15:parentCm authorId="1" idx="85"/>
        </p15:threadingInfo>
      </p:ext>
    </p:extLst>
  </p:cm>
  <p:cm authorId="1" dt="2022-06-10T16:51:48.317" idx="88">
    <p:pos x="2754" y="738"/>
    <p:text>ملكية - حساب رأس مال واحد</p:text>
    <p:extLst>
      <p:ext uri="{C676402C-5697-4E1C-873F-D02D1690AC5C}">
        <p15:threadingInfo xmlns:p15="http://schemas.microsoft.com/office/powerpoint/2012/main" timeZoneBias="-120">
          <p15:parentCm authorId="1" idx="85"/>
        </p15:threadingInfo>
      </p:ext>
    </p:extLst>
  </p:cm>
  <p:cm authorId="1" dt="2022-06-10T16:52:01.600" idx="89">
    <p:pos x="2754" y="874"/>
    <p:text>الشراكة - حساب رأس المال لكل شريك</p:text>
    <p:extLst>
      <p:ext uri="{C676402C-5697-4E1C-873F-D02D1690AC5C}">
        <p15:threadingInfo xmlns:p15="http://schemas.microsoft.com/office/powerpoint/2012/main" timeZoneBias="-120">
          <p15:parentCm authorId="1" idx="85"/>
        </p15:threadingInfo>
      </p:ext>
    </p:extLst>
  </p:cm>
  <p:cm authorId="1" dt="2022-06-10T16:52:16.890" idx="90">
    <p:pos x="2754" y="1010"/>
    <p:text>المؤسسة - الأسهم العادية والأرباح المحتجزة</p:text>
    <p:extLst>
      <p:ext uri="{C676402C-5697-4E1C-873F-D02D1690AC5C}">
        <p15:threadingInfo xmlns:p15="http://schemas.microsoft.com/office/powerpoint/2012/main" timeZoneBias="-120">
          <p15:parentCm authorId="1" idx="85"/>
        </p15:threadingInfo>
      </p:ext>
    </p:extLst>
  </p:cm>
  <p:cm authorId="1" dt="2022-06-10T16:53:33.215" idx="91">
    <p:pos x="2754" y="1146"/>
    <p:text>Share capital
=راس المال</p:text>
    <p:extLst>
      <p:ext uri="{C676402C-5697-4E1C-873F-D02D1690AC5C}">
        <p15:threadingInfo xmlns:p15="http://schemas.microsoft.com/office/powerpoint/2012/main" timeZoneBias="-120">
          <p15:parentCm authorId="1" idx="85"/>
        </p15:threadingInfo>
      </p:ext>
    </p:extLst>
  </p:cm>
  <p:cm authorId="1" dt="2022-06-10T16:53:49.064" idx="92">
    <p:pos x="2754" y="1282"/>
    <p:text>Retained earnings=الأرباح المحتجزة</p:text>
    <p:extLst>
      <p:ext uri="{C676402C-5697-4E1C-873F-D02D1690AC5C}">
        <p15:threadingInfo xmlns:p15="http://schemas.microsoft.com/office/powerpoint/2012/main" timeZoneBias="-120">
          <p15:parentCm authorId="1" idx="85"/>
        </p15:threadingInfo>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2-06-10T18:04:16.611" idx="96">
    <p:pos x="6510" y="2202"/>
    <p:text>القوائم المالية للمؤسسة</p:text>
    <p:extLst>
      <p:ext uri="{C676402C-5697-4E1C-873F-D02D1690AC5C}">
        <p15:threadingInfo xmlns:p15="http://schemas.microsoft.com/office/powerpoint/2012/main" timeZoneBias="-1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2-07-02T13:12:10.447" idx="107">
    <p:pos x="7296" y="168"/>
    <p:text>Dividens=
أرباح</p:text>
    <p:extLst>
      <p:ext uri="{C676402C-5697-4E1C-873F-D02D1690AC5C}">
        <p15:threadingInfo xmlns:p15="http://schemas.microsoft.com/office/powerpoint/2012/main" timeZoneBias="-12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2-06-10T18:07:39.556" idx="98">
    <p:pos x="4266" y="450"/>
    <p:text>بيان التدفقات النقدية</p:text>
    <p:extLst>
      <p:ext uri="{C676402C-5697-4E1C-873F-D02D1690AC5C}">
        <p15:threadingInfo xmlns:p15="http://schemas.microsoft.com/office/powerpoint/2012/main" timeZoneBias="-120"/>
      </p:ext>
    </p:extLst>
  </p:cm>
  <p:cm authorId="1" dt="2022-06-10T18:07:59.380" idx="99">
    <p:pos x="4266" y="586"/>
    <p:text>معلومات عن المقبوضات والمدفوعات النقدية لفترة زمنية محددة</p:text>
    <p:extLst>
      <p:ext uri="{C676402C-5697-4E1C-873F-D02D1690AC5C}">
        <p15:threadingInfo xmlns:p15="http://schemas.microsoft.com/office/powerpoint/2012/main" timeZoneBias="-120">
          <p15:parentCm authorId="1" idx="98"/>
        </p15:threadingInfo>
      </p:ext>
    </p:extLst>
  </p:cm>
  <p:cm authorId="1" dt="2022-06-10T18:08:15.029" idx="100">
    <p:pos x="4266" y="722"/>
    <p:text>يجيب على ما يلي:
من أين أتت النقود؟
ما الذي تم استخدام النقود لأجله؟
ما هو التغيير في الرصيد النقدي؟</p:text>
    <p:extLst>
      <p:ext uri="{C676402C-5697-4E1C-873F-D02D1690AC5C}">
        <p15:threadingInfo xmlns:p15="http://schemas.microsoft.com/office/powerpoint/2012/main" timeZoneBias="-120">
          <p15:parentCm authorId="1" idx="98"/>
        </p15:threadingInfo>
      </p:ext>
    </p:extLst>
  </p:cm>
  <p:cm authorId="1" dt="2022-06-10T18:08:45.366" idx="101">
    <p:pos x="4266" y="858"/>
    <p:text>يتم تسوية البيان مع الرصيد النقدي الختامي البالغ 4800 دولار. تذكر أن الرصيد النقدي الختامي البالغ 4800 دولار يتدفق من الميزانية العمومية إلى بيان التدفقات النقدية</p:text>
    <p:extLst>
      <p:ext uri="{C676402C-5697-4E1C-873F-D02D1690AC5C}">
        <p15:threadingInfo xmlns:p15="http://schemas.microsoft.com/office/powerpoint/2012/main" timeZoneBias="-120">
          <p15:parentCm authorId="1" idx="98"/>
        </p15:threadingInfo>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2-06-10T18:09:53.903" idx="102">
    <p:pos x="4356" y="456"/>
    <p:text>بيان التدفقات النقدية</p:text>
    <p:extLst>
      <p:ext uri="{C676402C-5697-4E1C-873F-D02D1690AC5C}">
        <p15:threadingInfo xmlns:p15="http://schemas.microsoft.com/office/powerpoint/2012/main" timeZoneBias="-120"/>
      </p:ext>
    </p:extLst>
  </p:cm>
  <p:cm authorId="1" dt="2022-06-10T18:10:09.467" idx="103">
    <p:pos x="4356" y="592"/>
    <p:text>لاحظ أن البيان ينقسم إلى ثلاثة أقسام رئيسية:</p:text>
    <p:extLst>
      <p:ext uri="{C676402C-5697-4E1C-873F-D02D1690AC5C}">
        <p15:threadingInfo xmlns:p15="http://schemas.microsoft.com/office/powerpoint/2012/main" timeZoneBias="-120">
          <p15:parentCm authorId="1" idx="102"/>
        </p15:threadingInfo>
      </p:ext>
    </p:extLst>
  </p:cm>
  <p:cm authorId="1" dt="2022-06-10T18:11:39.229" idx="104">
    <p:pos x="4356" y="728"/>
    <p:text>التدفقات النقدية من الأنشطة التشغيلية التي تشير إلى المقبوضات والمدفوعات النقدية من الأعمال الأساسية التي تمارسها الشركة (صافي معاملات الدخل).</p:text>
    <p:extLst>
      <p:ext uri="{C676402C-5697-4E1C-873F-D02D1690AC5C}">
        <p15:threadingInfo xmlns:p15="http://schemas.microsoft.com/office/powerpoint/2012/main" timeZoneBias="-120">
          <p15:parentCm authorId="1" idx="102"/>
        </p15:threadingInfo>
      </p:ext>
    </p:extLst>
  </p:cm>
  <p:cm authorId="1" dt="2022-06-10T18:12:17.674" idx="105">
    <p:pos x="4356" y="864"/>
    <p:text>التدفقات النقدية من الأنشطة الاستثمارية التي تنطوي على معاملات نقدية من شراء وبيع الأصول طويلة الأجل (الأصول غير المتداولة).</p:text>
    <p:extLst>
      <p:ext uri="{C676402C-5697-4E1C-873F-D02D1690AC5C}">
        <p15:threadingInfo xmlns:p15="http://schemas.microsoft.com/office/powerpoint/2012/main" timeZoneBias="-120">
          <p15:parentCm authorId="1" idx="102"/>
        </p15:threadingInfo>
      </p:ext>
    </p:extLst>
  </p:cm>
  <p:cm authorId="1" dt="2022-06-10T18:12:42.833" idx="106">
    <p:pos x="4356" y="1000"/>
    <p:text>التدفقات النقدية من الأنشطة التمويلية التي تشمل القروض النقدية طويلة الأجل والسداد للمقرضين (الخصوم) والاستثمارات النقدية والسحوبات من قبل المالك (حقوق الملكية)</p:text>
    <p:extLst>
      <p:ext uri="{C676402C-5697-4E1C-873F-D02D1690AC5C}">
        <p15:threadingInfo xmlns:p15="http://schemas.microsoft.com/office/powerpoint/2012/main" timeZoneBias="-120">
          <p15:parentCm authorId="1" idx="10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10T15:00:05.269" idx="7">
    <p:pos x="10" y="10"/>
    <p:text>البيانات المالية لها عنوان من ثلاثة أسطر مع اسم الشركة واسم البيان والفترة التي يغطيها التقرير.</p:text>
    <p:extLst>
      <p:ext uri="{C676402C-5697-4E1C-873F-D02D1690AC5C}">
        <p15:threadingInfo xmlns:p15="http://schemas.microsoft.com/office/powerpoint/2012/main" timeZoneBias="-120"/>
      </p:ext>
    </p:extLst>
  </p:cm>
  <p:cm authorId="1" dt="2022-06-10T15:01:44.557" idx="8">
    <p:pos x="10" y="146"/>
    <p:text>تقارير الإيرادات والمصروفات لفترة زمنية محددة.</p:text>
    <p:extLst>
      <p:ext uri="{C676402C-5697-4E1C-873F-D02D1690AC5C}">
        <p15:threadingInfo xmlns:p15="http://schemas.microsoft.com/office/powerpoint/2012/main" timeZoneBias="-120">
          <p15:parentCm authorId="1" idx="7"/>
        </p15:threadingInfo>
      </p:ext>
    </p:extLst>
  </p:cm>
  <p:cm authorId="1" dt="2022-06-10T15:02:11.472" idx="9">
    <p:pos x="10" y="282"/>
    <p:text>يسرد الإيرادات أولا ، تليها المصاريف.</p:text>
    <p:extLst>
      <p:ext uri="{C676402C-5697-4E1C-873F-D02D1690AC5C}">
        <p15:threadingInfo xmlns:p15="http://schemas.microsoft.com/office/powerpoint/2012/main" timeZoneBias="-120">
          <p15:parentCm authorId="1" idx="7"/>
        </p15:threadingInfo>
      </p:ext>
    </p:extLst>
  </p:cm>
  <p:cm authorId="1" dt="2022-06-10T15:02:37.565" idx="10">
    <p:pos x="10" y="418"/>
    <p:text>يظهر صافي الدخل (أو صافي الخسارة)
    صافي الدخل يحدث عندما تتجاوز الإيرادات النفقات.
    يحدث صافي الخسارة عندما تتجاوز النفقات الإيرادات.</p:text>
    <p:extLst>
      <p:ext uri="{C676402C-5697-4E1C-873F-D02D1690AC5C}">
        <p15:threadingInfo xmlns:p15="http://schemas.microsoft.com/office/powerpoint/2012/main" timeZoneBias="-120">
          <p15:parentCm authorId="1" idx="7"/>
        </p15:threadingInfo>
      </p:ext>
    </p:extLst>
  </p:cm>
  <p:cm authorId="1" dt="2022-06-10T15:03:47.995" idx="11">
    <p:pos x="10" y="554"/>
    <p:text>في حالتنا ، كان إجمالي الإيرادات لدينا 6،100 دولارًا أمريكيًا وإجمالي المصروفات 1700 دولار أمريكي ، لذلك كان صافي الدخل للشهر المنتهي في 31 ديسمبر 2011 ، 4400 دولار أمريكي.</p:text>
    <p:extLst>
      <p:ext uri="{C676402C-5697-4E1C-873F-D02D1690AC5C}">
        <p15:threadingInfo xmlns:p15="http://schemas.microsoft.com/office/powerpoint/2012/main" timeZoneBias="-120">
          <p15:parentCm authorId="1" idx="7"/>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10T15:05:24.973" idx="12">
    <p:pos x="6906" y="1002"/>
    <p:text>الإيرادات: يتم تسجيلها عند تقديم الخدمة أو بيع المنتج بغض النظر عن وقت استلام النقد.
المصاريف: تتطابق مع الإيرادات التي ساعدت في تحقيقها.                       وهي تشمل تكلفة المبيعات أو تكلفة البضائع المباعة وهي المصاريف الرئيسية المطلوبة لكسب الإيرادات الرئيسية للنشاط التجاري                                ، ومصروفات التشغيل وهي مصاريف مطلوبة لتوليد الإيرادات من خلال تشغيل الأعمال ، ومصاريف الفائدة ، وخسارة بيع الأصول.</p:text>
    <p:extLst mod="1">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10T15:09:39.518" idx="13">
    <p:pos x="4404" y="1098"/>
    <p:text>هناك نوعان من بيان الدخل:
بيان الدخل من خطوة واحدة
بيان الدخل متعدد الخطوات</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6-10T15:10:12.943" idx="14">
    <p:pos x="7176" y="960"/>
    <p:text>في هذا النوع ، يتم دمج جميع الإيرادات والمصروفات معًا ثم نصل إلى صافي الدخل.
إن بيان الدخل المكون من خطوة واحدة هذا سهل التحضير وسهل الفهم ولا يتطلب أي أحكام بشأن الإيرادات والمصروفات المتعلقة بالأنشطة التشغيلية وأيها ليست كذلك.</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7-30T16:37:11.786" idx="108">
    <p:pos x="7439" y="-199"/>
    <p:text>dividend revenue =أرباح الأسهم</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6-10T15:14:11.968" idx="15">
    <p:pos x="5148" y="492"/>
    <p:text>بيان الدخل متعدد الخطوات</p:text>
    <p:extLst>
      <p:ext uri="{C676402C-5697-4E1C-873F-D02D1690AC5C}">
        <p15:threadingInfo xmlns:p15="http://schemas.microsoft.com/office/powerpoint/2012/main" timeZoneBias="-120"/>
      </p:ext>
    </p:extLst>
  </p:cm>
  <p:cm authorId="1" dt="2022-06-10T15:14:30.820" idx="16">
    <p:pos x="5148" y="628"/>
    <p:text>هذا بيان دخل مفصل يوفر تصنيفات إضافية للتكاليف والإيرادات على أنها تشغيلية وغير تشغيلية لتوفير مزيد من الأفكار حول الصحة المالية للشركة.</p:text>
    <p:extLst>
      <p:ext uri="{C676402C-5697-4E1C-873F-D02D1690AC5C}">
        <p15:threadingInfo xmlns:p15="http://schemas.microsoft.com/office/powerpoint/2012/main" timeZoneBias="-120">
          <p15:parentCm authorId="1" idx="15"/>
        </p15:threadingInfo>
      </p:ext>
    </p:extLst>
  </p:cm>
  <p:cm authorId="1" dt="2022-06-10T15:15:07.470" idx="17">
    <p:pos x="5148" y="764"/>
    <p:text>على عكس بيان الدخل من خطوة واحدة ، فإن تقارير متعددة الخطوات إجمالي الربح الذي يوضح مدى كفاءة الشركة في استخدام مواردها لتوليد الإيرادات من عملياتها الرئيسية</p:text>
    <p:extLst>
      <p:ext uri="{C676402C-5697-4E1C-873F-D02D1690AC5C}">
        <p15:threadingInfo xmlns:p15="http://schemas.microsoft.com/office/powerpoint/2012/main" timeZoneBias="-120">
          <p15:parentCm authorId="1" idx="15"/>
        </p15:threadingInfo>
      </p:ext>
    </p:extLst>
  </p:cm>
  <p:cm authorId="1" dt="2022-06-10T15:16:08.998" idx="18">
    <p:pos x="5148" y="900"/>
    <p:text>هذا الربح الإجمالي هو مقياس مهم لأداء الشركة ، من خلال المقارنة بين إجمالي الربح على مدى سنوات يمكننا تحديد ما إذا كانت هناك أي مشاكل في قدرة الشركة على توليد الإيرادات من عملياتها الرئيسية.</p:text>
    <p:extLst>
      <p:ext uri="{C676402C-5697-4E1C-873F-D02D1690AC5C}">
        <p15:threadingInfo xmlns:p15="http://schemas.microsoft.com/office/powerpoint/2012/main" timeZoneBias="-120">
          <p15:parentCm authorId="1" idx="15"/>
        </p15:threadingInfo>
      </p:ext>
    </p:extLst>
  </p:cm>
  <p:cm authorId="1" dt="2022-06-10T15:17:43.259" idx="19">
    <p:pos x="5148" y="1036"/>
    <p:text>إذا كان هذا في تناقص ، فقد يعني ذلك إما أن مبيعات الشركة لا تزداد أو أن الشركة تبيع بخصومات ، أو أن لديها تكلفة عالية للسلع المباعة.</p:text>
    <p:extLst>
      <p:ext uri="{C676402C-5697-4E1C-873F-D02D1690AC5C}">
        <p15:threadingInfo xmlns:p15="http://schemas.microsoft.com/office/powerpoint/2012/main" timeZoneBias="-120">
          <p15:parentCm authorId="1" idx="15"/>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6-10T15:22:32.716" idx="20">
    <p:pos x="7410" y="1128"/>
    <p:text>بعد ذلك ، تقوم الشركة بالإبلاغ عن الدخل التشغيلي عن طريق خصم مصاريف البيع والإدارة من إجمالي الربح ، وقد يشمل ذلك مصروفات الإيجار ، والإعلان ، ونفقات الرواتب ، واستهلاك المعدات المكتبية.</p:text>
    <p:extLst>
      <p:ext uri="{C676402C-5697-4E1C-873F-D02D1690AC5C}">
        <p15:threadingInfo xmlns:p15="http://schemas.microsoft.com/office/powerpoint/2012/main" timeZoneBias="-120"/>
      </p:ext>
    </p:extLst>
  </p:cm>
  <p:cm authorId="1" dt="2022-06-10T15:24:49.539" idx="21">
    <p:pos x="7410" y="1264"/>
    <p:text>بشكل عام ، يتخذ مجلس معايير المحاسبة الدولية موقفًا مفاده أنه يجب الإبلاغ عن كل من الإيرادات والمصروفات والإيرادات والمصروفات الأخرى كجزء من الدخل من العمليات.</p:text>
    <p:extLst>
      <p:ext uri="{C676402C-5697-4E1C-873F-D02D1690AC5C}">
        <p15:threadingInfo xmlns:p15="http://schemas.microsoft.com/office/powerpoint/2012/main" timeZoneBias="-120">
          <p15:parentCm authorId="1" idx="20"/>
        </p15:threadingInfo>
      </p:ext>
    </p:extLst>
  </p:cm>
  <p:cm authorId="1" dt="2022-06-10T15:26:22.829" idx="22">
    <p:pos x="7410" y="1400"/>
    <p:text>يوضح الدخل التشغيلي هذا الربح من الأنشطة التجارية الأساسية بعد تضمين جميع النفقات المطلوبة لتوليد المبيعات (وهذا ما يسمى الأرباح قبل الفوائد والضرائب EBIT).</p:text>
    <p:extLst>
      <p:ext uri="{C676402C-5697-4E1C-873F-D02D1690AC5C}">
        <p15:threadingInfo xmlns:p15="http://schemas.microsoft.com/office/powerpoint/2012/main" timeZoneBias="-120">
          <p15:parentCm authorId="1" idx="20"/>
        </p15:threadingInfo>
      </p:ext>
    </p:extLst>
  </p:cm>
  <p:cm authorId="1" dt="2022-06-10T15:29:35.381" idx="23">
    <p:pos x="7410" y="1536"/>
    <p:text>بعد ذلك ، يتم خصم مصاريف التمويل (مصروفات الفائدة) للوصول إلى الدخل قبل الضريبة ، ثم يتم خصم الضرائب للحصول على الدخل الصافي.</p:text>
    <p:extLst>
      <p:ext uri="{C676402C-5697-4E1C-873F-D02D1690AC5C}">
        <p15:threadingInfo xmlns:p15="http://schemas.microsoft.com/office/powerpoint/2012/main" timeZoneBias="-120">
          <p15:parentCm authorId="1" idx="20"/>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79802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103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744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06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Tree>
    <p:extLst>
      <p:ext uri="{BB962C8B-B14F-4D97-AF65-F5344CB8AC3E}">
        <p14:creationId xmlns:p14="http://schemas.microsoft.com/office/powerpoint/2010/main" val="3959066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20</a:t>
            </a:fld>
            <a:endParaRPr lang="en-US" dirty="0"/>
          </a:p>
        </p:txBody>
      </p:sp>
    </p:spTree>
    <p:extLst>
      <p:ext uri="{BB962C8B-B14F-4D97-AF65-F5344CB8AC3E}">
        <p14:creationId xmlns:p14="http://schemas.microsoft.com/office/powerpoint/2010/main" val="3395796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21</a:t>
            </a:fld>
            <a:endParaRPr lang="en-US" dirty="0"/>
          </a:p>
        </p:txBody>
      </p:sp>
    </p:spTree>
    <p:extLst>
      <p:ext uri="{BB962C8B-B14F-4D97-AF65-F5344CB8AC3E}">
        <p14:creationId xmlns:p14="http://schemas.microsoft.com/office/powerpoint/2010/main" val="1556761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Tree>
    <p:extLst>
      <p:ext uri="{BB962C8B-B14F-4D97-AF65-F5344CB8AC3E}">
        <p14:creationId xmlns:p14="http://schemas.microsoft.com/office/powerpoint/2010/main" val="1213334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23</a:t>
            </a:fld>
            <a:endParaRPr lang="en-US" dirty="0"/>
          </a:p>
        </p:txBody>
      </p:sp>
    </p:spTree>
    <p:extLst>
      <p:ext uri="{BB962C8B-B14F-4D97-AF65-F5344CB8AC3E}">
        <p14:creationId xmlns:p14="http://schemas.microsoft.com/office/powerpoint/2010/main" val="561015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24</a:t>
            </a:fld>
            <a:endParaRPr lang="en-US" dirty="0"/>
          </a:p>
        </p:txBody>
      </p:sp>
    </p:spTree>
    <p:extLst>
      <p:ext uri="{BB962C8B-B14F-4D97-AF65-F5344CB8AC3E}">
        <p14:creationId xmlns:p14="http://schemas.microsoft.com/office/powerpoint/2010/main" val="41681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25</a:t>
            </a:fld>
            <a:endParaRPr lang="en-US" dirty="0"/>
          </a:p>
        </p:txBody>
      </p:sp>
    </p:spTree>
    <p:extLst>
      <p:ext uri="{BB962C8B-B14F-4D97-AF65-F5344CB8AC3E}">
        <p14:creationId xmlns:p14="http://schemas.microsoft.com/office/powerpoint/2010/main" val="2456944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26</a:t>
            </a:fld>
            <a:endParaRPr lang="en-US" dirty="0"/>
          </a:p>
        </p:txBody>
      </p:sp>
    </p:spTree>
    <p:extLst>
      <p:ext uri="{BB962C8B-B14F-4D97-AF65-F5344CB8AC3E}">
        <p14:creationId xmlns:p14="http://schemas.microsoft.com/office/powerpoint/2010/main" val="45979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47681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27</a:t>
            </a:fld>
            <a:endParaRPr lang="en-US" dirty="0"/>
          </a:p>
        </p:txBody>
      </p:sp>
    </p:spTree>
    <p:extLst>
      <p:ext uri="{BB962C8B-B14F-4D97-AF65-F5344CB8AC3E}">
        <p14:creationId xmlns:p14="http://schemas.microsoft.com/office/powerpoint/2010/main" val="3906789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28</a:t>
            </a:fld>
            <a:endParaRPr lang="en-US" dirty="0"/>
          </a:p>
        </p:txBody>
      </p:sp>
    </p:spTree>
    <p:extLst>
      <p:ext uri="{BB962C8B-B14F-4D97-AF65-F5344CB8AC3E}">
        <p14:creationId xmlns:p14="http://schemas.microsoft.com/office/powerpoint/2010/main" val="4279944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Statements and Their</a:t>
            </a:r>
            <a:r>
              <a:rPr lang="en-US" baseline="0" dirty="0"/>
              <a:t> Links.</a:t>
            </a:r>
          </a:p>
          <a:p>
            <a:endParaRPr lang="en-US" baseline="0" dirty="0"/>
          </a:p>
          <a:p>
            <a:r>
              <a:rPr lang="en-US" baseline="0" dirty="0"/>
              <a:t>Income Statement for FastForward includes revenues of $6,100 and expenses which total $1,700 for a net income of $4,400.</a:t>
            </a:r>
          </a:p>
          <a:p>
            <a:endParaRPr lang="en-US" baseline="0" dirty="0"/>
          </a:p>
          <a:p>
            <a:r>
              <a:rPr lang="en-US" baseline="0" dirty="0"/>
              <a:t>The Statement of Owner’s Equity has a beginning balance of $0, adds the owner investment of $30,000 and net income of $4,400 from the Income Statement, and subtracts owner withdrawals of $200 for an ending capital balance of $34,200. </a:t>
            </a:r>
          </a:p>
          <a:p>
            <a:endParaRPr lang="en-US" baseline="0" dirty="0"/>
          </a:p>
          <a:p>
            <a:r>
              <a:rPr lang="en-US" baseline="0" dirty="0"/>
              <a:t>The Balance Sheet shows total assets of $40,400 and total liabilities and equity of $40,400. Notice that the ending capital balance from the Statement of Owner’s Equity of $34,200 is brought forward into the Equity section of the Balance sheet. Adding the total liabilities of $6,200, we get Total liabilities and Equity of $40,400.</a:t>
            </a:r>
            <a:endParaRPr lang="en-US" dirty="0"/>
          </a:p>
        </p:txBody>
      </p:sp>
    </p:spTree>
    <p:extLst>
      <p:ext uri="{BB962C8B-B14F-4D97-AF65-F5344CB8AC3E}">
        <p14:creationId xmlns:p14="http://schemas.microsoft.com/office/powerpoint/2010/main" val="121421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extLst>
      <p:ext uri="{BB962C8B-B14F-4D97-AF65-F5344CB8AC3E}">
        <p14:creationId xmlns:p14="http://schemas.microsoft.com/office/powerpoint/2010/main" val="4202072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extLst>
      <p:ext uri="{BB962C8B-B14F-4D97-AF65-F5344CB8AC3E}">
        <p14:creationId xmlns:p14="http://schemas.microsoft.com/office/powerpoint/2010/main" val="3558610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extLst>
      <p:ext uri="{BB962C8B-B14F-4D97-AF65-F5344CB8AC3E}">
        <p14:creationId xmlns:p14="http://schemas.microsoft.com/office/powerpoint/2010/main" val="4017312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Tree>
    <p:extLst>
      <p:ext uri="{BB962C8B-B14F-4D97-AF65-F5344CB8AC3E}">
        <p14:creationId xmlns:p14="http://schemas.microsoft.com/office/powerpoint/2010/main" val="2735797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34</a:t>
            </a:fld>
            <a:endParaRPr lang="en-US" dirty="0"/>
          </a:p>
        </p:txBody>
      </p:sp>
    </p:spTree>
    <p:extLst>
      <p:ext uri="{BB962C8B-B14F-4D97-AF65-F5344CB8AC3E}">
        <p14:creationId xmlns:p14="http://schemas.microsoft.com/office/powerpoint/2010/main" val="4083305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35</a:t>
            </a:fld>
            <a:endParaRPr lang="en-US" dirty="0"/>
          </a:p>
        </p:txBody>
      </p:sp>
    </p:spTree>
    <p:extLst>
      <p:ext uri="{BB962C8B-B14F-4D97-AF65-F5344CB8AC3E}">
        <p14:creationId xmlns:p14="http://schemas.microsoft.com/office/powerpoint/2010/main" val="217693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pPr/>
              <a:t>36</a:t>
            </a:fld>
            <a:endParaRPr lang="en-US" dirty="0"/>
          </a:p>
        </p:txBody>
      </p:sp>
    </p:spTree>
    <p:extLst>
      <p:ext uri="{BB962C8B-B14F-4D97-AF65-F5344CB8AC3E}">
        <p14:creationId xmlns:p14="http://schemas.microsoft.com/office/powerpoint/2010/main" val="2504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030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37</a:t>
            </a:fld>
            <a:endParaRPr/>
          </a:p>
        </p:txBody>
      </p:sp>
    </p:spTree>
    <p:extLst>
      <p:ext uri="{BB962C8B-B14F-4D97-AF65-F5344CB8AC3E}">
        <p14:creationId xmlns:p14="http://schemas.microsoft.com/office/powerpoint/2010/main" val="2287240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661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2" name="Google Shape;25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563587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4" name="Google Shape;27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936903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22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85264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Examples of other income and expenses:</a:t>
            </a:r>
          </a:p>
          <a:p>
            <a:r>
              <a:rPr lang="en-GB" sz="1200" b="0" i="0" u="none" strike="noStrike" cap="none" baseline="0" dirty="0" smtClean="0">
                <a:solidFill>
                  <a:schemeClr val="dk1"/>
                </a:solidFill>
                <a:latin typeface="Calibri"/>
                <a:ea typeface="Calibri"/>
                <a:cs typeface="Calibri"/>
                <a:sym typeface="Calibri"/>
              </a:rPr>
              <a:t>Gains or losses on the disposal of items of property, plant, and, equipment or </a:t>
            </a:r>
            <a:r>
              <a:rPr lang="en-US" sz="1200" b="0" i="0" u="none" strike="noStrike" cap="none" baseline="0" dirty="0" smtClean="0">
                <a:solidFill>
                  <a:schemeClr val="dk1"/>
                </a:solidFill>
                <a:latin typeface="Calibri"/>
                <a:ea typeface="Calibri"/>
                <a:cs typeface="Calibri"/>
                <a:sym typeface="Calibri"/>
              </a:rPr>
              <a:t>investments.</a:t>
            </a:r>
          </a:p>
          <a:p>
            <a:r>
              <a:rPr lang="en-GB" sz="1200" b="0" i="0" u="none" strike="noStrike" cap="none" baseline="0" dirty="0" smtClean="0">
                <a:solidFill>
                  <a:schemeClr val="dk1"/>
                </a:solidFill>
                <a:latin typeface="Calibri"/>
                <a:ea typeface="Calibri"/>
                <a:cs typeface="Calibri"/>
                <a:sym typeface="Calibri"/>
              </a:rPr>
              <a:t>Losses on write-downs of inventories to net realizable value or of property, plant, and equipment to recoverable amount.</a:t>
            </a:r>
            <a:endParaRPr lang="ar-EG" sz="1200" b="0" i="0" u="none" strike="noStrike" cap="none" baseline="0" dirty="0" smtClean="0">
              <a:solidFill>
                <a:schemeClr val="dk1"/>
              </a:solidFill>
              <a:latin typeface="Calibri"/>
              <a:ea typeface="Calibri"/>
              <a:cs typeface="Calibri"/>
              <a:sym typeface="Calibri"/>
            </a:endParaRPr>
          </a:p>
          <a:p>
            <a:r>
              <a:rPr lang="ar-EG" dirty="0" smtClean="0"/>
              <a:t>أمثلة على الإيرادات والمصروفات الأخرى: أرباح أو خسائر استبعاد بنود الممتلكات والمنشآت والمعدات أو الاستثمارات. خسائر تخفيض قيمة المخزون إلى صافي القيمة الممكن تحقيقها أو الممتلكات والآلات والمعدات إلى القيمة القابلة للاسترداد.</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2734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sole</a:t>
            </a:r>
            <a:r>
              <a:rPr lang="en-US" baseline="0" dirty="0" smtClean="0"/>
              <a:t> </a:t>
            </a:r>
            <a:r>
              <a:rPr lang="en-US" dirty="0" smtClean="0"/>
              <a:t>proprietorship and partnership</a:t>
            </a:r>
            <a:r>
              <a:rPr lang="ar-EG" dirty="0" smtClean="0"/>
              <a:t>للملكية الفردية والشراكة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0917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2" name="Google Shape;21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79447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889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24535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cept Check Question (1of 2)">
  <p:cSld name="Concept Check Question (1of 2)">
    <p:spTree>
      <p:nvGrpSpPr>
        <p:cNvPr id="1" name="Shape 32"/>
        <p:cNvGrpSpPr/>
        <p:nvPr/>
      </p:nvGrpSpPr>
      <p:grpSpPr>
        <a:xfrm>
          <a:off x="0" y="0"/>
          <a:ext cx="0" cy="0"/>
          <a:chOff x="0" y="0"/>
          <a:chExt cx="0" cy="0"/>
        </a:xfrm>
      </p:grpSpPr>
      <p:sp>
        <p:nvSpPr>
          <p:cNvPr id="33" name="Google Shape;33;p39"/>
          <p:cNvSpPr txBox="1">
            <a:spLocks noGrp="1"/>
          </p:cNvSpPr>
          <p:nvPr>
            <p:ph type="body" idx="1"/>
          </p:nvPr>
        </p:nvSpPr>
        <p:spPr>
          <a:xfrm>
            <a:off x="406400" y="1752600"/>
            <a:ext cx="11379200" cy="4419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3000"/>
              <a:buNone/>
              <a:defRPr sz="3000" b="0" i="0">
                <a:solidFill>
                  <a:schemeClr val="dk1"/>
                </a:solidFill>
                <a:latin typeface="Calibri"/>
                <a:ea typeface="Calibri"/>
                <a:cs typeface="Calibri"/>
                <a:sym typeface="Calibri"/>
              </a:defRPr>
            </a:lvl1pPr>
            <a:lvl2pPr marL="914400" lvl="1" indent="-406400" algn="l">
              <a:lnSpc>
                <a:spcPct val="90000"/>
              </a:lnSpc>
              <a:spcBef>
                <a:spcPts val="1000"/>
              </a:spcBef>
              <a:spcAft>
                <a:spcPts val="0"/>
              </a:spcAft>
              <a:buClr>
                <a:schemeClr val="accent2"/>
              </a:buClr>
              <a:buSzPts val="2800"/>
              <a:buFont typeface="Calibri"/>
              <a:buAutoNum type="alphaLcPeriod"/>
              <a:defRPr sz="2800" b="0" i="0">
                <a:solidFill>
                  <a:schemeClr val="dk1"/>
                </a:solidFill>
                <a:latin typeface="Calibri"/>
                <a:ea typeface="Calibri"/>
                <a:cs typeface="Calibri"/>
                <a:sym typeface="Calibri"/>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9"/>
          <p:cNvSpPr txBox="1">
            <a:spLocks noGrp="1"/>
          </p:cNvSpPr>
          <p:nvPr>
            <p:ph type="title"/>
          </p:nvPr>
        </p:nvSpPr>
        <p:spPr>
          <a:xfrm>
            <a:off x="406400" y="762002"/>
            <a:ext cx="11379200" cy="6463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60790143"/>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4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60790143"/>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3100409197"/>
      </p:ext>
    </p:extLst>
  </p:cSld>
  <p:clrMapOvr>
    <a:masterClrMapping/>
  </p:clrMapOvr>
  <p:transition spd="slow" advTm="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a:spLocks noGrp="1"/>
          </p:cNvSpPr>
          <p:nvPr>
            <p:ph type="pic" idx="2"/>
          </p:nvPr>
        </p:nvSpPr>
        <p:spPr>
          <a:xfrm>
            <a:off x="5183188" y="987425"/>
            <a:ext cx="6172200" cy="4873625"/>
          </a:xfrm>
          <a:prstGeom prst="rect">
            <a:avLst/>
          </a:prstGeom>
          <a:noFill/>
          <a:ln>
            <a:noFill/>
          </a:ln>
        </p:spPr>
      </p:sp>
      <p:sp>
        <p:nvSpPr>
          <p:cNvPr id="78" name="Google Shape;78;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74000">
              <a:srgbClr val="D6D6D6"/>
            </a:gs>
            <a:gs pos="83000">
              <a:srgbClr val="D6D6D6"/>
            </a:gs>
            <a:gs pos="100000">
              <a:srgbClr val="E3E3E3"/>
            </a:gs>
          </a:gsLst>
          <a:lin ang="5400000" scaled="0"/>
        </a:gra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8" r:id="rId12"/>
    <p:sldLayoutId id="2147483669" r:id="rId13"/>
    <p:sldLayoutId id="2147483671" r:id="rId14"/>
    <p:sldLayoutId id="2147483672" r:id="rId15"/>
    <p:sldLayoutId id="2147483673" r:id="rId16"/>
    <p:sldLayoutId id="2147483674" r:id="rId17"/>
    <p:sldLayoutId id="2147483678" r:id="rId18"/>
    <p:sldLayoutId id="2147483679" r:id="rId19"/>
    <p:sldLayoutId id="2147483680" r:id="rId20"/>
    <p:sldLayoutId id="2147483681" r:id="rId21"/>
    <p:sldLayoutId id="2147483682" r:id="rId22"/>
    <p:sldLayoutId id="2147483689" r:id="rId23"/>
    <p:sldLayoutId id="2147483690" r:id="rId24"/>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comments" Target="../comments/comment14.x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comments" Target="../comments/comment2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dirty="0"/>
              <a:t>Lecture Week </a:t>
            </a:r>
            <a:r>
              <a:rPr lang="en-US" dirty="0" smtClean="0"/>
              <a:t>3</a:t>
            </a:r>
            <a:endParaRPr dirty="0"/>
          </a:p>
        </p:txBody>
      </p:sp>
      <p:sp>
        <p:nvSpPr>
          <p:cNvPr id="106" name="Google Shape;106;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a:solidFill>
                  <a:schemeClr val="dk1"/>
                </a:solidFill>
              </a:rPr>
              <a:t>Financial Statements</a:t>
            </a:r>
            <a:endParaRPr/>
          </a:p>
        </p:txBody>
      </p:sp>
      <p:sp>
        <p:nvSpPr>
          <p:cNvPr id="107" name="Google Shape;10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55763"/>
          </a:xfrm>
        </p:spPr>
        <p:txBody>
          <a:bodyPr/>
          <a:lstStyle/>
          <a:p>
            <a:r>
              <a:rPr lang="en-US" altLang="en-US" b="1" dirty="0">
                <a:solidFill>
                  <a:srgbClr val="00B050"/>
                </a:solidFill>
              </a:rPr>
              <a:t>Multiple-Step </a:t>
            </a:r>
            <a:r>
              <a:rPr lang="en-US" altLang="en-US" b="1" dirty="0" smtClean="0">
                <a:solidFill>
                  <a:srgbClr val="00B050"/>
                </a:solidFill>
              </a:rPr>
              <a:t/>
            </a:r>
            <a:br>
              <a:rPr lang="en-US" altLang="en-US" b="1" dirty="0" smtClean="0">
                <a:solidFill>
                  <a:srgbClr val="00B050"/>
                </a:solidFill>
              </a:rPr>
            </a:br>
            <a:r>
              <a:rPr lang="en-US" altLang="en-US" b="1" dirty="0" smtClean="0">
                <a:solidFill>
                  <a:srgbClr val="00B050"/>
                </a:solidFill>
              </a:rPr>
              <a:t>Income </a:t>
            </a:r>
            <a:r>
              <a:rPr lang="en-US" altLang="en-US" b="1" dirty="0">
                <a:solidFill>
                  <a:srgbClr val="00B050"/>
                </a:solidFill>
              </a:rPr>
              <a:t>Statement</a:t>
            </a:r>
            <a:endParaRPr lang="en-US" dirty="0">
              <a:solidFill>
                <a:srgbClr val="00B050"/>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4" name="Picture 14"/>
          <p:cNvPicPr>
            <a:picLocks noChangeAspect="1" noChangeArrowheads="1"/>
          </p:cNvPicPr>
          <p:nvPr/>
        </p:nvPicPr>
        <p:blipFill rotWithShape="1">
          <a:blip r:embed="rId2">
            <a:extLst>
              <a:ext uri="{28A0092B-C50C-407E-A947-70E740481C1C}">
                <a14:useLocalDpi xmlns:a14="http://schemas.microsoft.com/office/drawing/2010/main" val="0"/>
              </a:ext>
            </a:extLst>
          </a:blip>
          <a:srcRect b="10441"/>
          <a:stretch/>
        </p:blipFill>
        <p:spPr bwMode="auto">
          <a:xfrm>
            <a:off x="5303912" y="-315416"/>
            <a:ext cx="6505054" cy="6532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294510863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Autofit/>
          </a:bodyPr>
          <a:lstStyle/>
          <a:p>
            <a:pPr algn="just">
              <a:lnSpc>
                <a:spcPct val="110000"/>
              </a:lnSpc>
              <a:spcBef>
                <a:spcPts val="0"/>
              </a:spcBef>
              <a:buClr>
                <a:srgbClr val="000000"/>
              </a:buClr>
              <a:buFont typeface="Arial" pitchFamily="34" charset="0"/>
              <a:buChar char="•"/>
            </a:pPr>
            <a:r>
              <a:rPr lang="en-GB" sz="2000" dirty="0" smtClean="0">
                <a:solidFill>
                  <a:srgbClr val="000000"/>
                </a:solidFill>
                <a:latin typeface="Arial"/>
                <a:ea typeface="Arial"/>
                <a:cs typeface="Arial"/>
                <a:sym typeface="Arial"/>
              </a:rPr>
              <a:t>This is a detailed income statement that provides further classifications of costs and revenues as operating and non-operating to provide further insights on the financial health of the business. </a:t>
            </a:r>
          </a:p>
          <a:p>
            <a:pPr algn="just">
              <a:lnSpc>
                <a:spcPct val="110000"/>
              </a:lnSpc>
              <a:spcBef>
                <a:spcPts val="0"/>
              </a:spcBef>
              <a:buClr>
                <a:srgbClr val="000000"/>
              </a:buClr>
              <a:buFont typeface="Arial" pitchFamily="34" charset="0"/>
              <a:buChar char="•"/>
            </a:pPr>
            <a:endParaRPr lang="en-GB" sz="2000" dirty="0" smtClean="0">
              <a:solidFill>
                <a:srgbClr val="000000"/>
              </a:solidFill>
              <a:latin typeface="Arial"/>
              <a:ea typeface="Arial"/>
              <a:cs typeface="Arial"/>
              <a:sym typeface="Arial"/>
            </a:endParaRPr>
          </a:p>
          <a:p>
            <a:pPr algn="just">
              <a:lnSpc>
                <a:spcPct val="110000"/>
              </a:lnSpc>
              <a:spcBef>
                <a:spcPts val="0"/>
              </a:spcBef>
              <a:buClr>
                <a:srgbClr val="000000"/>
              </a:buClr>
              <a:buFont typeface="Arial" pitchFamily="34" charset="0"/>
              <a:buChar char="•"/>
            </a:pPr>
            <a:r>
              <a:rPr lang="en-GB" sz="2000" dirty="0" smtClean="0">
                <a:solidFill>
                  <a:srgbClr val="000000"/>
                </a:solidFill>
                <a:latin typeface="Arial"/>
                <a:ea typeface="Arial"/>
                <a:cs typeface="Arial"/>
                <a:sym typeface="Arial"/>
              </a:rPr>
              <a:t>Unlike the single-step income statement, the multiple-step reports gross profit that shows how efficiently the company uses its resources to generate revenue from its main operations.</a:t>
            </a:r>
          </a:p>
          <a:p>
            <a:pPr algn="just">
              <a:lnSpc>
                <a:spcPct val="110000"/>
              </a:lnSpc>
              <a:spcBef>
                <a:spcPts val="0"/>
              </a:spcBef>
              <a:buClr>
                <a:srgbClr val="000000"/>
              </a:buClr>
              <a:buFont typeface="Arial" pitchFamily="34" charset="0"/>
              <a:buChar char="•"/>
            </a:pPr>
            <a:endParaRPr lang="en-GB" sz="2000" dirty="0" smtClean="0">
              <a:solidFill>
                <a:srgbClr val="000000"/>
              </a:solidFill>
              <a:latin typeface="Arial"/>
              <a:ea typeface="Arial"/>
              <a:cs typeface="Arial"/>
              <a:sym typeface="Arial"/>
            </a:endParaRPr>
          </a:p>
          <a:p>
            <a:pPr algn="just">
              <a:lnSpc>
                <a:spcPct val="110000"/>
              </a:lnSpc>
              <a:spcBef>
                <a:spcPts val="0"/>
              </a:spcBef>
              <a:buClr>
                <a:srgbClr val="000000"/>
              </a:buClr>
              <a:buFont typeface="Arial" pitchFamily="34" charset="0"/>
              <a:buChar char="•"/>
            </a:pPr>
            <a:r>
              <a:rPr lang="en-GB" sz="2000" dirty="0" smtClean="0">
                <a:solidFill>
                  <a:srgbClr val="000000"/>
                </a:solidFill>
                <a:latin typeface="Arial"/>
                <a:ea typeface="Arial"/>
                <a:cs typeface="Arial"/>
                <a:sym typeface="Arial"/>
              </a:rPr>
              <a:t>This gross profit is important metric of the company’s performance, by comparing between the gross-profit over years we can identify if there are any problems in the company ability to generate revenues from its main operations.</a:t>
            </a:r>
          </a:p>
          <a:p>
            <a:pPr algn="just">
              <a:lnSpc>
                <a:spcPct val="110000"/>
              </a:lnSpc>
              <a:spcBef>
                <a:spcPts val="0"/>
              </a:spcBef>
              <a:buClr>
                <a:srgbClr val="000000"/>
              </a:buClr>
              <a:buFont typeface="Arial" pitchFamily="34" charset="0"/>
              <a:buChar char="•"/>
            </a:pPr>
            <a:endParaRPr lang="en-GB" sz="2000" dirty="0" smtClean="0">
              <a:solidFill>
                <a:srgbClr val="000000"/>
              </a:solidFill>
              <a:latin typeface="Arial"/>
              <a:ea typeface="Arial"/>
              <a:cs typeface="Arial"/>
              <a:sym typeface="Arial"/>
            </a:endParaRPr>
          </a:p>
          <a:p>
            <a:pPr algn="just">
              <a:lnSpc>
                <a:spcPct val="110000"/>
              </a:lnSpc>
              <a:spcBef>
                <a:spcPts val="0"/>
              </a:spcBef>
              <a:buClr>
                <a:srgbClr val="000000"/>
              </a:buClr>
              <a:buFont typeface="Arial" pitchFamily="34" charset="0"/>
              <a:buChar char="•"/>
            </a:pPr>
            <a:r>
              <a:rPr lang="en-GB" sz="2000" dirty="0" smtClean="0">
                <a:solidFill>
                  <a:srgbClr val="000000"/>
                </a:solidFill>
                <a:latin typeface="Arial"/>
                <a:ea typeface="Arial"/>
                <a:cs typeface="Arial"/>
                <a:sym typeface="Arial"/>
              </a:rPr>
              <a:t>if it is decreasing this may either mean that the company sales are not increasing or that the company is selling at discounts, or that it has high cost of goods sold.</a:t>
            </a:r>
            <a:endParaRPr lang="en-US" sz="2000" dirty="0" smtClean="0">
              <a:solidFill>
                <a:srgbClr val="000000"/>
              </a:solidFill>
              <a:latin typeface="Arial"/>
              <a:ea typeface="Arial"/>
              <a:cs typeface="Arial"/>
              <a:sym typeface="Arial"/>
            </a:endParaRPr>
          </a:p>
        </p:txBody>
      </p:sp>
      <p:sp>
        <p:nvSpPr>
          <p:cNvPr id="3" name="Slide Number Placeholder 2"/>
          <p:cNvSpPr>
            <a:spLocks noGrp="1"/>
          </p:cNvSpPr>
          <p:nvPr>
            <p:ph type="sldNum" sz="quarter" idx="10"/>
          </p:nvPr>
        </p:nvSpPr>
        <p:spPr/>
        <p:txBody>
          <a:bodyPr/>
          <a:lstStyle/>
          <a:p>
            <a:fld id="{67B19427-F580-D146-B60E-4CADEE75497F}" type="slidenum">
              <a:rPr lang="en-US" smtClean="0"/>
              <a:pPr/>
              <a:t>11</a:t>
            </a:fld>
            <a:endParaRPr lang="en-US" dirty="0"/>
          </a:p>
        </p:txBody>
      </p:sp>
      <p:sp>
        <p:nvSpPr>
          <p:cNvPr id="4" name="Title 3"/>
          <p:cNvSpPr>
            <a:spLocks noGrp="1"/>
          </p:cNvSpPr>
          <p:nvPr>
            <p:ph type="title"/>
          </p:nvPr>
        </p:nvSpPr>
        <p:spPr>
          <a:xfrm>
            <a:off x="406400" y="734323"/>
            <a:ext cx="11379200" cy="701690"/>
          </a:xfrm>
        </p:spPr>
        <p:txBody>
          <a:bodyPr/>
          <a:lstStyle/>
          <a:p>
            <a:r>
              <a:rPr lang="en-US" sz="4400" b="1" dirty="0" smtClean="0">
                <a:solidFill>
                  <a:schemeClr val="dk1"/>
                </a:solidFill>
                <a:latin typeface="Calibri"/>
                <a:ea typeface="Calibri"/>
                <a:cs typeface="Calibri"/>
              </a:rPr>
              <a:t>Multiple-step Income Statement</a:t>
            </a:r>
            <a:endParaRPr lang="en-US" altLang="en-US" sz="4400" b="1" dirty="0" smtClean="0">
              <a:solidFill>
                <a:schemeClr val="dk1"/>
              </a:solidFill>
              <a:latin typeface="Calibri"/>
              <a:ea typeface="Calibri"/>
              <a:cs typeface="Calibri"/>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lnSpcReduction="10000"/>
          </a:bodyPr>
          <a:lstStyle/>
          <a:p>
            <a:pPr algn="just">
              <a:lnSpc>
                <a:spcPct val="120000"/>
              </a:lnSpc>
              <a:spcBef>
                <a:spcPts val="0"/>
              </a:spcBef>
              <a:buClr>
                <a:srgbClr val="000000"/>
              </a:buClr>
              <a:buFont typeface="Arial" pitchFamily="34" charset="0"/>
              <a:buChar char="•"/>
            </a:pPr>
            <a:r>
              <a:rPr lang="en-GB" sz="2000" dirty="0" smtClean="0">
                <a:solidFill>
                  <a:srgbClr val="000000"/>
                </a:solidFill>
                <a:latin typeface="Arial"/>
                <a:ea typeface="Arial"/>
                <a:cs typeface="Arial"/>
                <a:sym typeface="Arial"/>
              </a:rPr>
              <a:t>Then, the company report the operating income by deducting the selling and admin expenses from the gross profit this may include rent expense, advertising, salaries expenses, depreciation of office equipment.</a:t>
            </a:r>
          </a:p>
          <a:p>
            <a:pPr algn="just">
              <a:lnSpc>
                <a:spcPct val="120000"/>
              </a:lnSpc>
              <a:spcBef>
                <a:spcPts val="0"/>
              </a:spcBef>
              <a:buClr>
                <a:srgbClr val="000000"/>
              </a:buClr>
            </a:pPr>
            <a:endParaRPr lang="en-GB" sz="2000" dirty="0" smtClean="0">
              <a:solidFill>
                <a:srgbClr val="000000"/>
              </a:solidFill>
              <a:latin typeface="Arial"/>
              <a:ea typeface="Arial"/>
              <a:cs typeface="Arial"/>
              <a:sym typeface="Arial"/>
            </a:endParaRPr>
          </a:p>
          <a:p>
            <a:pPr algn="just">
              <a:lnSpc>
                <a:spcPct val="120000"/>
              </a:lnSpc>
              <a:spcBef>
                <a:spcPts val="0"/>
              </a:spcBef>
              <a:buClr>
                <a:srgbClr val="000000"/>
              </a:buClr>
              <a:buFont typeface="Arial" pitchFamily="34" charset="0"/>
              <a:buChar char="•"/>
            </a:pPr>
            <a:r>
              <a:rPr lang="en-GB" sz="2000" dirty="0" smtClean="0">
                <a:solidFill>
                  <a:srgbClr val="000000"/>
                </a:solidFill>
                <a:latin typeface="Arial"/>
                <a:ea typeface="Arial"/>
                <a:cs typeface="Arial"/>
                <a:sym typeface="Arial"/>
              </a:rPr>
              <a:t>In general, the IASB</a:t>
            </a:r>
            <a:r>
              <a:rPr lang="en-US" sz="2000" dirty="0">
                <a:solidFill>
                  <a:srgbClr val="000000"/>
                </a:solidFill>
                <a:latin typeface="Arial"/>
                <a:ea typeface="Arial"/>
                <a:cs typeface="Arial"/>
                <a:sym typeface="Arial"/>
              </a:rPr>
              <a:t> </a:t>
            </a:r>
            <a:r>
              <a:rPr lang="en-US" sz="2000" dirty="0" smtClean="0">
                <a:solidFill>
                  <a:srgbClr val="000000"/>
                </a:solidFill>
                <a:latin typeface="Arial"/>
                <a:ea typeface="Arial"/>
                <a:cs typeface="Arial"/>
                <a:sym typeface="Arial"/>
              </a:rPr>
              <a:t>(</a:t>
            </a:r>
            <a:r>
              <a:rPr lang="en-US" sz="1300" dirty="0" smtClean="0"/>
              <a:t>International Accounting Standards Board</a:t>
            </a:r>
            <a:r>
              <a:rPr lang="en-US" sz="2000" dirty="0" smtClean="0">
                <a:solidFill>
                  <a:srgbClr val="000000"/>
                </a:solidFill>
                <a:latin typeface="Arial"/>
                <a:ea typeface="Arial"/>
                <a:cs typeface="Arial"/>
                <a:sym typeface="Arial"/>
              </a:rPr>
              <a:t>)</a:t>
            </a:r>
            <a:r>
              <a:rPr lang="en-GB" sz="2000" dirty="0" smtClean="0">
                <a:solidFill>
                  <a:srgbClr val="000000"/>
                </a:solidFill>
                <a:latin typeface="Arial"/>
                <a:ea typeface="Arial"/>
                <a:cs typeface="Arial"/>
                <a:sym typeface="Arial"/>
              </a:rPr>
              <a:t>takes the position that both revenues and expenses and other income and expense should be reported as part of income from operations.</a:t>
            </a:r>
          </a:p>
          <a:p>
            <a:pPr algn="just">
              <a:lnSpc>
                <a:spcPct val="120000"/>
              </a:lnSpc>
              <a:spcBef>
                <a:spcPts val="0"/>
              </a:spcBef>
              <a:buClr>
                <a:srgbClr val="000000"/>
              </a:buClr>
              <a:buFont typeface="Arial" pitchFamily="34" charset="0"/>
              <a:buChar char="•"/>
            </a:pPr>
            <a:endParaRPr lang="en-GB" sz="2000" dirty="0" smtClean="0">
              <a:solidFill>
                <a:srgbClr val="000000"/>
              </a:solidFill>
              <a:latin typeface="Arial"/>
              <a:ea typeface="Arial"/>
              <a:cs typeface="Arial"/>
              <a:sym typeface="Arial"/>
            </a:endParaRPr>
          </a:p>
          <a:p>
            <a:pPr algn="just">
              <a:lnSpc>
                <a:spcPct val="120000"/>
              </a:lnSpc>
              <a:spcBef>
                <a:spcPts val="0"/>
              </a:spcBef>
              <a:buClr>
                <a:srgbClr val="000000"/>
              </a:buClr>
              <a:buFont typeface="Arial" pitchFamily="34" charset="0"/>
              <a:buChar char="•"/>
            </a:pPr>
            <a:r>
              <a:rPr lang="en-GB" sz="2000" dirty="0" smtClean="0">
                <a:solidFill>
                  <a:srgbClr val="000000"/>
                </a:solidFill>
                <a:latin typeface="Arial"/>
                <a:ea typeface="Arial"/>
                <a:cs typeface="Arial"/>
                <a:sym typeface="Arial"/>
              </a:rPr>
              <a:t>This </a:t>
            </a:r>
            <a:r>
              <a:rPr lang="en-GB" sz="2000" dirty="0" smtClean="0">
                <a:solidFill>
                  <a:srgbClr val="FF0000"/>
                </a:solidFill>
                <a:latin typeface="Arial"/>
                <a:ea typeface="Arial"/>
                <a:cs typeface="Arial"/>
                <a:sym typeface="Arial"/>
              </a:rPr>
              <a:t>operating income </a:t>
            </a:r>
            <a:r>
              <a:rPr lang="en-GB" sz="2000" dirty="0" smtClean="0">
                <a:solidFill>
                  <a:srgbClr val="000000"/>
                </a:solidFill>
                <a:latin typeface="Arial"/>
                <a:ea typeface="Arial"/>
                <a:cs typeface="Arial"/>
                <a:sym typeface="Arial"/>
              </a:rPr>
              <a:t>shows that profit from the primary business activities after including all the expenses required to generate sales (</a:t>
            </a:r>
            <a:r>
              <a:rPr lang="en-GB" sz="2000" dirty="0" smtClean="0">
                <a:solidFill>
                  <a:srgbClr val="FF0000"/>
                </a:solidFill>
                <a:latin typeface="Arial"/>
                <a:ea typeface="Arial"/>
                <a:cs typeface="Arial"/>
                <a:sym typeface="Arial"/>
              </a:rPr>
              <a:t>this is called earnings before interest and taxes EBIT</a:t>
            </a:r>
            <a:r>
              <a:rPr lang="en-GB" sz="2000" dirty="0" smtClean="0">
                <a:solidFill>
                  <a:srgbClr val="000000"/>
                </a:solidFill>
                <a:latin typeface="Arial"/>
                <a:ea typeface="Arial"/>
                <a:cs typeface="Arial"/>
                <a:sym typeface="Arial"/>
              </a:rPr>
              <a:t>).</a:t>
            </a:r>
          </a:p>
          <a:p>
            <a:pPr algn="just">
              <a:lnSpc>
                <a:spcPct val="120000"/>
              </a:lnSpc>
              <a:spcBef>
                <a:spcPts val="0"/>
              </a:spcBef>
              <a:buClr>
                <a:srgbClr val="000000"/>
              </a:buClr>
              <a:buFont typeface="Arial" pitchFamily="34" charset="0"/>
              <a:buChar char="•"/>
            </a:pPr>
            <a:endParaRPr lang="en-GB" sz="2000" dirty="0" smtClean="0">
              <a:solidFill>
                <a:srgbClr val="000000"/>
              </a:solidFill>
              <a:latin typeface="Arial"/>
              <a:ea typeface="Arial"/>
              <a:cs typeface="Arial"/>
              <a:sym typeface="Arial"/>
            </a:endParaRPr>
          </a:p>
          <a:p>
            <a:pPr algn="just">
              <a:lnSpc>
                <a:spcPct val="120000"/>
              </a:lnSpc>
              <a:spcBef>
                <a:spcPts val="0"/>
              </a:spcBef>
              <a:buClr>
                <a:srgbClr val="000000"/>
              </a:buClr>
              <a:buFont typeface="Arial" pitchFamily="34" charset="0"/>
              <a:buChar char="•"/>
            </a:pPr>
            <a:r>
              <a:rPr lang="en-GB" sz="2000" dirty="0" smtClean="0">
                <a:solidFill>
                  <a:srgbClr val="000000"/>
                </a:solidFill>
                <a:latin typeface="Arial"/>
                <a:ea typeface="Arial"/>
                <a:cs typeface="Arial"/>
                <a:sym typeface="Arial"/>
              </a:rPr>
              <a:t>Then, the </a:t>
            </a:r>
            <a:r>
              <a:rPr lang="en-GB" sz="2000" dirty="0" smtClean="0">
                <a:solidFill>
                  <a:srgbClr val="FF0000"/>
                </a:solidFill>
                <a:latin typeface="Arial"/>
                <a:ea typeface="Arial"/>
                <a:cs typeface="Arial"/>
                <a:sym typeface="Arial"/>
              </a:rPr>
              <a:t>finance expenses </a:t>
            </a:r>
            <a:r>
              <a:rPr lang="en-GB" sz="2000" dirty="0" smtClean="0">
                <a:solidFill>
                  <a:srgbClr val="000000"/>
                </a:solidFill>
                <a:latin typeface="Arial"/>
                <a:ea typeface="Arial"/>
                <a:cs typeface="Arial"/>
                <a:sym typeface="Arial"/>
              </a:rPr>
              <a:t>(Interest expense) are deducted to reach to the income before tax, then taxes are deducted to get the Net Income.</a:t>
            </a:r>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12</a:t>
            </a:fld>
            <a:endParaRPr lang="en-US" dirty="0"/>
          </a:p>
        </p:txBody>
      </p:sp>
      <p:sp>
        <p:nvSpPr>
          <p:cNvPr id="4" name="Title 3"/>
          <p:cNvSpPr>
            <a:spLocks noGrp="1"/>
          </p:cNvSpPr>
          <p:nvPr>
            <p:ph type="title"/>
          </p:nvPr>
        </p:nvSpPr>
        <p:spPr>
          <a:xfrm>
            <a:off x="406400" y="734323"/>
            <a:ext cx="11379200" cy="701690"/>
          </a:xfrm>
        </p:spPr>
        <p:txBody>
          <a:bodyPr/>
          <a:lstStyle/>
          <a:p>
            <a:r>
              <a:rPr lang="en-US" sz="4400" b="1" dirty="0" smtClean="0">
                <a:solidFill>
                  <a:srgbClr val="00B050"/>
                </a:solidFill>
                <a:latin typeface="Calibri"/>
                <a:ea typeface="Calibri"/>
                <a:cs typeface="Calibri"/>
              </a:rPr>
              <a:t>Multiple-step Income Statement</a:t>
            </a: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rmAutofit/>
          </a:bodyPr>
          <a:lstStyle/>
          <a:p>
            <a:pPr marL="574675" lvl="2" indent="-346075" algn="just">
              <a:lnSpc>
                <a:spcPct val="100000"/>
              </a:lnSpc>
              <a:spcBef>
                <a:spcPts val="1200"/>
              </a:spcBef>
              <a:buClr>
                <a:srgbClr val="800000"/>
              </a:buClr>
              <a:buSzPct val="100000"/>
            </a:pPr>
            <a:r>
              <a:rPr lang="en-US" altLang="en-US" sz="2800" dirty="0" smtClean="0"/>
              <a:t>Reports </a:t>
            </a:r>
            <a:r>
              <a:rPr lang="en-US" altLang="en-US" sz="2800" b="1" dirty="0" smtClean="0">
                <a:solidFill>
                  <a:srgbClr val="C00000"/>
                </a:solidFill>
              </a:rPr>
              <a:t>changes in owner’s equity </a:t>
            </a:r>
            <a:r>
              <a:rPr lang="en-US" altLang="en-US" sz="2800" dirty="0" smtClean="0"/>
              <a:t>for a specific period of time*</a:t>
            </a:r>
          </a:p>
          <a:p>
            <a:pPr marL="574675" lvl="2" indent="-346075" algn="just">
              <a:lnSpc>
                <a:spcPct val="100000"/>
              </a:lnSpc>
              <a:spcBef>
                <a:spcPts val="1200"/>
              </a:spcBef>
              <a:buClr>
                <a:srgbClr val="800000"/>
              </a:buClr>
              <a:buSzPct val="100000"/>
            </a:pPr>
            <a:r>
              <a:rPr lang="en-US" altLang="en-US" sz="2800" dirty="0" smtClean="0"/>
              <a:t>Indicates</a:t>
            </a:r>
            <a:r>
              <a:rPr lang="en-US" altLang="en-US" sz="2800" b="1" dirty="0" smtClean="0"/>
              <a:t> why </a:t>
            </a:r>
            <a:r>
              <a:rPr lang="en-US" altLang="en-US" sz="2800" dirty="0" smtClean="0"/>
              <a:t>owner’s equity has been increased or decreased during the period</a:t>
            </a:r>
          </a:p>
          <a:p>
            <a:pPr marL="574675" lvl="2" indent="-346075" algn="just">
              <a:lnSpc>
                <a:spcPct val="100000"/>
              </a:lnSpc>
              <a:spcBef>
                <a:spcPts val="1200"/>
              </a:spcBef>
              <a:buClr>
                <a:srgbClr val="800000"/>
              </a:buClr>
              <a:buSzPct val="100000"/>
            </a:pPr>
            <a:r>
              <a:rPr lang="en-US" altLang="en-US" sz="2800" dirty="0" smtClean="0">
                <a:solidFill>
                  <a:srgbClr val="FF0000"/>
                </a:solidFill>
              </a:rPr>
              <a:t>The statement starts by showing beginning owner’s capital</a:t>
            </a:r>
            <a:r>
              <a:rPr lang="en-US" altLang="en-US" sz="2800" dirty="0" smtClean="0"/>
              <a:t>. Then events that increase it (</a:t>
            </a:r>
            <a:r>
              <a:rPr lang="en-US" altLang="en-US" sz="2800" dirty="0" smtClean="0">
                <a:solidFill>
                  <a:srgbClr val="FF0000"/>
                </a:solidFill>
              </a:rPr>
              <a:t>owner investments and net income</a:t>
            </a:r>
            <a:r>
              <a:rPr lang="en-US" altLang="en-US" sz="2800" dirty="0" smtClean="0"/>
              <a:t>),  and events that decrease it (withdrawals and net loss). </a:t>
            </a:r>
          </a:p>
          <a:p>
            <a:pPr marL="574675" lvl="2" indent="-346075" algn="just">
              <a:lnSpc>
                <a:spcPct val="100000"/>
              </a:lnSpc>
              <a:spcBef>
                <a:spcPts val="1200"/>
              </a:spcBef>
              <a:buClr>
                <a:srgbClr val="800000"/>
              </a:buClr>
              <a:buSzPct val="100000"/>
            </a:pPr>
            <a:r>
              <a:rPr lang="en-US" altLang="en-US" sz="2800" dirty="0" smtClean="0"/>
              <a:t>Ending capital is computed in this statement and is carried over and reported in the statement of financial position.  </a:t>
            </a:r>
          </a:p>
          <a:p>
            <a:pPr marL="514350" lvl="0" indent="-514350" algn="just">
              <a:buSzPts val="2400"/>
            </a:pPr>
            <a:endParaRPr lang="en-GB"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13</a:t>
            </a:fld>
            <a:endParaRPr lang="en-US" dirty="0"/>
          </a:p>
        </p:txBody>
      </p:sp>
      <p:sp>
        <p:nvSpPr>
          <p:cNvPr id="4" name="Title 3"/>
          <p:cNvSpPr>
            <a:spLocks noGrp="1"/>
          </p:cNvSpPr>
          <p:nvPr>
            <p:ph type="title"/>
          </p:nvPr>
        </p:nvSpPr>
        <p:spPr/>
        <p:txBody>
          <a:bodyPr/>
          <a:lstStyle/>
          <a:p>
            <a:r>
              <a:rPr lang="en-US" b="1" dirty="0" smtClean="0">
                <a:solidFill>
                  <a:srgbClr val="00B050"/>
                </a:solidFill>
              </a:rPr>
              <a:t>STATEMENT OF OWNER’S EQUITY</a:t>
            </a:r>
            <a:endParaRPr lang="en-US" dirty="0">
              <a:solidFill>
                <a:srgbClr val="00B050"/>
              </a:solidFill>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p:nvPr/>
        </p:nvSpPr>
        <p:spPr>
          <a:xfrm>
            <a:off x="9677400" y="5257800"/>
            <a:ext cx="914400" cy="381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5" name="Google Shape;215;p14"/>
          <p:cNvSpPr txBox="1"/>
          <p:nvPr/>
        </p:nvSpPr>
        <p:spPr>
          <a:xfrm>
            <a:off x="4876800" y="2438400"/>
            <a:ext cx="16002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   </a:t>
            </a:r>
            <a:endParaRPr/>
          </a:p>
        </p:txBody>
      </p:sp>
      <p:sp>
        <p:nvSpPr>
          <p:cNvPr id="216" name="Google Shape;216;p14"/>
          <p:cNvSpPr txBox="1">
            <a:spLocks noGrp="1"/>
          </p:cNvSpPr>
          <p:nvPr>
            <p:ph type="title"/>
          </p:nvPr>
        </p:nvSpPr>
        <p:spPr>
          <a:xfrm>
            <a:off x="2209800" y="-161544"/>
            <a:ext cx="7772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dirty="0"/>
              <a:t>STATEMENT OF OWNER’S EQUITY</a:t>
            </a:r>
            <a:endParaRPr dirty="0"/>
          </a:p>
        </p:txBody>
      </p:sp>
      <p:pic>
        <p:nvPicPr>
          <p:cNvPr id="217" name="Google Shape;217;p14" descr="Chapter 1 Income and Equtiy.png"/>
          <p:cNvPicPr preferRelativeResize="0"/>
          <p:nvPr/>
        </p:nvPicPr>
        <p:blipFill rotWithShape="1">
          <a:blip r:embed="rId3">
            <a:alphaModFix/>
          </a:blip>
          <a:srcRect/>
          <a:stretch/>
        </p:blipFill>
        <p:spPr>
          <a:xfrm>
            <a:off x="2209800" y="990600"/>
            <a:ext cx="7796212" cy="5746750"/>
          </a:xfrm>
          <a:prstGeom prst="rect">
            <a:avLst/>
          </a:prstGeom>
          <a:noFill/>
          <a:ln>
            <a:noFill/>
          </a:ln>
        </p:spPr>
      </p:pic>
      <p:sp>
        <p:nvSpPr>
          <p:cNvPr id="218" name="Google Shape;21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rgbClr val="00B050"/>
                </a:solidFill>
              </a:rPr>
              <a:t>STATEMENT OF OWNER’S EQUITY</a:t>
            </a:r>
            <a:endParaRPr dirty="0">
              <a:solidFill>
                <a:srgbClr val="00B050"/>
              </a:solidFill>
            </a:endParaRPr>
          </a:p>
        </p:txBody>
      </p:sp>
      <p:sp>
        <p:nvSpPr>
          <p:cNvPr id="224" name="Google Shape;224;p15"/>
          <p:cNvSpPr txBox="1">
            <a:spLocks noGrp="1"/>
          </p:cNvSpPr>
          <p:nvPr>
            <p:ph type="body" idx="1"/>
          </p:nvPr>
        </p:nvSpPr>
        <p:spPr>
          <a:xfrm>
            <a:off x="838200" y="1371600"/>
            <a:ext cx="10515600" cy="4805363"/>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2300"/>
              <a:buChar char="•"/>
            </a:pPr>
            <a:r>
              <a:rPr lang="en-US" sz="2300" dirty="0"/>
              <a:t>In the statement of owner's equity, we start with the balance at the beginning of the period, add new owner investments and net income earned during the period, and deduct any withdrawals paid, resulting in the ending balance in owner's equity. </a:t>
            </a:r>
            <a:endParaRPr dirty="0"/>
          </a:p>
          <a:p>
            <a:pPr marL="228600" lvl="0" indent="-228600" algn="just" rtl="0">
              <a:lnSpc>
                <a:spcPct val="100000"/>
              </a:lnSpc>
              <a:spcBef>
                <a:spcPts val="1000"/>
              </a:spcBef>
              <a:spcAft>
                <a:spcPts val="0"/>
              </a:spcAft>
              <a:buClr>
                <a:schemeClr val="dk1"/>
              </a:buClr>
              <a:buSzPts val="2300"/>
              <a:buChar char="•"/>
            </a:pPr>
            <a:r>
              <a:rPr lang="en-US" sz="2300" dirty="0" err="1"/>
              <a:t>FastForward</a:t>
            </a:r>
            <a:r>
              <a:rPr lang="en-US" sz="2300" dirty="0"/>
              <a:t> was started this month, so the beginning balance in owner's equity was zero. </a:t>
            </a:r>
            <a:endParaRPr dirty="0"/>
          </a:p>
          <a:p>
            <a:pPr marL="228600" lvl="0" indent="-228600" algn="just" rtl="0">
              <a:lnSpc>
                <a:spcPct val="100000"/>
              </a:lnSpc>
              <a:spcBef>
                <a:spcPts val="1000"/>
              </a:spcBef>
              <a:spcAft>
                <a:spcPts val="0"/>
              </a:spcAft>
              <a:buClr>
                <a:schemeClr val="dk1"/>
              </a:buClr>
              <a:buSzPts val="2300"/>
              <a:buChar char="•"/>
            </a:pPr>
            <a:r>
              <a:rPr lang="en-US" sz="2300" dirty="0"/>
              <a:t>Chas Taylor invested $30,000 in the company at the beginning of the month. </a:t>
            </a:r>
            <a:endParaRPr dirty="0"/>
          </a:p>
          <a:p>
            <a:pPr marL="228600" lvl="0" indent="-228600" algn="just" rtl="0">
              <a:lnSpc>
                <a:spcPct val="100000"/>
              </a:lnSpc>
              <a:spcBef>
                <a:spcPts val="1000"/>
              </a:spcBef>
              <a:spcAft>
                <a:spcPts val="0"/>
              </a:spcAft>
              <a:buClr>
                <a:schemeClr val="dk1"/>
              </a:buClr>
              <a:buSzPts val="2300"/>
              <a:buChar char="•"/>
            </a:pPr>
            <a:r>
              <a:rPr lang="en-US" sz="2300" dirty="0"/>
              <a:t>During December, net income of $4,400 was earned. Notice that the net income flows from the income statement to the statement of owner’s equity. We must complete the income statement before we can begin working on the statement of owner’s equity. </a:t>
            </a:r>
            <a:endParaRPr dirty="0"/>
          </a:p>
          <a:p>
            <a:pPr marL="228600" lvl="0" indent="-228600" algn="just" rtl="0">
              <a:lnSpc>
                <a:spcPct val="100000"/>
              </a:lnSpc>
              <a:spcBef>
                <a:spcPts val="1000"/>
              </a:spcBef>
              <a:spcAft>
                <a:spcPts val="0"/>
              </a:spcAft>
              <a:buClr>
                <a:schemeClr val="dk1"/>
              </a:buClr>
              <a:buSzPts val="2300"/>
              <a:buChar char="•"/>
            </a:pPr>
            <a:r>
              <a:rPr lang="en-US" sz="2300" dirty="0"/>
              <a:t>In addition, $200 withdrawal was made by Chas Taylor, so the ending balance in owner's equity is $34,200. After we complete this statement, we can prepare the statement of financial position (balance sheet).</a:t>
            </a:r>
            <a:endParaRPr dirty="0"/>
          </a:p>
          <a:p>
            <a:pPr marL="228600" lvl="0" indent="-82550" algn="just" rtl="0">
              <a:lnSpc>
                <a:spcPct val="100000"/>
              </a:lnSpc>
              <a:spcBef>
                <a:spcPts val="1000"/>
              </a:spcBef>
              <a:spcAft>
                <a:spcPts val="0"/>
              </a:spcAft>
              <a:buClr>
                <a:schemeClr val="dk1"/>
              </a:buClr>
              <a:buSzPts val="2300"/>
              <a:buNone/>
            </a:pPr>
            <a:endParaRPr sz="2300" dirty="0"/>
          </a:p>
        </p:txBody>
      </p:sp>
      <p:sp>
        <p:nvSpPr>
          <p:cNvPr id="225" name="Google Shape;22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animEffect transition="in" filter="fade">
                                      <p:cBhvr>
                                        <p:cTn id="7" dur="500"/>
                                        <p:tgtEl>
                                          <p:spTgt spid="2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
                                            <p:txEl>
                                              <p:pRg st="1" end="1"/>
                                            </p:txEl>
                                          </p:spTgt>
                                        </p:tgtEl>
                                        <p:attrNameLst>
                                          <p:attrName>style.visibility</p:attrName>
                                        </p:attrNameLst>
                                      </p:cBhvr>
                                      <p:to>
                                        <p:strVal val="visible"/>
                                      </p:to>
                                    </p:set>
                                    <p:animEffect transition="in" filter="fade">
                                      <p:cBhvr>
                                        <p:cTn id="12" dur="500"/>
                                        <p:tgtEl>
                                          <p:spTgt spid="2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xEl>
                                              <p:pRg st="2" end="2"/>
                                            </p:txEl>
                                          </p:spTgt>
                                        </p:tgtEl>
                                        <p:attrNameLst>
                                          <p:attrName>style.visibility</p:attrName>
                                        </p:attrNameLst>
                                      </p:cBhvr>
                                      <p:to>
                                        <p:strVal val="visible"/>
                                      </p:to>
                                    </p:set>
                                    <p:animEffect transition="in" filter="fade">
                                      <p:cBhvr>
                                        <p:cTn id="17" dur="500"/>
                                        <p:tgtEl>
                                          <p:spTgt spid="2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4">
                                            <p:txEl>
                                              <p:pRg st="3" end="3"/>
                                            </p:txEl>
                                          </p:spTgt>
                                        </p:tgtEl>
                                        <p:attrNameLst>
                                          <p:attrName>style.visibility</p:attrName>
                                        </p:attrNameLst>
                                      </p:cBhvr>
                                      <p:to>
                                        <p:strVal val="visible"/>
                                      </p:to>
                                    </p:set>
                                    <p:animEffect transition="in" filter="fade">
                                      <p:cBhvr>
                                        <p:cTn id="22" dur="500"/>
                                        <p:tgtEl>
                                          <p:spTgt spid="2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4">
                                            <p:txEl>
                                              <p:pRg st="4" end="4"/>
                                            </p:txEl>
                                          </p:spTgt>
                                        </p:tgtEl>
                                        <p:attrNameLst>
                                          <p:attrName>style.visibility</p:attrName>
                                        </p:attrNameLst>
                                      </p:cBhvr>
                                      <p:to>
                                        <p:strVal val="visible"/>
                                      </p:to>
                                    </p:set>
                                    <p:animEffect transition="in" filter="fade">
                                      <p:cBhvr>
                                        <p:cTn id="27" dur="500"/>
                                        <p:tgtEl>
                                          <p:spTgt spid="2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4">
                                            <p:txEl>
                                              <p:pRg st="5" end="5"/>
                                            </p:txEl>
                                          </p:spTgt>
                                        </p:tgtEl>
                                        <p:attrNameLst>
                                          <p:attrName>style.visibility</p:attrName>
                                        </p:attrNameLst>
                                      </p:cBhvr>
                                      <p:to>
                                        <p:strVal val="visible"/>
                                      </p:to>
                                    </p:set>
                                    <p:animEffect transition="in" filter="fade">
                                      <p:cBhvr>
                                        <p:cTn id="32" dur="500"/>
                                        <p:tgtEl>
                                          <p:spTgt spid="2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p:nvPr/>
        </p:nvSpPr>
        <p:spPr>
          <a:xfrm>
            <a:off x="2438400" y="1219201"/>
            <a:ext cx="7315200" cy="1200329"/>
          </a:xfrm>
          <a:prstGeom prst="rect">
            <a:avLst/>
          </a:prstGeom>
          <a:solidFill>
            <a:srgbClr val="E75C01"/>
          </a:solidFill>
          <a:ln w="12700" cap="flat" cmpd="sng">
            <a:solidFill>
              <a:srgbClr val="9A3D01"/>
            </a:solidFill>
            <a:prstDash val="solid"/>
            <a:miter lim="800000"/>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lt1"/>
                </a:solidFill>
                <a:latin typeface="Calibri"/>
                <a:ea typeface="Calibri"/>
                <a:cs typeface="Calibri"/>
                <a:sym typeface="Calibri"/>
              </a:rPr>
              <a:t>The</a:t>
            </a:r>
            <a:r>
              <a:rPr lang="en-US" sz="2400" b="0" i="0" u="none" strike="noStrike" cap="none" dirty="0">
                <a:solidFill>
                  <a:schemeClr val="hlink"/>
                </a:solidFill>
                <a:latin typeface="Calibri"/>
                <a:ea typeface="Calibri"/>
                <a:cs typeface="Calibri"/>
                <a:sym typeface="Calibri"/>
              </a:rPr>
              <a:t> </a:t>
            </a:r>
            <a:r>
              <a:rPr lang="en-US" sz="2400" b="0" i="0" u="none" strike="noStrike" cap="none" dirty="0">
                <a:solidFill>
                  <a:srgbClr val="FFFF00"/>
                </a:solidFill>
                <a:latin typeface="Calibri"/>
                <a:ea typeface="Calibri"/>
                <a:cs typeface="Calibri"/>
                <a:sym typeface="Calibri"/>
              </a:rPr>
              <a:t>statement of financial position (balance sheet) </a:t>
            </a:r>
            <a:r>
              <a:rPr lang="en-US" sz="2400" b="0" i="0" u="none" strike="noStrike" cap="none" dirty="0">
                <a:solidFill>
                  <a:schemeClr val="lt1"/>
                </a:solidFill>
                <a:latin typeface="Calibri"/>
                <a:ea typeface="Calibri"/>
                <a:cs typeface="Calibri"/>
                <a:sym typeface="Calibri"/>
              </a:rPr>
              <a:t>describes a company’s </a:t>
            </a:r>
            <a:r>
              <a:rPr lang="en-US" sz="2400" b="1" i="1" u="none" strike="noStrike" cap="none" dirty="0">
                <a:solidFill>
                  <a:schemeClr val="tx2">
                    <a:lumMod val="25000"/>
                  </a:schemeClr>
                </a:solidFill>
                <a:latin typeface="Calibri"/>
                <a:ea typeface="Calibri"/>
                <a:cs typeface="Calibri"/>
                <a:sym typeface="Calibri"/>
              </a:rPr>
              <a:t>financial position at a point in time.</a:t>
            </a:r>
            <a:endParaRPr b="1" i="1" dirty="0">
              <a:solidFill>
                <a:schemeClr val="tx2">
                  <a:lumMod val="25000"/>
                </a:schemeClr>
              </a:solidFill>
            </a:endParaRPr>
          </a:p>
        </p:txBody>
      </p:sp>
      <p:sp>
        <p:nvSpPr>
          <p:cNvPr id="231" name="Google Shape;231;p16"/>
          <p:cNvSpPr/>
          <p:nvPr/>
        </p:nvSpPr>
        <p:spPr>
          <a:xfrm>
            <a:off x="7696200" y="5514975"/>
            <a:ext cx="990600" cy="381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2" name="Google Shape;232;p16"/>
          <p:cNvSpPr/>
          <p:nvPr/>
        </p:nvSpPr>
        <p:spPr>
          <a:xfrm>
            <a:off x="9601200" y="2057400"/>
            <a:ext cx="990600" cy="381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3" name="Google Shape;233;p16"/>
          <p:cNvSpPr txBox="1">
            <a:spLocks noGrp="1"/>
          </p:cNvSpPr>
          <p:nvPr>
            <p:ph type="title"/>
          </p:nvPr>
        </p:nvSpPr>
        <p:spPr>
          <a:xfrm>
            <a:off x="1285461" y="34926"/>
            <a:ext cx="8387177" cy="14128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Statement of Financial Position</a:t>
            </a:r>
            <a:endParaRPr/>
          </a:p>
        </p:txBody>
      </p:sp>
      <p:pic>
        <p:nvPicPr>
          <p:cNvPr id="234" name="Google Shape;234;p16" descr="Chapter 1 Balance Sheet.png"/>
          <p:cNvPicPr preferRelativeResize="0"/>
          <p:nvPr/>
        </p:nvPicPr>
        <p:blipFill rotWithShape="1">
          <a:blip r:embed="rId3">
            <a:alphaModFix/>
          </a:blip>
          <a:srcRect/>
          <a:stretch/>
        </p:blipFill>
        <p:spPr>
          <a:xfrm>
            <a:off x="1524000" y="2438400"/>
            <a:ext cx="9144000" cy="4038600"/>
          </a:xfrm>
          <a:prstGeom prst="rect">
            <a:avLst/>
          </a:prstGeom>
          <a:noFill/>
          <a:ln>
            <a:noFill/>
          </a:ln>
        </p:spPr>
      </p:pic>
      <p:sp>
        <p:nvSpPr>
          <p:cNvPr id="235" name="Google Shape;2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 calcmode="lin" valueType="num">
                                      <p:cBhvr additive="base">
                                        <p:cTn id="7" dur="500"/>
                                        <p:tgtEl>
                                          <p:spTgt spid="23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fade">
                                      <p:cBhvr>
                                        <p:cTn id="12"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Statement of Financial Position</a:t>
            </a:r>
            <a:endParaRPr b="1" dirty="0"/>
          </a:p>
        </p:txBody>
      </p:sp>
      <p:sp>
        <p:nvSpPr>
          <p:cNvPr id="241" name="Google Shape;241;p17"/>
          <p:cNvSpPr txBox="1">
            <a:spLocks noGrp="1"/>
          </p:cNvSpPr>
          <p:nvPr>
            <p:ph type="body" idx="1"/>
          </p:nvPr>
        </p:nvSpPr>
        <p:spPr>
          <a:xfrm>
            <a:off x="838200" y="1399956"/>
            <a:ext cx="10515600" cy="4351338"/>
          </a:xfrm>
          <a:prstGeom prst="rect">
            <a:avLst/>
          </a:prstGeom>
          <a:noFill/>
          <a:ln>
            <a:noFill/>
          </a:ln>
        </p:spPr>
        <p:txBody>
          <a:bodyPr spcFirstLastPara="1" wrap="square" lIns="91425" tIns="45700" rIns="91425" bIns="45700" anchor="t" anchorCtr="0">
            <a:normAutofit/>
          </a:bodyPr>
          <a:lstStyle/>
          <a:p>
            <a:pPr marL="574675" lvl="2" indent="-346075">
              <a:lnSpc>
                <a:spcPct val="100000"/>
              </a:lnSpc>
              <a:spcBef>
                <a:spcPts val="1200"/>
              </a:spcBef>
              <a:buClr>
                <a:srgbClr val="800000"/>
              </a:buClr>
              <a:buSzPct val="100000"/>
            </a:pPr>
            <a:r>
              <a:rPr lang="en-US" altLang="en-US" sz="2800" dirty="0" smtClean="0"/>
              <a:t>Reports </a:t>
            </a:r>
            <a:r>
              <a:rPr lang="en-US" altLang="en-US" sz="2800" b="1" dirty="0" smtClean="0">
                <a:solidFill>
                  <a:srgbClr val="C00000"/>
                </a:solidFill>
              </a:rPr>
              <a:t>assets</a:t>
            </a:r>
            <a:r>
              <a:rPr lang="en-US" altLang="en-US" sz="2800" dirty="0" smtClean="0"/>
              <a:t>, </a:t>
            </a:r>
            <a:r>
              <a:rPr lang="en-US" altLang="en-US" sz="2800" b="1" dirty="0" smtClean="0">
                <a:solidFill>
                  <a:srgbClr val="C00000"/>
                </a:solidFill>
              </a:rPr>
              <a:t>liabilities</a:t>
            </a:r>
            <a:r>
              <a:rPr lang="en-US" altLang="en-US" sz="2800" dirty="0" smtClean="0"/>
              <a:t>, and </a:t>
            </a:r>
            <a:r>
              <a:rPr lang="en-US" altLang="en-US" sz="2800" b="1" dirty="0" smtClean="0">
                <a:solidFill>
                  <a:srgbClr val="C00000"/>
                </a:solidFill>
              </a:rPr>
              <a:t>owner's equity </a:t>
            </a:r>
            <a:r>
              <a:rPr lang="en-US" altLang="en-US" sz="2800" dirty="0" smtClean="0"/>
              <a:t>at </a:t>
            </a:r>
            <a:r>
              <a:rPr lang="en-US" altLang="en-US" sz="2800" dirty="0" smtClean="0">
                <a:solidFill>
                  <a:srgbClr val="00B050"/>
                </a:solidFill>
              </a:rPr>
              <a:t>a </a:t>
            </a:r>
            <a:r>
              <a:rPr lang="en-US" altLang="en-US" sz="2800" b="1" i="1" dirty="0" smtClean="0">
                <a:solidFill>
                  <a:srgbClr val="00B050"/>
                </a:solidFill>
              </a:rPr>
              <a:t>specific date</a:t>
            </a:r>
          </a:p>
          <a:p>
            <a:pPr marL="574675" lvl="2" indent="-346075">
              <a:lnSpc>
                <a:spcPct val="100000"/>
              </a:lnSpc>
              <a:spcBef>
                <a:spcPts val="1200"/>
              </a:spcBef>
              <a:buClr>
                <a:srgbClr val="800000"/>
              </a:buClr>
              <a:buSzPct val="100000"/>
            </a:pPr>
            <a:r>
              <a:rPr lang="en-US" altLang="en-US" sz="2800" dirty="0" smtClean="0"/>
              <a:t>Lists assets at top, followed by liabilities and owner’s equity (</a:t>
            </a:r>
            <a:r>
              <a:rPr lang="en-US" altLang="en-US" sz="2800" b="1" i="1" dirty="0" smtClean="0"/>
              <a:t>report form</a:t>
            </a:r>
            <a:r>
              <a:rPr lang="en-US" altLang="en-US" sz="2800" dirty="0" smtClean="0"/>
              <a:t>). It can also be presented in an </a:t>
            </a:r>
            <a:r>
              <a:rPr lang="en-US" altLang="en-US" sz="2800" b="1" i="1" dirty="0" smtClean="0"/>
              <a:t>account form.</a:t>
            </a:r>
          </a:p>
          <a:p>
            <a:pPr marL="574675" lvl="2" indent="-346075">
              <a:lnSpc>
                <a:spcPct val="100000"/>
              </a:lnSpc>
              <a:spcBef>
                <a:spcPts val="1200"/>
              </a:spcBef>
              <a:buClr>
                <a:srgbClr val="800000"/>
              </a:buClr>
              <a:buSzPct val="100000"/>
            </a:pPr>
            <a:r>
              <a:rPr lang="en-GB" altLang="en-US" sz="2800" b="1" dirty="0" smtClean="0">
                <a:solidFill>
                  <a:srgbClr val="008080"/>
                </a:solidFill>
              </a:rPr>
              <a:t>Total assets must equal total owner’s equity and liabilities</a:t>
            </a:r>
          </a:p>
          <a:p>
            <a:pPr marL="574675" lvl="2" indent="-346075">
              <a:lnSpc>
                <a:spcPct val="100000"/>
              </a:lnSpc>
              <a:spcBef>
                <a:spcPts val="1200"/>
              </a:spcBef>
              <a:buClr>
                <a:srgbClr val="800000"/>
              </a:buClr>
              <a:buSzPct val="100000"/>
            </a:pPr>
            <a:r>
              <a:rPr lang="en-US" altLang="en-US" sz="2800" dirty="0" smtClean="0"/>
              <a:t>Provides information about resources, obligations to creditors, and equity in net resources.</a:t>
            </a:r>
          </a:p>
          <a:p>
            <a:pPr marL="574675" lvl="2" indent="-346075">
              <a:lnSpc>
                <a:spcPct val="100000"/>
              </a:lnSpc>
              <a:spcBef>
                <a:spcPts val="1200"/>
              </a:spcBef>
              <a:buClr>
                <a:srgbClr val="800000"/>
              </a:buClr>
              <a:buSzPct val="100000"/>
            </a:pPr>
            <a:r>
              <a:rPr lang="en-US" altLang="en-US" sz="2800" dirty="0" smtClean="0"/>
              <a:t>Also referred to as Balance </a:t>
            </a:r>
            <a:r>
              <a:rPr lang="en-US" altLang="en-US" sz="2800" dirty="0" smtClean="0"/>
              <a:t>Sheet.</a:t>
            </a:r>
            <a:endParaRPr lang="en-US" altLang="en-US" sz="2800" dirty="0" smtClean="0"/>
          </a:p>
          <a:p>
            <a:pPr marL="574675" lvl="2" indent="-346075">
              <a:lnSpc>
                <a:spcPct val="100000"/>
              </a:lnSpc>
              <a:spcBef>
                <a:spcPts val="1200"/>
              </a:spcBef>
              <a:buClr>
                <a:srgbClr val="800000"/>
              </a:buClr>
              <a:buSzPct val="100000"/>
            </a:pPr>
            <a:endParaRPr lang="en-US" altLang="en-US" sz="2800" dirty="0"/>
          </a:p>
        </p:txBody>
      </p:sp>
      <p:sp>
        <p:nvSpPr>
          <p:cNvPr id="242" name="Google Shape;2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 calcmode="lin" valueType="num">
                                      <p:cBhvr additive="base">
                                        <p:cTn id="7" dur="500"/>
                                        <p:tgtEl>
                                          <p:spTgt spid="2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1">
                                            <p:txEl>
                                              <p:pRg st="1" end="1"/>
                                            </p:txEl>
                                          </p:spTgt>
                                        </p:tgtEl>
                                        <p:attrNameLst>
                                          <p:attrName>style.visibility</p:attrName>
                                        </p:attrNameLst>
                                      </p:cBhvr>
                                      <p:to>
                                        <p:strVal val="visible"/>
                                      </p:to>
                                    </p:set>
                                    <p:anim calcmode="lin" valueType="num">
                                      <p:cBhvr additive="base">
                                        <p:cTn id="12" dur="500"/>
                                        <p:tgtEl>
                                          <p:spTgt spid="2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1">
                                            <p:txEl>
                                              <p:pRg st="2" end="2"/>
                                            </p:txEl>
                                          </p:spTgt>
                                        </p:tgtEl>
                                        <p:attrNameLst>
                                          <p:attrName>style.visibility</p:attrName>
                                        </p:attrNameLst>
                                      </p:cBhvr>
                                      <p:to>
                                        <p:strVal val="visible"/>
                                      </p:to>
                                    </p:set>
                                    <p:anim calcmode="lin" valueType="num">
                                      <p:cBhvr additive="base">
                                        <p:cTn id="17" dur="500"/>
                                        <p:tgtEl>
                                          <p:spTgt spid="2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1">
                                            <p:txEl>
                                              <p:pRg st="3" end="3"/>
                                            </p:txEl>
                                          </p:spTgt>
                                        </p:tgtEl>
                                        <p:attrNameLst>
                                          <p:attrName>style.visibility</p:attrName>
                                        </p:attrNameLst>
                                      </p:cBhvr>
                                      <p:to>
                                        <p:strVal val="visible"/>
                                      </p:to>
                                    </p:set>
                                    <p:anim calcmode="lin" valueType="num">
                                      <p:cBhvr additive="base">
                                        <p:cTn id="22" dur="500"/>
                                        <p:tgtEl>
                                          <p:spTgt spid="24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500"/>
                                        <p:tgtEl>
                                          <p:spTgt spid="24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Statement of Financial Position</a:t>
            </a:r>
            <a:endParaRPr b="1" dirty="0"/>
          </a:p>
        </p:txBody>
      </p:sp>
      <p:sp>
        <p:nvSpPr>
          <p:cNvPr id="241" name="Google Shape;241;p17"/>
          <p:cNvSpPr txBox="1">
            <a:spLocks noGrp="1"/>
          </p:cNvSpPr>
          <p:nvPr>
            <p:ph type="body" idx="1"/>
          </p:nvPr>
        </p:nvSpPr>
        <p:spPr>
          <a:xfrm>
            <a:off x="838200" y="1399956"/>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110000"/>
              </a:lnSpc>
              <a:spcBef>
                <a:spcPts val="0"/>
              </a:spcBef>
              <a:spcAft>
                <a:spcPts val="0"/>
              </a:spcAft>
              <a:buClr>
                <a:schemeClr val="dk1"/>
              </a:buClr>
              <a:buSzPct val="100000"/>
              <a:buChar char="•"/>
            </a:pPr>
            <a:r>
              <a:rPr lang="en-US" dirty="0"/>
              <a:t>The statement of financial position is a summary of assets, liabilities and equity at the end of the month. Our total assets are equal to $40,400. This includes cash of $4,800, supplies of $9,600, and equipment of $26,000.</a:t>
            </a:r>
            <a:endParaRPr dirty="0"/>
          </a:p>
          <a:p>
            <a:pPr marL="228600" lvl="0" indent="-228600" algn="just" rtl="0">
              <a:lnSpc>
                <a:spcPct val="110000"/>
              </a:lnSpc>
              <a:spcBef>
                <a:spcPts val="1000"/>
              </a:spcBef>
              <a:spcAft>
                <a:spcPts val="0"/>
              </a:spcAft>
              <a:buClr>
                <a:schemeClr val="dk1"/>
              </a:buClr>
              <a:buSzPct val="100000"/>
              <a:buChar char="•"/>
            </a:pPr>
            <a:r>
              <a:rPr lang="en-US" dirty="0"/>
              <a:t>Liabilities include accounts payable of $6,200. </a:t>
            </a:r>
            <a:endParaRPr dirty="0"/>
          </a:p>
          <a:p>
            <a:pPr marL="228600" lvl="0" indent="-228600" algn="just" rtl="0">
              <a:lnSpc>
                <a:spcPct val="110000"/>
              </a:lnSpc>
              <a:spcBef>
                <a:spcPts val="1000"/>
              </a:spcBef>
              <a:spcAft>
                <a:spcPts val="0"/>
              </a:spcAft>
              <a:buClr>
                <a:schemeClr val="dk1"/>
              </a:buClr>
              <a:buSzPct val="100000"/>
              <a:buChar char="•"/>
            </a:pPr>
            <a:r>
              <a:rPr lang="en-US" dirty="0"/>
              <a:t>Equity is composed of C. Taylor, Capital of $34,200. The account </a:t>
            </a:r>
            <a:r>
              <a:rPr lang="en-US" dirty="0" err="1"/>
              <a:t>C.Taylor</a:t>
            </a:r>
            <a:r>
              <a:rPr lang="en-US" dirty="0"/>
              <a:t>, Capital flows directly from the statement of owner’s equity. You can see that the books are in balance because total assets are equal to total liabilities plus equity. </a:t>
            </a:r>
            <a:endParaRPr dirty="0"/>
          </a:p>
          <a:p>
            <a:pPr marL="228600" lvl="0" indent="-228600" algn="just" rtl="0">
              <a:lnSpc>
                <a:spcPct val="110000"/>
              </a:lnSpc>
              <a:spcBef>
                <a:spcPts val="1000"/>
              </a:spcBef>
              <a:spcAft>
                <a:spcPts val="0"/>
              </a:spcAft>
              <a:buClr>
                <a:schemeClr val="dk1"/>
              </a:buClr>
              <a:buSzPct val="100000"/>
              <a:buChar char="•"/>
            </a:pPr>
            <a:r>
              <a:rPr lang="en-US" dirty="0"/>
              <a:t>Creditors have claims against our assets of $6,200. The owner has claims to assets of $34,200.</a:t>
            </a:r>
            <a:endParaRPr dirty="0"/>
          </a:p>
        </p:txBody>
      </p:sp>
      <p:sp>
        <p:nvSpPr>
          <p:cNvPr id="242" name="Google Shape;2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 calcmode="lin" valueType="num">
                                      <p:cBhvr additive="base">
                                        <p:cTn id="7" dur="500"/>
                                        <p:tgtEl>
                                          <p:spTgt spid="2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1">
                                            <p:txEl>
                                              <p:pRg st="1" end="1"/>
                                            </p:txEl>
                                          </p:spTgt>
                                        </p:tgtEl>
                                        <p:attrNameLst>
                                          <p:attrName>style.visibility</p:attrName>
                                        </p:attrNameLst>
                                      </p:cBhvr>
                                      <p:to>
                                        <p:strVal val="visible"/>
                                      </p:to>
                                    </p:set>
                                    <p:anim calcmode="lin" valueType="num">
                                      <p:cBhvr additive="base">
                                        <p:cTn id="12" dur="500"/>
                                        <p:tgtEl>
                                          <p:spTgt spid="2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1">
                                            <p:txEl>
                                              <p:pRg st="2" end="2"/>
                                            </p:txEl>
                                          </p:spTgt>
                                        </p:tgtEl>
                                        <p:attrNameLst>
                                          <p:attrName>style.visibility</p:attrName>
                                        </p:attrNameLst>
                                      </p:cBhvr>
                                      <p:to>
                                        <p:strVal val="visible"/>
                                      </p:to>
                                    </p:set>
                                    <p:anim calcmode="lin" valueType="num">
                                      <p:cBhvr additive="base">
                                        <p:cTn id="17" dur="500"/>
                                        <p:tgtEl>
                                          <p:spTgt spid="2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1">
                                            <p:txEl>
                                              <p:pRg st="3" end="3"/>
                                            </p:txEl>
                                          </p:spTgt>
                                        </p:tgtEl>
                                        <p:attrNameLst>
                                          <p:attrName>style.visibility</p:attrName>
                                        </p:attrNameLst>
                                      </p:cBhvr>
                                      <p:to>
                                        <p:strVal val="visible"/>
                                      </p:to>
                                    </p:set>
                                    <p:anim calcmode="lin" valueType="num">
                                      <p:cBhvr additive="base">
                                        <p:cTn id="22" dur="500"/>
                                        <p:tgtEl>
                                          <p:spTgt spid="24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2" name="Object 6"/>
          <p:cNvGraphicFramePr>
            <a:graphicFrameLocks noChangeAspect="1"/>
          </p:cNvGraphicFramePr>
          <p:nvPr>
            <p:extLst>
              <p:ext uri="{D42A27DB-BD31-4B8C-83A1-F6EECF244321}">
                <p14:modId xmlns:p14="http://schemas.microsoft.com/office/powerpoint/2010/main" val="3181059176"/>
              </p:ext>
            </p:extLst>
          </p:nvPr>
        </p:nvGraphicFramePr>
        <p:xfrm>
          <a:off x="1246188" y="1603300"/>
          <a:ext cx="9659937" cy="2617788"/>
        </p:xfrm>
        <a:graphic>
          <a:graphicData uri="http://schemas.openxmlformats.org/presentationml/2006/ole">
            <mc:AlternateContent xmlns:mc="http://schemas.openxmlformats.org/markup-compatibility/2006">
              <mc:Choice xmlns:v="urn:schemas-microsoft-com:vml" Requires="v">
                <p:oleObj spid="_x0000_s1141" name="Worksheet" r:id="rId4" imgW="4598640" imgH="1243080" progId="">
                  <p:embed/>
                </p:oleObj>
              </mc:Choice>
              <mc:Fallback>
                <p:oleObj name="Worksheet" r:id="rId4" imgW="4598640" imgH="12430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6188" y="1603300"/>
                        <a:ext cx="9659937"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8" name="Title ">
            <a:extLst>
              <a:ext uri="{FF2B5EF4-FFF2-40B4-BE49-F238E27FC236}">
                <a16:creationId xmlns:a16="http://schemas.microsoft.com/office/drawing/2014/main" id="{A3F20EF5-A2D9-6740-9235-809782CA948E}"/>
              </a:ext>
            </a:extLst>
          </p:cNvPr>
          <p:cNvSpPr txBox="1">
            <a:spLocks/>
          </p:cNvSpPr>
          <p:nvPr/>
        </p:nvSpPr>
        <p:spPr>
          <a:xfrm>
            <a:off x="418744" y="347880"/>
            <a:ext cx="10501791" cy="7017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b="1" dirty="0">
                <a:solidFill>
                  <a:schemeClr val="dk1"/>
                </a:solidFill>
                <a:latin typeface="Calibri"/>
                <a:ea typeface="Calibri"/>
                <a:cs typeface="Calibri"/>
                <a:sym typeface="Calibri"/>
              </a:rPr>
              <a:t>Classified Statement of Financial Position</a:t>
            </a:r>
          </a:p>
        </p:txBody>
      </p:sp>
      <p:sp>
        <p:nvSpPr>
          <p:cNvPr id="2" name="Slide Number Placeholder 1">
            <a:extLst>
              <a:ext uri="{FF2B5EF4-FFF2-40B4-BE49-F238E27FC236}">
                <a16:creationId xmlns:a16="http://schemas.microsoft.com/office/drawing/2014/main" id="{B098E1E1-DCD6-F14D-A44A-AE10E4A135FA}"/>
              </a:ext>
            </a:extLst>
          </p:cNvPr>
          <p:cNvSpPr>
            <a:spLocks noGrp="1"/>
          </p:cNvSpPr>
          <p:nvPr>
            <p:ph type="sldNum" sz="quarter" idx="12"/>
          </p:nvPr>
        </p:nvSpPr>
        <p:spPr/>
        <p:txBody>
          <a:bodyPr/>
          <a:lstStyle/>
          <a:p>
            <a:fld id="{25B4DAE9-354B-2B47-A438-7A4AD4293477}" type="slidenum">
              <a:rPr lang="x-none" smtClean="0"/>
              <a:pPr/>
              <a:t>19</a:t>
            </a:fld>
            <a:endParaRPr lang="x-none"/>
          </a:p>
        </p:txBody>
      </p:sp>
    </p:spTree>
    <p:extLst>
      <p:ext uri="{BB962C8B-B14F-4D97-AF65-F5344CB8AC3E}">
        <p14:creationId xmlns:p14="http://schemas.microsoft.com/office/powerpoint/2010/main" val="340743132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6400" y="1752600"/>
            <a:ext cx="11379200" cy="4772744"/>
          </a:xfrm>
        </p:spPr>
        <p:txBody>
          <a:bodyPr/>
          <a:lstStyle/>
          <a:p>
            <a:pPr marL="742950" indent="-514350">
              <a:buAutoNum type="arabicPeriod"/>
            </a:pPr>
            <a:r>
              <a:rPr lang="en-US" sz="2800" dirty="0" smtClean="0"/>
              <a:t>Income Statement </a:t>
            </a:r>
          </a:p>
          <a:p>
            <a:pPr marL="742950" indent="-514350">
              <a:buAutoNum type="arabicPeriod"/>
            </a:pPr>
            <a:r>
              <a:rPr lang="en-US" sz="2800" dirty="0" smtClean="0"/>
              <a:t>Statement of Owner’s Equity</a:t>
            </a:r>
          </a:p>
          <a:p>
            <a:pPr marL="742950" indent="-514350">
              <a:buAutoNum type="arabicPeriod"/>
            </a:pPr>
            <a:r>
              <a:rPr lang="en-US" sz="2800" dirty="0" smtClean="0"/>
              <a:t>Statement of Financial Position (Balance Sheet)</a:t>
            </a:r>
          </a:p>
          <a:p>
            <a:pPr marL="742950" indent="-514350">
              <a:buAutoNum type="arabicPeriod"/>
            </a:pPr>
            <a:r>
              <a:rPr lang="en-US" sz="2800" dirty="0" smtClean="0"/>
              <a:t>Statement of Cash Flows </a:t>
            </a:r>
          </a:p>
          <a:p>
            <a:pPr marL="742950" indent="-514350">
              <a:buAutoNum type="arabicPeriod"/>
            </a:pPr>
            <a:endParaRPr lang="en-US" dirty="0" smtClean="0"/>
          </a:p>
          <a:p>
            <a:pPr marL="742950" indent="-514350">
              <a:buAutoNum type="arabicPeriod"/>
            </a:pPr>
            <a:endParaRPr lang="en-US" dirty="0" smtClean="0"/>
          </a:p>
          <a:p>
            <a:pPr marL="228600" indent="0"/>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4" name="Title 3"/>
          <p:cNvSpPr>
            <a:spLocks noGrp="1"/>
          </p:cNvSpPr>
          <p:nvPr>
            <p:ph type="title"/>
          </p:nvPr>
        </p:nvSpPr>
        <p:spPr>
          <a:xfrm>
            <a:off x="406400" y="734323"/>
            <a:ext cx="11379200" cy="701690"/>
          </a:xfrm>
        </p:spPr>
        <p:txBody>
          <a:bodyPr/>
          <a:lstStyle/>
          <a:p>
            <a:pPr>
              <a:buClr>
                <a:schemeClr val="dk1"/>
              </a:buClr>
              <a:buSzPts val="4400"/>
            </a:pPr>
            <a:r>
              <a:rPr lang="en-US" sz="4400" dirty="0" smtClean="0">
                <a:solidFill>
                  <a:schemeClr val="dk1"/>
                </a:solidFill>
              </a:rPr>
              <a:t>Financial Statements </a:t>
            </a:r>
            <a:endParaRPr lang="en-US" sz="4400" dirty="0">
              <a:solidFill>
                <a:schemeClr val="dk1"/>
              </a:solidFill>
            </a:endParaRPr>
          </a:p>
        </p:txBody>
      </p:sp>
      <p:sp>
        <p:nvSpPr>
          <p:cNvPr id="25" name="Chevron 24"/>
          <p:cNvSpPr/>
          <p:nvPr/>
        </p:nvSpPr>
        <p:spPr bwMode="auto">
          <a:xfrm>
            <a:off x="3537096" y="3901021"/>
            <a:ext cx="2078182"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Journalize</a:t>
            </a:r>
          </a:p>
        </p:txBody>
      </p:sp>
      <p:sp>
        <p:nvSpPr>
          <p:cNvPr id="26" name="Chevron 25"/>
          <p:cNvSpPr/>
          <p:nvPr/>
        </p:nvSpPr>
        <p:spPr bwMode="auto">
          <a:xfrm>
            <a:off x="1905001" y="3901021"/>
            <a:ext cx="1983719"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Analyze</a:t>
            </a:r>
          </a:p>
        </p:txBody>
      </p:sp>
      <p:sp>
        <p:nvSpPr>
          <p:cNvPr id="27" name="Chevron 26"/>
          <p:cNvSpPr/>
          <p:nvPr/>
        </p:nvSpPr>
        <p:spPr bwMode="auto">
          <a:xfrm>
            <a:off x="5257800" y="3905442"/>
            <a:ext cx="1561368"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defTabSz="914400" eaLnBrk="0" fontAlgn="base" hangingPunct="0">
              <a:spcBef>
                <a:spcPct val="0"/>
              </a:spcBef>
              <a:spcAft>
                <a:spcPct val="0"/>
              </a:spcAft>
            </a:pPr>
            <a:r>
              <a:rPr lang="en-US" b="1" dirty="0"/>
              <a:t>Post</a:t>
            </a:r>
          </a:p>
        </p:txBody>
      </p:sp>
      <p:sp>
        <p:nvSpPr>
          <p:cNvPr id="28" name="Chevron 27"/>
          <p:cNvSpPr/>
          <p:nvPr/>
        </p:nvSpPr>
        <p:spPr bwMode="auto">
          <a:xfrm>
            <a:off x="6474024" y="3902576"/>
            <a:ext cx="1889256"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defTabSz="914400" eaLnBrk="0" fontAlgn="base" hangingPunct="0">
              <a:spcBef>
                <a:spcPct val="0"/>
              </a:spcBef>
              <a:spcAft>
                <a:spcPct val="0"/>
              </a:spcAft>
            </a:pPr>
            <a:r>
              <a:rPr lang="en-US" b="1" dirty="0"/>
              <a:t>Trial Balance</a:t>
            </a:r>
          </a:p>
        </p:txBody>
      </p:sp>
      <p:sp>
        <p:nvSpPr>
          <p:cNvPr id="29" name="Chevron 28"/>
          <p:cNvSpPr/>
          <p:nvPr/>
        </p:nvSpPr>
        <p:spPr bwMode="auto">
          <a:xfrm>
            <a:off x="8010308" y="3902575"/>
            <a:ext cx="2384788"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r>
              <a:rPr lang="en-US" b="1" dirty="0"/>
              <a:t>Adjusting Entries</a:t>
            </a:r>
          </a:p>
        </p:txBody>
      </p:sp>
      <p:sp>
        <p:nvSpPr>
          <p:cNvPr id="30" name="Chevron 29"/>
          <p:cNvSpPr/>
          <p:nvPr/>
        </p:nvSpPr>
        <p:spPr bwMode="auto">
          <a:xfrm>
            <a:off x="2024858" y="4963398"/>
            <a:ext cx="2182091" cy="1066800"/>
          </a:xfrm>
          <a:prstGeom prst="chevron">
            <a:avLst/>
          </a:prstGeom>
          <a:solidFill>
            <a:srgbClr val="0070C0"/>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algn="ctr" eaLnBrk="0" fontAlgn="base" hangingPunct="0">
              <a:spcBef>
                <a:spcPct val="0"/>
              </a:spcBef>
              <a:spcAft>
                <a:spcPct val="0"/>
              </a:spcAft>
            </a:pPr>
            <a:r>
              <a:rPr lang="en-US" sz="2000" b="1" dirty="0">
                <a:solidFill>
                  <a:schemeClr val="bg1"/>
                </a:solidFill>
                <a:effectLst>
                  <a:outerShdw blurRad="38100" dist="38100" dir="2700000" algn="tl">
                    <a:srgbClr val="000000">
                      <a:alpha val="43137"/>
                    </a:srgbClr>
                  </a:outerShdw>
                </a:effectLst>
              </a:rPr>
              <a:t>Adjusted Trial Balance</a:t>
            </a:r>
          </a:p>
        </p:txBody>
      </p:sp>
      <p:sp>
        <p:nvSpPr>
          <p:cNvPr id="31" name="Chevron 30"/>
          <p:cNvSpPr/>
          <p:nvPr/>
        </p:nvSpPr>
        <p:spPr bwMode="auto">
          <a:xfrm>
            <a:off x="3781592" y="4967819"/>
            <a:ext cx="2385293" cy="1066800"/>
          </a:xfrm>
          <a:prstGeom prst="chevron">
            <a:avLst/>
          </a:prstGeom>
          <a:solidFill>
            <a:srgbClr val="0070C0"/>
          </a:solidFill>
          <a:ln w="12700" cap="sq" cmpd="sng" algn="ctr">
            <a:solidFill>
              <a:schemeClr val="tx1"/>
            </a:solidFill>
            <a:prstDash val="solid"/>
            <a:round/>
            <a:headEnd type="none" w="sm" len="sm"/>
            <a:tailEnd type="none" w="sm" len="sm"/>
          </a:ln>
          <a:effectLst/>
        </p:spPr>
        <p:txBody>
          <a:bodyPr vert="horz" wrap="square" lIns="0" tIns="27432" rIns="0" bIns="45720" numCol="1" rtlCol="0" anchor="ctr" anchorCtr="0" compatLnSpc="1">
            <a:prstTxWarp prst="textNoShape">
              <a:avLst/>
            </a:prstTxWarp>
          </a:bodyPr>
          <a:lstStyle/>
          <a:p>
            <a:pPr algn="ctr" eaLnBrk="0" fontAlgn="base" hangingPunct="0">
              <a:spcBef>
                <a:spcPct val="0"/>
              </a:spcBef>
              <a:spcAft>
                <a:spcPct val="0"/>
              </a:spcAft>
            </a:pPr>
            <a:r>
              <a:rPr lang="en-US" sz="1800" b="1" dirty="0" smtClean="0">
                <a:solidFill>
                  <a:schemeClr val="bg1"/>
                </a:solidFill>
                <a:effectLst>
                  <a:outerShdw blurRad="38100" dist="38100" dir="2700000" algn="tl">
                    <a:srgbClr val="000000">
                      <a:alpha val="43137"/>
                    </a:srgbClr>
                  </a:outerShdw>
                </a:effectLst>
              </a:rPr>
              <a:t>Financial </a:t>
            </a:r>
            <a:r>
              <a:rPr lang="en-US" sz="1800" b="1" dirty="0">
                <a:solidFill>
                  <a:schemeClr val="bg1"/>
                </a:solidFill>
                <a:effectLst>
                  <a:outerShdw blurRad="38100" dist="38100" dir="2700000" algn="tl">
                    <a:srgbClr val="000000">
                      <a:alpha val="43137"/>
                    </a:srgbClr>
                  </a:outerShdw>
                </a:effectLst>
              </a:rPr>
              <a:t>Statements</a:t>
            </a:r>
          </a:p>
        </p:txBody>
      </p:sp>
      <p:sp>
        <p:nvSpPr>
          <p:cNvPr id="32" name="Chevron 31"/>
          <p:cNvSpPr/>
          <p:nvPr/>
        </p:nvSpPr>
        <p:spPr bwMode="auto">
          <a:xfrm>
            <a:off x="5830848" y="5057528"/>
            <a:ext cx="2092772" cy="881653"/>
          </a:xfrm>
          <a:prstGeom prst="chevron">
            <a:avLst/>
          </a:prstGeom>
          <a:solidFill>
            <a:srgbClr val="A3E7FF"/>
          </a:solidFill>
          <a:ln w="12700" cap="sq" cmpd="sng" algn="ctr">
            <a:solidFill>
              <a:schemeClr val="tx1"/>
            </a:solidFill>
            <a:prstDash val="solid"/>
            <a:round/>
            <a:headEnd type="none" w="sm" len="sm"/>
            <a:tailEnd type="none" w="sm" len="sm"/>
          </a:ln>
          <a:effectLst/>
        </p:spPr>
        <p:txBody>
          <a:bodyPr vert="horz" wrap="square" lIns="91440" tIns="27432" rIns="0" bIns="45720" numCol="1" rtlCol="0" anchor="ctr" anchorCtr="0" compatLnSpc="1">
            <a:prstTxWarp prst="textNoShape">
              <a:avLst/>
            </a:prstTxWarp>
          </a:bodyPr>
          <a:lstStyle/>
          <a:p>
            <a:pPr algn="ctr" eaLnBrk="0" fontAlgn="base" hangingPunct="0">
              <a:spcBef>
                <a:spcPct val="0"/>
              </a:spcBef>
              <a:spcAft>
                <a:spcPct val="0"/>
              </a:spcAft>
            </a:pPr>
            <a:endParaRPr lang="en-US" b="1" dirty="0"/>
          </a:p>
        </p:txBody>
      </p:sp>
      <p:sp>
        <p:nvSpPr>
          <p:cNvPr id="34" name="LOBL"/>
          <p:cNvSpPr txBox="1">
            <a:spLocks/>
          </p:cNvSpPr>
          <p:nvPr/>
        </p:nvSpPr>
        <p:spPr>
          <a:xfrm>
            <a:off x="6057904" y="5057527"/>
            <a:ext cx="1695475" cy="881653"/>
          </a:xfrm>
          <a:prstGeom prst="rect">
            <a:avLst/>
          </a:prstGeom>
          <a:noFill/>
          <a:ln>
            <a:noFill/>
          </a:ln>
        </p:spPr>
        <p:txBody>
          <a:bodyPr spcFirstLastPara="1" wrap="square" lIns="91425" tIns="45700" rIns="91425" bIns="45700" anchor="t" anchorCtr="0">
            <a:noAutofit/>
          </a:bodyPr>
          <a:lstStyle/>
          <a:p>
            <a:pPr marL="0" marR="0" lvl="2" indent="0" algn="ctr" defTabSz="914400" rtl="0" eaLnBrk="1" fontAlgn="auto" latinLnBrk="0" hangingPunct="1">
              <a:lnSpc>
                <a:spcPts val="2200"/>
              </a:lnSpc>
              <a:spcBef>
                <a:spcPts val="0"/>
              </a:spcBef>
              <a:spcAft>
                <a:spcPts val="0"/>
              </a:spcAft>
              <a:buClr>
                <a:srgbClr val="990000"/>
              </a:buClr>
              <a:buSzPct val="100000"/>
              <a:buFont typeface="Arial"/>
              <a:buNone/>
              <a:tabLst>
                <a:tab pos="442913" algn="l"/>
              </a:tabLst>
              <a:defRPr/>
            </a:pPr>
            <a:endParaRPr kumimoji="0" lang="en-GB" altLang="en-US" sz="1800" b="1" i="0" u="none" strike="noStrike" kern="0" cap="none" spc="0" normalizeH="0" baseline="0" noProof="0" dirty="0" smtClean="0">
              <a:ln>
                <a:noFill/>
              </a:ln>
              <a:solidFill>
                <a:schemeClr val="dk1"/>
              </a:solidFill>
              <a:effectLst/>
              <a:uLnTx/>
              <a:uFillTx/>
              <a:latin typeface="Calibri"/>
              <a:ea typeface="Calibri"/>
              <a:cs typeface="Calibri"/>
              <a:sym typeface="Calibri"/>
            </a:endParaRPr>
          </a:p>
          <a:p>
            <a:pPr marL="0" lvl="2" indent="0" algn="ctr" eaLnBrk="0" fontAlgn="base" latinLnBrk="0" hangingPunct="0">
              <a:spcBef>
                <a:spcPct val="0"/>
              </a:spcBef>
              <a:spcAft>
                <a:spcPct val="0"/>
              </a:spcAft>
              <a:buSzPct val="100000"/>
              <a:buFont typeface="Arial"/>
              <a:buNone/>
              <a:tabLst>
                <a:tab pos="442913" algn="l"/>
              </a:tabLst>
              <a:defRPr/>
            </a:pPr>
            <a:r>
              <a:rPr lang="en-GB" altLang="en-US" b="1" dirty="0">
                <a:sym typeface="Calibri"/>
              </a:rPr>
              <a:t>Closing Entries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xEl>
                                              <p:pRg st="1" end="1"/>
                                            </p:txEl>
                                          </p:spTgt>
                                        </p:tgtEl>
                                        <p:attrNameLst>
                                          <p:attrName>style.visibility</p:attrName>
                                        </p:attrNameLst>
                                      </p:cBhvr>
                                      <p:to>
                                        <p:strVal val="visible"/>
                                      </p:to>
                                    </p:set>
                                    <p:anim calcmode="lin" valueType="num">
                                      <p:cBhvr additive="base">
                                        <p:cTn id="49"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ppt_x"/>
                                          </p:val>
                                        </p:tav>
                                        <p:tav tm="100000">
                                          <p:val>
                                            <p:strVal val="#ppt_x"/>
                                          </p:val>
                                        </p:tav>
                                      </p:tavLst>
                                    </p:anim>
                                    <p:anim calcmode="lin" valueType="num">
                                      <p:cBhvr additive="base">
                                        <p:cTn id="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87263527"/>
              </p:ext>
            </p:extLst>
          </p:nvPr>
        </p:nvGraphicFramePr>
        <p:xfrm>
          <a:off x="2067455" y="213141"/>
          <a:ext cx="7694236" cy="6456219"/>
        </p:xfrm>
        <a:graphic>
          <a:graphicData uri="http://schemas.openxmlformats.org/drawingml/2006/table">
            <a:tbl>
              <a:tblPr>
                <a:tableStyleId>{5C22544A-7EE6-4342-B048-85BDC9FD1C3A}</a:tableStyleId>
              </a:tblPr>
              <a:tblGrid>
                <a:gridCol w="3596497">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72008">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72008">
                  <a:extLst>
                    <a:ext uri="{9D8B030D-6E8A-4147-A177-3AD203B41FA5}">
                      <a16:colId xmlns:a16="http://schemas.microsoft.com/office/drawing/2014/main" val="20004"/>
                    </a:ext>
                  </a:extLst>
                </a:gridCol>
                <a:gridCol w="1497068">
                  <a:extLst>
                    <a:ext uri="{9D8B030D-6E8A-4147-A177-3AD203B41FA5}">
                      <a16:colId xmlns:a16="http://schemas.microsoft.com/office/drawing/2014/main" val="20005"/>
                    </a:ext>
                  </a:extLst>
                </a:gridCol>
                <a:gridCol w="152399">
                  <a:extLst>
                    <a:ext uri="{9D8B030D-6E8A-4147-A177-3AD203B41FA5}">
                      <a16:colId xmlns:a16="http://schemas.microsoft.com/office/drawing/2014/main" val="20006"/>
                    </a:ext>
                  </a:extLst>
                </a:gridCol>
              </a:tblGrid>
              <a:tr h="801660">
                <a:tc gridSpan="7">
                  <a:txBody>
                    <a:bodyPr/>
                    <a:lstStyle/>
                    <a:p>
                      <a:pPr algn="ctr"/>
                      <a:r>
                        <a:rPr lang="en-US" sz="1700" b="1" i="0" u="none" strike="noStrike" kern="1200" baseline="0" dirty="0">
                          <a:solidFill>
                            <a:schemeClr val="dk1"/>
                          </a:solidFill>
                          <a:latin typeface="+mn-lt"/>
                          <a:ea typeface="+mn-ea"/>
                          <a:cs typeface="+mn-cs"/>
                        </a:rPr>
                        <a:t>Cheng Ltd.</a:t>
                      </a:r>
                    </a:p>
                    <a:p>
                      <a:pPr algn="ctr"/>
                      <a:r>
                        <a:rPr lang="en-US" sz="1700" b="1" i="0" u="none" strike="noStrike" kern="1200" baseline="0" dirty="0">
                          <a:solidFill>
                            <a:schemeClr val="dk1"/>
                          </a:solidFill>
                          <a:latin typeface="+mn-lt"/>
                          <a:ea typeface="+mn-ea"/>
                          <a:cs typeface="+mn-cs"/>
                        </a:rPr>
                        <a:t>Statement of Financial Position</a:t>
                      </a:r>
                    </a:p>
                    <a:p>
                      <a:pPr algn="ctr"/>
                      <a:r>
                        <a:rPr lang="en-US" sz="1700" b="1" i="0" u="none" strike="noStrike" kern="1200" baseline="0" dirty="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0"/>
                  </a:ext>
                </a:extLst>
              </a:tr>
              <a:tr h="270114">
                <a:tc gridSpan="6">
                  <a:txBody>
                    <a:bodyPr/>
                    <a:lstStyle/>
                    <a:p>
                      <a:pPr algn="ctr" fontAlgn="b"/>
                      <a:r>
                        <a:rPr lang="en-US" sz="1700" b="1" i="0" u="sng" strike="noStrike" dirty="0">
                          <a:solidFill>
                            <a:srgbClr val="000000"/>
                          </a:solidFill>
                          <a:effectLst/>
                          <a:latin typeface="Calibri" panose="020F0502020204030204" pitchFamily="34" charset="0"/>
                        </a:rPr>
                        <a:t>Assets</a:t>
                      </a:r>
                    </a:p>
                  </a:txBody>
                  <a:tcPr marL="4233" marR="4233"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270114">
                <a:tc>
                  <a:txBody>
                    <a:bodyPr/>
                    <a:lstStyle/>
                    <a:p>
                      <a:pPr algn="l" fontAlgn="b"/>
                      <a:r>
                        <a:rPr lang="en-US" sz="1700" b="1" u="none" strike="noStrike" dirty="0">
                          <a:solidFill>
                            <a:srgbClr val="990000"/>
                          </a:solidFill>
                          <a:effectLst/>
                        </a:rPr>
                        <a:t>Current assets</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270114">
                <a:tc>
                  <a:txBody>
                    <a:bodyPr/>
                    <a:lstStyle/>
                    <a:p>
                      <a:pPr marL="228600" indent="0" algn="l" fontAlgn="b"/>
                      <a:r>
                        <a:rPr lang="en-US" sz="1700" u="none" strike="noStrike" dirty="0">
                          <a:effectLst/>
                        </a:rPr>
                        <a:t>Cash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NT$ 6,600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270114">
                <a:tc>
                  <a:txBody>
                    <a:bodyPr/>
                    <a:lstStyle/>
                    <a:p>
                      <a:pPr marL="228600" indent="0" algn="l" fontAlgn="b"/>
                      <a:r>
                        <a:rPr lang="en-US" sz="1700" u="none" strike="noStrike" kern="1200" dirty="0" smtClean="0">
                          <a:solidFill>
                            <a:schemeClr val="dk1"/>
                          </a:solidFill>
                          <a:effectLst/>
                          <a:latin typeface="+mn-lt"/>
                          <a:ea typeface="+mn-ea"/>
                          <a:cs typeface="+mn-cs"/>
                        </a:rPr>
                        <a:t>Short-term</a:t>
                      </a:r>
                      <a:r>
                        <a:rPr lang="en-US" sz="1700" u="none" strike="noStrike" dirty="0" smtClean="0">
                          <a:effectLst/>
                        </a:rPr>
                        <a:t> </a:t>
                      </a:r>
                      <a:r>
                        <a:rPr lang="en-US" sz="1700" u="none" strike="noStrike" dirty="0">
                          <a:effectLst/>
                        </a:rPr>
                        <a:t>investments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2,000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270114">
                <a:tc>
                  <a:txBody>
                    <a:bodyPr/>
                    <a:lstStyle/>
                    <a:p>
                      <a:pPr marL="228600" indent="0" algn="l" fontAlgn="b"/>
                      <a:r>
                        <a:rPr lang="en-US" sz="1700" u="none" strike="noStrike" kern="1200" dirty="0">
                          <a:solidFill>
                            <a:schemeClr val="dk1"/>
                          </a:solidFill>
                          <a:effectLst/>
                          <a:latin typeface="+mn-lt"/>
                          <a:ea typeface="+mn-ea"/>
                          <a:cs typeface="+mn-cs"/>
                        </a:rPr>
                        <a:t>Accounts</a:t>
                      </a:r>
                      <a:r>
                        <a:rPr lang="en-US" sz="1700" u="none" strike="noStrike" dirty="0">
                          <a:effectLst/>
                        </a:rPr>
                        <a:t> receivable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7,000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270114">
                <a:tc>
                  <a:txBody>
                    <a:bodyPr/>
                    <a:lstStyle/>
                    <a:p>
                      <a:pPr marL="228600" indent="0" algn="l" fontAlgn="b"/>
                      <a:r>
                        <a:rPr lang="en-US" sz="1700" u="none" strike="noStrike" dirty="0">
                          <a:effectLst/>
                        </a:rPr>
                        <a:t>Notes receivable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1,000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270114">
                <a:tc>
                  <a:txBody>
                    <a:bodyPr/>
                    <a:lstStyle/>
                    <a:p>
                      <a:pPr marL="228600" indent="0" algn="l" fontAlgn="b"/>
                      <a:r>
                        <a:rPr lang="en-US" sz="1700" u="none" strike="noStrike" dirty="0">
                          <a:effectLst/>
                        </a:rPr>
                        <a:t>Inventory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3,000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270114">
                <a:tc>
                  <a:txBody>
                    <a:bodyPr/>
                    <a:lstStyle/>
                    <a:p>
                      <a:pPr marL="228600" indent="0" algn="l" fontAlgn="b"/>
                      <a:r>
                        <a:rPr lang="en-US" sz="1700" u="none" strike="noStrike" dirty="0">
                          <a:effectLst/>
                        </a:rPr>
                        <a:t>Supplies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2,100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r h="270114">
                <a:tc>
                  <a:txBody>
                    <a:bodyPr/>
                    <a:lstStyle/>
                    <a:p>
                      <a:pPr marL="228600" indent="0" algn="l" fontAlgn="b"/>
                      <a:r>
                        <a:rPr lang="en-US" sz="1700" u="none" strike="noStrike" dirty="0">
                          <a:effectLst/>
                        </a:rPr>
                        <a:t>Prepaid insurance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400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9"/>
                  </a:ext>
                </a:extLst>
              </a:tr>
              <a:tr h="270114">
                <a:tc>
                  <a:txBody>
                    <a:bodyPr/>
                    <a:lstStyle/>
                    <a:p>
                      <a:pPr lvl="1" algn="l" fontAlgn="b"/>
                      <a:r>
                        <a:rPr lang="en-US" sz="1700" u="none" strike="noStrike" dirty="0">
                          <a:effectLst/>
                        </a:rPr>
                        <a:t>Total current assets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NT$22,100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0"/>
                  </a:ext>
                </a:extLst>
              </a:tr>
              <a:tr h="270114">
                <a:tc>
                  <a:txBody>
                    <a:bodyPr/>
                    <a:lstStyle/>
                    <a:p>
                      <a:pPr algn="l" fontAlgn="b"/>
                      <a:r>
                        <a:rPr lang="en-US" sz="1700" b="1" u="none" strike="noStrike" dirty="0">
                          <a:solidFill>
                            <a:srgbClr val="990000"/>
                          </a:solidFill>
                          <a:effectLst/>
                        </a:rPr>
                        <a:t>Long-term investments</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1"/>
                  </a:ext>
                </a:extLst>
              </a:tr>
              <a:tr h="270114">
                <a:tc>
                  <a:txBody>
                    <a:bodyPr/>
                    <a:lstStyle/>
                    <a:p>
                      <a:pPr marL="228600" indent="0" algn="l" fontAlgn="b"/>
                      <a:r>
                        <a:rPr lang="en-US" sz="1700" u="none" strike="noStrike" dirty="0">
                          <a:effectLst/>
                        </a:rPr>
                        <a:t>Stock investments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5,200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2"/>
                  </a:ext>
                </a:extLst>
              </a:tr>
              <a:tr h="270114">
                <a:tc>
                  <a:txBody>
                    <a:bodyPr/>
                    <a:lstStyle/>
                    <a:p>
                      <a:pPr marL="228600" indent="0" algn="l" fontAlgn="b"/>
                      <a:r>
                        <a:rPr lang="en-US" sz="1700" u="none" strike="noStrike" dirty="0">
                          <a:effectLst/>
                        </a:rPr>
                        <a:t>Investment in real estate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2,000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7,200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3"/>
                  </a:ext>
                </a:extLst>
              </a:tr>
              <a:tr h="270114">
                <a:tc>
                  <a:txBody>
                    <a:bodyPr/>
                    <a:lstStyle/>
                    <a:p>
                      <a:pPr algn="l" fontAlgn="b"/>
                      <a:r>
                        <a:rPr lang="en-US" sz="1700" b="1" u="none" strike="noStrike" dirty="0">
                          <a:solidFill>
                            <a:srgbClr val="990000"/>
                          </a:solidFill>
                          <a:effectLst/>
                        </a:rPr>
                        <a:t>Property, plant, and equipment</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4"/>
                  </a:ext>
                </a:extLst>
              </a:tr>
              <a:tr h="270114">
                <a:tc>
                  <a:txBody>
                    <a:bodyPr/>
                    <a:lstStyle/>
                    <a:p>
                      <a:pPr marL="228600" indent="0" algn="l" fontAlgn="b"/>
                      <a:r>
                        <a:rPr lang="en-US" sz="1700" u="none" strike="noStrike" dirty="0">
                          <a:effectLst/>
                        </a:rPr>
                        <a:t>Land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10,000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5"/>
                  </a:ext>
                </a:extLst>
              </a:tr>
              <a:tr h="270114">
                <a:tc>
                  <a:txBody>
                    <a:bodyPr/>
                    <a:lstStyle/>
                    <a:p>
                      <a:pPr marL="228600" indent="0" algn="l" fontAlgn="b"/>
                      <a:r>
                        <a:rPr lang="en-US" sz="1700" u="none" strike="noStrike" dirty="0">
                          <a:effectLst/>
                        </a:rPr>
                        <a:t>Equipment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ctr" fontAlgn="b"/>
                      <a:r>
                        <a:rPr lang="en-US" sz="1700" u="none" strike="noStrike" dirty="0">
                          <a:effectLst/>
                        </a:rPr>
                        <a:t>NT$24,000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6"/>
                  </a:ext>
                </a:extLst>
              </a:tr>
              <a:tr h="270114">
                <a:tc>
                  <a:txBody>
                    <a:bodyPr/>
                    <a:lstStyle/>
                    <a:p>
                      <a:pPr marL="228600" indent="0" algn="l" fontAlgn="b"/>
                      <a:r>
                        <a:rPr lang="en-US" sz="1700" u="none" strike="noStrike" dirty="0">
                          <a:effectLst/>
                        </a:rPr>
                        <a:t>Less: Accumulated depreciation– equipment</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ctr" fontAlgn="b"/>
                      <a:r>
                        <a:rPr lang="en-US" sz="1700" u="none" strike="noStrike" dirty="0">
                          <a:effectLst/>
                        </a:rPr>
                        <a:t>5,000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19,000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29,000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7"/>
                  </a:ext>
                </a:extLst>
              </a:tr>
              <a:tr h="270114">
                <a:tc>
                  <a:txBody>
                    <a:bodyPr/>
                    <a:lstStyle/>
                    <a:p>
                      <a:pPr algn="l" fontAlgn="b"/>
                      <a:r>
                        <a:rPr lang="en-US" sz="1700" b="1" u="none" strike="noStrike" dirty="0">
                          <a:solidFill>
                            <a:srgbClr val="990000"/>
                          </a:solidFill>
                          <a:effectLst/>
                        </a:rPr>
                        <a:t>Intangible assets</a:t>
                      </a:r>
                      <a:endParaRPr lang="en-US" sz="1700" b="1" i="0" u="none" strike="noStrike" dirty="0">
                        <a:solidFill>
                          <a:srgbClr val="99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8"/>
                  </a:ext>
                </a:extLst>
              </a:tr>
              <a:tr h="270114">
                <a:tc>
                  <a:txBody>
                    <a:bodyPr/>
                    <a:lstStyle/>
                    <a:p>
                      <a:pPr marL="228600" indent="0" algn="l" fontAlgn="b"/>
                      <a:r>
                        <a:rPr lang="en-US" sz="1700" u="none" strike="noStrike" dirty="0">
                          <a:effectLst/>
                        </a:rPr>
                        <a:t>Patents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3,100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9"/>
                  </a:ext>
                </a:extLst>
              </a:tr>
              <a:tr h="270114">
                <a:tc>
                  <a:txBody>
                    <a:bodyPr/>
                    <a:lstStyle/>
                    <a:p>
                      <a:pPr lvl="1" algn="l" fontAlgn="b"/>
                      <a:r>
                        <a:rPr lang="en-US" sz="1700" u="none" strike="noStrike" dirty="0">
                          <a:effectLst/>
                        </a:rPr>
                        <a:t>Total assets </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NT$61,400</a:t>
                      </a:r>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fontAlgn="b" latinLnBrk="0" hangingPunct="1"/>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82105908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21</a:t>
            </a:fld>
            <a:endParaRPr lang="en-US" dirty="0"/>
          </a:p>
        </p:txBody>
      </p:sp>
      <p:graphicFrame>
        <p:nvGraphicFramePr>
          <p:cNvPr id="3" name="Table 2"/>
          <p:cNvGraphicFramePr>
            <a:graphicFrameLocks noGrp="1"/>
          </p:cNvGraphicFramePr>
          <p:nvPr/>
        </p:nvGraphicFramePr>
        <p:xfrm>
          <a:off x="2067455" y="152400"/>
          <a:ext cx="7504320" cy="6203950"/>
        </p:xfrm>
        <a:graphic>
          <a:graphicData uri="http://schemas.openxmlformats.org/drawingml/2006/table">
            <a:tbl>
              <a:tblPr>
                <a:tableStyleId>{5C22544A-7EE6-4342-B048-85BDC9FD1C3A}</a:tableStyleId>
              </a:tblPr>
              <a:tblGrid>
                <a:gridCol w="3884529">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2008">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72008">
                  <a:extLst>
                    <a:ext uri="{9D8B030D-6E8A-4147-A177-3AD203B41FA5}">
                      <a16:colId xmlns:a16="http://schemas.microsoft.com/office/drawing/2014/main" val="20004"/>
                    </a:ext>
                  </a:extLst>
                </a:gridCol>
                <a:gridCol w="1214547">
                  <a:extLst>
                    <a:ext uri="{9D8B030D-6E8A-4147-A177-3AD203B41FA5}">
                      <a16:colId xmlns:a16="http://schemas.microsoft.com/office/drawing/2014/main" val="20005"/>
                    </a:ext>
                  </a:extLst>
                </a:gridCol>
                <a:gridCol w="245004">
                  <a:extLst>
                    <a:ext uri="{9D8B030D-6E8A-4147-A177-3AD203B41FA5}">
                      <a16:colId xmlns:a16="http://schemas.microsoft.com/office/drawing/2014/main" val="20006"/>
                    </a:ext>
                  </a:extLst>
                </a:gridCol>
              </a:tblGrid>
              <a:tr h="922399">
                <a:tc gridSpan="7">
                  <a:txBody>
                    <a:bodyPr/>
                    <a:lstStyle/>
                    <a:p>
                      <a:pPr algn="ctr"/>
                      <a:r>
                        <a:rPr lang="en-US" sz="1700" b="1" i="0" u="none" strike="noStrike" kern="1200" baseline="0" dirty="0">
                          <a:solidFill>
                            <a:schemeClr val="dk1"/>
                          </a:solidFill>
                          <a:latin typeface="+mn-lt"/>
                          <a:ea typeface="+mn-ea"/>
                          <a:cs typeface="+mn-cs"/>
                        </a:rPr>
                        <a:t>Cheng Ltd.</a:t>
                      </a:r>
                    </a:p>
                    <a:p>
                      <a:pPr algn="ctr"/>
                      <a:r>
                        <a:rPr lang="en-US" sz="1700" b="1" i="0" u="none" strike="noStrike" kern="1200" baseline="0" dirty="0">
                          <a:solidFill>
                            <a:schemeClr val="dk1"/>
                          </a:solidFill>
                          <a:latin typeface="+mn-lt"/>
                          <a:ea typeface="+mn-ea"/>
                          <a:cs typeface="+mn-cs"/>
                        </a:rPr>
                        <a:t>Statement of Financial Position</a:t>
                      </a:r>
                    </a:p>
                    <a:p>
                      <a:pPr algn="ctr"/>
                      <a:r>
                        <a:rPr lang="en-US" sz="1700" b="1" i="0" u="none" strike="noStrike" kern="1200" baseline="0" dirty="0">
                          <a:solidFill>
                            <a:schemeClr val="dk1"/>
                          </a:solidFill>
                          <a:latin typeface="+mn-lt"/>
                          <a:ea typeface="+mn-ea"/>
                          <a:cs typeface="+mn-cs"/>
                        </a:rPr>
                        <a:t>October 31, 2020</a:t>
                      </a:r>
                      <a:endParaRPr lang="en-US" sz="17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endParaRPr lang="en-US"/>
                    </a:p>
                  </a:txBody>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ctr"/>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0"/>
                  </a:ext>
                </a:extLst>
              </a:tr>
              <a:tr h="310797">
                <a:tc gridSpan="6">
                  <a:txBody>
                    <a:bodyPr/>
                    <a:lstStyle/>
                    <a:p>
                      <a:pPr algn="ctr" fontAlgn="b"/>
                      <a:r>
                        <a:rPr lang="en-US" sz="1700" b="1" i="0" u="sng" strike="noStrike" dirty="0">
                          <a:solidFill>
                            <a:srgbClr val="000000"/>
                          </a:solidFill>
                          <a:effectLst/>
                          <a:latin typeface="Calibri" panose="020F0502020204030204" pitchFamily="34" charset="0"/>
                        </a:rPr>
                        <a:t>Liabilities and Owner’s Equity</a:t>
                      </a:r>
                    </a:p>
                  </a:txBody>
                  <a:tcPr marL="4233" marR="4233"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endParaRPr lang="en-US"/>
                    </a:p>
                  </a:txBody>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endParaRPr lang="en-US" sz="1700" b="1"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413730">
                <a:tc>
                  <a:txBody>
                    <a:bodyPr/>
                    <a:lstStyle/>
                    <a:p>
                      <a:pPr algn="l" fontAlgn="b"/>
                      <a:r>
                        <a:rPr lang="en-US" sz="1700" b="1" u="none" strike="noStrike" dirty="0">
                          <a:solidFill>
                            <a:srgbClr val="990000"/>
                          </a:solidFill>
                          <a:effectLst/>
                        </a:rPr>
                        <a:t>Current liabilities</a:t>
                      </a:r>
                      <a:endParaRPr lang="en-US" sz="17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dirty="0"/>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310797">
                <a:tc>
                  <a:txBody>
                    <a:bodyPr/>
                    <a:lstStyle/>
                    <a:p>
                      <a:pPr marL="228600" indent="0" algn="l" fontAlgn="b"/>
                      <a:r>
                        <a:rPr lang="en-US" sz="1700" u="none" strike="noStrike" dirty="0">
                          <a:effectLst/>
                        </a:rPr>
                        <a:t>Notes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ctr" fontAlgn="b"/>
                      <a:r>
                        <a:rPr lang="en-US" sz="1700" u="none" strike="noStrike" dirty="0">
                          <a:effectLst/>
                        </a:rPr>
                        <a:t>NT$ 11,000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310797">
                <a:tc>
                  <a:txBody>
                    <a:bodyPr/>
                    <a:lstStyle/>
                    <a:p>
                      <a:pPr marL="228600" indent="0" algn="l" fontAlgn="b"/>
                      <a:r>
                        <a:rPr lang="en-US" sz="1700" u="none" strike="noStrike" kern="1200" dirty="0">
                          <a:solidFill>
                            <a:schemeClr val="dk1"/>
                          </a:solidFill>
                          <a:effectLst/>
                          <a:latin typeface="+mn-lt"/>
                          <a:ea typeface="+mn-ea"/>
                          <a:cs typeface="+mn-cs"/>
                        </a:rPr>
                        <a:t>Accounts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ctr" fontAlgn="b"/>
                      <a:r>
                        <a:rPr lang="en-US" sz="1700" u="none" strike="noStrike" dirty="0">
                          <a:effectLst/>
                        </a:rPr>
                        <a:t>2,100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310797">
                <a:tc>
                  <a:txBody>
                    <a:bodyPr/>
                    <a:lstStyle/>
                    <a:p>
                      <a:pPr marL="228600" indent="0" algn="l" fontAlgn="b"/>
                      <a:r>
                        <a:rPr lang="en-US" sz="1700" u="none" strike="noStrike" kern="1200" dirty="0">
                          <a:solidFill>
                            <a:schemeClr val="dk1"/>
                          </a:solidFill>
                          <a:effectLst/>
                          <a:latin typeface="+mn-lt"/>
                          <a:ea typeface="+mn-ea"/>
                          <a:cs typeface="+mn-cs"/>
                        </a:rPr>
                        <a:t>Unearned service revenue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ctr" fontAlgn="b"/>
                      <a:r>
                        <a:rPr lang="en-US" sz="1700" u="none" strike="noStrike" dirty="0">
                          <a:effectLst/>
                        </a:rPr>
                        <a:t>900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310797">
                <a:tc>
                  <a:txBody>
                    <a:bodyPr/>
                    <a:lstStyle/>
                    <a:p>
                      <a:pPr marL="228600" indent="0" algn="l" fontAlgn="b"/>
                      <a:r>
                        <a:rPr lang="en-US" sz="1700" u="none" strike="noStrike" dirty="0">
                          <a:effectLst/>
                        </a:rPr>
                        <a:t>Salaries and wages</a:t>
                      </a:r>
                      <a:r>
                        <a:rPr lang="en-US" sz="1700" u="none" strike="noStrike" baseline="0" dirty="0">
                          <a:effectLst/>
                        </a:rPr>
                        <a:t>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ctr" fontAlgn="b"/>
                      <a:r>
                        <a:rPr lang="en-US" sz="1700" u="none" strike="noStrike" dirty="0">
                          <a:effectLst/>
                        </a:rPr>
                        <a:t>1,600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310797">
                <a:tc>
                  <a:txBody>
                    <a:bodyPr/>
                    <a:lstStyle/>
                    <a:p>
                      <a:pPr marL="228600" indent="0" algn="l" fontAlgn="b"/>
                      <a:r>
                        <a:rPr lang="en-US" sz="1700" u="none" strike="noStrike" dirty="0">
                          <a:effectLst/>
                        </a:rPr>
                        <a:t>Interest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ctr" fontAlgn="b"/>
                      <a:r>
                        <a:rPr lang="en-US" sz="1700" u="none" strike="noStrike" dirty="0">
                          <a:effectLst/>
                        </a:rPr>
                        <a:t>450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r h="310797">
                <a:tc>
                  <a:txBody>
                    <a:bodyPr/>
                    <a:lstStyle/>
                    <a:p>
                      <a:pPr lvl="1" algn="l" fontAlgn="b"/>
                      <a:r>
                        <a:rPr lang="en-US" sz="1700" u="none" strike="noStrike" dirty="0">
                          <a:effectLst/>
                        </a:rPr>
                        <a:t>Total current liabilities</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NT$16,050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8"/>
                  </a:ext>
                </a:extLst>
              </a:tr>
              <a:tr h="413730">
                <a:tc>
                  <a:txBody>
                    <a:bodyPr/>
                    <a:lstStyle/>
                    <a:p>
                      <a:pPr algn="l" fontAlgn="b">
                        <a:spcBef>
                          <a:spcPts val="600"/>
                        </a:spcBef>
                      </a:pPr>
                      <a:r>
                        <a:rPr lang="en-US" sz="1700" b="1" u="none" strike="noStrike" dirty="0">
                          <a:solidFill>
                            <a:srgbClr val="990000"/>
                          </a:solidFill>
                          <a:effectLst/>
                        </a:rPr>
                        <a:t>Long-term liabilities</a:t>
                      </a:r>
                      <a:endParaRPr lang="en-US" sz="17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9"/>
                  </a:ext>
                </a:extLst>
              </a:tr>
              <a:tr h="310797">
                <a:tc>
                  <a:txBody>
                    <a:bodyPr/>
                    <a:lstStyle/>
                    <a:p>
                      <a:pPr marL="228600" indent="0" algn="l" fontAlgn="b"/>
                      <a:r>
                        <a:rPr lang="en-US" sz="1700" u="none" strike="noStrike" dirty="0">
                          <a:effectLst/>
                        </a:rPr>
                        <a:t>Mortgage</a:t>
                      </a:r>
                      <a:r>
                        <a:rPr lang="en-US" sz="1700" u="none" strike="noStrike" baseline="0" dirty="0">
                          <a:effectLst/>
                        </a:rPr>
                        <a:t>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ctr" fontAlgn="b"/>
                      <a:r>
                        <a:rPr lang="en-US" sz="1700" u="none" strike="noStrike" dirty="0">
                          <a:effectLst/>
                        </a:rPr>
                        <a:t>10,000</a:t>
                      </a:r>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0"/>
                  </a:ext>
                </a:extLst>
              </a:tr>
              <a:tr h="310797">
                <a:tc>
                  <a:txBody>
                    <a:bodyPr/>
                    <a:lstStyle/>
                    <a:p>
                      <a:pPr marL="228600" indent="0" algn="l" fontAlgn="b"/>
                      <a:r>
                        <a:rPr lang="en-US" sz="1700" u="none" strike="noStrike" dirty="0">
                          <a:effectLst/>
                        </a:rPr>
                        <a:t>Notes payable</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ctr" fontAlgn="b"/>
                      <a:r>
                        <a:rPr lang="en-US" sz="1700" u="none" strike="noStrike" dirty="0">
                          <a:effectLst/>
                        </a:rPr>
                        <a:t>1,300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1"/>
                  </a:ext>
                </a:extLst>
              </a:tr>
              <a:tr h="310797">
                <a:tc>
                  <a:txBody>
                    <a:bodyPr/>
                    <a:lstStyle/>
                    <a:p>
                      <a:pPr lvl="1" algn="l" fontAlgn="b"/>
                      <a:r>
                        <a:rPr lang="en-US" sz="1700" u="none" strike="noStrike" kern="1200" dirty="0">
                          <a:solidFill>
                            <a:schemeClr val="dk1"/>
                          </a:solidFill>
                          <a:effectLst/>
                          <a:latin typeface="+mn-lt"/>
                          <a:ea typeface="+mn-ea"/>
                          <a:cs typeface="+mn-cs"/>
                        </a:rPr>
                        <a:t>Total long-term liabilities</a:t>
                      </a: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b="0" i="0" u="none" strike="noStrike" dirty="0">
                          <a:solidFill>
                            <a:srgbClr val="000000"/>
                          </a:solidFill>
                          <a:effectLst/>
                          <a:latin typeface="Calibri" panose="020F0502020204030204" pitchFamily="34" charset="0"/>
                        </a:rPr>
                        <a:t>11,300</a:t>
                      </a: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2"/>
                  </a:ext>
                </a:extLst>
              </a:tr>
              <a:tr h="310797">
                <a:tc>
                  <a:txBody>
                    <a:bodyPr/>
                    <a:lstStyle/>
                    <a:p>
                      <a:pPr marL="457200" indent="0" algn="l" fontAlgn="b"/>
                      <a:r>
                        <a:rPr lang="en-US" sz="1700" u="none" strike="noStrike" dirty="0">
                          <a:effectLst/>
                        </a:rPr>
                        <a:t>Total liabilities</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b="0" i="0" u="none" strike="noStrike" dirty="0">
                          <a:solidFill>
                            <a:srgbClr val="000000"/>
                          </a:solidFill>
                          <a:effectLst/>
                          <a:latin typeface="Calibri" panose="020F0502020204030204" pitchFamily="34" charset="0"/>
                        </a:rPr>
                        <a:t>27,350</a:t>
                      </a: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3"/>
                  </a:ext>
                </a:extLst>
              </a:tr>
              <a:tr h="413730">
                <a:tc>
                  <a:txBody>
                    <a:bodyPr/>
                    <a:lstStyle/>
                    <a:p>
                      <a:pPr algn="l" fontAlgn="b"/>
                      <a:r>
                        <a:rPr lang="en-US" sz="1700" b="1" u="none" strike="noStrike" dirty="0">
                          <a:solidFill>
                            <a:srgbClr val="990000"/>
                          </a:solidFill>
                          <a:effectLst/>
                        </a:rPr>
                        <a:t>Owner’s equity</a:t>
                      </a:r>
                      <a:endParaRPr lang="en-US" sz="17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4"/>
                  </a:ext>
                </a:extLst>
              </a:tr>
              <a:tr h="310797">
                <a:tc>
                  <a:txBody>
                    <a:bodyPr/>
                    <a:lstStyle/>
                    <a:p>
                      <a:pPr marL="228600" indent="0" algn="l" fontAlgn="b"/>
                      <a:r>
                        <a:rPr lang="en-US" sz="1700" u="none" strike="noStrike" dirty="0">
                          <a:effectLst/>
                        </a:rPr>
                        <a:t>Owner’s capital</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34,050</a:t>
                      </a:r>
                      <a:endParaRPr lang="en-US" sz="1700" b="0" i="0" u="none" strike="noStrike" dirty="0">
                        <a:solidFill>
                          <a:srgbClr val="000000"/>
                        </a:solidFill>
                        <a:effectLst/>
                        <a:latin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5"/>
                  </a:ext>
                </a:extLst>
              </a:tr>
              <a:tr h="310797">
                <a:tc>
                  <a:txBody>
                    <a:bodyPr/>
                    <a:lstStyle/>
                    <a:p>
                      <a:pPr lvl="1" algn="l" fontAlgn="b"/>
                      <a:r>
                        <a:rPr lang="en-US" sz="1700" u="none" strike="noStrike" dirty="0">
                          <a:effectLst/>
                        </a:rPr>
                        <a:t>Total liabilities and owner’s equity</a:t>
                      </a:r>
                      <a:endParaRPr lang="en-US" sz="17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endParaRPr lang="en-US"/>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ctr" fontAlgn="b"/>
                      <a:r>
                        <a:rPr lang="en-US" sz="1700" u="none" strike="noStrike" dirty="0">
                          <a:effectLst/>
                        </a:rPr>
                        <a:t>NT$61,400</a:t>
                      </a:r>
                      <a:endParaRPr lang="en-US" sz="17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fontAlgn="b" latinLnBrk="0" hangingPunct="1"/>
                      <a:endParaRPr lang="en-US" sz="17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16"/>
                  </a:ext>
                </a:extLst>
              </a:tr>
            </a:tbl>
          </a:graphicData>
        </a:graphic>
      </p:graphicFrame>
      <p:cxnSp>
        <p:nvCxnSpPr>
          <p:cNvPr id="11" name="Straight Connector 10"/>
          <p:cNvCxnSpPr/>
          <p:nvPr/>
        </p:nvCxnSpPr>
        <p:spPr>
          <a:xfrm>
            <a:off x="8328248" y="5013176"/>
            <a:ext cx="7863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44301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
            <a:extLst>
              <a:ext uri="{FF2B5EF4-FFF2-40B4-BE49-F238E27FC236}">
                <a16:creationId xmlns:a16="http://schemas.microsoft.com/office/drawing/2014/main" id="{A3F20EF5-A2D9-6740-9235-809782CA948E}"/>
              </a:ext>
            </a:extLst>
          </p:cNvPr>
          <p:cNvSpPr txBox="1">
            <a:spLocks/>
          </p:cNvSpPr>
          <p:nvPr/>
        </p:nvSpPr>
        <p:spPr>
          <a:xfrm>
            <a:off x="418745" y="403280"/>
            <a:ext cx="8682038"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3600" b="1" dirty="0">
                <a:solidFill>
                  <a:schemeClr val="dk1"/>
                </a:solidFill>
                <a:latin typeface="Calibri"/>
                <a:ea typeface="Calibri"/>
                <a:cs typeface="Calibri"/>
                <a:sym typeface="Calibri"/>
              </a:rPr>
              <a:t>Classified Statement of Financial Position</a:t>
            </a:r>
          </a:p>
        </p:txBody>
      </p:sp>
      <p:sp>
        <p:nvSpPr>
          <p:cNvPr id="4" name="Rectangle 3">
            <a:extLst>
              <a:ext uri="{FF2B5EF4-FFF2-40B4-BE49-F238E27FC236}">
                <a16:creationId xmlns:a16="http://schemas.microsoft.com/office/drawing/2014/main" id="{7A74FF6A-C605-DB42-BD83-878C5DAD4AF6}"/>
              </a:ext>
            </a:extLst>
          </p:cNvPr>
          <p:cNvSpPr/>
          <p:nvPr/>
        </p:nvSpPr>
        <p:spPr>
          <a:xfrm>
            <a:off x="545909" y="1133481"/>
            <a:ext cx="10467833" cy="3477875"/>
          </a:xfrm>
          <a:prstGeom prst="rect">
            <a:avLst/>
          </a:prstGeom>
        </p:spPr>
        <p:txBody>
          <a:bodyPr wrap="square">
            <a:spAutoFit/>
          </a:bodyPr>
          <a:lstStyle/>
          <a:p>
            <a:pPr marL="285750" indent="-285750" algn="just">
              <a:spcBef>
                <a:spcPts val="1200"/>
              </a:spcBef>
              <a:buClr>
                <a:srgbClr val="990000"/>
              </a:buClr>
              <a:buFont typeface="Arial" panose="020B0604020202020204" pitchFamily="34" charset="0"/>
              <a:buChar char="•"/>
            </a:pPr>
            <a:r>
              <a:rPr lang="en-US" altLang="en-US" sz="2400" dirty="0" smtClean="0"/>
              <a:t>Assets </a:t>
            </a:r>
            <a:r>
              <a:rPr lang="en-US" altLang="en-US" sz="2400" dirty="0"/>
              <a:t>are grouped as current or noncurrent </a:t>
            </a:r>
          </a:p>
          <a:p>
            <a:pPr marL="285750" indent="-285750" algn="just">
              <a:spcBef>
                <a:spcPts val="1200"/>
              </a:spcBef>
              <a:buClr>
                <a:srgbClr val="990000"/>
              </a:buClr>
              <a:buFont typeface="Arial" panose="020B0604020202020204" pitchFamily="34" charset="0"/>
              <a:buChar char="•"/>
            </a:pPr>
            <a:r>
              <a:rPr lang="en-US" altLang="en-US" sz="3600" b="1" dirty="0" smtClean="0">
                <a:solidFill>
                  <a:schemeClr val="accent1"/>
                </a:solidFill>
                <a:latin typeface="Calibri" panose="020F0502020204030204" pitchFamily="34" charset="0"/>
                <a:ea typeface="Source Sans Pro" charset="0"/>
                <a:cs typeface="Calibri" panose="020F0502020204030204" pitchFamily="34" charset="0"/>
                <a:sym typeface="Calibri"/>
              </a:rPr>
              <a:t>A current asset </a:t>
            </a:r>
            <a:r>
              <a:rPr lang="en-US" altLang="en-US" sz="2400" dirty="0"/>
              <a:t>is one that is expected to be converted </a:t>
            </a:r>
            <a:r>
              <a:rPr lang="en-US" altLang="en-US" sz="2400" dirty="0" smtClean="0"/>
              <a:t>into cash or use up </a:t>
            </a:r>
            <a:r>
              <a:rPr lang="en-US" altLang="en-US" sz="2400" dirty="0" smtClean="0">
                <a:solidFill>
                  <a:srgbClr val="00B050"/>
                </a:solidFill>
              </a:rPr>
              <a:t>within one year </a:t>
            </a:r>
            <a:r>
              <a:rPr lang="en-US" altLang="en-US" sz="2400" dirty="0" smtClean="0">
                <a:solidFill>
                  <a:srgbClr val="00B050"/>
                </a:solidFill>
              </a:rPr>
              <a:t>.</a:t>
            </a:r>
            <a:endParaRPr lang="en-US" altLang="en-US" sz="2400" dirty="0" smtClean="0">
              <a:solidFill>
                <a:srgbClr val="00B050"/>
              </a:solidFill>
            </a:endParaRPr>
          </a:p>
          <a:p>
            <a:pPr marL="285750" indent="-285750" algn="just">
              <a:spcBef>
                <a:spcPts val="1200"/>
              </a:spcBef>
              <a:buClr>
                <a:srgbClr val="990000"/>
              </a:buClr>
              <a:buFont typeface="Arial" panose="020B0604020202020204" pitchFamily="34" charset="0"/>
              <a:buChar char="•"/>
            </a:pPr>
            <a:r>
              <a:rPr lang="en-US" altLang="en-US" sz="2400" dirty="0" smtClean="0"/>
              <a:t>Examples: cash, short-term investments, accounts receivable, short-term notes receivable, merchandise inventory, and prepaid expenses.</a:t>
            </a:r>
          </a:p>
          <a:p>
            <a:pPr marL="285750" indent="-285750" algn="just">
              <a:spcBef>
                <a:spcPts val="1200"/>
              </a:spcBef>
              <a:buClr>
                <a:srgbClr val="990000"/>
              </a:buClr>
              <a:buFont typeface="Arial" panose="020B0604020202020204" pitchFamily="34" charset="0"/>
              <a:buChar char="•"/>
            </a:pPr>
            <a:r>
              <a:rPr lang="en-US" altLang="en-US" sz="2400" dirty="0" smtClean="0"/>
              <a:t>Accounts usually listed in order of liquidity.</a:t>
            </a:r>
          </a:p>
          <a:p>
            <a:pPr marL="285750" indent="-285750" algn="just">
              <a:spcBef>
                <a:spcPts val="1200"/>
              </a:spcBef>
              <a:buClr>
                <a:srgbClr val="990000"/>
              </a:buClr>
              <a:buFont typeface="Arial" panose="020B0604020202020204" pitchFamily="34" charset="0"/>
              <a:buChar char="•"/>
            </a:pPr>
            <a:endParaRPr lang="en-US" altLang="en-US" sz="2400" dirty="0"/>
          </a:p>
        </p:txBody>
      </p:sp>
      <p:sp>
        <p:nvSpPr>
          <p:cNvPr id="2" name="Slide Number Placeholder 1">
            <a:extLst>
              <a:ext uri="{FF2B5EF4-FFF2-40B4-BE49-F238E27FC236}">
                <a16:creationId xmlns:a16="http://schemas.microsoft.com/office/drawing/2014/main" id="{82A7FFEB-2072-BD4B-98C3-1FADD122A5AE}"/>
              </a:ext>
            </a:extLst>
          </p:cNvPr>
          <p:cNvSpPr>
            <a:spLocks noGrp="1"/>
          </p:cNvSpPr>
          <p:nvPr>
            <p:ph type="sldNum" sz="quarter" idx="12"/>
          </p:nvPr>
        </p:nvSpPr>
        <p:spPr/>
        <p:txBody>
          <a:bodyPr/>
          <a:lstStyle/>
          <a:p>
            <a:fld id="{25B4DAE9-354B-2B47-A438-7A4AD4293477}" type="slidenum">
              <a:rPr lang="x-none" smtClean="0"/>
              <a:pPr/>
              <a:t>22</a:t>
            </a:fld>
            <a:endParaRPr lang="x-none"/>
          </a:p>
        </p:txBody>
      </p:sp>
    </p:spTree>
    <p:extLst>
      <p:ext uri="{BB962C8B-B14F-4D97-AF65-F5344CB8AC3E}">
        <p14:creationId xmlns:p14="http://schemas.microsoft.com/office/powerpoint/2010/main" val="623878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23</a:t>
            </a:fld>
            <a:endParaRPr lang="en-US" dirty="0"/>
          </a:p>
        </p:txBody>
      </p:sp>
      <p:sp>
        <p:nvSpPr>
          <p:cNvPr id="7" name="LOBL"/>
          <p:cNvSpPr>
            <a:spLocks noGrp="1"/>
          </p:cNvSpPr>
          <p:nvPr>
            <p:ph sz="quarter" idx="4294967295"/>
          </p:nvPr>
        </p:nvSpPr>
        <p:spPr>
          <a:xfrm>
            <a:off x="769037" y="2276872"/>
            <a:ext cx="10790617" cy="3096344"/>
          </a:xfrm>
          <a:prstGeom prst="rect">
            <a:avLst/>
          </a:prstGeom>
        </p:spPr>
        <p:txBody>
          <a:bodyPr>
            <a:normAutofit/>
          </a:bodyPr>
          <a:lstStyle/>
          <a:p>
            <a:pPr marL="574675" lvl="2" indent="-346075" algn="just">
              <a:spcBef>
                <a:spcPts val="1200"/>
              </a:spcBef>
              <a:buClr>
                <a:srgbClr val="990000"/>
              </a:buClr>
              <a:buSzPct val="100000"/>
            </a:pPr>
            <a:r>
              <a:rPr lang="en-US" sz="2800" dirty="0" smtClean="0"/>
              <a:t>Expected</a:t>
            </a:r>
            <a:r>
              <a:rPr lang="en-US" sz="2800" dirty="0" smtClean="0">
                <a:solidFill>
                  <a:schemeClr val="accent3">
                    <a:lumMod val="75000"/>
                  </a:schemeClr>
                </a:solidFill>
                <a:ea typeface="ＭＳ Ｐゴシック" pitchFamily="-108" charset="-128"/>
              </a:rPr>
              <a:t> </a:t>
            </a:r>
            <a:r>
              <a:rPr lang="en-US" sz="2800" dirty="0"/>
              <a:t>to be held for more than one year </a:t>
            </a:r>
            <a:endParaRPr lang="en-US" sz="2800" dirty="0" smtClean="0"/>
          </a:p>
          <a:p>
            <a:pPr marL="574675" lvl="2" indent="-346075" algn="just">
              <a:spcBef>
                <a:spcPts val="1200"/>
              </a:spcBef>
              <a:buClr>
                <a:srgbClr val="990000"/>
              </a:buClr>
              <a:buSzPct val="100000"/>
            </a:pPr>
            <a:r>
              <a:rPr lang="en-US" altLang="en-US" sz="2800" dirty="0" smtClean="0"/>
              <a:t>Investments </a:t>
            </a:r>
            <a:r>
              <a:rPr lang="en-US" altLang="en-US" sz="2800" dirty="0"/>
              <a:t>in </a:t>
            </a:r>
            <a:r>
              <a:rPr lang="en-US" altLang="en-US" sz="2800" dirty="0" smtClean="0"/>
              <a:t>stocks </a:t>
            </a:r>
            <a:r>
              <a:rPr lang="en-US" altLang="en-US" sz="2800" dirty="0"/>
              <a:t>and bonds of other companies (purchased </a:t>
            </a:r>
            <a:r>
              <a:rPr lang="en-US" altLang="en-US" sz="2800" dirty="0">
                <a:ea typeface="ＭＳ Ｐゴシック" charset="-128"/>
              </a:rPr>
              <a:t>in order to control or own the other company)</a:t>
            </a:r>
            <a:endParaRPr lang="en-US" altLang="en-US" sz="2800" dirty="0"/>
          </a:p>
          <a:p>
            <a:pPr marL="574675" lvl="2" indent="-346075" algn="just">
              <a:spcBef>
                <a:spcPts val="1200"/>
              </a:spcBef>
              <a:buClr>
                <a:srgbClr val="990000"/>
              </a:buClr>
              <a:buSzPct val="100000"/>
            </a:pPr>
            <a:r>
              <a:rPr lang="en-US" altLang="en-US" sz="2800" dirty="0"/>
              <a:t>Investments in non-current assets such as land or buildings that are not currently being used in operating activities</a:t>
            </a:r>
          </a:p>
          <a:p>
            <a:pPr marL="574675" lvl="2" indent="-346075" algn="just">
              <a:spcBef>
                <a:spcPts val="1200"/>
              </a:spcBef>
              <a:buClr>
                <a:srgbClr val="990000"/>
              </a:buClr>
              <a:buSzPct val="100000"/>
            </a:pPr>
            <a:r>
              <a:rPr lang="en-US" altLang="en-US" sz="2800" dirty="0"/>
              <a:t>Long-term notes receivable</a:t>
            </a:r>
          </a:p>
        </p:txBody>
      </p:sp>
      <p:sp>
        <p:nvSpPr>
          <p:cNvPr id="8" name="Title "/>
          <p:cNvSpPr>
            <a:spLocks noGrp="1"/>
          </p:cNvSpPr>
          <p:nvPr>
            <p:ph type="title" idx="4294967295"/>
          </p:nvPr>
        </p:nvSpPr>
        <p:spPr>
          <a:xfrm>
            <a:off x="1271464" y="1256724"/>
            <a:ext cx="8179611" cy="590891"/>
          </a:xfrm>
          <a:prstGeom prst="rect">
            <a:avLst/>
          </a:prstGeom>
        </p:spPr>
        <p:txBody>
          <a:bodyPr wrap="square">
            <a:spAutoFit/>
          </a:bodyPr>
          <a:lstStyle/>
          <a:p>
            <a:r>
              <a:rPr lang="en-US" sz="3600" b="1" dirty="0" smtClean="0">
                <a:solidFill>
                  <a:schemeClr val="accent1"/>
                </a:solidFill>
                <a:latin typeface="Calibri" panose="020F0502020204030204" pitchFamily="34" charset="0"/>
                <a:ea typeface="Source Sans Pro" charset="0"/>
                <a:cs typeface="Calibri" panose="020F0502020204030204" pitchFamily="34" charset="0"/>
              </a:rPr>
              <a:t>Long-Term </a:t>
            </a:r>
            <a:r>
              <a:rPr lang="en-US" sz="3600" b="1" dirty="0">
                <a:solidFill>
                  <a:schemeClr val="accent1"/>
                </a:solidFill>
                <a:latin typeface="Calibri" panose="020F0502020204030204" pitchFamily="34" charset="0"/>
                <a:ea typeface="Source Sans Pro" charset="0"/>
                <a:cs typeface="Calibri" panose="020F0502020204030204" pitchFamily="34" charset="0"/>
              </a:rPr>
              <a:t>Investments</a:t>
            </a:r>
          </a:p>
        </p:txBody>
      </p:sp>
      <p:sp>
        <p:nvSpPr>
          <p:cNvPr id="9" name="TextBox 8"/>
          <p:cNvSpPr txBox="1"/>
          <p:nvPr/>
        </p:nvSpPr>
        <p:spPr>
          <a:xfrm>
            <a:off x="839416" y="260648"/>
            <a:ext cx="6984776" cy="707886"/>
          </a:xfrm>
          <a:prstGeom prst="rect">
            <a:avLst/>
          </a:prstGeom>
          <a:noFill/>
        </p:spPr>
        <p:txBody>
          <a:bodyPr wrap="square" rtlCol="0">
            <a:spAutoFit/>
          </a:bodyPr>
          <a:lstStyle/>
          <a:p>
            <a:r>
              <a:rPr lang="en-US" sz="4000" b="1" kern="1200" dirty="0" smtClean="0">
                <a:solidFill>
                  <a:schemeClr val="dk1"/>
                </a:solidFill>
                <a:latin typeface="Calibri"/>
                <a:ea typeface="Calibri"/>
                <a:cs typeface="Calibri"/>
                <a:sym typeface="Calibri"/>
              </a:rPr>
              <a:t>Noncurrent</a:t>
            </a:r>
            <a:r>
              <a:rPr lang="en-US" sz="4000" dirty="0" smtClean="0"/>
              <a:t> </a:t>
            </a:r>
            <a:r>
              <a:rPr lang="en-US" sz="4000" b="1" kern="1200" dirty="0" smtClean="0">
                <a:solidFill>
                  <a:schemeClr val="dk1"/>
                </a:solidFill>
                <a:latin typeface="Calibri"/>
                <a:ea typeface="Calibri"/>
                <a:cs typeface="Calibri"/>
                <a:sym typeface="Calibri"/>
              </a:rPr>
              <a:t>Assets</a:t>
            </a:r>
            <a:r>
              <a:rPr lang="en-US" sz="4000" dirty="0" smtClean="0"/>
              <a:t> </a:t>
            </a:r>
            <a:endParaRPr lang="en-US" sz="4000" dirty="0"/>
          </a:p>
        </p:txBody>
      </p:sp>
    </p:spTree>
    <p:extLst>
      <p:ext uri="{BB962C8B-B14F-4D97-AF65-F5344CB8AC3E}">
        <p14:creationId xmlns:p14="http://schemas.microsoft.com/office/powerpoint/2010/main" val="116832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7">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p:tgtEl>
                                          <p:spTgt spid="7">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p:tgtEl>
                                          <p:spTgt spid="7">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p:tgtEl>
                                          <p:spTgt spid="7">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24</a:t>
            </a:fld>
            <a:endParaRPr lang="en-US" dirty="0"/>
          </a:p>
        </p:txBody>
      </p:sp>
      <p:sp>
        <p:nvSpPr>
          <p:cNvPr id="7" name="LOBL"/>
          <p:cNvSpPr>
            <a:spLocks noGrp="1"/>
          </p:cNvSpPr>
          <p:nvPr>
            <p:ph sz="quarter" idx="4294967295"/>
          </p:nvPr>
        </p:nvSpPr>
        <p:spPr>
          <a:xfrm>
            <a:off x="796331" y="1844824"/>
            <a:ext cx="10557469" cy="4511526"/>
          </a:xfrm>
          <a:prstGeom prst="rect">
            <a:avLst/>
          </a:prstGeom>
        </p:spPr>
        <p:txBody>
          <a:bodyPr>
            <a:normAutofit fontScale="92500" lnSpcReduction="10000"/>
          </a:bodyPr>
          <a:lstStyle/>
          <a:p>
            <a:pPr marL="574675" lvl="2" indent="-346075" algn="just">
              <a:lnSpc>
                <a:spcPct val="100000"/>
              </a:lnSpc>
              <a:spcBef>
                <a:spcPts val="1200"/>
              </a:spcBef>
              <a:buClr>
                <a:srgbClr val="990000"/>
              </a:buClr>
              <a:buSzPct val="100000"/>
            </a:pPr>
            <a:r>
              <a:rPr lang="en-US" altLang="en-US" sz="2800" dirty="0"/>
              <a:t>Long useful lives</a:t>
            </a:r>
          </a:p>
          <a:p>
            <a:pPr marL="574675" lvl="2" indent="-346075" algn="just">
              <a:lnSpc>
                <a:spcPct val="100000"/>
              </a:lnSpc>
              <a:spcBef>
                <a:spcPts val="1200"/>
              </a:spcBef>
              <a:buClr>
                <a:srgbClr val="990000"/>
              </a:buClr>
              <a:buSzPct val="100000"/>
            </a:pPr>
            <a:r>
              <a:rPr lang="en-US" altLang="en-US" sz="2800" dirty="0"/>
              <a:t>Currently used in operations (produce or sell products or services)</a:t>
            </a:r>
          </a:p>
          <a:p>
            <a:pPr marL="574675" lvl="2" indent="-346075" algn="just">
              <a:lnSpc>
                <a:spcPct val="100000"/>
              </a:lnSpc>
              <a:spcBef>
                <a:spcPts val="1200"/>
              </a:spcBef>
              <a:buClr>
                <a:srgbClr val="990000"/>
              </a:buClr>
              <a:buSzPct val="100000"/>
            </a:pPr>
            <a:r>
              <a:rPr lang="en-US" altLang="en-US" sz="2800" dirty="0">
                <a:ea typeface="ＭＳ Ｐゴシック" charset="-128"/>
              </a:rPr>
              <a:t>Include productive assets of the company along with any land containing structures such as buildings</a:t>
            </a:r>
          </a:p>
          <a:p>
            <a:pPr marL="574675" lvl="2" indent="-346075" algn="just">
              <a:lnSpc>
                <a:spcPct val="100000"/>
              </a:lnSpc>
              <a:spcBef>
                <a:spcPts val="1200"/>
              </a:spcBef>
              <a:buClr>
                <a:srgbClr val="990000"/>
              </a:buClr>
              <a:buSzPct val="100000"/>
            </a:pPr>
            <a:r>
              <a:rPr lang="en-US" altLang="en-US" sz="2800" dirty="0"/>
              <a:t>They are all depreciable, except land (Depreciation - allocating the cost of assets to a number of years, Accumulated depreciation - total amount of depreciation expensed thus far in the asset’s life)</a:t>
            </a:r>
          </a:p>
          <a:p>
            <a:pPr marL="574675" lvl="2" indent="-346075" algn="just">
              <a:lnSpc>
                <a:spcPct val="100000"/>
              </a:lnSpc>
              <a:spcBef>
                <a:spcPts val="1200"/>
              </a:spcBef>
              <a:buClr>
                <a:srgbClr val="990000"/>
              </a:buClr>
              <a:buSzPct val="100000"/>
            </a:pPr>
            <a:r>
              <a:rPr lang="en-US" altLang="en-US" sz="2800" dirty="0">
                <a:solidFill>
                  <a:srgbClr val="00B050"/>
                </a:solidFill>
                <a:ea typeface="ＭＳ Ｐゴシック" charset="-128"/>
              </a:rPr>
              <a:t>Book value </a:t>
            </a:r>
            <a:r>
              <a:rPr lang="en-US" altLang="en-US" sz="2800" dirty="0">
                <a:ea typeface="ＭＳ Ｐゴシック" charset="-128"/>
              </a:rPr>
              <a:t>is the cost of the asset less any accumulated depreciation</a:t>
            </a:r>
          </a:p>
          <a:p>
            <a:pPr marL="574675" lvl="2" indent="-346075" algn="just">
              <a:lnSpc>
                <a:spcPct val="100000"/>
              </a:lnSpc>
              <a:spcBef>
                <a:spcPts val="1200"/>
              </a:spcBef>
              <a:buClr>
                <a:srgbClr val="990000"/>
              </a:buClr>
              <a:buSzPct val="100000"/>
            </a:pPr>
            <a:r>
              <a:rPr lang="en-US" sz="2800" dirty="0">
                <a:solidFill>
                  <a:srgbClr val="00B050"/>
                </a:solidFill>
              </a:rPr>
              <a:t>Sometimes called fixed assets or plant assets</a:t>
            </a:r>
          </a:p>
        </p:txBody>
      </p:sp>
      <p:sp>
        <p:nvSpPr>
          <p:cNvPr id="8" name="Title "/>
          <p:cNvSpPr>
            <a:spLocks noGrp="1"/>
          </p:cNvSpPr>
          <p:nvPr>
            <p:ph type="title" idx="4294967295"/>
          </p:nvPr>
        </p:nvSpPr>
        <p:spPr>
          <a:xfrm>
            <a:off x="1271464" y="1131632"/>
            <a:ext cx="8206906" cy="646290"/>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Property, Plant, and Equipment</a:t>
            </a:r>
          </a:p>
        </p:txBody>
      </p:sp>
      <p:sp>
        <p:nvSpPr>
          <p:cNvPr id="5" name="TextBox 4"/>
          <p:cNvSpPr txBox="1"/>
          <p:nvPr/>
        </p:nvSpPr>
        <p:spPr>
          <a:xfrm>
            <a:off x="839416" y="404664"/>
            <a:ext cx="5688632" cy="923330"/>
          </a:xfrm>
          <a:prstGeom prst="rect">
            <a:avLst/>
          </a:prstGeom>
          <a:noFill/>
        </p:spPr>
        <p:txBody>
          <a:bodyPr wrap="square" rtlCol="0">
            <a:spAutoFit/>
          </a:bodyPr>
          <a:lstStyle/>
          <a:p>
            <a:r>
              <a:rPr lang="en-US" sz="4000" b="1" kern="1200" dirty="0" smtClean="0">
                <a:solidFill>
                  <a:schemeClr val="dk1"/>
                </a:solidFill>
                <a:latin typeface="Calibri"/>
                <a:ea typeface="Calibri"/>
                <a:cs typeface="Calibri"/>
                <a:sym typeface="Calibri"/>
              </a:rPr>
              <a:t>Noncurrent Assets </a:t>
            </a:r>
          </a:p>
          <a:p>
            <a:endParaRPr lang="en-US" dirty="0"/>
          </a:p>
        </p:txBody>
      </p:sp>
    </p:spTree>
    <p:extLst>
      <p:ext uri="{BB962C8B-B14F-4D97-AF65-F5344CB8AC3E}">
        <p14:creationId xmlns:p14="http://schemas.microsoft.com/office/powerpoint/2010/main" val="239223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25</a:t>
            </a:fld>
            <a:endParaRPr lang="en-US" dirty="0"/>
          </a:p>
        </p:txBody>
      </p:sp>
      <p:sp>
        <p:nvSpPr>
          <p:cNvPr id="7" name="LOBL"/>
          <p:cNvSpPr>
            <a:spLocks noGrp="1"/>
          </p:cNvSpPr>
          <p:nvPr>
            <p:ph sz="quarter" idx="4294967295"/>
          </p:nvPr>
        </p:nvSpPr>
        <p:spPr>
          <a:xfrm>
            <a:off x="796332" y="2132856"/>
            <a:ext cx="10285650" cy="2664296"/>
          </a:xfrm>
          <a:prstGeom prst="rect">
            <a:avLst/>
          </a:prstGeom>
        </p:spPr>
        <p:txBody>
          <a:bodyPr>
            <a:normAutofit/>
          </a:bodyPr>
          <a:lstStyle/>
          <a:p>
            <a:pPr marL="574675" lvl="2" indent="-346075" algn="just">
              <a:spcBef>
                <a:spcPts val="1200"/>
              </a:spcBef>
              <a:buClr>
                <a:srgbClr val="990000"/>
              </a:buClr>
              <a:buSzPct val="100000"/>
            </a:pPr>
            <a:r>
              <a:rPr lang="en-US" altLang="en-US" sz="2800" dirty="0"/>
              <a:t>Long-lived assets that do not have physical substance, used to produce and sell products and services</a:t>
            </a:r>
          </a:p>
          <a:p>
            <a:pPr marL="574675" lvl="2" indent="-346075" algn="just">
              <a:spcBef>
                <a:spcPts val="1200"/>
              </a:spcBef>
              <a:buClr>
                <a:srgbClr val="990000"/>
              </a:buClr>
              <a:buSzPct val="100000"/>
            </a:pPr>
            <a:r>
              <a:rPr lang="en-US" altLang="en-US" sz="2800" dirty="0">
                <a:solidFill>
                  <a:srgbClr val="00B050"/>
                </a:solidFill>
                <a:ea typeface="ＭＳ Ｐゴシック" charset="-128"/>
              </a:rPr>
              <a:t>Patents, copyrights, trademarks, and goodwill</a:t>
            </a:r>
          </a:p>
          <a:p>
            <a:pPr marL="574675" lvl="2" indent="-346075" algn="just">
              <a:spcBef>
                <a:spcPts val="1200"/>
              </a:spcBef>
              <a:buClr>
                <a:srgbClr val="990000"/>
              </a:buClr>
              <a:buSzPct val="100000"/>
            </a:pPr>
            <a:r>
              <a:rPr lang="en-US" altLang="en-US" sz="2800" dirty="0">
                <a:ea typeface="ＭＳ Ｐゴシック" charset="-128"/>
              </a:rPr>
              <a:t>In general, it is very difficult to properly value intangible assets.</a:t>
            </a:r>
          </a:p>
          <a:p>
            <a:pPr marL="574675" lvl="2" indent="-346075" algn="just">
              <a:spcBef>
                <a:spcPts val="1200"/>
              </a:spcBef>
              <a:buClr>
                <a:srgbClr val="990000"/>
              </a:buClr>
              <a:buSzPct val="100000"/>
            </a:pPr>
            <a:endParaRPr lang="en-US" altLang="en-US" sz="2800" dirty="0"/>
          </a:p>
        </p:txBody>
      </p:sp>
      <p:sp>
        <p:nvSpPr>
          <p:cNvPr id="12" name="Title ">
            <a:extLst>
              <a:ext uri="{FF2B5EF4-FFF2-40B4-BE49-F238E27FC236}">
                <a16:creationId xmlns:a16="http://schemas.microsoft.com/office/drawing/2014/main" id="{CBC1D698-DCB4-7043-A285-42232BE6E096}"/>
              </a:ext>
            </a:extLst>
          </p:cNvPr>
          <p:cNvSpPr txBox="1">
            <a:spLocks/>
          </p:cNvSpPr>
          <p:nvPr/>
        </p:nvSpPr>
        <p:spPr>
          <a:xfrm>
            <a:off x="1271464" y="1102507"/>
            <a:ext cx="8206906" cy="6463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Intangible Assets</a:t>
            </a:r>
          </a:p>
        </p:txBody>
      </p:sp>
      <p:sp>
        <p:nvSpPr>
          <p:cNvPr id="5" name="TextBox 4"/>
          <p:cNvSpPr txBox="1"/>
          <p:nvPr/>
        </p:nvSpPr>
        <p:spPr>
          <a:xfrm>
            <a:off x="1127448" y="260648"/>
            <a:ext cx="4752528" cy="923330"/>
          </a:xfrm>
          <a:prstGeom prst="rect">
            <a:avLst/>
          </a:prstGeom>
          <a:noFill/>
        </p:spPr>
        <p:txBody>
          <a:bodyPr wrap="square" rtlCol="0">
            <a:spAutoFit/>
          </a:bodyPr>
          <a:lstStyle/>
          <a:p>
            <a:r>
              <a:rPr lang="en-US" sz="4000" b="1" kern="1200" dirty="0" smtClean="0">
                <a:solidFill>
                  <a:schemeClr val="dk1"/>
                </a:solidFill>
                <a:latin typeface="Calibri"/>
                <a:ea typeface="Calibri"/>
                <a:cs typeface="Calibri"/>
                <a:sym typeface="Calibri"/>
              </a:rPr>
              <a:t>Noncurrent</a:t>
            </a:r>
            <a:r>
              <a:rPr lang="en-US" sz="4000" dirty="0" smtClean="0"/>
              <a:t> </a:t>
            </a:r>
            <a:r>
              <a:rPr lang="en-US" sz="4000" b="1" kern="1200" dirty="0" smtClean="0">
                <a:solidFill>
                  <a:schemeClr val="dk1"/>
                </a:solidFill>
                <a:latin typeface="Calibri"/>
                <a:ea typeface="Calibri"/>
                <a:cs typeface="Calibri"/>
                <a:sym typeface="Calibri"/>
              </a:rPr>
              <a:t>Assets</a:t>
            </a:r>
            <a:r>
              <a:rPr lang="en-US" sz="4000" dirty="0" smtClean="0"/>
              <a:t> </a:t>
            </a:r>
          </a:p>
          <a:p>
            <a:endParaRPr lang="en-US" dirty="0"/>
          </a:p>
        </p:txBody>
      </p:sp>
    </p:spTree>
    <p:extLst>
      <p:ext uri="{BB962C8B-B14F-4D97-AF65-F5344CB8AC3E}">
        <p14:creationId xmlns:p14="http://schemas.microsoft.com/office/powerpoint/2010/main" val="443858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26</a:t>
            </a:fld>
            <a:endParaRPr lang="en-US" dirty="0"/>
          </a:p>
        </p:txBody>
      </p:sp>
      <p:sp>
        <p:nvSpPr>
          <p:cNvPr id="7" name="LOBL"/>
          <p:cNvSpPr>
            <a:spLocks noGrp="1"/>
          </p:cNvSpPr>
          <p:nvPr>
            <p:ph sz="quarter" idx="4294967295"/>
          </p:nvPr>
        </p:nvSpPr>
        <p:spPr>
          <a:xfrm>
            <a:off x="823628" y="1916832"/>
            <a:ext cx="10530172" cy="4331569"/>
          </a:xfrm>
          <a:prstGeom prst="rect">
            <a:avLst/>
          </a:prstGeom>
        </p:spPr>
        <p:txBody>
          <a:bodyPr>
            <a:normAutofit/>
          </a:bodyPr>
          <a:lstStyle/>
          <a:p>
            <a:pPr marL="285750" indent="-285750" algn="just">
              <a:spcBef>
                <a:spcPts val="1200"/>
              </a:spcBef>
              <a:buClr>
                <a:srgbClr val="990000"/>
              </a:buClr>
              <a:buFont typeface="Arial" panose="020B0604020202020204" pitchFamily="34" charset="0"/>
              <a:buChar char="•"/>
            </a:pPr>
            <a:r>
              <a:rPr lang="en-US" altLang="en-US" dirty="0" smtClean="0"/>
              <a:t>On the other side liabilities are divided between current and noncurrent</a:t>
            </a:r>
          </a:p>
          <a:p>
            <a:pPr marL="285750" indent="-285750" algn="just">
              <a:spcBef>
                <a:spcPts val="1200"/>
              </a:spcBef>
              <a:buClr>
                <a:srgbClr val="990000"/>
              </a:buClr>
              <a:buFont typeface="Arial" panose="020B0604020202020204" pitchFamily="34" charset="0"/>
              <a:buChar char="•"/>
            </a:pPr>
            <a:r>
              <a:rPr lang="en-US" altLang="en-US" dirty="0" smtClean="0"/>
              <a:t>A current liability is one expected to be paid out of the company’s current assets within the longer of one year or the normal operating cycle.</a:t>
            </a:r>
          </a:p>
          <a:p>
            <a:pPr marL="285750" indent="-285750" algn="just">
              <a:spcBef>
                <a:spcPts val="1200"/>
              </a:spcBef>
              <a:buClr>
                <a:srgbClr val="990000"/>
              </a:buClr>
              <a:buFont typeface="Arial" panose="020B0604020202020204" pitchFamily="34" charset="0"/>
              <a:buChar char="•"/>
            </a:pPr>
            <a:r>
              <a:rPr lang="en-US" sz="2800" dirty="0" smtClean="0"/>
              <a:t>Common </a:t>
            </a:r>
            <a:r>
              <a:rPr lang="en-US" sz="2800" dirty="0"/>
              <a:t>examples are accounts payable, salaries and wages payable, notes payable, interest payable, income taxes payable, current maturities of long-term </a:t>
            </a:r>
            <a:r>
              <a:rPr lang="en-US" sz="2800" dirty="0" smtClean="0"/>
              <a:t>obligations.</a:t>
            </a:r>
          </a:p>
        </p:txBody>
      </p:sp>
      <p:sp>
        <p:nvSpPr>
          <p:cNvPr id="8" name="Title "/>
          <p:cNvSpPr>
            <a:spLocks noGrp="1"/>
          </p:cNvSpPr>
          <p:nvPr>
            <p:ph type="title" idx="4294967295"/>
          </p:nvPr>
        </p:nvSpPr>
        <p:spPr>
          <a:xfrm>
            <a:off x="823628" y="384861"/>
            <a:ext cx="9160804" cy="646331"/>
          </a:xfrm>
          <a:prstGeom prst="rect">
            <a:avLst/>
          </a:prstGeom>
        </p:spPr>
        <p:txBody>
          <a:bodyPr wrap="square">
            <a:spAutoFit/>
          </a:bodyPr>
          <a:lstStyle/>
          <a:p>
            <a:r>
              <a:rPr lang="en-US" sz="4000" b="1" kern="1200" dirty="0"/>
              <a:t>Current </a:t>
            </a:r>
            <a:r>
              <a:rPr lang="en-US" sz="4000" b="1" kern="1200" dirty="0" smtClean="0"/>
              <a:t>&amp; Non-Current Liabilities  </a:t>
            </a:r>
            <a:endParaRPr lang="en-US" sz="4000" b="1" kern="1200" dirty="0"/>
          </a:p>
        </p:txBody>
      </p:sp>
      <p:sp>
        <p:nvSpPr>
          <p:cNvPr id="5" name="TextBox 4"/>
          <p:cNvSpPr txBox="1"/>
          <p:nvPr/>
        </p:nvSpPr>
        <p:spPr>
          <a:xfrm>
            <a:off x="1271464" y="1124744"/>
            <a:ext cx="4752528" cy="707886"/>
          </a:xfrm>
          <a:prstGeom prst="rect">
            <a:avLst/>
          </a:prstGeom>
          <a:noFill/>
        </p:spPr>
        <p:txBody>
          <a:bodyPr wrap="square" rtlCol="0">
            <a:spAutoFit/>
          </a:bodyPr>
          <a:lstStyle/>
          <a:p>
            <a:r>
              <a:rPr lang="en-US" sz="4000" b="1" kern="1200" dirty="0" smtClean="0">
                <a:solidFill>
                  <a:schemeClr val="accent1"/>
                </a:solidFill>
                <a:latin typeface="Calibri" panose="020F0502020204030204" pitchFamily="34" charset="0"/>
                <a:ea typeface="Source Sans Pro" charset="0"/>
                <a:cs typeface="Calibri" panose="020F0502020204030204" pitchFamily="34" charset="0"/>
              </a:rPr>
              <a:t>Current Liabilities </a:t>
            </a:r>
            <a:endParaRPr lang="en-US" sz="4000" b="1" kern="1200"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750927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27</a:t>
            </a:fld>
            <a:endParaRPr lang="en-US" dirty="0"/>
          </a:p>
        </p:txBody>
      </p:sp>
      <p:sp>
        <p:nvSpPr>
          <p:cNvPr id="7" name="LOBL"/>
          <p:cNvSpPr>
            <a:spLocks noGrp="1"/>
          </p:cNvSpPr>
          <p:nvPr>
            <p:ph sz="quarter" idx="4294967295"/>
          </p:nvPr>
        </p:nvSpPr>
        <p:spPr>
          <a:xfrm>
            <a:off x="973754" y="1375641"/>
            <a:ext cx="10190115" cy="876240"/>
          </a:xfrm>
          <a:prstGeom prst="rect">
            <a:avLst/>
          </a:prstGeom>
        </p:spPr>
        <p:txBody>
          <a:bodyPr>
            <a:normAutofit/>
          </a:bodyPr>
          <a:lstStyle/>
          <a:p>
            <a:pPr marL="574675" lvl="2" indent="-346075" algn="just">
              <a:spcBef>
                <a:spcPts val="1200"/>
              </a:spcBef>
              <a:buClr>
                <a:srgbClr val="990000"/>
              </a:buClr>
              <a:buSzPct val="100000"/>
            </a:pPr>
            <a:r>
              <a:rPr lang="en-US" altLang="en-US" sz="2800" dirty="0"/>
              <a:t>Obligations a company expects to pay after one </a:t>
            </a:r>
            <a:r>
              <a:rPr lang="en-US" altLang="en-US" sz="2800" dirty="0" smtClean="0"/>
              <a:t>year</a:t>
            </a:r>
            <a:endParaRPr lang="en-US" altLang="en-US" sz="2800" dirty="0"/>
          </a:p>
        </p:txBody>
      </p:sp>
      <p:sp>
        <p:nvSpPr>
          <p:cNvPr id="8" name="Title "/>
          <p:cNvSpPr>
            <a:spLocks noGrp="1"/>
          </p:cNvSpPr>
          <p:nvPr>
            <p:ph type="title" idx="4294967295"/>
          </p:nvPr>
        </p:nvSpPr>
        <p:spPr>
          <a:xfrm>
            <a:off x="973754" y="531993"/>
            <a:ext cx="8682038" cy="646331"/>
          </a:xfrm>
          <a:prstGeom prst="rect">
            <a:avLst/>
          </a:prstGeom>
        </p:spPr>
        <p:txBody>
          <a:bodyPr wrap="square">
            <a:spAutoFit/>
          </a:bodyPr>
          <a:lstStyle/>
          <a:p>
            <a:r>
              <a:rPr lang="en-US" sz="4000" b="1" dirty="0">
                <a:solidFill>
                  <a:schemeClr val="accent1"/>
                </a:solidFill>
                <a:latin typeface="Calibri" panose="020F0502020204030204" pitchFamily="34" charset="0"/>
                <a:ea typeface="Source Sans Pro" charset="0"/>
                <a:cs typeface="Calibri" panose="020F0502020204030204" pitchFamily="34" charset="0"/>
              </a:rPr>
              <a:t>Non-Current Liabilities</a:t>
            </a:r>
          </a:p>
        </p:txBody>
      </p:sp>
      <p:graphicFrame>
        <p:nvGraphicFramePr>
          <p:cNvPr id="9" name="Table 8"/>
          <p:cNvGraphicFramePr>
            <a:graphicFrameLocks noGrp="1"/>
          </p:cNvGraphicFramePr>
          <p:nvPr>
            <p:extLst>
              <p:ext uri="{D42A27DB-BD31-4B8C-83A1-F6EECF244321}">
                <p14:modId xmlns:p14="http://schemas.microsoft.com/office/powerpoint/2010/main" val="3879398747"/>
              </p:ext>
            </p:extLst>
          </p:nvPr>
        </p:nvGraphicFramePr>
        <p:xfrm>
          <a:off x="2067455" y="2468594"/>
          <a:ext cx="7940564" cy="3408678"/>
        </p:xfrm>
        <a:graphic>
          <a:graphicData uri="http://schemas.openxmlformats.org/drawingml/2006/table">
            <a:tbl>
              <a:tblPr>
                <a:tableStyleId>{5C22544A-7EE6-4342-B048-85BDC9FD1C3A}</a:tableStyleId>
              </a:tblPr>
              <a:tblGrid>
                <a:gridCol w="5828745">
                  <a:extLst>
                    <a:ext uri="{9D8B030D-6E8A-4147-A177-3AD203B41FA5}">
                      <a16:colId xmlns:a16="http://schemas.microsoft.com/office/drawing/2014/main" val="20000"/>
                    </a:ext>
                  </a:extLst>
                </a:gridCol>
                <a:gridCol w="144016">
                  <a:extLst>
                    <a:ext uri="{9D8B030D-6E8A-4147-A177-3AD203B41FA5}">
                      <a16:colId xmlns:a16="http://schemas.microsoft.com/office/drawing/2014/main" val="20001"/>
                    </a:ext>
                  </a:extLst>
                </a:gridCol>
                <a:gridCol w="1584979">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182245">
                <a:tc gridSpan="4">
                  <a:txBody>
                    <a:bodyPr/>
                    <a:lstStyle/>
                    <a:p>
                      <a:pPr algn="ctr"/>
                      <a:r>
                        <a:rPr lang="en-GB" sz="2400" b="1" i="0" u="none" strike="noStrike" kern="1200" baseline="0" dirty="0">
                          <a:solidFill>
                            <a:schemeClr val="dk1"/>
                          </a:solidFill>
                          <a:latin typeface="+mn-lt"/>
                          <a:ea typeface="+mn-ea"/>
                          <a:cs typeface="+mn-cs"/>
                        </a:rPr>
                        <a:t>Siemens</a:t>
                      </a:r>
                    </a:p>
                    <a:p>
                      <a:pPr algn="ctr"/>
                      <a:r>
                        <a:rPr lang="en-GB" sz="2400" b="1" i="0" u="none" strike="noStrike" kern="1200" baseline="0" dirty="0">
                          <a:solidFill>
                            <a:schemeClr val="dk1"/>
                          </a:solidFill>
                          <a:latin typeface="+mn-lt"/>
                          <a:ea typeface="+mn-ea"/>
                          <a:cs typeface="+mn-cs"/>
                        </a:rPr>
                        <a:t>Statement of Financial Position (partial)</a:t>
                      </a:r>
                    </a:p>
                    <a:p>
                      <a:pPr algn="ctr"/>
                      <a:r>
                        <a:rPr lang="en-GB" sz="2400" b="1" i="0" u="none" strike="noStrike" kern="1200" baseline="0" dirty="0">
                          <a:solidFill>
                            <a:schemeClr val="dk1"/>
                          </a:solidFill>
                          <a:latin typeface="+mn-lt"/>
                          <a:ea typeface="+mn-ea"/>
                          <a:cs typeface="+mn-cs"/>
                        </a:rPr>
                        <a:t>(in millions)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a:solidFill>
                            <a:srgbClr val="990000"/>
                          </a:solidFill>
                          <a:effectLst/>
                        </a:rPr>
                        <a:t>Non-current liabilities</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u="none" strike="noStrike" dirty="0">
                          <a:effectLst/>
                        </a:rPr>
                        <a:t>Long-term debt</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€ 14,260</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400" b="0" i="0" u="none" strike="noStrike" dirty="0" smtClean="0">
                          <a:solidFill>
                            <a:srgbClr val="000000"/>
                          </a:solidFill>
                          <a:effectLst/>
                          <a:latin typeface="Calibri" panose="020F0502020204030204" pitchFamily="34" charset="0"/>
                        </a:rPr>
                        <a:t>Mortgage</a:t>
                      </a:r>
                      <a:r>
                        <a:rPr lang="en-US" sz="2400" b="0" i="0" u="none" strike="noStrike" baseline="0" dirty="0" smtClean="0">
                          <a:solidFill>
                            <a:srgbClr val="000000"/>
                          </a:solidFill>
                          <a:effectLst/>
                          <a:latin typeface="Calibri" panose="020F0502020204030204" pitchFamily="34" charset="0"/>
                        </a:rPr>
                        <a:t> Payable </a:t>
                      </a:r>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2,533</a:t>
                      </a: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r h="182245">
                <a:tc>
                  <a:txBody>
                    <a:bodyPr/>
                    <a:lstStyle/>
                    <a:p>
                      <a:pPr marL="228600" indent="0" algn="l" fontAlgn="b"/>
                      <a:r>
                        <a:rPr lang="en-US" sz="2400" b="0" i="0" u="none" strike="noStrike" dirty="0">
                          <a:solidFill>
                            <a:srgbClr val="000000"/>
                          </a:solidFill>
                          <a:effectLst/>
                          <a:latin typeface="Calibri" panose="020F0502020204030204" pitchFamily="34" charset="0"/>
                        </a:rPr>
                        <a:t>Deferred tax liabilities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726</a:t>
                      </a: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5"/>
                  </a:ext>
                </a:extLst>
              </a:tr>
              <a:tr h="182245">
                <a:tc>
                  <a:txBody>
                    <a:bodyPr/>
                    <a:lstStyle/>
                    <a:p>
                      <a:pPr marL="176213" lvl="1" indent="0" algn="l" fontAlgn="b"/>
                      <a:r>
                        <a:rPr lang="en-US" sz="2400" b="0" i="0" u="none" strike="noStrike" dirty="0">
                          <a:solidFill>
                            <a:srgbClr val="000000"/>
                          </a:solidFill>
                          <a:effectLst/>
                          <a:latin typeface="Calibri" panose="020F0502020204030204" pitchFamily="34" charset="0"/>
                        </a:rPr>
                        <a:t> Other non-current liabilities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2,752</a:t>
                      </a: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6"/>
                  </a:ext>
                </a:extLst>
              </a:tr>
              <a:tr h="182245">
                <a:tc>
                  <a:txBody>
                    <a:bodyPr/>
                    <a:lstStyle/>
                    <a:p>
                      <a:pPr marL="176213" lvl="1" indent="0" algn="l" fontAlgn="b"/>
                      <a:endParaRPr lang="en-US" sz="2400" b="0" i="0" u="none" strike="noStrike" dirty="0">
                        <a:solidFill>
                          <a:srgbClr val="000000"/>
                        </a:solidFill>
                        <a:effectLst/>
                        <a:latin typeface="Calibri" panose="020F0502020204030204" pitchFamily="34" charset="0"/>
                      </a:endParaRP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a:t>
                      </a:r>
                      <a:r>
                        <a:rPr lang="en-US" sz="2400" b="0" i="0" u="none" strike="noStrike" dirty="0" smtClean="0">
                          <a:solidFill>
                            <a:srgbClr val="000000"/>
                          </a:solidFill>
                          <a:effectLst/>
                          <a:latin typeface="Calibri" panose="020F0502020204030204" pitchFamily="34" charset="0"/>
                        </a:rPr>
                        <a:t>20,271</a:t>
                      </a:r>
                      <a:endParaRPr lang="en-US" sz="2400" b="0" i="0" u="none" strike="noStrike" dirty="0">
                        <a:solidFill>
                          <a:srgbClr val="000000"/>
                        </a:solidFill>
                        <a:effectLst/>
                        <a:latin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fontAlgn="b" latinLnBrk="0" hangingPunct="1"/>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6121494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28</a:t>
            </a:fld>
            <a:endParaRPr lang="en-US" dirty="0"/>
          </a:p>
        </p:txBody>
      </p:sp>
      <p:sp>
        <p:nvSpPr>
          <p:cNvPr id="7" name="LOBL"/>
          <p:cNvSpPr>
            <a:spLocks noGrp="1"/>
          </p:cNvSpPr>
          <p:nvPr>
            <p:ph sz="quarter" idx="4294967295"/>
          </p:nvPr>
        </p:nvSpPr>
        <p:spPr>
          <a:xfrm>
            <a:off x="973754" y="1052736"/>
            <a:ext cx="9442726" cy="2448272"/>
          </a:xfrm>
          <a:prstGeom prst="rect">
            <a:avLst/>
          </a:prstGeom>
        </p:spPr>
        <p:txBody>
          <a:bodyPr>
            <a:normAutofit fontScale="77500" lnSpcReduction="20000"/>
          </a:bodyPr>
          <a:lstStyle/>
          <a:p>
            <a:pPr marL="574675" lvl="2" indent="-346075">
              <a:spcBef>
                <a:spcPts val="1200"/>
              </a:spcBef>
              <a:buClr>
                <a:srgbClr val="990000"/>
              </a:buClr>
              <a:buSzPct val="100000"/>
            </a:pPr>
            <a:r>
              <a:rPr lang="en-US" sz="2800" dirty="0" smtClean="0">
                <a:latin typeface="Calibri" pitchFamily="-84" charset="0"/>
                <a:ea typeface="ＭＳ Ｐゴシック" pitchFamily="-84" charset="-128"/>
              </a:rPr>
              <a:t>Equity is the owner’s claim on the assets.  </a:t>
            </a:r>
          </a:p>
          <a:p>
            <a:pPr marL="574675" lvl="2" indent="-346075">
              <a:spcBef>
                <a:spcPts val="1200"/>
              </a:spcBef>
              <a:buClr>
                <a:srgbClr val="990000"/>
              </a:buClr>
              <a:buSzPct val="100000"/>
            </a:pPr>
            <a:r>
              <a:rPr lang="en-US" sz="2800" dirty="0" smtClean="0">
                <a:latin typeface="Calibri" pitchFamily="-84" charset="0"/>
                <a:ea typeface="ＭＳ Ｐゴシック" pitchFamily="-84" charset="-128"/>
              </a:rPr>
              <a:t>Equity is not separated into current and noncurrent categories.</a:t>
            </a:r>
          </a:p>
          <a:p>
            <a:pPr marL="574675" lvl="2" indent="-346075">
              <a:spcBef>
                <a:spcPts val="1200"/>
              </a:spcBef>
              <a:buClr>
                <a:srgbClr val="990000"/>
              </a:buClr>
              <a:buSzPct val="100000"/>
            </a:pPr>
            <a:endParaRPr lang="en-US" altLang="en-US" sz="2800" dirty="0" smtClean="0"/>
          </a:p>
          <a:p>
            <a:pPr marL="574675" lvl="2" indent="-346075">
              <a:spcBef>
                <a:spcPts val="1200"/>
              </a:spcBef>
              <a:buClr>
                <a:srgbClr val="990000"/>
              </a:buClr>
              <a:buSzPct val="100000"/>
              <a:buFont typeface="Wingdings" pitchFamily="2" charset="2"/>
              <a:buChar char="v"/>
            </a:pPr>
            <a:r>
              <a:rPr lang="en-US" altLang="en-US" sz="2800" dirty="0" smtClean="0"/>
              <a:t>Proprietorship </a:t>
            </a:r>
            <a:r>
              <a:rPr lang="en-US" altLang="en-US" sz="2800" dirty="0"/>
              <a:t>- one capital account</a:t>
            </a:r>
          </a:p>
          <a:p>
            <a:pPr marL="574675" lvl="2" indent="-346075">
              <a:spcBef>
                <a:spcPts val="1200"/>
              </a:spcBef>
              <a:buClr>
                <a:srgbClr val="990000"/>
              </a:buClr>
              <a:buSzPct val="100000"/>
              <a:buFont typeface="Wingdings" pitchFamily="2" charset="2"/>
              <a:buChar char="v"/>
            </a:pPr>
            <a:r>
              <a:rPr lang="en-US" altLang="en-US" sz="2800" dirty="0"/>
              <a:t>Partnership - capital account for each partner</a:t>
            </a:r>
          </a:p>
          <a:p>
            <a:pPr marL="574675" lvl="2" indent="-346075">
              <a:spcBef>
                <a:spcPts val="1200"/>
              </a:spcBef>
              <a:buClr>
                <a:srgbClr val="990000"/>
              </a:buClr>
              <a:buSzPct val="100000"/>
              <a:buFont typeface="Wingdings" pitchFamily="2" charset="2"/>
              <a:buChar char="v"/>
            </a:pPr>
            <a:r>
              <a:rPr lang="en-US" altLang="en-US" sz="2800" dirty="0"/>
              <a:t>Corporation - Common Stock and Retained Earnings</a:t>
            </a:r>
          </a:p>
          <a:p>
            <a:pPr marL="574675" lvl="2" indent="-346075">
              <a:spcBef>
                <a:spcPts val="1200"/>
              </a:spcBef>
              <a:buClr>
                <a:srgbClr val="990000"/>
              </a:buClr>
              <a:buSzPct val="100000"/>
            </a:pPr>
            <a:endParaRPr lang="en-US" altLang="en-US" sz="2800" dirty="0"/>
          </a:p>
        </p:txBody>
      </p:sp>
      <p:sp>
        <p:nvSpPr>
          <p:cNvPr id="8" name="Title "/>
          <p:cNvSpPr>
            <a:spLocks noGrp="1"/>
          </p:cNvSpPr>
          <p:nvPr>
            <p:ph type="title" idx="4294967295"/>
          </p:nvPr>
        </p:nvSpPr>
        <p:spPr>
          <a:xfrm>
            <a:off x="973754" y="480816"/>
            <a:ext cx="8682038" cy="646290"/>
          </a:xfrm>
          <a:prstGeom prst="rect">
            <a:avLst/>
          </a:prstGeom>
        </p:spPr>
        <p:txBody>
          <a:bodyPr wrap="square">
            <a:spAutoFit/>
          </a:bodyPr>
          <a:lstStyle/>
          <a:p>
            <a:r>
              <a:rPr lang="en-US" sz="4000" b="1" kern="1200" dirty="0"/>
              <a:t>Owner’s Equity</a:t>
            </a:r>
          </a:p>
        </p:txBody>
      </p:sp>
      <p:graphicFrame>
        <p:nvGraphicFramePr>
          <p:cNvPr id="9" name="Table 8"/>
          <p:cNvGraphicFramePr>
            <a:graphicFrameLocks noGrp="1"/>
          </p:cNvGraphicFramePr>
          <p:nvPr/>
        </p:nvGraphicFramePr>
        <p:xfrm>
          <a:off x="2067455" y="3717032"/>
          <a:ext cx="8082198" cy="2668692"/>
        </p:xfrm>
        <a:graphic>
          <a:graphicData uri="http://schemas.openxmlformats.org/drawingml/2006/table">
            <a:tbl>
              <a:tblPr>
                <a:tableStyleId>{5C22544A-7EE6-4342-B048-85BDC9FD1C3A}</a:tableStyleId>
              </a:tblPr>
              <a:tblGrid>
                <a:gridCol w="6029800">
                  <a:extLst>
                    <a:ext uri="{9D8B030D-6E8A-4147-A177-3AD203B41FA5}">
                      <a16:colId xmlns:a16="http://schemas.microsoft.com/office/drawing/2014/main" val="20000"/>
                    </a:ext>
                  </a:extLst>
                </a:gridCol>
                <a:gridCol w="208545">
                  <a:extLst>
                    <a:ext uri="{9D8B030D-6E8A-4147-A177-3AD203B41FA5}">
                      <a16:colId xmlns:a16="http://schemas.microsoft.com/office/drawing/2014/main" val="20001"/>
                    </a:ext>
                  </a:extLst>
                </a:gridCol>
                <a:gridCol w="1461029">
                  <a:extLst>
                    <a:ext uri="{9D8B030D-6E8A-4147-A177-3AD203B41FA5}">
                      <a16:colId xmlns:a16="http://schemas.microsoft.com/office/drawing/2014/main" val="20002"/>
                    </a:ext>
                  </a:extLst>
                </a:gridCol>
                <a:gridCol w="382824">
                  <a:extLst>
                    <a:ext uri="{9D8B030D-6E8A-4147-A177-3AD203B41FA5}">
                      <a16:colId xmlns:a16="http://schemas.microsoft.com/office/drawing/2014/main" val="20003"/>
                    </a:ext>
                  </a:extLst>
                </a:gridCol>
              </a:tblGrid>
              <a:tr h="737281">
                <a:tc gridSpan="4">
                  <a:txBody>
                    <a:bodyPr/>
                    <a:lstStyle/>
                    <a:p>
                      <a:pPr algn="ctr"/>
                      <a:r>
                        <a:rPr lang="en-GB" sz="2400" b="1" i="0" u="none" strike="noStrike" kern="1200" baseline="0" dirty="0" err="1">
                          <a:solidFill>
                            <a:schemeClr val="dk1"/>
                          </a:solidFill>
                          <a:latin typeface="+mn-lt"/>
                          <a:ea typeface="+mn-ea"/>
                          <a:cs typeface="+mn-cs"/>
                        </a:rPr>
                        <a:t>Halie</a:t>
                      </a:r>
                      <a:r>
                        <a:rPr lang="en-GB" sz="2400" b="1" i="0" u="none" strike="noStrike" kern="1200" baseline="0" dirty="0">
                          <a:solidFill>
                            <a:schemeClr val="dk1"/>
                          </a:solidFill>
                          <a:latin typeface="+mn-lt"/>
                          <a:ea typeface="+mn-ea"/>
                          <a:cs typeface="+mn-cs"/>
                        </a:rPr>
                        <a:t> Capital Ltd.</a:t>
                      </a:r>
                    </a:p>
                    <a:p>
                      <a:pPr algn="ctr"/>
                      <a:r>
                        <a:rPr lang="en-GB" sz="2400" b="1" i="0" u="none" strike="noStrike" kern="1200" baseline="0" dirty="0">
                          <a:solidFill>
                            <a:schemeClr val="dk1"/>
                          </a:solidFill>
                          <a:latin typeface="+mn-lt"/>
                          <a:ea typeface="+mn-ea"/>
                          <a:cs typeface="+mn-cs"/>
                        </a:rPr>
                        <a:t>Statement of Financial Position (partial)</a:t>
                      </a:r>
                    </a:p>
                    <a:p>
                      <a:pPr algn="ctr"/>
                      <a:r>
                        <a:rPr lang="en-GB" sz="2400" b="1" i="0" u="none" strike="noStrike" kern="1200" baseline="0" dirty="0">
                          <a:solidFill>
                            <a:schemeClr val="dk1"/>
                          </a:solidFill>
                          <a:latin typeface="+mn-lt"/>
                          <a:ea typeface="+mn-ea"/>
                          <a:cs typeface="+mn-cs"/>
                        </a:rPr>
                        <a:t>(in thousands)</a:t>
                      </a:r>
                      <a:endParaRPr lang="en-US" sz="2000" b="1" i="0" u="none" strike="noStrike" dirty="0">
                        <a:solidFill>
                          <a:srgbClr val="000000"/>
                        </a:solidFill>
                        <a:effectLst/>
                        <a:latin typeface="Calibri" panose="020F0502020204030204" pitchFamily="34" charset="0"/>
                      </a:endParaRPr>
                    </a:p>
                  </a:txBody>
                  <a:tcPr marL="4233" marR="4233" marT="4233" marB="0" anchor="b">
                    <a:solidFill>
                      <a:schemeClr val="bg1">
                        <a:lumMod val="85000"/>
                      </a:schemeClr>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0"/>
                  </a:ext>
                </a:extLst>
              </a:tr>
              <a:tr h="182245">
                <a:tc>
                  <a:txBody>
                    <a:bodyPr/>
                    <a:lstStyle/>
                    <a:p>
                      <a:pPr algn="l" fontAlgn="b"/>
                      <a:r>
                        <a:rPr lang="en-US" sz="2400" b="1" u="none" strike="noStrike" dirty="0">
                          <a:solidFill>
                            <a:srgbClr val="990000"/>
                          </a:solidFill>
                          <a:effectLst/>
                        </a:rPr>
                        <a:t>Equity</a:t>
                      </a:r>
                      <a:endParaRPr lang="en-US" sz="2400" b="1" i="0" u="none" strike="noStrike" dirty="0">
                        <a:solidFill>
                          <a:srgbClr val="990000"/>
                        </a:solidFill>
                        <a:effectLst/>
                        <a:latin typeface="Calibri" panose="020F0502020204030204" pitchFamily="34" charset="0"/>
                      </a:endParaRPr>
                    </a:p>
                  </a:txBody>
                  <a:tcPr marL="182880" marR="4233" marT="91440"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182245">
                <a:tc>
                  <a:txBody>
                    <a:bodyPr/>
                    <a:lstStyle/>
                    <a:p>
                      <a:pPr marL="228600" indent="0" algn="l" fontAlgn="b"/>
                      <a:r>
                        <a:rPr lang="en-US" sz="2400" b="0" i="0" u="none" strike="noStrike" kern="1200" dirty="0">
                          <a:solidFill>
                            <a:srgbClr val="000000"/>
                          </a:solidFill>
                          <a:effectLst/>
                          <a:latin typeface="Calibri" panose="020F0502020204030204" pitchFamily="34" charset="0"/>
                          <a:ea typeface="+mn-ea"/>
                          <a:cs typeface="+mn-cs"/>
                        </a:rPr>
                        <a:t>Share capital</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u="none" strike="noStrike" dirty="0">
                          <a:effectLst/>
                        </a:rPr>
                        <a:t>£  685,934</a:t>
                      </a:r>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182245">
                <a:tc>
                  <a:txBody>
                    <a:bodyPr/>
                    <a:lstStyle/>
                    <a:p>
                      <a:pPr marL="228600" indent="0" algn="l" fontAlgn="b"/>
                      <a:r>
                        <a:rPr lang="en-US" sz="2400" b="0" i="0" u="none" strike="noStrike" dirty="0">
                          <a:solidFill>
                            <a:srgbClr val="000000"/>
                          </a:solidFill>
                          <a:effectLst/>
                          <a:latin typeface="Calibri" panose="020F0502020204030204" pitchFamily="34" charset="0"/>
                        </a:rPr>
                        <a:t>Retained earnings</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1,406,747</a:t>
                      </a: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r"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182245">
                <a:tc>
                  <a:txBody>
                    <a:bodyPr/>
                    <a:lstStyle/>
                    <a:p>
                      <a:pPr marL="685800" lvl="1" indent="0" algn="l" fontAlgn="b"/>
                      <a:r>
                        <a:rPr lang="en-US" sz="2400" b="0" i="0" u="none" strike="noStrike" dirty="0">
                          <a:solidFill>
                            <a:srgbClr val="000000"/>
                          </a:solidFill>
                          <a:effectLst/>
                          <a:latin typeface="Calibri" panose="020F0502020204030204" pitchFamily="34" charset="0"/>
                        </a:rPr>
                        <a:t>Total equity</a:t>
                      </a:r>
                    </a:p>
                  </a:txBody>
                  <a:tcPr marL="182880" marR="4233" marT="4233" marB="0" anchor="b">
                    <a:noFill/>
                  </a:tcPr>
                </a:tc>
                <a:tc>
                  <a:txBody>
                    <a:bodyPr/>
                    <a:lstStyle/>
                    <a:p>
                      <a:pPr algn="l" fontAlgn="b"/>
                      <a:endParaRPr lang="en-US" sz="2400" b="0" i="0" u="none" strike="noStrike" dirty="0">
                        <a:solidFill>
                          <a:srgbClr val="000000"/>
                        </a:solidFill>
                        <a:effectLst/>
                        <a:latin typeface="Calibri" panose="020F0502020204030204" pitchFamily="34" charset="0"/>
                      </a:endParaRPr>
                    </a:p>
                  </a:txBody>
                  <a:tcPr marL="4233" marR="4233" marT="4233" marB="0" anchor="b">
                    <a:noFill/>
                  </a:tcPr>
                </a:tc>
                <a:tc>
                  <a:txBody>
                    <a:bodyPr/>
                    <a:lstStyle/>
                    <a:p>
                      <a:pPr algn="r" fontAlgn="b"/>
                      <a:r>
                        <a:rPr lang="en-US" sz="2400" b="0" i="0" u="none" strike="noStrike" dirty="0">
                          <a:solidFill>
                            <a:srgbClr val="000000"/>
                          </a:solidFill>
                          <a:effectLst/>
                          <a:latin typeface="Calibri" panose="020F0502020204030204" pitchFamily="34" charset="0"/>
                        </a:rPr>
                        <a:t>£2,092,681</a:t>
                      </a:r>
                    </a:p>
                  </a:txBody>
                  <a:tcPr marL="4233" marR="4233" marT="4233" marB="0" anchor="b">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l" defTabSz="914400" rtl="0" eaLnBrk="1" fontAlgn="b" latinLnBrk="0" hangingPunct="1"/>
                      <a:endParaRPr lang="en-US" sz="2400" b="0" i="0" u="none" strike="noStrike" dirty="0">
                        <a:solidFill>
                          <a:srgbClr val="000000"/>
                        </a:solidFill>
                        <a:effectLst/>
                        <a:latin typeface="Calibri" panose="020F0502020204030204" pitchFamily="34" charset="0"/>
                      </a:endParaRPr>
                    </a:p>
                  </a:txBody>
                  <a:tcPr marL="4233" marR="4233" marT="4233" marB="0" anchor="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1039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583796"/>
          </a:xfrm>
        </p:spPr>
        <p:txBody>
          <a:bodyPr>
            <a:normAutofit fontScale="90000"/>
          </a:bodyPr>
          <a:lstStyle/>
          <a:p>
            <a:r>
              <a:rPr lang="en-US" sz="2000" dirty="0">
                <a:solidFill>
                  <a:schemeClr val="bg1"/>
                </a:solidFill>
              </a:rPr>
              <a:t>Exhibit 1.10: Financial Statements and Their Links – Part 1</a:t>
            </a:r>
            <a:br>
              <a:rPr lang="en-US" sz="2000" dirty="0">
                <a:solidFill>
                  <a:schemeClr val="bg1"/>
                </a:solidFill>
              </a:rPr>
            </a:br>
            <a:endParaRPr lang="en-US" sz="2000" dirty="0"/>
          </a:p>
        </p:txBody>
      </p:sp>
      <p:sp>
        <p:nvSpPr>
          <p:cNvPr id="5" name="Slide Number Placeholder 4"/>
          <p:cNvSpPr>
            <a:spLocks noGrp="1"/>
          </p:cNvSpPr>
          <p:nvPr>
            <p:ph type="sldNum" sz="quarter" idx="12"/>
          </p:nvPr>
        </p:nvSpPr>
        <p:spPr>
          <a:xfrm>
            <a:off x="8105081" y="6492876"/>
            <a:ext cx="2133600" cy="365125"/>
          </a:xfrm>
        </p:spPr>
        <p:txBody>
          <a:bodyPr/>
          <a:lstStyle/>
          <a:p>
            <a:pPr>
              <a:defRPr/>
            </a:pPr>
            <a:r>
              <a:rPr lang="en-US" dirty="0">
                <a:solidFill>
                  <a:prstClr val="black">
                    <a:tint val="75000"/>
                  </a:prstClr>
                </a:solidFill>
              </a:rPr>
              <a:t>1-</a:t>
            </a:r>
            <a:fld id="{2CA8AA6B-F4A2-4F2F-89EE-BA6BD299753D}" type="slidenum">
              <a:rPr lang="en-US" smtClean="0">
                <a:solidFill>
                  <a:prstClr val="black">
                    <a:tint val="75000"/>
                  </a:prstClr>
                </a:solidFill>
              </a:rPr>
              <a:pPr>
                <a:defRPr/>
              </a:pPr>
              <a:t>29</a:t>
            </a:fld>
            <a:endParaRPr lang="en-US" dirty="0">
              <a:solidFill>
                <a:prstClr val="black">
                  <a:tint val="75000"/>
                </a:prstClr>
              </a:solidFill>
            </a:endParaRPr>
          </a:p>
        </p:txBody>
      </p:sp>
      <p:sp>
        <p:nvSpPr>
          <p:cNvPr id="6" name="Rounded Rectangle 5"/>
          <p:cNvSpPr/>
          <p:nvPr/>
        </p:nvSpPr>
        <p:spPr>
          <a:xfrm>
            <a:off x="1676400" y="6520844"/>
            <a:ext cx="61722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hangingPunct="0">
              <a:defRPr/>
            </a:pPr>
            <a:r>
              <a:rPr lang="en-US" altLang="en-US" sz="1100" b="1" dirty="0">
                <a:solidFill>
                  <a:prstClr val="black"/>
                </a:solidFill>
                <a:latin typeface="Arial Narrow" pitchFamily="34" charset="0"/>
              </a:rPr>
              <a:t>Learning Objective P2: Identify and prepare basic financial statements and explain how they interrelate.</a:t>
            </a:r>
            <a:endParaRPr lang="en-US" sz="1100" b="1" dirty="0">
              <a:solidFill>
                <a:prstClr val="black"/>
              </a:solidFill>
              <a:latin typeface="Arial Narrow" pitchFamily="34" charset="0"/>
            </a:endParaRPr>
          </a:p>
        </p:txBody>
      </p:sp>
      <p:sp>
        <p:nvSpPr>
          <p:cNvPr id="8" name="Rectangle 7"/>
          <p:cNvSpPr>
            <a:spLocks noGrp="1" noChangeArrowheads="1"/>
          </p:cNvSpPr>
          <p:nvPr/>
        </p:nvSpPr>
        <p:spPr bwMode="auto">
          <a:xfrm>
            <a:off x="8001000" y="6545236"/>
            <a:ext cx="2341762"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pic>
        <p:nvPicPr>
          <p:cNvPr id="7" name="Picture 6">
            <a:extLst>
              <a:ext uri="{FF2B5EF4-FFF2-40B4-BE49-F238E27FC236}">
                <a16:creationId xmlns:a16="http://schemas.microsoft.com/office/drawing/2014/main" id="{F9E76E66-997D-4740-A345-4BE80C535ADF}"/>
              </a:ext>
            </a:extLst>
          </p:cNvPr>
          <p:cNvPicPr>
            <a:picLocks noChangeAspect="1"/>
          </p:cNvPicPr>
          <p:nvPr/>
        </p:nvPicPr>
        <p:blipFill>
          <a:blip r:embed="rId3"/>
          <a:stretch>
            <a:fillRect/>
          </a:stretch>
        </p:blipFill>
        <p:spPr>
          <a:xfrm>
            <a:off x="4111888" y="1578995"/>
            <a:ext cx="3857898" cy="4824135"/>
          </a:xfrm>
          <a:prstGeom prst="rect">
            <a:avLst/>
          </a:prstGeom>
        </p:spPr>
      </p:pic>
      <p:sp>
        <p:nvSpPr>
          <p:cNvPr id="11" name="Title 1">
            <a:extLst>
              <a:ext uri="{FF2B5EF4-FFF2-40B4-BE49-F238E27FC236}">
                <a16:creationId xmlns:a16="http://schemas.microsoft.com/office/drawing/2014/main" id="{A0D20850-5537-40D6-AB66-E6C49503978C}"/>
              </a:ext>
            </a:extLst>
          </p:cNvPr>
          <p:cNvSpPr txBox="1">
            <a:spLocks/>
          </p:cNvSpPr>
          <p:nvPr/>
        </p:nvSpPr>
        <p:spPr bwMode="auto">
          <a:xfrm>
            <a:off x="1127448" y="435994"/>
            <a:ext cx="10945215" cy="7607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07" charset="0"/>
              </a:defRPr>
            </a:lvl2pPr>
            <a:lvl3pPr algn="ctr" rtl="0" eaLnBrk="0" fontAlgn="base" hangingPunct="0">
              <a:spcBef>
                <a:spcPct val="0"/>
              </a:spcBef>
              <a:spcAft>
                <a:spcPct val="0"/>
              </a:spcAft>
              <a:defRPr sz="4400">
                <a:solidFill>
                  <a:schemeClr val="tx1"/>
                </a:solidFill>
                <a:latin typeface="Calibri" pitchFamily="-107" charset="0"/>
              </a:defRPr>
            </a:lvl3pPr>
            <a:lvl4pPr algn="ctr" rtl="0" eaLnBrk="0" fontAlgn="base" hangingPunct="0">
              <a:spcBef>
                <a:spcPct val="0"/>
              </a:spcBef>
              <a:spcAft>
                <a:spcPct val="0"/>
              </a:spcAft>
              <a:defRPr sz="4400">
                <a:solidFill>
                  <a:schemeClr val="tx1"/>
                </a:solidFill>
                <a:latin typeface="Calibri" pitchFamily="-107" charset="0"/>
              </a:defRPr>
            </a:lvl4pPr>
            <a:lvl5pPr algn="ctr" rtl="0" eaLnBrk="0" fontAlgn="base" hangingPunct="0">
              <a:spcBef>
                <a:spcPct val="0"/>
              </a:spcBef>
              <a:spcAft>
                <a:spcPct val="0"/>
              </a:spcAft>
              <a:defRPr sz="4400">
                <a:solidFill>
                  <a:schemeClr val="tx1"/>
                </a:solidFill>
                <a:latin typeface="Calibri" pitchFamily="-107" charset="0"/>
              </a:defRPr>
            </a:lvl5pPr>
            <a:lvl6pPr marL="457200" algn="ctr" rtl="0" fontAlgn="base">
              <a:spcBef>
                <a:spcPct val="0"/>
              </a:spcBef>
              <a:spcAft>
                <a:spcPct val="0"/>
              </a:spcAft>
              <a:defRPr sz="4400">
                <a:solidFill>
                  <a:schemeClr val="tx1"/>
                </a:solidFill>
                <a:latin typeface="Calibri" pitchFamily="-107" charset="0"/>
              </a:defRPr>
            </a:lvl6pPr>
            <a:lvl7pPr marL="914400" algn="ctr" rtl="0" fontAlgn="base">
              <a:spcBef>
                <a:spcPct val="0"/>
              </a:spcBef>
              <a:spcAft>
                <a:spcPct val="0"/>
              </a:spcAft>
              <a:defRPr sz="4400">
                <a:solidFill>
                  <a:schemeClr val="tx1"/>
                </a:solidFill>
                <a:latin typeface="Calibri" pitchFamily="-107" charset="0"/>
              </a:defRPr>
            </a:lvl7pPr>
            <a:lvl8pPr marL="1371600" algn="ctr" rtl="0" fontAlgn="base">
              <a:spcBef>
                <a:spcPct val="0"/>
              </a:spcBef>
              <a:spcAft>
                <a:spcPct val="0"/>
              </a:spcAft>
              <a:defRPr sz="4400">
                <a:solidFill>
                  <a:schemeClr val="tx1"/>
                </a:solidFill>
                <a:latin typeface="Calibri" pitchFamily="-107" charset="0"/>
              </a:defRPr>
            </a:lvl8pPr>
            <a:lvl9pPr marL="1828800" algn="ctr" rtl="0" fontAlgn="base">
              <a:spcBef>
                <a:spcPct val="0"/>
              </a:spcBef>
              <a:spcAft>
                <a:spcPct val="0"/>
              </a:spcAft>
              <a:defRPr sz="4400">
                <a:solidFill>
                  <a:schemeClr val="tx1"/>
                </a:solidFill>
                <a:latin typeface="Calibri" pitchFamily="-107" charset="0"/>
              </a:defRPr>
            </a:lvl9pPr>
          </a:lstStyle>
          <a:p>
            <a:pPr eaLnBrk="1" hangingPunct="1"/>
            <a:r>
              <a:rPr lang="en-US" altLang="en-US" b="1" dirty="0"/>
              <a:t>Income Statement, Statement of Owner’s Equity and Balance Sheet</a:t>
            </a:r>
          </a:p>
        </p:txBody>
      </p:sp>
      <p:sp>
        <p:nvSpPr>
          <p:cNvPr id="3" name="TextBox 2">
            <a:extLst>
              <a:ext uri="{FF2B5EF4-FFF2-40B4-BE49-F238E27FC236}">
                <a16:creationId xmlns:a16="http://schemas.microsoft.com/office/drawing/2014/main" id="{30AB75ED-7551-4813-8411-0889A4ECE0EB}"/>
              </a:ext>
            </a:extLst>
          </p:cNvPr>
          <p:cNvSpPr txBox="1"/>
          <p:nvPr/>
        </p:nvSpPr>
        <p:spPr>
          <a:xfrm>
            <a:off x="8839200" y="1844676"/>
            <a:ext cx="1233393" cy="307777"/>
          </a:xfrm>
          <a:prstGeom prst="rect">
            <a:avLst/>
          </a:prstGeom>
          <a:noFill/>
        </p:spPr>
        <p:txBody>
          <a:bodyPr wrap="square" rtlCol="0">
            <a:spAutoFit/>
          </a:bodyPr>
          <a:lstStyle/>
          <a:p>
            <a:r>
              <a:rPr lang="en-US" dirty="0"/>
              <a:t>Exhibit 1.10</a:t>
            </a:r>
          </a:p>
        </p:txBody>
      </p:sp>
    </p:spTree>
    <p:extLst>
      <p:ext uri="{BB962C8B-B14F-4D97-AF65-F5344CB8AC3E}">
        <p14:creationId xmlns:p14="http://schemas.microsoft.com/office/powerpoint/2010/main" val="176550370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
          <p:cNvSpPr>
            <a:spLocks noGrp="1"/>
          </p:cNvSpPr>
          <p:nvPr>
            <p:ph type="ftr" sz="quarter" idx="11"/>
          </p:nvPr>
        </p:nvSpPr>
        <p:spPr/>
        <p:txBody>
          <a:bodyPr/>
          <a:lstStyle/>
          <a:p>
            <a:r>
              <a:rPr lang="en-US" dirty="0" smtClean="0">
                <a:solidFill>
                  <a:srgbClr val="000000">
                    <a:tint val="75000"/>
                  </a:srgbClr>
                </a:solidFill>
              </a:rPr>
              <a:t>Copyright ©2019 John </a:t>
            </a:r>
            <a:r>
              <a:rPr lang="en-US" dirty="0">
                <a:solidFill>
                  <a:srgbClr val="000000">
                    <a:tint val="75000"/>
                  </a:srgbClr>
                </a:solidFill>
              </a:rPr>
              <a:t>Wiley &amp; Son, Inc. </a:t>
            </a:r>
          </a:p>
        </p:txBody>
      </p:sp>
      <p:sp>
        <p:nvSpPr>
          <p:cNvPr id="6" name="Slide Number Placeholder "/>
          <p:cNvSpPr>
            <a:spLocks noGrp="1"/>
          </p:cNvSpPr>
          <p:nvPr>
            <p:ph type="sldNum" sz="quarter" idx="12"/>
          </p:nvPr>
        </p:nvSpPr>
        <p:spPr/>
        <p:txBody>
          <a:bodyPr/>
          <a:lstStyle/>
          <a:p>
            <a:fld id="{67B19427-F580-D146-B60E-4CADEE75497F}" type="slidenum">
              <a:rPr lang="en-US" smtClean="0">
                <a:solidFill>
                  <a:srgbClr val="000000">
                    <a:tint val="75000"/>
                  </a:srgbClr>
                </a:solidFill>
              </a:rPr>
              <a:pPr/>
              <a:t>3</a:t>
            </a:fld>
            <a:endParaRPr lang="en-US" dirty="0">
              <a:solidFill>
                <a:srgbClr val="000000">
                  <a:tint val="75000"/>
                </a:srgbClr>
              </a:solidFill>
            </a:endParaRPr>
          </a:p>
        </p:txBody>
      </p:sp>
      <p:sp>
        <p:nvSpPr>
          <p:cNvPr id="13" name="Title "/>
          <p:cNvSpPr>
            <a:spLocks noGrp="1"/>
          </p:cNvSpPr>
          <p:nvPr>
            <p:ph type="title" idx="4294967295"/>
          </p:nvPr>
        </p:nvSpPr>
        <p:spPr>
          <a:xfrm>
            <a:off x="615949" y="731114"/>
            <a:ext cx="11576051" cy="707886"/>
          </a:xfrm>
          <a:prstGeom prst="rect">
            <a:avLst/>
          </a:prstGeom>
        </p:spPr>
        <p:txBody>
          <a:bodyPr wrap="square">
            <a:spAutoFit/>
          </a:bodyPr>
          <a:lstStyle/>
          <a:p>
            <a:r>
              <a:rPr lang="en-US" sz="4000" b="1" dirty="0" smtClean="0">
                <a:solidFill>
                  <a:srgbClr val="008080"/>
                </a:solidFill>
                <a:latin typeface="Calibri" panose="020F0502020204030204" pitchFamily="34" charset="0"/>
                <a:ea typeface="Source Sans Pro" charset="0"/>
                <a:cs typeface="Calibri" panose="020F0502020204030204" pitchFamily="34" charset="0"/>
              </a:rPr>
              <a:t>The Four Financial Statements</a:t>
            </a:r>
            <a:endParaRPr lang="en-US" b="1" dirty="0">
              <a:solidFill>
                <a:srgbClr val="00808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61658251"/>
              </p:ext>
            </p:extLst>
          </p:nvPr>
        </p:nvGraphicFramePr>
        <p:xfrm>
          <a:off x="711203" y="1600247"/>
          <a:ext cx="10871200" cy="4240953"/>
        </p:xfrm>
        <a:graphic>
          <a:graphicData uri="http://schemas.openxmlformats.org/drawingml/2006/table">
            <a:tbl>
              <a:tblPr>
                <a:tableStyleId>{5C22544A-7EE6-4342-B048-85BDC9FD1C3A}</a:tableStyleId>
              </a:tblPr>
              <a:tblGrid>
                <a:gridCol w="2376985">
                  <a:extLst>
                    <a:ext uri="{9D8B030D-6E8A-4147-A177-3AD203B41FA5}">
                      <a16:colId xmlns:a16="http://schemas.microsoft.com/office/drawing/2014/main" val="20000"/>
                    </a:ext>
                  </a:extLst>
                </a:gridCol>
                <a:gridCol w="454420">
                  <a:extLst>
                    <a:ext uri="{9D8B030D-6E8A-4147-A177-3AD203B41FA5}">
                      <a16:colId xmlns:a16="http://schemas.microsoft.com/office/drawing/2014/main" val="20001"/>
                    </a:ext>
                  </a:extLst>
                </a:gridCol>
                <a:gridCol w="2376985">
                  <a:extLst>
                    <a:ext uri="{9D8B030D-6E8A-4147-A177-3AD203B41FA5}">
                      <a16:colId xmlns:a16="http://schemas.microsoft.com/office/drawing/2014/main" val="20002"/>
                    </a:ext>
                  </a:extLst>
                </a:gridCol>
                <a:gridCol w="454420">
                  <a:extLst>
                    <a:ext uri="{9D8B030D-6E8A-4147-A177-3AD203B41FA5}">
                      <a16:colId xmlns:a16="http://schemas.microsoft.com/office/drawing/2014/main" val="20003"/>
                    </a:ext>
                  </a:extLst>
                </a:gridCol>
                <a:gridCol w="2376985">
                  <a:extLst>
                    <a:ext uri="{9D8B030D-6E8A-4147-A177-3AD203B41FA5}">
                      <a16:colId xmlns:a16="http://schemas.microsoft.com/office/drawing/2014/main" val="20004"/>
                    </a:ext>
                  </a:extLst>
                </a:gridCol>
                <a:gridCol w="454420">
                  <a:extLst>
                    <a:ext uri="{9D8B030D-6E8A-4147-A177-3AD203B41FA5}">
                      <a16:colId xmlns:a16="http://schemas.microsoft.com/office/drawing/2014/main" val="20005"/>
                    </a:ext>
                  </a:extLst>
                </a:gridCol>
                <a:gridCol w="2376985">
                  <a:extLst>
                    <a:ext uri="{9D8B030D-6E8A-4147-A177-3AD203B41FA5}">
                      <a16:colId xmlns:a16="http://schemas.microsoft.com/office/drawing/2014/main" val="20006"/>
                    </a:ext>
                  </a:extLst>
                </a:gridCol>
              </a:tblGrid>
              <a:tr h="0">
                <a:tc gridSpan="7">
                  <a:txBody>
                    <a:bodyPr/>
                    <a:lstStyle/>
                    <a:p>
                      <a:pPr algn="ctr" fontAlgn="b"/>
                      <a:r>
                        <a:rPr lang="en-US" sz="2800" b="1" u="none" strike="noStrike" dirty="0" smtClean="0">
                          <a:effectLst/>
                          <a:latin typeface="+mn-lt"/>
                        </a:rPr>
                        <a:t>Companies prepare four financial statements:</a:t>
                      </a:r>
                      <a:endParaRPr lang="en-US" sz="2800" b="1" i="0" u="none" strike="noStrike" dirty="0">
                        <a:solidFill>
                          <a:srgbClr val="000000"/>
                        </a:solidFill>
                        <a:effectLst/>
                        <a:latin typeface="+mn-lt"/>
                      </a:endParaRPr>
                    </a:p>
                  </a:txBody>
                  <a:tcPr marL="5644" marR="5644" marT="4233" marB="109728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algn="ctr" fontAlgn="b"/>
                      <a:r>
                        <a:rPr lang="en-US" sz="2600" b="1" u="none" strike="noStrike" dirty="0">
                          <a:effectLst/>
                          <a:latin typeface="+mn-lt"/>
                        </a:rPr>
                        <a:t>Income Statement</a:t>
                      </a:r>
                      <a:endParaRPr lang="en-US" sz="2600" b="1" i="0" u="none" strike="noStrike" dirty="0">
                        <a:solidFill>
                          <a:srgbClr val="000000"/>
                        </a:solidFill>
                        <a:effectLst/>
                        <a:latin typeface="+mn-lt"/>
                      </a:endParaRPr>
                    </a:p>
                  </a:txBody>
                  <a:tcPr marL="5644" marR="5644" marT="365760" marB="3657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tc>
                  <a:txBody>
                    <a:bodyPr/>
                    <a:lstStyle/>
                    <a:p>
                      <a:pPr algn="ctr" fontAlgn="b"/>
                      <a:endParaRPr lang="en-US" sz="2600" b="1" i="0" u="none" strike="noStrike" dirty="0">
                        <a:solidFill>
                          <a:srgbClr val="000000"/>
                        </a:solidFill>
                        <a:effectLst/>
                        <a:latin typeface="+mn-lt"/>
                      </a:endParaRPr>
                    </a:p>
                  </a:txBody>
                  <a:tcPr marL="5644" marR="5644" marT="365760" marB="3657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600" b="1" u="none" strike="noStrike" dirty="0">
                          <a:effectLst/>
                          <a:latin typeface="+mn-lt"/>
                        </a:rPr>
                        <a:t>Owner's Equity Statement</a:t>
                      </a:r>
                      <a:endParaRPr lang="en-US" sz="2600" b="1" i="0" u="none" strike="noStrike" dirty="0">
                        <a:solidFill>
                          <a:srgbClr val="000000"/>
                        </a:solidFill>
                        <a:effectLst/>
                        <a:latin typeface="+mn-lt"/>
                      </a:endParaRPr>
                    </a:p>
                  </a:txBody>
                  <a:tcPr marL="5644" marR="5644" marT="365760" marB="3657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tc>
                  <a:txBody>
                    <a:bodyPr/>
                    <a:lstStyle/>
                    <a:p>
                      <a:pPr algn="ctr" fontAlgn="b"/>
                      <a:endParaRPr lang="en-US" sz="2600" b="1" i="0" u="none" strike="noStrike" dirty="0">
                        <a:solidFill>
                          <a:srgbClr val="000000"/>
                        </a:solidFill>
                        <a:effectLst/>
                        <a:latin typeface="+mn-lt"/>
                      </a:endParaRPr>
                    </a:p>
                  </a:txBody>
                  <a:tcPr marL="5644" marR="5644" marT="365760" marB="3657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GB" sz="2600" b="1" u="none" strike="noStrike" dirty="0" smtClean="0">
                          <a:effectLst/>
                          <a:latin typeface="+mn-lt"/>
                        </a:rPr>
                        <a:t>Statement of Financial Position</a:t>
                      </a:r>
                    </a:p>
                    <a:p>
                      <a:pPr algn="ctr" fontAlgn="b"/>
                      <a:r>
                        <a:rPr lang="en-GB" sz="2600" b="1" i="0" u="none" strike="noStrike" dirty="0" smtClean="0">
                          <a:solidFill>
                            <a:srgbClr val="000000"/>
                          </a:solidFill>
                          <a:effectLst/>
                          <a:latin typeface="+mn-lt"/>
                        </a:rPr>
                        <a:t>(Balan</a:t>
                      </a:r>
                      <a:r>
                        <a:rPr lang="en-GB" sz="2600" b="1" i="0" u="none" strike="noStrike" baseline="0" dirty="0" smtClean="0">
                          <a:solidFill>
                            <a:srgbClr val="000000"/>
                          </a:solidFill>
                          <a:effectLst/>
                          <a:latin typeface="+mn-lt"/>
                        </a:rPr>
                        <a:t>ce Sheet)</a:t>
                      </a:r>
                      <a:endParaRPr lang="en-US" sz="2600" b="1" i="0" u="none" strike="noStrike" dirty="0">
                        <a:solidFill>
                          <a:srgbClr val="000000"/>
                        </a:solidFill>
                        <a:effectLst/>
                        <a:latin typeface="+mn-lt"/>
                      </a:endParaRPr>
                    </a:p>
                  </a:txBody>
                  <a:tcPr marL="5644" marR="5644" marT="365760" marB="3657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tc>
                  <a:txBody>
                    <a:bodyPr/>
                    <a:lstStyle/>
                    <a:p>
                      <a:pPr algn="ctr" fontAlgn="b"/>
                      <a:endParaRPr lang="en-US" sz="2600" b="1" i="0" u="none" strike="noStrike" dirty="0">
                        <a:solidFill>
                          <a:srgbClr val="000000"/>
                        </a:solidFill>
                        <a:effectLst/>
                        <a:latin typeface="+mn-lt"/>
                      </a:endParaRPr>
                    </a:p>
                  </a:txBody>
                  <a:tcPr marL="5644" marR="5644" marT="365760" marB="3657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600" b="1" u="none" strike="noStrike" dirty="0">
                          <a:effectLst/>
                          <a:latin typeface="+mn-lt"/>
                        </a:rPr>
                        <a:t>Statement </a:t>
                      </a:r>
                      <a:endParaRPr lang="en-US" sz="2600" b="1" u="none" strike="noStrike" dirty="0" smtClean="0">
                        <a:effectLst/>
                        <a:latin typeface="+mn-lt"/>
                      </a:endParaRPr>
                    </a:p>
                    <a:p>
                      <a:pPr algn="ctr" fontAlgn="b"/>
                      <a:r>
                        <a:rPr lang="en-US" sz="2600" b="1" u="none" strike="noStrike" dirty="0" smtClean="0">
                          <a:effectLst/>
                          <a:latin typeface="+mn-lt"/>
                        </a:rPr>
                        <a:t>of </a:t>
                      </a:r>
                      <a:r>
                        <a:rPr lang="en-US" sz="2600" b="1" u="none" strike="noStrike" dirty="0">
                          <a:effectLst/>
                          <a:latin typeface="+mn-lt"/>
                        </a:rPr>
                        <a:t>Cash Flows</a:t>
                      </a:r>
                      <a:endParaRPr lang="en-US" sz="2600" b="1" i="0" u="none" strike="noStrike" dirty="0">
                        <a:solidFill>
                          <a:srgbClr val="000000"/>
                        </a:solidFill>
                        <a:effectLst/>
                        <a:latin typeface="+mn-lt"/>
                      </a:endParaRPr>
                    </a:p>
                  </a:txBody>
                  <a:tcPr marL="5644" marR="5644" marT="365760" marB="3657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extLst>
                  <a:ext uri="{0D108BD9-81ED-4DB2-BD59-A6C34878D82A}">
                    <a16:rowId xmlns:a16="http://schemas.microsoft.com/office/drawing/2014/main" val="10001"/>
                  </a:ext>
                </a:extLst>
              </a:tr>
            </a:tbl>
          </a:graphicData>
        </a:graphic>
      </p:graphicFrame>
      <p:sp>
        <p:nvSpPr>
          <p:cNvPr id="4" name="Down Arrow 3"/>
          <p:cNvSpPr/>
          <p:nvPr/>
        </p:nvSpPr>
        <p:spPr>
          <a:xfrm>
            <a:off x="1600200" y="2259042"/>
            <a:ext cx="558800" cy="613604"/>
          </a:xfrm>
          <a:prstGeom prst="downArrow">
            <a:avLst/>
          </a:prstGeom>
          <a:solidFill>
            <a:srgbClr val="196E7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srgbClr val="FFFFFF"/>
              </a:solidFill>
            </a:endParaRPr>
          </a:p>
        </p:txBody>
      </p:sp>
      <p:sp>
        <p:nvSpPr>
          <p:cNvPr id="11" name="Down Arrow 10"/>
          <p:cNvSpPr/>
          <p:nvPr/>
        </p:nvSpPr>
        <p:spPr>
          <a:xfrm>
            <a:off x="4419600" y="2259042"/>
            <a:ext cx="558800" cy="613604"/>
          </a:xfrm>
          <a:prstGeom prst="downArrow">
            <a:avLst/>
          </a:prstGeom>
          <a:solidFill>
            <a:srgbClr val="196E7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srgbClr val="FFFFFF"/>
              </a:solidFill>
            </a:endParaRPr>
          </a:p>
        </p:txBody>
      </p:sp>
      <p:sp>
        <p:nvSpPr>
          <p:cNvPr id="12" name="Down Arrow 11"/>
          <p:cNvSpPr/>
          <p:nvPr/>
        </p:nvSpPr>
        <p:spPr>
          <a:xfrm>
            <a:off x="7289800" y="2259042"/>
            <a:ext cx="558800" cy="613604"/>
          </a:xfrm>
          <a:prstGeom prst="downArrow">
            <a:avLst/>
          </a:prstGeom>
          <a:solidFill>
            <a:srgbClr val="196E7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srgbClr val="FFFFFF"/>
              </a:solidFill>
            </a:endParaRPr>
          </a:p>
        </p:txBody>
      </p:sp>
      <p:sp>
        <p:nvSpPr>
          <p:cNvPr id="14" name="Down Arrow 13"/>
          <p:cNvSpPr/>
          <p:nvPr/>
        </p:nvSpPr>
        <p:spPr>
          <a:xfrm>
            <a:off x="10109200" y="2259042"/>
            <a:ext cx="558800" cy="613604"/>
          </a:xfrm>
          <a:prstGeom prst="downArrow">
            <a:avLst/>
          </a:prstGeom>
          <a:solidFill>
            <a:srgbClr val="196E7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srgbClr val="FFFFFF"/>
              </a:solidFill>
            </a:endParaRPr>
          </a:p>
        </p:txBody>
      </p:sp>
      <p:sp>
        <p:nvSpPr>
          <p:cNvPr id="10" name="TextBox 9"/>
          <p:cNvSpPr txBox="1"/>
          <p:nvPr/>
        </p:nvSpPr>
        <p:spPr>
          <a:xfrm>
            <a:off x="1055440" y="6021288"/>
            <a:ext cx="10081120" cy="615553"/>
          </a:xfrm>
          <a:prstGeom prst="rect">
            <a:avLst/>
          </a:prstGeom>
          <a:noFill/>
        </p:spPr>
        <p:txBody>
          <a:bodyPr wrap="square" rtlCol="0">
            <a:spAutoFit/>
          </a:bodyPr>
          <a:lstStyle/>
          <a:p>
            <a:r>
              <a:rPr lang="en-US" altLang="en-US" sz="2000" dirty="0" smtClean="0">
                <a:solidFill>
                  <a:schemeClr val="tx1"/>
                </a:solidFill>
                <a:latin typeface="Liberation Sans" panose="020B0604020202020204" pitchFamily="34" charset="0"/>
                <a:cs typeface="Arial" charset="0"/>
              </a:rPr>
              <a:t>Financial Statements are prepared directly from the Adjusted Trial Balance</a:t>
            </a:r>
            <a:r>
              <a:rPr lang="en-US" altLang="en-US" dirty="0" smtClean="0">
                <a:solidFill>
                  <a:schemeClr val="tx1"/>
                </a:solidFill>
                <a:latin typeface="Liberation Sans" panose="020B0604020202020204" pitchFamily="34" charset="0"/>
                <a:cs typeface="Arial" charset="0"/>
              </a:rPr>
              <a:t>.  </a:t>
            </a:r>
          </a:p>
          <a:p>
            <a:endParaRPr lang="en-US" dirty="0"/>
          </a:p>
        </p:txBody>
      </p:sp>
    </p:spTree>
    <p:extLst>
      <p:ext uri="{BB962C8B-B14F-4D97-AF65-F5344CB8AC3E}">
        <p14:creationId xmlns:p14="http://schemas.microsoft.com/office/powerpoint/2010/main" val="336138160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4"/>
          <p:cNvSpPr txBox="1">
            <a:spLocks noGrp="1"/>
          </p:cNvSpPr>
          <p:nvPr>
            <p:ph type="title"/>
          </p:nvPr>
        </p:nvSpPr>
        <p:spPr>
          <a:xfrm>
            <a:off x="1828800" y="762002"/>
            <a:ext cx="8839200" cy="646331"/>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4000"/>
              <a:buFont typeface="Calibri"/>
              <a:buNone/>
            </a:pPr>
            <a:r>
              <a:rPr lang="en-US" b="1">
                <a:solidFill>
                  <a:schemeClr val="dk1"/>
                </a:solidFill>
              </a:rPr>
              <a:t>Quick Test</a:t>
            </a:r>
            <a:endParaRPr sz="2000" b="1">
              <a:solidFill>
                <a:schemeClr val="dk1"/>
              </a:solidFill>
            </a:endParaRPr>
          </a:p>
        </p:txBody>
      </p:sp>
      <p:graphicFrame>
        <p:nvGraphicFramePr>
          <p:cNvPr id="296" name="Google Shape;296;p24"/>
          <p:cNvGraphicFramePr/>
          <p:nvPr/>
        </p:nvGraphicFramePr>
        <p:xfrm>
          <a:off x="1905000" y="1524001"/>
          <a:ext cx="8458200" cy="3813400"/>
        </p:xfrm>
        <a:graphic>
          <a:graphicData uri="http://schemas.openxmlformats.org/drawingml/2006/table">
            <a:tbl>
              <a:tblPr>
                <a:noFill/>
                <a:tableStyleId>{62C330F0-2C77-4F8F-BD2A-3A7D65B0CD9B}</a:tableStyleId>
              </a:tblPr>
              <a:tblGrid>
                <a:gridCol w="2057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4950">
                <a:tc gridSpan="3">
                  <a:txBody>
                    <a:bodyPr/>
                    <a:lstStyle/>
                    <a:p>
                      <a:pPr marL="0" marR="0" lvl="0" indent="0" algn="l" rtl="0">
                        <a:spcBef>
                          <a:spcPts val="0"/>
                        </a:spcBef>
                        <a:spcAft>
                          <a:spcPts val="0"/>
                        </a:spcAft>
                        <a:buNone/>
                      </a:pPr>
                      <a:r>
                        <a:rPr lang="en-US" sz="2200" u="none" strike="noStrike" dirty="0">
                          <a:solidFill>
                            <a:schemeClr val="dk1"/>
                          </a:solidFill>
                          <a:latin typeface="Calibri"/>
                          <a:ea typeface="Calibri"/>
                          <a:cs typeface="Calibri"/>
                          <a:sym typeface="Calibri"/>
                        </a:rPr>
                        <a:t>Presented below is selected information related to Li Fashions at December 31, 2020. Li </a:t>
                      </a:r>
                      <a:r>
                        <a:rPr lang="en-US" sz="2200" u="none" strike="noStrike" dirty="0">
                          <a:latin typeface="Calibri"/>
                          <a:ea typeface="Calibri"/>
                          <a:cs typeface="Calibri"/>
                          <a:sym typeface="Calibri"/>
                        </a:rPr>
                        <a:t>reports financial information monthly.</a:t>
                      </a:r>
                      <a:endParaRPr sz="2200" b="0" i="0" u="none" strike="noStrike" dirty="0">
                        <a:solidFill>
                          <a:srgbClr val="000000"/>
                        </a:solidFill>
                        <a:latin typeface="Calibri"/>
                        <a:ea typeface="Calibri"/>
                        <a:cs typeface="Calibri"/>
                        <a:sym typeface="Calibri"/>
                      </a:endParaRPr>
                    </a:p>
                  </a:txBody>
                  <a:tcPr marL="3300" marR="3300" marT="3300" marB="0" anchor="ctr">
                    <a:solidFill>
                      <a:schemeClr val="lt2"/>
                    </a:solidFill>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2200" b="0" i="0" u="none" strike="noStrike">
                        <a:solidFill>
                          <a:srgbClr val="000000"/>
                        </a:solidFill>
                        <a:latin typeface="Calibri"/>
                        <a:ea typeface="Calibri"/>
                        <a:cs typeface="Calibri"/>
                        <a:sym typeface="Calibri"/>
                      </a:endParaRPr>
                    </a:p>
                  </a:txBody>
                  <a:tcPr marL="3300" marR="3300" marT="3300" marB="0" anchor="b">
                    <a:solidFill>
                      <a:schemeClr val="lt2"/>
                    </a:solidFill>
                  </a:tcPr>
                </a:tc>
                <a:extLst>
                  <a:ext uri="{0D108BD9-81ED-4DB2-BD59-A6C34878D82A}">
                    <a16:rowId xmlns:a16="http://schemas.microsoft.com/office/drawing/2014/main" val="10000"/>
                  </a:ext>
                </a:extLst>
              </a:tr>
              <a:tr h="304950">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Equipment </a:t>
                      </a:r>
                      <a:endParaRPr sz="2200" b="0" i="0" u="none" strike="noStrike">
                        <a:solidFill>
                          <a:srgbClr val="000000"/>
                        </a:solidFill>
                        <a:latin typeface="Calibri"/>
                        <a:ea typeface="Calibri"/>
                        <a:cs typeface="Calibri"/>
                        <a:sym typeface="Calibri"/>
                      </a:endParaRPr>
                    </a:p>
                  </a:txBody>
                  <a:tcPr marL="3300" marR="3300" marT="9145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HK$10,000</a:t>
                      </a:r>
                      <a:endParaRPr sz="2200" b="0" i="0" u="none" strike="noStrike">
                        <a:solidFill>
                          <a:srgbClr val="000000"/>
                        </a:solidFill>
                        <a:latin typeface="Calibri"/>
                        <a:ea typeface="Calibri"/>
                        <a:cs typeface="Calibri"/>
                        <a:sym typeface="Calibri"/>
                      </a:endParaRPr>
                    </a:p>
                  </a:txBody>
                  <a:tcPr marL="3300" marR="3300" marT="18300" marB="18300" anchor="ctr">
                    <a:solidFill>
                      <a:schemeClr val="lt2"/>
                    </a:solidFill>
                  </a:tcPr>
                </a:tc>
                <a:tc>
                  <a:txBody>
                    <a:bodyPr/>
                    <a:lstStyle/>
                    <a:p>
                      <a:pPr marL="0" marR="0" lvl="0" indent="0" algn="l" rtl="0">
                        <a:spcBef>
                          <a:spcPts val="0"/>
                        </a:spcBef>
                        <a:spcAft>
                          <a:spcPts val="0"/>
                        </a:spcAft>
                        <a:buNone/>
                      </a:pPr>
                      <a:r>
                        <a:rPr lang="en-US" sz="2200" u="none" strike="noStrike" dirty="0">
                          <a:latin typeface="Calibri"/>
                          <a:ea typeface="Calibri"/>
                          <a:cs typeface="Calibri"/>
                          <a:sym typeface="Calibri"/>
                        </a:rPr>
                        <a:t>Utilities Expense </a:t>
                      </a:r>
                      <a:endParaRPr sz="2200" b="0" i="0" u="none" strike="noStrike" dirty="0">
                        <a:solidFill>
                          <a:srgbClr val="000000"/>
                        </a:solidFill>
                        <a:latin typeface="Calibri"/>
                        <a:ea typeface="Calibri"/>
                        <a:cs typeface="Calibri"/>
                        <a:sym typeface="Calibri"/>
                      </a:endParaRPr>
                    </a:p>
                  </a:txBody>
                  <a:tcPr marL="274325" marR="3300" marT="18300" marB="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HK$4,000</a:t>
                      </a:r>
                      <a:endParaRPr sz="2200" b="0" i="0" u="none" strike="noStrike">
                        <a:solidFill>
                          <a:srgbClr val="000000"/>
                        </a:solidFill>
                        <a:latin typeface="Calibri"/>
                        <a:ea typeface="Calibri"/>
                        <a:cs typeface="Calibri"/>
                        <a:sym typeface="Calibri"/>
                      </a:endParaRPr>
                    </a:p>
                  </a:txBody>
                  <a:tcPr marL="3300" marR="3300" marT="18300" marB="18300" anchor="ctr">
                    <a:solidFill>
                      <a:schemeClr val="lt2"/>
                    </a:solidFill>
                  </a:tcPr>
                </a:tc>
                <a:extLst>
                  <a:ext uri="{0D108BD9-81ED-4DB2-BD59-A6C34878D82A}">
                    <a16:rowId xmlns:a16="http://schemas.microsoft.com/office/drawing/2014/main" val="10001"/>
                  </a:ext>
                </a:extLst>
              </a:tr>
              <a:tr h="304950">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Cash </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8,000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Accounts Receivable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9,000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2"/>
                  </a:ext>
                </a:extLst>
              </a:tr>
              <a:tr h="3404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Service Revenue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36,000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dirty="0">
                          <a:latin typeface="Calibri"/>
                          <a:ea typeface="Calibri"/>
                          <a:cs typeface="Calibri"/>
                          <a:sym typeface="Calibri"/>
                        </a:rPr>
                        <a:t>Salaries and Wages Expense </a:t>
                      </a:r>
                      <a:endParaRPr sz="2200" b="0" i="0" u="none" strike="noStrike" dirty="0">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7,000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3"/>
                  </a:ext>
                </a:extLst>
              </a:tr>
              <a:tr h="334325">
                <a:tc>
                  <a:txBody>
                    <a:bodyPr/>
                    <a:lstStyle/>
                    <a:p>
                      <a:pPr marL="0" marR="0" lvl="0" indent="0" algn="l" rtl="0">
                        <a:spcBef>
                          <a:spcPts val="0"/>
                        </a:spcBef>
                        <a:spcAft>
                          <a:spcPts val="0"/>
                        </a:spcAft>
                        <a:buNone/>
                      </a:pPr>
                      <a:r>
                        <a:rPr lang="en-US" sz="2200" u="none" strike="noStrike" dirty="0">
                          <a:solidFill>
                            <a:schemeClr val="dk1"/>
                          </a:solidFill>
                          <a:latin typeface="Calibri"/>
                          <a:ea typeface="Calibri"/>
                          <a:cs typeface="Calibri"/>
                          <a:sym typeface="Calibri"/>
                        </a:rPr>
                        <a:t>Rent Expense </a:t>
                      </a:r>
                      <a:endParaRPr dirty="0"/>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11,000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dirty="0">
                          <a:latin typeface="Calibri"/>
                          <a:ea typeface="Calibri"/>
                          <a:cs typeface="Calibri"/>
                          <a:sym typeface="Calibri"/>
                        </a:rPr>
                        <a:t>Notes Payable </a:t>
                      </a:r>
                      <a:endParaRPr sz="2200" b="0" i="0" u="none" strike="noStrike" dirty="0">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16,500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4"/>
                  </a:ext>
                </a:extLst>
              </a:tr>
              <a:tr h="328225">
                <a:tc>
                  <a:txBody>
                    <a:bodyPr/>
                    <a:lstStyle/>
                    <a:p>
                      <a:pPr marL="0" marR="0" lvl="0" indent="0" algn="l" rtl="0">
                        <a:spcBef>
                          <a:spcPts val="0"/>
                        </a:spcBef>
                        <a:spcAft>
                          <a:spcPts val="0"/>
                        </a:spcAft>
                        <a:buNone/>
                      </a:pPr>
                      <a:r>
                        <a:rPr lang="en-US" sz="2200" u="none" strike="noStrike" dirty="0">
                          <a:solidFill>
                            <a:schemeClr val="dk1"/>
                          </a:solidFill>
                          <a:latin typeface="Calibri"/>
                          <a:ea typeface="Calibri"/>
                          <a:cs typeface="Calibri"/>
                          <a:sym typeface="Calibri"/>
                        </a:rPr>
                        <a:t>Accounts Payable </a:t>
                      </a:r>
                      <a:endParaRPr dirty="0"/>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2,000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dirty="0">
                          <a:latin typeface="Calibri"/>
                          <a:ea typeface="Calibri"/>
                          <a:cs typeface="Calibri"/>
                          <a:sym typeface="Calibri"/>
                        </a:rPr>
                        <a:t>Owner’s Drawings </a:t>
                      </a:r>
                      <a:endParaRPr sz="2200" b="0" i="0" u="none" strike="noStrike" dirty="0">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10,000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5"/>
                  </a:ext>
                </a:extLst>
              </a:tr>
              <a:tr h="245925">
                <a:tc gridSpan="4">
                  <a:txBody>
                    <a:bodyPr/>
                    <a:lstStyle/>
                    <a:p>
                      <a:pPr marL="398463" marR="0" lvl="0" indent="-398463" algn="l" rtl="0">
                        <a:spcBef>
                          <a:spcPts val="0"/>
                        </a:spcBef>
                        <a:spcAft>
                          <a:spcPts val="0"/>
                        </a:spcAft>
                        <a:buNone/>
                      </a:pPr>
                      <a:r>
                        <a:rPr lang="en-US" sz="2200" u="none" strike="noStrike">
                          <a:latin typeface="Calibri"/>
                          <a:ea typeface="Calibri"/>
                          <a:cs typeface="Calibri"/>
                          <a:sym typeface="Calibri"/>
                        </a:rPr>
                        <a:t>a.  Determine the total assets at December 31, 2020.</a:t>
                      </a:r>
                      <a:endParaRPr sz="2200" b="0" i="0" u="none" strike="noStrike">
                        <a:solidFill>
                          <a:srgbClr val="000000"/>
                        </a:solidFill>
                        <a:latin typeface="Calibri"/>
                        <a:ea typeface="Calibri"/>
                        <a:cs typeface="Calibri"/>
                        <a:sym typeface="Calibri"/>
                      </a:endParaRPr>
                    </a:p>
                  </a:txBody>
                  <a:tcPr marL="3300" marR="3300" marT="91450" marB="0" anchor="ctr">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40425">
                <a:tc gridSpan="4">
                  <a:txBody>
                    <a:bodyPr/>
                    <a:lstStyle/>
                    <a:p>
                      <a:pPr marL="346075" marR="0" lvl="0" indent="-346075" algn="l" rtl="0">
                        <a:spcBef>
                          <a:spcPts val="0"/>
                        </a:spcBef>
                        <a:spcAft>
                          <a:spcPts val="0"/>
                        </a:spcAft>
                        <a:buNone/>
                      </a:pPr>
                      <a:r>
                        <a:rPr lang="en-US" sz="2200" u="none" strike="noStrike">
                          <a:latin typeface="Calibri"/>
                          <a:ea typeface="Calibri"/>
                          <a:cs typeface="Calibri"/>
                          <a:sym typeface="Calibri"/>
                        </a:rPr>
                        <a:t>b.  Determine the net income reported for December 2020.</a:t>
                      </a:r>
                      <a:endParaRPr sz="2200" b="0" i="0" u="none" strike="noStrike">
                        <a:solidFill>
                          <a:srgbClr val="000000"/>
                        </a:solidFill>
                        <a:latin typeface="Calibri"/>
                        <a:ea typeface="Calibri"/>
                        <a:cs typeface="Calibri"/>
                        <a:sym typeface="Calibri"/>
                      </a:endParaRPr>
                    </a:p>
                  </a:txBody>
                  <a:tcPr marL="3300" marR="3300" marT="91450" marB="0" anchor="ctr">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04950">
                <a:tc gridSpan="4">
                  <a:txBody>
                    <a:bodyPr/>
                    <a:lstStyle/>
                    <a:p>
                      <a:pPr marL="346075" marR="0" lvl="0" indent="-346075" algn="l" rtl="0">
                        <a:spcBef>
                          <a:spcPts val="0"/>
                        </a:spcBef>
                        <a:spcAft>
                          <a:spcPts val="0"/>
                        </a:spcAft>
                        <a:buNone/>
                      </a:pPr>
                      <a:r>
                        <a:rPr lang="en-US" sz="2200" u="none" strike="noStrike" dirty="0">
                          <a:latin typeface="Calibri"/>
                          <a:ea typeface="Calibri"/>
                          <a:cs typeface="Calibri"/>
                          <a:sym typeface="Calibri"/>
                        </a:rPr>
                        <a:t>c.  Determine the owner’s equity at December 31, 2020.</a:t>
                      </a:r>
                      <a:endParaRPr sz="2200" b="0" i="0" u="none" strike="noStrike" dirty="0">
                        <a:solidFill>
                          <a:srgbClr val="000000"/>
                        </a:solidFill>
                        <a:latin typeface="Calibri"/>
                        <a:ea typeface="Calibri"/>
                        <a:cs typeface="Calibri"/>
                        <a:sym typeface="Calibri"/>
                      </a:endParaRPr>
                    </a:p>
                  </a:txBody>
                  <a:tcPr marL="3300" marR="3300" marT="91450" marB="0" anchor="ctr">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297" name="Google Shape;29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txBox="1">
            <a:spLocks noGrp="1"/>
          </p:cNvSpPr>
          <p:nvPr>
            <p:ph type="title"/>
          </p:nvPr>
        </p:nvSpPr>
        <p:spPr>
          <a:xfrm>
            <a:off x="1828800" y="762002"/>
            <a:ext cx="8839200" cy="646331"/>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4000"/>
              <a:buFont typeface="Calibri"/>
              <a:buNone/>
            </a:pPr>
            <a:r>
              <a:rPr lang="en-US" b="1">
                <a:solidFill>
                  <a:schemeClr val="dk1"/>
                </a:solidFill>
              </a:rPr>
              <a:t>Quick Test</a:t>
            </a:r>
            <a:endParaRPr sz="2000" b="1"/>
          </a:p>
        </p:txBody>
      </p:sp>
      <p:graphicFrame>
        <p:nvGraphicFramePr>
          <p:cNvPr id="304" name="Google Shape;304;p25"/>
          <p:cNvGraphicFramePr/>
          <p:nvPr/>
        </p:nvGraphicFramePr>
        <p:xfrm>
          <a:off x="1905000" y="1524001"/>
          <a:ext cx="8458200" cy="2624660"/>
        </p:xfrm>
        <a:graphic>
          <a:graphicData uri="http://schemas.openxmlformats.org/drawingml/2006/table">
            <a:tbl>
              <a:tblPr>
                <a:noFill/>
                <a:tableStyleId>{62C330F0-2C77-4F8F-BD2A-3A7D65B0CD9B}</a:tableStyleId>
              </a:tblPr>
              <a:tblGrid>
                <a:gridCol w="2057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04950">
                <a:tc gridSpan="3">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Li </a:t>
                      </a:r>
                      <a:r>
                        <a:rPr lang="en-US" sz="2200" u="none" strike="noStrike">
                          <a:latin typeface="Calibri"/>
                          <a:ea typeface="Calibri"/>
                          <a:cs typeface="Calibri"/>
                          <a:sym typeface="Calibri"/>
                        </a:rPr>
                        <a:t>reports financial information monthly.</a:t>
                      </a:r>
                      <a:endParaRPr sz="2200" b="0" i="0" u="none" strike="noStrike">
                        <a:solidFill>
                          <a:srgbClr val="000000"/>
                        </a:solidFill>
                        <a:latin typeface="Calibri"/>
                        <a:ea typeface="Calibri"/>
                        <a:cs typeface="Calibri"/>
                        <a:sym typeface="Calibri"/>
                      </a:endParaRPr>
                    </a:p>
                  </a:txBody>
                  <a:tcPr marL="3300" marR="3300" marT="3300" marB="0" anchor="ctr">
                    <a:solidFill>
                      <a:schemeClr val="lt2"/>
                    </a:solidFill>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2200" b="0" i="0" u="none" strike="noStrike">
                        <a:solidFill>
                          <a:srgbClr val="000000"/>
                        </a:solidFill>
                        <a:latin typeface="Calibri"/>
                        <a:ea typeface="Calibri"/>
                        <a:cs typeface="Calibri"/>
                        <a:sym typeface="Calibri"/>
                      </a:endParaRPr>
                    </a:p>
                  </a:txBody>
                  <a:tcPr marL="3300" marR="3300" marT="3300" marB="0" anchor="b">
                    <a:solidFill>
                      <a:schemeClr val="lt2"/>
                    </a:solidFill>
                  </a:tcPr>
                </a:tc>
                <a:extLst>
                  <a:ext uri="{0D108BD9-81ED-4DB2-BD59-A6C34878D82A}">
                    <a16:rowId xmlns:a16="http://schemas.microsoft.com/office/drawing/2014/main" val="10000"/>
                  </a:ext>
                </a:extLst>
              </a:tr>
              <a:tr h="304950">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Equipment </a:t>
                      </a:r>
                      <a:endParaRPr sz="2200" b="0" i="0" u="none" strike="noStrike">
                        <a:solidFill>
                          <a:srgbClr val="000000"/>
                        </a:solidFill>
                        <a:latin typeface="Calibri"/>
                        <a:ea typeface="Calibri"/>
                        <a:cs typeface="Calibri"/>
                        <a:sym typeface="Calibri"/>
                      </a:endParaRPr>
                    </a:p>
                  </a:txBody>
                  <a:tcPr marL="3300" marR="3300" marT="9145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HK$10,000</a:t>
                      </a:r>
                      <a:endParaRPr sz="2200" b="0" i="0" u="none" strike="noStrike">
                        <a:solidFill>
                          <a:srgbClr val="000000"/>
                        </a:solidFill>
                        <a:latin typeface="Calibri"/>
                        <a:ea typeface="Calibri"/>
                        <a:cs typeface="Calibri"/>
                        <a:sym typeface="Calibri"/>
                      </a:endParaRPr>
                    </a:p>
                  </a:txBody>
                  <a:tcPr marL="3300" marR="3300" marT="1830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Utilities Expense </a:t>
                      </a:r>
                      <a:endParaRPr sz="2200" b="0" i="0" u="none" strike="noStrike">
                        <a:solidFill>
                          <a:srgbClr val="000000"/>
                        </a:solidFill>
                        <a:latin typeface="Calibri"/>
                        <a:ea typeface="Calibri"/>
                        <a:cs typeface="Calibri"/>
                        <a:sym typeface="Calibri"/>
                      </a:endParaRPr>
                    </a:p>
                  </a:txBody>
                  <a:tcPr marL="274325" marR="3300" marT="18300" marB="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HK$4,000</a:t>
                      </a:r>
                      <a:endParaRPr sz="2200" b="0" i="0" u="none" strike="noStrike">
                        <a:solidFill>
                          <a:srgbClr val="000000"/>
                        </a:solidFill>
                        <a:latin typeface="Calibri"/>
                        <a:ea typeface="Calibri"/>
                        <a:cs typeface="Calibri"/>
                        <a:sym typeface="Calibri"/>
                      </a:endParaRPr>
                    </a:p>
                  </a:txBody>
                  <a:tcPr marL="3300" marR="3300" marT="18300" marB="18300" anchor="ctr">
                    <a:solidFill>
                      <a:schemeClr val="lt2"/>
                    </a:solidFill>
                  </a:tcPr>
                </a:tc>
                <a:extLst>
                  <a:ext uri="{0D108BD9-81ED-4DB2-BD59-A6C34878D82A}">
                    <a16:rowId xmlns:a16="http://schemas.microsoft.com/office/drawing/2014/main" val="10001"/>
                  </a:ext>
                </a:extLst>
              </a:tr>
              <a:tr h="304950">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Cash </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8,000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Accounts Receivable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9,000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2"/>
                  </a:ext>
                </a:extLst>
              </a:tr>
              <a:tr h="3404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Service Revenue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36,000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Salaries and Wages Expense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7,000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3"/>
                  </a:ext>
                </a:extLst>
              </a:tr>
              <a:tr h="3343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Rent Expense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11,000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Notes Payable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16,500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4"/>
                  </a:ext>
                </a:extLst>
              </a:tr>
              <a:tr h="3282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Accounts Payable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2,000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Owner’s Drawings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10,000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5"/>
                  </a:ext>
                </a:extLst>
              </a:tr>
              <a:tr h="245925">
                <a:tc gridSpan="4">
                  <a:txBody>
                    <a:bodyPr/>
                    <a:lstStyle/>
                    <a:p>
                      <a:pPr marL="398463" marR="0" lvl="0" indent="-398463" algn="l" rtl="0">
                        <a:spcBef>
                          <a:spcPts val="0"/>
                        </a:spcBef>
                        <a:spcAft>
                          <a:spcPts val="0"/>
                        </a:spcAft>
                        <a:buNone/>
                      </a:pPr>
                      <a:r>
                        <a:rPr lang="en-US" sz="2200" b="1" u="none" strike="noStrike">
                          <a:latin typeface="Calibri"/>
                          <a:ea typeface="Calibri"/>
                          <a:cs typeface="Calibri"/>
                          <a:sym typeface="Calibri"/>
                        </a:rPr>
                        <a:t>a.  Determine the total assets at December 31, 2020.</a:t>
                      </a:r>
                      <a:endParaRPr sz="2200" b="1" i="0" u="none" strike="noStrike">
                        <a:solidFill>
                          <a:srgbClr val="000000"/>
                        </a:solidFill>
                        <a:latin typeface="Calibri"/>
                        <a:ea typeface="Calibri"/>
                        <a:cs typeface="Calibri"/>
                        <a:sym typeface="Calibri"/>
                      </a:endParaRPr>
                    </a:p>
                  </a:txBody>
                  <a:tcPr marL="3300" marR="3300" marT="91450" marB="0" anchor="ctr">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graphicFrame>
        <p:nvGraphicFramePr>
          <p:cNvPr id="305" name="Google Shape;305;p25"/>
          <p:cNvGraphicFramePr/>
          <p:nvPr/>
        </p:nvGraphicFramePr>
        <p:xfrm>
          <a:off x="2590800" y="4448388"/>
          <a:ext cx="4590700" cy="1548480"/>
        </p:xfrm>
        <a:graphic>
          <a:graphicData uri="http://schemas.openxmlformats.org/drawingml/2006/table">
            <a:tbl>
              <a:tblPr>
                <a:noFill/>
                <a:tableStyleId>{62C330F0-2C77-4F8F-BD2A-3A7D65B0CD9B}</a:tableStyleId>
              </a:tblPr>
              <a:tblGrid>
                <a:gridCol w="3556700">
                  <a:extLst>
                    <a:ext uri="{9D8B030D-6E8A-4147-A177-3AD203B41FA5}">
                      <a16:colId xmlns:a16="http://schemas.microsoft.com/office/drawing/2014/main" val="20000"/>
                    </a:ext>
                  </a:extLst>
                </a:gridCol>
                <a:gridCol w="1034000">
                  <a:extLst>
                    <a:ext uri="{9D8B030D-6E8A-4147-A177-3AD203B41FA5}">
                      <a16:colId xmlns:a16="http://schemas.microsoft.com/office/drawing/2014/main" val="20001"/>
                    </a:ext>
                  </a:extLst>
                </a:gridCol>
              </a:tblGrid>
              <a:tr h="182250">
                <a:tc>
                  <a:txBody>
                    <a:bodyPr/>
                    <a:lstStyle/>
                    <a:p>
                      <a:pPr marL="0" marR="0" lvl="0" indent="0" algn="l" rtl="0">
                        <a:spcBef>
                          <a:spcPts val="0"/>
                        </a:spcBef>
                        <a:spcAft>
                          <a:spcPts val="0"/>
                        </a:spcAft>
                        <a:buNone/>
                      </a:pPr>
                      <a:r>
                        <a:rPr lang="en-US" sz="2300" u="none" strike="noStrike"/>
                        <a:t>Cash</a:t>
                      </a:r>
                      <a:endParaRPr sz="2300" b="0" i="0" u="none" strike="noStrike">
                        <a:solidFill>
                          <a:srgbClr val="000000"/>
                        </a:solidFill>
                        <a:latin typeface="Calibri"/>
                        <a:ea typeface="Calibri"/>
                        <a:cs typeface="Calibri"/>
                        <a:sym typeface="Calibri"/>
                      </a:endParaRPr>
                    </a:p>
                  </a:txBody>
                  <a:tcPr marL="4225" marR="4225" marT="18300" marB="18300" anchor="b">
                    <a:solidFill>
                      <a:schemeClr val="lt2"/>
                    </a:solidFill>
                  </a:tcPr>
                </a:tc>
                <a:tc>
                  <a:txBody>
                    <a:bodyPr/>
                    <a:lstStyle/>
                    <a:p>
                      <a:pPr marL="0" marR="0" lvl="0" indent="0" algn="r" rtl="0">
                        <a:spcBef>
                          <a:spcPts val="0"/>
                        </a:spcBef>
                        <a:spcAft>
                          <a:spcPts val="0"/>
                        </a:spcAft>
                        <a:buNone/>
                      </a:pPr>
                      <a:r>
                        <a:rPr lang="en-US" sz="2300" u="none" strike="noStrike"/>
                        <a:t>$   8,000</a:t>
                      </a:r>
                      <a:endParaRPr sz="2300" b="0" i="0" u="none" strike="noStrike">
                        <a:solidFill>
                          <a:srgbClr val="000000"/>
                        </a:solidFill>
                        <a:latin typeface="Calibri"/>
                        <a:ea typeface="Calibri"/>
                        <a:cs typeface="Calibri"/>
                        <a:sym typeface="Calibri"/>
                      </a:endParaRPr>
                    </a:p>
                  </a:txBody>
                  <a:tcPr marL="4225" marR="4225" marT="18300" marB="18300" anchor="b">
                    <a:solidFill>
                      <a:schemeClr val="lt2"/>
                    </a:solidFill>
                  </a:tcPr>
                </a:tc>
                <a:extLst>
                  <a:ext uri="{0D108BD9-81ED-4DB2-BD59-A6C34878D82A}">
                    <a16:rowId xmlns:a16="http://schemas.microsoft.com/office/drawing/2014/main" val="10000"/>
                  </a:ext>
                </a:extLst>
              </a:tr>
              <a:tr h="182250">
                <a:tc>
                  <a:txBody>
                    <a:bodyPr/>
                    <a:lstStyle/>
                    <a:p>
                      <a:pPr marL="0" marR="0" lvl="0" indent="0" algn="l" rtl="0">
                        <a:spcBef>
                          <a:spcPts val="0"/>
                        </a:spcBef>
                        <a:spcAft>
                          <a:spcPts val="0"/>
                        </a:spcAft>
                        <a:buNone/>
                      </a:pPr>
                      <a:r>
                        <a:rPr lang="en-US" sz="2300" u="none" strike="noStrike"/>
                        <a:t>Accounts receivable</a:t>
                      </a:r>
                      <a:endParaRPr sz="2300" b="0" i="0" u="none" strike="noStrike">
                        <a:solidFill>
                          <a:srgbClr val="000000"/>
                        </a:solidFill>
                        <a:latin typeface="Calibri"/>
                        <a:ea typeface="Calibri"/>
                        <a:cs typeface="Calibri"/>
                        <a:sym typeface="Calibri"/>
                      </a:endParaRPr>
                    </a:p>
                  </a:txBody>
                  <a:tcPr marL="4225" marR="4225" marT="18300" marB="18300" anchor="b">
                    <a:solidFill>
                      <a:schemeClr val="lt2"/>
                    </a:solidFill>
                  </a:tcPr>
                </a:tc>
                <a:tc>
                  <a:txBody>
                    <a:bodyPr/>
                    <a:lstStyle/>
                    <a:p>
                      <a:pPr marL="0" marR="0" lvl="0" indent="0" algn="r" rtl="0">
                        <a:spcBef>
                          <a:spcPts val="0"/>
                        </a:spcBef>
                        <a:spcAft>
                          <a:spcPts val="0"/>
                        </a:spcAft>
                        <a:buNone/>
                      </a:pPr>
                      <a:r>
                        <a:rPr lang="en-US" sz="2300" u="none" strike="noStrike"/>
                        <a:t>9,000</a:t>
                      </a:r>
                      <a:endParaRPr sz="2300" b="0" i="0" u="none" strike="noStrike">
                        <a:solidFill>
                          <a:srgbClr val="000000"/>
                        </a:solidFill>
                        <a:latin typeface="Calibri"/>
                        <a:ea typeface="Calibri"/>
                        <a:cs typeface="Calibri"/>
                        <a:sym typeface="Calibri"/>
                      </a:endParaRPr>
                    </a:p>
                  </a:txBody>
                  <a:tcPr marL="4225" marR="4225" marT="18300" marB="18300" anchor="b">
                    <a:solidFill>
                      <a:schemeClr val="lt2"/>
                    </a:solidFill>
                  </a:tcPr>
                </a:tc>
                <a:extLst>
                  <a:ext uri="{0D108BD9-81ED-4DB2-BD59-A6C34878D82A}">
                    <a16:rowId xmlns:a16="http://schemas.microsoft.com/office/drawing/2014/main" val="10001"/>
                  </a:ext>
                </a:extLst>
              </a:tr>
              <a:tr h="182250">
                <a:tc>
                  <a:txBody>
                    <a:bodyPr/>
                    <a:lstStyle/>
                    <a:p>
                      <a:pPr marL="0" marR="0" lvl="0" indent="0" algn="l" rtl="0">
                        <a:spcBef>
                          <a:spcPts val="0"/>
                        </a:spcBef>
                        <a:spcAft>
                          <a:spcPts val="0"/>
                        </a:spcAft>
                        <a:buNone/>
                      </a:pPr>
                      <a:r>
                        <a:rPr lang="en-US" sz="2300" u="none" strike="noStrike"/>
                        <a:t>Equipment</a:t>
                      </a:r>
                      <a:endParaRPr sz="2300" b="0" i="0" u="none" strike="noStrike">
                        <a:solidFill>
                          <a:srgbClr val="000000"/>
                        </a:solidFill>
                        <a:latin typeface="Calibri"/>
                        <a:ea typeface="Calibri"/>
                        <a:cs typeface="Calibri"/>
                        <a:sym typeface="Calibri"/>
                      </a:endParaRPr>
                    </a:p>
                  </a:txBody>
                  <a:tcPr marL="4225" marR="4225" marT="18300" marB="18300" anchor="b">
                    <a:solidFill>
                      <a:schemeClr val="lt2"/>
                    </a:solidFill>
                  </a:tcPr>
                </a:tc>
                <a:tc>
                  <a:txBody>
                    <a:bodyPr/>
                    <a:lstStyle/>
                    <a:p>
                      <a:pPr marL="0" marR="0" lvl="0" indent="0" algn="r" rtl="0">
                        <a:spcBef>
                          <a:spcPts val="0"/>
                        </a:spcBef>
                        <a:spcAft>
                          <a:spcPts val="0"/>
                        </a:spcAft>
                        <a:buNone/>
                      </a:pPr>
                      <a:r>
                        <a:rPr lang="en-US" sz="2300" u="none" strike="noStrike"/>
                        <a:t>10,000</a:t>
                      </a:r>
                      <a:endParaRPr sz="2300" b="0" i="0" u="none" strike="noStrike">
                        <a:solidFill>
                          <a:srgbClr val="000000"/>
                        </a:solidFill>
                        <a:latin typeface="Calibri"/>
                        <a:ea typeface="Calibri"/>
                        <a:cs typeface="Calibri"/>
                        <a:sym typeface="Calibri"/>
                      </a:endParaRPr>
                    </a:p>
                  </a:txBody>
                  <a:tcPr marL="4225" marR="4225" marT="18300" marB="18300" anchor="b">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182250">
                <a:tc>
                  <a:txBody>
                    <a:bodyPr/>
                    <a:lstStyle/>
                    <a:p>
                      <a:pPr marL="0" marR="0" lvl="0" indent="0" algn="l" rtl="0">
                        <a:spcBef>
                          <a:spcPts val="0"/>
                        </a:spcBef>
                        <a:spcAft>
                          <a:spcPts val="0"/>
                        </a:spcAft>
                        <a:buNone/>
                      </a:pPr>
                      <a:r>
                        <a:rPr lang="en-US" sz="2300" b="0" i="0" u="none" strike="noStrike">
                          <a:solidFill>
                            <a:srgbClr val="000000"/>
                          </a:solidFill>
                          <a:latin typeface="Calibri"/>
                          <a:ea typeface="Calibri"/>
                          <a:cs typeface="Calibri"/>
                          <a:sym typeface="Calibri"/>
                        </a:rPr>
                        <a:t>Total assets</a:t>
                      </a:r>
                      <a:endParaRPr/>
                    </a:p>
                  </a:txBody>
                  <a:tcPr marL="4225" marR="4225" marT="18300" marB="18300" anchor="b">
                    <a:solidFill>
                      <a:schemeClr val="lt2"/>
                    </a:solidFill>
                  </a:tcPr>
                </a:tc>
                <a:tc>
                  <a:txBody>
                    <a:bodyPr/>
                    <a:lstStyle/>
                    <a:p>
                      <a:pPr marL="0" marR="0" lvl="0" indent="0" algn="r" rtl="0">
                        <a:spcBef>
                          <a:spcPts val="0"/>
                        </a:spcBef>
                        <a:spcAft>
                          <a:spcPts val="0"/>
                        </a:spcAft>
                        <a:buNone/>
                      </a:pPr>
                      <a:r>
                        <a:rPr lang="en-US" sz="2300" b="1" u="none" strike="noStrike">
                          <a:solidFill>
                            <a:srgbClr val="990000"/>
                          </a:solidFill>
                        </a:rPr>
                        <a:t>$27,000</a:t>
                      </a:r>
                      <a:endParaRPr sz="2300" b="1" i="0" u="none" strike="noStrike">
                        <a:solidFill>
                          <a:srgbClr val="990000"/>
                        </a:solidFill>
                        <a:latin typeface="Calibri"/>
                        <a:ea typeface="Calibri"/>
                        <a:cs typeface="Calibri"/>
                        <a:sym typeface="Calibri"/>
                      </a:endParaRPr>
                    </a:p>
                  </a:txBody>
                  <a:tcPr marL="4225" marR="4225" marT="18300" marB="18300" anchor="b">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306" name="Google Shape;306;p25"/>
          <p:cNvSpPr/>
          <p:nvPr/>
        </p:nvSpPr>
        <p:spPr>
          <a:xfrm>
            <a:off x="2590800" y="4448388"/>
            <a:ext cx="4590692" cy="35221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7" name="Google Shape;307;p25"/>
          <p:cNvSpPr/>
          <p:nvPr/>
        </p:nvSpPr>
        <p:spPr>
          <a:xfrm>
            <a:off x="2590800" y="4876800"/>
            <a:ext cx="4590692" cy="35221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8" name="Google Shape;308;p25"/>
          <p:cNvSpPr/>
          <p:nvPr/>
        </p:nvSpPr>
        <p:spPr>
          <a:xfrm>
            <a:off x="2590800" y="5286588"/>
            <a:ext cx="4590692" cy="35221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 name="Google Shape;309;p25"/>
          <p:cNvSpPr/>
          <p:nvPr/>
        </p:nvSpPr>
        <p:spPr>
          <a:xfrm>
            <a:off x="2590798" y="5638801"/>
            <a:ext cx="4590693" cy="38743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0" name="Google Shape;3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6"/>
                                        </p:tgtEl>
                                      </p:cBhvr>
                                    </p:animEffect>
                                    <p:set>
                                      <p:cBhvr>
                                        <p:cTn id="7" dur="1" fill="hold">
                                          <p:stCondLst>
                                            <p:cond delay="500"/>
                                          </p:stCondLst>
                                        </p:cTn>
                                        <p:tgtEl>
                                          <p:spTgt spid="30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07"/>
                                        </p:tgtEl>
                                      </p:cBhvr>
                                    </p:animEffect>
                                    <p:set>
                                      <p:cBhvr>
                                        <p:cTn id="12" dur="1" fill="hold">
                                          <p:stCondLst>
                                            <p:cond delay="500"/>
                                          </p:stCondLst>
                                        </p:cTn>
                                        <p:tgtEl>
                                          <p:spTgt spid="30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08"/>
                                        </p:tgtEl>
                                      </p:cBhvr>
                                    </p:animEffect>
                                    <p:set>
                                      <p:cBhvr>
                                        <p:cTn id="17" dur="1" fill="hold">
                                          <p:stCondLst>
                                            <p:cond delay="500"/>
                                          </p:stCondLst>
                                        </p:cTn>
                                        <p:tgtEl>
                                          <p:spTgt spid="30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09"/>
                                        </p:tgtEl>
                                      </p:cBhvr>
                                    </p:animEffect>
                                    <p:set>
                                      <p:cBhvr>
                                        <p:cTn id="22" dur="1" fill="hold">
                                          <p:stCondLst>
                                            <p:cond delay="500"/>
                                          </p:stCondLst>
                                        </p:cTn>
                                        <p:tgtEl>
                                          <p:spTgt spid="3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aphicFrame>
        <p:nvGraphicFramePr>
          <p:cNvPr id="316" name="Google Shape;316;p26"/>
          <p:cNvGraphicFramePr/>
          <p:nvPr/>
        </p:nvGraphicFramePr>
        <p:xfrm>
          <a:off x="2590801" y="4343400"/>
          <a:ext cx="4790725" cy="1844100"/>
        </p:xfrm>
        <a:graphic>
          <a:graphicData uri="http://schemas.openxmlformats.org/drawingml/2006/table">
            <a:tbl>
              <a:tblPr>
                <a:noFill/>
                <a:tableStyleId>{62C330F0-2C77-4F8F-BD2A-3A7D65B0CD9B}</a:tableStyleId>
              </a:tblPr>
              <a:tblGrid>
                <a:gridCol w="3556700">
                  <a:extLst>
                    <a:ext uri="{9D8B030D-6E8A-4147-A177-3AD203B41FA5}">
                      <a16:colId xmlns:a16="http://schemas.microsoft.com/office/drawing/2014/main" val="20000"/>
                    </a:ext>
                  </a:extLst>
                </a:gridCol>
                <a:gridCol w="1234025">
                  <a:extLst>
                    <a:ext uri="{9D8B030D-6E8A-4147-A177-3AD203B41FA5}">
                      <a16:colId xmlns:a16="http://schemas.microsoft.com/office/drawing/2014/main" val="20001"/>
                    </a:ext>
                  </a:extLst>
                </a:gridCol>
              </a:tblGrid>
              <a:tr h="182250">
                <a:tc>
                  <a:txBody>
                    <a:bodyPr/>
                    <a:lstStyle/>
                    <a:p>
                      <a:pPr marL="0" marR="0" lvl="0" indent="0" algn="l" rtl="0">
                        <a:spcBef>
                          <a:spcPts val="0"/>
                        </a:spcBef>
                        <a:spcAft>
                          <a:spcPts val="0"/>
                        </a:spcAft>
                        <a:buNone/>
                      </a:pPr>
                      <a:r>
                        <a:rPr lang="en-US" sz="2300" u="none" strike="noStrike"/>
                        <a:t>Service revenue</a:t>
                      </a:r>
                      <a:endParaRPr sz="2300" b="0" i="0" u="none" strike="noStrike">
                        <a:solidFill>
                          <a:srgbClr val="000000"/>
                        </a:solidFill>
                        <a:latin typeface="Calibri"/>
                        <a:ea typeface="Calibri"/>
                        <a:cs typeface="Calibri"/>
                        <a:sym typeface="Calibri"/>
                      </a:endParaRPr>
                    </a:p>
                  </a:txBody>
                  <a:tcPr marL="4225" marR="4225" marT="9150" marB="9150" anchor="b">
                    <a:solidFill>
                      <a:schemeClr val="lt2"/>
                    </a:solidFill>
                  </a:tcPr>
                </a:tc>
                <a:tc>
                  <a:txBody>
                    <a:bodyPr/>
                    <a:lstStyle/>
                    <a:p>
                      <a:pPr marL="0" marR="0" lvl="0" indent="0" algn="r" rtl="0">
                        <a:spcBef>
                          <a:spcPts val="0"/>
                        </a:spcBef>
                        <a:spcAft>
                          <a:spcPts val="0"/>
                        </a:spcAft>
                        <a:buNone/>
                      </a:pPr>
                      <a:r>
                        <a:rPr lang="en-US" sz="2300" u="none" strike="noStrike"/>
                        <a:t>$36,000</a:t>
                      </a:r>
                      <a:endParaRPr sz="2300" b="0" i="0" u="none" strike="noStrike">
                        <a:solidFill>
                          <a:srgbClr val="000000"/>
                        </a:solidFill>
                        <a:latin typeface="Calibri"/>
                        <a:ea typeface="Calibri"/>
                        <a:cs typeface="Calibri"/>
                        <a:sym typeface="Calibri"/>
                      </a:endParaRPr>
                    </a:p>
                  </a:txBody>
                  <a:tcPr marL="4225" marR="4225" marT="9150" marB="9150" anchor="b">
                    <a:solidFill>
                      <a:schemeClr val="lt2"/>
                    </a:solidFill>
                  </a:tcPr>
                </a:tc>
                <a:extLst>
                  <a:ext uri="{0D108BD9-81ED-4DB2-BD59-A6C34878D82A}">
                    <a16:rowId xmlns:a16="http://schemas.microsoft.com/office/drawing/2014/main" val="10000"/>
                  </a:ext>
                </a:extLst>
              </a:tr>
              <a:tr h="182250">
                <a:tc>
                  <a:txBody>
                    <a:bodyPr/>
                    <a:lstStyle/>
                    <a:p>
                      <a:pPr marL="0" marR="0" lvl="0" indent="0" algn="l" rtl="0">
                        <a:spcBef>
                          <a:spcPts val="0"/>
                        </a:spcBef>
                        <a:spcAft>
                          <a:spcPts val="0"/>
                        </a:spcAft>
                        <a:buNone/>
                      </a:pPr>
                      <a:r>
                        <a:rPr lang="en-US" sz="2300" u="none" strike="noStrike"/>
                        <a:t>Rent expense</a:t>
                      </a:r>
                      <a:endParaRPr sz="2300" b="0" i="0" u="none" strike="noStrike">
                        <a:solidFill>
                          <a:srgbClr val="000000"/>
                        </a:solidFill>
                        <a:latin typeface="Calibri"/>
                        <a:ea typeface="Calibri"/>
                        <a:cs typeface="Calibri"/>
                        <a:sym typeface="Calibri"/>
                      </a:endParaRPr>
                    </a:p>
                  </a:txBody>
                  <a:tcPr marL="4225" marR="4225" marT="9150" marB="9150" anchor="b">
                    <a:solidFill>
                      <a:schemeClr val="lt2"/>
                    </a:solidFill>
                  </a:tcPr>
                </a:tc>
                <a:tc>
                  <a:txBody>
                    <a:bodyPr/>
                    <a:lstStyle/>
                    <a:p>
                      <a:pPr marL="0" marR="0" lvl="0" indent="0" algn="r" rtl="0">
                        <a:spcBef>
                          <a:spcPts val="0"/>
                        </a:spcBef>
                        <a:spcAft>
                          <a:spcPts val="0"/>
                        </a:spcAft>
                        <a:buNone/>
                      </a:pPr>
                      <a:r>
                        <a:rPr lang="en-US" sz="2300" u="none" strike="noStrike"/>
                        <a:t>(11,000)</a:t>
                      </a:r>
                      <a:endParaRPr sz="2300" b="0" i="0" u="none" strike="noStrike">
                        <a:solidFill>
                          <a:srgbClr val="000000"/>
                        </a:solidFill>
                        <a:latin typeface="Calibri"/>
                        <a:ea typeface="Calibri"/>
                        <a:cs typeface="Calibri"/>
                        <a:sym typeface="Calibri"/>
                      </a:endParaRPr>
                    </a:p>
                  </a:txBody>
                  <a:tcPr marL="4225" marR="4225" marT="9150" marB="9150" anchor="b">
                    <a:solidFill>
                      <a:schemeClr val="lt2"/>
                    </a:solidFill>
                  </a:tcPr>
                </a:tc>
                <a:extLst>
                  <a:ext uri="{0D108BD9-81ED-4DB2-BD59-A6C34878D82A}">
                    <a16:rowId xmlns:a16="http://schemas.microsoft.com/office/drawing/2014/main" val="10001"/>
                  </a:ext>
                </a:extLst>
              </a:tr>
              <a:tr h="182250">
                <a:tc>
                  <a:txBody>
                    <a:bodyPr/>
                    <a:lstStyle/>
                    <a:p>
                      <a:pPr marL="0" marR="0" lvl="0" indent="0" algn="l" rtl="0">
                        <a:lnSpc>
                          <a:spcPct val="100000"/>
                        </a:lnSpc>
                        <a:spcBef>
                          <a:spcPts val="0"/>
                        </a:spcBef>
                        <a:spcAft>
                          <a:spcPts val="0"/>
                        </a:spcAft>
                        <a:buClr>
                          <a:schemeClr val="dk1"/>
                        </a:buClr>
                        <a:buSzPts val="2300"/>
                        <a:buFont typeface="Calibri"/>
                        <a:buNone/>
                      </a:pPr>
                      <a:r>
                        <a:rPr lang="en-US" sz="2300" b="0" i="0" u="none" strike="noStrike">
                          <a:solidFill>
                            <a:schemeClr val="dk1"/>
                          </a:solidFill>
                          <a:latin typeface="Calibri"/>
                          <a:ea typeface="Calibri"/>
                          <a:cs typeface="Calibri"/>
                          <a:sym typeface="Calibri"/>
                        </a:rPr>
                        <a:t>Salaries and wages expense</a:t>
                      </a:r>
                      <a:endParaRPr sz="2300" b="0" i="0" u="none" strike="noStrike">
                        <a:solidFill>
                          <a:srgbClr val="000000"/>
                        </a:solidFill>
                        <a:latin typeface="Calibri"/>
                        <a:ea typeface="Calibri"/>
                        <a:cs typeface="Calibri"/>
                        <a:sym typeface="Calibri"/>
                      </a:endParaRPr>
                    </a:p>
                  </a:txBody>
                  <a:tcPr marL="4225" marR="4225" marT="9150" marB="9150" anchor="b">
                    <a:solidFill>
                      <a:schemeClr val="lt2"/>
                    </a:solidFill>
                  </a:tcPr>
                </a:tc>
                <a:tc>
                  <a:txBody>
                    <a:bodyPr/>
                    <a:lstStyle/>
                    <a:p>
                      <a:pPr marL="0" marR="0" lvl="0" indent="0" algn="r" rtl="0">
                        <a:spcBef>
                          <a:spcPts val="0"/>
                        </a:spcBef>
                        <a:spcAft>
                          <a:spcPts val="0"/>
                        </a:spcAft>
                        <a:buNone/>
                      </a:pPr>
                      <a:r>
                        <a:rPr lang="en-US" sz="2300" b="0" i="0" u="none" strike="noStrike">
                          <a:solidFill>
                            <a:srgbClr val="000000"/>
                          </a:solidFill>
                          <a:latin typeface="Calibri"/>
                          <a:ea typeface="Calibri"/>
                          <a:cs typeface="Calibri"/>
                          <a:sym typeface="Calibri"/>
                        </a:rPr>
                        <a:t>(7,000)</a:t>
                      </a:r>
                      <a:endParaRPr/>
                    </a:p>
                  </a:txBody>
                  <a:tcPr marL="4225" marR="4225" marT="9150" marB="9150" anchor="b">
                    <a:solidFill>
                      <a:schemeClr val="lt2"/>
                    </a:solidFill>
                  </a:tcPr>
                </a:tc>
                <a:extLst>
                  <a:ext uri="{0D108BD9-81ED-4DB2-BD59-A6C34878D82A}">
                    <a16:rowId xmlns:a16="http://schemas.microsoft.com/office/drawing/2014/main" val="10002"/>
                  </a:ext>
                </a:extLst>
              </a:tr>
              <a:tr h="182250">
                <a:tc>
                  <a:txBody>
                    <a:bodyPr/>
                    <a:lstStyle/>
                    <a:p>
                      <a:pPr marL="0" marR="0" lvl="0" indent="0" algn="l" rtl="0">
                        <a:spcBef>
                          <a:spcPts val="0"/>
                        </a:spcBef>
                        <a:spcAft>
                          <a:spcPts val="0"/>
                        </a:spcAft>
                        <a:buNone/>
                      </a:pPr>
                      <a:r>
                        <a:rPr lang="en-US" sz="2300" b="0" i="0" u="none" strike="noStrike">
                          <a:solidFill>
                            <a:srgbClr val="000000"/>
                          </a:solidFill>
                          <a:latin typeface="Calibri"/>
                          <a:ea typeface="Calibri"/>
                          <a:cs typeface="Calibri"/>
                          <a:sym typeface="Calibri"/>
                        </a:rPr>
                        <a:t>Utilities expense</a:t>
                      </a:r>
                      <a:endParaRPr/>
                    </a:p>
                  </a:txBody>
                  <a:tcPr marL="4225" marR="4225" marT="9150" marB="9150" anchor="b">
                    <a:solidFill>
                      <a:schemeClr val="lt2"/>
                    </a:solidFill>
                  </a:tcPr>
                </a:tc>
                <a:tc>
                  <a:txBody>
                    <a:bodyPr/>
                    <a:lstStyle/>
                    <a:p>
                      <a:pPr marL="0" marR="0" lvl="0" indent="0" algn="r" rtl="0">
                        <a:spcBef>
                          <a:spcPts val="0"/>
                        </a:spcBef>
                        <a:spcAft>
                          <a:spcPts val="0"/>
                        </a:spcAft>
                        <a:buNone/>
                      </a:pPr>
                      <a:r>
                        <a:rPr lang="en-US" sz="2300" u="none" strike="noStrike"/>
                        <a:t>(4,000)</a:t>
                      </a:r>
                      <a:endParaRPr sz="2300" b="0" i="0" u="none" strike="noStrike">
                        <a:solidFill>
                          <a:srgbClr val="000000"/>
                        </a:solidFill>
                        <a:latin typeface="Calibri"/>
                        <a:ea typeface="Calibri"/>
                        <a:cs typeface="Calibri"/>
                        <a:sym typeface="Calibri"/>
                      </a:endParaRPr>
                    </a:p>
                  </a:txBody>
                  <a:tcPr marL="4225" marR="4225" marT="9150" marB="9150" anchor="b">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182250">
                <a:tc>
                  <a:txBody>
                    <a:bodyPr/>
                    <a:lstStyle/>
                    <a:p>
                      <a:pPr marL="0" marR="0" lvl="0" indent="0" algn="l" rtl="0">
                        <a:spcBef>
                          <a:spcPts val="0"/>
                        </a:spcBef>
                        <a:spcAft>
                          <a:spcPts val="0"/>
                        </a:spcAft>
                        <a:buNone/>
                      </a:pPr>
                      <a:r>
                        <a:rPr lang="en-US" sz="2300" b="0" i="0" u="none" strike="noStrike">
                          <a:solidFill>
                            <a:srgbClr val="000000"/>
                          </a:solidFill>
                          <a:latin typeface="Calibri"/>
                          <a:ea typeface="Calibri"/>
                          <a:cs typeface="Calibri"/>
                          <a:sym typeface="Calibri"/>
                        </a:rPr>
                        <a:t>Net income</a:t>
                      </a:r>
                      <a:endParaRPr/>
                    </a:p>
                  </a:txBody>
                  <a:tcPr marL="4225" marR="4225" marT="9150" marB="9150" anchor="b">
                    <a:solidFill>
                      <a:schemeClr val="lt2"/>
                    </a:solidFill>
                  </a:tcPr>
                </a:tc>
                <a:tc>
                  <a:txBody>
                    <a:bodyPr/>
                    <a:lstStyle/>
                    <a:p>
                      <a:pPr marL="0" marR="0" lvl="0" indent="0" algn="r" rtl="0">
                        <a:spcBef>
                          <a:spcPts val="0"/>
                        </a:spcBef>
                        <a:spcAft>
                          <a:spcPts val="0"/>
                        </a:spcAft>
                        <a:buNone/>
                      </a:pPr>
                      <a:r>
                        <a:rPr lang="en-US" sz="2300" b="1" u="none" strike="noStrike">
                          <a:solidFill>
                            <a:srgbClr val="990000"/>
                          </a:solidFill>
                        </a:rPr>
                        <a:t>$14,000</a:t>
                      </a:r>
                      <a:endParaRPr sz="2300" b="1" i="0" u="none" strike="noStrike">
                        <a:solidFill>
                          <a:srgbClr val="990000"/>
                        </a:solidFill>
                        <a:latin typeface="Calibri"/>
                        <a:ea typeface="Calibri"/>
                        <a:cs typeface="Calibri"/>
                        <a:sym typeface="Calibri"/>
                      </a:endParaRPr>
                    </a:p>
                  </a:txBody>
                  <a:tcPr marL="4225" marR="4225" marT="9150" marB="9150" anchor="b">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bl>
          </a:graphicData>
        </a:graphic>
      </p:graphicFrame>
      <p:sp>
        <p:nvSpPr>
          <p:cNvPr id="317" name="Google Shape;317;p26"/>
          <p:cNvSpPr txBox="1">
            <a:spLocks noGrp="1"/>
          </p:cNvSpPr>
          <p:nvPr>
            <p:ph type="title"/>
          </p:nvPr>
        </p:nvSpPr>
        <p:spPr>
          <a:xfrm>
            <a:off x="1828800" y="762002"/>
            <a:ext cx="8839200" cy="646331"/>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4000"/>
              <a:buFont typeface="Calibri"/>
              <a:buNone/>
            </a:pPr>
            <a:r>
              <a:rPr lang="en-US" b="1">
                <a:solidFill>
                  <a:schemeClr val="dk1"/>
                </a:solidFill>
              </a:rPr>
              <a:t>Quick Test</a:t>
            </a:r>
            <a:endParaRPr sz="2000" b="1"/>
          </a:p>
        </p:txBody>
      </p:sp>
      <p:graphicFrame>
        <p:nvGraphicFramePr>
          <p:cNvPr id="318" name="Google Shape;318;p26"/>
          <p:cNvGraphicFramePr/>
          <p:nvPr/>
        </p:nvGraphicFramePr>
        <p:xfrm>
          <a:off x="1905000" y="1524001"/>
          <a:ext cx="8458200" cy="2624660"/>
        </p:xfrm>
        <a:graphic>
          <a:graphicData uri="http://schemas.openxmlformats.org/drawingml/2006/table">
            <a:tbl>
              <a:tblPr>
                <a:noFill/>
                <a:tableStyleId>{62C330F0-2C77-4F8F-BD2A-3A7D65B0CD9B}</a:tableStyleId>
              </a:tblPr>
              <a:tblGrid>
                <a:gridCol w="2133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4950">
                <a:tc gridSpan="3">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Li </a:t>
                      </a:r>
                      <a:r>
                        <a:rPr lang="en-US" sz="2200" u="none" strike="noStrike">
                          <a:latin typeface="Calibri"/>
                          <a:ea typeface="Calibri"/>
                          <a:cs typeface="Calibri"/>
                          <a:sym typeface="Calibri"/>
                        </a:rPr>
                        <a:t>reports financial information monthly.</a:t>
                      </a:r>
                      <a:endParaRPr sz="2200" b="0" i="0" u="none" strike="noStrike">
                        <a:solidFill>
                          <a:srgbClr val="000000"/>
                        </a:solidFill>
                        <a:latin typeface="Calibri"/>
                        <a:ea typeface="Calibri"/>
                        <a:cs typeface="Calibri"/>
                        <a:sym typeface="Calibri"/>
                      </a:endParaRPr>
                    </a:p>
                  </a:txBody>
                  <a:tcPr marL="3300" marR="3300" marT="3300" marB="0" anchor="ctr">
                    <a:solidFill>
                      <a:schemeClr val="lt2"/>
                    </a:solidFill>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2200" b="0" i="0" u="none" strike="noStrike">
                        <a:solidFill>
                          <a:srgbClr val="000000"/>
                        </a:solidFill>
                        <a:latin typeface="Calibri"/>
                        <a:ea typeface="Calibri"/>
                        <a:cs typeface="Calibri"/>
                        <a:sym typeface="Calibri"/>
                      </a:endParaRPr>
                    </a:p>
                  </a:txBody>
                  <a:tcPr marL="3300" marR="3300" marT="3300" marB="0" anchor="b">
                    <a:solidFill>
                      <a:schemeClr val="lt2"/>
                    </a:solidFill>
                  </a:tcPr>
                </a:tc>
                <a:extLst>
                  <a:ext uri="{0D108BD9-81ED-4DB2-BD59-A6C34878D82A}">
                    <a16:rowId xmlns:a16="http://schemas.microsoft.com/office/drawing/2014/main" val="10000"/>
                  </a:ext>
                </a:extLst>
              </a:tr>
              <a:tr h="304950">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Equipment </a:t>
                      </a:r>
                      <a:endParaRPr sz="2200" b="0" i="0" u="none" strike="noStrike">
                        <a:solidFill>
                          <a:srgbClr val="000000"/>
                        </a:solidFill>
                        <a:latin typeface="Calibri"/>
                        <a:ea typeface="Calibri"/>
                        <a:cs typeface="Calibri"/>
                        <a:sym typeface="Calibri"/>
                      </a:endParaRPr>
                    </a:p>
                  </a:txBody>
                  <a:tcPr marL="3300" marR="3300" marT="9145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HK$10,000</a:t>
                      </a:r>
                      <a:endParaRPr sz="2200" b="0" i="0" u="none" strike="noStrike">
                        <a:solidFill>
                          <a:srgbClr val="000000"/>
                        </a:solidFill>
                        <a:latin typeface="Calibri"/>
                        <a:ea typeface="Calibri"/>
                        <a:cs typeface="Calibri"/>
                        <a:sym typeface="Calibri"/>
                      </a:endParaRPr>
                    </a:p>
                  </a:txBody>
                  <a:tcPr marL="3300" marR="3300" marT="1830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Utilities Expense </a:t>
                      </a:r>
                      <a:endParaRPr sz="2200" b="0" i="0" u="none" strike="noStrike">
                        <a:solidFill>
                          <a:srgbClr val="000000"/>
                        </a:solidFill>
                        <a:latin typeface="Calibri"/>
                        <a:ea typeface="Calibri"/>
                        <a:cs typeface="Calibri"/>
                        <a:sym typeface="Calibri"/>
                      </a:endParaRPr>
                    </a:p>
                  </a:txBody>
                  <a:tcPr marL="274325" marR="3300" marT="18300" marB="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HK$4,000</a:t>
                      </a:r>
                      <a:endParaRPr sz="2200" b="0" i="0" u="none" strike="noStrike">
                        <a:solidFill>
                          <a:srgbClr val="000000"/>
                        </a:solidFill>
                        <a:latin typeface="Calibri"/>
                        <a:ea typeface="Calibri"/>
                        <a:cs typeface="Calibri"/>
                        <a:sym typeface="Calibri"/>
                      </a:endParaRPr>
                    </a:p>
                  </a:txBody>
                  <a:tcPr marL="3300" marR="3300" marT="18300" marB="18300" anchor="ctr">
                    <a:solidFill>
                      <a:schemeClr val="lt2"/>
                    </a:solidFill>
                  </a:tcPr>
                </a:tc>
                <a:extLst>
                  <a:ext uri="{0D108BD9-81ED-4DB2-BD59-A6C34878D82A}">
                    <a16:rowId xmlns:a16="http://schemas.microsoft.com/office/drawing/2014/main" val="10001"/>
                  </a:ext>
                </a:extLst>
              </a:tr>
              <a:tr h="304950">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Cash </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8,000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Accounts Receivable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9,000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2"/>
                  </a:ext>
                </a:extLst>
              </a:tr>
              <a:tr h="3404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Service Revenue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36,000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Salaries and Wages Expense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7,000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3"/>
                  </a:ext>
                </a:extLst>
              </a:tr>
              <a:tr h="3343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Rent Expense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11,000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Notes Payable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16,500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4"/>
                  </a:ext>
                </a:extLst>
              </a:tr>
              <a:tr h="3282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Accounts Payable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2,000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Owner’s Drawings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10,000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5"/>
                  </a:ext>
                </a:extLst>
              </a:tr>
              <a:tr h="245925">
                <a:tc gridSpan="4">
                  <a:txBody>
                    <a:bodyPr/>
                    <a:lstStyle/>
                    <a:p>
                      <a:pPr marL="346075" marR="0" lvl="0" indent="-346075" algn="l" rtl="0">
                        <a:spcBef>
                          <a:spcPts val="0"/>
                        </a:spcBef>
                        <a:spcAft>
                          <a:spcPts val="0"/>
                        </a:spcAft>
                        <a:buNone/>
                      </a:pPr>
                      <a:r>
                        <a:rPr lang="en-US" sz="2200" b="1" u="none" strike="noStrike">
                          <a:latin typeface="Calibri"/>
                          <a:ea typeface="Calibri"/>
                          <a:cs typeface="Calibri"/>
                          <a:sym typeface="Calibri"/>
                        </a:rPr>
                        <a:t>b.  Determine the net income reported for December 2020.</a:t>
                      </a:r>
                      <a:endParaRPr sz="2200" b="1" i="0" u="none" strike="noStrike">
                        <a:solidFill>
                          <a:srgbClr val="000000"/>
                        </a:solidFill>
                        <a:latin typeface="Calibri"/>
                        <a:ea typeface="Calibri"/>
                        <a:cs typeface="Calibri"/>
                        <a:sym typeface="Calibri"/>
                      </a:endParaRPr>
                    </a:p>
                  </a:txBody>
                  <a:tcPr marL="3300" marR="3300" marT="91450" marB="0" anchor="ctr">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319" name="Google Shape;319;p26"/>
          <p:cNvSpPr/>
          <p:nvPr/>
        </p:nvSpPr>
        <p:spPr>
          <a:xfrm>
            <a:off x="2594464" y="4343400"/>
            <a:ext cx="4775477" cy="35221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0" name="Google Shape;320;p26"/>
          <p:cNvSpPr/>
          <p:nvPr/>
        </p:nvSpPr>
        <p:spPr>
          <a:xfrm>
            <a:off x="2575562" y="4713879"/>
            <a:ext cx="4790717" cy="35221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1" name="Google Shape;321;p26"/>
          <p:cNvSpPr/>
          <p:nvPr/>
        </p:nvSpPr>
        <p:spPr>
          <a:xfrm>
            <a:off x="2590795" y="5105400"/>
            <a:ext cx="4790717" cy="35221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 name="Google Shape;322;p26"/>
          <p:cNvSpPr/>
          <p:nvPr/>
        </p:nvSpPr>
        <p:spPr>
          <a:xfrm>
            <a:off x="2590798" y="5452729"/>
            <a:ext cx="4790717" cy="38743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 name="Google Shape;323;p26"/>
          <p:cNvSpPr/>
          <p:nvPr/>
        </p:nvSpPr>
        <p:spPr>
          <a:xfrm>
            <a:off x="2606040" y="5860968"/>
            <a:ext cx="4790717" cy="38743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 name="Google Shape;32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19"/>
                                        </p:tgtEl>
                                      </p:cBhvr>
                                    </p:animEffect>
                                    <p:set>
                                      <p:cBhvr>
                                        <p:cTn id="7" dur="1" fill="hold">
                                          <p:stCondLst>
                                            <p:cond delay="500"/>
                                          </p:stCondLst>
                                        </p:cTn>
                                        <p:tgtEl>
                                          <p:spTgt spid="3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20"/>
                                        </p:tgtEl>
                                      </p:cBhvr>
                                    </p:animEffect>
                                    <p:set>
                                      <p:cBhvr>
                                        <p:cTn id="12" dur="1" fill="hold">
                                          <p:stCondLst>
                                            <p:cond delay="500"/>
                                          </p:stCondLst>
                                        </p:cTn>
                                        <p:tgtEl>
                                          <p:spTgt spid="3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21"/>
                                        </p:tgtEl>
                                      </p:cBhvr>
                                    </p:animEffect>
                                    <p:set>
                                      <p:cBhvr>
                                        <p:cTn id="17" dur="1" fill="hold">
                                          <p:stCondLst>
                                            <p:cond delay="500"/>
                                          </p:stCondLst>
                                        </p:cTn>
                                        <p:tgtEl>
                                          <p:spTgt spid="32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22"/>
                                        </p:tgtEl>
                                      </p:cBhvr>
                                    </p:animEffect>
                                    <p:set>
                                      <p:cBhvr>
                                        <p:cTn id="22" dur="1" fill="hold">
                                          <p:stCondLst>
                                            <p:cond delay="500"/>
                                          </p:stCondLst>
                                        </p:cTn>
                                        <p:tgtEl>
                                          <p:spTgt spid="3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23"/>
                                        </p:tgtEl>
                                      </p:cBhvr>
                                    </p:animEffect>
                                    <p:set>
                                      <p:cBhvr>
                                        <p:cTn id="27" dur="1" fill="hold">
                                          <p:stCondLst>
                                            <p:cond delay="500"/>
                                          </p:stCondLst>
                                        </p:cTn>
                                        <p:tgtEl>
                                          <p:spTgt spid="3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graphicFrame>
        <p:nvGraphicFramePr>
          <p:cNvPr id="330" name="Google Shape;330;p27"/>
          <p:cNvGraphicFramePr/>
          <p:nvPr>
            <p:extLst>
              <p:ext uri="{D42A27DB-BD31-4B8C-83A1-F6EECF244321}">
                <p14:modId xmlns:p14="http://schemas.microsoft.com/office/powerpoint/2010/main" val="338301001"/>
              </p:ext>
            </p:extLst>
          </p:nvPr>
        </p:nvGraphicFramePr>
        <p:xfrm>
          <a:off x="2590801" y="4395216"/>
          <a:ext cx="4790725" cy="1548480"/>
        </p:xfrm>
        <a:graphic>
          <a:graphicData uri="http://schemas.openxmlformats.org/drawingml/2006/table">
            <a:tbl>
              <a:tblPr>
                <a:noFill/>
                <a:tableStyleId>{62C330F0-2C77-4F8F-BD2A-3A7D65B0CD9B}</a:tableStyleId>
              </a:tblPr>
              <a:tblGrid>
                <a:gridCol w="3556700">
                  <a:extLst>
                    <a:ext uri="{9D8B030D-6E8A-4147-A177-3AD203B41FA5}">
                      <a16:colId xmlns:a16="http://schemas.microsoft.com/office/drawing/2014/main" val="20000"/>
                    </a:ext>
                  </a:extLst>
                </a:gridCol>
                <a:gridCol w="1234025">
                  <a:extLst>
                    <a:ext uri="{9D8B030D-6E8A-4147-A177-3AD203B41FA5}">
                      <a16:colId xmlns:a16="http://schemas.microsoft.com/office/drawing/2014/main" val="20001"/>
                    </a:ext>
                  </a:extLst>
                </a:gridCol>
              </a:tblGrid>
              <a:tr h="182250">
                <a:tc>
                  <a:txBody>
                    <a:bodyPr/>
                    <a:lstStyle/>
                    <a:p>
                      <a:pPr marL="0" marR="0" lvl="0" indent="0" algn="l" rtl="0">
                        <a:spcBef>
                          <a:spcPts val="0"/>
                        </a:spcBef>
                        <a:spcAft>
                          <a:spcPts val="0"/>
                        </a:spcAft>
                        <a:buNone/>
                      </a:pPr>
                      <a:r>
                        <a:rPr lang="en-US" sz="2300" u="none" strike="noStrike"/>
                        <a:t>Total assets</a:t>
                      </a:r>
                      <a:endParaRPr sz="2300" b="0" i="0" u="none" strike="noStrike">
                        <a:solidFill>
                          <a:srgbClr val="000000"/>
                        </a:solidFill>
                        <a:latin typeface="Calibri"/>
                        <a:ea typeface="Calibri"/>
                        <a:cs typeface="Calibri"/>
                        <a:sym typeface="Calibri"/>
                      </a:endParaRPr>
                    </a:p>
                  </a:txBody>
                  <a:tcPr marL="4225" marR="4225" marT="18300" marB="18300" anchor="b">
                    <a:solidFill>
                      <a:schemeClr val="lt2"/>
                    </a:solidFill>
                  </a:tcPr>
                </a:tc>
                <a:tc>
                  <a:txBody>
                    <a:bodyPr/>
                    <a:lstStyle/>
                    <a:p>
                      <a:pPr marL="0" marR="0" lvl="0" indent="0" algn="r" rtl="0">
                        <a:spcBef>
                          <a:spcPts val="0"/>
                        </a:spcBef>
                        <a:spcAft>
                          <a:spcPts val="0"/>
                        </a:spcAft>
                        <a:buNone/>
                      </a:pPr>
                      <a:r>
                        <a:rPr lang="en-US" sz="2300" u="none" strike="noStrike"/>
                        <a:t>$27,000</a:t>
                      </a:r>
                      <a:endParaRPr sz="2300" b="0" i="0" u="none" strike="noStrike">
                        <a:solidFill>
                          <a:srgbClr val="000000"/>
                        </a:solidFill>
                        <a:latin typeface="Calibri"/>
                        <a:ea typeface="Calibri"/>
                        <a:cs typeface="Calibri"/>
                        <a:sym typeface="Calibri"/>
                      </a:endParaRPr>
                    </a:p>
                  </a:txBody>
                  <a:tcPr marL="4225" marR="4225" marT="18300" marB="18300" anchor="b">
                    <a:solidFill>
                      <a:schemeClr val="lt2"/>
                    </a:solidFill>
                  </a:tcPr>
                </a:tc>
                <a:extLst>
                  <a:ext uri="{0D108BD9-81ED-4DB2-BD59-A6C34878D82A}">
                    <a16:rowId xmlns:a16="http://schemas.microsoft.com/office/drawing/2014/main" val="10000"/>
                  </a:ext>
                </a:extLst>
              </a:tr>
              <a:tr h="182250">
                <a:tc>
                  <a:txBody>
                    <a:bodyPr/>
                    <a:lstStyle/>
                    <a:p>
                      <a:pPr marL="0" marR="0" lvl="0" indent="0" algn="l" rtl="0">
                        <a:spcBef>
                          <a:spcPts val="0"/>
                        </a:spcBef>
                        <a:spcAft>
                          <a:spcPts val="0"/>
                        </a:spcAft>
                        <a:buNone/>
                      </a:pPr>
                      <a:r>
                        <a:rPr lang="en-US" sz="2300" u="none" strike="noStrike" dirty="0"/>
                        <a:t>Less: Notes </a:t>
                      </a:r>
                      <a:r>
                        <a:rPr lang="en-US" sz="2300" u="none" strike="noStrike" dirty="0" smtClean="0"/>
                        <a:t>payable</a:t>
                      </a:r>
                      <a:endParaRPr sz="2300" b="0" i="0" u="none" strike="noStrike" dirty="0">
                        <a:solidFill>
                          <a:srgbClr val="000000"/>
                        </a:solidFill>
                        <a:latin typeface="Calibri"/>
                        <a:ea typeface="Calibri"/>
                        <a:cs typeface="Calibri"/>
                        <a:sym typeface="Calibri"/>
                      </a:endParaRPr>
                    </a:p>
                  </a:txBody>
                  <a:tcPr marL="4225" marR="4225" marT="18300" marB="18300" anchor="b">
                    <a:solidFill>
                      <a:schemeClr val="lt2"/>
                    </a:solidFill>
                  </a:tcPr>
                </a:tc>
                <a:tc>
                  <a:txBody>
                    <a:bodyPr/>
                    <a:lstStyle/>
                    <a:p>
                      <a:pPr marL="0" marR="0" lvl="0" indent="0" algn="r" rtl="0">
                        <a:spcBef>
                          <a:spcPts val="0"/>
                        </a:spcBef>
                        <a:spcAft>
                          <a:spcPts val="0"/>
                        </a:spcAft>
                        <a:buNone/>
                      </a:pPr>
                      <a:r>
                        <a:rPr lang="en-US" sz="2300" u="none" strike="noStrike"/>
                        <a:t>(16,500)</a:t>
                      </a:r>
                      <a:endParaRPr sz="2300" b="0" i="0" u="none" strike="noStrike">
                        <a:solidFill>
                          <a:srgbClr val="000000"/>
                        </a:solidFill>
                        <a:latin typeface="Calibri"/>
                        <a:ea typeface="Calibri"/>
                        <a:cs typeface="Calibri"/>
                        <a:sym typeface="Calibri"/>
                      </a:endParaRPr>
                    </a:p>
                  </a:txBody>
                  <a:tcPr marL="4225" marR="4225" marT="18300" marB="18300" anchor="b">
                    <a:solidFill>
                      <a:schemeClr val="lt2"/>
                    </a:solidFill>
                  </a:tcPr>
                </a:tc>
                <a:extLst>
                  <a:ext uri="{0D108BD9-81ED-4DB2-BD59-A6C34878D82A}">
                    <a16:rowId xmlns:a16="http://schemas.microsoft.com/office/drawing/2014/main" val="10001"/>
                  </a:ext>
                </a:extLst>
              </a:tr>
              <a:tr h="182250">
                <a:tc>
                  <a:txBody>
                    <a:bodyPr/>
                    <a:lstStyle/>
                    <a:p>
                      <a:pPr marL="0" marR="0" lvl="0" indent="0" algn="l" rtl="0">
                        <a:lnSpc>
                          <a:spcPct val="100000"/>
                        </a:lnSpc>
                        <a:spcBef>
                          <a:spcPts val="0"/>
                        </a:spcBef>
                        <a:spcAft>
                          <a:spcPts val="0"/>
                        </a:spcAft>
                        <a:buClr>
                          <a:schemeClr val="dk1"/>
                        </a:buClr>
                        <a:buSzPts val="2300"/>
                        <a:buFont typeface="Calibri"/>
                        <a:buNone/>
                      </a:pPr>
                      <a:r>
                        <a:rPr lang="en-US" sz="2300" b="0" i="0" u="none" strike="noStrike">
                          <a:solidFill>
                            <a:schemeClr val="dk1"/>
                          </a:solidFill>
                          <a:latin typeface="Calibri"/>
                          <a:ea typeface="Calibri"/>
                          <a:cs typeface="Calibri"/>
                          <a:sym typeface="Calibri"/>
                        </a:rPr>
                        <a:t>Less: Accounts payable</a:t>
                      </a:r>
                      <a:endParaRPr sz="2300" b="0" i="0" u="none" strike="noStrike">
                        <a:solidFill>
                          <a:srgbClr val="000000"/>
                        </a:solidFill>
                        <a:latin typeface="Calibri"/>
                        <a:ea typeface="Calibri"/>
                        <a:cs typeface="Calibri"/>
                        <a:sym typeface="Calibri"/>
                      </a:endParaRPr>
                    </a:p>
                  </a:txBody>
                  <a:tcPr marL="4225" marR="4225" marT="18300" marB="18300" anchor="b">
                    <a:solidFill>
                      <a:schemeClr val="lt2"/>
                    </a:solidFill>
                  </a:tcPr>
                </a:tc>
                <a:tc>
                  <a:txBody>
                    <a:bodyPr/>
                    <a:lstStyle/>
                    <a:p>
                      <a:pPr marL="0" marR="0" lvl="0" indent="0" algn="r" rtl="0">
                        <a:spcBef>
                          <a:spcPts val="0"/>
                        </a:spcBef>
                        <a:spcAft>
                          <a:spcPts val="0"/>
                        </a:spcAft>
                        <a:buNone/>
                      </a:pPr>
                      <a:r>
                        <a:rPr lang="en-US" sz="2300" b="0" i="0" u="none" strike="noStrike">
                          <a:solidFill>
                            <a:srgbClr val="000000"/>
                          </a:solidFill>
                          <a:latin typeface="Calibri"/>
                          <a:ea typeface="Calibri"/>
                          <a:cs typeface="Calibri"/>
                          <a:sym typeface="Calibri"/>
                        </a:rPr>
                        <a:t>(2,000)</a:t>
                      </a:r>
                      <a:endParaRPr/>
                    </a:p>
                  </a:txBody>
                  <a:tcPr marL="4225" marR="4225" marT="18300" marB="18300" anchor="b">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182250">
                <a:tc>
                  <a:txBody>
                    <a:bodyPr/>
                    <a:lstStyle/>
                    <a:p>
                      <a:pPr marL="0" marR="0" lvl="0" indent="0" algn="l" rtl="0">
                        <a:spcBef>
                          <a:spcPts val="0"/>
                        </a:spcBef>
                        <a:spcAft>
                          <a:spcPts val="0"/>
                        </a:spcAft>
                        <a:buNone/>
                      </a:pPr>
                      <a:r>
                        <a:rPr lang="en-US" sz="2300" b="0" i="0" u="none" strike="noStrike">
                          <a:solidFill>
                            <a:srgbClr val="000000"/>
                          </a:solidFill>
                          <a:latin typeface="Calibri"/>
                          <a:ea typeface="Calibri"/>
                          <a:cs typeface="Calibri"/>
                          <a:sym typeface="Calibri"/>
                        </a:rPr>
                        <a:t>Owner’s equity</a:t>
                      </a:r>
                      <a:endParaRPr/>
                    </a:p>
                  </a:txBody>
                  <a:tcPr marL="4225" marR="4225" marT="18300" marB="18300" anchor="b">
                    <a:solidFill>
                      <a:schemeClr val="lt2"/>
                    </a:solidFill>
                  </a:tcPr>
                </a:tc>
                <a:tc>
                  <a:txBody>
                    <a:bodyPr/>
                    <a:lstStyle/>
                    <a:p>
                      <a:pPr marL="0" marR="0" lvl="0" indent="0" algn="r" rtl="0">
                        <a:spcBef>
                          <a:spcPts val="0"/>
                        </a:spcBef>
                        <a:spcAft>
                          <a:spcPts val="0"/>
                        </a:spcAft>
                        <a:buNone/>
                      </a:pPr>
                      <a:r>
                        <a:rPr lang="en-US" sz="2300" b="1" u="none" strike="noStrike" dirty="0">
                          <a:solidFill>
                            <a:srgbClr val="990000"/>
                          </a:solidFill>
                        </a:rPr>
                        <a:t>$  8,500</a:t>
                      </a:r>
                      <a:endParaRPr sz="2300" b="1" i="0" u="none" strike="noStrike" dirty="0">
                        <a:solidFill>
                          <a:srgbClr val="990000"/>
                        </a:solidFill>
                        <a:latin typeface="Calibri"/>
                        <a:ea typeface="Calibri"/>
                        <a:cs typeface="Calibri"/>
                        <a:sym typeface="Calibri"/>
                      </a:endParaRPr>
                    </a:p>
                  </a:txBody>
                  <a:tcPr marL="4225" marR="4225" marT="18300" marB="18300" anchor="b">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331" name="Google Shape;331;p27"/>
          <p:cNvSpPr/>
          <p:nvPr/>
        </p:nvSpPr>
        <p:spPr>
          <a:xfrm>
            <a:off x="2580290" y="5221020"/>
            <a:ext cx="4790717" cy="35221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2" name="Google Shape;332;p27"/>
          <p:cNvSpPr txBox="1">
            <a:spLocks noGrp="1"/>
          </p:cNvSpPr>
          <p:nvPr>
            <p:ph type="title"/>
          </p:nvPr>
        </p:nvSpPr>
        <p:spPr>
          <a:xfrm>
            <a:off x="1828800" y="762002"/>
            <a:ext cx="8839200" cy="646331"/>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4000"/>
              <a:buFont typeface="Calibri"/>
              <a:buNone/>
            </a:pPr>
            <a:r>
              <a:rPr lang="en-US" b="1">
                <a:solidFill>
                  <a:schemeClr val="dk1"/>
                </a:solidFill>
              </a:rPr>
              <a:t>Quick Test</a:t>
            </a:r>
            <a:endParaRPr sz="2000" b="1"/>
          </a:p>
        </p:txBody>
      </p:sp>
      <p:graphicFrame>
        <p:nvGraphicFramePr>
          <p:cNvPr id="333" name="Google Shape;333;p27"/>
          <p:cNvGraphicFramePr/>
          <p:nvPr/>
        </p:nvGraphicFramePr>
        <p:xfrm>
          <a:off x="1905000" y="1524001"/>
          <a:ext cx="8458200" cy="2624660"/>
        </p:xfrm>
        <a:graphic>
          <a:graphicData uri="http://schemas.openxmlformats.org/drawingml/2006/table">
            <a:tbl>
              <a:tblPr>
                <a:noFill/>
                <a:tableStyleId>{62C330F0-2C77-4F8F-BD2A-3A7D65B0CD9B}</a:tableStyleId>
              </a:tblPr>
              <a:tblGrid>
                <a:gridCol w="2057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4950">
                <a:tc gridSpan="3">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Li </a:t>
                      </a:r>
                      <a:r>
                        <a:rPr lang="en-US" sz="2200" u="none" strike="noStrike">
                          <a:latin typeface="Calibri"/>
                          <a:ea typeface="Calibri"/>
                          <a:cs typeface="Calibri"/>
                          <a:sym typeface="Calibri"/>
                        </a:rPr>
                        <a:t>reports financial information monthly.</a:t>
                      </a:r>
                      <a:endParaRPr sz="2200" b="0" i="0" u="none" strike="noStrike">
                        <a:solidFill>
                          <a:srgbClr val="000000"/>
                        </a:solidFill>
                        <a:latin typeface="Calibri"/>
                        <a:ea typeface="Calibri"/>
                        <a:cs typeface="Calibri"/>
                        <a:sym typeface="Calibri"/>
                      </a:endParaRPr>
                    </a:p>
                  </a:txBody>
                  <a:tcPr marL="3300" marR="3300" marT="3300" marB="0" anchor="ctr">
                    <a:solidFill>
                      <a:schemeClr val="lt2"/>
                    </a:solidFill>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endParaRPr sz="2200" b="0" i="0" u="none" strike="noStrike">
                        <a:solidFill>
                          <a:srgbClr val="000000"/>
                        </a:solidFill>
                        <a:latin typeface="Calibri"/>
                        <a:ea typeface="Calibri"/>
                        <a:cs typeface="Calibri"/>
                        <a:sym typeface="Calibri"/>
                      </a:endParaRPr>
                    </a:p>
                  </a:txBody>
                  <a:tcPr marL="3300" marR="3300" marT="3300" marB="0" anchor="b">
                    <a:solidFill>
                      <a:schemeClr val="lt2"/>
                    </a:solidFill>
                  </a:tcPr>
                </a:tc>
                <a:extLst>
                  <a:ext uri="{0D108BD9-81ED-4DB2-BD59-A6C34878D82A}">
                    <a16:rowId xmlns:a16="http://schemas.microsoft.com/office/drawing/2014/main" val="10000"/>
                  </a:ext>
                </a:extLst>
              </a:tr>
              <a:tr h="304950">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Equipment </a:t>
                      </a:r>
                      <a:endParaRPr sz="2200" b="0" i="0" u="none" strike="noStrike">
                        <a:solidFill>
                          <a:srgbClr val="000000"/>
                        </a:solidFill>
                        <a:latin typeface="Calibri"/>
                        <a:ea typeface="Calibri"/>
                        <a:cs typeface="Calibri"/>
                        <a:sym typeface="Calibri"/>
                      </a:endParaRPr>
                    </a:p>
                  </a:txBody>
                  <a:tcPr marL="3300" marR="3300" marT="9145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HK$10,000</a:t>
                      </a:r>
                      <a:endParaRPr sz="2200" b="0" i="0" u="none" strike="noStrike">
                        <a:solidFill>
                          <a:srgbClr val="000000"/>
                        </a:solidFill>
                        <a:latin typeface="Calibri"/>
                        <a:ea typeface="Calibri"/>
                        <a:cs typeface="Calibri"/>
                        <a:sym typeface="Calibri"/>
                      </a:endParaRPr>
                    </a:p>
                  </a:txBody>
                  <a:tcPr marL="3300" marR="3300" marT="1830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Utilities Expense </a:t>
                      </a:r>
                      <a:endParaRPr sz="2200" b="0" i="0" u="none" strike="noStrike">
                        <a:solidFill>
                          <a:srgbClr val="000000"/>
                        </a:solidFill>
                        <a:latin typeface="Calibri"/>
                        <a:ea typeface="Calibri"/>
                        <a:cs typeface="Calibri"/>
                        <a:sym typeface="Calibri"/>
                      </a:endParaRPr>
                    </a:p>
                  </a:txBody>
                  <a:tcPr marL="274325" marR="3300" marT="18300" marB="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HK$4,000</a:t>
                      </a:r>
                      <a:endParaRPr sz="2200" b="0" i="0" u="none" strike="noStrike">
                        <a:solidFill>
                          <a:srgbClr val="000000"/>
                        </a:solidFill>
                        <a:latin typeface="Calibri"/>
                        <a:ea typeface="Calibri"/>
                        <a:cs typeface="Calibri"/>
                        <a:sym typeface="Calibri"/>
                      </a:endParaRPr>
                    </a:p>
                  </a:txBody>
                  <a:tcPr marL="3300" marR="3300" marT="18300" marB="18300" anchor="ctr">
                    <a:solidFill>
                      <a:schemeClr val="lt2"/>
                    </a:solidFill>
                  </a:tcPr>
                </a:tc>
                <a:extLst>
                  <a:ext uri="{0D108BD9-81ED-4DB2-BD59-A6C34878D82A}">
                    <a16:rowId xmlns:a16="http://schemas.microsoft.com/office/drawing/2014/main" val="10001"/>
                  </a:ext>
                </a:extLst>
              </a:tr>
              <a:tr h="304950">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Cash </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8,000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dirty="0">
                          <a:latin typeface="Calibri"/>
                          <a:ea typeface="Calibri"/>
                          <a:cs typeface="Calibri"/>
                          <a:sym typeface="Calibri"/>
                        </a:rPr>
                        <a:t>Accounts Receivable </a:t>
                      </a:r>
                      <a:endParaRPr sz="2200" b="0" i="0" u="none" strike="noStrike" dirty="0">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9,000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2"/>
                  </a:ext>
                </a:extLst>
              </a:tr>
              <a:tr h="3404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Service Revenue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36,000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dirty="0">
                          <a:latin typeface="Calibri"/>
                          <a:ea typeface="Calibri"/>
                          <a:cs typeface="Calibri"/>
                          <a:sym typeface="Calibri"/>
                        </a:rPr>
                        <a:t>Salaries and Wages Expense </a:t>
                      </a:r>
                      <a:endParaRPr sz="2200" b="0" i="0" u="none" strike="noStrike" dirty="0">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7,000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3"/>
                  </a:ext>
                </a:extLst>
              </a:tr>
              <a:tr h="3343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Rent Expense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11,000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Notes Payable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16,500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4"/>
                  </a:ext>
                </a:extLst>
              </a:tr>
              <a:tr h="328225">
                <a:tc>
                  <a:txBody>
                    <a:bodyPr/>
                    <a:lstStyle/>
                    <a:p>
                      <a:pPr marL="0" marR="0" lvl="0" indent="0" algn="l" rtl="0">
                        <a:spcBef>
                          <a:spcPts val="0"/>
                        </a:spcBef>
                        <a:spcAft>
                          <a:spcPts val="0"/>
                        </a:spcAft>
                        <a:buNone/>
                      </a:pPr>
                      <a:r>
                        <a:rPr lang="en-US" sz="2200" u="none" strike="noStrike">
                          <a:solidFill>
                            <a:schemeClr val="dk1"/>
                          </a:solidFill>
                          <a:latin typeface="Calibri"/>
                          <a:ea typeface="Calibri"/>
                          <a:cs typeface="Calibri"/>
                          <a:sym typeface="Calibri"/>
                        </a:rPr>
                        <a:t>Accounts Payable </a:t>
                      </a:r>
                      <a:endParaRPr/>
                    </a:p>
                  </a:txBody>
                  <a:tcPr marL="3300"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2,000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tc>
                  <a:txBody>
                    <a:bodyPr/>
                    <a:lstStyle/>
                    <a:p>
                      <a:pPr marL="0" marR="0" lvl="0" indent="0" algn="l" rtl="0">
                        <a:spcBef>
                          <a:spcPts val="0"/>
                        </a:spcBef>
                        <a:spcAft>
                          <a:spcPts val="0"/>
                        </a:spcAft>
                        <a:buNone/>
                      </a:pPr>
                      <a:r>
                        <a:rPr lang="en-US" sz="2200" u="none" strike="noStrike">
                          <a:latin typeface="Calibri"/>
                          <a:ea typeface="Calibri"/>
                          <a:cs typeface="Calibri"/>
                          <a:sym typeface="Calibri"/>
                        </a:rPr>
                        <a:t>Owner’s Drawings </a:t>
                      </a:r>
                      <a:endParaRPr sz="2200" b="0" i="0" u="none" strike="noStrike">
                        <a:solidFill>
                          <a:srgbClr val="000000"/>
                        </a:solidFill>
                        <a:latin typeface="Calibri"/>
                        <a:ea typeface="Calibri"/>
                        <a:cs typeface="Calibri"/>
                        <a:sym typeface="Calibri"/>
                      </a:endParaRPr>
                    </a:p>
                  </a:txBody>
                  <a:tcPr marL="274325" marR="3300" marT="0" marB="18300" anchor="ctr">
                    <a:solidFill>
                      <a:schemeClr val="lt2"/>
                    </a:solidFill>
                  </a:tcPr>
                </a:tc>
                <a:tc>
                  <a:txBody>
                    <a:bodyPr/>
                    <a:lstStyle/>
                    <a:p>
                      <a:pPr marL="0" marR="0" lvl="0" indent="0" algn="r" rtl="0">
                        <a:spcBef>
                          <a:spcPts val="0"/>
                        </a:spcBef>
                        <a:spcAft>
                          <a:spcPts val="0"/>
                        </a:spcAft>
                        <a:buNone/>
                      </a:pPr>
                      <a:r>
                        <a:rPr lang="en-US" sz="2200" u="none" strike="noStrike">
                          <a:latin typeface="Calibri"/>
                          <a:ea typeface="Calibri"/>
                          <a:cs typeface="Calibri"/>
                          <a:sym typeface="Calibri"/>
                        </a:rPr>
                        <a:t>10,000</a:t>
                      </a:r>
                      <a:endParaRPr sz="2200" b="0" i="0" u="none" strike="noStrike">
                        <a:solidFill>
                          <a:srgbClr val="000000"/>
                        </a:solidFill>
                        <a:latin typeface="Calibri"/>
                        <a:ea typeface="Calibri"/>
                        <a:cs typeface="Calibri"/>
                        <a:sym typeface="Calibri"/>
                      </a:endParaRPr>
                    </a:p>
                  </a:txBody>
                  <a:tcPr marL="3300" marR="3300" marT="0" marB="18300" anchor="ctr">
                    <a:solidFill>
                      <a:schemeClr val="lt2"/>
                    </a:solidFill>
                  </a:tcPr>
                </a:tc>
                <a:extLst>
                  <a:ext uri="{0D108BD9-81ED-4DB2-BD59-A6C34878D82A}">
                    <a16:rowId xmlns:a16="http://schemas.microsoft.com/office/drawing/2014/main" val="10005"/>
                  </a:ext>
                </a:extLst>
              </a:tr>
              <a:tr h="245925">
                <a:tc gridSpan="4">
                  <a:txBody>
                    <a:bodyPr/>
                    <a:lstStyle/>
                    <a:p>
                      <a:pPr marL="346075" marR="0" lvl="0" indent="-346075" algn="l" rtl="0">
                        <a:spcBef>
                          <a:spcPts val="0"/>
                        </a:spcBef>
                        <a:spcAft>
                          <a:spcPts val="0"/>
                        </a:spcAft>
                        <a:buNone/>
                      </a:pPr>
                      <a:r>
                        <a:rPr lang="en-US" sz="2200" b="1" u="none" strike="noStrike" dirty="0">
                          <a:latin typeface="Calibri"/>
                          <a:ea typeface="Calibri"/>
                          <a:cs typeface="Calibri"/>
                          <a:sym typeface="Calibri"/>
                        </a:rPr>
                        <a:t>c.  </a:t>
                      </a:r>
                      <a:r>
                        <a:rPr lang="en-US" sz="2200" b="1" u="none" strike="noStrike" dirty="0">
                          <a:solidFill>
                            <a:schemeClr val="dk1"/>
                          </a:solidFill>
                          <a:latin typeface="Calibri"/>
                          <a:ea typeface="Calibri"/>
                          <a:cs typeface="Calibri"/>
                          <a:sym typeface="Calibri"/>
                        </a:rPr>
                        <a:t>Determine the owner’s equity at December 31, 2020.</a:t>
                      </a:r>
                      <a:endParaRPr dirty="0"/>
                    </a:p>
                  </a:txBody>
                  <a:tcPr marL="3300" marR="3300" marT="91450" marB="0" anchor="ctr">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334" name="Google Shape;334;p27"/>
          <p:cNvSpPr/>
          <p:nvPr/>
        </p:nvSpPr>
        <p:spPr>
          <a:xfrm>
            <a:off x="2590800" y="4448388"/>
            <a:ext cx="4790717" cy="35221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 name="Google Shape;335;p27"/>
          <p:cNvSpPr/>
          <p:nvPr/>
        </p:nvSpPr>
        <p:spPr>
          <a:xfrm>
            <a:off x="2580289" y="4883087"/>
            <a:ext cx="4790717" cy="35221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36" name="Google Shape;336;p27"/>
          <p:cNvSpPr/>
          <p:nvPr/>
        </p:nvSpPr>
        <p:spPr>
          <a:xfrm>
            <a:off x="2639616" y="5517232"/>
            <a:ext cx="4790717" cy="38743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34"/>
                                        </p:tgtEl>
                                      </p:cBhvr>
                                    </p:animEffect>
                                    <p:set>
                                      <p:cBhvr>
                                        <p:cTn id="7" dur="1" fill="hold">
                                          <p:stCondLst>
                                            <p:cond delay="500"/>
                                          </p:stCondLst>
                                        </p:cTn>
                                        <p:tgtEl>
                                          <p:spTgt spid="33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35"/>
                                        </p:tgtEl>
                                      </p:cBhvr>
                                    </p:animEffect>
                                    <p:set>
                                      <p:cBhvr>
                                        <p:cTn id="12" dur="1" fill="hold">
                                          <p:stCondLst>
                                            <p:cond delay="499"/>
                                          </p:stCondLst>
                                        </p:cTn>
                                        <p:tgtEl>
                                          <p:spTgt spid="33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31"/>
                                        </p:tgtEl>
                                      </p:cBhvr>
                                    </p:animEffect>
                                    <p:set>
                                      <p:cBhvr>
                                        <p:cTn id="17" dur="1" fill="hold">
                                          <p:stCondLst>
                                            <p:cond delay="500"/>
                                          </p:stCondLst>
                                        </p:cTn>
                                        <p:tgtEl>
                                          <p:spTgt spid="33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36"/>
                                        </p:tgtEl>
                                      </p:cBhvr>
                                    </p:animEffect>
                                    <p:set>
                                      <p:cBhvr>
                                        <p:cTn id="22" dur="1" fill="hold">
                                          <p:stCondLst>
                                            <p:cond delay="500"/>
                                          </p:stCondLst>
                                        </p:cTn>
                                        <p:tgtEl>
                                          <p:spTgt spid="3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34</a:t>
            </a:fld>
            <a:endParaRPr lang="en-US" dirty="0"/>
          </a:p>
        </p:txBody>
      </p:sp>
      <p:sp>
        <p:nvSpPr>
          <p:cNvPr id="7" name="LOBL"/>
          <p:cNvSpPr>
            <a:spLocks noGrp="1"/>
          </p:cNvSpPr>
          <p:nvPr>
            <p:ph sz="quarter" idx="4294967295"/>
          </p:nvPr>
        </p:nvSpPr>
        <p:spPr>
          <a:xfrm>
            <a:off x="1834776" y="1447800"/>
            <a:ext cx="8223624" cy="4495800"/>
          </a:xfrm>
          <a:prstGeom prst="rect">
            <a:avLst/>
          </a:prstGeom>
        </p:spPr>
        <p:txBody>
          <a:bodyPr/>
          <a:lstStyle/>
          <a:p>
            <a:pPr marL="0" lvl="1" indent="0">
              <a:lnSpc>
                <a:spcPct val="100000"/>
              </a:lnSpc>
              <a:spcBef>
                <a:spcPts val="1200"/>
              </a:spcBef>
              <a:buClr>
                <a:schemeClr val="tx1"/>
              </a:buClr>
              <a:buNone/>
            </a:pPr>
            <a:r>
              <a:rPr lang="en-US" altLang="en-US" sz="2800" dirty="0"/>
              <a:t>Patents and copyrights are</a:t>
            </a:r>
          </a:p>
          <a:p>
            <a:pPr marL="914400" lvl="1" indent="-457200">
              <a:lnSpc>
                <a:spcPct val="100000"/>
              </a:lnSpc>
              <a:spcBef>
                <a:spcPts val="1200"/>
              </a:spcBef>
              <a:buClr>
                <a:schemeClr val="tx1"/>
              </a:buClr>
              <a:buFont typeface="Wingdings" pitchFamily="2" charset="2"/>
              <a:buAutoNum type="alphaLcPeriod"/>
            </a:pPr>
            <a:r>
              <a:rPr lang="en-US" altLang="en-US" sz="2800" dirty="0"/>
              <a:t>Current assets</a:t>
            </a:r>
          </a:p>
          <a:p>
            <a:pPr marL="914400" lvl="1" indent="-457200">
              <a:lnSpc>
                <a:spcPct val="100000"/>
              </a:lnSpc>
              <a:spcBef>
                <a:spcPts val="1200"/>
              </a:spcBef>
              <a:buClr>
                <a:schemeClr val="tx1"/>
              </a:buClr>
              <a:buFont typeface="Wingdings" pitchFamily="2" charset="2"/>
              <a:buAutoNum type="alphaLcPeriod"/>
            </a:pPr>
            <a:r>
              <a:rPr lang="en-US" altLang="en-US" sz="2800" dirty="0"/>
              <a:t>Intangible assets</a:t>
            </a:r>
          </a:p>
          <a:p>
            <a:pPr marL="914400" lvl="1" indent="-457200">
              <a:lnSpc>
                <a:spcPct val="100000"/>
              </a:lnSpc>
              <a:spcBef>
                <a:spcPts val="1200"/>
              </a:spcBef>
              <a:buClr>
                <a:schemeClr val="tx1"/>
              </a:buClr>
              <a:buFont typeface="Wingdings" pitchFamily="2" charset="2"/>
              <a:buAutoNum type="alphaLcPeriod"/>
            </a:pPr>
            <a:r>
              <a:rPr lang="en-US" altLang="en-US" sz="2800" dirty="0"/>
              <a:t>Long-term investments</a:t>
            </a:r>
          </a:p>
          <a:p>
            <a:pPr marL="914400" lvl="1" indent="-457200">
              <a:lnSpc>
                <a:spcPct val="100000"/>
              </a:lnSpc>
              <a:spcBef>
                <a:spcPts val="1200"/>
              </a:spcBef>
              <a:buClr>
                <a:schemeClr val="tx1"/>
              </a:buClr>
              <a:buFont typeface="Wingdings" pitchFamily="2" charset="2"/>
              <a:buAutoNum type="alphaLcPeriod"/>
            </a:pPr>
            <a:r>
              <a:rPr lang="en-US" altLang="en-US" sz="2800" dirty="0"/>
              <a:t>Property, plant, and equipment</a:t>
            </a:r>
          </a:p>
        </p:txBody>
      </p:sp>
      <p:sp>
        <p:nvSpPr>
          <p:cNvPr id="9" name="Notched Right Arrow 8"/>
          <p:cNvSpPr/>
          <p:nvPr/>
        </p:nvSpPr>
        <p:spPr bwMode="auto">
          <a:xfrm>
            <a:off x="1752600" y="2638646"/>
            <a:ext cx="554182" cy="457200"/>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8" name="Title "/>
          <p:cNvSpPr>
            <a:spLocks noGrp="1"/>
          </p:cNvSpPr>
          <p:nvPr>
            <p:ph type="title" idx="4294967295"/>
          </p:nvPr>
        </p:nvSpPr>
        <p:spPr>
          <a:xfrm>
            <a:off x="1192116" y="563837"/>
            <a:ext cx="10161683" cy="577081"/>
          </a:xfrm>
          <a:prstGeom prst="rect">
            <a:avLst/>
          </a:prstGeom>
        </p:spPr>
        <p:txBody>
          <a:bodyPr wrap="square">
            <a:spAutoFit/>
          </a:bodyPr>
          <a:lstStyle/>
          <a:p>
            <a:r>
              <a:rPr lang="en-US" sz="3500" b="1" dirty="0">
                <a:solidFill>
                  <a:schemeClr val="accent1"/>
                </a:solidFill>
                <a:latin typeface="Calibri" panose="020F0502020204030204" pitchFamily="34" charset="0"/>
                <a:ea typeface="Source Sans Pro" charset="0"/>
                <a:cs typeface="Calibri" panose="020F0502020204030204" pitchFamily="34" charset="0"/>
              </a:rPr>
              <a:t>Quick Test; Classified Statement of Financial Position</a:t>
            </a:r>
          </a:p>
        </p:txBody>
      </p:sp>
    </p:spTree>
    <p:extLst>
      <p:ext uri="{BB962C8B-B14F-4D97-AF65-F5344CB8AC3E}">
        <p14:creationId xmlns:p14="http://schemas.microsoft.com/office/powerpoint/2010/main" val="330272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35</a:t>
            </a:fld>
            <a:endParaRPr lang="en-US" dirty="0"/>
          </a:p>
        </p:txBody>
      </p:sp>
      <p:sp>
        <p:nvSpPr>
          <p:cNvPr id="7" name="LOBL"/>
          <p:cNvSpPr>
            <a:spLocks noGrp="1"/>
          </p:cNvSpPr>
          <p:nvPr>
            <p:ph sz="quarter" idx="4294967295"/>
          </p:nvPr>
        </p:nvSpPr>
        <p:spPr>
          <a:xfrm>
            <a:off x="1834776" y="1525488"/>
            <a:ext cx="8223624" cy="4495800"/>
          </a:xfrm>
          <a:prstGeom prst="rect">
            <a:avLst/>
          </a:prstGeom>
        </p:spPr>
        <p:txBody>
          <a:bodyPr/>
          <a:lstStyle/>
          <a:p>
            <a:pPr marL="0" lvl="1" indent="0">
              <a:lnSpc>
                <a:spcPct val="100000"/>
              </a:lnSpc>
              <a:spcBef>
                <a:spcPts val="1200"/>
              </a:spcBef>
              <a:buClr>
                <a:schemeClr val="tx1"/>
              </a:buClr>
              <a:buNone/>
            </a:pPr>
            <a:r>
              <a:rPr lang="en-US" altLang="en-US" sz="2800" dirty="0"/>
              <a:t>Which of the following is not a non-current liability?</a:t>
            </a:r>
          </a:p>
          <a:p>
            <a:pPr marL="914400" lvl="1" indent="-457200">
              <a:lnSpc>
                <a:spcPct val="100000"/>
              </a:lnSpc>
              <a:spcBef>
                <a:spcPts val="1200"/>
              </a:spcBef>
              <a:buClr>
                <a:schemeClr val="tx1"/>
              </a:buClr>
              <a:buFont typeface="Wingdings" pitchFamily="2" charset="2"/>
              <a:buAutoNum type="alphaLcPeriod"/>
            </a:pPr>
            <a:r>
              <a:rPr lang="en-US" altLang="en-US" sz="2800" dirty="0"/>
              <a:t>Bonds payable</a:t>
            </a:r>
          </a:p>
          <a:p>
            <a:pPr marL="914400" lvl="1" indent="-457200">
              <a:lnSpc>
                <a:spcPct val="100000"/>
              </a:lnSpc>
              <a:spcBef>
                <a:spcPts val="1200"/>
              </a:spcBef>
              <a:buClr>
                <a:schemeClr val="tx1"/>
              </a:buClr>
              <a:buFont typeface="Wingdings" pitchFamily="2" charset="2"/>
              <a:buAutoNum type="alphaLcPeriod"/>
            </a:pPr>
            <a:r>
              <a:rPr lang="en-US" altLang="en-US" sz="2800" dirty="0"/>
              <a:t>Current maturities of long-term obligations</a:t>
            </a:r>
          </a:p>
          <a:p>
            <a:pPr marL="914400" lvl="1" indent="-457200">
              <a:lnSpc>
                <a:spcPct val="100000"/>
              </a:lnSpc>
              <a:spcBef>
                <a:spcPts val="1200"/>
              </a:spcBef>
              <a:buClr>
                <a:schemeClr val="tx1"/>
              </a:buClr>
              <a:buFont typeface="Wingdings" pitchFamily="2" charset="2"/>
              <a:buAutoNum type="alphaLcPeriod"/>
            </a:pPr>
            <a:r>
              <a:rPr lang="en-US" altLang="en-US" sz="2800" dirty="0"/>
              <a:t>Long-term notes payable</a:t>
            </a:r>
          </a:p>
          <a:p>
            <a:pPr marL="914400" lvl="1" indent="-457200">
              <a:lnSpc>
                <a:spcPct val="100000"/>
              </a:lnSpc>
              <a:spcBef>
                <a:spcPts val="1200"/>
              </a:spcBef>
              <a:buClr>
                <a:schemeClr val="tx1"/>
              </a:buClr>
              <a:buFont typeface="Wingdings" pitchFamily="2" charset="2"/>
              <a:buAutoNum type="alphaLcPeriod"/>
            </a:pPr>
            <a:r>
              <a:rPr lang="en-US" altLang="en-US" sz="2800" dirty="0"/>
              <a:t>Mortgages payable</a:t>
            </a:r>
          </a:p>
        </p:txBody>
      </p:sp>
      <p:sp>
        <p:nvSpPr>
          <p:cNvPr id="9" name="Notched Right Arrow 8"/>
          <p:cNvSpPr/>
          <p:nvPr/>
        </p:nvSpPr>
        <p:spPr bwMode="auto">
          <a:xfrm>
            <a:off x="1752600" y="2638646"/>
            <a:ext cx="554182" cy="457200"/>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endParaRPr>
          </a:p>
        </p:txBody>
      </p:sp>
      <p:sp>
        <p:nvSpPr>
          <p:cNvPr id="11" name="Title ">
            <a:extLst>
              <a:ext uri="{FF2B5EF4-FFF2-40B4-BE49-F238E27FC236}">
                <a16:creationId xmlns:a16="http://schemas.microsoft.com/office/drawing/2014/main" id="{F19B2903-884F-F047-A661-4676593CB4A2}"/>
              </a:ext>
            </a:extLst>
          </p:cNvPr>
          <p:cNvSpPr txBox="1">
            <a:spLocks/>
          </p:cNvSpPr>
          <p:nvPr/>
        </p:nvSpPr>
        <p:spPr>
          <a:xfrm>
            <a:off x="1192116" y="563837"/>
            <a:ext cx="10161683" cy="57708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a:solidFill>
                  <a:schemeClr val="accent1"/>
                </a:solidFill>
                <a:latin typeface="Calibri" panose="020F0502020204030204" pitchFamily="34" charset="0"/>
                <a:ea typeface="Source Sans Pro" charset="0"/>
                <a:cs typeface="Calibri" panose="020F0502020204030204" pitchFamily="34" charset="0"/>
              </a:rPr>
              <a:t>Quick Test; Classified Statement of Financial Position</a:t>
            </a:r>
            <a:endParaRPr lang="en-US" sz="3500" b="1"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3213204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36</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86994813"/>
              </p:ext>
            </p:extLst>
          </p:nvPr>
        </p:nvGraphicFramePr>
        <p:xfrm>
          <a:off x="1271465" y="1531465"/>
          <a:ext cx="9793090" cy="4985346"/>
        </p:xfrm>
        <a:graphic>
          <a:graphicData uri="http://schemas.openxmlformats.org/drawingml/2006/table">
            <a:tbl>
              <a:tblPr>
                <a:tableStyleId>{073A0DAA-6AF3-43AB-8588-CEC1D06C72B9}</a:tableStyleId>
              </a:tblPr>
              <a:tblGrid>
                <a:gridCol w="854955">
                  <a:extLst>
                    <a:ext uri="{9D8B030D-6E8A-4147-A177-3AD203B41FA5}">
                      <a16:colId xmlns:a16="http://schemas.microsoft.com/office/drawing/2014/main" val="20000"/>
                    </a:ext>
                  </a:extLst>
                </a:gridCol>
                <a:gridCol w="4050124">
                  <a:extLst>
                    <a:ext uri="{9D8B030D-6E8A-4147-A177-3AD203B41FA5}">
                      <a16:colId xmlns:a16="http://schemas.microsoft.com/office/drawing/2014/main" val="20001"/>
                    </a:ext>
                  </a:extLst>
                </a:gridCol>
                <a:gridCol w="479878">
                  <a:extLst>
                    <a:ext uri="{9D8B030D-6E8A-4147-A177-3AD203B41FA5}">
                      <a16:colId xmlns:a16="http://schemas.microsoft.com/office/drawing/2014/main" val="20002"/>
                    </a:ext>
                  </a:extLst>
                </a:gridCol>
                <a:gridCol w="557126">
                  <a:extLst>
                    <a:ext uri="{9D8B030D-6E8A-4147-A177-3AD203B41FA5}">
                      <a16:colId xmlns:a16="http://schemas.microsoft.com/office/drawing/2014/main" val="20003"/>
                    </a:ext>
                  </a:extLst>
                </a:gridCol>
                <a:gridCol w="3851007">
                  <a:extLst>
                    <a:ext uri="{9D8B030D-6E8A-4147-A177-3AD203B41FA5}">
                      <a16:colId xmlns:a16="http://schemas.microsoft.com/office/drawing/2014/main" val="20004"/>
                    </a:ext>
                  </a:extLst>
                </a:gridCol>
              </a:tblGrid>
              <a:tr h="682117">
                <a:tc gridSpan="5">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1" u="none" strike="noStrike" kern="1200" dirty="0">
                          <a:effectLst/>
                        </a:rPr>
                        <a:t>Match each of the following to its proper statement of financial position classification. If the item would not appear on a statement of financial position, use “NA.”</a:t>
                      </a:r>
                      <a:endParaRPr lang="en-US" sz="1800" b="1" u="none" strike="noStrike" kern="1200" dirty="0">
                        <a:solidFill>
                          <a:schemeClr val="dk1"/>
                        </a:solidFill>
                        <a:effectLst/>
                        <a:latin typeface="+mn-lt"/>
                        <a:ea typeface="+mn-ea"/>
                        <a:cs typeface="+mn-cs"/>
                      </a:endParaRPr>
                    </a:p>
                  </a:txBody>
                  <a:tcPr marL="4233" marR="4233" marT="91440" marB="0" anchor="b"/>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R="4233"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4233" marR="4233" marT="91440"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R="4233" marT="9144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4763">
                <a:tc>
                  <a:txBody>
                    <a:bodyPr/>
                    <a:lstStyle/>
                    <a:p>
                      <a:pPr algn="ctr" fontAlgn="b"/>
                      <a:r>
                        <a:rPr lang="en-US" sz="2000" u="none" strike="noStrike" dirty="0">
                          <a:effectLst/>
                        </a:rPr>
                        <a:t>CL</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Salaries and wages payable</a:t>
                      </a:r>
                      <a:endParaRPr lang="en-US" sz="2000" b="0" i="0" u="none" strike="noStrike" dirty="0">
                        <a:solidFill>
                          <a:srgbClr val="000000"/>
                        </a:solidFill>
                        <a:effectLst/>
                        <a:latin typeface="Calibri" panose="020F0502020204030204" pitchFamily="34" charset="0"/>
                      </a:endParaRPr>
                    </a:p>
                  </a:txBody>
                  <a:tcPr marR="4233" marT="9144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ctr" fontAlgn="b"/>
                      <a:r>
                        <a:rPr lang="en-US" sz="2000" u="none" strike="noStrike" dirty="0">
                          <a:effectLst/>
                        </a:rPr>
                        <a:t>LTI</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Stock investments (long-term)</a:t>
                      </a:r>
                      <a:endParaRPr lang="en-US" sz="2000" b="0" i="0" u="none" strike="noStrike" dirty="0">
                        <a:solidFill>
                          <a:srgbClr val="000000"/>
                        </a:solidFill>
                        <a:effectLst/>
                        <a:latin typeface="Calibri" panose="020F0502020204030204" pitchFamily="34" charset="0"/>
                      </a:endParaRPr>
                    </a:p>
                  </a:txBody>
                  <a:tcPr marR="4233" marT="91440" marB="0" anchor="b"/>
                </a:tc>
                <a:extLst>
                  <a:ext uri="{0D108BD9-81ED-4DB2-BD59-A6C34878D82A}">
                    <a16:rowId xmlns:a16="http://schemas.microsoft.com/office/drawing/2014/main" val="10001"/>
                  </a:ext>
                </a:extLst>
              </a:tr>
              <a:tr h="522957">
                <a:tc>
                  <a:txBody>
                    <a:bodyPr/>
                    <a:lstStyle/>
                    <a:p>
                      <a:pPr algn="ctr" fontAlgn="b"/>
                      <a:r>
                        <a:rPr lang="en-US" sz="2000" u="none" strike="noStrike" dirty="0">
                          <a:effectLst/>
                        </a:rPr>
                        <a:t>NA</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Service revenue</a:t>
                      </a:r>
                      <a:endParaRPr lang="en-US" sz="2000" b="0" i="0" u="none" strike="noStrike" dirty="0">
                        <a:solidFill>
                          <a:srgbClr val="000000"/>
                        </a:solidFill>
                        <a:effectLst/>
                        <a:latin typeface="Calibri" panose="020F0502020204030204" pitchFamily="34" charset="0"/>
                      </a:endParaRPr>
                    </a:p>
                  </a:txBody>
                  <a:tcPr marR="4233" marT="9144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ctr" fontAlgn="b"/>
                      <a:r>
                        <a:rPr lang="en-US" sz="2000" u="none" strike="noStrike" dirty="0">
                          <a:effectLst/>
                        </a:rPr>
                        <a:t>PPE</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Equipment</a:t>
                      </a:r>
                      <a:endParaRPr lang="en-US" sz="2000" b="0" i="0" u="none" strike="noStrike" dirty="0">
                        <a:solidFill>
                          <a:srgbClr val="000000"/>
                        </a:solidFill>
                        <a:effectLst/>
                        <a:latin typeface="Calibri" panose="020F0502020204030204" pitchFamily="34" charset="0"/>
                      </a:endParaRPr>
                    </a:p>
                  </a:txBody>
                  <a:tcPr marR="4233" marT="91440" marB="0" anchor="b"/>
                </a:tc>
                <a:extLst>
                  <a:ext uri="{0D108BD9-81ED-4DB2-BD59-A6C34878D82A}">
                    <a16:rowId xmlns:a16="http://schemas.microsoft.com/office/drawing/2014/main" val="10002"/>
                  </a:ext>
                </a:extLst>
              </a:tr>
              <a:tr h="522957">
                <a:tc>
                  <a:txBody>
                    <a:bodyPr/>
                    <a:lstStyle/>
                    <a:p>
                      <a:pPr algn="ctr" fontAlgn="b"/>
                      <a:r>
                        <a:rPr lang="en-US" sz="2000" u="none" strike="noStrike" dirty="0">
                          <a:effectLst/>
                        </a:rPr>
                        <a:t>CL</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Interest payable</a:t>
                      </a:r>
                      <a:endParaRPr lang="en-US" sz="2000" b="0" i="0" u="none" strike="noStrike" dirty="0">
                        <a:solidFill>
                          <a:srgbClr val="000000"/>
                        </a:solidFill>
                        <a:effectLst/>
                        <a:latin typeface="Calibri" panose="020F0502020204030204" pitchFamily="34" charset="0"/>
                      </a:endParaRPr>
                    </a:p>
                  </a:txBody>
                  <a:tcPr marR="4233" marT="9144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ctr" fontAlgn="b"/>
                      <a:r>
                        <a:rPr lang="en-US" sz="2000" u="none" strike="noStrike" dirty="0">
                          <a:effectLst/>
                        </a:rPr>
                        <a:t>PPE</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Accumulated depreciation</a:t>
                      </a:r>
                      <a:endParaRPr lang="en-US" sz="2000" b="0" i="0" u="none" strike="noStrike" dirty="0">
                        <a:solidFill>
                          <a:srgbClr val="000000"/>
                        </a:solidFill>
                        <a:effectLst/>
                        <a:latin typeface="Calibri" panose="020F0502020204030204" pitchFamily="34" charset="0"/>
                      </a:endParaRPr>
                    </a:p>
                  </a:txBody>
                  <a:tcPr marR="4233" marT="91440" marB="0" anchor="b"/>
                </a:tc>
                <a:extLst>
                  <a:ext uri="{0D108BD9-81ED-4DB2-BD59-A6C34878D82A}">
                    <a16:rowId xmlns:a16="http://schemas.microsoft.com/office/drawing/2014/main" val="10003"/>
                  </a:ext>
                </a:extLst>
              </a:tr>
              <a:tr h="364763">
                <a:tc>
                  <a:txBody>
                    <a:bodyPr/>
                    <a:lstStyle/>
                    <a:p>
                      <a:pPr algn="ctr" fontAlgn="b"/>
                      <a:r>
                        <a:rPr lang="en-US" sz="2000" u="none" strike="noStrike" dirty="0">
                          <a:effectLst/>
                        </a:rPr>
                        <a:t>IA</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Goodwill</a:t>
                      </a:r>
                      <a:endParaRPr lang="en-US" sz="2000" b="0" i="0" u="none" strike="noStrike" dirty="0">
                        <a:solidFill>
                          <a:srgbClr val="000000"/>
                        </a:solidFill>
                        <a:effectLst/>
                        <a:latin typeface="Calibri" panose="020F0502020204030204" pitchFamily="34" charset="0"/>
                      </a:endParaRPr>
                    </a:p>
                  </a:txBody>
                  <a:tcPr marR="4233" marT="9144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ctr" fontAlgn="b"/>
                      <a:r>
                        <a:rPr lang="en-US" sz="2000" u="none" strike="noStrike" dirty="0">
                          <a:effectLst/>
                        </a:rPr>
                        <a:t>NA</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Depreciation expense</a:t>
                      </a:r>
                      <a:endParaRPr lang="en-US" sz="2000" b="0" i="0" u="none" strike="noStrike" dirty="0">
                        <a:solidFill>
                          <a:srgbClr val="000000"/>
                        </a:solidFill>
                        <a:effectLst/>
                        <a:latin typeface="Calibri" panose="020F0502020204030204" pitchFamily="34" charset="0"/>
                      </a:endParaRPr>
                    </a:p>
                  </a:txBody>
                  <a:tcPr marR="4233" marT="91440" marB="0" anchor="b"/>
                </a:tc>
                <a:extLst>
                  <a:ext uri="{0D108BD9-81ED-4DB2-BD59-A6C34878D82A}">
                    <a16:rowId xmlns:a16="http://schemas.microsoft.com/office/drawing/2014/main" val="10004"/>
                  </a:ext>
                </a:extLst>
              </a:tr>
              <a:tr h="364763">
                <a:tc>
                  <a:txBody>
                    <a:bodyPr/>
                    <a:lstStyle/>
                    <a:p>
                      <a:pPr algn="ctr" fontAlgn="b"/>
                      <a:r>
                        <a:rPr lang="en-US" sz="2000" u="none" strike="noStrike" dirty="0">
                          <a:effectLst/>
                        </a:rPr>
                        <a:t>CA</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Debt investments (short-term)</a:t>
                      </a:r>
                      <a:endParaRPr lang="en-US" sz="2000" b="0" i="0" u="none" strike="noStrike" dirty="0">
                        <a:solidFill>
                          <a:srgbClr val="000000"/>
                        </a:solidFill>
                        <a:effectLst/>
                        <a:latin typeface="Calibri" panose="020F0502020204030204" pitchFamily="34" charset="0"/>
                      </a:endParaRPr>
                    </a:p>
                  </a:txBody>
                  <a:tcPr marR="4233" marT="9144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ctr" fontAlgn="b"/>
                      <a:r>
                        <a:rPr lang="en-US" sz="2000" u="none" strike="noStrike" dirty="0">
                          <a:effectLst/>
                        </a:rPr>
                        <a:t>OE</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Owner’s capital</a:t>
                      </a:r>
                      <a:endParaRPr lang="en-US" sz="2000" b="0" i="0" u="none" strike="noStrike" dirty="0">
                        <a:solidFill>
                          <a:srgbClr val="000000"/>
                        </a:solidFill>
                        <a:effectLst/>
                        <a:latin typeface="Calibri" panose="020F0502020204030204" pitchFamily="34" charset="0"/>
                      </a:endParaRPr>
                    </a:p>
                  </a:txBody>
                  <a:tcPr marR="4233" marT="91440" marB="0" anchor="b"/>
                </a:tc>
                <a:extLst>
                  <a:ext uri="{0D108BD9-81ED-4DB2-BD59-A6C34878D82A}">
                    <a16:rowId xmlns:a16="http://schemas.microsoft.com/office/drawing/2014/main" val="10005"/>
                  </a:ext>
                </a:extLst>
              </a:tr>
              <a:tr h="645350">
                <a:tc>
                  <a:txBody>
                    <a:bodyPr/>
                    <a:lstStyle/>
                    <a:p>
                      <a:pPr algn="ctr" fontAlgn="b"/>
                      <a:r>
                        <a:rPr lang="en-US" sz="2000" u="none" strike="noStrike" dirty="0">
                          <a:effectLst/>
                        </a:rPr>
                        <a:t>NCL</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Mortgage payable (due in 3 years)</a:t>
                      </a:r>
                      <a:endParaRPr lang="en-US" sz="2000" b="0" i="0" u="none" strike="noStrike" dirty="0">
                        <a:solidFill>
                          <a:srgbClr val="000000"/>
                        </a:solidFill>
                        <a:effectLst/>
                        <a:latin typeface="Calibri" panose="020F0502020204030204" pitchFamily="34" charset="0"/>
                      </a:endParaRPr>
                    </a:p>
                  </a:txBody>
                  <a:tcPr marR="4233" marT="9144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ctr" fontAlgn="b"/>
                      <a:r>
                        <a:rPr lang="en-US" sz="2000" u="none" strike="noStrike" dirty="0">
                          <a:effectLst/>
                        </a:rPr>
                        <a:t>CL</a:t>
                      </a:r>
                      <a:endParaRPr lang="en-US" sz="2000" b="0" i="0" u="none" strike="noStrike" dirty="0">
                        <a:solidFill>
                          <a:srgbClr val="000000"/>
                        </a:solidFill>
                        <a:effectLst/>
                        <a:latin typeface="Calibri" panose="020F0502020204030204" pitchFamily="34" charset="0"/>
                      </a:endParaRPr>
                    </a:p>
                  </a:txBody>
                  <a:tcPr marL="4233" marR="4233" marT="91440" marB="0" anchor="b"/>
                </a:tc>
                <a:tc>
                  <a:txBody>
                    <a:bodyPr/>
                    <a:lstStyle/>
                    <a:p>
                      <a:pPr algn="l" fontAlgn="b"/>
                      <a:r>
                        <a:rPr lang="en-US" sz="2000" u="none" strike="noStrike" dirty="0">
                          <a:effectLst/>
                        </a:rPr>
                        <a:t>Unearned service revenue</a:t>
                      </a:r>
                      <a:endParaRPr lang="en-US" sz="2000" b="0" i="0" u="none" strike="noStrike" dirty="0">
                        <a:solidFill>
                          <a:srgbClr val="000000"/>
                        </a:solidFill>
                        <a:effectLst/>
                        <a:latin typeface="Calibri" panose="020F0502020204030204" pitchFamily="34" charset="0"/>
                      </a:endParaRPr>
                    </a:p>
                  </a:txBody>
                  <a:tcPr marR="4233" marT="91440" marB="0" anchor="b"/>
                </a:tc>
                <a:extLst>
                  <a:ext uri="{0D108BD9-81ED-4DB2-BD59-A6C34878D82A}">
                    <a16:rowId xmlns:a16="http://schemas.microsoft.com/office/drawing/2014/main" val="10006"/>
                  </a:ext>
                </a:extLst>
              </a:tr>
              <a:tr h="28448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07"/>
                  </a:ext>
                </a:extLst>
              </a:tr>
              <a:tr h="256425">
                <a:tc gridSpan="2">
                  <a:txBody>
                    <a:bodyPr/>
                    <a:lstStyle/>
                    <a:p>
                      <a:pPr algn="l" fontAlgn="b"/>
                      <a:r>
                        <a:rPr lang="en-US" sz="1800" b="1" u="none" strike="noStrike" dirty="0">
                          <a:effectLst/>
                        </a:rPr>
                        <a:t>Current assets (CA)</a:t>
                      </a:r>
                      <a:endParaRPr lang="en-US" sz="1800" b="1" i="0" u="none" strike="noStrike" dirty="0">
                        <a:solidFill>
                          <a:srgbClr val="000000"/>
                        </a:solidFill>
                        <a:effectLst/>
                        <a:latin typeface="Calibri" panose="020F0502020204030204" pitchFamily="34" charset="0"/>
                      </a:endParaRPr>
                    </a:p>
                  </a:txBody>
                  <a:tcPr marL="4233" marR="4233" marT="4233" marB="0" anchor="b"/>
                </a:tc>
                <a:tc hMerge="1">
                  <a:txBody>
                    <a:bodyPr/>
                    <a:lstStyle/>
                    <a:p>
                      <a:endParaRPr lang="en-US"/>
                    </a:p>
                  </a:txBody>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233" marR="4233" marT="4233" marB="0" anchor="b"/>
                </a:tc>
                <a:tc gridSpan="2">
                  <a:txBody>
                    <a:bodyPr/>
                    <a:lstStyle/>
                    <a:p>
                      <a:pPr algn="l" fontAlgn="b"/>
                      <a:r>
                        <a:rPr lang="en-US" sz="1800" b="1" u="none" strike="noStrike" dirty="0">
                          <a:effectLst/>
                        </a:rPr>
                        <a:t>Current liabilities (CL)</a:t>
                      </a:r>
                      <a:endParaRPr lang="en-US" sz="1800" b="1" i="0" u="none" strike="noStrike" dirty="0">
                        <a:solidFill>
                          <a:srgbClr val="000000"/>
                        </a:solidFill>
                        <a:effectLst/>
                        <a:latin typeface="Calibri" panose="020F0502020204030204" pitchFamily="34" charset="0"/>
                      </a:endParaRPr>
                    </a:p>
                  </a:txBody>
                  <a:tcPr marL="4233" marR="4233" marT="4233" marB="0" anchor="b"/>
                </a:tc>
                <a:tc hMerge="1">
                  <a:txBody>
                    <a:bodyPr/>
                    <a:lstStyle/>
                    <a:p>
                      <a:endParaRPr lang="en-US"/>
                    </a:p>
                  </a:txBody>
                  <a:tcPr/>
                </a:tc>
                <a:extLst>
                  <a:ext uri="{0D108BD9-81ED-4DB2-BD59-A6C34878D82A}">
                    <a16:rowId xmlns:a16="http://schemas.microsoft.com/office/drawing/2014/main" val="10008"/>
                  </a:ext>
                </a:extLst>
              </a:tr>
              <a:tr h="256425">
                <a:tc gridSpan="2">
                  <a:txBody>
                    <a:bodyPr/>
                    <a:lstStyle/>
                    <a:p>
                      <a:pPr algn="l" fontAlgn="b"/>
                      <a:r>
                        <a:rPr lang="en-US" sz="1800" b="1" u="none" strike="noStrike" dirty="0">
                          <a:effectLst/>
                        </a:rPr>
                        <a:t>Long-term investments (LTI)</a:t>
                      </a:r>
                      <a:endParaRPr lang="en-US" sz="1800" b="1" i="0" u="none" strike="noStrike" dirty="0">
                        <a:solidFill>
                          <a:srgbClr val="000000"/>
                        </a:solidFill>
                        <a:effectLst/>
                        <a:latin typeface="Calibri" panose="020F0502020204030204" pitchFamily="34" charset="0"/>
                      </a:endParaRPr>
                    </a:p>
                  </a:txBody>
                  <a:tcPr marL="4233" marR="4233" marT="4233" marB="0" anchor="b"/>
                </a:tc>
                <a:tc hMerge="1">
                  <a:txBody>
                    <a:bodyPr/>
                    <a:lstStyle/>
                    <a:p>
                      <a:endParaRPr lang="en-US"/>
                    </a:p>
                  </a:txBody>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233" marR="4233" marT="4233" marB="0" anchor="b"/>
                </a:tc>
                <a:tc gridSpan="2">
                  <a:txBody>
                    <a:bodyPr/>
                    <a:lstStyle/>
                    <a:p>
                      <a:pPr algn="l" fontAlgn="b"/>
                      <a:r>
                        <a:rPr lang="en-US" sz="1800" b="1" u="none" strike="noStrike" dirty="0">
                          <a:effectLst/>
                        </a:rPr>
                        <a:t>Non-current liabilities (NCL)</a:t>
                      </a:r>
                      <a:endParaRPr lang="en-US" sz="1800" b="1" i="0" u="none" strike="noStrike" dirty="0">
                        <a:solidFill>
                          <a:srgbClr val="000000"/>
                        </a:solidFill>
                        <a:effectLst/>
                        <a:latin typeface="Calibri" panose="020F0502020204030204" pitchFamily="34" charset="0"/>
                      </a:endParaRPr>
                    </a:p>
                  </a:txBody>
                  <a:tcPr marL="4233" marR="4233" marT="4233" marB="0" anchor="b"/>
                </a:tc>
                <a:tc hMerge="1">
                  <a:txBody>
                    <a:bodyPr/>
                    <a:lstStyle/>
                    <a:p>
                      <a:endParaRPr lang="en-US"/>
                    </a:p>
                  </a:txBody>
                  <a:tcPr/>
                </a:tc>
                <a:extLst>
                  <a:ext uri="{0D108BD9-81ED-4DB2-BD59-A6C34878D82A}">
                    <a16:rowId xmlns:a16="http://schemas.microsoft.com/office/drawing/2014/main" val="10009"/>
                  </a:ext>
                </a:extLst>
              </a:tr>
              <a:tr h="256425">
                <a:tc gridSpan="2">
                  <a:txBody>
                    <a:bodyPr/>
                    <a:lstStyle/>
                    <a:p>
                      <a:pPr algn="l" fontAlgn="b"/>
                      <a:r>
                        <a:rPr lang="en-US" sz="1800" b="1" u="none" strike="noStrike" dirty="0">
                          <a:effectLst/>
                        </a:rPr>
                        <a:t>Property, plant, and equipment (PPE)</a:t>
                      </a:r>
                      <a:endParaRPr lang="en-US" sz="1800" b="1" i="0" u="none" strike="noStrike" dirty="0">
                        <a:solidFill>
                          <a:srgbClr val="000000"/>
                        </a:solidFill>
                        <a:effectLst/>
                        <a:latin typeface="Calibri" panose="020F0502020204030204" pitchFamily="34" charset="0"/>
                      </a:endParaRPr>
                    </a:p>
                  </a:txBody>
                  <a:tcPr marL="4233" marR="4233" marT="4233" marB="0" anchor="b"/>
                </a:tc>
                <a:tc hMerge="1">
                  <a:txBody>
                    <a:bodyPr/>
                    <a:lstStyle/>
                    <a:p>
                      <a:endParaRPr lang="en-US"/>
                    </a:p>
                  </a:txBody>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233" marR="4233" marT="4233" marB="0" anchor="b"/>
                </a:tc>
                <a:tc gridSpan="2">
                  <a:txBody>
                    <a:bodyPr/>
                    <a:lstStyle/>
                    <a:p>
                      <a:pPr algn="l" fontAlgn="b"/>
                      <a:r>
                        <a:rPr lang="en-US" sz="1800" b="1" u="none" strike="noStrike" dirty="0">
                          <a:effectLst/>
                        </a:rPr>
                        <a:t>Owner’s equity (OE)</a:t>
                      </a:r>
                      <a:endParaRPr lang="en-US" sz="1800" b="1" i="0" u="none" strike="noStrike" dirty="0">
                        <a:solidFill>
                          <a:srgbClr val="000000"/>
                        </a:solidFill>
                        <a:effectLst/>
                        <a:latin typeface="Calibri" panose="020F0502020204030204" pitchFamily="34" charset="0"/>
                      </a:endParaRPr>
                    </a:p>
                  </a:txBody>
                  <a:tcPr marL="4233" marR="4233" marT="4233" marB="0" anchor="b"/>
                </a:tc>
                <a:tc hMerge="1">
                  <a:txBody>
                    <a:bodyPr/>
                    <a:lstStyle/>
                    <a:p>
                      <a:endParaRPr lang="en-US"/>
                    </a:p>
                  </a:txBody>
                  <a:tcPr/>
                </a:tc>
                <a:extLst>
                  <a:ext uri="{0D108BD9-81ED-4DB2-BD59-A6C34878D82A}">
                    <a16:rowId xmlns:a16="http://schemas.microsoft.com/office/drawing/2014/main" val="10010"/>
                  </a:ext>
                </a:extLst>
              </a:tr>
              <a:tr h="256425">
                <a:tc gridSpan="2">
                  <a:txBody>
                    <a:bodyPr/>
                    <a:lstStyle/>
                    <a:p>
                      <a:pPr algn="l" fontAlgn="b"/>
                      <a:r>
                        <a:rPr lang="en-US" sz="1800" b="1" u="none" strike="noStrike" dirty="0">
                          <a:effectLst/>
                        </a:rPr>
                        <a:t>Intangible assets (IA)</a:t>
                      </a:r>
                      <a:endParaRPr lang="en-US" sz="1800" b="1" i="0" u="none" strike="noStrike" dirty="0">
                        <a:solidFill>
                          <a:srgbClr val="000000"/>
                        </a:solidFill>
                        <a:effectLst/>
                        <a:latin typeface="Calibri" panose="020F0502020204030204" pitchFamily="34" charset="0"/>
                      </a:endParaRPr>
                    </a:p>
                  </a:txBody>
                  <a:tcPr marL="4233" marR="4233" marT="4233" marB="0" anchor="b"/>
                </a:tc>
                <a:tc hMerge="1">
                  <a:txBody>
                    <a:bodyPr/>
                    <a:lstStyle/>
                    <a:p>
                      <a:endParaRPr lang="en-US"/>
                    </a:p>
                  </a:txBody>
                  <a:tcPr/>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233" marR="4233" marT="4233" marB="0" anchor="b"/>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233" marR="4233" marT="4233" marB="0" anchor="b"/>
                </a:tc>
                <a:tc>
                  <a:txBody>
                    <a:bodyPr/>
                    <a:lstStyle/>
                    <a:p>
                      <a:pPr algn="l" fontAlgn="b"/>
                      <a:endParaRPr lang="en-US" sz="1800" b="1"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011"/>
                  </a:ext>
                </a:extLst>
              </a:tr>
            </a:tbl>
          </a:graphicData>
        </a:graphic>
      </p:graphicFrame>
      <p:sp>
        <p:nvSpPr>
          <p:cNvPr id="4" name="Rectangle 3"/>
          <p:cNvSpPr/>
          <p:nvPr/>
        </p:nvSpPr>
        <p:spPr>
          <a:xfrm>
            <a:off x="1488624" y="2276872"/>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451536" y="2764160"/>
            <a:ext cx="468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487488" y="3284984"/>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487488" y="3772272"/>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487488" y="4132312"/>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415480" y="4780384"/>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636112" y="2260104"/>
            <a:ext cx="468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673200" y="2764160"/>
            <a:ext cx="50292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6672064" y="3340224"/>
            <a:ext cx="468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672064" y="3772272"/>
            <a:ext cx="468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672064" y="4132312"/>
            <a:ext cx="468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708120" y="4780384"/>
            <a:ext cx="468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
            <a:extLst>
              <a:ext uri="{FF2B5EF4-FFF2-40B4-BE49-F238E27FC236}">
                <a16:creationId xmlns:a16="http://schemas.microsoft.com/office/drawing/2014/main" id="{32DBCBB9-DAE3-4F43-A2E3-08F5E3C0A0CB}"/>
              </a:ext>
            </a:extLst>
          </p:cNvPr>
          <p:cNvSpPr txBox="1">
            <a:spLocks/>
          </p:cNvSpPr>
          <p:nvPr/>
        </p:nvSpPr>
        <p:spPr>
          <a:xfrm>
            <a:off x="700132" y="624197"/>
            <a:ext cx="10791735" cy="57708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chemeClr val="accent1"/>
                </a:solidFill>
                <a:latin typeface="Calibri" panose="020F0502020204030204" pitchFamily="34" charset="0"/>
                <a:ea typeface="Source Sans Pro" charset="0"/>
                <a:cs typeface="Calibri" panose="020F0502020204030204" pitchFamily="34" charset="0"/>
              </a:rPr>
              <a:t>Quick Test; Statement of Financial Position Classifications</a:t>
            </a:r>
          </a:p>
        </p:txBody>
      </p:sp>
    </p:spTree>
    <p:extLst>
      <p:ext uri="{BB962C8B-B14F-4D97-AF65-F5344CB8AC3E}">
        <p14:creationId xmlns:p14="http://schemas.microsoft.com/office/powerpoint/2010/main" val="818544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0" nodeType="clickEffect">
                                  <p:stCondLst>
                                    <p:cond delay="0"/>
                                  </p:stCondLst>
                                  <p:childTnLst>
                                    <p:animEffect transition="out" filter="wipe(left)">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type="body" idx="4294967295"/>
          </p:nvPr>
        </p:nvSpPr>
        <p:spPr>
          <a:xfrm>
            <a:off x="1834776" y="1447800"/>
            <a:ext cx="8534400" cy="4495800"/>
          </a:xfrm>
          <a:prstGeom prst="rect">
            <a:avLst/>
          </a:prstGeom>
          <a:noFill/>
          <a:ln>
            <a:noFill/>
          </a:ln>
        </p:spPr>
        <p:txBody>
          <a:bodyPr spcFirstLastPara="1" wrap="square" lIns="91425" tIns="45700" rIns="91425" bIns="45700" anchor="t" anchorCtr="0">
            <a:normAutofit/>
          </a:bodyPr>
          <a:lstStyle/>
          <a:p>
            <a:pPr marL="0" lvl="1" indent="0" algn="l" rtl="0">
              <a:lnSpc>
                <a:spcPct val="120000"/>
              </a:lnSpc>
              <a:spcBef>
                <a:spcPts val="0"/>
              </a:spcBef>
              <a:spcAft>
                <a:spcPts val="0"/>
              </a:spcAft>
              <a:buClr>
                <a:schemeClr val="dk1"/>
              </a:buClr>
              <a:buSzPts val="2800"/>
              <a:buNone/>
            </a:pPr>
            <a:r>
              <a:rPr lang="en-US" sz="2800" dirty="0"/>
              <a:t>Which of the following financial statements is prepared as of a specific date?  </a:t>
            </a:r>
            <a:endParaRPr dirty="0"/>
          </a:p>
          <a:p>
            <a:pPr marL="914400" lvl="1" indent="-457200" algn="l" rtl="0">
              <a:lnSpc>
                <a:spcPct val="120000"/>
              </a:lnSpc>
              <a:spcBef>
                <a:spcPts val="1200"/>
              </a:spcBef>
              <a:spcAft>
                <a:spcPts val="0"/>
              </a:spcAft>
              <a:buClr>
                <a:schemeClr val="dk1"/>
              </a:buClr>
              <a:buSzPts val="2800"/>
              <a:buFont typeface="Noto Sans Symbols"/>
              <a:buAutoNum type="alphaLcPeriod"/>
            </a:pPr>
            <a:r>
              <a:rPr lang="en-US" sz="2800" dirty="0"/>
              <a:t>Statement of financial position</a:t>
            </a:r>
            <a:endParaRPr dirty="0"/>
          </a:p>
          <a:p>
            <a:pPr marL="914400" lvl="1" indent="-457200" algn="l" rtl="0">
              <a:lnSpc>
                <a:spcPct val="120000"/>
              </a:lnSpc>
              <a:spcBef>
                <a:spcPts val="1200"/>
              </a:spcBef>
              <a:spcAft>
                <a:spcPts val="0"/>
              </a:spcAft>
              <a:buClr>
                <a:schemeClr val="dk1"/>
              </a:buClr>
              <a:buSzPts val="2800"/>
              <a:buFont typeface="Noto Sans Symbols"/>
              <a:buAutoNum type="alphaLcPeriod"/>
            </a:pPr>
            <a:r>
              <a:rPr lang="en-US" sz="2800" dirty="0"/>
              <a:t>Income statement</a:t>
            </a:r>
            <a:endParaRPr dirty="0"/>
          </a:p>
          <a:p>
            <a:pPr marL="914400" lvl="1" indent="-457200" algn="l" rtl="0">
              <a:lnSpc>
                <a:spcPct val="120000"/>
              </a:lnSpc>
              <a:spcBef>
                <a:spcPts val="1200"/>
              </a:spcBef>
              <a:spcAft>
                <a:spcPts val="0"/>
              </a:spcAft>
              <a:buClr>
                <a:schemeClr val="dk1"/>
              </a:buClr>
              <a:buSzPts val="2800"/>
              <a:buFont typeface="Noto Sans Symbols"/>
              <a:buAutoNum type="alphaLcPeriod"/>
            </a:pPr>
            <a:r>
              <a:rPr lang="en-US" sz="2800" dirty="0"/>
              <a:t>Owner's equity statement</a:t>
            </a:r>
            <a:endParaRPr dirty="0"/>
          </a:p>
          <a:p>
            <a:pPr marL="914400" lvl="1" indent="-457200" algn="l" rtl="0">
              <a:lnSpc>
                <a:spcPct val="120000"/>
              </a:lnSpc>
              <a:spcBef>
                <a:spcPts val="1200"/>
              </a:spcBef>
              <a:spcAft>
                <a:spcPts val="0"/>
              </a:spcAft>
              <a:buClr>
                <a:schemeClr val="dk1"/>
              </a:buClr>
              <a:buSzPts val="2800"/>
              <a:buFont typeface="Noto Sans Symbols"/>
              <a:buAutoNum type="alphaLcPeriod"/>
            </a:pPr>
            <a:r>
              <a:rPr lang="en-US" sz="2800" dirty="0"/>
              <a:t>Statement of cash flows</a:t>
            </a:r>
            <a:endParaRPr dirty="0"/>
          </a:p>
        </p:txBody>
      </p:sp>
      <p:sp>
        <p:nvSpPr>
          <p:cNvPr id="287" name="Google Shape;287;p23"/>
          <p:cNvSpPr/>
          <p:nvPr/>
        </p:nvSpPr>
        <p:spPr>
          <a:xfrm>
            <a:off x="1752600" y="2732568"/>
            <a:ext cx="554182" cy="457200"/>
          </a:xfrm>
          <a:prstGeom prst="notchedRightArrow">
            <a:avLst>
              <a:gd name="adj1" fmla="val 50000"/>
              <a:gd name="adj2" fmla="val 50000"/>
            </a:avLst>
          </a:prstGeom>
          <a:solidFill>
            <a:srgbClr val="196E78"/>
          </a:solidFill>
          <a:ln w="28575"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288" name="Google Shape;288;p23"/>
          <p:cNvSpPr txBox="1">
            <a:spLocks noGrp="1"/>
          </p:cNvSpPr>
          <p:nvPr>
            <p:ph type="title" idx="4294967295"/>
          </p:nvPr>
        </p:nvSpPr>
        <p:spPr>
          <a:xfrm>
            <a:off x="1833562" y="762001"/>
            <a:ext cx="8682038" cy="646331"/>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4000"/>
              <a:buFont typeface="Calibri"/>
              <a:buNone/>
            </a:pPr>
            <a:r>
              <a:rPr lang="en-US" sz="4000" b="1"/>
              <a:t>Quick Test</a:t>
            </a:r>
            <a:endParaRPr b="1"/>
          </a:p>
        </p:txBody>
      </p:sp>
      <p:sp>
        <p:nvSpPr>
          <p:cNvPr id="289" name="Google Shape;2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37</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endParaRPr lang="en-US" sz="3200" dirty="0" smtClean="0"/>
          </a:p>
          <a:p>
            <a:pPr algn="ctr"/>
            <a:endParaRPr lang="en-US" sz="3200" dirty="0" smtClean="0"/>
          </a:p>
          <a:p>
            <a:pPr algn="ctr"/>
            <a:endParaRPr lang="en-US" sz="3200" dirty="0" smtClean="0"/>
          </a:p>
          <a:p>
            <a:pPr algn="ctr"/>
            <a:r>
              <a:rPr lang="en-US" sz="4000" b="1" dirty="0" smtClean="0"/>
              <a:t>Financial Statements for Corporation </a:t>
            </a:r>
            <a:endParaRPr lang="en-US" sz="36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38</a:t>
            </a:fld>
            <a:endParaRPr lang="en-US"/>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8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376"/>
            <a:ext cx="10668000" cy="643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8828" name="Text Box 12"/>
          <p:cNvSpPr txBox="1">
            <a:spLocks noChangeArrowheads="1"/>
          </p:cNvSpPr>
          <p:nvPr/>
        </p:nvSpPr>
        <p:spPr bwMode="auto">
          <a:xfrm>
            <a:off x="1117600" y="5943601"/>
            <a:ext cx="4876800" cy="461665"/>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1200" b="1">
                <a:solidFill>
                  <a:schemeClr val="accent6">
                    <a:lumMod val="50000"/>
                  </a:schemeClr>
                </a:solidFill>
                <a:latin typeface="Arial" charset="0"/>
              </a:defRPr>
            </a:lvl1pPr>
          </a:lstStyle>
          <a:p>
            <a:pPr algn="l">
              <a:spcBef>
                <a:spcPts val="0"/>
              </a:spcBef>
            </a:pPr>
            <a:r>
              <a:rPr lang="en-US" altLang="en-US" dirty="0" smtClean="0">
                <a:latin typeface="Liberation Sans" panose="020B0604020202020204" pitchFamily="34" charset="0"/>
              </a:rPr>
              <a:t>ILLUSTRATION 3-34  </a:t>
            </a:r>
            <a:r>
              <a:rPr lang="en-US" b="0" dirty="0" smtClean="0">
                <a:solidFill>
                  <a:schemeClr val="tx1"/>
                </a:solidFill>
                <a:latin typeface="Liberation Sans" panose="020B0604020202020204" pitchFamily="34" charset="0"/>
              </a:rPr>
              <a:t>Preparation </a:t>
            </a:r>
            <a:r>
              <a:rPr lang="en-US" b="0" dirty="0">
                <a:solidFill>
                  <a:schemeClr val="tx1"/>
                </a:solidFill>
                <a:latin typeface="Liberation Sans" panose="020B0604020202020204" pitchFamily="34" charset="0"/>
              </a:rPr>
              <a:t>of </a:t>
            </a:r>
            <a:r>
              <a:rPr lang="en-US" b="0" dirty="0" smtClean="0">
                <a:solidFill>
                  <a:schemeClr val="tx1"/>
                </a:solidFill>
                <a:latin typeface="Liberation Sans" panose="020B0604020202020204" pitchFamily="34" charset="0"/>
              </a:rPr>
              <a:t>the Income </a:t>
            </a:r>
            <a:r>
              <a:rPr lang="en-US" b="0" dirty="0">
                <a:solidFill>
                  <a:schemeClr val="tx1"/>
                </a:solidFill>
                <a:latin typeface="Liberation Sans" panose="020B0604020202020204" pitchFamily="34" charset="0"/>
              </a:rPr>
              <a:t>Statement </a:t>
            </a:r>
            <a:r>
              <a:rPr lang="en-US" b="0" dirty="0" smtClean="0">
                <a:solidFill>
                  <a:schemeClr val="tx1"/>
                </a:solidFill>
                <a:latin typeface="Liberation Sans" panose="020B0604020202020204" pitchFamily="34" charset="0"/>
              </a:rPr>
              <a:t>and Retained Earnings Statement </a:t>
            </a:r>
            <a:r>
              <a:rPr lang="en-US" b="0" dirty="0">
                <a:solidFill>
                  <a:schemeClr val="tx1"/>
                </a:solidFill>
                <a:latin typeface="Liberation Sans" panose="020B0604020202020204" pitchFamily="34" charset="0"/>
              </a:rPr>
              <a:t>from </a:t>
            </a:r>
            <a:r>
              <a:rPr lang="en-US" b="0" dirty="0" smtClean="0">
                <a:solidFill>
                  <a:schemeClr val="tx1"/>
                </a:solidFill>
                <a:latin typeface="Liberation Sans" panose="020B0604020202020204" pitchFamily="34" charset="0"/>
              </a:rPr>
              <a:t>the Adjusted </a:t>
            </a:r>
            <a:r>
              <a:rPr lang="en-US" b="0" dirty="0">
                <a:solidFill>
                  <a:schemeClr val="tx1"/>
                </a:solidFill>
                <a:latin typeface="Liberation Sans" panose="020B0604020202020204" pitchFamily="34" charset="0"/>
              </a:rPr>
              <a:t>Trial Balance</a:t>
            </a:r>
            <a:endParaRPr lang="en-US" altLang="en-US" dirty="0">
              <a:solidFill>
                <a:schemeClr val="tx1"/>
              </a:solidFill>
              <a:latin typeface="Liberation Sans" panose="020B0604020202020204" pitchFamily="34" charset="0"/>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B4DAE9-354B-2B47-A438-7A4AD4293477}" type="slidenum">
              <a:rPr lang="x-none" smtClean="0"/>
              <a:pPr/>
              <a:t>4</a:t>
            </a:fld>
            <a:endParaRPr lang="x-none"/>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9" t="488" r="-27" b="-490"/>
          <a:stretch/>
        </p:blipFill>
        <p:spPr bwMode="auto">
          <a:xfrm>
            <a:off x="532263" y="668741"/>
            <a:ext cx="11232107" cy="556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498016"/>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7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457200"/>
            <a:ext cx="11236817" cy="5731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022795"/>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Statement of Cash Flows</a:t>
            </a:r>
            <a:endParaRPr dirty="0"/>
          </a:p>
        </p:txBody>
      </p:sp>
      <p:sp>
        <p:nvSpPr>
          <p:cNvPr id="248" name="Google Shape;248;p18"/>
          <p:cNvSpPr txBox="1">
            <a:spLocks noGrp="1"/>
          </p:cNvSpPr>
          <p:nvPr>
            <p:ph type="body" idx="1"/>
          </p:nvPr>
        </p:nvSpPr>
        <p:spPr>
          <a:xfrm>
            <a:off x="838200" y="1418897"/>
            <a:ext cx="10515600" cy="4758066"/>
          </a:xfrm>
          <a:prstGeom prst="rect">
            <a:avLst/>
          </a:prstGeom>
          <a:noFill/>
          <a:ln>
            <a:noFill/>
          </a:ln>
        </p:spPr>
        <p:txBody>
          <a:bodyPr spcFirstLastPara="1" wrap="square" lIns="91425" tIns="45700" rIns="91425" bIns="45700" anchor="t" anchorCtr="0">
            <a:normAutofit/>
          </a:bodyPr>
          <a:lstStyle/>
          <a:p>
            <a:pPr marL="574675" lvl="2" indent="-346075" algn="l" rtl="0">
              <a:lnSpc>
                <a:spcPct val="100000"/>
              </a:lnSpc>
              <a:spcBef>
                <a:spcPts val="0"/>
              </a:spcBef>
              <a:spcAft>
                <a:spcPts val="0"/>
              </a:spcAft>
              <a:buClr>
                <a:srgbClr val="800000"/>
              </a:buClr>
              <a:buSzPts val="2800"/>
              <a:buChar char="•"/>
            </a:pPr>
            <a:r>
              <a:rPr lang="en-US" sz="2800" dirty="0"/>
              <a:t>Information on cash receipts and payments for a specific period of time</a:t>
            </a:r>
            <a:endParaRPr dirty="0"/>
          </a:p>
          <a:p>
            <a:pPr marL="574675" lvl="2" indent="-346075" algn="l" rtl="0">
              <a:lnSpc>
                <a:spcPct val="100000"/>
              </a:lnSpc>
              <a:spcBef>
                <a:spcPts val="1200"/>
              </a:spcBef>
              <a:spcAft>
                <a:spcPts val="0"/>
              </a:spcAft>
              <a:buClr>
                <a:srgbClr val="800000"/>
              </a:buClr>
              <a:buSzPts val="2800"/>
              <a:buChar char="•"/>
            </a:pPr>
            <a:r>
              <a:rPr lang="en-US" sz="2800" dirty="0"/>
              <a:t>Answers the following:</a:t>
            </a:r>
            <a:endParaRPr dirty="0"/>
          </a:p>
          <a:p>
            <a:pPr marL="1377950" lvl="1" indent="-457200" algn="l" rtl="0">
              <a:lnSpc>
                <a:spcPct val="100000"/>
              </a:lnSpc>
              <a:spcBef>
                <a:spcPts val="1200"/>
              </a:spcBef>
              <a:spcAft>
                <a:spcPts val="0"/>
              </a:spcAft>
              <a:buClr>
                <a:srgbClr val="990000"/>
              </a:buClr>
              <a:buSzPts val="2800"/>
              <a:buFont typeface="Noto Sans Symbols"/>
              <a:buChar char="▪"/>
            </a:pPr>
            <a:r>
              <a:rPr lang="en-US" sz="2800" dirty="0"/>
              <a:t>Where did cash come from?</a:t>
            </a:r>
            <a:endParaRPr dirty="0"/>
          </a:p>
          <a:p>
            <a:pPr marL="1377950" lvl="1" indent="-457200" algn="l" rtl="0">
              <a:lnSpc>
                <a:spcPct val="100000"/>
              </a:lnSpc>
              <a:spcBef>
                <a:spcPts val="1200"/>
              </a:spcBef>
              <a:spcAft>
                <a:spcPts val="0"/>
              </a:spcAft>
              <a:buClr>
                <a:srgbClr val="990000"/>
              </a:buClr>
              <a:buSzPts val="2800"/>
              <a:buFont typeface="Noto Sans Symbols"/>
              <a:buChar char="▪"/>
            </a:pPr>
            <a:r>
              <a:rPr lang="en-US" sz="2800" dirty="0"/>
              <a:t>What was cash used for?</a:t>
            </a:r>
            <a:endParaRPr dirty="0"/>
          </a:p>
          <a:p>
            <a:pPr marL="1377950" lvl="1" indent="-457200" algn="l" rtl="0">
              <a:lnSpc>
                <a:spcPct val="100000"/>
              </a:lnSpc>
              <a:spcBef>
                <a:spcPts val="1200"/>
              </a:spcBef>
              <a:spcAft>
                <a:spcPts val="0"/>
              </a:spcAft>
              <a:buClr>
                <a:srgbClr val="990000"/>
              </a:buClr>
              <a:buSzPts val="2800"/>
              <a:buFont typeface="Noto Sans Symbols"/>
              <a:buChar char="▪"/>
            </a:pPr>
            <a:r>
              <a:rPr lang="en-US" sz="2800" dirty="0"/>
              <a:t>What was change in cash balance?</a:t>
            </a:r>
            <a:endParaRPr dirty="0"/>
          </a:p>
          <a:p>
            <a:pPr marL="228600" lvl="0" indent="-228600" algn="l" rtl="0">
              <a:lnSpc>
                <a:spcPct val="100000"/>
              </a:lnSpc>
              <a:spcBef>
                <a:spcPts val="1000"/>
              </a:spcBef>
              <a:spcAft>
                <a:spcPts val="0"/>
              </a:spcAft>
              <a:buClr>
                <a:schemeClr val="dk1"/>
              </a:buClr>
              <a:buSzPts val="2800"/>
              <a:buChar char="•"/>
            </a:pPr>
            <a:r>
              <a:rPr lang="en-US" dirty="0"/>
              <a:t>The statement reconciles to the ending cash balance of $4,800. Recall that the ending cash balance of $4,800 flows from the balance sheet to the statement of cash flows.</a:t>
            </a:r>
            <a:endParaRPr dirty="0"/>
          </a:p>
          <a:p>
            <a:pPr marL="228600" lvl="0" indent="-50800" algn="l" rtl="0">
              <a:lnSpc>
                <a:spcPct val="100000"/>
              </a:lnSpc>
              <a:spcBef>
                <a:spcPts val="1000"/>
              </a:spcBef>
              <a:spcAft>
                <a:spcPts val="0"/>
              </a:spcAft>
              <a:buClr>
                <a:schemeClr val="dk1"/>
              </a:buClr>
              <a:buSzPts val="2800"/>
              <a:buNone/>
            </a:pPr>
            <a:endParaRPr dirty="0"/>
          </a:p>
        </p:txBody>
      </p:sp>
      <p:sp>
        <p:nvSpPr>
          <p:cNvPr id="249" name="Google Shape;2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41</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 calcmode="lin" valueType="num">
                                      <p:cBhvr additive="base">
                                        <p:cTn id="7" dur="500"/>
                                        <p:tgtEl>
                                          <p:spTgt spid="2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8">
                                            <p:txEl>
                                              <p:pRg st="1" end="1"/>
                                            </p:txEl>
                                          </p:spTgt>
                                        </p:tgtEl>
                                        <p:attrNameLst>
                                          <p:attrName>style.visibility</p:attrName>
                                        </p:attrNameLst>
                                      </p:cBhvr>
                                      <p:to>
                                        <p:strVal val="visible"/>
                                      </p:to>
                                    </p:set>
                                    <p:anim calcmode="lin" valueType="num">
                                      <p:cBhvr additive="base">
                                        <p:cTn id="12" dur="500"/>
                                        <p:tgtEl>
                                          <p:spTgt spid="24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8">
                                            <p:txEl>
                                              <p:pRg st="2" end="2"/>
                                            </p:txEl>
                                          </p:spTgt>
                                        </p:tgtEl>
                                        <p:attrNameLst>
                                          <p:attrName>style.visibility</p:attrName>
                                        </p:attrNameLst>
                                      </p:cBhvr>
                                      <p:to>
                                        <p:strVal val="visible"/>
                                      </p:to>
                                    </p:set>
                                    <p:anim calcmode="lin" valueType="num">
                                      <p:cBhvr additive="base">
                                        <p:cTn id="17" dur="500"/>
                                        <p:tgtEl>
                                          <p:spTgt spid="24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8">
                                            <p:txEl>
                                              <p:pRg st="3" end="3"/>
                                            </p:txEl>
                                          </p:spTgt>
                                        </p:tgtEl>
                                        <p:attrNameLst>
                                          <p:attrName>style.visibility</p:attrName>
                                        </p:attrNameLst>
                                      </p:cBhvr>
                                      <p:to>
                                        <p:strVal val="visible"/>
                                      </p:to>
                                    </p:set>
                                    <p:anim calcmode="lin" valueType="num">
                                      <p:cBhvr additive="base">
                                        <p:cTn id="22" dur="500"/>
                                        <p:tgtEl>
                                          <p:spTgt spid="24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8">
                                            <p:txEl>
                                              <p:pRg st="4" end="4"/>
                                            </p:txEl>
                                          </p:spTgt>
                                        </p:tgtEl>
                                        <p:attrNameLst>
                                          <p:attrName>style.visibility</p:attrName>
                                        </p:attrNameLst>
                                      </p:cBhvr>
                                      <p:to>
                                        <p:strVal val="visible"/>
                                      </p:to>
                                    </p:set>
                                    <p:anim calcmode="lin" valueType="num">
                                      <p:cBhvr additive="base">
                                        <p:cTn id="27" dur="500"/>
                                        <p:tgtEl>
                                          <p:spTgt spid="24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48">
                                            <p:txEl>
                                              <p:pRg st="5" end="5"/>
                                            </p:txEl>
                                          </p:spTgt>
                                        </p:tgtEl>
                                        <p:attrNameLst>
                                          <p:attrName>style.visibility</p:attrName>
                                        </p:attrNameLst>
                                      </p:cBhvr>
                                      <p:to>
                                        <p:strVal val="visible"/>
                                      </p:to>
                                    </p:set>
                                    <p:anim calcmode="lin" valueType="num">
                                      <p:cBhvr additive="base">
                                        <p:cTn id="32" dur="500"/>
                                        <p:tgtEl>
                                          <p:spTgt spid="24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8">
                                            <p:txEl>
                                              <p:pRg st="6" end="6"/>
                                            </p:txEl>
                                          </p:spTgt>
                                        </p:tgtEl>
                                        <p:attrNameLst>
                                          <p:attrName>style.visibility</p:attrName>
                                        </p:attrNameLst>
                                      </p:cBhvr>
                                      <p:to>
                                        <p:strVal val="visible"/>
                                      </p:to>
                                    </p:set>
                                    <p:anim calcmode="lin" valueType="num">
                                      <p:cBhvr additive="base">
                                        <p:cTn id="37" dur="500"/>
                                        <p:tgtEl>
                                          <p:spTgt spid="24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1981200" y="1"/>
            <a:ext cx="8229600" cy="11398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Statement of Cash Flows</a:t>
            </a:r>
            <a:endParaRPr/>
          </a:p>
        </p:txBody>
      </p:sp>
      <p:pic>
        <p:nvPicPr>
          <p:cNvPr id="255" name="Google Shape;255;p19" descr="Chapter 1 Statement of Cash Flows.png"/>
          <p:cNvPicPr preferRelativeResize="0"/>
          <p:nvPr/>
        </p:nvPicPr>
        <p:blipFill rotWithShape="1">
          <a:blip r:embed="rId3">
            <a:alphaModFix/>
          </a:blip>
          <a:srcRect/>
          <a:stretch/>
        </p:blipFill>
        <p:spPr>
          <a:xfrm>
            <a:off x="1535113" y="1143000"/>
            <a:ext cx="8953375" cy="5166320"/>
          </a:xfrm>
          <a:prstGeom prst="rect">
            <a:avLst/>
          </a:prstGeom>
          <a:noFill/>
          <a:ln>
            <a:noFill/>
          </a:ln>
        </p:spPr>
      </p:pic>
      <p:sp>
        <p:nvSpPr>
          <p:cNvPr id="256" name="Google Shape;25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42</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 calcmode="lin" valueType="num">
                                      <p:cBhvr additive="base">
                                        <p:cTn id="7" dur="500"/>
                                        <p:tgtEl>
                                          <p:spTgt spid="2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2"/>
          <p:cNvSpPr txBox="1">
            <a:spLocks noGrp="1"/>
          </p:cNvSpPr>
          <p:nvPr>
            <p:ph type="title"/>
          </p:nvPr>
        </p:nvSpPr>
        <p:spPr>
          <a:xfrm>
            <a:off x="980661" y="457200"/>
            <a:ext cx="8772939"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Statement of Cash Flows</a:t>
            </a:r>
            <a:endParaRPr b="1" dirty="0"/>
          </a:p>
        </p:txBody>
      </p:sp>
      <p:pic>
        <p:nvPicPr>
          <p:cNvPr id="277" name="Google Shape;277;p22" descr="MCj03342620000[1]"/>
          <p:cNvPicPr preferRelativeResize="0">
            <a:picLocks noGrp="1"/>
          </p:cNvPicPr>
          <p:nvPr>
            <p:ph type="body" idx="4294967295"/>
          </p:nvPr>
        </p:nvPicPr>
        <p:blipFill rotWithShape="1">
          <a:blip r:embed="rId3">
            <a:alphaModFix/>
          </a:blip>
          <a:srcRect/>
          <a:stretch/>
        </p:blipFill>
        <p:spPr>
          <a:xfrm>
            <a:off x="9339264" y="5638800"/>
            <a:ext cx="1328737" cy="1143000"/>
          </a:xfrm>
          <a:prstGeom prst="rect">
            <a:avLst/>
          </a:prstGeom>
          <a:noFill/>
          <a:ln>
            <a:noFill/>
          </a:ln>
        </p:spPr>
      </p:pic>
      <p:sp>
        <p:nvSpPr>
          <p:cNvPr id="278" name="Google Shape;278;p22"/>
          <p:cNvSpPr txBox="1"/>
          <p:nvPr/>
        </p:nvSpPr>
        <p:spPr>
          <a:xfrm>
            <a:off x="2057400" y="1897063"/>
            <a:ext cx="23622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79" name="Google Shape;279;p22"/>
          <p:cNvSpPr txBox="1"/>
          <p:nvPr/>
        </p:nvSpPr>
        <p:spPr>
          <a:xfrm>
            <a:off x="788275" y="1819275"/>
            <a:ext cx="10815145" cy="39703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0" i="0" u="none" strike="noStrike" cap="none" dirty="0">
                <a:solidFill>
                  <a:schemeClr val="dk1"/>
                </a:solidFill>
                <a:latin typeface="Calibri"/>
                <a:ea typeface="Calibri"/>
                <a:cs typeface="Calibri"/>
                <a:sym typeface="Calibri"/>
              </a:rPr>
              <a:t>Notice that the statement is divided into three major sections:</a:t>
            </a:r>
            <a:endParaRPr sz="2800" b="0" i="0" u="none" strike="noStrike" cap="none" dirty="0">
              <a:solidFill>
                <a:schemeClr val="dk1"/>
              </a:solidFill>
              <a:latin typeface="Calibri"/>
              <a:ea typeface="Calibri"/>
              <a:cs typeface="Calibri"/>
              <a:sym typeface="Calibri"/>
            </a:endParaRPr>
          </a:p>
          <a:p>
            <a:pPr marL="457200" marR="0" lvl="0" indent="-457200" algn="just" rtl="0">
              <a:spcBef>
                <a:spcPts val="0"/>
              </a:spcBef>
              <a:spcAft>
                <a:spcPts val="0"/>
              </a:spcAft>
              <a:buClr>
                <a:srgbClr val="FF0000"/>
              </a:buClr>
              <a:buSzPts val="2800"/>
              <a:buFont typeface="Calibri"/>
              <a:buAutoNum type="arabicPeriod"/>
            </a:pPr>
            <a:r>
              <a:rPr lang="en-US" sz="2800" b="0" i="0" u="none" strike="noStrike" cap="none" dirty="0">
                <a:solidFill>
                  <a:srgbClr val="FF0000"/>
                </a:solidFill>
                <a:latin typeface="Calibri"/>
                <a:ea typeface="Calibri"/>
                <a:cs typeface="Calibri"/>
                <a:sym typeface="Calibri"/>
              </a:rPr>
              <a:t>Cash flows from operating activities </a:t>
            </a:r>
            <a:r>
              <a:rPr lang="en-US" sz="2800" b="0" i="0" u="none" strike="noStrike" cap="none" dirty="0">
                <a:solidFill>
                  <a:schemeClr val="dk1"/>
                </a:solidFill>
                <a:latin typeface="Calibri"/>
                <a:ea typeface="Calibri"/>
                <a:cs typeface="Calibri"/>
                <a:sym typeface="Calibri"/>
              </a:rPr>
              <a:t>which report cash receipts and payments from the primary business the company engages in (Net Income Transactions). </a:t>
            </a:r>
            <a:endParaRPr dirty="0"/>
          </a:p>
          <a:p>
            <a:pPr marL="457200" marR="0" lvl="0" indent="-457200" algn="just" rtl="0">
              <a:spcBef>
                <a:spcPts val="0"/>
              </a:spcBef>
              <a:spcAft>
                <a:spcPts val="0"/>
              </a:spcAft>
              <a:buClr>
                <a:srgbClr val="FF0000"/>
              </a:buClr>
              <a:buSzPts val="2800"/>
              <a:buFont typeface="Calibri"/>
              <a:buAutoNum type="arabicPeriod"/>
            </a:pPr>
            <a:r>
              <a:rPr lang="en-US" sz="2800" b="0" i="0" u="none" strike="noStrike" cap="none" dirty="0">
                <a:solidFill>
                  <a:srgbClr val="FF0000"/>
                </a:solidFill>
                <a:latin typeface="Calibri"/>
                <a:ea typeface="Calibri"/>
                <a:cs typeface="Calibri"/>
                <a:sym typeface="Calibri"/>
              </a:rPr>
              <a:t>Cash flows from investing activities </a:t>
            </a:r>
            <a:r>
              <a:rPr lang="en-US" sz="2800" b="0" i="0" u="none" strike="noStrike" cap="none" dirty="0">
                <a:solidFill>
                  <a:schemeClr val="dk1"/>
                </a:solidFill>
                <a:latin typeface="Calibri"/>
                <a:ea typeface="Calibri"/>
                <a:cs typeface="Calibri"/>
                <a:sym typeface="Calibri"/>
              </a:rPr>
              <a:t>which involve cash transactions from buying and selling long-term assets (Non-current Assets). </a:t>
            </a:r>
            <a:endParaRPr dirty="0"/>
          </a:p>
          <a:p>
            <a:pPr marL="457200" marR="0" lvl="0" indent="-457200" algn="just" rtl="0">
              <a:spcBef>
                <a:spcPts val="0"/>
              </a:spcBef>
              <a:spcAft>
                <a:spcPts val="0"/>
              </a:spcAft>
              <a:buClr>
                <a:srgbClr val="FF0000"/>
              </a:buClr>
              <a:buSzPts val="2800"/>
              <a:buFont typeface="Calibri"/>
              <a:buAutoNum type="arabicPeriod"/>
            </a:pPr>
            <a:r>
              <a:rPr lang="en-US" sz="2800" b="0" i="0" u="none" strike="noStrike" cap="none" dirty="0">
                <a:solidFill>
                  <a:srgbClr val="FF0000"/>
                </a:solidFill>
                <a:latin typeface="Calibri"/>
                <a:ea typeface="Calibri"/>
                <a:cs typeface="Calibri"/>
                <a:sym typeface="Calibri"/>
              </a:rPr>
              <a:t>Cash flows from financing activities </a:t>
            </a:r>
            <a:r>
              <a:rPr lang="en-US" sz="2800" b="0" i="0" u="none" strike="noStrike" cap="none" dirty="0">
                <a:solidFill>
                  <a:schemeClr val="dk1"/>
                </a:solidFill>
                <a:latin typeface="Calibri"/>
                <a:ea typeface="Calibri"/>
                <a:cs typeface="Calibri"/>
                <a:sym typeface="Calibri"/>
              </a:rPr>
              <a:t>which include long-term cash borrowings and repayments to lenders (Liabilities) and the cash investments from and withdrawals by the owner (Owner’s Equity).</a:t>
            </a:r>
            <a:endParaRPr dirty="0"/>
          </a:p>
        </p:txBody>
      </p:sp>
      <p:sp>
        <p:nvSpPr>
          <p:cNvPr id="280" name="Google Shape;28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43</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 calcmode="lin" valueType="num">
                                      <p:cBhvr additive="base">
                                        <p:cTn id="7" dur="500"/>
                                        <p:tgtEl>
                                          <p:spTgt spid="2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9">
                                            <p:txEl>
                                              <p:pRg st="1" end="1"/>
                                            </p:txEl>
                                          </p:spTgt>
                                        </p:tgtEl>
                                        <p:attrNameLst>
                                          <p:attrName>style.visibility</p:attrName>
                                        </p:attrNameLst>
                                      </p:cBhvr>
                                      <p:to>
                                        <p:strVal val="visible"/>
                                      </p:to>
                                    </p:set>
                                    <p:anim calcmode="lin" valueType="num">
                                      <p:cBhvr additive="base">
                                        <p:cTn id="12" dur="500"/>
                                        <p:tgtEl>
                                          <p:spTgt spid="2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9">
                                            <p:txEl>
                                              <p:pRg st="2" end="2"/>
                                            </p:txEl>
                                          </p:spTgt>
                                        </p:tgtEl>
                                        <p:attrNameLst>
                                          <p:attrName>style.visibility</p:attrName>
                                        </p:attrNameLst>
                                      </p:cBhvr>
                                      <p:to>
                                        <p:strVal val="visible"/>
                                      </p:to>
                                    </p:set>
                                    <p:anim calcmode="lin" valueType="num">
                                      <p:cBhvr additive="base">
                                        <p:cTn id="17" dur="500"/>
                                        <p:tgtEl>
                                          <p:spTgt spid="2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9">
                                            <p:txEl>
                                              <p:pRg st="3" end="3"/>
                                            </p:txEl>
                                          </p:spTgt>
                                        </p:tgtEl>
                                        <p:attrNameLst>
                                          <p:attrName>style.visibility</p:attrName>
                                        </p:attrNameLst>
                                      </p:cBhvr>
                                      <p:to>
                                        <p:strVal val="visible"/>
                                      </p:to>
                                    </p:set>
                                    <p:anim calcmode="lin" valueType="num">
                                      <p:cBhvr additive="base">
                                        <p:cTn id="22" dur="500"/>
                                        <p:tgtEl>
                                          <p:spTgt spid="27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Quick Test: Statement of Cash Flows </a:t>
            </a:r>
            <a:endParaRPr lang="en-US"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44</a:t>
            </a:fld>
            <a:endParaRPr lang="en-US"/>
          </a:p>
        </p:txBody>
      </p:sp>
      <p:pic>
        <p:nvPicPr>
          <p:cNvPr id="71682" name="Picture 2"/>
          <p:cNvPicPr>
            <a:picLocks noChangeAspect="1" noChangeArrowheads="1"/>
          </p:cNvPicPr>
          <p:nvPr/>
        </p:nvPicPr>
        <p:blipFill>
          <a:blip r:embed="rId2"/>
          <a:srcRect/>
          <a:stretch>
            <a:fillRect/>
          </a:stretch>
        </p:blipFill>
        <p:spPr bwMode="auto">
          <a:xfrm>
            <a:off x="787727" y="1556792"/>
            <a:ext cx="10060801" cy="2923192"/>
          </a:xfrm>
          <a:prstGeom prst="rect">
            <a:avLst/>
          </a:prstGeom>
          <a:noFill/>
          <a:ln w="9525">
            <a:noFill/>
            <a:miter lim="800000"/>
            <a:headEnd/>
            <a:tailEnd/>
          </a:ln>
        </p:spPr>
      </p:pic>
      <p:sp>
        <p:nvSpPr>
          <p:cNvPr id="7" name="TextBox 6"/>
          <p:cNvSpPr txBox="1"/>
          <p:nvPr/>
        </p:nvSpPr>
        <p:spPr>
          <a:xfrm>
            <a:off x="911424" y="4653136"/>
            <a:ext cx="9361040" cy="1938992"/>
          </a:xfrm>
          <a:prstGeom prst="rect">
            <a:avLst/>
          </a:prstGeom>
          <a:noFill/>
        </p:spPr>
        <p:txBody>
          <a:bodyPr wrap="square" rtlCol="0">
            <a:spAutoFit/>
          </a:bodyPr>
          <a:lstStyle/>
          <a:p>
            <a:r>
              <a:rPr lang="en-US" sz="2400" dirty="0" smtClean="0">
                <a:solidFill>
                  <a:schemeClr val="dk1"/>
                </a:solidFill>
                <a:latin typeface="Calibri"/>
                <a:ea typeface="Calibri"/>
                <a:cs typeface="Calibri"/>
                <a:sym typeface="Calibri"/>
              </a:rPr>
              <a:t>1- Financing</a:t>
            </a:r>
          </a:p>
          <a:p>
            <a:r>
              <a:rPr lang="en-US" sz="2400" dirty="0" smtClean="0">
                <a:solidFill>
                  <a:schemeClr val="dk1"/>
                </a:solidFill>
                <a:latin typeface="Calibri"/>
                <a:ea typeface="Calibri"/>
                <a:cs typeface="Calibri"/>
                <a:sym typeface="Calibri"/>
              </a:rPr>
              <a:t>2- Investing </a:t>
            </a:r>
          </a:p>
          <a:p>
            <a:r>
              <a:rPr lang="en-US" sz="2400" dirty="0" smtClean="0">
                <a:solidFill>
                  <a:schemeClr val="dk1"/>
                </a:solidFill>
                <a:latin typeface="Calibri"/>
                <a:ea typeface="Calibri"/>
                <a:cs typeface="Calibri"/>
                <a:sym typeface="Calibri"/>
              </a:rPr>
              <a:t>3- Operating</a:t>
            </a:r>
          </a:p>
          <a:p>
            <a:r>
              <a:rPr lang="en-US" sz="2400" dirty="0" smtClean="0">
                <a:solidFill>
                  <a:schemeClr val="dk1"/>
                </a:solidFill>
                <a:latin typeface="Calibri"/>
                <a:ea typeface="Calibri"/>
                <a:cs typeface="Calibri"/>
                <a:sym typeface="Calibri"/>
              </a:rPr>
              <a:t>4-Financing </a:t>
            </a:r>
          </a:p>
          <a:p>
            <a:r>
              <a:rPr lang="en-US" sz="2400" dirty="0" smtClean="0">
                <a:solidFill>
                  <a:schemeClr val="dk1"/>
                </a:solidFill>
                <a:latin typeface="Calibri"/>
                <a:ea typeface="Calibri"/>
                <a:cs typeface="Calibri"/>
                <a:sym typeface="Calibri"/>
              </a:rPr>
              <a:t>5- Investing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33"/>
          <p:cNvSpPr txBox="1"/>
          <p:nvPr/>
        </p:nvSpPr>
        <p:spPr>
          <a:xfrm>
            <a:off x="3359696" y="3140968"/>
            <a:ext cx="4680520" cy="1015622"/>
          </a:xfrm>
          <a:prstGeom prst="rect">
            <a:avLst/>
          </a:prstGeom>
          <a:solidFill>
            <a:srgbClr val="7F7F7F"/>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i="0" u="none" strike="noStrike" cap="none" dirty="0">
                <a:solidFill>
                  <a:srgbClr val="F7CAAC"/>
                </a:solidFill>
                <a:latin typeface="Calibri"/>
                <a:ea typeface="Calibri"/>
                <a:cs typeface="Calibri"/>
                <a:sym typeface="Calibri"/>
              </a:rPr>
              <a:t>Thank You   </a:t>
            </a:r>
            <a:endParaRPr sz="2000" dirty="0"/>
          </a:p>
        </p:txBody>
      </p:sp>
      <p:sp>
        <p:nvSpPr>
          <p:cNvPr id="410" name="Google Shape;41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45</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Income Statement</a:t>
            </a:r>
            <a:endParaRPr b="1" dirty="0"/>
          </a:p>
        </p:txBody>
      </p:sp>
      <p:sp>
        <p:nvSpPr>
          <p:cNvPr id="194" name="Google Shape;194;p11"/>
          <p:cNvSpPr txBox="1">
            <a:spLocks noGrp="1"/>
          </p:cNvSpPr>
          <p:nvPr>
            <p:ph type="body" idx="1"/>
          </p:nvPr>
        </p:nvSpPr>
        <p:spPr>
          <a:xfrm>
            <a:off x="838200" y="1510748"/>
            <a:ext cx="10515600" cy="4666215"/>
          </a:xfrm>
          <a:prstGeom prst="rect">
            <a:avLst/>
          </a:prstGeom>
          <a:noFill/>
          <a:ln>
            <a:noFill/>
          </a:ln>
        </p:spPr>
        <p:txBody>
          <a:bodyPr spcFirstLastPara="1" wrap="square" lIns="91425" tIns="45700" rIns="91425" bIns="45700" anchor="t" anchorCtr="0">
            <a:noAutofit/>
          </a:bodyPr>
          <a:lstStyle/>
          <a:p>
            <a:pPr marL="514350" indent="-514350" algn="just">
              <a:spcBef>
                <a:spcPts val="0"/>
              </a:spcBef>
              <a:buSzPts val="2400"/>
              <a:buNone/>
            </a:pPr>
            <a:endParaRPr lang="en-US" sz="2400" dirty="0" smtClean="0"/>
          </a:p>
          <a:p>
            <a:pPr marL="514350" indent="-514350" algn="just">
              <a:spcBef>
                <a:spcPts val="0"/>
              </a:spcBef>
              <a:buSzPts val="2400"/>
            </a:pPr>
            <a:endParaRPr lang="en-US" sz="2400" dirty="0" smtClean="0"/>
          </a:p>
          <a:p>
            <a:pPr marL="514350" indent="-514350" algn="just">
              <a:spcBef>
                <a:spcPts val="0"/>
              </a:spcBef>
              <a:buSzPts val="2400"/>
              <a:buNone/>
            </a:pPr>
            <a:r>
              <a:rPr lang="en-GB" sz="2400" dirty="0" smtClean="0"/>
              <a:t>       Income Statement describes a company’s revenues and expenses along with the resulting net income or loss over a period of time due to earnings activities. The income statement provides a summary of the business operations or activities during the period, it is considered as a video recording of the business activities that results in either generating gains or losses to the business.</a:t>
            </a:r>
            <a:endParaRPr lang="en-US" sz="2400" dirty="0" smtClean="0"/>
          </a:p>
          <a:p>
            <a:pPr marL="514350" indent="-514350" algn="just">
              <a:spcBef>
                <a:spcPts val="0"/>
              </a:spcBef>
              <a:buSzPts val="2400"/>
              <a:buFont typeface="+mj-lt"/>
              <a:buAutoNum type="arabicPeriod"/>
            </a:pPr>
            <a:endParaRPr lang="en-US" altLang="en-US" sz="2400" dirty="0" smtClean="0"/>
          </a:p>
          <a:p>
            <a:pPr marL="228600" lvl="0" indent="-76200" algn="just" rtl="0">
              <a:lnSpc>
                <a:spcPct val="90000"/>
              </a:lnSpc>
              <a:spcBef>
                <a:spcPts val="1000"/>
              </a:spcBef>
              <a:spcAft>
                <a:spcPts val="0"/>
              </a:spcAft>
              <a:buClr>
                <a:schemeClr val="dk1"/>
              </a:buClr>
              <a:buSzPts val="2400"/>
              <a:buNone/>
            </a:pPr>
            <a:endParaRPr sz="2400" dirty="0"/>
          </a:p>
          <a:p>
            <a:pPr marL="228600" lvl="0" indent="-76200" algn="just" rtl="0">
              <a:lnSpc>
                <a:spcPct val="90000"/>
              </a:lnSpc>
              <a:spcBef>
                <a:spcPts val="1000"/>
              </a:spcBef>
              <a:spcAft>
                <a:spcPts val="0"/>
              </a:spcAft>
              <a:buClr>
                <a:schemeClr val="dk1"/>
              </a:buClr>
              <a:buSzPts val="2400"/>
              <a:buNone/>
            </a:pPr>
            <a:endParaRPr sz="2400" dirty="0"/>
          </a:p>
        </p:txBody>
      </p:sp>
      <p:sp>
        <p:nvSpPr>
          <p:cNvPr id="195" name="Google Shape;19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xEl>
                                              <p:pRg st="2" end="2"/>
                                            </p:txEl>
                                          </p:spTgt>
                                        </p:tgtEl>
                                        <p:attrNameLst>
                                          <p:attrName>style.visibility</p:attrName>
                                        </p:attrNameLst>
                                      </p:cBhvr>
                                      <p:to>
                                        <p:strVal val="visible"/>
                                      </p:to>
                                    </p:set>
                                    <p:animEffect transition="in" filter="fade">
                                      <p:cBhvr>
                                        <p:cTn id="7" dur="500"/>
                                        <p:tgtEl>
                                          <p:spTgt spid="1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txBox="1">
            <a:spLocks noGrp="1"/>
          </p:cNvSpPr>
          <p:nvPr>
            <p:ph type="title"/>
          </p:nvPr>
        </p:nvSpPr>
        <p:spPr>
          <a:xfrm>
            <a:off x="551384" y="-41275"/>
            <a:ext cx="9045054" cy="1412875"/>
          </a:xfrm>
          <a:prstGeom prst="rect">
            <a:avLst/>
          </a:prstGeom>
          <a:noFill/>
          <a:ln>
            <a:noFill/>
          </a:ln>
        </p:spPr>
        <p:txBody>
          <a:bodyPr spcFirstLastPara="1" wrap="square" lIns="91425" tIns="45700" rIns="91425" bIns="45700" anchor="ctr" anchorCtr="0">
            <a:normAutofit/>
          </a:bodyPr>
          <a:lstStyle/>
          <a:p>
            <a:pPr>
              <a:buSzPts val="4400"/>
            </a:pPr>
            <a:r>
              <a:rPr lang="en-US" b="1" dirty="0" smtClean="0"/>
              <a:t>Income Statement</a:t>
            </a:r>
          </a:p>
        </p:txBody>
      </p:sp>
      <p:pic>
        <p:nvPicPr>
          <p:cNvPr id="201" name="Google Shape;201;p12" descr="Chapter 1 income statement.png"/>
          <p:cNvPicPr preferRelativeResize="0"/>
          <p:nvPr/>
        </p:nvPicPr>
        <p:blipFill rotWithShape="1">
          <a:blip r:embed="rId3">
            <a:alphaModFix/>
          </a:blip>
          <a:srcRect/>
          <a:stretch/>
        </p:blipFill>
        <p:spPr>
          <a:xfrm>
            <a:off x="5447928" y="476673"/>
            <a:ext cx="6552728" cy="6120680"/>
          </a:xfrm>
          <a:prstGeom prst="rect">
            <a:avLst/>
          </a:prstGeom>
          <a:noFill/>
          <a:ln>
            <a:noFill/>
          </a:ln>
        </p:spPr>
      </p:pic>
      <p:sp>
        <p:nvSpPr>
          <p:cNvPr id="202" name="Google Shape;20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5" name="TextBox 4"/>
          <p:cNvSpPr txBox="1"/>
          <p:nvPr/>
        </p:nvSpPr>
        <p:spPr>
          <a:xfrm>
            <a:off x="623392" y="1196752"/>
            <a:ext cx="4680520" cy="5755422"/>
          </a:xfrm>
          <a:prstGeom prst="rect">
            <a:avLst/>
          </a:prstGeom>
          <a:noFill/>
        </p:spPr>
        <p:txBody>
          <a:bodyPr wrap="square" rtlCol="0">
            <a:spAutoFit/>
          </a:bodyPr>
          <a:lstStyle/>
          <a:p>
            <a:pPr marL="228600" lvl="0" indent="-228600" algn="just">
              <a:buSzPts val="2700"/>
              <a:buFont typeface="Arial" pitchFamily="34" charset="0"/>
              <a:buChar char="•"/>
            </a:pPr>
            <a:endParaRPr lang="en-GB" sz="1800" dirty="0" smtClean="0"/>
          </a:p>
          <a:p>
            <a:pPr marL="228600" lvl="0" indent="-228600" algn="just">
              <a:buSzPts val="2700"/>
              <a:buFont typeface="Arial" pitchFamily="34" charset="0"/>
              <a:buChar char="•"/>
            </a:pPr>
            <a:r>
              <a:rPr lang="en-GB" sz="1600" b="1" dirty="0" smtClean="0"/>
              <a:t>Financial statements </a:t>
            </a:r>
            <a:r>
              <a:rPr lang="en-GB" sz="1600" dirty="0" smtClean="0"/>
              <a:t>have a three line title with the </a:t>
            </a:r>
            <a:r>
              <a:rPr lang="en-GB" sz="1600" i="1" dirty="0" smtClean="0">
                <a:solidFill>
                  <a:srgbClr val="FF0000"/>
                </a:solidFill>
              </a:rPr>
              <a:t>company name</a:t>
            </a:r>
            <a:r>
              <a:rPr lang="en-GB" sz="1600" dirty="0" smtClean="0"/>
              <a:t>, </a:t>
            </a:r>
            <a:r>
              <a:rPr lang="en-GB" sz="1600" dirty="0" smtClean="0">
                <a:solidFill>
                  <a:srgbClr val="FF0000"/>
                </a:solidFill>
              </a:rPr>
              <a:t>the name of the statement</a:t>
            </a:r>
            <a:r>
              <a:rPr lang="en-GB" sz="1600" dirty="0" smtClean="0"/>
              <a:t>, and the </a:t>
            </a:r>
            <a:r>
              <a:rPr lang="en-GB" sz="1600" dirty="0" smtClean="0">
                <a:solidFill>
                  <a:srgbClr val="FF0000"/>
                </a:solidFill>
              </a:rPr>
              <a:t>period covered by the report. </a:t>
            </a:r>
          </a:p>
          <a:p>
            <a:pPr marL="228600" lvl="0" indent="-228600" algn="just">
              <a:buSzPts val="2700"/>
              <a:buFont typeface="Arial" pitchFamily="34" charset="0"/>
              <a:buChar char="•"/>
            </a:pPr>
            <a:endParaRPr lang="en-GB" sz="1600" dirty="0" smtClean="0"/>
          </a:p>
          <a:p>
            <a:pPr marL="228600" indent="-228600" algn="just">
              <a:buSzPts val="2700"/>
              <a:buFont typeface="Arial" pitchFamily="34" charset="0"/>
              <a:buChar char="•"/>
            </a:pPr>
            <a:r>
              <a:rPr lang="en-US" altLang="en-US" sz="1600" dirty="0" smtClean="0"/>
              <a:t>Reports revenues and expenses for a specific period of time.</a:t>
            </a:r>
          </a:p>
          <a:p>
            <a:pPr marL="228600" indent="-228600" algn="just">
              <a:buSzPts val="2700"/>
              <a:buFont typeface="Arial" pitchFamily="34" charset="0"/>
              <a:buChar char="•"/>
            </a:pPr>
            <a:endParaRPr lang="en-US" altLang="en-US" sz="1600" dirty="0" smtClean="0"/>
          </a:p>
          <a:p>
            <a:pPr marL="228600" lvl="2" indent="-228600" algn="just">
              <a:buSzPts val="2700"/>
              <a:buFont typeface="Arial" pitchFamily="34" charset="0"/>
              <a:buChar char="•"/>
            </a:pPr>
            <a:r>
              <a:rPr lang="en-US" altLang="en-US" sz="1600" dirty="0" smtClean="0"/>
              <a:t>Lists revenues first, followed by expenses.</a:t>
            </a:r>
          </a:p>
          <a:p>
            <a:pPr marL="228600" lvl="2" indent="-228600" algn="just">
              <a:buSzPts val="2700"/>
              <a:buFont typeface="Arial" pitchFamily="34" charset="0"/>
              <a:buChar char="•"/>
            </a:pPr>
            <a:endParaRPr lang="en-US" altLang="en-US" sz="1600" dirty="0" smtClean="0"/>
          </a:p>
          <a:p>
            <a:pPr marL="228600" lvl="2" indent="-228600" algn="just">
              <a:buSzPts val="2700"/>
              <a:buFont typeface="Arial" pitchFamily="34" charset="0"/>
              <a:buChar char="•"/>
            </a:pPr>
            <a:r>
              <a:rPr lang="en-US" altLang="en-US" sz="1600" dirty="0" smtClean="0"/>
              <a:t>Shows net income (or net loss)</a:t>
            </a:r>
          </a:p>
          <a:p>
            <a:pPr marL="228600" lvl="2" indent="-228600" algn="just">
              <a:buSzPts val="2700"/>
            </a:pPr>
            <a:r>
              <a:rPr lang="en-US" altLang="en-US" sz="1600" dirty="0" smtClean="0"/>
              <a:t>    </a:t>
            </a:r>
            <a:r>
              <a:rPr lang="en-US" altLang="en-US" sz="1600" dirty="0" smtClean="0">
                <a:solidFill>
                  <a:srgbClr val="00B050"/>
                </a:solidFill>
              </a:rPr>
              <a:t>Net income occurs when revenues exceed expenses</a:t>
            </a:r>
            <a:r>
              <a:rPr lang="en-US" altLang="en-US" sz="1600" dirty="0" smtClean="0"/>
              <a:t>. </a:t>
            </a:r>
          </a:p>
          <a:p>
            <a:pPr marL="228600" lvl="2" indent="-228600" algn="just">
              <a:buSzPts val="2700"/>
            </a:pPr>
            <a:r>
              <a:rPr lang="en-US" altLang="en-US" sz="1600" dirty="0" smtClean="0"/>
              <a:t>. </a:t>
            </a:r>
            <a:r>
              <a:rPr lang="en-US" altLang="en-US" sz="1600" dirty="0">
                <a:solidFill>
                  <a:srgbClr val="FF0000"/>
                </a:solidFill>
              </a:rPr>
              <a:t>Net loss occurs when expenses exceed </a:t>
            </a:r>
            <a:r>
              <a:rPr lang="en-US" altLang="en-US" sz="1600" dirty="0" smtClean="0">
                <a:solidFill>
                  <a:srgbClr val="FF0000"/>
                </a:solidFill>
              </a:rPr>
              <a:t>revenues .</a:t>
            </a:r>
            <a:endParaRPr lang="en-US" altLang="en-US" sz="1600" dirty="0" smtClean="0">
              <a:solidFill>
                <a:srgbClr val="FF0000"/>
              </a:solidFill>
            </a:endParaRPr>
          </a:p>
          <a:p>
            <a:pPr marL="228600" lvl="2" indent="-228600" algn="just">
              <a:buSzPts val="2700"/>
              <a:buFont typeface="Arial" pitchFamily="34" charset="0"/>
              <a:buChar char="•"/>
            </a:pPr>
            <a:endParaRPr lang="en-US" sz="1600" dirty="0" smtClean="0"/>
          </a:p>
          <a:p>
            <a:pPr marL="228600" lvl="2" indent="-228600" algn="just">
              <a:buSzPts val="2700"/>
              <a:buFont typeface="Arial" pitchFamily="34" charset="0"/>
              <a:buChar char="•"/>
            </a:pPr>
            <a:r>
              <a:rPr lang="en-GB" sz="1600" dirty="0" smtClean="0"/>
              <a:t>In our case, we had total revenues of $6,100 and total expenses of $1,700, so net income for the month ended December 31, 2011, was $4,400. </a:t>
            </a:r>
          </a:p>
          <a:p>
            <a:pPr marL="228600" lvl="0" indent="-228600" algn="just">
              <a:buSzPts val="2700"/>
              <a:buFont typeface="Arial" pitchFamily="34" charset="0"/>
              <a:buChar char="•"/>
            </a:pPr>
            <a:endParaRPr lang="en-GB" sz="1600" dirty="0" smtClean="0"/>
          </a:p>
          <a:p>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SzPts val="4400"/>
            </a:pPr>
            <a:r>
              <a:rPr lang="en-US" b="1" dirty="0" smtClean="0"/>
              <a:t>Income Statement </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4" name="TextBox 3"/>
          <p:cNvSpPr txBox="1"/>
          <p:nvPr/>
        </p:nvSpPr>
        <p:spPr>
          <a:xfrm>
            <a:off x="839416" y="1556792"/>
            <a:ext cx="10153128" cy="3908762"/>
          </a:xfrm>
          <a:prstGeom prst="rect">
            <a:avLst/>
          </a:prstGeom>
          <a:noFill/>
        </p:spPr>
        <p:txBody>
          <a:bodyPr wrap="square" rtlCol="0">
            <a:spAutoFit/>
          </a:bodyPr>
          <a:lstStyle/>
          <a:p>
            <a:pPr algn="just"/>
            <a:r>
              <a:rPr lang="en-GB" sz="2000" dirty="0" smtClean="0">
                <a:solidFill>
                  <a:schemeClr val="tx1"/>
                </a:solidFill>
              </a:rPr>
              <a:t>Revenue: recorded when service is provided or product is sold </a:t>
            </a:r>
            <a:r>
              <a:rPr lang="en-GB" sz="2000" dirty="0" smtClean="0">
                <a:solidFill>
                  <a:srgbClr val="FF0000"/>
                </a:solidFill>
              </a:rPr>
              <a:t>regardless when the cash is received</a:t>
            </a:r>
            <a:r>
              <a:rPr lang="en-GB" sz="2000" dirty="0" smtClean="0">
                <a:solidFill>
                  <a:schemeClr val="tx1"/>
                </a:solidFill>
              </a:rPr>
              <a:t>. </a:t>
            </a:r>
          </a:p>
          <a:p>
            <a:pPr algn="just"/>
            <a:endParaRPr lang="en-GB" sz="2000" dirty="0" smtClean="0"/>
          </a:p>
          <a:p>
            <a:pPr algn="just"/>
            <a:r>
              <a:rPr lang="en-GB" sz="2000" dirty="0" smtClean="0"/>
              <a:t>Expense: </a:t>
            </a:r>
          </a:p>
          <a:p>
            <a:pPr algn="just"/>
            <a:r>
              <a:rPr lang="en-GB" sz="2000" dirty="0" smtClean="0"/>
              <a:t>matched with the revenue they helped to generate.</a:t>
            </a:r>
          </a:p>
          <a:p>
            <a:pPr algn="just"/>
            <a:r>
              <a:rPr lang="en-GB" sz="2000" dirty="0" smtClean="0"/>
              <a:t>It includes:</a:t>
            </a:r>
          </a:p>
          <a:p>
            <a:pPr algn="just"/>
            <a:r>
              <a:rPr lang="en-GB" sz="2000" dirty="0" smtClean="0"/>
              <a:t>1- cost of sales or cost of goods sold which is the main expenses required to earn the main revenue of the business.</a:t>
            </a:r>
          </a:p>
          <a:p>
            <a:pPr algn="just"/>
            <a:r>
              <a:rPr lang="en-GB" sz="2000" dirty="0" smtClean="0"/>
              <a:t>2- operating expenses which are expenses required to generate the revenue through operating the business, interest expenses, and loss on sale of assets.</a:t>
            </a:r>
          </a:p>
          <a:p>
            <a:pPr algn="just"/>
            <a:endParaRPr lang="en-GB" sz="2000" dirty="0" smtClean="0"/>
          </a:p>
          <a:p>
            <a:endParaRPr lang="en-US"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a:t>
            </a:r>
            <a:r>
              <a:rPr lang="en-US" dirty="0" smtClean="0"/>
              <a:t> </a:t>
            </a:r>
            <a:r>
              <a:rPr lang="en-US" b="1" dirty="0" smtClean="0"/>
              <a:t>Statement</a:t>
            </a:r>
            <a:r>
              <a:rPr lang="en-US" dirty="0" smtClean="0"/>
              <a:t> </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4" name="TextBox 3"/>
          <p:cNvSpPr txBox="1"/>
          <p:nvPr/>
        </p:nvSpPr>
        <p:spPr>
          <a:xfrm>
            <a:off x="1199456" y="1700808"/>
            <a:ext cx="9793088" cy="1785104"/>
          </a:xfrm>
          <a:prstGeom prst="rect">
            <a:avLst/>
          </a:prstGeom>
          <a:noFill/>
        </p:spPr>
        <p:txBody>
          <a:bodyPr wrap="square" rtlCol="0">
            <a:spAutoFit/>
          </a:bodyPr>
          <a:lstStyle/>
          <a:p>
            <a:pPr marL="514350" indent="-514350" algn="just">
              <a:buSzPts val="2400"/>
            </a:pPr>
            <a:r>
              <a:rPr lang="en-US" sz="2400" dirty="0" smtClean="0"/>
              <a:t>There are two types of Income statement:</a:t>
            </a:r>
          </a:p>
          <a:p>
            <a:pPr marL="514350" indent="-514350" algn="just">
              <a:buSzPts val="2400"/>
            </a:pPr>
            <a:endParaRPr lang="en-US" sz="2400" dirty="0" smtClean="0"/>
          </a:p>
          <a:p>
            <a:pPr marL="514350" indent="-514350" algn="just">
              <a:buSzPts val="2400"/>
              <a:buFont typeface="+mj-lt"/>
              <a:buAutoNum type="arabicPeriod"/>
            </a:pPr>
            <a:r>
              <a:rPr lang="en-US" altLang="en-US" sz="2400" dirty="0" smtClean="0"/>
              <a:t>Single-step Income Statement</a:t>
            </a:r>
          </a:p>
          <a:p>
            <a:pPr marL="514350" indent="-514350" algn="just">
              <a:buSzPts val="2400"/>
              <a:buFont typeface="+mj-lt"/>
              <a:buAutoNum type="arabicPeriod"/>
            </a:pPr>
            <a:r>
              <a:rPr lang="en-US" altLang="en-US" sz="2400" dirty="0" smtClean="0"/>
              <a:t>Multiple-step Income Statement</a:t>
            </a:r>
          </a:p>
          <a:p>
            <a:endParaRPr 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50"/>
                </a:solidFill>
              </a:rPr>
              <a:t>Single-step Income Statement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4" name="TextBox 3"/>
          <p:cNvSpPr txBox="1"/>
          <p:nvPr/>
        </p:nvSpPr>
        <p:spPr>
          <a:xfrm>
            <a:off x="767408" y="1484784"/>
            <a:ext cx="10657184" cy="2308324"/>
          </a:xfrm>
          <a:prstGeom prst="rect">
            <a:avLst/>
          </a:prstGeom>
          <a:noFill/>
        </p:spPr>
        <p:txBody>
          <a:bodyPr wrap="square" rtlCol="0">
            <a:spAutoFit/>
          </a:bodyPr>
          <a:lstStyle/>
          <a:p>
            <a:pPr algn="just">
              <a:buFont typeface="Arial" pitchFamily="34" charset="0"/>
              <a:buChar char="•"/>
            </a:pPr>
            <a:r>
              <a:rPr lang="en-GB" sz="1800" dirty="0" smtClean="0"/>
              <a:t>In this type all the revenues and expenses are combined together and then we reach to the net income.</a:t>
            </a:r>
          </a:p>
          <a:p>
            <a:pPr algn="just"/>
            <a:endParaRPr lang="en-GB" sz="1800" dirty="0" smtClean="0"/>
          </a:p>
          <a:p>
            <a:pPr algn="just">
              <a:buFont typeface="Arial" pitchFamily="34" charset="0"/>
              <a:buChar char="•"/>
            </a:pPr>
            <a:r>
              <a:rPr lang="en-GB" sz="1800" dirty="0" smtClean="0"/>
              <a:t>This single step income statement is very simple to prepare and easy to understand and doesn’t require any judgements on which revenues and expenses are related to operating activities and which are not. </a:t>
            </a:r>
          </a:p>
          <a:p>
            <a:pPr algn="just"/>
            <a:endParaRPr lang="en-GB" sz="1800" dirty="0" smtClean="0"/>
          </a:p>
          <a:p>
            <a:endParaRPr lang="en-US" sz="1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120" y="4005064"/>
            <a:ext cx="3171068" cy="175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5597</TotalTime>
  <Words>2695</Words>
  <Application>Microsoft Office PowerPoint</Application>
  <PresentationFormat>Widescreen</PresentationFormat>
  <Paragraphs>514</Paragraphs>
  <Slides>45</Slides>
  <Notes>34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Source Sans Pro</vt:lpstr>
      <vt:lpstr>MS PGothic</vt:lpstr>
      <vt:lpstr>Times New Roman</vt:lpstr>
      <vt:lpstr>Liberation Sans</vt:lpstr>
      <vt:lpstr>Arial Narrow</vt:lpstr>
      <vt:lpstr>Noto Sans Symbols</vt:lpstr>
      <vt:lpstr>Calibri</vt:lpstr>
      <vt:lpstr>Wingdings</vt:lpstr>
      <vt:lpstr>Arial</vt:lpstr>
      <vt:lpstr>Office Theme</vt:lpstr>
      <vt:lpstr>Worksheet</vt:lpstr>
      <vt:lpstr>Lecture Week 3</vt:lpstr>
      <vt:lpstr>Financial Statements </vt:lpstr>
      <vt:lpstr>The Four Financial Statements</vt:lpstr>
      <vt:lpstr>PowerPoint Presentation</vt:lpstr>
      <vt:lpstr>Income Statement</vt:lpstr>
      <vt:lpstr>Income Statement</vt:lpstr>
      <vt:lpstr>Income Statement </vt:lpstr>
      <vt:lpstr>Income Statement </vt:lpstr>
      <vt:lpstr>Single-step Income Statement</vt:lpstr>
      <vt:lpstr>Multiple-Step  Income Statement</vt:lpstr>
      <vt:lpstr>Multiple-step Income Statement</vt:lpstr>
      <vt:lpstr>Multiple-step Income Statement</vt:lpstr>
      <vt:lpstr>STATEMENT OF OWNER’S EQUITY</vt:lpstr>
      <vt:lpstr>STATEMENT OF OWNER’S EQUITY</vt:lpstr>
      <vt:lpstr>STATEMENT OF OWNER’S EQUITY</vt:lpstr>
      <vt:lpstr>Statement of Financial Position</vt:lpstr>
      <vt:lpstr>Statement of Financial Position</vt:lpstr>
      <vt:lpstr>Statement of Financial Position</vt:lpstr>
      <vt:lpstr>PowerPoint Presentation</vt:lpstr>
      <vt:lpstr>PowerPoint Presentation</vt:lpstr>
      <vt:lpstr>PowerPoint Presentation</vt:lpstr>
      <vt:lpstr>PowerPoint Presentation</vt:lpstr>
      <vt:lpstr>Long-Term Investments</vt:lpstr>
      <vt:lpstr>Property, Plant, and Equipment</vt:lpstr>
      <vt:lpstr>PowerPoint Presentation</vt:lpstr>
      <vt:lpstr>Current &amp; Non-Current Liabilities  </vt:lpstr>
      <vt:lpstr>Non-Current Liabilities</vt:lpstr>
      <vt:lpstr>Owner’s Equity</vt:lpstr>
      <vt:lpstr>Exhibit 1.10: Financial Statements and Their Links – Part 1 </vt:lpstr>
      <vt:lpstr>Quick Test</vt:lpstr>
      <vt:lpstr>Quick Test</vt:lpstr>
      <vt:lpstr>Quick Test</vt:lpstr>
      <vt:lpstr>Quick Test</vt:lpstr>
      <vt:lpstr>Quick Test; Classified Statement of Financial Position</vt:lpstr>
      <vt:lpstr>PowerPoint Presentation</vt:lpstr>
      <vt:lpstr>PowerPoint Presentation</vt:lpstr>
      <vt:lpstr>Quick Test</vt:lpstr>
      <vt:lpstr>PowerPoint Presentation</vt:lpstr>
      <vt:lpstr>PowerPoint Presentation</vt:lpstr>
      <vt:lpstr>PowerPoint Presentation</vt:lpstr>
      <vt:lpstr>Statement of Cash Flows</vt:lpstr>
      <vt:lpstr>Statement of Cash Flows</vt:lpstr>
      <vt:lpstr>Statement of Cash Flows</vt:lpstr>
      <vt:lpstr>Quick Test: Statement of Cash Flows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and Financial Reporting</dc:title>
  <dc:creator>karim faham</dc:creator>
  <cp:lastModifiedBy>Lenovo</cp:lastModifiedBy>
  <cp:revision>209</cp:revision>
  <dcterms:created xsi:type="dcterms:W3CDTF">2020-06-03T02:08:10Z</dcterms:created>
  <dcterms:modified xsi:type="dcterms:W3CDTF">2022-07-30T15:31:46Z</dcterms:modified>
</cp:coreProperties>
</file>