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comments/comment4.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comments/comment7.xml" ContentType="application/vnd.openxmlformats-officedocument.presentationml.comments+xml"/>
  <Override PartName="/ppt/notesSlides/notesSlide16.xml" ContentType="application/vnd.openxmlformats-officedocument.presentationml.notesSlide+xml"/>
  <Override PartName="/ppt/comments/comment8.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9.xml" ContentType="application/vnd.openxmlformats-officedocument.presentationml.comments+xml"/>
  <Override PartName="/ppt/notesSlides/notesSlide38.xml" ContentType="application/vnd.openxmlformats-officedocument.presentationml.notesSlide+xml"/>
  <Override PartName="/ppt/comments/comment10.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1.xml" ContentType="application/vnd.openxmlformats-officedocument.presentationml.comments+xml"/>
  <Override PartName="/ppt/notesSlides/notesSlide41.xml" ContentType="application/vnd.openxmlformats-officedocument.presentationml.notesSlide+xml"/>
  <Override PartName="/ppt/comments/comment1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3.xml" ContentType="application/vnd.openxmlformats-officedocument.presentationml.comments+xml"/>
  <Override PartName="/ppt/notesSlides/notesSlide44.xml" ContentType="application/vnd.openxmlformats-officedocument.presentationml.notesSlide+xml"/>
  <Override PartName="/ppt/comments/comment14.xml" ContentType="application/vnd.openxmlformats-officedocument.presentationml.comments+xml"/>
  <Override PartName="/ppt/notesSlides/notesSlide45.xml" ContentType="application/vnd.openxmlformats-officedocument.presentationml.notesSlide+xml"/>
  <Override PartName="/ppt/comments/comment15.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6.xml" ContentType="application/vnd.openxmlformats-officedocument.presentationml.comment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 id="2147483936" r:id="rId2"/>
    <p:sldMasterId id="2147483943" r:id="rId3"/>
    <p:sldMasterId id="2147483965" r:id="rId4"/>
    <p:sldMasterId id="2147483968" r:id="rId5"/>
    <p:sldMasterId id="2147483971" r:id="rId6"/>
    <p:sldMasterId id="2147483976" r:id="rId7"/>
    <p:sldMasterId id="2147483980" r:id="rId8"/>
  </p:sldMasterIdLst>
  <p:notesMasterIdLst>
    <p:notesMasterId r:id="rId62"/>
  </p:notesMasterIdLst>
  <p:sldIdLst>
    <p:sldId id="563" r:id="rId9"/>
    <p:sldId id="843" r:id="rId10"/>
    <p:sldId id="267" r:id="rId11"/>
    <p:sldId id="431" r:id="rId12"/>
    <p:sldId id="777" r:id="rId13"/>
    <p:sldId id="776" r:id="rId14"/>
    <p:sldId id="781" r:id="rId15"/>
    <p:sldId id="780" r:id="rId16"/>
    <p:sldId id="782" r:id="rId17"/>
    <p:sldId id="783" r:id="rId18"/>
    <p:sldId id="784" r:id="rId19"/>
    <p:sldId id="673" r:id="rId20"/>
    <p:sldId id="786" r:id="rId21"/>
    <p:sldId id="789" r:id="rId22"/>
    <p:sldId id="790" r:id="rId23"/>
    <p:sldId id="793" r:id="rId24"/>
    <p:sldId id="794" r:id="rId25"/>
    <p:sldId id="795" r:id="rId26"/>
    <p:sldId id="796" r:id="rId27"/>
    <p:sldId id="798" r:id="rId28"/>
    <p:sldId id="800" r:id="rId29"/>
    <p:sldId id="797" r:id="rId30"/>
    <p:sldId id="801" r:id="rId31"/>
    <p:sldId id="802" r:id="rId32"/>
    <p:sldId id="803" r:id="rId33"/>
    <p:sldId id="804" r:id="rId34"/>
    <p:sldId id="806" r:id="rId35"/>
    <p:sldId id="728" r:id="rId36"/>
    <p:sldId id="807" r:id="rId37"/>
    <p:sldId id="808" r:id="rId38"/>
    <p:sldId id="809" r:id="rId39"/>
    <p:sldId id="810" r:id="rId40"/>
    <p:sldId id="811" r:id="rId41"/>
    <p:sldId id="812" r:id="rId42"/>
    <p:sldId id="813" r:id="rId43"/>
    <p:sldId id="814" r:id="rId44"/>
    <p:sldId id="821" r:id="rId45"/>
    <p:sldId id="822" r:id="rId46"/>
    <p:sldId id="823" r:id="rId47"/>
    <p:sldId id="844" r:id="rId48"/>
    <p:sldId id="845" r:id="rId49"/>
    <p:sldId id="846" r:id="rId50"/>
    <p:sldId id="847" r:id="rId51"/>
    <p:sldId id="824" r:id="rId52"/>
    <p:sldId id="825" r:id="rId53"/>
    <p:sldId id="848" r:id="rId54"/>
    <p:sldId id="849" r:id="rId55"/>
    <p:sldId id="850" r:id="rId56"/>
    <p:sldId id="851" r:id="rId57"/>
    <p:sldId id="832" r:id="rId58"/>
    <p:sldId id="836" r:id="rId59"/>
    <p:sldId id="826" r:id="rId60"/>
    <p:sldId id="298"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 id="4" name="Lenovo" initials="L" lastIdx="65" clrIdx="4">
    <p:extLst>
      <p:ext uri="{19B8F6BF-5375-455C-9EA6-DF929625EA0E}">
        <p15:presenceInfo xmlns:p15="http://schemas.microsoft.com/office/powerpoint/2012/main" userId="4e493767f6532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196E78"/>
    <a:srgbClr val="0000CC"/>
    <a:srgbClr val="C4F8EE"/>
    <a:srgbClr val="17CBA9"/>
    <a:srgbClr val="B9ECF1"/>
    <a:srgbClr val="FAF5C9"/>
    <a:srgbClr val="CFF9F1"/>
    <a:srgbClr val="BDEEFF"/>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9" autoAdjust="0"/>
    <p:restoredTop sz="94949" autoAdjust="0"/>
  </p:normalViewPr>
  <p:slideViewPr>
    <p:cSldViewPr>
      <p:cViewPr varScale="1">
        <p:scale>
          <a:sx n="88" d="100"/>
          <a:sy n="88" d="100"/>
        </p:scale>
        <p:origin x="586" y="62"/>
      </p:cViewPr>
      <p:guideLst>
        <p:guide orient="horz" pos="2160"/>
        <p:guide pos="288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10720"/>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07-02T17:53:46.535" idx="1">
    <p:pos x="2809" y="1201"/>
    <p:text>قم بإعداد ورقة عمل.</p:text>
    <p:extLst>
      <p:ext uri="{C676402C-5697-4E1C-873F-D02D1690AC5C}">
        <p15:threadingInfo xmlns:p15="http://schemas.microsoft.com/office/powerpoint/2012/main" timeZoneBias="-120"/>
      </p:ext>
    </p:extLst>
  </p:cm>
  <p:cm authorId="4" dt="2022-07-02T17:54:04.243" idx="2">
    <p:pos x="2809" y="1297"/>
    <p:text>قم بإعداد إدخالات الإغلاق وميزان المراجعة بعد الإغلاق.</p:text>
    <p:extLst>
      <p:ext uri="{C676402C-5697-4E1C-873F-D02D1690AC5C}">
        <p15:threadingInfo xmlns:p15="http://schemas.microsoft.com/office/powerpoint/2012/main" timeZoneBias="-120">
          <p15:parentCm authorId="4" idx="1"/>
        </p15:threadingInfo>
      </p:ext>
    </p:extLst>
  </p:cm>
  <p:cm authorId="4" dt="2022-07-02T17:54:26.399" idx="3">
    <p:pos x="2809" y="1393"/>
    <p:text>شرح خطوات الدورة المحاسبية وكيفية تحضير إدخالات التصحيح.</p:text>
    <p:extLst>
      <p:ext uri="{C676402C-5697-4E1C-873F-D02D1690AC5C}">
        <p15:threadingInfo xmlns:p15="http://schemas.microsoft.com/office/powerpoint/2012/main" timeZoneBias="-120">
          <p15:parentCm authorId="4" idx="1"/>
        </p15:threadingInfo>
      </p:ext>
    </p:extLst>
  </p:cm>
  <p:cm authorId="4" dt="2022-07-02T17:54:42.887" idx="4">
    <p:pos x="2809" y="1489"/>
    <p:text>تحديد أقسام بيان المركز المالي المصنف.</p:text>
    <p:extLst>
      <p:ext uri="{C676402C-5697-4E1C-873F-D02D1690AC5C}">
        <p15:threadingInfo xmlns:p15="http://schemas.microsoft.com/office/powerpoint/2012/main" timeZoneBias="-120">
          <p15:parentCm authorId="4"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22-07-02T18:46:22.464" idx="23">
    <p:pos x="4487" y="510"/>
    <p:text>الممتلكات والآلات والمعدات</p:text>
    <p:extLst>
      <p:ext uri="{C676402C-5697-4E1C-873F-D02D1690AC5C}">
        <p15:threadingInfo xmlns:p15="http://schemas.microsoft.com/office/powerpoint/2012/main" timeZoneBias="-120"/>
      </p:ext>
    </p:extLst>
  </p:cm>
  <p:cm authorId="4" dt="2022-07-02T18:46:42.548" idx="24">
    <p:pos x="4487" y="606"/>
    <p:text>حياة طويلة مفيدة</p:text>
    <p:extLst>
      <p:ext uri="{C676402C-5697-4E1C-873F-D02D1690AC5C}">
        <p15:threadingInfo xmlns:p15="http://schemas.microsoft.com/office/powerpoint/2012/main" timeZoneBias="-120">
          <p15:parentCm authorId="4" idx="23"/>
        </p15:threadingInfo>
      </p:ext>
    </p:extLst>
  </p:cm>
  <p:cm authorId="4" dt="2022-07-02T18:47:01.160" idx="25">
    <p:pos x="4487" y="702"/>
    <p:text>تستخدم حاليا في العمليات</p:text>
    <p:extLst>
      <p:ext uri="{C676402C-5697-4E1C-873F-D02D1690AC5C}">
        <p15:threadingInfo xmlns:p15="http://schemas.microsoft.com/office/powerpoint/2012/main" timeZoneBias="-120">
          <p15:parentCm authorId="4" idx="23"/>
        </p15:threadingInfo>
      </p:ext>
    </p:extLst>
  </p:cm>
  <p:cm authorId="4" dt="2022-07-02T18:47:20.105" idx="26">
    <p:pos x="4487" y="798"/>
    <p:text>الاستهلاك - تخصيص تكلفة الأصول لعدد من السنوات</p:text>
    <p:extLst>
      <p:ext uri="{C676402C-5697-4E1C-873F-D02D1690AC5C}">
        <p15:threadingInfo xmlns:p15="http://schemas.microsoft.com/office/powerpoint/2012/main" timeZoneBias="-120">
          <p15:parentCm authorId="4" idx="23"/>
        </p15:threadingInfo>
      </p:ext>
    </p:extLst>
  </p:cm>
  <p:cm authorId="4" dt="2022-07-02T18:47:44.507" idx="27">
    <p:pos x="4487" y="894"/>
    <p:text>الاستهلاك المتراكم - إجمالي مبلغ الاستهلاك المصروف حتى الآن في عمر الأصل</p:text>
    <p:extLst>
      <p:ext uri="{C676402C-5697-4E1C-873F-D02D1690AC5C}">
        <p15:threadingInfo xmlns:p15="http://schemas.microsoft.com/office/powerpoint/2012/main" timeZoneBias="-120">
          <p15:parentCm authorId="4" idx="23"/>
        </p15:threadingInfo>
      </p:ext>
    </p:extLst>
  </p:cm>
  <p:cm authorId="4" dt="2022-07-02T18:48:09.445" idx="28">
    <p:pos x="4487" y="990"/>
    <p:text>تسمى أحيانًا الأصول الثابتة أو الأصول النباتية</p:text>
    <p:extLst>
      <p:ext uri="{C676402C-5697-4E1C-873F-D02D1690AC5C}">
        <p15:threadingInfo xmlns:p15="http://schemas.microsoft.com/office/powerpoint/2012/main" timeZoneBias="-120">
          <p15:parentCm authorId="4" idx="23"/>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4" dt="2022-07-02T18:48:36.841" idx="29">
    <p:pos x="3418" y="510"/>
    <p:text>استثمارات طويلة الأجل</p:text>
    <p:extLst>
      <p:ext uri="{C676402C-5697-4E1C-873F-D02D1690AC5C}">
        <p15:threadingInfo xmlns:p15="http://schemas.microsoft.com/office/powerpoint/2012/main" timeZoneBias="-120"/>
      </p:ext>
    </p:extLst>
  </p:cm>
  <p:cm authorId="4" dt="2022-07-02T18:48:59.109" idx="30">
    <p:pos x="3418" y="606"/>
    <p:text>استثمارات في أسهم وسندات شركات أخرى</p:text>
    <p:extLst>
      <p:ext uri="{C676402C-5697-4E1C-873F-D02D1690AC5C}">
        <p15:threadingInfo xmlns:p15="http://schemas.microsoft.com/office/powerpoint/2012/main" timeZoneBias="-120">
          <p15:parentCm authorId="4" idx="29"/>
        </p15:threadingInfo>
      </p:ext>
    </p:extLst>
  </p:cm>
  <p:cm authorId="4" dt="2022-07-02T18:49:17.793" idx="31">
    <p:pos x="3418" y="702"/>
    <p:text>الاستثمارات في الأصول غير المتداولة مثل الأراضي أو المباني التي لا يتم استخدامها حاليًا في الأنشطة التشغيلية</p:text>
    <p:extLst>
      <p:ext uri="{C676402C-5697-4E1C-873F-D02D1690AC5C}">
        <p15:threadingInfo xmlns:p15="http://schemas.microsoft.com/office/powerpoint/2012/main" timeZoneBias="-120">
          <p15:parentCm authorId="4" idx="29"/>
        </p15:threadingInfo>
      </p:ext>
    </p:extLst>
  </p:cm>
  <p:cm authorId="4" dt="2022-07-02T18:49:36.183" idx="32">
    <p:pos x="3418" y="798"/>
    <p:text>سندات القبض طويلة الأجل</p:text>
    <p:extLst>
      <p:ext uri="{C676402C-5697-4E1C-873F-D02D1690AC5C}">
        <p15:threadingInfo xmlns:p15="http://schemas.microsoft.com/office/powerpoint/2012/main" timeZoneBias="-120">
          <p15:parentCm authorId="4" idx="29"/>
        </p15:threadingInfo>
      </p:ext>
    </p:extLst>
  </p:cm>
  <p:cm authorId="4" dt="2022-07-02T18:50:17.250" idx="33">
    <p:pos x="3418" y="894"/>
    <p:text>شركة Alphabet Inc.
بيان المركز المالي (جزئي)
(بالآلاف)</p:text>
    <p:extLst>
      <p:ext uri="{C676402C-5697-4E1C-873F-D02D1690AC5C}">
        <p15:threadingInfo xmlns:p15="http://schemas.microsoft.com/office/powerpoint/2012/main" timeZoneBias="-120">
          <p15:parentCm authorId="4" idx="29"/>
        </p15:threadingInfo>
      </p:ext>
    </p:extLst>
  </p:cm>
  <p:cm authorId="4" dt="2022-07-02T18:51:01.134" idx="34">
    <p:pos x="3418" y="990"/>
    <p:text>استثمارات حقوق الملكية غير القابلة للتسويق</p:text>
    <p:extLst>
      <p:ext uri="{C676402C-5697-4E1C-873F-D02D1690AC5C}">
        <p15:threadingInfo xmlns:p15="http://schemas.microsoft.com/office/powerpoint/2012/main" timeZoneBias="-120">
          <p15:parentCm authorId="4" idx="29"/>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4" dt="2022-07-02T18:51:16.826" idx="35">
    <p:pos x="2249" y="510"/>
    <p:text>الاصول المتداولة</p:text>
    <p:extLst>
      <p:ext uri="{C676402C-5697-4E1C-873F-D02D1690AC5C}">
        <p15:threadingInfo xmlns:p15="http://schemas.microsoft.com/office/powerpoint/2012/main" timeZoneBias="-120"/>
      </p:ext>
    </p:extLst>
  </p:cm>
  <p:cm authorId="4" dt="2022-07-02T18:51:41.324" idx="37">
    <p:pos x="2249" y="606"/>
    <p:text>الأصول التي تتوقع الشركة تحويلها إلى نقد أو استخدامها خلال عام واحد</p:text>
    <p:extLst>
      <p:ext uri="{C676402C-5697-4E1C-873F-D02D1690AC5C}">
        <p15:threadingInfo xmlns:p15="http://schemas.microsoft.com/office/powerpoint/2012/main" timeZoneBias="-120">
          <p15:parentCm authorId="4" idx="35"/>
        </p15:threadingInfo>
      </p:ext>
    </p:extLst>
  </p:cm>
  <p:cm authorId="4" dt="2022-07-02T18:52:06.424" idx="38">
    <p:pos x="2249" y="702"/>
    <p:text>دورة التشغيل هي متوسط ​​الوقت الذي تستغرقه</p:text>
    <p:extLst>
      <p:ext uri="{C676402C-5697-4E1C-873F-D02D1690AC5C}">
        <p15:threadingInfo xmlns:p15="http://schemas.microsoft.com/office/powerpoint/2012/main" timeZoneBias="-120">
          <p15:parentCm authorId="4" idx="35"/>
        </p15:threadingInfo>
      </p:ext>
    </p:extLst>
  </p:cm>
  <p:cm authorId="4" dt="2022-07-02T18:52:22.074" idx="39">
    <p:pos x="2249" y="798"/>
    <p:text>شراء المخزون ،
بيعها على الحساب ، و
تحصيل النقود من العملاء</p:text>
    <p:extLst>
      <p:ext uri="{C676402C-5697-4E1C-873F-D02D1690AC5C}">
        <p15:threadingInfo xmlns:p15="http://schemas.microsoft.com/office/powerpoint/2012/main" timeZoneBias="-120">
          <p15:parentCm authorId="4" idx="35"/>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4" dt="2022-07-02T18:52:58.350" idx="40">
    <p:pos x="2337" y="510"/>
    <p:text>المالك الأسهم</p:text>
    <p:extLst>
      <p:ext uri="{C676402C-5697-4E1C-873F-D02D1690AC5C}">
        <p15:threadingInfo xmlns:p15="http://schemas.microsoft.com/office/powerpoint/2012/main" timeZoneBias="-120"/>
      </p:ext>
    </p:extLst>
  </p:cm>
  <p:cm authorId="4" dt="2022-07-02T18:53:16.877" idx="41">
    <p:pos x="2337" y="606"/>
    <p:text>ملكية - حساب رأس مال واحد</p:text>
    <p:extLst>
      <p:ext uri="{C676402C-5697-4E1C-873F-D02D1690AC5C}">
        <p15:threadingInfo xmlns:p15="http://schemas.microsoft.com/office/powerpoint/2012/main" timeZoneBias="-120">
          <p15:parentCm authorId="4" idx="40"/>
        </p15:threadingInfo>
      </p:ext>
    </p:extLst>
  </p:cm>
  <p:cm authorId="4" dt="2022-07-02T18:53:31.972" idx="42">
    <p:pos x="2337" y="702"/>
    <p:text>الشراكة - حساب رأس المال لكل شريك</p:text>
    <p:extLst>
      <p:ext uri="{C676402C-5697-4E1C-873F-D02D1690AC5C}">
        <p15:threadingInfo xmlns:p15="http://schemas.microsoft.com/office/powerpoint/2012/main" timeZoneBias="-120">
          <p15:parentCm authorId="4" idx="40"/>
        </p15:threadingInfo>
      </p:ext>
    </p:extLst>
  </p:cm>
  <p:cm authorId="4" dt="2022-07-02T18:53:47.057" idx="43">
    <p:pos x="2337" y="798"/>
    <p:text>المؤسسة - الأسهم العادية والأرباح المحتجزة</p:text>
    <p:extLst>
      <p:ext uri="{C676402C-5697-4E1C-873F-D02D1690AC5C}">
        <p15:threadingInfo xmlns:p15="http://schemas.microsoft.com/office/powerpoint/2012/main" timeZoneBias="-120">
          <p15:parentCm authorId="4" idx="40"/>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4" dt="2022-07-02T18:54:13.295" idx="44">
    <p:pos x="3313" y="510"/>
    <p:text>مطلوبات غير متداولة</p:text>
    <p:extLst>
      <p:ext uri="{C676402C-5697-4E1C-873F-D02D1690AC5C}">
        <p15:threadingInfo xmlns:p15="http://schemas.microsoft.com/office/powerpoint/2012/main" timeZoneBias="-120"/>
      </p:ext>
    </p:extLst>
  </p:cm>
  <p:cm authorId="4" dt="2022-07-02T18:54:40.052" idx="45">
    <p:pos x="3313" y="606"/>
    <p:text>الالتزامات التي تتوقع الشركة دفعها بعد عام واحد</p:text>
    <p:extLst>
      <p:ext uri="{C676402C-5697-4E1C-873F-D02D1690AC5C}">
        <p15:threadingInfo xmlns:p15="http://schemas.microsoft.com/office/powerpoint/2012/main" timeZoneBias="-120">
          <p15:parentCm authorId="4" idx="44"/>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4" dt="2022-07-02T18:55:00.274" idx="46">
    <p:pos x="2661" y="510"/>
    <p:text>المطلوبات المتداولة</p:text>
    <p:extLst>
      <p:ext uri="{C676402C-5697-4E1C-873F-D02D1690AC5C}">
        <p15:threadingInfo xmlns:p15="http://schemas.microsoft.com/office/powerpoint/2012/main" timeZoneBias="-120"/>
      </p:ext>
    </p:extLst>
  </p:cm>
  <p:cm authorId="4" dt="2022-07-02T18:55:21.504" idx="47">
    <p:pos x="2661" y="606"/>
    <p:text>تلتزم الشركة بالدفع خلال العام القادم أو خلال دورة تشغيلها أيهما أطول</p:text>
    <p:extLst>
      <p:ext uri="{C676402C-5697-4E1C-873F-D02D1690AC5C}">
        <p15:threadingInfo xmlns:p15="http://schemas.microsoft.com/office/powerpoint/2012/main" timeZoneBias="-120">
          <p15:parentCm authorId="4" idx="46"/>
        </p15:threadingInfo>
      </p:ext>
    </p:extLst>
  </p:cm>
  <p:cm authorId="4" dt="2022-07-02T18:55:51.887" idx="48">
    <p:pos x="2661" y="702"/>
    <p:text>عادة ما يتم سرد الأوراق المستحقة الدفع أولاً ، متبوعة بحسابات الدفع. تتبع العناصر الأخرى بالترتيب من حيث الحجم</p:text>
    <p:extLst>
      <p:ext uri="{C676402C-5697-4E1C-873F-D02D1690AC5C}">
        <p15:threadingInfo xmlns:p15="http://schemas.microsoft.com/office/powerpoint/2012/main" timeZoneBias="-120">
          <p15:parentCm authorId="4" idx="46"/>
        </p15:threadingInfo>
      </p:ext>
    </p:extLst>
  </p:cm>
  <p:cm authorId="4" dt="2022-07-02T18:56:26.658" idx="49">
    <p:pos x="2661" y="798"/>
    <p:text>الأمثلة الشائعة هي الحسابات الدائنة ، والرواتب والأجور المستحقة الدفع ، وأوراق الدفع ، والفوائد المستحقة الدفع ، وضرائب الدخل المستحقة الدفع ، والاستحقاقات الحالية للالتزامات طويلة الأجل</p:text>
    <p:extLst>
      <p:ext uri="{C676402C-5697-4E1C-873F-D02D1690AC5C}">
        <p15:threadingInfo xmlns:p15="http://schemas.microsoft.com/office/powerpoint/2012/main" timeZoneBias="-120">
          <p15:parentCm authorId="4" idx="46"/>
        </p15:threadingInfo>
      </p:ext>
    </p:extLst>
  </p:cm>
  <p:cm authorId="4" dt="2022-07-02T18:56:45.890" idx="50">
    <p:pos x="2661" y="894"/>
    <p:text>السيولة - القدرة على سداد الالتزامات المتوقع أن تكون مستحقة خلال العام المقبل</p:text>
    <p:extLst>
      <p:ext uri="{C676402C-5697-4E1C-873F-D02D1690AC5C}">
        <p15:threadingInfo xmlns:p15="http://schemas.microsoft.com/office/powerpoint/2012/main" timeZoneBias="-120">
          <p15:parentCm authorId="4" idx="46"/>
        </p15:threadingInfo>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4" dt="2022-07-02T18:58:50.319" idx="51">
    <p:pos x="2715" y="938"/>
    <p:text>براءات الاختراع وحقوق التأليف والنشر</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2-07-02T17:54:59.586" idx="5">
    <p:pos x="5124" y="938"/>
    <p:text>نموذج متعدد الأعمدة يستخدم في إعداد البيانات المالية</p:text>
    <p:extLst>
      <p:ext uri="{C676402C-5697-4E1C-873F-D02D1690AC5C}">
        <p15:threadingInfo xmlns:p15="http://schemas.microsoft.com/office/powerpoint/2012/main" timeZoneBias="-120"/>
      </p:ext>
    </p:extLst>
  </p:cm>
  <p:cm authorId="4" dt="2022-07-02T17:55:17.760" idx="6">
    <p:pos x="5124" y="1034"/>
    <p:text>ليس سجلا محاسبيا دائما</p:text>
    <p:extLst>
      <p:ext uri="{C676402C-5697-4E1C-873F-D02D1690AC5C}">
        <p15:threadingInfo xmlns:p15="http://schemas.microsoft.com/office/powerpoint/2012/main" timeZoneBias="-120">
          <p15:parentCm authorId="4" idx="5"/>
        </p15:threadingInfo>
      </p:ext>
    </p:extLst>
  </p:cm>
  <p:cm authorId="4" dt="2022-07-02T17:55:31.494" idx="7">
    <p:pos x="5124" y="1130"/>
    <p:text>قد تكون ورقة عمل محوسبة</p:text>
    <p:extLst>
      <p:ext uri="{C676402C-5697-4E1C-873F-D02D1690AC5C}">
        <p15:threadingInfo xmlns:p15="http://schemas.microsoft.com/office/powerpoint/2012/main" timeZoneBias="-120">
          <p15:parentCm authorId="4" idx="5"/>
        </p15:threadingInfo>
      </p:ext>
    </p:extLst>
  </p:cm>
  <p:cm authorId="4" dt="2022-07-02T17:55:49.315" idx="8">
    <p:pos x="5124" y="1226"/>
    <p:text>تم التحضير باستخدام عملية من خمس خطوات</p:text>
    <p:extLst>
      <p:ext uri="{C676402C-5697-4E1C-873F-D02D1690AC5C}">
        <p15:threadingInfo xmlns:p15="http://schemas.microsoft.com/office/powerpoint/2012/main" timeZoneBias="-120">
          <p15:parentCm authorId="4"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2-08-01T10:46:39.497" idx="52">
    <p:pos x="2112" y="2200"/>
    <p:text>الخطوة 1
قم بإعداد ميزان المراجعة على ورقة العمل.</p:text>
    <p:extLst>
      <p:ext uri="{C676402C-5697-4E1C-873F-D02D1690AC5C}">
        <p15:threadingInfo xmlns:p15="http://schemas.microsoft.com/office/powerpoint/2012/main" timeZoneBias="-120"/>
      </p:ext>
    </p:extLst>
  </p:cm>
  <p:cm authorId="4" dt="2022-08-01T10:46:53.111" idx="53">
    <p:pos x="2112" y="2296"/>
    <p:text>الخطوة 2
أدخل بيانات الضبط.</p:text>
    <p:extLst>
      <p:ext uri="{C676402C-5697-4E1C-873F-D02D1690AC5C}">
        <p15:threadingInfo xmlns:p15="http://schemas.microsoft.com/office/powerpoint/2012/main" timeZoneBias="-120">
          <p15:parentCm authorId="4" idx="52"/>
        </p15:threadingInfo>
      </p:ext>
    </p:extLst>
  </p:cm>
  <p:cm authorId="4" dt="2022-08-01T10:47:07.086" idx="54">
    <p:pos x="2112" y="2392"/>
    <p:text>الخطوه 3
أدخل الأرصدة المعدلة</p:text>
    <p:extLst>
      <p:ext uri="{C676402C-5697-4E1C-873F-D02D1690AC5C}">
        <p15:threadingInfo xmlns:p15="http://schemas.microsoft.com/office/powerpoint/2012/main" timeZoneBias="-120">
          <p15:parentCm authorId="4" idx="52"/>
        </p15:threadingInfo>
      </p:ext>
    </p:extLst>
  </p:cm>
  <p:cm authorId="4" dt="2022-08-01T10:47:24.995" idx="55">
    <p:pos x="2112" y="2488"/>
    <p:text>لخطوة 4
تمديد تعديل
أرصدة مناسبة
أعمدة البيان.</p:text>
    <p:extLst>
      <p:ext uri="{C676402C-5697-4E1C-873F-D02D1690AC5C}">
        <p15:threadingInfo xmlns:p15="http://schemas.microsoft.com/office/powerpoint/2012/main" timeZoneBias="-120">
          <p15:parentCm authorId="4" idx="52"/>
        </p15:threadingInfo>
      </p:ext>
    </p:extLst>
  </p:cm>
  <p:cm authorId="4" dt="2022-08-01T10:47:39.660" idx="56">
    <p:pos x="2112" y="2584"/>
    <p:text>الخطوة الخامسة
مجموع أعمدة البيان ،
حساب صافي الدخل
(أو صافي الخسارة) ، و
ورقة عمل كاملة.</p:text>
    <p:extLst>
      <p:ext uri="{C676402C-5697-4E1C-873F-D02D1690AC5C}">
        <p15:threadingInfo xmlns:p15="http://schemas.microsoft.com/office/powerpoint/2012/main" timeZoneBias="-120">
          <p15:parentCm authorId="4" idx="5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2-08-01T10:48:46.939" idx="57">
    <p:pos x="1723" y="3182"/>
    <p:text>قم بتضمين جميع الحسابات ذات الأرصدة</p:text>
    <p:extLst>
      <p:ext uri="{C676402C-5697-4E1C-873F-D02D1690AC5C}">
        <p15:threadingInfo xmlns:p15="http://schemas.microsoft.com/office/powerpoint/2012/main" timeZoneBias="-120"/>
      </p:ext>
    </p:extLst>
  </p:cm>
  <p:cm authorId="4" dt="2022-08-01T10:49:02.886" idx="58">
    <p:pos x="1723" y="3278"/>
    <p:text>تأتي مبالغ ميزان المراجعة مباشرة من حسابات دفتر الأستاذ</p:text>
    <p:extLst>
      <p:ext uri="{C676402C-5697-4E1C-873F-D02D1690AC5C}">
        <p15:threadingInfo xmlns:p15="http://schemas.microsoft.com/office/powerpoint/2012/main" timeZoneBias="-120">
          <p15:parentCm authorId="4" idx="5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2-08-01T11:20:52.203" idx="59">
    <p:pos x="5392" y="510"/>
    <p:text>إعداد البيانات المالية من ورقة العمل</p:text>
    <p:extLst>
      <p:ext uri="{C676402C-5697-4E1C-873F-D02D1690AC5C}">
        <p15:threadingInfo xmlns:p15="http://schemas.microsoft.com/office/powerpoint/2012/main" timeZoneBias="-120"/>
      </p:ext>
    </p:extLst>
  </p:cm>
  <p:cm authorId="4" dt="2022-08-01T11:21:06.693" idx="60">
    <p:pos x="5392" y="606"/>
    <p:text>يتم إعداد بيان الدخل من أعمدة بيان الدخل</p:text>
    <p:extLst>
      <p:ext uri="{C676402C-5697-4E1C-873F-D02D1690AC5C}">
        <p15:threadingInfo xmlns:p15="http://schemas.microsoft.com/office/powerpoint/2012/main" timeZoneBias="-120">
          <p15:parentCm authorId="4" idx="59"/>
        </p15:threadingInfo>
      </p:ext>
    </p:extLst>
  </p:cm>
  <p:cm authorId="4" dt="2022-08-01T11:21:33.818" idx="61">
    <p:pos x="5392" y="702"/>
    <p:text>يتم إعداد بيان المركز المالي وبيان حقوق الملكية للمالك من أعمدة بيان المركز المالي</p:text>
    <p:extLst>
      <p:ext uri="{C676402C-5697-4E1C-873F-D02D1690AC5C}">
        <p15:threadingInfo xmlns:p15="http://schemas.microsoft.com/office/powerpoint/2012/main" timeZoneBias="-120">
          <p15:parentCm authorId="4" idx="5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22-07-02T18:29:15.574" idx="9">
    <p:pos x="2540" y="1064"/>
    <p:text>مؤقت
هذه الحسابات مغلقة</p:text>
    <p:extLst>
      <p:ext uri="{C676402C-5697-4E1C-873F-D02D1690AC5C}">
        <p15:threadingInfo xmlns:p15="http://schemas.microsoft.com/office/powerpoint/2012/main" timeZoneBias="-120"/>
      </p:ext>
    </p:extLst>
  </p:cm>
  <p:cm authorId="4" dt="2022-07-02T18:29:45.498" idx="10">
    <p:pos x="2540" y="1160"/>
    <p:text>جميع حسابات الإيرادات</p:text>
    <p:extLst>
      <p:ext uri="{C676402C-5697-4E1C-873F-D02D1690AC5C}">
        <p15:threadingInfo xmlns:p15="http://schemas.microsoft.com/office/powerpoint/2012/main" timeZoneBias="-120">
          <p15:parentCm authorId="4" idx="9"/>
        </p15:threadingInfo>
      </p:ext>
    </p:extLst>
  </p:cm>
  <p:cm authorId="4" dt="2022-07-02T18:30:05.877" idx="11">
    <p:pos x="2540" y="1256"/>
    <p:text>جميع حسابات المصاريف</p:text>
    <p:extLst>
      <p:ext uri="{C676402C-5697-4E1C-873F-D02D1690AC5C}">
        <p15:threadingInfo xmlns:p15="http://schemas.microsoft.com/office/powerpoint/2012/main" timeZoneBias="-120">
          <p15:parentCm authorId="4" idx="9"/>
        </p15:threadingInfo>
      </p:ext>
    </p:extLst>
  </p:cm>
  <p:cm authorId="4" dt="2022-07-02T18:30:26.431" idx="12">
    <p:pos x="2540" y="1352"/>
    <p:text>حساب رسومات المالك</p:text>
    <p:extLst>
      <p:ext uri="{C676402C-5697-4E1C-873F-D02D1690AC5C}">
        <p15:threadingInfo xmlns:p15="http://schemas.microsoft.com/office/powerpoint/2012/main" timeZoneBias="-120">
          <p15:parentCm authorId="4" idx="9"/>
        </p15:threadingInfo>
      </p:ext>
    </p:extLst>
  </p:cm>
  <p:cm authorId="4" dt="2022-07-02T18:30:45.265" idx="13">
    <p:pos x="2540" y="1448"/>
    <p:text>دائم
هذه الحسابات ليست مغلقة</p:text>
    <p:extLst>
      <p:ext uri="{C676402C-5697-4E1C-873F-D02D1690AC5C}">
        <p15:threadingInfo xmlns:p15="http://schemas.microsoft.com/office/powerpoint/2012/main" timeZoneBias="-120">
          <p15:parentCm authorId="4" idx="9"/>
        </p15:threadingInfo>
      </p:ext>
    </p:extLst>
  </p:cm>
  <p:cm authorId="4" dt="2022-07-02T18:31:02.856" idx="14">
    <p:pos x="2540" y="1544"/>
    <p:text>جميع حسابات الأصول</p:text>
    <p:extLst>
      <p:ext uri="{C676402C-5697-4E1C-873F-D02D1690AC5C}">
        <p15:threadingInfo xmlns:p15="http://schemas.microsoft.com/office/powerpoint/2012/main" timeZoneBias="-120">
          <p15:parentCm authorId="4" idx="9"/>
        </p15:threadingInfo>
      </p:ext>
    </p:extLst>
  </p:cm>
  <p:cm authorId="4" dt="2022-07-02T18:31:17.310" idx="15">
    <p:pos x="2540" y="1640"/>
    <p:text>جميع حسابات المسؤولية</p:text>
    <p:extLst>
      <p:ext uri="{C676402C-5697-4E1C-873F-D02D1690AC5C}">
        <p15:threadingInfo xmlns:p15="http://schemas.microsoft.com/office/powerpoint/2012/main" timeZoneBias="-120">
          <p15:parentCm authorId="4" idx="9"/>
        </p15:threadingInfo>
      </p:ext>
    </p:extLst>
  </p:cm>
  <p:cm authorId="4" dt="2022-07-02T18:31:32.321" idx="16">
    <p:pos x="2540" y="1736"/>
    <p:text>حساب رأس مال المالك</p:text>
    <p:extLst>
      <p:ext uri="{C676402C-5697-4E1C-873F-D02D1690AC5C}">
        <p15:threadingInfo xmlns:p15="http://schemas.microsoft.com/office/powerpoint/2012/main" timeZoneBias="-120">
          <p15:parentCm authorId="4"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22-07-02T18:31:49.335" idx="17">
    <p:pos x="3626" y="510"/>
    <p:text>تحضير المداخل الختامية</p:text>
    <p:extLst>
      <p:ext uri="{C676402C-5697-4E1C-873F-D02D1690AC5C}">
        <p15:threadingInfo xmlns:p15="http://schemas.microsoft.com/office/powerpoint/2012/main" timeZoneBias="-120"/>
      </p:ext>
    </p:extLst>
  </p:cm>
  <p:cm authorId="4" dt="2022-07-02T18:32:08.063" idx="18">
    <p:pos x="3626" y="606"/>
    <p:text>تتعرف إدخالات الإغلاق رسميًا في دفتر الأستاذ على نقل:</p:text>
    <p:extLst>
      <p:ext uri="{C676402C-5697-4E1C-873F-D02D1690AC5C}">
        <p15:threadingInfo xmlns:p15="http://schemas.microsoft.com/office/powerpoint/2012/main" timeZoneBias="-120">
          <p15:parentCm authorId="4" idx="17"/>
        </p15:threadingInfo>
      </p:ext>
    </p:extLst>
  </p:cm>
  <p:cm authorId="4" dt="2022-07-02T18:32:32.354" idx="19">
    <p:pos x="3626" y="702"/>
    <p:text>صافي الدخل (أو صافي الخسارة) لرأس مال المالك</p:text>
    <p:extLst>
      <p:ext uri="{C676402C-5697-4E1C-873F-D02D1690AC5C}">
        <p15:threadingInfo xmlns:p15="http://schemas.microsoft.com/office/powerpoint/2012/main" timeZoneBias="-120">
          <p15:parentCm authorId="4" idx="17"/>
        </p15:threadingInfo>
      </p:ext>
    </p:extLst>
  </p:cm>
  <p:cm authorId="4" dt="2022-07-02T18:32:51.316" idx="20">
    <p:pos x="3626" y="798"/>
    <p:text>رسومات المالك لرأس مال المالك</p:text>
    <p:extLst>
      <p:ext uri="{C676402C-5697-4E1C-873F-D02D1690AC5C}">
        <p15:threadingInfo xmlns:p15="http://schemas.microsoft.com/office/powerpoint/2012/main" timeZoneBias="-120">
          <p15:parentCm authorId="4" idx="17"/>
        </p15:threadingInfo>
      </p:ext>
    </p:extLst>
  </p:cm>
  <p:cm authorId="4" dt="2022-07-02T18:33:11.856" idx="21">
    <p:pos x="3626" y="894"/>
    <p:text>قم بإنتاج رصيد صفري في كل حساب مؤقت.
تقوم الشركات بشكل عام بتسجيل ونشر قيود الإغلاق فقط في نهاية الفترة المحاسبية السنوية.</p:text>
    <p:extLst>
      <p:ext uri="{C676402C-5697-4E1C-873F-D02D1690AC5C}">
        <p15:threadingInfo xmlns:p15="http://schemas.microsoft.com/office/powerpoint/2012/main" timeZoneBias="-120">
          <p15:parentCm authorId="4" idx="17"/>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22-08-01T11:29:34.395" idx="62">
    <p:pos x="1558" y="2655"/>
    <p:text>إغلاق الإيرادات من ملخص الدخل.</p:text>
    <p:extLst>
      <p:ext uri="{C676402C-5697-4E1C-873F-D02D1690AC5C}">
        <p15:threadingInfo xmlns:p15="http://schemas.microsoft.com/office/powerpoint/2012/main" timeZoneBias="-120"/>
      </p:ext>
    </p:extLst>
  </p:cm>
  <p:cm authorId="4" dt="2022-08-01T11:29:52.437" idx="63">
    <p:pos x="1558" y="2751"/>
    <p:text>إغلاق المصروفات لملخص الدخل.</p:text>
    <p:extLst>
      <p:ext uri="{C676402C-5697-4E1C-873F-D02D1690AC5C}">
        <p15:threadingInfo xmlns:p15="http://schemas.microsoft.com/office/powerpoint/2012/main" timeZoneBias="-120">
          <p15:parentCm authorId="4" idx="62"/>
        </p15:threadingInfo>
      </p:ext>
    </p:extLst>
  </p:cm>
  <p:cm authorId="4" dt="2022-08-01T11:30:06.630" idx="64">
    <p:pos x="1558" y="2847"/>
    <p:text>إغلاق ملخص الدخل لرأس مال المالك.</p:text>
    <p:extLst>
      <p:ext uri="{C676402C-5697-4E1C-873F-D02D1690AC5C}">
        <p15:threadingInfo xmlns:p15="http://schemas.microsoft.com/office/powerpoint/2012/main" timeZoneBias="-120">
          <p15:parentCm authorId="4" idx="62"/>
        </p15:threadingInfo>
      </p:ext>
    </p:extLst>
  </p:cm>
  <p:cm authorId="4" dt="2022-08-01T11:30:22.958" idx="65">
    <p:pos x="1558" y="2943"/>
    <p:text>إغلاق رسومات المالك إلى رأس مال المالك</p:text>
    <p:extLst>
      <p:ext uri="{C676402C-5697-4E1C-873F-D02D1690AC5C}">
        <p15:threadingInfo xmlns:p15="http://schemas.microsoft.com/office/powerpoint/2012/main" timeZoneBias="-120">
          <p15:parentCm authorId="4" idx="62"/>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22-07-02T18:45:40.291" idx="22">
    <p:pos x="2606" y="2194"/>
    <p:text>تكاليف التطوير المرسملة=Capitalized development costs</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8/1/2022</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a:t>
            </a:fld>
            <a:endParaRPr lang="en-US" dirty="0"/>
          </a:p>
        </p:txBody>
      </p:sp>
    </p:spTree>
    <p:extLst>
      <p:ext uri="{BB962C8B-B14F-4D97-AF65-F5344CB8AC3E}">
        <p14:creationId xmlns:p14="http://schemas.microsoft.com/office/powerpoint/2010/main" val="158674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13</a:t>
            </a:fld>
            <a:endParaRPr lang="en-US" dirty="0"/>
          </a:p>
        </p:txBody>
      </p:sp>
    </p:spTree>
    <p:extLst>
      <p:ext uri="{BB962C8B-B14F-4D97-AF65-F5344CB8AC3E}">
        <p14:creationId xmlns:p14="http://schemas.microsoft.com/office/powerpoint/2010/main" val="295302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a:t>
            </a:fld>
            <a:endParaRPr lang="en-US" dirty="0"/>
          </a:p>
        </p:txBody>
      </p:sp>
    </p:spTree>
    <p:extLst>
      <p:ext uri="{BB962C8B-B14F-4D97-AF65-F5344CB8AC3E}">
        <p14:creationId xmlns:p14="http://schemas.microsoft.com/office/powerpoint/2010/main" val="173949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15</a:t>
            </a:fld>
            <a:endParaRPr lang="en-US" dirty="0"/>
          </a:p>
        </p:txBody>
      </p:sp>
    </p:spTree>
    <p:extLst>
      <p:ext uri="{BB962C8B-B14F-4D97-AF65-F5344CB8AC3E}">
        <p14:creationId xmlns:p14="http://schemas.microsoft.com/office/powerpoint/2010/main" val="228231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329481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17</a:t>
            </a:fld>
            <a:endParaRPr lang="en-US" dirty="0"/>
          </a:p>
        </p:txBody>
      </p:sp>
    </p:spTree>
    <p:extLst>
      <p:ext uri="{BB962C8B-B14F-4D97-AF65-F5344CB8AC3E}">
        <p14:creationId xmlns:p14="http://schemas.microsoft.com/office/powerpoint/2010/main" val="428440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92260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9901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20</a:t>
            </a:fld>
            <a:endParaRPr lang="en-US" dirty="0"/>
          </a:p>
        </p:txBody>
      </p:sp>
    </p:spTree>
    <p:extLst>
      <p:ext uri="{BB962C8B-B14F-4D97-AF65-F5344CB8AC3E}">
        <p14:creationId xmlns:p14="http://schemas.microsoft.com/office/powerpoint/2010/main" val="2612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21</a:t>
            </a:fld>
            <a:endParaRPr lang="en-US" dirty="0"/>
          </a:p>
        </p:txBody>
      </p:sp>
    </p:spTree>
    <p:extLst>
      <p:ext uri="{BB962C8B-B14F-4D97-AF65-F5344CB8AC3E}">
        <p14:creationId xmlns:p14="http://schemas.microsoft.com/office/powerpoint/2010/main" val="3386570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28073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a:t>
            </a:fld>
            <a:endParaRPr lang="en-US" dirty="0"/>
          </a:p>
        </p:txBody>
      </p:sp>
    </p:spTree>
    <p:extLst>
      <p:ext uri="{BB962C8B-B14F-4D97-AF65-F5344CB8AC3E}">
        <p14:creationId xmlns:p14="http://schemas.microsoft.com/office/powerpoint/2010/main" val="268599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23</a:t>
            </a:fld>
            <a:endParaRPr lang="en-US" dirty="0"/>
          </a:p>
        </p:txBody>
      </p:sp>
    </p:spTree>
    <p:extLst>
      <p:ext uri="{BB962C8B-B14F-4D97-AF65-F5344CB8AC3E}">
        <p14:creationId xmlns:p14="http://schemas.microsoft.com/office/powerpoint/2010/main" val="4256714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24</a:t>
            </a:fld>
            <a:endParaRPr lang="en-US" dirty="0"/>
          </a:p>
        </p:txBody>
      </p:sp>
    </p:spTree>
    <p:extLst>
      <p:ext uri="{BB962C8B-B14F-4D97-AF65-F5344CB8AC3E}">
        <p14:creationId xmlns:p14="http://schemas.microsoft.com/office/powerpoint/2010/main" val="1406424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25</a:t>
            </a:fld>
            <a:endParaRPr lang="en-US" dirty="0"/>
          </a:p>
        </p:txBody>
      </p:sp>
    </p:spTree>
    <p:extLst>
      <p:ext uri="{BB962C8B-B14F-4D97-AF65-F5344CB8AC3E}">
        <p14:creationId xmlns:p14="http://schemas.microsoft.com/office/powerpoint/2010/main" val="320853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26</a:t>
            </a:fld>
            <a:endParaRPr lang="en-US" dirty="0"/>
          </a:p>
        </p:txBody>
      </p:sp>
    </p:spTree>
    <p:extLst>
      <p:ext uri="{BB962C8B-B14F-4D97-AF65-F5344CB8AC3E}">
        <p14:creationId xmlns:p14="http://schemas.microsoft.com/office/powerpoint/2010/main" val="3235310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27</a:t>
            </a:fld>
            <a:endParaRPr lang="en-US" dirty="0"/>
          </a:p>
        </p:txBody>
      </p:sp>
    </p:spTree>
    <p:extLst>
      <p:ext uri="{BB962C8B-B14F-4D97-AF65-F5344CB8AC3E}">
        <p14:creationId xmlns:p14="http://schemas.microsoft.com/office/powerpoint/2010/main" val="1880244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28</a:t>
            </a:fld>
            <a:endParaRPr lang="en-US" dirty="0"/>
          </a:p>
        </p:txBody>
      </p:sp>
    </p:spTree>
    <p:extLst>
      <p:ext uri="{BB962C8B-B14F-4D97-AF65-F5344CB8AC3E}">
        <p14:creationId xmlns:p14="http://schemas.microsoft.com/office/powerpoint/2010/main" val="15379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29</a:t>
            </a:fld>
            <a:endParaRPr lang="en-US" dirty="0"/>
          </a:p>
        </p:txBody>
      </p:sp>
    </p:spTree>
    <p:extLst>
      <p:ext uri="{BB962C8B-B14F-4D97-AF65-F5344CB8AC3E}">
        <p14:creationId xmlns:p14="http://schemas.microsoft.com/office/powerpoint/2010/main" val="2000515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30</a:t>
            </a:fld>
            <a:endParaRPr lang="en-US" dirty="0"/>
          </a:p>
        </p:txBody>
      </p:sp>
    </p:spTree>
    <p:extLst>
      <p:ext uri="{BB962C8B-B14F-4D97-AF65-F5344CB8AC3E}">
        <p14:creationId xmlns:p14="http://schemas.microsoft.com/office/powerpoint/2010/main" val="1696731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31</a:t>
            </a:fld>
            <a:endParaRPr lang="en-US" dirty="0"/>
          </a:p>
        </p:txBody>
      </p:sp>
    </p:spTree>
    <p:extLst>
      <p:ext uri="{BB962C8B-B14F-4D97-AF65-F5344CB8AC3E}">
        <p14:creationId xmlns:p14="http://schemas.microsoft.com/office/powerpoint/2010/main" val="1362792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32</a:t>
            </a:fld>
            <a:endParaRPr lang="en-US" dirty="0"/>
          </a:p>
        </p:txBody>
      </p:sp>
    </p:spTree>
    <p:extLst>
      <p:ext uri="{BB962C8B-B14F-4D97-AF65-F5344CB8AC3E}">
        <p14:creationId xmlns:p14="http://schemas.microsoft.com/office/powerpoint/2010/main" val="30982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a:t>
            </a:fld>
            <a:endParaRPr lang="en-US" dirty="0"/>
          </a:p>
        </p:txBody>
      </p:sp>
    </p:spTree>
    <p:extLst>
      <p:ext uri="{BB962C8B-B14F-4D97-AF65-F5344CB8AC3E}">
        <p14:creationId xmlns:p14="http://schemas.microsoft.com/office/powerpoint/2010/main" val="4143434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33</a:t>
            </a:fld>
            <a:endParaRPr lang="en-US" dirty="0"/>
          </a:p>
        </p:txBody>
      </p:sp>
    </p:spTree>
    <p:extLst>
      <p:ext uri="{BB962C8B-B14F-4D97-AF65-F5344CB8AC3E}">
        <p14:creationId xmlns:p14="http://schemas.microsoft.com/office/powerpoint/2010/main" val="3592036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34</a:t>
            </a:fld>
            <a:endParaRPr lang="en-US" dirty="0"/>
          </a:p>
        </p:txBody>
      </p:sp>
    </p:spTree>
    <p:extLst>
      <p:ext uri="{BB962C8B-B14F-4D97-AF65-F5344CB8AC3E}">
        <p14:creationId xmlns:p14="http://schemas.microsoft.com/office/powerpoint/2010/main" val="1117482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35</a:t>
            </a:fld>
            <a:endParaRPr lang="en-US" dirty="0"/>
          </a:p>
        </p:txBody>
      </p:sp>
    </p:spTree>
    <p:extLst>
      <p:ext uri="{BB962C8B-B14F-4D97-AF65-F5344CB8AC3E}">
        <p14:creationId xmlns:p14="http://schemas.microsoft.com/office/powerpoint/2010/main" val="678418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36</a:t>
            </a:fld>
            <a:endParaRPr lang="en-US" dirty="0"/>
          </a:p>
        </p:txBody>
      </p:sp>
    </p:spTree>
    <p:extLst>
      <p:ext uri="{BB962C8B-B14F-4D97-AF65-F5344CB8AC3E}">
        <p14:creationId xmlns:p14="http://schemas.microsoft.com/office/powerpoint/2010/main" val="1720686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37</a:t>
            </a:fld>
            <a:endParaRPr lang="en-US" dirty="0"/>
          </a:p>
        </p:txBody>
      </p:sp>
    </p:spTree>
    <p:extLst>
      <p:ext uri="{BB962C8B-B14F-4D97-AF65-F5344CB8AC3E}">
        <p14:creationId xmlns:p14="http://schemas.microsoft.com/office/powerpoint/2010/main" val="4072700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38</a:t>
            </a:fld>
            <a:endParaRPr lang="en-US" dirty="0"/>
          </a:p>
        </p:txBody>
      </p:sp>
    </p:spTree>
    <p:extLst>
      <p:ext uri="{BB962C8B-B14F-4D97-AF65-F5344CB8AC3E}">
        <p14:creationId xmlns:p14="http://schemas.microsoft.com/office/powerpoint/2010/main" val="405841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39</a:t>
            </a:fld>
            <a:endParaRPr lang="en-US" dirty="0"/>
          </a:p>
        </p:txBody>
      </p:sp>
    </p:spTree>
    <p:extLst>
      <p:ext uri="{BB962C8B-B14F-4D97-AF65-F5344CB8AC3E}">
        <p14:creationId xmlns:p14="http://schemas.microsoft.com/office/powerpoint/2010/main" val="1305628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40</a:t>
            </a:fld>
            <a:endParaRPr lang="en-US" dirty="0"/>
          </a:p>
        </p:txBody>
      </p:sp>
    </p:spTree>
    <p:extLst>
      <p:ext uri="{BB962C8B-B14F-4D97-AF65-F5344CB8AC3E}">
        <p14:creationId xmlns:p14="http://schemas.microsoft.com/office/powerpoint/2010/main" val="831430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41</a:t>
            </a:fld>
            <a:endParaRPr lang="en-US" dirty="0"/>
          </a:p>
        </p:txBody>
      </p:sp>
    </p:spTree>
    <p:extLst>
      <p:ext uri="{BB962C8B-B14F-4D97-AF65-F5344CB8AC3E}">
        <p14:creationId xmlns:p14="http://schemas.microsoft.com/office/powerpoint/2010/main" val="1054333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93800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a:t>
            </a:fld>
            <a:endParaRPr lang="en-US" dirty="0"/>
          </a:p>
        </p:txBody>
      </p:sp>
    </p:spTree>
    <p:extLst>
      <p:ext uri="{BB962C8B-B14F-4D97-AF65-F5344CB8AC3E}">
        <p14:creationId xmlns:p14="http://schemas.microsoft.com/office/powerpoint/2010/main" val="1005445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43</a:t>
            </a:fld>
            <a:endParaRPr lang="en-US" dirty="0"/>
          </a:p>
        </p:txBody>
      </p:sp>
    </p:spTree>
    <p:extLst>
      <p:ext uri="{BB962C8B-B14F-4D97-AF65-F5344CB8AC3E}">
        <p14:creationId xmlns:p14="http://schemas.microsoft.com/office/powerpoint/2010/main" val="266594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44</a:t>
            </a:fld>
            <a:endParaRPr lang="en-US" dirty="0"/>
          </a:p>
        </p:txBody>
      </p:sp>
    </p:spTree>
    <p:extLst>
      <p:ext uri="{BB962C8B-B14F-4D97-AF65-F5344CB8AC3E}">
        <p14:creationId xmlns:p14="http://schemas.microsoft.com/office/powerpoint/2010/main" val="3588281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45</a:t>
            </a:fld>
            <a:endParaRPr lang="en-US" dirty="0"/>
          </a:p>
        </p:txBody>
      </p:sp>
    </p:spTree>
    <p:extLst>
      <p:ext uri="{BB962C8B-B14F-4D97-AF65-F5344CB8AC3E}">
        <p14:creationId xmlns:p14="http://schemas.microsoft.com/office/powerpoint/2010/main" val="3013518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46</a:t>
            </a:fld>
            <a:endParaRPr lang="en-US" dirty="0"/>
          </a:p>
        </p:txBody>
      </p:sp>
    </p:spTree>
    <p:extLst>
      <p:ext uri="{BB962C8B-B14F-4D97-AF65-F5344CB8AC3E}">
        <p14:creationId xmlns:p14="http://schemas.microsoft.com/office/powerpoint/2010/main" val="800042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47</a:t>
            </a:fld>
            <a:endParaRPr lang="en-US" dirty="0"/>
          </a:p>
        </p:txBody>
      </p:sp>
    </p:spTree>
    <p:extLst>
      <p:ext uri="{BB962C8B-B14F-4D97-AF65-F5344CB8AC3E}">
        <p14:creationId xmlns:p14="http://schemas.microsoft.com/office/powerpoint/2010/main" val="824053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48</a:t>
            </a:fld>
            <a:endParaRPr lang="en-US" dirty="0"/>
          </a:p>
        </p:txBody>
      </p:sp>
    </p:spTree>
    <p:extLst>
      <p:ext uri="{BB962C8B-B14F-4D97-AF65-F5344CB8AC3E}">
        <p14:creationId xmlns:p14="http://schemas.microsoft.com/office/powerpoint/2010/main" val="153161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49</a:t>
            </a:fld>
            <a:endParaRPr lang="en-US" dirty="0"/>
          </a:p>
        </p:txBody>
      </p:sp>
    </p:spTree>
    <p:extLst>
      <p:ext uri="{BB962C8B-B14F-4D97-AF65-F5344CB8AC3E}">
        <p14:creationId xmlns:p14="http://schemas.microsoft.com/office/powerpoint/2010/main" val="9874043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50</a:t>
            </a:fld>
            <a:endParaRPr lang="en-US" dirty="0"/>
          </a:p>
        </p:txBody>
      </p:sp>
    </p:spTree>
    <p:extLst>
      <p:ext uri="{BB962C8B-B14F-4D97-AF65-F5344CB8AC3E}">
        <p14:creationId xmlns:p14="http://schemas.microsoft.com/office/powerpoint/2010/main" val="31842718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51</a:t>
            </a:fld>
            <a:endParaRPr lang="en-US" dirty="0"/>
          </a:p>
        </p:txBody>
      </p:sp>
    </p:spTree>
    <p:extLst>
      <p:ext uri="{BB962C8B-B14F-4D97-AF65-F5344CB8AC3E}">
        <p14:creationId xmlns:p14="http://schemas.microsoft.com/office/powerpoint/2010/main" val="21137219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52</a:t>
            </a:fld>
            <a:endParaRPr lang="en-US" dirty="0"/>
          </a:p>
        </p:txBody>
      </p:sp>
    </p:spTree>
    <p:extLst>
      <p:ext uri="{BB962C8B-B14F-4D97-AF65-F5344CB8AC3E}">
        <p14:creationId xmlns:p14="http://schemas.microsoft.com/office/powerpoint/2010/main" val="53604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a:t>
            </a:fld>
            <a:endParaRPr lang="en-US" dirty="0"/>
          </a:p>
        </p:txBody>
      </p:sp>
    </p:spTree>
    <p:extLst>
      <p:ext uri="{BB962C8B-B14F-4D97-AF65-F5344CB8AC3E}">
        <p14:creationId xmlns:p14="http://schemas.microsoft.com/office/powerpoint/2010/main" val="2398863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9</a:t>
            </a:fld>
            <a:endParaRPr lang="en-US" dirty="0"/>
          </a:p>
        </p:txBody>
      </p:sp>
    </p:spTree>
    <p:extLst>
      <p:ext uri="{BB962C8B-B14F-4D97-AF65-F5344CB8AC3E}">
        <p14:creationId xmlns:p14="http://schemas.microsoft.com/office/powerpoint/2010/main" val="220238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10</a:t>
            </a:fld>
            <a:endParaRPr lang="en-US" dirty="0"/>
          </a:p>
        </p:txBody>
      </p:sp>
    </p:spTree>
    <p:extLst>
      <p:ext uri="{BB962C8B-B14F-4D97-AF65-F5344CB8AC3E}">
        <p14:creationId xmlns:p14="http://schemas.microsoft.com/office/powerpoint/2010/main" val="292295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11</a:t>
            </a:fld>
            <a:endParaRPr lang="en-US" dirty="0"/>
          </a:p>
        </p:txBody>
      </p:sp>
    </p:spTree>
    <p:extLst>
      <p:ext uri="{BB962C8B-B14F-4D97-AF65-F5344CB8AC3E}">
        <p14:creationId xmlns:p14="http://schemas.microsoft.com/office/powerpoint/2010/main" val="10414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12</a:t>
            </a:fld>
            <a:endParaRPr lang="en-US" dirty="0"/>
          </a:p>
        </p:txBody>
      </p:sp>
    </p:spTree>
    <p:extLst>
      <p:ext uri="{BB962C8B-B14F-4D97-AF65-F5344CB8AC3E}">
        <p14:creationId xmlns:p14="http://schemas.microsoft.com/office/powerpoint/2010/main" val="58002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803275" indent="-282575">
              <a:tabLst/>
              <a:defRPr sz="2600" b="0" i="0" baseline="0">
                <a:latin typeface="Calibri" panose="020F0502020204030204" pitchFamily="34" charset="0"/>
                <a:ea typeface="Calibri" panose="020F0502020204030204" pitchFamily="34" charset="0"/>
                <a:cs typeface="Calibri" panose="020F0502020204030204" pitchFamily="34"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8" name="Title 1"/>
          <p:cNvSpPr>
            <a:spLocks noGrp="1"/>
          </p:cNvSpPr>
          <p:nvPr>
            <p:ph type="title"/>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520700" indent="-508000">
              <a:spcBef>
                <a:spcPts val="2000"/>
              </a:spcBef>
              <a:buNone/>
              <a:tabLst/>
              <a:defRPr sz="2800"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a:t>
            </a:r>
          </a:p>
          <a:p>
            <a:pPr lvl="1"/>
            <a:r>
              <a:rPr lang="en-US" b="0" i="0" dirty="0">
                <a:latin typeface="Source Sans Pro" charset="0"/>
                <a:ea typeface="Source Sans Pro" charset="0"/>
                <a:cs typeface="Source Sans Pro" charset="0"/>
              </a:rPr>
              <a:t>Learning Objectives</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6" name="Title 1"/>
          <p:cNvSpPr>
            <a:spLocks noGrp="1"/>
          </p:cNvSpPr>
          <p:nvPr>
            <p:ph type="title"/>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15" name="Title"/>
          <p:cNvSpPr>
            <a:spLocks noGrp="1"/>
          </p:cNvSpPr>
          <p:nvPr>
            <p:ph type="title" hasCustomPrompt="1"/>
          </p:nvPr>
        </p:nvSpPr>
        <p:spPr>
          <a:xfrm>
            <a:off x="304800" y="762001"/>
            <a:ext cx="8534400" cy="990600"/>
          </a:xfrm>
          <a:prstGeom prst="rect">
            <a:avLst/>
          </a:prstGeom>
        </p:spPr>
        <p:txBody>
          <a:bodyPr anchor="t"/>
          <a:lstStyle>
            <a:lvl1pPr>
              <a:defRPr sz="4400">
                <a:solidFill>
                  <a:schemeClr val="accent2"/>
                </a:solidFill>
                <a:latin typeface="Calibri" panose="020F0502020204030204" pitchFamily="34" charset="0"/>
                <a:cs typeface="Calibri" panose="020F0502020204030204" pitchFamily="34" charset="0"/>
              </a:defRPr>
            </a:lvl1pPr>
          </a:lstStyle>
          <a:p>
            <a:pPr lvl="0"/>
            <a:r>
              <a:rPr lang="en-US" sz="4000" b="0" i="0" dirty="0" smtClean="0">
                <a:latin typeface="Source Sans Pro" charset="0"/>
                <a:ea typeface="Source Sans Pro" charset="0"/>
                <a:cs typeface="Source Sans Pro" charset="0"/>
              </a:rPr>
              <a:t>Learning Objectives</a:t>
            </a:r>
            <a:endParaRPr lang="en-US" dirty="0"/>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smtClean="0"/>
              <a:t>Copyright ©2018 John </a:t>
            </a:r>
            <a:r>
              <a:rPr lang="en-US" dirty="0"/>
              <a:t>Wiley &amp; Son,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12" name="Title"/>
          <p:cNvSpPr>
            <a:spLocks noGrp="1"/>
          </p:cNvSpPr>
          <p:nvPr>
            <p:ph type="title" hasCustomPrompt="1"/>
          </p:nvPr>
        </p:nvSpPr>
        <p:spPr>
          <a:xfrm>
            <a:off x="304800" y="762001"/>
            <a:ext cx="8534400" cy="990600"/>
          </a:xfrm>
          <a:prstGeom prst="rect">
            <a:avLst/>
          </a:prstGeom>
        </p:spPr>
        <p:txBody>
          <a:bodyPr anchor="t"/>
          <a:lstStyle>
            <a:lvl1pPr>
              <a:defRPr sz="4400">
                <a:solidFill>
                  <a:schemeClr val="accent2"/>
                </a:solidFill>
                <a:latin typeface="Calibri" panose="020F0502020204030204" pitchFamily="34" charset="0"/>
                <a:cs typeface="Calibri" panose="020F0502020204030204" pitchFamily="34" charset="0"/>
              </a:defRPr>
            </a:lvl1pPr>
          </a:lstStyle>
          <a:p>
            <a:pPr lvl="0"/>
            <a:r>
              <a:rPr lang="en-US" sz="4000" b="0" i="0" dirty="0">
                <a:latin typeface="Source Sans Pro" charset="0"/>
                <a:ea typeface="Source Sans Pro" charset="0"/>
                <a:cs typeface="Source Sans Pro" charset="0"/>
              </a:rPr>
              <a:t>Learning Objectives</a:t>
            </a:r>
            <a:endParaRPr lang="en-US" dirty="0"/>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14" name="Title 13"/>
          <p:cNvSpPr>
            <a:spLocks noGrp="1"/>
          </p:cNvSpPr>
          <p:nvPr>
            <p:ph type="title" hasCustomPrompt="1"/>
          </p:nvPr>
        </p:nvSpPr>
        <p:spPr>
          <a:xfrm>
            <a:off x="304800" y="762001"/>
            <a:ext cx="85344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81243813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None/>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803275" indent="-790575">
              <a:buNone/>
              <a:tabLst/>
              <a:defRPr sz="2800" b="0" i="0">
                <a:latin typeface="Calibri" panose="020F0502020204030204" pitchFamily="34" charset="0"/>
                <a:ea typeface="Calibri" panose="020F0502020204030204" pitchFamily="34" charset="0"/>
                <a:cs typeface="Calibri" panose="020F0502020204030204" pitchFamily="34" charset="0"/>
              </a:defRPr>
            </a:lvl3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18" name="Title"/>
          <p:cNvSpPr>
            <a:spLocks noGrp="1"/>
          </p:cNvSpPr>
          <p:nvPr>
            <p:ph sz="quarter" idx="16"/>
          </p:nvPr>
        </p:nvSpPr>
        <p:spPr>
          <a:xfrm>
            <a:off x="304800" y="762000"/>
            <a:ext cx="8534400" cy="9906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16" name="Title"/>
          <p:cNvSpPr>
            <a:spLocks noGrp="1"/>
          </p:cNvSpPr>
          <p:nvPr>
            <p:ph sz="quarter" idx="17" hasCustomPrompt="1"/>
          </p:nvPr>
        </p:nvSpPr>
        <p:spPr>
          <a:xfrm>
            <a:off x="304800" y="762000"/>
            <a:ext cx="8534400" cy="9906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panose="020F0502020204030204" pitchFamily="34" charset="0"/>
                <a:ea typeface="Calibri" panose="020F0502020204030204" pitchFamily="34" charset="0"/>
                <a:cs typeface="Calibri" panose="020F0502020204030204" pitchFamily="34"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12" name="Title"/>
          <p:cNvSpPr>
            <a:spLocks noGrp="1"/>
          </p:cNvSpPr>
          <p:nvPr>
            <p:ph sz="quarter" idx="16" hasCustomPrompt="1"/>
          </p:nvPr>
        </p:nvSpPr>
        <p:spPr>
          <a:xfrm>
            <a:off x="304800" y="838201"/>
            <a:ext cx="8534400" cy="1066800"/>
          </a:xfrm>
          <a:prstGeom prst="rect">
            <a:avLst/>
          </a:prstGeom>
        </p:spPr>
        <p:txBody>
          <a:bodyPr/>
          <a:lstStyle>
            <a:lvl1pPr marL="0" indent="0">
              <a:buNone/>
              <a:defRPr sz="4000" b="0"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Wiley &amp; Son, Inc. </a:t>
            </a:r>
            <a:endParaRPr lang="en-US" dirty="0"/>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US" dirty="0" smtClean="0"/>
              <a:t>Copyright ©2018 John </a:t>
            </a:r>
            <a:r>
              <a:rPr lang="en-US" dirty="0"/>
              <a:t>Wiley &amp; Son, Inc. </a:t>
            </a:r>
          </a:p>
        </p:txBody>
      </p:sp>
    </p:spTree>
    <p:extLst>
      <p:ext uri="{BB962C8B-B14F-4D97-AF65-F5344CB8AC3E}">
        <p14:creationId xmlns:p14="http://schemas.microsoft.com/office/powerpoint/2010/main" val="1264760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3000"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Tree>
    <p:extLst>
      <p:ext uri="{BB962C8B-B14F-4D97-AF65-F5344CB8AC3E}">
        <p14:creationId xmlns:p14="http://schemas.microsoft.com/office/powerpoint/2010/main" val="613298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a:latin typeface="Calibri" panose="020F0502020204030204" pitchFamily="34" charset="0"/>
                <a:cs typeface="Calibri" panose="020F0502020204030204" pitchFamily="34" charset="0"/>
              </a:defRPr>
            </a:lvl1pPr>
          </a:lstStyle>
          <a:p>
            <a:pPr lvl="0"/>
            <a:r>
              <a:rPr lang="en-US" sz="2000" dirty="0"/>
              <a:t>Figure Title</a:t>
            </a:r>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panose="020F0502020204030204" pitchFamily="34" charset="0"/>
                <a:ea typeface="Calibri" panose="020F0502020204030204" pitchFamily="34" charset="0"/>
                <a:cs typeface="Calibri" panose="020F0502020204030204" pitchFamily="34"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p>
            <a:fld id="{42181430-7FCB-BA4C-90CE-EB7ACCC9EC50}"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smtClean="0"/>
              <a:t>Copyright ©2018 John </a:t>
            </a:r>
            <a:r>
              <a:rPr lang="en-US" dirty="0"/>
              <a:t>Wiley &amp; Son, Inc. </a:t>
            </a:r>
          </a:p>
        </p:txBody>
      </p:sp>
    </p:spTree>
    <p:extLst>
      <p:ext uri="{BB962C8B-B14F-4D97-AF65-F5344CB8AC3E}">
        <p14:creationId xmlns:p14="http://schemas.microsoft.com/office/powerpoint/2010/main" val="1266737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panose="020F0502020204030204" pitchFamily="34" charset="0"/>
                <a:ea typeface="Calibri" panose="020F0502020204030204" pitchFamily="34" charset="0"/>
                <a:cs typeface="Calibri" panose="020F0502020204030204" pitchFamily="34" charset="0"/>
              </a:defRPr>
            </a:lvl1pPr>
          </a:lstStyle>
          <a:p>
            <a:pPr lvl="0"/>
            <a:endParaRPr lang="en-US" dirty="0"/>
          </a:p>
        </p:txBody>
      </p:sp>
      <p:sp>
        <p:nvSpPr>
          <p:cNvPr id="4" name="Title 3"/>
          <p:cNvSpPr>
            <a:spLocks noGrp="1"/>
          </p:cNvSpPr>
          <p:nvPr>
            <p:ph type="title" hasCustomPrompt="1"/>
          </p:nvPr>
        </p:nvSpPr>
        <p:spPr>
          <a:xfrm>
            <a:off x="304800" y="5920581"/>
            <a:ext cx="8534400" cy="435770"/>
          </a:xfrm>
          <a:prstGeom prst="rect">
            <a:avLst/>
          </a:prstGeom>
        </p:spPr>
        <p:txBody>
          <a:bodyPr/>
          <a:lstStyle>
            <a:lvl1pPr algn="ctr">
              <a:defRPr>
                <a:latin typeface="Calibri" panose="020F0502020204030204" pitchFamily="34" charset="0"/>
                <a:cs typeface="Calibri" panose="020F0502020204030204" pitchFamily="34" charset="0"/>
              </a:defRPr>
            </a:lvl1pPr>
          </a:lstStyle>
          <a:p>
            <a:r>
              <a:rPr lang="en-US" dirty="0"/>
              <a:t>Image Title</a:t>
            </a:r>
          </a:p>
        </p:txBody>
      </p:sp>
      <p:sp>
        <p:nvSpPr>
          <p:cNvPr id="6" name="Slide Number Placeholder 5"/>
          <p:cNvSpPr>
            <a:spLocks noGrp="1"/>
          </p:cNvSpPr>
          <p:nvPr>
            <p:ph type="sldNum" sz="quarter" idx="12"/>
          </p:nvPr>
        </p:nvSpPr>
        <p:spPr>
          <a:xfrm>
            <a:off x="6457950" y="6356350"/>
            <a:ext cx="2381250" cy="365125"/>
          </a:xfrm>
        </p:spPr>
        <p:txBody>
          <a:bodyPr/>
          <a:lstStyle/>
          <a:p>
            <a:fld id="{42181430-7FCB-BA4C-90CE-EB7ACCC9EC50}"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smtClean="0"/>
              <a:t>Copyright ©2018 John </a:t>
            </a:r>
            <a:r>
              <a:rPr lang="en-US" dirty="0"/>
              <a:t>Wiley &amp; Son, Inc.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3979220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Source Sans Pro Light" charset="0"/>
                <a:ea typeface="Source Sans Pro Light" charset="0"/>
                <a:cs typeface="Source Sans Pro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75072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p>
            <a:fld id="{67B19427-F580-D146-B60E-4CADEE75497F}"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smtClean="0"/>
              <a:t>Copyright ©2018 John </a:t>
            </a:r>
            <a:r>
              <a:rPr lang="en-US" dirty="0"/>
              <a:t>Wiley &amp; Son, Inc. </a:t>
            </a:r>
          </a:p>
        </p:txBody>
      </p:sp>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endParaRPr lang="en-US" dirty="0"/>
          </a:p>
          <a:p>
            <a:pPr lvl="0"/>
            <a:r>
              <a:rPr lang="en-US" dirty="0"/>
              <a:t>Outline Items Usually Have No Ending Punctuation</a:t>
            </a:r>
          </a:p>
          <a:p>
            <a:pPr lvl="0"/>
            <a:r>
              <a:rPr lang="en-US" dirty="0"/>
              <a:t>This is Another Heading</a:t>
            </a:r>
          </a:p>
          <a:p>
            <a:pPr lvl="0"/>
            <a:r>
              <a:rPr lang="en-US" dirty="0"/>
              <a:t>This is Another Heading</a:t>
            </a:r>
          </a:p>
        </p:txBody>
      </p:sp>
      <p:sp>
        <p:nvSpPr>
          <p:cNvPr id="7" name="Slide Number Placeholder 6"/>
          <p:cNvSpPr>
            <a:spLocks noGrp="1"/>
          </p:cNvSpPr>
          <p:nvPr>
            <p:ph type="sldNum" sz="quarter" idx="14"/>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3"/>
          </p:nvPr>
        </p:nvSpPr>
        <p:spPr/>
        <p:txBody>
          <a:bodyPr/>
          <a:lstStyle/>
          <a:p>
            <a:r>
              <a:rPr lang="en-US" dirty="0" smtClean="0"/>
              <a:t>Copyright ©2018 John </a:t>
            </a:r>
            <a:r>
              <a:rPr lang="en-US" dirty="0"/>
              <a:t>Wiley &amp; Son, Inc. </a:t>
            </a:r>
          </a:p>
        </p:txBody>
      </p:sp>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30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3"/>
          </p:nvPr>
        </p:nvSpPr>
        <p:spPr/>
        <p:txBody>
          <a:bodyPr/>
          <a:lstStyle/>
          <a:p>
            <a:r>
              <a:rPr lang="en-US" dirty="0" smtClean="0"/>
              <a:t>Copyright ©2018 John </a:t>
            </a:r>
            <a:r>
              <a:rPr lang="en-US" dirty="0"/>
              <a:t>Wiley &amp; Son, Inc. </a:t>
            </a:r>
          </a:p>
        </p:txBody>
      </p:sp>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p>
            <a:fld id="{67B19427-F580-D146-B60E-4CADEE75497F}" type="slidenum">
              <a:rPr lang="en-US" smtClean="0"/>
              <a:t>‹#›</a:t>
            </a:fld>
            <a:endParaRPr lang="en-US" dirty="0"/>
          </a:p>
        </p:txBody>
      </p:sp>
      <p:sp>
        <p:nvSpPr>
          <p:cNvPr id="2" name="Footer Placeholder 1"/>
          <p:cNvSpPr>
            <a:spLocks noGrp="1"/>
          </p:cNvSpPr>
          <p:nvPr>
            <p:ph type="ftr" sz="quarter" idx="15"/>
          </p:nvPr>
        </p:nvSpPr>
        <p:spPr/>
        <p:txBody>
          <a:bodyPr/>
          <a:lstStyle/>
          <a:p>
            <a:r>
              <a:rPr lang="en-US" dirty="0" smtClean="0"/>
              <a:t>Copyright ©2018 John </a:t>
            </a:r>
            <a:r>
              <a:rPr lang="en-US" dirty="0"/>
              <a:t>Wiley &amp; Son, Inc. </a:t>
            </a:r>
          </a:p>
        </p:txBody>
      </p:sp>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600" b="0" i="0" baseline="0">
                <a:latin typeface="Calibri" panose="020F0502020204030204" pitchFamily="34" charset="0"/>
                <a:ea typeface="Calibri" panose="020F0502020204030204" pitchFamily="34" charset="0"/>
                <a:cs typeface="Calibri" panose="020F0502020204030204" pitchFamily="34"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p>
            <a:r>
              <a:rPr lang="en-US" dirty="0" smtClean="0"/>
              <a:t>Copyright ©2018 John </a:t>
            </a:r>
            <a:r>
              <a:rPr lang="en-US" dirty="0"/>
              <a:t>Wiley &amp; Son, Inc. </a:t>
            </a:r>
          </a:p>
        </p:txBody>
      </p:sp>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803275" indent="-282575">
              <a:buClr>
                <a:schemeClr val="accent2"/>
              </a:buClr>
              <a:tabLst/>
              <a:defRPr sz="2600" b="0" i="0" baseline="0">
                <a:latin typeface="Calibri" panose="020F0502020204030204" pitchFamily="34" charset="0"/>
                <a:ea typeface="Calibri" panose="020F0502020204030204" pitchFamily="34" charset="0"/>
                <a:cs typeface="Calibri" panose="020F0502020204030204" pitchFamily="34"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3000" b="0" i="0" baseline="0">
                <a:latin typeface="Calibri" panose="020F0502020204030204" pitchFamily="34" charset="0"/>
                <a:ea typeface="Calibri" panose="020F0502020204030204" pitchFamily="34" charset="0"/>
                <a:cs typeface="Calibri" panose="020F0502020204030204" pitchFamily="34" charset="0"/>
              </a:defRPr>
            </a:lvl1pPr>
            <a:lvl2pPr marL="1143000" indent="-292608">
              <a:buClr>
                <a:schemeClr val="accent2"/>
              </a:buClr>
              <a:defRPr sz="2600" b="0" i="0" baseline="0">
                <a:latin typeface="Calibri" panose="020F0502020204030204" pitchFamily="34" charset="0"/>
                <a:ea typeface="Calibri" panose="020F0502020204030204" pitchFamily="34" charset="0"/>
                <a:cs typeface="Calibri" panose="020F0502020204030204" pitchFamily="34"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600" b="0" i="0">
                <a:solidFill>
                  <a:schemeClr val="accent2"/>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p>
            <a:r>
              <a:rPr lang="en-US" dirty="0" smtClean="0"/>
              <a:t>Copyright ©2018 John </a:t>
            </a:r>
            <a:r>
              <a:rPr lang="en-US" dirty="0"/>
              <a:t>Wiley &amp; Son, Inc. </a:t>
            </a:r>
          </a:p>
        </p:txBody>
      </p:sp>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Chapter Outline</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6.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Copyright ©2018 John Wiley &amp; Son,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Copyright ©2018 John Wiley &amp; Son,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Copyright ©2018 John Wiley &amp; Son,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Copyright ©2018 John Wiley &amp; Son,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Copyright ©2018 John Wiley &amp; Son,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Copyright ©2018 John </a:t>
            </a:r>
            <a:r>
              <a:rPr lang="en-US" dirty="0"/>
              <a:t>Wiley &amp; Son, Inc.</a:t>
            </a:r>
          </a:p>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714877647"/>
      </p:ext>
    </p:extLst>
  </p:cSld>
  <p:clrMap bg1="lt1" tx1="dk1" bg2="lt2" tx2="dk2" accent1="accent1" accent2="accent2" accent3="accent3" accent4="accent4" accent5="accent5" accent6="accent6" hlink="hlink" folHlink="folHlink"/>
  <p:sldLayoutIdLst>
    <p:sldLayoutId id="2147483981" r:id="rId1"/>
    <p:sldLayoutId id="2147483982"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 Drive Data\RAM-JOBS\CURRENT--DA-JOBS\Bhanu--PPT Files\CURRENT--DA-JOBS\Manish Verma's WG\WB02199 ID-Weygant-2\9781119419617_cover.p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327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98950342"/>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smtClean="0">
                          <a:solidFill>
                            <a:schemeClr val="dk1"/>
                          </a:solidFill>
                          <a:latin typeface="+mn-lt"/>
                          <a:ea typeface="+mn-ea"/>
                          <a:cs typeface="+mn-cs"/>
                        </a:rPr>
                        <a:t>Yazici</a:t>
                      </a:r>
                      <a:r>
                        <a:rPr lang="en-US" sz="1200" b="1" i="0" u="none" strike="noStrike" kern="1200" baseline="0" dirty="0" smtClean="0">
                          <a:solidFill>
                            <a:schemeClr val="dk1"/>
                          </a:solidFill>
                          <a:latin typeface="+mn-lt"/>
                          <a:ea typeface="+mn-ea"/>
                          <a:cs typeface="+mn-cs"/>
                        </a:rPr>
                        <a:t> Advertising</a:t>
                      </a:r>
                    </a:p>
                    <a:p>
                      <a:pPr algn="ctr"/>
                      <a:r>
                        <a:rPr lang="en-US" sz="1200" b="1" i="0" u="none" strike="noStrike" kern="1200" baseline="0" dirty="0" smtClean="0">
                          <a:solidFill>
                            <a:schemeClr val="dk1"/>
                          </a:solidFill>
                          <a:latin typeface="+mn-lt"/>
                          <a:ea typeface="+mn-ea"/>
                          <a:cs typeface="+mn-cs"/>
                        </a:rPr>
                        <a:t>Worksheet</a:t>
                      </a:r>
                    </a:p>
                    <a:p>
                      <a:pPr algn="ctr"/>
                      <a:r>
                        <a:rPr lang="en-US" sz="1200" b="1" i="0" u="none" strike="noStrike" kern="1200" baseline="0" dirty="0" smtClean="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endParaRPr lang="en-US" sz="1200" b="1" u="none" strike="noStrike" dirty="0" smtClean="0">
                        <a:effectLst/>
                        <a:latin typeface="+mn-lt"/>
                      </a:endParaRPr>
                    </a:p>
                    <a:p>
                      <a:pPr algn="ctr" fontAlgn="b"/>
                      <a:r>
                        <a:rPr lang="en-US" sz="1200" b="1" u="none" strike="noStrike" dirty="0" smtClean="0">
                          <a:effectLst/>
                          <a:latin typeface="+mn-lt"/>
                        </a:rPr>
                        <a:t>Trial </a:t>
                      </a:r>
                      <a:r>
                        <a:rPr lang="en-US" sz="1200" b="1" u="none" strike="noStrike" dirty="0">
                          <a:effectLst/>
                          <a:latin typeface="+mn-lt"/>
                        </a:rPr>
                        <a:t>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endParaRPr lang="en-US" sz="1200" b="1" u="none" strike="noStrike" dirty="0" smtClean="0">
                        <a:effectLst/>
                        <a:latin typeface="+mn-lt"/>
                      </a:endParaRPr>
                    </a:p>
                    <a:p>
                      <a:pPr algn="ctr" fontAlgn="b"/>
                      <a:r>
                        <a:rPr lang="en-US" sz="1200" b="1" u="none" strike="noStrike" dirty="0" smtClean="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t>
                      </a:r>
                      <a:r>
                        <a:rPr lang="en-US" sz="1200" b="1" u="none" strike="noStrike" dirty="0" smtClean="0">
                          <a:effectLst/>
                          <a:latin typeface="+mn-lt"/>
                        </a:rPr>
                        <a:t>Statement of</a:t>
                      </a:r>
                    </a:p>
                    <a:p>
                      <a:pPr algn="ctr" fontAlgn="b"/>
                      <a:r>
                        <a:rPr lang="en-US" sz="1200" b="1" u="none" strike="noStrike" dirty="0" smtClean="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a:t>
                      </a:r>
                      <a:r>
                        <a:rPr lang="en-US" sz="1200" b="1" i="0" u="none" strike="noStrike" baseline="0" dirty="0" smtClean="0">
                          <a:solidFill>
                            <a:schemeClr val="tx1"/>
                          </a:solidFill>
                          <a:effectLst/>
                          <a:latin typeface="+mn-lt"/>
                        </a:rPr>
                        <a:t> </a:t>
                      </a:r>
                      <a:r>
                        <a:rPr lang="en-US" sz="1200" b="1" i="0" u="none" strike="noStrike" dirty="0" smtClean="0">
                          <a:solidFill>
                            <a:schemeClr val="tx1"/>
                          </a:solidFill>
                          <a:effectLst/>
                          <a:latin typeface="+mn-lt"/>
                        </a:rPr>
                        <a:t>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(b)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(e)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smtClean="0">
                          <a:solidFill>
                            <a:schemeClr val="tx1"/>
                          </a:solidFill>
                          <a:effectLst/>
                          <a:latin typeface="+mn-lt"/>
                        </a:rPr>
                        <a:t>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(f)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
        <p:nvSpPr>
          <p:cNvPr id="7" name="Text Box 23"/>
          <p:cNvSpPr txBox="1">
            <a:spLocks noChangeArrowheads="1"/>
          </p:cNvSpPr>
          <p:nvPr/>
        </p:nvSpPr>
        <p:spPr bwMode="auto">
          <a:xfrm>
            <a:off x="6248401" y="381000"/>
            <a:ext cx="2819400"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rgbClr val="196E78"/>
                </a:solidFill>
                <a:latin typeface="+mn-lt"/>
              </a:rPr>
              <a:t>ILLUSTRATION 4.5</a:t>
            </a:r>
          </a:p>
          <a:p>
            <a:pPr>
              <a:spcBef>
                <a:spcPct val="0"/>
              </a:spcBef>
              <a:buClrTx/>
              <a:buSzTx/>
              <a:buFontTx/>
              <a:buNone/>
            </a:pPr>
            <a:r>
              <a:rPr lang="en-US" altLang="en-US" sz="1200" b="0" dirty="0" smtClean="0">
                <a:solidFill>
                  <a:schemeClr val="tx1"/>
                </a:solidFill>
                <a:latin typeface="+mn-lt"/>
              </a:rPr>
              <a:t>Extending adjusted trial balance amounts</a:t>
            </a:r>
            <a:endParaRPr lang="en-US" altLang="en-US" sz="1200" b="0" dirty="0">
              <a:solidFill>
                <a:schemeClr val="tx1"/>
              </a:solidFill>
              <a:latin typeface="+mn-lt"/>
            </a:endParaRP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a:t>
            </a:r>
            <a:r>
              <a:rPr lang="en-US" altLang="en-US" sz="3200" dirty="0" smtClean="0">
                <a:solidFill>
                  <a:schemeClr val="accent1"/>
                </a:solidFill>
                <a:latin typeface="Calibri" panose="020F0502020204030204" pitchFamily="34" charset="0"/>
                <a:ea typeface="Source Sans Pro" charset="0"/>
                <a:cs typeface="Calibri" panose="020F0502020204030204" pitchFamily="34" charset="0"/>
              </a:rPr>
              <a:t>4</a:t>
            </a:r>
            <a:endParaRPr lang="en-US" altLang="en-US" sz="3200"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18" name="Rectangle 6"/>
          <p:cNvSpPr>
            <a:spLocks noChangeArrowheads="1"/>
          </p:cNvSpPr>
          <p:nvPr/>
        </p:nvSpPr>
        <p:spPr bwMode="auto">
          <a:xfrm>
            <a:off x="1018309" y="5943600"/>
            <a:ext cx="7897091"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buClrTx/>
              <a:buSzTx/>
              <a:buFontTx/>
              <a:buNone/>
            </a:pPr>
            <a:r>
              <a:rPr lang="en-US" altLang="en-US" dirty="0" smtClean="0"/>
              <a:t>Extend </a:t>
            </a:r>
            <a:r>
              <a:rPr lang="en-US" altLang="en-US" dirty="0"/>
              <a:t>adjusted trial balance amounts to appropriate financial statement columns.</a:t>
            </a:r>
          </a:p>
        </p:txBody>
      </p:sp>
      <p:cxnSp>
        <p:nvCxnSpPr>
          <p:cNvPr id="9" name="Straight Arrow Connector 8"/>
          <p:cNvCxnSpPr/>
          <p:nvPr/>
        </p:nvCxnSpPr>
        <p:spPr>
          <a:xfrm flipV="1">
            <a:off x="6868632" y="5638800"/>
            <a:ext cx="0" cy="304800"/>
          </a:xfrm>
          <a:prstGeom prst="straightConnector1">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a:xfrm flipV="1">
            <a:off x="8234916" y="5638800"/>
            <a:ext cx="0" cy="304800"/>
          </a:xfrm>
          <a:prstGeom prst="straightConnector1">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30053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60266372"/>
              </p:ext>
            </p:extLst>
          </p:nvPr>
        </p:nvGraphicFramePr>
        <p:xfrm>
          <a:off x="216662" y="302007"/>
          <a:ext cx="8698742" cy="6799827"/>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smtClean="0">
                          <a:solidFill>
                            <a:schemeClr val="dk1"/>
                          </a:solidFill>
                          <a:latin typeface="+mn-lt"/>
                          <a:ea typeface="+mn-ea"/>
                          <a:cs typeface="+mn-cs"/>
                        </a:rPr>
                        <a:t>Yazici</a:t>
                      </a:r>
                      <a:r>
                        <a:rPr lang="en-US" sz="1200" b="1" i="0" u="none" strike="noStrike" kern="1200" baseline="0" dirty="0" smtClean="0">
                          <a:solidFill>
                            <a:schemeClr val="dk1"/>
                          </a:solidFill>
                          <a:latin typeface="+mn-lt"/>
                          <a:ea typeface="+mn-ea"/>
                          <a:cs typeface="+mn-cs"/>
                        </a:rPr>
                        <a:t> Advertising</a:t>
                      </a:r>
                    </a:p>
                    <a:p>
                      <a:pPr algn="ctr"/>
                      <a:r>
                        <a:rPr lang="en-US" sz="1200" b="1" i="0" u="none" strike="noStrike" kern="1200" baseline="0" dirty="0" smtClean="0">
                          <a:solidFill>
                            <a:schemeClr val="dk1"/>
                          </a:solidFill>
                          <a:latin typeface="+mn-lt"/>
                          <a:ea typeface="+mn-ea"/>
                          <a:cs typeface="+mn-cs"/>
                        </a:rPr>
                        <a:t>Worksheet</a:t>
                      </a:r>
                    </a:p>
                    <a:p>
                      <a:pPr algn="ctr"/>
                      <a:r>
                        <a:rPr lang="en-US" sz="1200" b="1" i="0" u="none" strike="noStrike" kern="1200" baseline="0" dirty="0" smtClean="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endParaRPr lang="en-US" sz="1200" b="1" u="none" strike="noStrike" dirty="0" smtClean="0">
                        <a:effectLst/>
                        <a:latin typeface="+mn-lt"/>
                      </a:endParaRPr>
                    </a:p>
                    <a:p>
                      <a:pPr algn="ctr" fontAlgn="b"/>
                      <a:r>
                        <a:rPr lang="en-US" sz="1200" b="1" u="none" strike="noStrike" dirty="0" smtClean="0">
                          <a:effectLst/>
                          <a:latin typeface="+mn-lt"/>
                        </a:rPr>
                        <a:t>Trial </a:t>
                      </a:r>
                      <a:r>
                        <a:rPr lang="en-US" sz="1200" b="1" u="none" strike="noStrike" dirty="0">
                          <a:effectLst/>
                          <a:latin typeface="+mn-lt"/>
                        </a:rPr>
                        <a:t>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endParaRPr lang="en-US" sz="1200" b="1" u="none" strike="noStrike" dirty="0" smtClean="0">
                        <a:effectLst/>
                        <a:latin typeface="+mn-lt"/>
                      </a:endParaRPr>
                    </a:p>
                    <a:p>
                      <a:pPr algn="ctr" fontAlgn="b"/>
                      <a:r>
                        <a:rPr lang="en-US" sz="1200" b="1" u="none" strike="noStrike" dirty="0" smtClean="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t>
                      </a:r>
                      <a:r>
                        <a:rPr lang="en-US" sz="1200" b="1" u="none" strike="noStrike" dirty="0" smtClean="0">
                          <a:effectLst/>
                          <a:latin typeface="+mn-lt"/>
                        </a:rPr>
                        <a:t>Statement of</a:t>
                      </a:r>
                    </a:p>
                    <a:p>
                      <a:pPr algn="ctr" fontAlgn="b"/>
                      <a:r>
                        <a:rPr lang="en-US" sz="1200" b="1" u="none" strike="noStrike" dirty="0" smtClean="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a:t>
                      </a:r>
                      <a:r>
                        <a:rPr lang="en-US" sz="1200" b="1" i="0" u="none" strike="noStrike" baseline="0" dirty="0" smtClean="0">
                          <a:solidFill>
                            <a:schemeClr val="tx1"/>
                          </a:solidFill>
                          <a:effectLst/>
                          <a:latin typeface="+mn-lt"/>
                        </a:rPr>
                        <a:t> </a:t>
                      </a:r>
                      <a:r>
                        <a:rPr lang="en-US" sz="1200" b="1" i="0" u="none" strike="noStrike" dirty="0" smtClean="0">
                          <a:solidFill>
                            <a:schemeClr val="tx1"/>
                          </a:solidFill>
                          <a:effectLst/>
                          <a:latin typeface="+mn-lt"/>
                        </a:rPr>
                        <a:t>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(b)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116747">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(e)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smtClean="0">
                          <a:solidFill>
                            <a:schemeClr val="tx1"/>
                          </a:solidFill>
                          <a:effectLst/>
                          <a:latin typeface="+mn-lt"/>
                        </a:rPr>
                        <a:t>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(f)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kern="1200" dirty="0">
                          <a:solidFill>
                            <a:schemeClr val="tx1"/>
                          </a:solidFill>
                          <a:effectLst/>
                          <a:latin typeface="+mn-lt"/>
                          <a:ea typeface="+mn-ea"/>
                          <a:cs typeface="+mn-cs"/>
                        </a:rPr>
                        <a:t>Totals</a:t>
                      </a: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kern="1200" dirty="0">
                          <a:solidFill>
                            <a:schemeClr val="tx1"/>
                          </a:solidFill>
                          <a:effectLst/>
                          <a:latin typeface="+mn-lt"/>
                          <a:ea typeface="+mn-ea"/>
                          <a:cs typeface="+mn-cs"/>
                        </a:rPr>
                        <a:t>Net Income</a:t>
                      </a: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kern="1200" dirty="0">
                          <a:solidFill>
                            <a:schemeClr val="tx1"/>
                          </a:solidFill>
                          <a:effectLst/>
                          <a:latin typeface="+mn-lt"/>
                          <a:ea typeface="+mn-ea"/>
                          <a:cs typeface="+mn-cs"/>
                        </a:rPr>
                        <a:t>Totals</a:t>
                      </a: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
        <p:nvSpPr>
          <p:cNvPr id="7" name="Text Box 23"/>
          <p:cNvSpPr txBox="1">
            <a:spLocks noChangeArrowheads="1"/>
          </p:cNvSpPr>
          <p:nvPr/>
        </p:nvSpPr>
        <p:spPr bwMode="auto">
          <a:xfrm>
            <a:off x="6705601" y="381000"/>
            <a:ext cx="2285999"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rgbClr val="196E78"/>
                </a:solidFill>
                <a:latin typeface="+mn-lt"/>
              </a:rPr>
              <a:t>ILLUSTRATION 4.6</a:t>
            </a:r>
          </a:p>
          <a:p>
            <a:pPr>
              <a:spcBef>
                <a:spcPct val="0"/>
              </a:spcBef>
              <a:buClrTx/>
              <a:buSzTx/>
              <a:buFontTx/>
              <a:buNone/>
            </a:pPr>
            <a:r>
              <a:rPr lang="en-US" altLang="en-US" sz="1200" b="0" dirty="0" smtClean="0">
                <a:solidFill>
                  <a:schemeClr val="tx1"/>
                </a:solidFill>
                <a:latin typeface="+mn-lt"/>
              </a:rPr>
              <a:t>Compute net income or net loss</a:t>
            </a:r>
            <a:endParaRPr lang="en-US" altLang="en-US" sz="1200" b="0" dirty="0">
              <a:solidFill>
                <a:schemeClr val="tx1"/>
              </a:solidFill>
              <a:latin typeface="+mn-lt"/>
            </a:endParaRP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a:t>
            </a:r>
            <a:r>
              <a:rPr lang="en-US" altLang="en-US" sz="3200" dirty="0" smtClean="0">
                <a:solidFill>
                  <a:schemeClr val="accent1"/>
                </a:solidFill>
                <a:latin typeface="Calibri" panose="020F0502020204030204" pitchFamily="34" charset="0"/>
                <a:ea typeface="Source Sans Pro" charset="0"/>
                <a:cs typeface="Calibri" panose="020F0502020204030204" pitchFamily="34" charset="0"/>
              </a:rPr>
              <a:t>5</a:t>
            </a:r>
            <a:endParaRPr lang="en-US" altLang="en-US" sz="3200"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18" name="Rectangle 6"/>
          <p:cNvSpPr>
            <a:spLocks noChangeArrowheads="1"/>
          </p:cNvSpPr>
          <p:nvPr/>
        </p:nvSpPr>
        <p:spPr bwMode="auto">
          <a:xfrm>
            <a:off x="1524000" y="5943600"/>
            <a:ext cx="3868338"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buClrTx/>
              <a:buSzTx/>
              <a:buFontTx/>
              <a:buNone/>
            </a:pPr>
            <a:r>
              <a:rPr lang="en-US" altLang="en-US" dirty="0" smtClean="0"/>
              <a:t>Compute net income or net loss.</a:t>
            </a:r>
            <a:endParaRPr lang="en-US" altLang="en-US" dirty="0"/>
          </a:p>
        </p:txBody>
      </p:sp>
      <p:sp>
        <p:nvSpPr>
          <p:cNvPr id="11" name="Line 9"/>
          <p:cNvSpPr>
            <a:spLocks noChangeShapeType="1"/>
          </p:cNvSpPr>
          <p:nvPr/>
        </p:nvSpPr>
        <p:spPr bwMode="auto">
          <a:xfrm flipH="1">
            <a:off x="5394252" y="6129672"/>
            <a:ext cx="381000" cy="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2" name="Line 7"/>
          <p:cNvSpPr>
            <a:spLocks noChangeShapeType="1"/>
          </p:cNvSpPr>
          <p:nvPr/>
        </p:nvSpPr>
        <p:spPr bwMode="auto">
          <a:xfrm>
            <a:off x="5775252" y="5888664"/>
            <a:ext cx="457200"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4" name="Line 8"/>
          <p:cNvSpPr>
            <a:spLocks noChangeShapeType="1"/>
          </p:cNvSpPr>
          <p:nvPr/>
        </p:nvSpPr>
        <p:spPr bwMode="auto">
          <a:xfrm>
            <a:off x="5775252" y="5889982"/>
            <a:ext cx="0" cy="215065"/>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5" name="Line 10"/>
          <p:cNvSpPr>
            <a:spLocks noChangeShapeType="1"/>
          </p:cNvSpPr>
          <p:nvPr/>
        </p:nvSpPr>
        <p:spPr bwMode="auto">
          <a:xfrm>
            <a:off x="6987525" y="5888664"/>
            <a:ext cx="1385455"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Tree>
    <p:extLst>
      <p:ext uri="{BB962C8B-B14F-4D97-AF65-F5344CB8AC3E}">
        <p14:creationId xmlns:p14="http://schemas.microsoft.com/office/powerpoint/2010/main" val="3161946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9812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smtClean="0"/>
              <a:t>Income </a:t>
            </a:r>
            <a:r>
              <a:rPr lang="en-US" altLang="en-US" sz="2800" dirty="0"/>
              <a:t>statement is prepared from the income statement </a:t>
            </a:r>
            <a:r>
              <a:rPr lang="en-US" altLang="en-US" sz="2800" dirty="0" smtClean="0"/>
              <a:t>columns</a:t>
            </a:r>
            <a:endParaRPr lang="en-US" altLang="en-US" sz="2800" dirty="0"/>
          </a:p>
          <a:p>
            <a:pPr marL="574675" lvl="2" indent="-346075">
              <a:lnSpc>
                <a:spcPct val="100000"/>
              </a:lnSpc>
              <a:spcBef>
                <a:spcPts val="1200"/>
              </a:spcBef>
              <a:buClr>
                <a:srgbClr val="990000"/>
              </a:buClr>
              <a:buSzPct val="100000"/>
            </a:pPr>
            <a:r>
              <a:rPr lang="en-GB" sz="2800" dirty="0" smtClean="0"/>
              <a:t>Statement </a:t>
            </a:r>
            <a:r>
              <a:rPr lang="en-GB" sz="2800" dirty="0"/>
              <a:t>of financial position</a:t>
            </a:r>
            <a:r>
              <a:rPr lang="en-US" altLang="en-US" sz="2800" dirty="0" smtClean="0"/>
              <a:t> </a:t>
            </a:r>
            <a:r>
              <a:rPr lang="en-US" altLang="en-US" sz="2800" dirty="0"/>
              <a:t>and owner’s equity statement are prepared from the </a:t>
            </a:r>
            <a:r>
              <a:rPr lang="en-GB" sz="2800" dirty="0"/>
              <a:t>statement of financial position</a:t>
            </a:r>
            <a:r>
              <a:rPr lang="en-US" altLang="en-US" sz="2800" dirty="0" smtClean="0"/>
              <a:t> columns</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1200329"/>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Preparing </a:t>
            </a:r>
            <a:r>
              <a:rPr lang="en-US" sz="4000" b="1" dirty="0">
                <a:solidFill>
                  <a:schemeClr val="accent1"/>
                </a:solidFill>
                <a:latin typeface="Calibri" panose="020F0502020204030204" pitchFamily="34" charset="0"/>
                <a:ea typeface="Source Sans Pro" charset="0"/>
                <a:cs typeface="Calibri" panose="020F0502020204030204" pitchFamily="34" charset="0"/>
              </a:rPr>
              <a:t>Financial Statements from a Worksheet</a:t>
            </a:r>
          </a:p>
        </p:txBody>
      </p:sp>
    </p:spTree>
    <p:extLst>
      <p:ext uri="{BB962C8B-B14F-4D97-AF65-F5344CB8AC3E}">
        <p14:creationId xmlns:p14="http://schemas.microsoft.com/office/powerpoint/2010/main" val="732810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
          <p:cNvSpPr>
            <a:spLocks noGrp="1"/>
          </p:cNvSpPr>
          <p:nvPr>
            <p:ph type="ftr" sz="quarter" idx="11"/>
          </p:nvPr>
        </p:nvSpPr>
        <p:spPr>
          <a:xfrm>
            <a:off x="4457700" y="6356350"/>
            <a:ext cx="3086100" cy="365125"/>
          </a:xfrm>
        </p:spPr>
        <p:txBody>
          <a:bodyPr/>
          <a:lstStyle/>
          <a:p>
            <a:r>
              <a:rPr lang="en-US" dirty="0" smtClean="0"/>
              <a:t>Copyright ©2019 John </a:t>
            </a:r>
            <a:r>
              <a:rPr lang="en-US" dirty="0"/>
              <a:t>Wiley &amp; Son, Inc. </a:t>
            </a:r>
          </a:p>
        </p:txBody>
      </p:sp>
      <p:graphicFrame>
        <p:nvGraphicFramePr>
          <p:cNvPr id="2" name="Table 1"/>
          <p:cNvGraphicFramePr>
            <a:graphicFrameLocks noGrp="1"/>
          </p:cNvGraphicFramePr>
          <p:nvPr>
            <p:extLst>
              <p:ext uri="{D42A27DB-BD31-4B8C-83A1-F6EECF244321}">
                <p14:modId xmlns:p14="http://schemas.microsoft.com/office/powerpoint/2010/main" val="3579599303"/>
              </p:ext>
            </p:extLst>
          </p:nvPr>
        </p:nvGraphicFramePr>
        <p:xfrm>
          <a:off x="533400" y="1524000"/>
          <a:ext cx="8060606" cy="4538130"/>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2000" b="1" i="0" u="none" strike="noStrike" kern="1200" baseline="0" dirty="0" err="1" smtClean="0">
                          <a:solidFill>
                            <a:schemeClr val="dk1"/>
                          </a:solidFill>
                          <a:latin typeface="+mn-lt"/>
                          <a:ea typeface="+mn-ea"/>
                          <a:cs typeface="+mn-cs"/>
                        </a:rPr>
                        <a:t>Yazici</a:t>
                      </a:r>
                      <a:r>
                        <a:rPr lang="en-US" sz="2000" b="1" i="0" u="none" strike="noStrike" kern="1200" baseline="0" dirty="0" smtClean="0">
                          <a:solidFill>
                            <a:schemeClr val="dk1"/>
                          </a:solidFill>
                          <a:latin typeface="+mn-lt"/>
                          <a:ea typeface="+mn-ea"/>
                          <a:cs typeface="+mn-cs"/>
                        </a:rPr>
                        <a:t> Advertising</a:t>
                      </a:r>
                    </a:p>
                    <a:p>
                      <a:pPr algn="ctr"/>
                      <a:r>
                        <a:rPr lang="en-US" sz="2000" b="1" i="0" u="none" strike="noStrike" kern="1200" baseline="0" dirty="0" smtClean="0">
                          <a:solidFill>
                            <a:schemeClr val="dk1"/>
                          </a:solidFill>
                          <a:latin typeface="+mn-lt"/>
                          <a:ea typeface="+mn-ea"/>
                          <a:cs typeface="+mn-cs"/>
                        </a:rPr>
                        <a:t>Income Statement</a:t>
                      </a:r>
                    </a:p>
                    <a:p>
                      <a:pPr algn="ctr"/>
                      <a:r>
                        <a:rPr lang="en-US" sz="2000" b="1" i="0" u="none" strike="noStrike" kern="1200" baseline="0" dirty="0" smtClean="0">
                          <a:solidFill>
                            <a:schemeClr val="dk1"/>
                          </a:solidFill>
                          <a:latin typeface="+mn-lt"/>
                          <a:ea typeface="+mn-ea"/>
                          <a:cs typeface="+mn-cs"/>
                        </a:rPr>
                        <a:t>For the Month Ended October 31, 2020</a:t>
                      </a:r>
                      <a:endParaRPr lang="en-US" sz="24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000" u="none" strike="noStrike" dirty="0">
                          <a:effectLst/>
                        </a:rPr>
                        <a:t>Revenues</a:t>
                      </a:r>
                      <a:endParaRPr lang="en-US" sz="2000" b="0" i="0" u="none" strike="noStrike" dirty="0">
                        <a:solidFill>
                          <a:srgbClr val="000000"/>
                        </a:solidFill>
                        <a:effectLst/>
                        <a:latin typeface="Calibri" panose="020F0502020204030204" pitchFamily="34" charset="0"/>
                      </a:endParaRPr>
                    </a:p>
                  </a:txBody>
                  <a:tcPr marL="182880" marR="4233" marT="91440"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117475" lvl="1" indent="0" algn="l" fontAlgn="b"/>
                      <a:r>
                        <a:rPr lang="en-US" sz="2000" u="none" strike="noStrike" dirty="0">
                          <a:effectLst/>
                        </a:rPr>
                        <a:t>Service revenue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2000" dirty="0" smtClean="0"/>
                        <a:t>₺</a:t>
                      </a:r>
                      <a:r>
                        <a:rPr lang="en-US" sz="2000" u="none" strike="noStrike" dirty="0" smtClean="0">
                          <a:effectLst/>
                        </a:rPr>
                        <a:t>10,600</a:t>
                      </a:r>
                      <a:endParaRPr lang="en-US" sz="2000" b="0" i="0" u="none" strike="noStrike" dirty="0" smtClean="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2"/>
                  </a:ext>
                </a:extLst>
              </a:tr>
              <a:tr h="182245">
                <a:tc>
                  <a:txBody>
                    <a:bodyPr/>
                    <a:lstStyle/>
                    <a:p>
                      <a:pPr algn="l" fontAlgn="b"/>
                      <a:r>
                        <a:rPr lang="en-US" sz="2000" u="none" strike="noStrike" dirty="0">
                          <a:effectLst/>
                        </a:rPr>
                        <a:t>Expenses</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3"/>
                  </a:ext>
                </a:extLst>
              </a:tr>
              <a:tr h="182245">
                <a:tc>
                  <a:txBody>
                    <a:bodyPr/>
                    <a:lstStyle/>
                    <a:p>
                      <a:pPr marL="117475" indent="0" algn="l" fontAlgn="b"/>
                      <a:r>
                        <a:rPr lang="en-US" sz="2000" u="none" strike="noStrike" kern="1200" dirty="0">
                          <a:solidFill>
                            <a:schemeClr val="dk1"/>
                          </a:solidFill>
                          <a:effectLst/>
                          <a:latin typeface="+mn-lt"/>
                          <a:ea typeface="+mn-ea"/>
                          <a:cs typeface="+mn-cs"/>
                        </a:rPr>
                        <a:t>Salaries and wages expense </a:t>
                      </a:r>
                    </a:p>
                  </a:txBody>
                  <a:tcPr marL="182880" marR="4233" marT="4233" marB="0" anchor="b">
                    <a:solidFill>
                      <a:schemeClr val="bg2"/>
                    </a:solidFill>
                  </a:tcPr>
                </a:tc>
                <a:tc>
                  <a:txBody>
                    <a:bodyPr/>
                    <a:lstStyle/>
                    <a:p>
                      <a:pPr algn="r" fontAlgn="b"/>
                      <a:r>
                        <a:rPr lang="en-US" sz="2000" dirty="0" smtClean="0"/>
                        <a:t>₺</a:t>
                      </a:r>
                      <a:r>
                        <a:rPr lang="en-US" sz="2000" u="none" strike="noStrike" dirty="0" smtClean="0">
                          <a:effectLst/>
                        </a:rPr>
                        <a:t>5,200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4"/>
                  </a:ext>
                </a:extLst>
              </a:tr>
              <a:tr h="182245">
                <a:tc>
                  <a:txBody>
                    <a:bodyPr/>
                    <a:lstStyle/>
                    <a:p>
                      <a:pPr marL="117475" lvl="0" indent="0"/>
                      <a:r>
                        <a:rPr lang="en-US" sz="2000" u="none" strike="noStrike" kern="1200" dirty="0" smtClean="0">
                          <a:solidFill>
                            <a:schemeClr val="dk1"/>
                          </a:solidFill>
                          <a:effectLst/>
                          <a:latin typeface="+mn-lt"/>
                          <a:ea typeface="+mn-ea"/>
                          <a:cs typeface="+mn-cs"/>
                        </a:rPr>
                        <a:t>Supplies expense</a:t>
                      </a:r>
                      <a:endParaRPr lang="en-US" sz="20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2000" u="none" strike="noStrike" dirty="0" smtClean="0">
                          <a:effectLst/>
                        </a:rPr>
                        <a:t>1,500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5"/>
                  </a:ext>
                </a:extLst>
              </a:tr>
              <a:tr h="182245">
                <a:tc>
                  <a:txBody>
                    <a:bodyPr/>
                    <a:lstStyle/>
                    <a:p>
                      <a:pPr marL="117475" indent="0" algn="l" fontAlgn="b"/>
                      <a:r>
                        <a:rPr lang="en-US" sz="2000" u="none" strike="noStrike" kern="1200" dirty="0">
                          <a:solidFill>
                            <a:schemeClr val="dk1"/>
                          </a:solidFill>
                          <a:effectLst/>
                          <a:latin typeface="+mn-lt"/>
                          <a:ea typeface="+mn-ea"/>
                          <a:cs typeface="+mn-cs"/>
                        </a:rPr>
                        <a:t>Rent expense </a:t>
                      </a:r>
                    </a:p>
                  </a:txBody>
                  <a:tcPr marL="182880" marR="4233" marT="4233" marB="0" anchor="b">
                    <a:solidFill>
                      <a:schemeClr val="bg2"/>
                    </a:solidFill>
                  </a:tcPr>
                </a:tc>
                <a:tc>
                  <a:txBody>
                    <a:bodyPr/>
                    <a:lstStyle/>
                    <a:p>
                      <a:pPr algn="r" fontAlgn="b"/>
                      <a:r>
                        <a:rPr lang="en-US" sz="2000" u="none" strike="noStrike" dirty="0" smtClean="0">
                          <a:effectLst/>
                        </a:rPr>
                        <a:t>900</a:t>
                      </a:r>
                      <a:endParaRPr lang="en-US" sz="2000" b="0" i="0" u="none" strike="noStrike" dirty="0">
                        <a:solidFill>
                          <a:srgbClr val="000000"/>
                        </a:solidFill>
                        <a:effectLst/>
                        <a:latin typeface="Calibri" panose="020F0502020204030204" pitchFamily="34" charset="0"/>
                      </a:endParaRPr>
                    </a:p>
                  </a:txBody>
                  <a:tcPr marL="4233" marR="4233" marT="4233" marB="0" anchor="b">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6"/>
                  </a:ext>
                </a:extLst>
              </a:tr>
              <a:tr h="182245">
                <a:tc>
                  <a:txBody>
                    <a:bodyPr/>
                    <a:lstStyle/>
                    <a:p>
                      <a:pPr marL="117475" indent="0" algn="l" fontAlgn="b"/>
                      <a:r>
                        <a:rPr lang="en-US" sz="2000" u="none" strike="noStrike" dirty="0" smtClean="0">
                          <a:effectLst/>
                        </a:rPr>
                        <a:t>Insurance</a:t>
                      </a:r>
                      <a:r>
                        <a:rPr lang="en-US" sz="2000" u="none" strike="noStrike" baseline="0" dirty="0" smtClean="0">
                          <a:effectLst/>
                        </a:rPr>
                        <a:t> </a:t>
                      </a:r>
                      <a:r>
                        <a:rPr lang="en-US" sz="2000" u="none" strike="noStrike" dirty="0" smtClean="0">
                          <a:effectLst/>
                        </a:rPr>
                        <a:t>expense </a:t>
                      </a:r>
                      <a:endParaRPr lang="en-US" sz="2000" b="0" i="0" u="none" strike="noStrike" dirty="0">
                        <a:solidFill>
                          <a:srgbClr val="000000"/>
                        </a:solidFill>
                        <a:effectLst/>
                        <a:latin typeface="Calibri" panose="020F0502020204030204" pitchFamily="34" charset="0"/>
                      </a:endParaRPr>
                    </a:p>
                  </a:txBody>
                  <a:tcPr marL="182880" marR="4233" marT="4233" marB="0" anchor="b">
                    <a:lnR w="12700" cmpd="sng">
                      <a:noFill/>
                    </a:lnR>
                    <a:solidFill>
                      <a:schemeClr val="bg2"/>
                    </a:solidFill>
                  </a:tcPr>
                </a:tc>
                <a:tc>
                  <a:txBody>
                    <a:bodyPr/>
                    <a:lstStyle/>
                    <a:p>
                      <a:pPr algn="r" fontAlgn="b"/>
                      <a:r>
                        <a:rPr lang="en-US" sz="2000" u="none" strike="noStrike" dirty="0" smtClean="0">
                          <a:effectLst/>
                        </a:rPr>
                        <a:t>50</a:t>
                      </a:r>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7"/>
                  </a:ext>
                </a:extLst>
              </a:tr>
              <a:tr h="182245">
                <a:tc>
                  <a:txBody>
                    <a:bodyPr/>
                    <a:lstStyle/>
                    <a:p>
                      <a:pPr marL="117475" indent="0" algn="l" fontAlgn="b"/>
                      <a:r>
                        <a:rPr lang="en-US" sz="2000" b="0" i="0" u="none" strike="noStrike" dirty="0" smtClean="0">
                          <a:solidFill>
                            <a:srgbClr val="000000"/>
                          </a:solidFill>
                          <a:effectLst/>
                          <a:latin typeface="Calibri" panose="020F0502020204030204" pitchFamily="34" charset="0"/>
                        </a:rPr>
                        <a:t>Interest</a:t>
                      </a:r>
                      <a:r>
                        <a:rPr lang="en-US" sz="2000" b="0" i="0" u="none" strike="noStrike" baseline="0" dirty="0" smtClean="0">
                          <a:solidFill>
                            <a:srgbClr val="000000"/>
                          </a:solidFill>
                          <a:effectLst/>
                          <a:latin typeface="Calibri" panose="020F0502020204030204" pitchFamily="34" charset="0"/>
                        </a:rPr>
                        <a:t> expense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50</a:t>
                      </a:r>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noFill/>
                      <a:prstDash val="solid"/>
                      <a:round/>
                      <a:headEnd type="none" w="med" len="med"/>
                      <a:tailEnd type="none" w="med" len="med"/>
                    </a:lnT>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8"/>
                  </a:ext>
                </a:extLst>
              </a:tr>
              <a:tr h="182245">
                <a:tc>
                  <a:txBody>
                    <a:bodyPr/>
                    <a:lstStyle/>
                    <a:p>
                      <a:pPr marL="117475" indent="0" algn="l" fontAlgn="b"/>
                      <a:r>
                        <a:rPr lang="en-US" sz="2000" u="none" strike="noStrike" dirty="0" smtClean="0">
                          <a:effectLst/>
                        </a:rPr>
                        <a:t>Depreciation expense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40</a:t>
                      </a:r>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noFill/>
                      <a:prstDash val="solid"/>
                      <a:round/>
                      <a:headEnd type="none" w="med" len="med"/>
                      <a:tailEnd type="none" w="med" len="med"/>
                    </a:lnT>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9"/>
                  </a:ext>
                </a:extLst>
              </a:tr>
              <a:tr h="182245">
                <a:tc>
                  <a:txBody>
                    <a:bodyPr/>
                    <a:lstStyle/>
                    <a:p>
                      <a:pPr marL="228600" indent="0" algn="l" fontAlgn="b"/>
                      <a:r>
                        <a:rPr lang="en-US" sz="2000" u="none" strike="noStrike" dirty="0">
                          <a:effectLst/>
                        </a:rPr>
                        <a:t>Total expenses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no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kern="1200" dirty="0" smtClean="0">
                          <a:solidFill>
                            <a:schemeClr val="dk1"/>
                          </a:solidFill>
                          <a:effectLst/>
                          <a:latin typeface="+mn-lt"/>
                          <a:ea typeface="+mn-ea"/>
                          <a:cs typeface="+mn-cs"/>
                        </a:rPr>
                        <a:t>7,740</a:t>
                      </a:r>
                      <a:endParaRPr lang="en-US" sz="2000" u="none" strike="noStrike" kern="1200" dirty="0">
                        <a:solidFill>
                          <a:schemeClr val="dk1"/>
                        </a:solidFill>
                        <a:effectLst/>
                        <a:latin typeface="+mn-lt"/>
                        <a:ea typeface="+mn-ea"/>
                        <a:cs typeface="+mn-cs"/>
                      </a:endParaRPr>
                    </a:p>
                  </a:txBody>
                  <a:tcPr marL="4233"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000" u="none" strike="noStrike" dirty="0">
                          <a:effectLst/>
                        </a:rPr>
                        <a:t>Net income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dirty="0" smtClean="0"/>
                        <a:t>₺</a:t>
                      </a:r>
                      <a:r>
                        <a:rPr lang="en-US" sz="2000" u="none" strike="noStrike" kern="1200" dirty="0" smtClean="0">
                          <a:solidFill>
                            <a:schemeClr val="dk1"/>
                          </a:solidFill>
                          <a:effectLst/>
                          <a:latin typeface="+mn-lt"/>
                          <a:ea typeface="+mn-ea"/>
                          <a:cs typeface="+mn-cs"/>
                        </a:rPr>
                        <a:t>2,860</a:t>
                      </a:r>
                      <a:endParaRPr lang="en-US" sz="2000" u="none" strike="noStrike" kern="1200" dirty="0">
                        <a:solidFill>
                          <a:schemeClr val="dk1"/>
                        </a:solidFill>
                        <a:effectLst/>
                        <a:latin typeface="+mn-lt"/>
                        <a:ea typeface="+mn-ea"/>
                        <a:cs typeface="+mn-cs"/>
                      </a:endParaRPr>
                    </a:p>
                  </a:txBody>
                  <a:tcPr marL="4233" marT="4233" marB="0" anchor="b">
                    <a:solidFill>
                      <a:schemeClr val="bg2"/>
                    </a:solidFill>
                  </a:tcPr>
                </a:tc>
                <a:extLst>
                  <a:ext uri="{0D108BD9-81ED-4DB2-BD59-A6C34878D82A}">
                    <a16:rowId xmlns:a16="http://schemas.microsoft.com/office/drawing/2014/main" val="10011"/>
                  </a:ext>
                </a:extLst>
              </a:tr>
            </a:tbl>
          </a:graphicData>
        </a:graphic>
      </p:graphicFrame>
      <p:sp>
        <p:nvSpPr>
          <p:cNvPr id="16" name="Rectangle 15"/>
          <p:cNvSpPr>
            <a:spLocks noChangeArrowheads="1"/>
          </p:cNvSpPr>
          <p:nvPr/>
        </p:nvSpPr>
        <p:spPr bwMode="auto">
          <a:xfrm>
            <a:off x="900774" y="6280868"/>
            <a:ext cx="29854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4.7</a:t>
            </a:r>
          </a:p>
          <a:p>
            <a:pPr>
              <a:lnSpc>
                <a:spcPct val="90000"/>
              </a:lnSpc>
              <a:spcBef>
                <a:spcPct val="0"/>
              </a:spcBef>
              <a:buClrTx/>
              <a:buSzTx/>
              <a:buFontTx/>
              <a:buNone/>
            </a:pPr>
            <a:r>
              <a:rPr lang="en-US" altLang="en-US" sz="1200" b="0" dirty="0" smtClean="0">
                <a:solidFill>
                  <a:schemeClr val="tx1"/>
                </a:solidFill>
                <a:latin typeface="+mn-lt"/>
              </a:rPr>
              <a:t>Financial </a:t>
            </a:r>
            <a:r>
              <a:rPr lang="en-US" altLang="en-US" sz="1200" b="0" dirty="0">
                <a:solidFill>
                  <a:schemeClr val="tx1"/>
                </a:solidFill>
                <a:latin typeface="+mn-lt"/>
              </a:rPr>
              <a:t>statements </a:t>
            </a:r>
            <a:r>
              <a:rPr lang="en-US" altLang="en-US" sz="1200" b="0" dirty="0" smtClean="0">
                <a:solidFill>
                  <a:schemeClr val="tx1"/>
                </a:solidFill>
                <a:latin typeface="+mn-lt"/>
              </a:rPr>
              <a:t>from a worksheet</a:t>
            </a:r>
            <a:endParaRPr lang="en-US" altLang="en-US" sz="1200" b="0" dirty="0">
              <a:solidFill>
                <a:schemeClr val="tx1"/>
              </a:solidFill>
              <a:latin typeface="+mn-lt"/>
            </a:endParaRPr>
          </a:p>
        </p:txBody>
      </p:sp>
      <p:cxnSp>
        <p:nvCxnSpPr>
          <p:cNvPr id="24" name="Straight Connector 23"/>
          <p:cNvCxnSpPr/>
          <p:nvPr/>
        </p:nvCxnSpPr>
        <p:spPr>
          <a:xfrm flipH="1">
            <a:off x="7604052" y="575043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604052" y="607296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604052" y="612258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964864" y="5473992"/>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
          <p:cNvSpPr>
            <a:spLocks noGrp="1"/>
          </p:cNvSpPr>
          <p:nvPr>
            <p:ph type="title" idx="4294967295"/>
          </p:nvPr>
        </p:nvSpPr>
        <p:spPr>
          <a:xfrm>
            <a:off x="309562" y="762000"/>
            <a:ext cx="8758238" cy="646331"/>
          </a:xfrm>
          <a:prstGeom prst="rect">
            <a:avLst/>
          </a:prstGeom>
        </p:spPr>
        <p:txBody>
          <a:bodyPr wrap="square">
            <a:spAutoFit/>
          </a:bodyPr>
          <a:lstStyle/>
          <a:p>
            <a:r>
              <a:rPr lang="en-US" sz="3900" b="1" dirty="0" smtClean="0">
                <a:solidFill>
                  <a:schemeClr val="accent1"/>
                </a:solidFill>
                <a:latin typeface="Calibri" panose="020F0502020204030204" pitchFamily="34" charset="0"/>
                <a:ea typeface="Source Sans Pro" charset="0"/>
                <a:cs typeface="Calibri" panose="020F0502020204030204" pitchFamily="34" charset="0"/>
              </a:rPr>
              <a:t>Preparing Statements </a:t>
            </a:r>
            <a:r>
              <a:rPr lang="en-US" sz="3900" b="1" dirty="0">
                <a:solidFill>
                  <a:schemeClr val="accent1"/>
                </a:solidFill>
                <a:latin typeface="Calibri" panose="020F0502020204030204" pitchFamily="34" charset="0"/>
                <a:ea typeface="Source Sans Pro" charset="0"/>
                <a:cs typeface="Calibri" panose="020F0502020204030204" pitchFamily="34" charset="0"/>
              </a:rPr>
              <a:t>from a Worksheet</a:t>
            </a:r>
          </a:p>
        </p:txBody>
      </p:sp>
      <p:sp>
        <p:nvSpPr>
          <p:cNvPr id="19"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Tree>
    <p:extLst>
      <p:ext uri="{BB962C8B-B14F-4D97-AF65-F5344CB8AC3E}">
        <p14:creationId xmlns:p14="http://schemas.microsoft.com/office/powerpoint/2010/main" val="1900519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H="1">
            <a:off x="7620000" y="3505200"/>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
          <p:cNvSpPr>
            <a:spLocks noGrp="1"/>
          </p:cNvSpPr>
          <p:nvPr>
            <p:ph type="sldNum" sz="quarter" idx="10"/>
          </p:nvPr>
        </p:nvSpPr>
        <p:spPr/>
        <p:txBody>
          <a:bodyPr/>
          <a:lstStyle/>
          <a:p>
            <a:fld id="{67B19427-F580-D146-B60E-4CADEE75497F}" type="slidenum">
              <a:rPr lang="en-US" smtClean="0"/>
              <a:pPr/>
              <a:t>14</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23556774"/>
              </p:ext>
            </p:extLst>
          </p:nvPr>
        </p:nvGraphicFramePr>
        <p:xfrm>
          <a:off x="533400" y="1524000"/>
          <a:ext cx="8060606" cy="2992965"/>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2000" b="1" i="0" u="none" strike="noStrike" kern="1200" baseline="0" dirty="0" err="1" smtClean="0">
                          <a:solidFill>
                            <a:schemeClr val="dk1"/>
                          </a:solidFill>
                          <a:latin typeface="+mn-lt"/>
                          <a:ea typeface="+mn-ea"/>
                          <a:cs typeface="+mn-cs"/>
                        </a:rPr>
                        <a:t>Yazici</a:t>
                      </a:r>
                      <a:r>
                        <a:rPr lang="en-US" sz="2000" b="1" i="0" u="none" strike="noStrike" kern="1200" baseline="0" dirty="0" smtClean="0">
                          <a:solidFill>
                            <a:schemeClr val="dk1"/>
                          </a:solidFill>
                          <a:latin typeface="+mn-lt"/>
                          <a:ea typeface="+mn-ea"/>
                          <a:cs typeface="+mn-cs"/>
                        </a:rPr>
                        <a:t> Advertising</a:t>
                      </a:r>
                    </a:p>
                    <a:p>
                      <a:pPr algn="ctr"/>
                      <a:r>
                        <a:rPr lang="en-US" sz="2000" b="1" i="0" u="none" strike="noStrike" kern="1200" baseline="0" dirty="0" smtClean="0">
                          <a:solidFill>
                            <a:schemeClr val="dk1"/>
                          </a:solidFill>
                          <a:latin typeface="+mn-lt"/>
                          <a:ea typeface="+mn-ea"/>
                          <a:cs typeface="+mn-cs"/>
                        </a:rPr>
                        <a:t>Owner’s Equity Statement</a:t>
                      </a:r>
                    </a:p>
                    <a:p>
                      <a:pPr algn="ctr"/>
                      <a:r>
                        <a:rPr lang="en-US" sz="2000" b="1" i="0" u="none" strike="noStrike" kern="1200" baseline="0" dirty="0" smtClean="0">
                          <a:solidFill>
                            <a:schemeClr val="dk1"/>
                          </a:solidFill>
                          <a:latin typeface="+mn-lt"/>
                          <a:ea typeface="+mn-ea"/>
                          <a:cs typeface="+mn-cs"/>
                        </a:rPr>
                        <a:t>For the Month Ended October 31, 2020</a:t>
                      </a:r>
                      <a:endParaRPr lang="en-US" sz="20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000" u="none" strike="noStrike" dirty="0" smtClean="0">
                          <a:effectLst/>
                        </a:rPr>
                        <a:t>Owner’s capital, October 1</a:t>
                      </a:r>
                      <a:endParaRPr lang="en-US" sz="2000" b="0" i="0" u="none" strike="noStrike" dirty="0">
                        <a:solidFill>
                          <a:srgbClr val="000000"/>
                        </a:solidFill>
                        <a:effectLst/>
                        <a:latin typeface="Calibri" panose="020F0502020204030204" pitchFamily="34" charset="0"/>
                      </a:endParaRPr>
                    </a:p>
                  </a:txBody>
                  <a:tcPr marL="182880" marR="4233" marT="91440"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2000" dirty="0" smtClean="0"/>
                        <a:t>₺</a:t>
                      </a:r>
                      <a:r>
                        <a:rPr lang="en-US" sz="2000" b="0" i="0" u="none" strike="noStrike" dirty="0" smtClean="0">
                          <a:solidFill>
                            <a:srgbClr val="000000"/>
                          </a:solidFill>
                          <a:effectLst/>
                          <a:latin typeface="Calibri" panose="020F0502020204030204" pitchFamily="34" charset="0"/>
                        </a:rPr>
                        <a:t>          0</a:t>
                      </a:r>
                      <a:endParaRPr lang="en-US" sz="2000" b="0" i="0" u="none" strike="noStrike" dirty="0">
                        <a:solidFill>
                          <a:srgbClr val="000000"/>
                        </a:solidFill>
                        <a:effectLst/>
                        <a:latin typeface="Calibri" panose="020F0502020204030204" pitchFamily="34" charset="0"/>
                      </a:endParaRPr>
                    </a:p>
                  </a:txBody>
                  <a:tcPr marL="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0" indent="0" algn="l" fontAlgn="b">
                        <a:tabLst>
                          <a:tab pos="574675" algn="l"/>
                        </a:tabLst>
                      </a:pPr>
                      <a:r>
                        <a:rPr lang="en-US" sz="2000" u="none" strike="noStrike" dirty="0" smtClean="0">
                          <a:effectLst/>
                        </a:rPr>
                        <a:t>Add:  Investments</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dirty="0" smtClean="0"/>
                        <a:t>₺</a:t>
                      </a:r>
                      <a:r>
                        <a:rPr lang="en-US" sz="2000" b="0" i="0" u="none" strike="noStrike" dirty="0" smtClean="0">
                          <a:solidFill>
                            <a:srgbClr val="000000"/>
                          </a:solidFill>
                          <a:effectLst/>
                          <a:latin typeface="Calibri" panose="020F0502020204030204" pitchFamily="34" charset="0"/>
                        </a:rPr>
                        <a:t>10,000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2"/>
                  </a:ext>
                </a:extLst>
              </a:tr>
              <a:tr h="182245">
                <a:tc>
                  <a:txBody>
                    <a:bodyPr/>
                    <a:lstStyle/>
                    <a:p>
                      <a:pPr marL="574675" indent="0" algn="l" fontAlgn="b"/>
                      <a:r>
                        <a:rPr lang="en-US" sz="2000" u="none" strike="noStrike" kern="1200" dirty="0" smtClean="0">
                          <a:solidFill>
                            <a:schemeClr val="dk1"/>
                          </a:solidFill>
                          <a:effectLst/>
                          <a:latin typeface="+mn-lt"/>
                          <a:ea typeface="+mn-ea"/>
                          <a:cs typeface="+mn-cs"/>
                        </a:rPr>
                        <a:t>Net income</a:t>
                      </a:r>
                      <a:endParaRPr lang="en-US" sz="20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2000" u="none" strike="noStrike" dirty="0" smtClean="0">
                          <a:effectLst/>
                        </a:rPr>
                        <a:t>2,860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12,860</a:t>
                      </a:r>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3"/>
                  </a:ext>
                </a:extLst>
              </a:tr>
              <a:tr h="182245">
                <a:tc>
                  <a:txBody>
                    <a:bodyPr/>
                    <a:lstStyle/>
                    <a:p>
                      <a:pPr marL="117475" lvl="0" indent="0"/>
                      <a:endParaRPr lang="en-US" sz="20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endParaRPr lang="en-US" dirty="0"/>
                    </a:p>
                  </a:txBody>
                  <a:tcPr marL="4233" marR="4233" marT="4233" marB="0" anchor="b">
                    <a:solidFill>
                      <a:schemeClr val="bg2"/>
                    </a:solidFill>
                  </a:tcPr>
                </a:tc>
                <a:tc>
                  <a:txBody>
                    <a:bodyPr/>
                    <a:lstStyle/>
                    <a:p>
                      <a:endParaRPr lang="en-US" dirty="0"/>
                    </a:p>
                  </a:txBody>
                  <a:tcPr marL="4233"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12,860</a:t>
                      </a:r>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4"/>
                  </a:ext>
                </a:extLst>
              </a:tr>
              <a:tr h="182245">
                <a:tc>
                  <a:txBody>
                    <a:bodyPr/>
                    <a:lstStyle/>
                    <a:p>
                      <a:pPr marL="0" indent="0" algn="l" fontAlgn="b"/>
                      <a:r>
                        <a:rPr lang="en-US" sz="2000" u="none" strike="noStrike" kern="1200" dirty="0" smtClean="0">
                          <a:solidFill>
                            <a:schemeClr val="dk1"/>
                          </a:solidFill>
                          <a:effectLst/>
                          <a:latin typeface="+mn-lt"/>
                          <a:ea typeface="+mn-ea"/>
                          <a:cs typeface="+mn-cs"/>
                        </a:rPr>
                        <a:t>Less: Drawings</a:t>
                      </a:r>
                      <a:endParaRPr lang="en-US" sz="20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endParaRPr lang="en-US" dirty="0"/>
                    </a:p>
                  </a:txBody>
                  <a:tcPr marL="4233" marR="4233" marT="4233" marB="0" anchor="b">
                    <a:lnB w="12700" cmpd="sng">
                      <a:noFill/>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500</a:t>
                      </a:r>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5"/>
                  </a:ext>
                </a:extLst>
              </a:tr>
              <a:tr h="182245">
                <a:tc>
                  <a:txBody>
                    <a:bodyPr/>
                    <a:lstStyle/>
                    <a:p>
                      <a:pPr marL="0" indent="0" algn="l" fontAlgn="b"/>
                      <a:r>
                        <a:rPr lang="en-US" sz="2000" u="none" strike="noStrike" dirty="0" smtClean="0">
                          <a:effectLst/>
                        </a:rPr>
                        <a:t>Owner’s capital,</a:t>
                      </a:r>
                      <a:r>
                        <a:rPr lang="en-US" sz="2000" u="none" strike="noStrike" baseline="0" dirty="0" smtClean="0">
                          <a:effectLst/>
                        </a:rPr>
                        <a:t> October 31</a:t>
                      </a:r>
                      <a:endParaRPr lang="en-US" sz="2000" b="0" i="0" u="none" strike="noStrike" dirty="0">
                        <a:solidFill>
                          <a:srgbClr val="000000"/>
                        </a:solidFill>
                        <a:effectLst/>
                        <a:latin typeface="Calibri" panose="020F0502020204030204" pitchFamily="34" charset="0"/>
                      </a:endParaRPr>
                    </a:p>
                  </a:txBody>
                  <a:tcPr marL="182880" marR="4233" marT="4233" marB="0" anchor="b">
                    <a:lnR w="12700" cmpd="sng">
                      <a:noFill/>
                    </a:lnR>
                    <a:solidFill>
                      <a:schemeClr val="bg2"/>
                    </a:solidFill>
                  </a:tcPr>
                </a:tc>
                <a:tc>
                  <a:txBody>
                    <a:bodyPr/>
                    <a:lstStyle/>
                    <a:p>
                      <a:endParaRPr lang="en-US" dirty="0"/>
                    </a:p>
                  </a:txBody>
                  <a:tcPr marL="4233" marR="4233"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solidFill>
                      <a:schemeClr val="bg2"/>
                    </a:solidFill>
                  </a:tcPr>
                </a:tc>
                <a:tc>
                  <a:txBody>
                    <a:bodyPr/>
                    <a:lstStyle/>
                    <a:p>
                      <a:pPr algn="r" fontAlgn="b"/>
                      <a:r>
                        <a:rPr lang="en-US" sz="2000" dirty="0" smtClean="0"/>
                        <a:t>₺</a:t>
                      </a:r>
                      <a:r>
                        <a:rPr lang="en-US" sz="2000" b="0" i="0" u="none" strike="noStrike" dirty="0" smtClean="0">
                          <a:solidFill>
                            <a:srgbClr val="000000"/>
                          </a:solidFill>
                          <a:effectLst/>
                          <a:latin typeface="Calibri" panose="020F0502020204030204" pitchFamily="34" charset="0"/>
                        </a:rPr>
                        <a:t>12,360</a:t>
                      </a:r>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6"/>
                  </a:ext>
                </a:extLst>
              </a:tr>
            </a:tbl>
          </a:graphicData>
        </a:graphic>
      </p:graphicFrame>
      <p:cxnSp>
        <p:nvCxnSpPr>
          <p:cNvPr id="24" name="Straight Connector 23"/>
          <p:cNvCxnSpPr/>
          <p:nvPr/>
        </p:nvCxnSpPr>
        <p:spPr>
          <a:xfrm flipH="1">
            <a:off x="7604052" y="4205172"/>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604052" y="452769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604052" y="457731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
          <p:cNvSpPr>
            <a:spLocks noGrp="1"/>
          </p:cNvSpPr>
          <p:nvPr>
            <p:ph type="title" idx="4294967295"/>
          </p:nvPr>
        </p:nvSpPr>
        <p:spPr>
          <a:xfrm>
            <a:off x="309562" y="762000"/>
            <a:ext cx="8758238" cy="646331"/>
          </a:xfrm>
          <a:prstGeom prst="rect">
            <a:avLst/>
          </a:prstGeom>
        </p:spPr>
        <p:txBody>
          <a:bodyPr wrap="square">
            <a:spAutoFit/>
          </a:bodyPr>
          <a:lstStyle/>
          <a:p>
            <a:r>
              <a:rPr lang="en-US" sz="3900" b="1" dirty="0" smtClean="0">
                <a:solidFill>
                  <a:schemeClr val="accent1"/>
                </a:solidFill>
                <a:latin typeface="Calibri" panose="020F0502020204030204" pitchFamily="34" charset="0"/>
                <a:ea typeface="Source Sans Pro" charset="0"/>
                <a:cs typeface="Calibri" panose="020F0502020204030204" pitchFamily="34" charset="0"/>
              </a:rPr>
              <a:t>Preparing Statements </a:t>
            </a:r>
            <a:r>
              <a:rPr lang="en-US" sz="3900" b="1" dirty="0">
                <a:solidFill>
                  <a:schemeClr val="accent1"/>
                </a:solidFill>
                <a:latin typeface="Calibri" panose="020F0502020204030204" pitchFamily="34" charset="0"/>
                <a:ea typeface="Source Sans Pro" charset="0"/>
                <a:cs typeface="Calibri" panose="020F0502020204030204" pitchFamily="34" charset="0"/>
              </a:rPr>
              <a:t>from a Worksheet</a:t>
            </a:r>
          </a:p>
        </p:txBody>
      </p:sp>
      <p:cxnSp>
        <p:nvCxnSpPr>
          <p:cNvPr id="12" name="Straight Connector 11"/>
          <p:cNvCxnSpPr/>
          <p:nvPr/>
        </p:nvCxnSpPr>
        <p:spPr>
          <a:xfrm flipH="1">
            <a:off x="5791200" y="358671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604052" y="3586716"/>
            <a:ext cx="922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ooter Placeholder "/>
          <p:cNvSpPr>
            <a:spLocks noGrp="1"/>
          </p:cNvSpPr>
          <p:nvPr>
            <p:ph type="ftr" sz="quarter" idx="11"/>
          </p:nvPr>
        </p:nvSpPr>
        <p:spPr>
          <a:xfrm>
            <a:off x="4457700" y="6356350"/>
            <a:ext cx="3086100" cy="365125"/>
          </a:xfrm>
        </p:spPr>
        <p:txBody>
          <a:bodyPr/>
          <a:lstStyle/>
          <a:p>
            <a:r>
              <a:rPr lang="en-US" dirty="0" smtClean="0"/>
              <a:t>Copyright ©2019 John </a:t>
            </a:r>
            <a:r>
              <a:rPr lang="en-US" dirty="0"/>
              <a:t>Wiley &amp; Son, Inc. </a:t>
            </a:r>
          </a:p>
        </p:txBody>
      </p:sp>
      <p:sp>
        <p:nvSpPr>
          <p:cNvPr id="19" name="Rectangle 18"/>
          <p:cNvSpPr>
            <a:spLocks noChangeArrowheads="1"/>
          </p:cNvSpPr>
          <p:nvPr/>
        </p:nvSpPr>
        <p:spPr bwMode="auto">
          <a:xfrm>
            <a:off x="900774" y="6280868"/>
            <a:ext cx="29854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4.7</a:t>
            </a:r>
          </a:p>
          <a:p>
            <a:pPr>
              <a:lnSpc>
                <a:spcPct val="90000"/>
              </a:lnSpc>
              <a:spcBef>
                <a:spcPct val="0"/>
              </a:spcBef>
              <a:buClrTx/>
              <a:buSzTx/>
              <a:buFontTx/>
              <a:buNone/>
            </a:pPr>
            <a:r>
              <a:rPr lang="en-US" altLang="en-US" sz="1200" b="0" dirty="0" smtClean="0">
                <a:solidFill>
                  <a:schemeClr val="tx1"/>
                </a:solidFill>
                <a:latin typeface="+mn-lt"/>
              </a:rPr>
              <a:t>Financial </a:t>
            </a:r>
            <a:r>
              <a:rPr lang="en-US" altLang="en-US" sz="1200" b="0" dirty="0">
                <a:solidFill>
                  <a:schemeClr val="tx1"/>
                </a:solidFill>
                <a:latin typeface="+mn-lt"/>
              </a:rPr>
              <a:t>statements </a:t>
            </a:r>
            <a:r>
              <a:rPr lang="en-US" altLang="en-US" sz="1200" b="0" dirty="0" smtClean="0">
                <a:solidFill>
                  <a:schemeClr val="tx1"/>
                </a:solidFill>
                <a:latin typeface="+mn-lt"/>
              </a:rPr>
              <a:t>from a worksheet</a:t>
            </a:r>
            <a:endParaRPr lang="en-US" altLang="en-US" sz="1200" b="0" dirty="0">
              <a:solidFill>
                <a:schemeClr val="tx1"/>
              </a:solidFill>
              <a:latin typeface="+mn-lt"/>
            </a:endParaRPr>
          </a:p>
        </p:txBody>
      </p:sp>
      <p:sp>
        <p:nvSpPr>
          <p:cNvPr id="2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Tree>
    <p:extLst>
      <p:ext uri="{BB962C8B-B14F-4D97-AF65-F5344CB8AC3E}">
        <p14:creationId xmlns:p14="http://schemas.microsoft.com/office/powerpoint/2010/main" val="40593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
          <p:cNvSpPr>
            <a:spLocks noGrp="1"/>
          </p:cNvSpPr>
          <p:nvPr>
            <p:ph type="ftr" sz="quarter" idx="11"/>
          </p:nvPr>
        </p:nvSpPr>
        <p:spPr>
          <a:xfrm>
            <a:off x="4457700" y="6356350"/>
            <a:ext cx="3086100" cy="365125"/>
          </a:xfrm>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14747259"/>
              </p:ext>
            </p:extLst>
          </p:nvPr>
        </p:nvGraphicFramePr>
        <p:xfrm>
          <a:off x="533400" y="152400"/>
          <a:ext cx="8060606" cy="6095994"/>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smtClean="0">
                          <a:solidFill>
                            <a:schemeClr val="dk1"/>
                          </a:solidFill>
                          <a:latin typeface="+mn-lt"/>
                          <a:ea typeface="+mn-ea"/>
                          <a:cs typeface="+mn-cs"/>
                        </a:rPr>
                        <a:t>Yazici</a:t>
                      </a:r>
                      <a:r>
                        <a:rPr lang="en-US" sz="1700" b="1" i="0" u="none" strike="noStrike" kern="1200" baseline="0" dirty="0" smtClean="0">
                          <a:solidFill>
                            <a:schemeClr val="dk1"/>
                          </a:solidFill>
                          <a:latin typeface="+mn-lt"/>
                          <a:ea typeface="+mn-ea"/>
                          <a:cs typeface="+mn-cs"/>
                        </a:rPr>
                        <a:t> Advertising</a:t>
                      </a:r>
                    </a:p>
                    <a:p>
                      <a:pPr algn="ctr"/>
                      <a:r>
                        <a:rPr lang="en-US" sz="1700" b="1" i="0" u="none" strike="noStrike" kern="1200" baseline="0" dirty="0" smtClean="0">
                          <a:solidFill>
                            <a:schemeClr val="dk1"/>
                          </a:solidFill>
                          <a:latin typeface="+mn-lt"/>
                          <a:ea typeface="+mn-ea"/>
                          <a:cs typeface="+mn-cs"/>
                        </a:rPr>
                        <a:t>Statement of Financial Position</a:t>
                      </a:r>
                    </a:p>
                    <a:p>
                      <a:pPr algn="ctr"/>
                      <a:r>
                        <a:rPr lang="en-US" sz="1700" b="1" i="0" u="none" strike="noStrike" kern="1200" baseline="0" dirty="0" smtClean="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gridSpan="4">
                  <a:txBody>
                    <a:bodyPr/>
                    <a:lstStyle/>
                    <a:p>
                      <a:pPr algn="ctr" fontAlgn="b"/>
                      <a:r>
                        <a:rPr lang="en-US" sz="1700" b="1" u="sng" strike="noStrike" dirty="0" smtClean="0">
                          <a:effectLst/>
                        </a:rPr>
                        <a:t>Assets</a:t>
                      </a:r>
                      <a:endParaRPr lang="en-US" sz="1700" b="1" i="0" u="sng" strike="noStrike" dirty="0">
                        <a:solidFill>
                          <a:srgbClr val="000000"/>
                        </a:solidFill>
                        <a:effectLst/>
                        <a:latin typeface="Calibri" panose="020F0502020204030204" pitchFamily="34" charset="0"/>
                      </a:endParaRPr>
                    </a:p>
                  </a:txBody>
                  <a:tcPr marL="182880" marR="4233" marT="91440"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0" lvl="1" indent="0" algn="l" fontAlgn="b"/>
                      <a:r>
                        <a:rPr lang="en-US" sz="1700" u="none" strike="noStrike" dirty="0" smtClean="0">
                          <a:effectLst/>
                        </a:rPr>
                        <a:t>Cash</a:t>
                      </a:r>
                      <a:endParaRPr lang="en-US" sz="17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dirty="0" smtClean="0"/>
                        <a:t>₺</a:t>
                      </a:r>
                      <a:r>
                        <a:rPr lang="en-US" sz="1700" u="none" strike="noStrike" dirty="0" smtClean="0">
                          <a:effectLst/>
                        </a:rPr>
                        <a:t>15,200</a:t>
                      </a:r>
                      <a:endParaRPr lang="en-US" sz="1700" b="0" i="0" u="none" strike="noStrike" dirty="0" smtClean="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2"/>
                  </a:ext>
                </a:extLst>
              </a:tr>
              <a:tr h="182245">
                <a:tc>
                  <a:txBody>
                    <a:bodyPr/>
                    <a:lstStyle/>
                    <a:p>
                      <a:pPr algn="l" fontAlgn="b"/>
                      <a:r>
                        <a:rPr lang="en-US" sz="1700" u="none" strike="noStrike" dirty="0" smtClean="0">
                          <a:effectLst/>
                        </a:rPr>
                        <a:t>Accounts receivable</a:t>
                      </a:r>
                      <a:endParaRPr lang="en-US" sz="17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200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3"/>
                  </a:ext>
                </a:extLst>
              </a:tr>
              <a:tr h="182245">
                <a:tc>
                  <a:txBody>
                    <a:bodyPr/>
                    <a:lstStyle/>
                    <a:p>
                      <a:pPr marL="0" indent="0" algn="l" fontAlgn="b"/>
                      <a:r>
                        <a:rPr lang="en-US" sz="1700" u="none" strike="noStrike" kern="1200" dirty="0" smtClean="0">
                          <a:solidFill>
                            <a:schemeClr val="dk1"/>
                          </a:solidFill>
                          <a:effectLst/>
                          <a:latin typeface="+mn-lt"/>
                          <a:ea typeface="+mn-ea"/>
                          <a:cs typeface="+mn-cs"/>
                        </a:rPr>
                        <a:t>Supplies</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1,000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4"/>
                  </a:ext>
                </a:extLst>
              </a:tr>
              <a:tr h="182245">
                <a:tc>
                  <a:txBody>
                    <a:bodyPr/>
                    <a:lstStyle/>
                    <a:p>
                      <a:pPr marL="0" lvl="0" indent="0"/>
                      <a:r>
                        <a:rPr lang="en-US" sz="1700" u="none" strike="noStrike" kern="1200" dirty="0" smtClean="0">
                          <a:solidFill>
                            <a:schemeClr val="dk1"/>
                          </a:solidFill>
                          <a:effectLst/>
                          <a:latin typeface="+mn-lt"/>
                          <a:ea typeface="+mn-ea"/>
                          <a:cs typeface="+mn-cs"/>
                        </a:rPr>
                        <a:t>Prepaid insurance</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550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5"/>
                  </a:ext>
                </a:extLst>
              </a:tr>
              <a:tr h="182245">
                <a:tc>
                  <a:txBody>
                    <a:bodyPr/>
                    <a:lstStyle/>
                    <a:p>
                      <a:pPr marL="0" lvl="0" indent="0"/>
                      <a:r>
                        <a:rPr lang="en-US" sz="1700" u="none" strike="noStrike" kern="1200" dirty="0" smtClean="0">
                          <a:solidFill>
                            <a:schemeClr val="dk1"/>
                          </a:solidFill>
                          <a:effectLst/>
                          <a:latin typeface="+mn-lt"/>
                          <a:ea typeface="+mn-ea"/>
                          <a:cs typeface="+mn-cs"/>
                        </a:rPr>
                        <a:t>Equipment</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800" dirty="0" smtClean="0"/>
                        <a:t>₺</a:t>
                      </a:r>
                      <a:r>
                        <a:rPr lang="en-US" sz="1700" b="0" i="0" u="none" strike="noStrike" dirty="0" smtClean="0">
                          <a:solidFill>
                            <a:srgbClr val="000000"/>
                          </a:solidFill>
                          <a:effectLst/>
                          <a:latin typeface="Calibri" panose="020F0502020204030204" pitchFamily="34" charset="0"/>
                        </a:rPr>
                        <a:t>5,000</a:t>
                      </a:r>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6"/>
                  </a:ext>
                </a:extLst>
              </a:tr>
              <a:tr h="182245">
                <a:tc>
                  <a:txBody>
                    <a:bodyPr/>
                    <a:lstStyle/>
                    <a:p>
                      <a:pPr marL="0" lvl="0" indent="0"/>
                      <a:r>
                        <a:rPr lang="en-US" sz="1700" u="none" strike="noStrike" kern="1200" dirty="0" smtClean="0">
                          <a:solidFill>
                            <a:schemeClr val="dk1"/>
                          </a:solidFill>
                          <a:effectLst/>
                          <a:latin typeface="+mn-lt"/>
                          <a:ea typeface="+mn-ea"/>
                          <a:cs typeface="+mn-cs"/>
                        </a:rPr>
                        <a:t>Less: Accumulated depreciation</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40</a:t>
                      </a:r>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4,960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7"/>
                  </a:ext>
                </a:extLst>
              </a:tr>
              <a:tr h="182245">
                <a:tc>
                  <a:txBody>
                    <a:bodyPr/>
                    <a:lstStyle/>
                    <a:p>
                      <a:pPr marL="457200" lvl="1" indent="0"/>
                      <a:r>
                        <a:rPr lang="en-US" sz="1700" u="none" strike="noStrike" kern="1200" dirty="0" smtClean="0">
                          <a:solidFill>
                            <a:schemeClr val="dk1"/>
                          </a:solidFill>
                          <a:effectLst/>
                          <a:latin typeface="+mn-lt"/>
                          <a:ea typeface="+mn-ea"/>
                          <a:cs typeface="+mn-cs"/>
                        </a:rPr>
                        <a:t>Total assets</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800" dirty="0" smtClean="0"/>
                        <a:t>₺</a:t>
                      </a:r>
                      <a:r>
                        <a:rPr lang="en-US" sz="1700" b="0" i="0" u="none" strike="noStrike" dirty="0" smtClean="0">
                          <a:solidFill>
                            <a:srgbClr val="000000"/>
                          </a:solidFill>
                          <a:effectLst/>
                          <a:latin typeface="Calibri" panose="020F0502020204030204" pitchFamily="34" charset="0"/>
                        </a:rPr>
                        <a:t>21,910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8"/>
                  </a:ext>
                </a:extLst>
              </a:tr>
              <a:tr h="182245">
                <a:tc gridSpan="4">
                  <a:txBody>
                    <a:bodyPr/>
                    <a:lstStyle/>
                    <a:p>
                      <a:pPr marL="0" lvl="0" indent="0" algn="ctr"/>
                      <a:r>
                        <a:rPr lang="en-US" sz="1700" b="1" u="sng" strike="noStrike" kern="1200" dirty="0" smtClean="0">
                          <a:solidFill>
                            <a:schemeClr val="dk1"/>
                          </a:solidFill>
                          <a:effectLst/>
                          <a:latin typeface="+mn-lt"/>
                          <a:ea typeface="+mn-ea"/>
                          <a:cs typeface="+mn-cs"/>
                        </a:rPr>
                        <a:t>Liabilities</a:t>
                      </a:r>
                      <a:r>
                        <a:rPr lang="en-US" sz="1700" b="1" u="sng" strike="noStrike" kern="1200" baseline="0" dirty="0" smtClean="0">
                          <a:solidFill>
                            <a:schemeClr val="dk1"/>
                          </a:solidFill>
                          <a:effectLst/>
                          <a:latin typeface="+mn-lt"/>
                          <a:ea typeface="+mn-ea"/>
                          <a:cs typeface="+mn-cs"/>
                        </a:rPr>
                        <a:t> and Owner’s Equity</a:t>
                      </a:r>
                      <a:endParaRPr lang="en-US" sz="1700" b="1" u="sng" strike="noStrike" kern="1200" dirty="0">
                        <a:solidFill>
                          <a:schemeClr val="dk1"/>
                        </a:solidFill>
                        <a:effectLst/>
                        <a:latin typeface="+mn-lt"/>
                        <a:ea typeface="+mn-ea"/>
                        <a:cs typeface="+mn-cs"/>
                      </a:endParaRPr>
                    </a:p>
                  </a:txBody>
                  <a:tcPr marL="182880" marR="4233" marT="4233" marB="0" anchor="b">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09"/>
                  </a:ext>
                </a:extLst>
              </a:tr>
              <a:tr h="182245">
                <a:tc>
                  <a:txBody>
                    <a:bodyPr/>
                    <a:lstStyle/>
                    <a:p>
                      <a:pPr marL="0" lvl="0" indent="0"/>
                      <a:r>
                        <a:rPr lang="en-US" sz="1700" u="none" strike="noStrike" kern="1200" dirty="0" smtClean="0">
                          <a:solidFill>
                            <a:schemeClr val="dk1"/>
                          </a:solidFill>
                          <a:effectLst/>
                          <a:latin typeface="+mn-lt"/>
                          <a:ea typeface="+mn-ea"/>
                          <a:cs typeface="+mn-cs"/>
                        </a:rPr>
                        <a:t>Liabilities</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0"/>
                  </a:ext>
                </a:extLst>
              </a:tr>
              <a:tr h="182245">
                <a:tc>
                  <a:txBody>
                    <a:bodyPr/>
                    <a:lstStyle/>
                    <a:p>
                      <a:pPr marL="228600" lvl="0" indent="0"/>
                      <a:r>
                        <a:rPr lang="en-US" sz="1700" u="none" strike="noStrike" kern="1200" dirty="0" smtClean="0">
                          <a:solidFill>
                            <a:schemeClr val="dk1"/>
                          </a:solidFill>
                          <a:effectLst/>
                          <a:latin typeface="+mn-lt"/>
                          <a:ea typeface="+mn-ea"/>
                          <a:cs typeface="+mn-cs"/>
                        </a:rPr>
                        <a:t>Notes payable</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800" dirty="0" smtClean="0"/>
                        <a:t>₺</a:t>
                      </a:r>
                      <a:r>
                        <a:rPr lang="en-US" sz="1700" b="0" i="0" u="none" strike="noStrike" dirty="0" smtClean="0">
                          <a:solidFill>
                            <a:srgbClr val="000000"/>
                          </a:solidFill>
                          <a:effectLst/>
                          <a:latin typeface="Calibri" panose="020F0502020204030204" pitchFamily="34" charset="0"/>
                        </a:rPr>
                        <a:t>5,000</a:t>
                      </a:r>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1"/>
                  </a:ext>
                </a:extLst>
              </a:tr>
              <a:tr h="182245">
                <a:tc>
                  <a:txBody>
                    <a:bodyPr/>
                    <a:lstStyle/>
                    <a:p>
                      <a:pPr marL="228600" lvl="0" indent="0"/>
                      <a:r>
                        <a:rPr lang="en-US" sz="1700" u="none" strike="noStrike" kern="1200" dirty="0" smtClean="0">
                          <a:solidFill>
                            <a:schemeClr val="dk1"/>
                          </a:solidFill>
                          <a:effectLst/>
                          <a:latin typeface="+mn-lt"/>
                          <a:ea typeface="+mn-ea"/>
                          <a:cs typeface="+mn-cs"/>
                        </a:rPr>
                        <a:t>Accounts payable</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2,500</a:t>
                      </a:r>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2"/>
                  </a:ext>
                </a:extLst>
              </a:tr>
              <a:tr h="182245">
                <a:tc>
                  <a:txBody>
                    <a:bodyPr/>
                    <a:lstStyle/>
                    <a:p>
                      <a:pPr marL="228600" lvl="0" indent="0"/>
                      <a:r>
                        <a:rPr lang="en-US" sz="1700" u="none" strike="noStrike" kern="1200" dirty="0" smtClean="0">
                          <a:solidFill>
                            <a:schemeClr val="dk1"/>
                          </a:solidFill>
                          <a:effectLst/>
                          <a:latin typeface="+mn-lt"/>
                          <a:ea typeface="+mn-ea"/>
                          <a:cs typeface="+mn-cs"/>
                        </a:rPr>
                        <a:t>Interest</a:t>
                      </a:r>
                      <a:r>
                        <a:rPr lang="en-US" sz="1700" u="none" strike="noStrike" kern="1200" baseline="0" dirty="0" smtClean="0">
                          <a:solidFill>
                            <a:schemeClr val="dk1"/>
                          </a:solidFill>
                          <a:effectLst/>
                          <a:latin typeface="+mn-lt"/>
                          <a:ea typeface="+mn-ea"/>
                          <a:cs typeface="+mn-cs"/>
                        </a:rPr>
                        <a:t> payable</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50</a:t>
                      </a:r>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3"/>
                  </a:ext>
                </a:extLst>
              </a:tr>
              <a:tr h="182245">
                <a:tc>
                  <a:txBody>
                    <a:bodyPr/>
                    <a:lstStyle/>
                    <a:p>
                      <a:pPr marL="228600" lvl="0" indent="0"/>
                      <a:r>
                        <a:rPr lang="en-US" sz="1700" u="none" strike="noStrike" kern="1200" dirty="0" smtClean="0">
                          <a:solidFill>
                            <a:schemeClr val="dk1"/>
                          </a:solidFill>
                          <a:effectLst/>
                          <a:latin typeface="+mn-lt"/>
                          <a:ea typeface="+mn-ea"/>
                          <a:cs typeface="+mn-cs"/>
                        </a:rPr>
                        <a:t>Unearned service revenue</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800</a:t>
                      </a:r>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4"/>
                  </a:ext>
                </a:extLst>
              </a:tr>
              <a:tr h="182245">
                <a:tc>
                  <a:txBody>
                    <a:bodyPr/>
                    <a:lstStyle/>
                    <a:p>
                      <a:pPr marL="228600" lvl="0" indent="0"/>
                      <a:r>
                        <a:rPr lang="en-US" sz="1700" u="none" strike="noStrike" kern="1200" dirty="0" smtClean="0">
                          <a:solidFill>
                            <a:schemeClr val="dk1"/>
                          </a:solidFill>
                          <a:effectLst/>
                          <a:latin typeface="+mn-lt"/>
                          <a:ea typeface="+mn-ea"/>
                          <a:cs typeface="+mn-cs"/>
                        </a:rPr>
                        <a:t>Salaries and wages payable</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1,200</a:t>
                      </a:r>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5"/>
                  </a:ext>
                </a:extLst>
              </a:tr>
              <a:tr h="182245">
                <a:tc>
                  <a:txBody>
                    <a:bodyPr/>
                    <a:lstStyle/>
                    <a:p>
                      <a:pPr marL="457200" lvl="1" indent="0"/>
                      <a:r>
                        <a:rPr lang="en-US" sz="1700" u="none" strike="noStrike" kern="1200" dirty="0" smtClean="0">
                          <a:solidFill>
                            <a:schemeClr val="dk1"/>
                          </a:solidFill>
                          <a:effectLst/>
                          <a:latin typeface="+mn-lt"/>
                          <a:ea typeface="+mn-ea"/>
                          <a:cs typeface="+mn-cs"/>
                        </a:rPr>
                        <a:t>Total liabilities</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800" dirty="0" smtClean="0"/>
                        <a:t>₺</a:t>
                      </a:r>
                      <a:r>
                        <a:rPr lang="en-US" sz="1700" b="0" i="0" u="none" strike="noStrike" dirty="0" smtClean="0">
                          <a:solidFill>
                            <a:srgbClr val="000000"/>
                          </a:solidFill>
                          <a:effectLst/>
                          <a:latin typeface="Calibri" panose="020F0502020204030204" pitchFamily="34" charset="0"/>
                        </a:rPr>
                        <a:t>  9,550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6"/>
                  </a:ext>
                </a:extLst>
              </a:tr>
              <a:tr h="182245">
                <a:tc>
                  <a:txBody>
                    <a:bodyPr/>
                    <a:lstStyle/>
                    <a:p>
                      <a:pPr marL="0" lvl="0" indent="0"/>
                      <a:r>
                        <a:rPr lang="en-US" sz="1700" u="none" strike="noStrike" kern="1200" dirty="0" smtClean="0">
                          <a:solidFill>
                            <a:schemeClr val="dk1"/>
                          </a:solidFill>
                          <a:effectLst/>
                          <a:latin typeface="+mn-lt"/>
                          <a:ea typeface="+mn-ea"/>
                          <a:cs typeface="+mn-cs"/>
                        </a:rPr>
                        <a:t>Owner’s equity</a:t>
                      </a:r>
                      <a:endParaRPr lang="en-US" sz="1700" u="none" strike="noStrike" kern="1200" dirty="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7"/>
                  </a:ext>
                </a:extLst>
              </a:tr>
              <a:tr h="182245">
                <a:tc>
                  <a:txBody>
                    <a:bodyPr/>
                    <a:lstStyle/>
                    <a:p>
                      <a:pPr marL="228600" lvl="0" indent="0"/>
                      <a:r>
                        <a:rPr lang="en-US" sz="1700" u="none" strike="noStrike" kern="1200" dirty="0" smtClean="0">
                          <a:solidFill>
                            <a:schemeClr val="dk1"/>
                          </a:solidFill>
                          <a:effectLst/>
                          <a:latin typeface="+mn-lt"/>
                          <a:ea typeface="+mn-ea"/>
                          <a:cs typeface="+mn-cs"/>
                        </a:rPr>
                        <a:t>Owner’s capital</a:t>
                      </a: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12,360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8"/>
                  </a:ext>
                </a:extLst>
              </a:tr>
              <a:tr h="182245">
                <a:tc>
                  <a:txBody>
                    <a:bodyPr/>
                    <a:lstStyle/>
                    <a:p>
                      <a:pPr marL="685800" lvl="1" indent="0"/>
                      <a:r>
                        <a:rPr lang="en-GB" sz="1700" u="none" strike="noStrike" kern="1200" dirty="0" smtClean="0">
                          <a:solidFill>
                            <a:schemeClr val="dk1"/>
                          </a:solidFill>
                          <a:effectLst/>
                          <a:latin typeface="+mn-lt"/>
                          <a:ea typeface="+mn-ea"/>
                          <a:cs typeface="+mn-cs"/>
                        </a:rPr>
                        <a:t>Total owner’s equity and liabilities</a:t>
                      </a:r>
                      <a:endParaRPr lang="en-US" sz="1700" u="none" strike="noStrike" kern="1200" dirty="0" smtClean="0">
                        <a:solidFill>
                          <a:schemeClr val="dk1"/>
                        </a:solidFill>
                        <a:effectLst/>
                        <a:latin typeface="+mn-lt"/>
                        <a:ea typeface="+mn-ea"/>
                        <a:cs typeface="+mn-cs"/>
                      </a:endParaRPr>
                    </a:p>
                  </a:txBody>
                  <a:tcPr marL="182880" marR="4233" marT="4233" marB="0" anchor="b">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800" dirty="0" smtClean="0"/>
                        <a:t>₺</a:t>
                      </a:r>
                      <a:r>
                        <a:rPr lang="en-US" sz="1700" b="0" i="0" u="none" strike="noStrike" dirty="0" smtClean="0">
                          <a:solidFill>
                            <a:srgbClr val="000000"/>
                          </a:solidFill>
                          <a:effectLst/>
                          <a:latin typeface="Calibri" panose="020F0502020204030204" pitchFamily="34" charset="0"/>
                        </a:rPr>
                        <a:t>21,910</a:t>
                      </a:r>
                      <a:endParaRPr lang="en-US" sz="1700" b="0" i="0" u="none" strike="noStrike" dirty="0">
                        <a:solidFill>
                          <a:srgbClr val="000000"/>
                        </a:solidFill>
                        <a:effectLst/>
                        <a:latin typeface="Calibri" panose="020F0502020204030204" pitchFamily="34" charset="0"/>
                      </a:endParaRPr>
                    </a:p>
                  </a:txBody>
                  <a:tcPr marL="4233" marT="4233" marB="0" anchor="b">
                    <a:solidFill>
                      <a:schemeClr val="bg2"/>
                    </a:solidFill>
                  </a:tcPr>
                </a:tc>
                <a:extLst>
                  <a:ext uri="{0D108BD9-81ED-4DB2-BD59-A6C34878D82A}">
                    <a16:rowId xmlns:a16="http://schemas.microsoft.com/office/drawing/2014/main" val="10019"/>
                  </a:ext>
                </a:extLst>
              </a:tr>
            </a:tbl>
          </a:graphicData>
        </a:graphic>
      </p:graphicFrame>
      <p:cxnSp>
        <p:nvCxnSpPr>
          <p:cNvPr id="24" name="Straight Connector 23"/>
          <p:cNvCxnSpPr/>
          <p:nvPr/>
        </p:nvCxnSpPr>
        <p:spPr>
          <a:xfrm flipH="1">
            <a:off x="7756452" y="5944884"/>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756452" y="6219564"/>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56452" y="6269184"/>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59548" y="5123872"/>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756452" y="30036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56452" y="327837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756452" y="33279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959548" y="3003696"/>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a:spLocks noChangeArrowheads="1"/>
          </p:cNvSpPr>
          <p:nvPr/>
        </p:nvSpPr>
        <p:spPr bwMode="auto">
          <a:xfrm>
            <a:off x="900774" y="6280868"/>
            <a:ext cx="29854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4.7</a:t>
            </a:r>
          </a:p>
          <a:p>
            <a:pPr>
              <a:lnSpc>
                <a:spcPct val="90000"/>
              </a:lnSpc>
              <a:spcBef>
                <a:spcPct val="0"/>
              </a:spcBef>
              <a:buClrTx/>
              <a:buSzTx/>
              <a:buFontTx/>
              <a:buNone/>
            </a:pPr>
            <a:r>
              <a:rPr lang="en-US" altLang="en-US" sz="1200" b="0" dirty="0" smtClean="0">
                <a:solidFill>
                  <a:schemeClr val="tx1"/>
                </a:solidFill>
                <a:latin typeface="+mn-lt"/>
              </a:rPr>
              <a:t>Financial </a:t>
            </a:r>
            <a:r>
              <a:rPr lang="en-US" altLang="en-US" sz="1200" b="0" dirty="0">
                <a:solidFill>
                  <a:schemeClr val="tx1"/>
                </a:solidFill>
                <a:latin typeface="+mn-lt"/>
              </a:rPr>
              <a:t>statements </a:t>
            </a:r>
            <a:r>
              <a:rPr lang="en-US" altLang="en-US" sz="1200" b="0" dirty="0" smtClean="0">
                <a:solidFill>
                  <a:schemeClr val="tx1"/>
                </a:solidFill>
                <a:latin typeface="+mn-lt"/>
              </a:rPr>
              <a:t>from a worksheet</a:t>
            </a:r>
            <a:endParaRPr lang="en-US" altLang="en-US" sz="1200" b="0" dirty="0">
              <a:solidFill>
                <a:schemeClr val="tx1"/>
              </a:solidFill>
              <a:latin typeface="+mn-lt"/>
            </a:endParaRPr>
          </a:p>
        </p:txBody>
      </p:sp>
    </p:spTree>
    <p:extLst>
      <p:ext uri="{BB962C8B-B14F-4D97-AF65-F5344CB8AC3E}">
        <p14:creationId xmlns:p14="http://schemas.microsoft.com/office/powerpoint/2010/main" val="3412379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Closing the Books</a:t>
            </a:r>
            <a:endParaRPr lang="en-US" b="1" dirty="0">
              <a:solidFill>
                <a:srgbClr val="196E78"/>
              </a:solidFill>
            </a:endParaRPr>
          </a:p>
        </p:txBody>
      </p:sp>
      <p:sp>
        <p:nvSpPr>
          <p:cNvPr id="22" name="Chevron 21"/>
          <p:cNvSpPr/>
          <p:nvPr/>
        </p:nvSpPr>
        <p:spPr bwMode="auto">
          <a:xfrm>
            <a:off x="2010038" y="2898467"/>
            <a:ext cx="2078182"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Journalize</a:t>
            </a:r>
          </a:p>
        </p:txBody>
      </p:sp>
      <p:sp>
        <p:nvSpPr>
          <p:cNvPr id="23" name="Chevron 22"/>
          <p:cNvSpPr/>
          <p:nvPr/>
        </p:nvSpPr>
        <p:spPr bwMode="auto">
          <a:xfrm>
            <a:off x="381000" y="2898467"/>
            <a:ext cx="198371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Analyze</a:t>
            </a:r>
          </a:p>
        </p:txBody>
      </p:sp>
      <p:sp>
        <p:nvSpPr>
          <p:cNvPr id="24" name="Chevron 23"/>
          <p:cNvSpPr/>
          <p:nvPr/>
        </p:nvSpPr>
        <p:spPr bwMode="auto">
          <a:xfrm>
            <a:off x="3733800" y="2897572"/>
            <a:ext cx="1889256"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smtClean="0"/>
              <a:t>Post</a:t>
            </a:r>
            <a:endParaRPr lang="en-US" b="1" dirty="0"/>
          </a:p>
        </p:txBody>
      </p:sp>
      <p:sp>
        <p:nvSpPr>
          <p:cNvPr id="25" name="Chevron 24"/>
          <p:cNvSpPr/>
          <p:nvPr/>
        </p:nvSpPr>
        <p:spPr bwMode="auto">
          <a:xfrm>
            <a:off x="5273748" y="2900022"/>
            <a:ext cx="1889256"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rPr>
              <a:t>Trial Balance</a:t>
            </a:r>
          </a:p>
        </p:txBody>
      </p:sp>
      <p:sp>
        <p:nvSpPr>
          <p:cNvPr id="26" name="Chevron 25"/>
          <p:cNvSpPr/>
          <p:nvPr/>
        </p:nvSpPr>
        <p:spPr bwMode="auto">
          <a:xfrm>
            <a:off x="6809495" y="2900021"/>
            <a:ext cx="197089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rPr>
              <a:t>Adjusting Entries</a:t>
            </a:r>
          </a:p>
        </p:txBody>
      </p:sp>
      <p:sp>
        <p:nvSpPr>
          <p:cNvPr id="27" name="Chevron 26"/>
          <p:cNvSpPr/>
          <p:nvPr/>
        </p:nvSpPr>
        <p:spPr bwMode="auto">
          <a:xfrm>
            <a:off x="838200" y="4053419"/>
            <a:ext cx="198371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800" b="1" i="0" u="none" strike="noStrike" cap="none" normalizeH="0" baseline="0" dirty="0" smtClean="0">
                <a:ln>
                  <a:noFill/>
                </a:ln>
              </a:rPr>
              <a:t>Adjusted Trial</a:t>
            </a:r>
            <a:r>
              <a:rPr kumimoji="0" lang="en-US" sz="1800" b="1" i="0" u="none" strike="noStrike" cap="none" normalizeH="0" dirty="0" smtClean="0">
                <a:ln>
                  <a:noFill/>
                </a:ln>
              </a:rPr>
              <a:t> Balance</a:t>
            </a:r>
            <a:endParaRPr kumimoji="0" lang="en-US" sz="1800" b="1" i="0" u="none" strike="noStrike" cap="none" normalizeH="0" baseline="0" dirty="0" smtClean="0">
              <a:ln>
                <a:noFill/>
              </a:ln>
            </a:endParaRPr>
          </a:p>
        </p:txBody>
      </p:sp>
      <p:sp>
        <p:nvSpPr>
          <p:cNvPr id="28" name="Chevron 27"/>
          <p:cNvSpPr/>
          <p:nvPr/>
        </p:nvSpPr>
        <p:spPr bwMode="auto">
          <a:xfrm>
            <a:off x="2479752" y="4057840"/>
            <a:ext cx="2168448"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rPr>
              <a:t>Financial Statements</a:t>
            </a:r>
          </a:p>
        </p:txBody>
      </p:sp>
      <p:sp>
        <p:nvSpPr>
          <p:cNvPr id="29" name="Chevron 28"/>
          <p:cNvSpPr/>
          <p:nvPr/>
        </p:nvSpPr>
        <p:spPr bwMode="auto">
          <a:xfrm>
            <a:off x="4212385" y="3962400"/>
            <a:ext cx="2078182"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chemeClr val="bg1"/>
                </a:solidFill>
                <a:effectLst>
                  <a:outerShdw blurRad="38100" dist="38100" dir="2700000" algn="tl">
                    <a:srgbClr val="000000">
                      <a:alpha val="43137"/>
                    </a:srgbClr>
                  </a:outerShdw>
                </a:effectLst>
              </a:rPr>
              <a:t>Closing Entries</a:t>
            </a:r>
          </a:p>
        </p:txBody>
      </p:sp>
      <p:sp>
        <p:nvSpPr>
          <p:cNvPr id="30" name="Chevron 29"/>
          <p:cNvSpPr/>
          <p:nvPr/>
        </p:nvSpPr>
        <p:spPr bwMode="auto">
          <a:xfrm>
            <a:off x="5856456" y="3962399"/>
            <a:ext cx="2397048"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chemeClr val="bg1"/>
                </a:solidFill>
                <a:effectLst>
                  <a:outerShdw blurRad="38100" dist="38100" dir="2700000" algn="tl">
                    <a:srgbClr val="000000">
                      <a:alpha val="43137"/>
                    </a:srgbClr>
                  </a:outerShdw>
                </a:effectLst>
              </a:rPr>
              <a:t>Post-Closing Trial Balance</a:t>
            </a:r>
          </a:p>
        </p:txBody>
      </p:sp>
      <p:sp>
        <p:nvSpPr>
          <p:cNvPr id="16" name="LOBL"/>
          <p:cNvSpPr>
            <a:spLocks noGrp="1"/>
          </p:cNvSpPr>
          <p:nvPr>
            <p:ph sz="quarter" idx="4294967295"/>
          </p:nvPr>
        </p:nvSpPr>
        <p:spPr>
          <a:xfrm>
            <a:off x="310776" y="1447800"/>
            <a:ext cx="8534400" cy="940585"/>
          </a:xfrm>
          <a:prstGeom prst="rect">
            <a:avLst/>
          </a:prstGeom>
        </p:spPr>
        <p:txBody>
          <a:bodyPr/>
          <a:lstStyle/>
          <a:p>
            <a:pPr marL="0" indent="0">
              <a:lnSpc>
                <a:spcPct val="100000"/>
              </a:lnSpc>
              <a:spcBef>
                <a:spcPts val="1200"/>
              </a:spcBef>
              <a:buNone/>
            </a:pPr>
            <a:r>
              <a:rPr lang="en-US" dirty="0" smtClean="0"/>
              <a:t>At </a:t>
            </a:r>
            <a:r>
              <a:rPr lang="en-US" dirty="0"/>
              <a:t>the end of the accounting period, the company makes the accounts ready for the </a:t>
            </a:r>
            <a:r>
              <a:rPr lang="en-US" dirty="0" smtClean="0"/>
              <a:t>next period</a:t>
            </a:r>
            <a:r>
              <a:rPr lang="en-US" dirty="0"/>
              <a:t>.</a:t>
            </a:r>
            <a:endParaRPr lang="en-US" altLang="en-US" sz="2400" dirty="0"/>
          </a:p>
        </p:txBody>
      </p:sp>
    </p:spTree>
    <p:extLst>
      <p:ext uri="{BB962C8B-B14F-4D97-AF65-F5344CB8AC3E}">
        <p14:creationId xmlns:p14="http://schemas.microsoft.com/office/powerpoint/2010/main" val="2474887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59388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Closing the Books</a:t>
            </a:r>
            <a:endParaRPr lang="en-US" b="1" dirty="0">
              <a:solidFill>
                <a:srgbClr val="196E78"/>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0498005"/>
              </p:ext>
            </p:extLst>
          </p:nvPr>
        </p:nvGraphicFramePr>
        <p:xfrm>
          <a:off x="255180" y="1692348"/>
          <a:ext cx="8597855" cy="3953085"/>
        </p:xfrm>
        <a:graphic>
          <a:graphicData uri="http://schemas.openxmlformats.org/drawingml/2006/table">
            <a:tbl>
              <a:tblPr>
                <a:tableStyleId>{5C22544A-7EE6-4342-B048-85BDC9FD1C3A}</a:tableStyleId>
              </a:tblPr>
              <a:tblGrid>
                <a:gridCol w="340254">
                  <a:extLst>
                    <a:ext uri="{9D8B030D-6E8A-4147-A177-3AD203B41FA5}">
                      <a16:colId xmlns:a16="http://schemas.microsoft.com/office/drawing/2014/main" val="20000"/>
                    </a:ext>
                  </a:extLst>
                </a:gridCol>
                <a:gridCol w="3470613">
                  <a:extLst>
                    <a:ext uri="{9D8B030D-6E8A-4147-A177-3AD203B41FA5}">
                      <a16:colId xmlns:a16="http://schemas.microsoft.com/office/drawing/2014/main" val="20001"/>
                    </a:ext>
                  </a:extLst>
                </a:gridCol>
                <a:gridCol w="340254">
                  <a:extLst>
                    <a:ext uri="{9D8B030D-6E8A-4147-A177-3AD203B41FA5}">
                      <a16:colId xmlns:a16="http://schemas.microsoft.com/office/drawing/2014/main" val="20002"/>
                    </a:ext>
                  </a:extLst>
                </a:gridCol>
                <a:gridCol w="472016">
                  <a:extLst>
                    <a:ext uri="{9D8B030D-6E8A-4147-A177-3AD203B41FA5}">
                      <a16:colId xmlns:a16="http://schemas.microsoft.com/office/drawing/2014/main" val="20003"/>
                    </a:ext>
                  </a:extLst>
                </a:gridCol>
                <a:gridCol w="340254">
                  <a:extLst>
                    <a:ext uri="{9D8B030D-6E8A-4147-A177-3AD203B41FA5}">
                      <a16:colId xmlns:a16="http://schemas.microsoft.com/office/drawing/2014/main" val="20004"/>
                    </a:ext>
                  </a:extLst>
                </a:gridCol>
                <a:gridCol w="3294210">
                  <a:extLst>
                    <a:ext uri="{9D8B030D-6E8A-4147-A177-3AD203B41FA5}">
                      <a16:colId xmlns:a16="http://schemas.microsoft.com/office/drawing/2014/main" val="20005"/>
                    </a:ext>
                  </a:extLst>
                </a:gridCol>
                <a:gridCol w="340254">
                  <a:extLst>
                    <a:ext uri="{9D8B030D-6E8A-4147-A177-3AD203B41FA5}">
                      <a16:colId xmlns:a16="http://schemas.microsoft.com/office/drawing/2014/main" val="20006"/>
                    </a:ext>
                  </a:extLst>
                </a:gridCol>
              </a:tblGrid>
              <a:tr h="302569">
                <a:tc gridSpan="3">
                  <a:txBody>
                    <a:bodyPr/>
                    <a:lstStyle/>
                    <a:p>
                      <a:pPr algn="ctr" fontAlgn="b"/>
                      <a:r>
                        <a:rPr lang="en-US" sz="2400" b="1" i="0" u="none" strike="noStrike" dirty="0" smtClean="0">
                          <a:solidFill>
                            <a:srgbClr val="990000"/>
                          </a:solidFill>
                          <a:effectLst/>
                          <a:latin typeface="Calibri" panose="020F0502020204030204" pitchFamily="34" charset="0"/>
                        </a:rPr>
                        <a:t>TEMPORARY </a:t>
                      </a:r>
                    </a:p>
                    <a:p>
                      <a:pPr algn="ctr" fontAlgn="b"/>
                      <a:r>
                        <a:rPr lang="en-US" sz="2400" b="1" i="0" u="none" strike="noStrike" dirty="0" smtClean="0">
                          <a:solidFill>
                            <a:srgbClr val="990000"/>
                          </a:solidFill>
                          <a:effectLst/>
                          <a:latin typeface="Calibri" panose="020F0502020204030204" pitchFamily="34" charset="0"/>
                        </a:rPr>
                        <a:t>These accounts are closed</a:t>
                      </a:r>
                      <a:endParaRPr lang="en-US" sz="2400" b="1" i="0" u="none" strike="noStrike" dirty="0">
                        <a:solidFill>
                          <a:srgbClr val="990000"/>
                        </a:solidFill>
                        <a:effectLst/>
                        <a:latin typeface="Calibri" panose="020F0502020204030204" pitchFamily="34" charset="0"/>
                      </a:endParaRPr>
                    </a:p>
                  </a:txBody>
                  <a:tcPr marL="4233" marR="4233" marT="4233" marB="91440" anchor="ctr">
                    <a:lnB w="12700" cmpd="sng">
                      <a:noFill/>
                    </a:lnB>
                    <a:noFill/>
                  </a:tcPr>
                </a:tc>
                <a:tc hMerge="1">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0" marB="0" anchor="ctr">
                    <a:solidFill>
                      <a:srgbClr val="17CBA9"/>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noFill/>
                  </a:tcPr>
                </a:tc>
                <a:tc gridSpan="3">
                  <a:txBody>
                    <a:bodyPr/>
                    <a:lstStyle/>
                    <a:p>
                      <a:pPr algn="ctr" fontAlgn="b"/>
                      <a:r>
                        <a:rPr lang="en-US" sz="2400" b="1" i="0" u="none" strike="noStrike" dirty="0" smtClean="0">
                          <a:solidFill>
                            <a:srgbClr val="990000"/>
                          </a:solidFill>
                          <a:effectLst/>
                          <a:latin typeface="Calibri" panose="020F0502020204030204" pitchFamily="34" charset="0"/>
                        </a:rPr>
                        <a:t>PERMANENT</a:t>
                      </a:r>
                    </a:p>
                    <a:p>
                      <a:pPr algn="ctr" fontAlgn="b"/>
                      <a:r>
                        <a:rPr lang="en-US" sz="2400" b="1" i="0" u="none" strike="noStrike" dirty="0" smtClean="0">
                          <a:solidFill>
                            <a:srgbClr val="990000"/>
                          </a:solidFill>
                          <a:effectLst/>
                          <a:latin typeface="Calibri" panose="020F0502020204030204" pitchFamily="34" charset="0"/>
                        </a:rPr>
                        <a:t>These </a:t>
                      </a:r>
                      <a:r>
                        <a:rPr lang="en-US" sz="2400" b="1" i="0" u="none" strike="noStrike" kern="1200" dirty="0" smtClean="0">
                          <a:solidFill>
                            <a:srgbClr val="990000"/>
                          </a:solidFill>
                          <a:effectLst/>
                          <a:latin typeface="Calibri" panose="020F0502020204030204" pitchFamily="34" charset="0"/>
                          <a:ea typeface="+mn-ea"/>
                          <a:cs typeface="+mn-cs"/>
                        </a:rPr>
                        <a:t>accounts</a:t>
                      </a:r>
                      <a:r>
                        <a:rPr lang="en-US" sz="2400" b="1" i="0" u="none" strike="noStrike" dirty="0" smtClean="0">
                          <a:solidFill>
                            <a:srgbClr val="990000"/>
                          </a:solidFill>
                          <a:effectLst/>
                          <a:latin typeface="Calibri" panose="020F0502020204030204" pitchFamily="34" charset="0"/>
                        </a:rPr>
                        <a:t> are not closed</a:t>
                      </a:r>
                    </a:p>
                  </a:txBody>
                  <a:tcPr marL="4233" marR="4233" marT="4233" marB="91440" anchor="ctr">
                    <a:lnB w="12700" cmpd="sng">
                      <a:noFill/>
                    </a:lnB>
                    <a:noFill/>
                  </a:tcPr>
                </a:tc>
                <a:tc hMerge="1">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solidFill>
                      <a:srgbClr val="00B0F0"/>
                    </a:solidFill>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solidFill>
                      <a:srgbClr val="00B0F0"/>
                    </a:solidFill>
                  </a:tcPr>
                </a:tc>
                <a:extLst>
                  <a:ext uri="{0D108BD9-81ED-4DB2-BD59-A6C34878D82A}">
                    <a16:rowId xmlns:a16="http://schemas.microsoft.com/office/drawing/2014/main" val="10000"/>
                  </a:ext>
                </a:extLst>
              </a:tr>
              <a:tr h="302569">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1"/>
                  </a:ext>
                </a:extLst>
              </a:tr>
              <a:tr h="0">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r>
                        <a:rPr lang="en-US" sz="2400" b="1" u="none" strike="noStrike" dirty="0">
                          <a:effectLst/>
                        </a:rPr>
                        <a:t>All revenue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F9F1"/>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2400" b="1" u="none" strike="noStrike" dirty="0">
                          <a:effectLst/>
                        </a:rPr>
                        <a:t>All asset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DEEFF"/>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2"/>
                  </a:ext>
                </a:extLst>
              </a:tr>
              <a:tr h="182245">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3"/>
                  </a:ext>
                </a:extLst>
              </a:tr>
              <a:tr h="0">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r>
                        <a:rPr lang="en-US" sz="2400" b="1" u="none" strike="noStrike" dirty="0">
                          <a:effectLst/>
                        </a:rPr>
                        <a:t>All expense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F9F1"/>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2400" b="1" u="none" strike="noStrike" dirty="0">
                          <a:effectLst/>
                        </a:rPr>
                        <a:t>All liability accounts</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DEEFF"/>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4"/>
                  </a:ext>
                </a:extLst>
              </a:tr>
              <a:tr h="182245">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1"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5"/>
                  </a:ext>
                </a:extLst>
              </a:tr>
              <a:tr h="0">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r>
                        <a:rPr lang="en-US" sz="2400" b="1" u="none" strike="noStrike" dirty="0">
                          <a:effectLst/>
                        </a:rPr>
                        <a:t>Owner's </a:t>
                      </a:r>
                      <a:r>
                        <a:rPr lang="en-US" sz="2400" b="1" u="none" strike="noStrike" dirty="0" smtClean="0">
                          <a:effectLst/>
                        </a:rPr>
                        <a:t>drawings account</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F9F1"/>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r>
                        <a:rPr lang="en-US" sz="2400" b="1" u="none" strike="noStrike" dirty="0">
                          <a:effectLst/>
                        </a:rPr>
                        <a:t>Owner's </a:t>
                      </a:r>
                      <a:r>
                        <a:rPr lang="en-US" sz="2400" b="1" u="none" strike="noStrike" dirty="0" smtClean="0">
                          <a:effectLst/>
                        </a:rPr>
                        <a:t>capital </a:t>
                      </a:r>
                      <a:r>
                        <a:rPr lang="en-US" sz="2400" b="1" u="none" strike="noStrike" dirty="0">
                          <a:effectLst/>
                        </a:rPr>
                        <a:t>account</a:t>
                      </a:r>
                      <a:endParaRPr lang="en-US" sz="2400" b="1" i="0" u="none" strike="noStrike" dirty="0">
                        <a:solidFill>
                          <a:srgbClr val="000000"/>
                        </a:solidFill>
                        <a:effectLst/>
                        <a:latin typeface="Calibri" panose="020F0502020204030204" pitchFamily="34" charset="0"/>
                      </a:endParaRPr>
                    </a:p>
                  </a:txBody>
                  <a:tcPr marL="4233" marR="4233"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DEEFF"/>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6"/>
                  </a:ext>
                </a:extLst>
              </a:tr>
              <a:tr h="182245">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7CBA9"/>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7"/>
                  </a:ext>
                </a:extLst>
              </a:tr>
            </a:tbl>
          </a:graphicData>
        </a:graphic>
      </p:graphicFrame>
      <p:sp>
        <p:nvSpPr>
          <p:cNvPr id="17" name="Rectangle 16"/>
          <p:cNvSpPr>
            <a:spLocks noChangeArrowheads="1"/>
          </p:cNvSpPr>
          <p:nvPr/>
        </p:nvSpPr>
        <p:spPr bwMode="auto">
          <a:xfrm>
            <a:off x="6477000" y="856869"/>
            <a:ext cx="2073626" cy="59093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0"/>
              </a:spcBef>
            </a:pPr>
            <a:r>
              <a:rPr lang="en-US" altLang="en-US" sz="1200" b="1" dirty="0">
                <a:solidFill>
                  <a:srgbClr val="196E78"/>
                </a:solidFill>
              </a:rPr>
              <a:t>ILLUSTRATION 4.8</a:t>
            </a:r>
          </a:p>
          <a:p>
            <a:pPr>
              <a:lnSpc>
                <a:spcPct val="90000"/>
              </a:lnSpc>
              <a:spcBef>
                <a:spcPct val="0"/>
              </a:spcBef>
            </a:pPr>
            <a:r>
              <a:rPr lang="en-US" sz="1200" dirty="0"/>
              <a:t>Temporary versus permanent accounts</a:t>
            </a:r>
            <a:endParaRPr lang="en-US" altLang="en-US" sz="1200" dirty="0"/>
          </a:p>
        </p:txBody>
      </p:sp>
    </p:spTree>
    <p:extLst>
      <p:ext uri="{BB962C8B-B14F-4D97-AF65-F5344CB8AC3E}">
        <p14:creationId xmlns:p14="http://schemas.microsoft.com/office/powerpoint/2010/main" val="3803495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0" lvl="2" indent="0">
              <a:lnSpc>
                <a:spcPct val="100000"/>
              </a:lnSpc>
              <a:spcBef>
                <a:spcPts val="1200"/>
              </a:spcBef>
              <a:buClr>
                <a:srgbClr val="990000"/>
              </a:buClr>
              <a:buSzPct val="100000"/>
              <a:buNone/>
            </a:pPr>
            <a:r>
              <a:rPr lang="en-US" altLang="en-US" sz="2800" b="1" dirty="0" smtClean="0">
                <a:solidFill>
                  <a:srgbClr val="0000CC"/>
                </a:solidFill>
              </a:rPr>
              <a:t>Closing </a:t>
            </a:r>
            <a:r>
              <a:rPr lang="en-US" altLang="en-US" sz="2800" b="1" dirty="0">
                <a:solidFill>
                  <a:srgbClr val="0000CC"/>
                </a:solidFill>
              </a:rPr>
              <a:t>entries </a:t>
            </a:r>
            <a:r>
              <a:rPr lang="en-US" altLang="en-US" sz="2800" dirty="0"/>
              <a:t>formally recognize in the ledger the transfer </a:t>
            </a:r>
            <a:r>
              <a:rPr lang="en-US" altLang="en-US" sz="2800" dirty="0" smtClean="0"/>
              <a:t>of:</a:t>
            </a:r>
            <a:endParaRPr lang="en-US" altLang="en-US" sz="2800" dirty="0"/>
          </a:p>
          <a:p>
            <a:pPr marL="574675" lvl="2" indent="-346075">
              <a:lnSpc>
                <a:spcPct val="100000"/>
              </a:lnSpc>
              <a:spcBef>
                <a:spcPts val="1200"/>
              </a:spcBef>
              <a:buClr>
                <a:srgbClr val="990000"/>
              </a:buClr>
              <a:buSzPct val="100000"/>
            </a:pPr>
            <a:r>
              <a:rPr lang="en-US" altLang="en-US" sz="2800" dirty="0" smtClean="0"/>
              <a:t>Net </a:t>
            </a:r>
            <a:r>
              <a:rPr lang="en-US" altLang="en-US" sz="2800" dirty="0"/>
              <a:t>income (or net loss) to owner’s capital</a:t>
            </a:r>
            <a:r>
              <a:rPr lang="en-US" altLang="en-US" sz="2800" dirty="0" smtClean="0"/>
              <a:t> </a:t>
            </a:r>
            <a:endParaRPr lang="en-US" altLang="en-US" sz="2800" dirty="0"/>
          </a:p>
          <a:p>
            <a:pPr marL="574675" lvl="2" indent="-346075">
              <a:lnSpc>
                <a:spcPct val="100000"/>
              </a:lnSpc>
              <a:spcBef>
                <a:spcPts val="1200"/>
              </a:spcBef>
              <a:buClr>
                <a:srgbClr val="990000"/>
              </a:buClr>
              <a:buSzPct val="100000"/>
            </a:pPr>
            <a:r>
              <a:rPr lang="en-US" altLang="en-US" sz="2800" dirty="0"/>
              <a:t>O</a:t>
            </a:r>
            <a:r>
              <a:rPr lang="en-US" altLang="en-US" sz="2800" dirty="0" smtClean="0"/>
              <a:t>wner’s </a:t>
            </a:r>
            <a:r>
              <a:rPr lang="en-US" altLang="en-US" sz="2800" dirty="0"/>
              <a:t>drawings </a:t>
            </a:r>
            <a:r>
              <a:rPr lang="en-US" altLang="en-US" sz="2800" dirty="0" smtClean="0"/>
              <a:t>to </a:t>
            </a:r>
            <a:r>
              <a:rPr lang="en-US" altLang="en-US" sz="2800" dirty="0"/>
              <a:t>owner’s </a:t>
            </a:r>
            <a:r>
              <a:rPr lang="en-US" altLang="en-US" sz="2800" dirty="0" smtClean="0"/>
              <a:t>capital</a:t>
            </a:r>
          </a:p>
          <a:p>
            <a:pPr marL="0" lvl="2" indent="0">
              <a:lnSpc>
                <a:spcPct val="100000"/>
              </a:lnSpc>
              <a:spcBef>
                <a:spcPts val="1200"/>
              </a:spcBef>
              <a:buClr>
                <a:srgbClr val="990000"/>
              </a:buClr>
              <a:buSzPct val="100000"/>
              <a:buNone/>
            </a:pPr>
            <a:r>
              <a:rPr lang="en-US" altLang="en-US" sz="2800" dirty="0" smtClean="0"/>
              <a:t>Produce </a:t>
            </a:r>
            <a:r>
              <a:rPr lang="en-US" altLang="en-US" sz="2800" dirty="0"/>
              <a:t>a zero balance in each temporary </a:t>
            </a:r>
            <a:r>
              <a:rPr lang="en-US" altLang="en-US" sz="2800" dirty="0" smtClean="0"/>
              <a:t>account.</a:t>
            </a:r>
            <a:endParaRPr lang="en-US" altLang="en-US" sz="2800" dirty="0"/>
          </a:p>
          <a:p>
            <a:pPr marL="0" lvl="2" indent="0">
              <a:lnSpc>
                <a:spcPct val="100000"/>
              </a:lnSpc>
              <a:spcBef>
                <a:spcPts val="1200"/>
              </a:spcBef>
              <a:buClr>
                <a:srgbClr val="990000"/>
              </a:buClr>
              <a:buSzPct val="100000"/>
              <a:buNone/>
            </a:pPr>
            <a:r>
              <a:rPr lang="en-US" altLang="en-US" sz="2800" dirty="0"/>
              <a:t>Companies generally journalize and post closing entries only at </a:t>
            </a:r>
            <a:r>
              <a:rPr lang="en-US" altLang="en-US" sz="2800" dirty="0" smtClean="0"/>
              <a:t>end </a:t>
            </a:r>
            <a:r>
              <a:rPr lang="en-US" altLang="en-US" sz="2800" dirty="0"/>
              <a:t>of </a:t>
            </a:r>
            <a:r>
              <a:rPr lang="en-US" altLang="en-US" sz="2800" dirty="0" smtClean="0"/>
              <a:t>the annual </a:t>
            </a:r>
            <a:r>
              <a:rPr lang="en-US" altLang="en-US" sz="2800" dirty="0"/>
              <a:t>accounting period</a:t>
            </a:r>
            <a:r>
              <a:rPr lang="en-US" altLang="en-US" sz="2800" dirty="0" smtClean="0"/>
              <a:t>.</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Preparing Closing Entries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234341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19</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Preparing Closing Entries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6639639"/>
              </p:ext>
            </p:extLst>
          </p:nvPr>
        </p:nvGraphicFramePr>
        <p:xfrm>
          <a:off x="402168" y="1676675"/>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u="none" strike="noStrike" dirty="0">
                          <a:effectLst/>
                        </a:rPr>
                        <a:t>(Individual) </a:t>
                      </a:r>
                      <a:endParaRPr lang="en-US" sz="1800" b="1" u="none" strike="noStrike" dirty="0" smtClean="0">
                        <a:effectLst/>
                      </a:endParaRPr>
                    </a:p>
                    <a:p>
                      <a:pPr algn="ctr" fontAlgn="b"/>
                      <a:r>
                        <a:rPr lang="en-US" sz="1800" b="1" u="none" strike="noStrike" dirty="0" smtClean="0">
                          <a:solidFill>
                            <a:srgbClr val="92D050"/>
                          </a:solidFill>
                          <a:effectLst/>
                        </a:rPr>
                        <a:t>Expenses</a:t>
                      </a:r>
                      <a:endParaRPr lang="en-US" sz="1800" b="1" i="0" u="none" strike="noStrike" dirty="0">
                        <a:solidFill>
                          <a:srgbClr val="92D05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39788381"/>
              </p:ext>
            </p:extLst>
          </p:nvPr>
        </p:nvGraphicFramePr>
        <p:xfrm>
          <a:off x="6477000" y="1676400"/>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u="none" strike="noStrike" dirty="0">
                          <a:effectLst/>
                        </a:rPr>
                        <a:t>(Individual) </a:t>
                      </a:r>
                      <a:endParaRPr lang="en-US" sz="1800" b="1" u="none" strike="noStrike" dirty="0" smtClean="0">
                        <a:effectLst/>
                      </a:endParaRPr>
                    </a:p>
                    <a:p>
                      <a:pPr algn="ctr" fontAlgn="b"/>
                      <a:r>
                        <a:rPr lang="en-US" sz="1800" b="1" i="0" u="none" strike="noStrike" dirty="0" smtClean="0">
                          <a:solidFill>
                            <a:srgbClr val="92D050"/>
                          </a:solidFill>
                          <a:effectLst/>
                          <a:latin typeface="+mn-lt"/>
                        </a:rPr>
                        <a:t>Revenues</a:t>
                      </a:r>
                      <a:endParaRPr lang="en-US" sz="1800" b="1" i="0" u="none" strike="noStrike" dirty="0">
                        <a:solidFill>
                          <a:srgbClr val="92D05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0816021"/>
              </p:ext>
            </p:extLst>
          </p:nvPr>
        </p:nvGraphicFramePr>
        <p:xfrm>
          <a:off x="3450168" y="1676400"/>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smtClean="0">
                          <a:solidFill>
                            <a:srgbClr val="00B050"/>
                          </a:solidFill>
                          <a:effectLst/>
                          <a:latin typeface="+mn-lt"/>
                        </a:rPr>
                        <a:t>Income</a:t>
                      </a:r>
                    </a:p>
                    <a:p>
                      <a:pPr algn="ctr" fontAlgn="b"/>
                      <a:r>
                        <a:rPr lang="en-US" sz="1800" b="1" i="0" u="none" strike="noStrike" dirty="0" smtClean="0">
                          <a:solidFill>
                            <a:srgbClr val="00B050"/>
                          </a:solidFill>
                          <a:effectLst/>
                          <a:latin typeface="+mn-lt"/>
                        </a:rPr>
                        <a:t>Summary</a:t>
                      </a:r>
                      <a:endParaRPr lang="en-US" sz="1800" b="1" i="0" u="none" strike="noStrike" dirty="0">
                        <a:solidFill>
                          <a:srgbClr val="00B05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07945923"/>
              </p:ext>
            </p:extLst>
          </p:nvPr>
        </p:nvGraphicFramePr>
        <p:xfrm>
          <a:off x="6498168" y="4108875"/>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smtClean="0">
                          <a:solidFill>
                            <a:schemeClr val="dk1"/>
                          </a:solidFill>
                          <a:effectLst/>
                          <a:latin typeface="+mn-lt"/>
                        </a:rPr>
                        <a:t>Owner’s </a:t>
                      </a:r>
                    </a:p>
                    <a:p>
                      <a:pPr algn="ctr" fontAlgn="b"/>
                      <a:r>
                        <a:rPr lang="en-US" sz="1800" b="1" i="0" u="none" strike="noStrike" dirty="0" smtClean="0">
                          <a:solidFill>
                            <a:schemeClr val="dk1"/>
                          </a:solidFill>
                          <a:effectLst/>
                          <a:latin typeface="+mn-lt"/>
                        </a:rPr>
                        <a:t>Capital</a:t>
                      </a:r>
                      <a:endParaRPr lang="en-US" sz="1800" b="1" i="0" u="none" strike="noStrike" dirty="0">
                        <a:solidFill>
                          <a:srgbClr val="00000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35791515"/>
              </p:ext>
            </p:extLst>
          </p:nvPr>
        </p:nvGraphicFramePr>
        <p:xfrm>
          <a:off x="3450168" y="4109484"/>
          <a:ext cx="2264832" cy="1910925"/>
        </p:xfrm>
        <a:graphic>
          <a:graphicData uri="http://schemas.openxmlformats.org/drawingml/2006/table">
            <a:tbl>
              <a:tblPr>
                <a:tableStyleId>{5C22544A-7EE6-4342-B048-85BDC9FD1C3A}</a:tableStyleId>
              </a:tblPr>
              <a:tblGrid>
                <a:gridCol w="1132416">
                  <a:extLst>
                    <a:ext uri="{9D8B030D-6E8A-4147-A177-3AD203B41FA5}">
                      <a16:colId xmlns:a16="http://schemas.microsoft.com/office/drawing/2014/main" val="20000"/>
                    </a:ext>
                  </a:extLst>
                </a:gridCol>
                <a:gridCol w="1132416">
                  <a:extLst>
                    <a:ext uri="{9D8B030D-6E8A-4147-A177-3AD203B41FA5}">
                      <a16:colId xmlns:a16="http://schemas.microsoft.com/office/drawing/2014/main" val="20001"/>
                    </a:ext>
                  </a:extLst>
                </a:gridCol>
              </a:tblGrid>
              <a:tr h="571355">
                <a:tc gridSpan="2">
                  <a:txBody>
                    <a:bodyPr/>
                    <a:lstStyle/>
                    <a:p>
                      <a:pPr algn="ctr" fontAlgn="b"/>
                      <a:r>
                        <a:rPr lang="en-US" sz="1800" b="1" i="0" u="none" strike="noStrike" dirty="0" smtClean="0">
                          <a:solidFill>
                            <a:schemeClr val="dk1"/>
                          </a:solidFill>
                          <a:effectLst/>
                          <a:latin typeface="+mn-lt"/>
                        </a:rPr>
                        <a:t>Owner’s</a:t>
                      </a:r>
                    </a:p>
                    <a:p>
                      <a:pPr algn="ctr" fontAlgn="b"/>
                      <a:r>
                        <a:rPr lang="en-US" sz="1800" b="1" i="0" u="none" strike="noStrike" dirty="0" smtClean="0">
                          <a:solidFill>
                            <a:schemeClr val="dk1"/>
                          </a:solidFill>
                          <a:effectLst/>
                          <a:latin typeface="+mn-lt"/>
                        </a:rPr>
                        <a:t>Drawings</a:t>
                      </a:r>
                      <a:endParaRPr lang="en-US" sz="1800" b="1" i="0" u="none" strike="noStrike" dirty="0">
                        <a:solidFill>
                          <a:srgbClr val="000000"/>
                        </a:solidFill>
                        <a:effectLst/>
                        <a:latin typeface="Calibri" panose="020F0502020204030204" pitchFamily="34" charset="0"/>
                      </a:endParaRPr>
                    </a:p>
                  </a:txBody>
                  <a:tcPr marL="4233" marR="4233" anchor="b">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0"/>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7024">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7658">
                <a:tc>
                  <a:txBody>
                    <a:bodyPr/>
                    <a:lstStyle/>
                    <a:p>
                      <a:pPr algn="l" fontAlgn="b"/>
                      <a:endParaRPr lang="en-US" sz="1000" b="0" i="0" u="none" strike="noStrike" dirty="0">
                        <a:solidFill>
                          <a:srgbClr val="000000"/>
                        </a:solidFill>
                        <a:effectLst/>
                        <a:latin typeface="Calibri" panose="020F0502020204030204" pitchFamily="34" charset="0"/>
                      </a:endParaRPr>
                    </a:p>
                  </a:txBody>
                  <a:tcPr marL="4233" marR="4233" marT="4233" marB="0" anchor="b">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500" b="0" i="0" u="none" strike="noStrike" dirty="0">
                        <a:solidFill>
                          <a:srgbClr val="000000"/>
                        </a:solidFill>
                        <a:effectLst/>
                        <a:latin typeface="Calibri" panose="020F0502020204030204" pitchFamily="34" charset="0"/>
                      </a:endParaRPr>
                    </a:p>
                  </a:txBody>
                  <a:tcPr marL="4233" marR="4233" marT="4233" marB="0" anchor="b">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4" name="Straight Arrow Connector 3"/>
          <p:cNvCxnSpPr>
            <a:stCxn id="15" idx="3"/>
            <a:endCxn id="14" idx="1"/>
          </p:cNvCxnSpPr>
          <p:nvPr/>
        </p:nvCxnSpPr>
        <p:spPr>
          <a:xfrm flipV="1">
            <a:off x="5715000" y="5064337"/>
            <a:ext cx="783168" cy="609"/>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3"/>
            <a:endCxn id="13" idx="1"/>
          </p:cNvCxnSpPr>
          <p:nvPr/>
        </p:nvCxnSpPr>
        <p:spPr>
          <a:xfrm flipV="1">
            <a:off x="2667000" y="2631862"/>
            <a:ext cx="783168" cy="275"/>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3" idx="3"/>
          </p:cNvCxnSpPr>
          <p:nvPr/>
        </p:nvCxnSpPr>
        <p:spPr>
          <a:xfrm flipH="1" flipV="1">
            <a:off x="5715000" y="2631862"/>
            <a:ext cx="762000" cy="3244"/>
          </a:xfrm>
          <a:prstGeom prst="straightConnector1">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3450168" y="2911548"/>
            <a:ext cx="5541432" cy="990599"/>
          </a:xfrm>
          <a:prstGeom prst="bentConnector3">
            <a:avLst>
              <a:gd name="adj1" fmla="val -6891"/>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4" idx="3"/>
          </p:cNvCxnSpPr>
          <p:nvPr/>
        </p:nvCxnSpPr>
        <p:spPr>
          <a:xfrm rot="5400000">
            <a:off x="8288231" y="4360968"/>
            <a:ext cx="1178138" cy="228600"/>
          </a:xfrm>
          <a:prstGeom prst="bentConnector2">
            <a:avLst/>
          </a:prstGeom>
          <a:ln w="38100">
            <a:solidFill>
              <a:srgbClr val="99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76662" y="2493336"/>
            <a:ext cx="314876" cy="279797"/>
          </a:xfrm>
          <a:prstGeom prst="rect">
            <a:avLst/>
          </a:prstGeom>
          <a:solidFill>
            <a:schemeClr val="bg2"/>
          </a:solidFill>
          <a:ln>
            <a:solidFill>
              <a:schemeClr val="tx1"/>
            </a:solidFill>
          </a:ln>
        </p:spPr>
        <p:txBody>
          <a:bodyPr wrap="square" rtlCol="0" anchor="ctr" anchorCtr="0">
            <a:spAutoFit/>
          </a:bodyPr>
          <a:lstStyle/>
          <a:p>
            <a:pPr algn="ctr"/>
            <a:r>
              <a:rPr lang="en-US" sz="1400" dirty="0" smtClean="0"/>
              <a:t>1</a:t>
            </a:r>
            <a:endParaRPr lang="en-US" sz="1400" dirty="0"/>
          </a:p>
        </p:txBody>
      </p:sp>
      <p:sp>
        <p:nvSpPr>
          <p:cNvPr id="35" name="TextBox 34"/>
          <p:cNvSpPr txBox="1"/>
          <p:nvPr/>
        </p:nvSpPr>
        <p:spPr>
          <a:xfrm>
            <a:off x="2856612" y="2479346"/>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smtClean="0"/>
              <a:t>2</a:t>
            </a:r>
            <a:endParaRPr lang="en-US" sz="1400" dirty="0"/>
          </a:p>
        </p:txBody>
      </p:sp>
      <p:sp>
        <p:nvSpPr>
          <p:cNvPr id="36" name="TextBox 35"/>
          <p:cNvSpPr txBox="1"/>
          <p:nvPr/>
        </p:nvSpPr>
        <p:spPr>
          <a:xfrm>
            <a:off x="5954241" y="3733800"/>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smtClean="0"/>
              <a:t>3</a:t>
            </a:r>
            <a:endParaRPr lang="en-US" sz="1400" dirty="0"/>
          </a:p>
        </p:txBody>
      </p:sp>
      <p:sp>
        <p:nvSpPr>
          <p:cNvPr id="37" name="TextBox 36"/>
          <p:cNvSpPr txBox="1"/>
          <p:nvPr/>
        </p:nvSpPr>
        <p:spPr>
          <a:xfrm>
            <a:off x="5922336" y="4907495"/>
            <a:ext cx="314876" cy="307777"/>
          </a:xfrm>
          <a:prstGeom prst="rect">
            <a:avLst/>
          </a:prstGeom>
          <a:solidFill>
            <a:schemeClr val="bg2"/>
          </a:solidFill>
          <a:ln>
            <a:solidFill>
              <a:schemeClr val="tx1"/>
            </a:solidFill>
          </a:ln>
        </p:spPr>
        <p:txBody>
          <a:bodyPr wrap="square" rtlCol="0" anchor="ctr" anchorCtr="0">
            <a:spAutoFit/>
          </a:bodyPr>
          <a:lstStyle/>
          <a:p>
            <a:pPr algn="ctr"/>
            <a:r>
              <a:rPr lang="en-US" sz="1400" dirty="0" smtClean="0"/>
              <a:t>4</a:t>
            </a:r>
            <a:endParaRPr lang="en-US" sz="1400" dirty="0"/>
          </a:p>
        </p:txBody>
      </p:sp>
      <p:sp>
        <p:nvSpPr>
          <p:cNvPr id="38" name="Rectangle 37"/>
          <p:cNvSpPr/>
          <p:nvPr/>
        </p:nvSpPr>
        <p:spPr>
          <a:xfrm>
            <a:off x="228600" y="3962400"/>
            <a:ext cx="2967038" cy="2031325"/>
          </a:xfrm>
          <a:prstGeom prst="rect">
            <a:avLst/>
          </a:prstGeom>
        </p:spPr>
        <p:txBody>
          <a:bodyPr wrap="square">
            <a:spAutoFit/>
          </a:bodyPr>
          <a:lstStyle/>
          <a:p>
            <a:r>
              <a:rPr lang="en-US" sz="1400" b="1" dirty="0"/>
              <a:t>Key:</a:t>
            </a:r>
          </a:p>
          <a:p>
            <a:pPr marL="228600" indent="-228600">
              <a:buFont typeface="+mj-lt"/>
              <a:buAutoNum type="arabicPeriod"/>
            </a:pPr>
            <a:r>
              <a:rPr lang="en-US" sz="1400" dirty="0"/>
              <a:t>Close Revenues to Income </a:t>
            </a:r>
            <a:r>
              <a:rPr lang="en-US" sz="1400" dirty="0" smtClean="0"/>
              <a:t>Summary.</a:t>
            </a:r>
          </a:p>
          <a:p>
            <a:pPr marL="228600" indent="-228600">
              <a:buFont typeface="+mj-lt"/>
              <a:buAutoNum type="arabicPeriod"/>
            </a:pPr>
            <a:r>
              <a:rPr lang="en-US" sz="1400" dirty="0" smtClean="0"/>
              <a:t>Close </a:t>
            </a:r>
            <a:r>
              <a:rPr lang="en-US" sz="1400" dirty="0"/>
              <a:t>Expenses to Income </a:t>
            </a:r>
            <a:r>
              <a:rPr lang="en-US" sz="1400" dirty="0" smtClean="0"/>
              <a:t>Summary.</a:t>
            </a:r>
          </a:p>
          <a:p>
            <a:pPr marL="228600" indent="-228600">
              <a:buFont typeface="+mj-lt"/>
              <a:buAutoNum type="arabicPeriod"/>
            </a:pPr>
            <a:r>
              <a:rPr lang="en-US" sz="1400" dirty="0" smtClean="0"/>
              <a:t>Close </a:t>
            </a:r>
            <a:r>
              <a:rPr lang="en-US" sz="1400" dirty="0"/>
              <a:t>Income Summary to Owner’s </a:t>
            </a:r>
            <a:r>
              <a:rPr lang="en-US" sz="1400" dirty="0" smtClean="0"/>
              <a:t>Capital.</a:t>
            </a:r>
          </a:p>
          <a:p>
            <a:pPr marL="228600" indent="-228600">
              <a:buFont typeface="+mj-lt"/>
              <a:buAutoNum type="arabicPeriod"/>
            </a:pPr>
            <a:r>
              <a:rPr lang="en-US" sz="1400" dirty="0" smtClean="0"/>
              <a:t>Close </a:t>
            </a:r>
            <a:r>
              <a:rPr lang="en-US" sz="1400" dirty="0"/>
              <a:t>Owner’s Drawings to Owner’s Capital.</a:t>
            </a:r>
          </a:p>
        </p:txBody>
      </p:sp>
      <p:sp>
        <p:nvSpPr>
          <p:cNvPr id="39" name="Rectangle 38"/>
          <p:cNvSpPr>
            <a:spLocks noChangeArrowheads="1"/>
          </p:cNvSpPr>
          <p:nvPr/>
        </p:nvSpPr>
        <p:spPr bwMode="auto">
          <a:xfrm>
            <a:off x="6689374" y="762000"/>
            <a:ext cx="2073626" cy="59093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4.9</a:t>
            </a:r>
          </a:p>
          <a:p>
            <a:pPr>
              <a:lnSpc>
                <a:spcPct val="90000"/>
              </a:lnSpc>
              <a:spcBef>
                <a:spcPct val="0"/>
              </a:spcBef>
              <a:buClrTx/>
              <a:buSzTx/>
              <a:buFontTx/>
              <a:buNone/>
            </a:pPr>
            <a:r>
              <a:rPr lang="en-US" sz="1200" b="0" dirty="0" smtClean="0">
                <a:solidFill>
                  <a:schemeClr val="tx1"/>
                </a:solidFill>
                <a:latin typeface="+mn-lt"/>
              </a:rPr>
              <a:t>Diagram </a:t>
            </a:r>
            <a:r>
              <a:rPr lang="en-US" sz="1200" b="0" dirty="0">
                <a:solidFill>
                  <a:schemeClr val="tx1"/>
                </a:solidFill>
                <a:latin typeface="+mn-lt"/>
              </a:rPr>
              <a:t>of closing process—proprietorship</a:t>
            </a:r>
            <a:endParaRPr lang="en-US" altLang="en-US" sz="1200" b="0" dirty="0">
              <a:solidFill>
                <a:schemeClr val="tx1"/>
              </a:solidFill>
              <a:latin typeface="+mn-lt"/>
            </a:endParaRPr>
          </a:p>
        </p:txBody>
      </p:sp>
    </p:spTree>
    <p:extLst>
      <p:ext uri="{BB962C8B-B14F-4D97-AF65-F5344CB8AC3E}">
        <p14:creationId xmlns:p14="http://schemas.microsoft.com/office/powerpoint/2010/main" val="209575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N"/>
          <p:cNvSpPr>
            <a:spLocks noGrp="1"/>
          </p:cNvSpPr>
          <p:nvPr>
            <p:ph sz="quarter" idx="19"/>
          </p:nvPr>
        </p:nvSpPr>
        <p:spPr>
          <a:xfrm>
            <a:off x="152400" y="3505200"/>
            <a:ext cx="8839200" cy="533400"/>
          </a:xfrm>
        </p:spPr>
        <p:txBody>
          <a:bodyPr/>
          <a:lstStyle/>
          <a:p>
            <a:r>
              <a:rPr lang="en-US" b="1" dirty="0"/>
              <a:t>Chapter </a:t>
            </a:r>
            <a:r>
              <a:rPr lang="en-US" dirty="0" smtClean="0"/>
              <a:t>4</a:t>
            </a:r>
            <a:endParaRPr lang="en-US" b="1" dirty="0"/>
          </a:p>
        </p:txBody>
      </p:sp>
      <p:sp>
        <p:nvSpPr>
          <p:cNvPr id="6" name="CT"/>
          <p:cNvSpPr>
            <a:spLocks noGrp="1"/>
          </p:cNvSpPr>
          <p:nvPr>
            <p:ph sz="quarter" idx="20"/>
          </p:nvPr>
        </p:nvSpPr>
        <p:spPr>
          <a:xfrm>
            <a:off x="554182" y="4311018"/>
            <a:ext cx="8035636" cy="1251285"/>
          </a:xfrm>
        </p:spPr>
        <p:txBody>
          <a:bodyPr/>
          <a:lstStyle/>
          <a:p>
            <a:pPr>
              <a:spcBef>
                <a:spcPts val="0"/>
              </a:spcBef>
            </a:pPr>
            <a:r>
              <a:rPr lang="en-US" sz="4800" dirty="0" smtClean="0"/>
              <a:t>Completing the </a:t>
            </a:r>
          </a:p>
          <a:p>
            <a:pPr>
              <a:spcBef>
                <a:spcPts val="0"/>
              </a:spcBef>
            </a:pPr>
            <a:r>
              <a:rPr lang="en-US" sz="4800" dirty="0" smtClean="0"/>
              <a:t>Accounting Cycle</a:t>
            </a:r>
            <a:endParaRPr lang="en-US" sz="4800" dirty="0"/>
          </a:p>
        </p:txBody>
      </p:sp>
      <p:sp>
        <p:nvSpPr>
          <p:cNvPr id="8" name="Edition"/>
          <p:cNvSpPr txBox="1">
            <a:spLocks/>
          </p:cNvSpPr>
          <p:nvPr/>
        </p:nvSpPr>
        <p:spPr>
          <a:xfrm>
            <a:off x="304800" y="2667000"/>
            <a:ext cx="8839200" cy="609600"/>
          </a:xfrm>
          <a:prstGeom prst="rect">
            <a:avLst/>
          </a:prstGeom>
        </p:spPr>
        <p:txBody>
          <a:bodyPr/>
          <a:lstStyle>
            <a:lvl1pPr marL="0" indent="0" algn="ctr" defTabSz="914400" rtl="0" eaLnBrk="1" latinLnBrk="0" hangingPunct="1">
              <a:lnSpc>
                <a:spcPct val="90000"/>
              </a:lnSpc>
              <a:spcBef>
                <a:spcPts val="1000"/>
              </a:spcBef>
              <a:buFont typeface="Arial"/>
              <a:buNone/>
              <a:defRPr sz="2900" b="1" i="0"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000000"/>
              </a:solidFill>
            </a:endParaRPr>
          </a:p>
        </p:txBody>
      </p:sp>
      <p:sp>
        <p:nvSpPr>
          <p:cNvPr id="10" name="CN"/>
          <p:cNvSpPr txBox="1">
            <a:spLocks/>
          </p:cNvSpPr>
          <p:nvPr/>
        </p:nvSpPr>
        <p:spPr>
          <a:xfrm>
            <a:off x="0" y="2994660"/>
            <a:ext cx="9144000" cy="586740"/>
          </a:xfrm>
          <a:prstGeom prst="rect">
            <a:avLst/>
          </a:prstGeom>
          <a:solidFill>
            <a:schemeClr val="bg2"/>
          </a:solidFill>
        </p:spPr>
        <p:txBody>
          <a:bodyPr/>
          <a:lstStyle>
            <a:lvl1pPr marL="0" indent="0" algn="ctr" defTabSz="914400" rtl="0" eaLnBrk="1" latinLnBrk="0" hangingPunct="1">
              <a:lnSpc>
                <a:spcPct val="90000"/>
              </a:lnSpc>
              <a:spcBef>
                <a:spcPts val="1000"/>
              </a:spcBef>
              <a:buFont typeface="Arial"/>
              <a:buNone/>
              <a:defRPr sz="4000" b="1" i="0" kern="1200" baseline="0">
                <a:solidFill>
                  <a:schemeClr val="accent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196E78"/>
              </a:solidFill>
            </a:endParaRPr>
          </a:p>
        </p:txBody>
      </p:sp>
    </p:spTree>
    <p:extLst>
      <p:ext uri="{BB962C8B-B14F-4D97-AF65-F5344CB8AC3E}">
        <p14:creationId xmlns:p14="http://schemas.microsoft.com/office/powerpoint/2010/main" val="633805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527832639"/>
              </p:ext>
            </p:extLst>
          </p:nvPr>
        </p:nvGraphicFramePr>
        <p:xfrm>
          <a:off x="368726" y="1066800"/>
          <a:ext cx="8406432" cy="5147730"/>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200" b="1" u="none" strike="noStrike" dirty="0" smtClean="0">
                          <a:effectLst/>
                        </a:rPr>
                        <a:t>GENERAL JOURNAL</a:t>
                      </a:r>
                      <a:endParaRPr lang="en-US" sz="22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200" b="1" i="0" u="none" strike="noStrike" dirty="0" smtClean="0">
                          <a:solidFill>
                            <a:schemeClr val="dk1"/>
                          </a:solidFill>
                          <a:effectLst/>
                          <a:latin typeface="+mn-lt"/>
                        </a:rPr>
                        <a:t>Page</a:t>
                      </a:r>
                      <a:r>
                        <a:rPr lang="en-US" sz="2200" b="1" i="0" u="none" strike="noStrike" baseline="0" dirty="0" smtClean="0">
                          <a:solidFill>
                            <a:schemeClr val="dk1"/>
                          </a:solidFill>
                          <a:effectLst/>
                          <a:latin typeface="+mn-lt"/>
                        </a:rPr>
                        <a:t> J3</a:t>
                      </a:r>
                      <a:endParaRPr lang="en-US" sz="22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200" b="1" u="none" strike="noStrike" dirty="0">
                          <a:effectLst/>
                        </a:rPr>
                        <a:t>Date</a:t>
                      </a:r>
                      <a:endParaRPr lang="en-US" sz="22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smtClean="0">
                          <a:effectLst/>
                        </a:rPr>
                        <a:t>Account Titles and Explanations</a:t>
                      </a:r>
                      <a:endParaRPr lang="en-US" sz="22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Ref.</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smtClean="0">
                          <a:solidFill>
                            <a:srgbClr val="000000"/>
                          </a:solidFill>
                          <a:effectLst/>
                          <a:latin typeface="Calibri" panose="020F0502020204030204" pitchFamily="34" charset="0"/>
                        </a:rPr>
                        <a:t>Credit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l" fontAlgn="b"/>
                      <a:r>
                        <a:rPr lang="en-US" sz="2200" b="0" i="0" u="none" strike="noStrike" baseline="0" dirty="0" smtClean="0">
                          <a:solidFill>
                            <a:srgbClr val="000000"/>
                          </a:solidFill>
                          <a:effectLst/>
                          <a:latin typeface="Calibri" panose="020F0502020204030204" pitchFamily="34" charset="0"/>
                        </a:rPr>
                        <a:t>2020</a:t>
                      </a:r>
                    </a:p>
                    <a:p>
                      <a:pPr algn="l" fontAlgn="b"/>
                      <a:r>
                        <a:rPr lang="en-US" sz="2200" b="0" i="0" u="none" strike="noStrike" baseline="0" dirty="0" smtClean="0">
                          <a:solidFill>
                            <a:srgbClr val="000000"/>
                          </a:solidFill>
                          <a:effectLst/>
                          <a:latin typeface="Calibri" panose="020F0502020204030204" pitchFamily="34" charset="0"/>
                        </a:rPr>
                        <a:t>Oct.  31</a:t>
                      </a:r>
                      <a:endParaRPr lang="en-US" sz="22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smtClean="0"/>
                        <a:t>Service Revenue</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400</a:t>
                      </a:r>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10,600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smtClean="0">
                          <a:solidFill>
                            <a:srgbClr val="00B050"/>
                          </a:solidFill>
                        </a:rPr>
                        <a:t>Income Summary</a:t>
                      </a:r>
                      <a:endParaRPr lang="en-US" sz="2200" dirty="0">
                        <a:solidFill>
                          <a:srgbClr val="00B050"/>
                        </a:solidFill>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350</a:t>
                      </a:r>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10,600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dirty="0" smtClean="0">
                          <a:solidFill>
                            <a:srgbClr val="990000"/>
                          </a:solidFill>
                        </a:rPr>
                        <a:t>(To close revenue account)</a:t>
                      </a:r>
                      <a:endParaRPr lang="en-US" sz="2200" b="1" dirty="0">
                        <a:solidFill>
                          <a:srgbClr val="990000"/>
                        </a:solidFill>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0">
                <a:tc>
                  <a:txBody>
                    <a:bodyPr/>
                    <a:lstStyle/>
                    <a:p>
                      <a:pPr algn="r"/>
                      <a:r>
                        <a:rPr lang="en-US" sz="2200" dirty="0" smtClean="0"/>
                        <a:t>31</a:t>
                      </a:r>
                      <a:endParaRPr lang="en-US" sz="2200" dirty="0"/>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smtClean="0">
                          <a:solidFill>
                            <a:srgbClr val="00B050"/>
                          </a:solidFill>
                          <a:latin typeface="+mn-lt"/>
                          <a:ea typeface="+mn-ea"/>
                          <a:cs typeface="+mn-cs"/>
                        </a:rPr>
                        <a:t>Income</a:t>
                      </a:r>
                      <a:r>
                        <a:rPr lang="en-US" sz="2200" kern="1200" baseline="0" dirty="0" smtClean="0">
                          <a:solidFill>
                            <a:srgbClr val="00B050"/>
                          </a:solidFill>
                          <a:latin typeface="+mn-lt"/>
                          <a:ea typeface="+mn-ea"/>
                          <a:cs typeface="+mn-cs"/>
                        </a:rPr>
                        <a:t> Summary</a:t>
                      </a:r>
                      <a:endParaRPr lang="en-US" sz="2200" kern="1200" dirty="0">
                        <a:solidFill>
                          <a:srgbClr val="00B050"/>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350</a:t>
                      </a:r>
                      <a:endParaRPr lang="en-US" sz="2200" b="0" i="0" u="none" strike="noStrike" dirty="0">
                        <a:solidFill>
                          <a:srgbClr val="000000"/>
                        </a:solidFill>
                        <a:effectLst/>
                        <a:latin typeface="Calibri" panose="020F0502020204030204" pitchFamily="34" charset="0"/>
                      </a:endParaRP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7,740</a:t>
                      </a: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kern="1200" dirty="0" smtClean="0">
                          <a:solidFill>
                            <a:schemeClr val="dk1"/>
                          </a:solidFill>
                          <a:latin typeface="+mn-lt"/>
                          <a:ea typeface="+mn-ea"/>
                          <a:cs typeface="+mn-cs"/>
                        </a:rPr>
                        <a:t>Supplies Expense</a:t>
                      </a:r>
                      <a:endParaRPr lang="en-US" sz="22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smtClean="0">
                          <a:solidFill>
                            <a:schemeClr val="dk1"/>
                          </a:solidFill>
                          <a:latin typeface="+mn-lt"/>
                          <a:ea typeface="+mn-ea"/>
                          <a:cs typeface="+mn-cs"/>
                        </a:rPr>
                        <a:t>631</a:t>
                      </a: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1,500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smtClean="0">
                          <a:solidFill>
                            <a:schemeClr val="dk1"/>
                          </a:solidFill>
                          <a:latin typeface="+mn-lt"/>
                          <a:ea typeface="+mn-ea"/>
                          <a:cs typeface="+mn-cs"/>
                        </a:rPr>
                        <a:t>Depreciation Expense</a:t>
                      </a:r>
                      <a:endParaRPr lang="en-US" sz="22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smtClean="0">
                          <a:solidFill>
                            <a:schemeClr val="dk1"/>
                          </a:solidFill>
                          <a:latin typeface="+mn-lt"/>
                          <a:ea typeface="+mn-ea"/>
                          <a:cs typeface="+mn-cs"/>
                        </a:rPr>
                        <a:t>711</a:t>
                      </a: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40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smtClean="0">
                          <a:solidFill>
                            <a:schemeClr val="dk1"/>
                          </a:solidFill>
                          <a:latin typeface="+mn-lt"/>
                          <a:ea typeface="+mn-ea"/>
                          <a:cs typeface="+mn-cs"/>
                        </a:rPr>
                        <a:t>Insurance Expense</a:t>
                      </a:r>
                      <a:endParaRPr lang="en-US" sz="22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smtClean="0">
                          <a:solidFill>
                            <a:schemeClr val="dk1"/>
                          </a:solidFill>
                          <a:latin typeface="+mn-lt"/>
                          <a:ea typeface="+mn-ea"/>
                          <a:cs typeface="+mn-cs"/>
                        </a:rPr>
                        <a:t>722</a:t>
                      </a: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50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smtClean="0">
                          <a:solidFill>
                            <a:schemeClr val="dk1"/>
                          </a:solidFill>
                          <a:latin typeface="+mn-lt"/>
                          <a:ea typeface="+mn-ea"/>
                          <a:cs typeface="+mn-cs"/>
                        </a:rPr>
                        <a:t>Salaries and Wages Expense</a:t>
                      </a:r>
                      <a:endParaRPr lang="en-US" sz="22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smtClean="0">
                          <a:solidFill>
                            <a:schemeClr val="dk1"/>
                          </a:solidFill>
                          <a:latin typeface="+mn-lt"/>
                          <a:ea typeface="+mn-ea"/>
                          <a:cs typeface="+mn-cs"/>
                        </a:rPr>
                        <a:t>726</a:t>
                      </a: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5,200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smtClean="0">
                          <a:solidFill>
                            <a:schemeClr val="dk1"/>
                          </a:solidFill>
                          <a:latin typeface="+mn-lt"/>
                          <a:ea typeface="+mn-ea"/>
                          <a:cs typeface="+mn-cs"/>
                        </a:rPr>
                        <a:t>Rent Expense</a:t>
                      </a:r>
                      <a:endParaRPr lang="en-US" sz="22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smtClean="0">
                          <a:solidFill>
                            <a:schemeClr val="dk1"/>
                          </a:solidFill>
                          <a:latin typeface="+mn-lt"/>
                          <a:ea typeface="+mn-ea"/>
                          <a:cs typeface="+mn-cs"/>
                        </a:rPr>
                        <a:t>729</a:t>
                      </a: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900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200" kern="1200" dirty="0" smtClean="0">
                          <a:solidFill>
                            <a:schemeClr val="dk1"/>
                          </a:solidFill>
                          <a:latin typeface="+mn-lt"/>
                          <a:ea typeface="+mn-ea"/>
                          <a:cs typeface="+mn-cs"/>
                        </a:rPr>
                        <a:t>Interest Expense</a:t>
                      </a:r>
                      <a:endParaRPr lang="en-US" sz="22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smtClean="0">
                          <a:solidFill>
                            <a:schemeClr val="dk1"/>
                          </a:solidFill>
                          <a:latin typeface="+mn-lt"/>
                          <a:ea typeface="+mn-ea"/>
                          <a:cs typeface="+mn-cs"/>
                        </a:rPr>
                        <a:t>729</a:t>
                      </a: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50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kern="1200" dirty="0" smtClean="0">
                          <a:solidFill>
                            <a:srgbClr val="990000"/>
                          </a:solidFill>
                          <a:latin typeface="+mn-lt"/>
                          <a:ea typeface="+mn-ea"/>
                          <a:cs typeface="+mn-cs"/>
                        </a:rPr>
                        <a:t>(To close expense accounts)</a:t>
                      </a:r>
                      <a:endParaRPr lang="en-US" sz="2200" b="1" kern="1200" dirty="0">
                        <a:solidFill>
                          <a:srgbClr val="990000"/>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11" name="Title "/>
          <p:cNvSpPr>
            <a:spLocks noGrp="1"/>
          </p:cNvSpPr>
          <p:nvPr>
            <p:ph type="title" idx="4294967295"/>
          </p:nvPr>
        </p:nvSpPr>
        <p:spPr>
          <a:xfrm>
            <a:off x="309562" y="228600"/>
            <a:ext cx="8682038" cy="692497"/>
          </a:xfrm>
          <a:prstGeom prst="rect">
            <a:avLst/>
          </a:prstGeom>
          <a:solidFill>
            <a:schemeClr val="bg2"/>
          </a:solidFill>
        </p:spPr>
        <p:txBody>
          <a:bodyPr wrap="square" tIns="91440">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Closing Entries Illustrated</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12" name="Rectangle 11"/>
          <p:cNvSpPr>
            <a:spLocks noChangeArrowheads="1"/>
          </p:cNvSpPr>
          <p:nvPr/>
        </p:nvSpPr>
        <p:spPr bwMode="auto">
          <a:xfrm>
            <a:off x="6841774" y="413468"/>
            <a:ext cx="20736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4.10</a:t>
            </a:r>
          </a:p>
          <a:p>
            <a:pPr>
              <a:lnSpc>
                <a:spcPct val="90000"/>
              </a:lnSpc>
              <a:spcBef>
                <a:spcPct val="0"/>
              </a:spcBef>
              <a:buClrTx/>
              <a:buSzTx/>
              <a:buFontTx/>
              <a:buNone/>
            </a:pPr>
            <a:r>
              <a:rPr lang="en-US" sz="1200" b="0" dirty="0" smtClean="0">
                <a:solidFill>
                  <a:schemeClr val="tx1"/>
                </a:solidFill>
                <a:latin typeface="+mn-lt"/>
              </a:rPr>
              <a:t>Closing entries journalized</a:t>
            </a:r>
            <a:endParaRPr lang="en-US" altLang="en-US" sz="1200" b="0" dirty="0">
              <a:solidFill>
                <a:schemeClr val="tx1"/>
              </a:solidFill>
              <a:latin typeface="+mn-lt"/>
            </a:endParaRPr>
          </a:p>
        </p:txBody>
      </p:sp>
    </p:spTree>
    <p:extLst>
      <p:ext uri="{BB962C8B-B14F-4D97-AF65-F5344CB8AC3E}">
        <p14:creationId xmlns:p14="http://schemas.microsoft.com/office/powerpoint/2010/main" val="2527100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031150875"/>
              </p:ext>
            </p:extLst>
          </p:nvPr>
        </p:nvGraphicFramePr>
        <p:xfrm>
          <a:off x="368726" y="1655235"/>
          <a:ext cx="8406432" cy="3450165"/>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200" b="1" u="none" strike="noStrike" dirty="0" smtClean="0">
                          <a:effectLst/>
                        </a:rPr>
                        <a:t>GENERAL JOURNAL</a:t>
                      </a:r>
                      <a:endParaRPr lang="en-US" sz="22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200" b="1" i="0" u="none" strike="noStrike" dirty="0" smtClean="0">
                          <a:solidFill>
                            <a:schemeClr val="dk1"/>
                          </a:solidFill>
                          <a:effectLst/>
                          <a:latin typeface="+mn-lt"/>
                        </a:rPr>
                        <a:t>Page</a:t>
                      </a:r>
                      <a:r>
                        <a:rPr lang="en-US" sz="2200" b="1" i="0" u="none" strike="noStrike" baseline="0" dirty="0" smtClean="0">
                          <a:solidFill>
                            <a:schemeClr val="dk1"/>
                          </a:solidFill>
                          <a:effectLst/>
                          <a:latin typeface="+mn-lt"/>
                        </a:rPr>
                        <a:t> J3</a:t>
                      </a:r>
                      <a:endParaRPr lang="en-US" sz="22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200" b="1" u="none" strike="noStrike" dirty="0">
                          <a:effectLst/>
                        </a:rPr>
                        <a:t>Date</a:t>
                      </a:r>
                      <a:endParaRPr lang="en-US" sz="22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smtClean="0">
                          <a:effectLst/>
                        </a:rPr>
                        <a:t>Account Titles and Explanations</a:t>
                      </a:r>
                      <a:endParaRPr lang="en-US" sz="22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Ref.</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smtClean="0">
                          <a:solidFill>
                            <a:srgbClr val="000000"/>
                          </a:solidFill>
                          <a:effectLst/>
                          <a:latin typeface="Calibri" panose="020F0502020204030204" pitchFamily="34" charset="0"/>
                        </a:rPr>
                        <a:t>Credit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l" fontAlgn="b"/>
                      <a:r>
                        <a:rPr lang="en-US" sz="2200" b="0" i="0" u="none" strike="noStrike" baseline="0" dirty="0" smtClean="0">
                          <a:solidFill>
                            <a:srgbClr val="000000"/>
                          </a:solidFill>
                          <a:effectLst/>
                          <a:latin typeface="Calibri" panose="020F0502020204030204" pitchFamily="34" charset="0"/>
                        </a:rPr>
                        <a:t>2020</a:t>
                      </a:r>
                    </a:p>
                    <a:p>
                      <a:pPr algn="l" fontAlgn="b"/>
                      <a:r>
                        <a:rPr lang="en-US" sz="2200" b="0" i="0" u="none" strike="noStrike" baseline="0" dirty="0" smtClean="0">
                          <a:solidFill>
                            <a:srgbClr val="000000"/>
                          </a:solidFill>
                          <a:effectLst/>
                          <a:latin typeface="Calibri" panose="020F0502020204030204" pitchFamily="34" charset="0"/>
                        </a:rPr>
                        <a:t>Oct.  31</a:t>
                      </a:r>
                      <a:endParaRPr lang="en-US" sz="22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smtClean="0"/>
                        <a:t>Income Summary</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350</a:t>
                      </a:r>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2,860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smtClean="0"/>
                        <a:t>Owner’s Capital</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301</a:t>
                      </a:r>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2,860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2" indent="0"/>
                      <a:r>
                        <a:rPr lang="en-US" sz="2200" b="1" dirty="0" smtClean="0">
                          <a:solidFill>
                            <a:srgbClr val="990000"/>
                          </a:solidFill>
                        </a:rPr>
                        <a:t>(To close net income to capital)</a:t>
                      </a:r>
                      <a:endParaRPr lang="en-US" sz="2200" b="1" dirty="0">
                        <a:solidFill>
                          <a:srgbClr val="990000"/>
                        </a:solidFill>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0">
                <a:tc>
                  <a:txBody>
                    <a:bodyPr/>
                    <a:lstStyle/>
                    <a:p>
                      <a:pPr algn="r"/>
                      <a:r>
                        <a:rPr lang="en-US" sz="2200" dirty="0" smtClean="0"/>
                        <a:t>31</a:t>
                      </a:r>
                      <a:endParaRPr lang="en-US" sz="2200" dirty="0"/>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smtClean="0">
                          <a:solidFill>
                            <a:schemeClr val="dk1"/>
                          </a:solidFill>
                          <a:latin typeface="+mn-lt"/>
                          <a:ea typeface="+mn-ea"/>
                          <a:cs typeface="+mn-cs"/>
                        </a:rPr>
                        <a:t>Owner’s</a:t>
                      </a:r>
                      <a:r>
                        <a:rPr lang="en-US" sz="2200" kern="1200" baseline="0" dirty="0" smtClean="0">
                          <a:solidFill>
                            <a:schemeClr val="dk1"/>
                          </a:solidFill>
                          <a:latin typeface="+mn-lt"/>
                          <a:ea typeface="+mn-ea"/>
                          <a:cs typeface="+mn-cs"/>
                        </a:rPr>
                        <a:t> Capital</a:t>
                      </a:r>
                      <a:endParaRPr lang="en-US" sz="22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301</a:t>
                      </a:r>
                      <a:endParaRPr lang="en-US" sz="2200" b="0" i="0" u="none" strike="noStrike" dirty="0">
                        <a:solidFill>
                          <a:srgbClr val="000000"/>
                        </a:solidFill>
                        <a:effectLst/>
                        <a:latin typeface="Calibri" panose="020F0502020204030204" pitchFamily="34" charset="0"/>
                      </a:endParaRP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500</a:t>
                      </a: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kern="1200" dirty="0" smtClean="0">
                          <a:solidFill>
                            <a:schemeClr val="dk1"/>
                          </a:solidFill>
                          <a:latin typeface="+mn-lt"/>
                          <a:ea typeface="+mn-ea"/>
                          <a:cs typeface="+mn-cs"/>
                        </a:rPr>
                        <a:t>Owner’s Drawings</a:t>
                      </a:r>
                      <a:endParaRPr lang="en-US" sz="22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kern="1200" dirty="0" smtClean="0">
                          <a:solidFill>
                            <a:schemeClr val="dk1"/>
                          </a:solidFill>
                          <a:latin typeface="+mn-lt"/>
                          <a:ea typeface="+mn-ea"/>
                          <a:cs typeface="+mn-cs"/>
                        </a:rPr>
                        <a:t>306</a:t>
                      </a: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500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200" b="1" kern="1200" dirty="0" smtClean="0">
                          <a:solidFill>
                            <a:srgbClr val="990000"/>
                          </a:solidFill>
                          <a:latin typeface="+mn-lt"/>
                          <a:ea typeface="+mn-ea"/>
                          <a:cs typeface="+mn-cs"/>
                        </a:rPr>
                        <a:t>(To close drawings to capital)</a:t>
                      </a:r>
                      <a:endParaRPr lang="en-US" sz="2200" b="1" kern="1200" dirty="0">
                        <a:solidFill>
                          <a:srgbClr val="990000"/>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2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Closing Entries Illustrated</a:t>
            </a:r>
          </a:p>
        </p:txBody>
      </p:sp>
      <p:sp>
        <p:nvSpPr>
          <p:cNvPr id="13" name="Rectangle 12"/>
          <p:cNvSpPr>
            <a:spLocks noChangeArrowheads="1"/>
          </p:cNvSpPr>
          <p:nvPr/>
        </p:nvSpPr>
        <p:spPr bwMode="auto">
          <a:xfrm>
            <a:off x="6841774" y="870668"/>
            <a:ext cx="20736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4.10</a:t>
            </a:r>
          </a:p>
          <a:p>
            <a:pPr>
              <a:lnSpc>
                <a:spcPct val="90000"/>
              </a:lnSpc>
              <a:spcBef>
                <a:spcPct val="0"/>
              </a:spcBef>
              <a:buClrTx/>
              <a:buSzTx/>
              <a:buFontTx/>
              <a:buNone/>
            </a:pPr>
            <a:r>
              <a:rPr lang="en-US" sz="1200" b="0" dirty="0" smtClean="0">
                <a:solidFill>
                  <a:schemeClr val="tx1"/>
                </a:solidFill>
                <a:latin typeface="+mn-lt"/>
              </a:rPr>
              <a:t>Closing entries journalized</a:t>
            </a:r>
            <a:endParaRPr lang="en-US" altLang="en-US" sz="1200" b="0" dirty="0">
              <a:solidFill>
                <a:schemeClr val="tx1"/>
              </a:solidFill>
              <a:latin typeface="+mn-lt"/>
            </a:endParaRPr>
          </a:p>
        </p:txBody>
      </p:sp>
    </p:spTree>
    <p:extLst>
      <p:ext uri="{BB962C8B-B14F-4D97-AF65-F5344CB8AC3E}">
        <p14:creationId xmlns:p14="http://schemas.microsoft.com/office/powerpoint/2010/main" val="869303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22</a:t>
            </a:fld>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0" y="230877"/>
            <a:ext cx="7670737" cy="625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a:spLocks noChangeArrowheads="1"/>
          </p:cNvSpPr>
          <p:nvPr/>
        </p:nvSpPr>
        <p:spPr bwMode="auto">
          <a:xfrm>
            <a:off x="6705600" y="3122474"/>
            <a:ext cx="1828800" cy="1754326"/>
          </a:xfrm>
          <a:prstGeom prst="rect">
            <a:avLst/>
          </a:prstGeom>
          <a:extLst/>
        </p:spPr>
        <p:txBody>
          <a:bodyPr wrap="square">
            <a:spAutoFit/>
          </a:bodyPr>
          <a:lstStyle/>
          <a:p>
            <a:pPr>
              <a:lnSpc>
                <a:spcPct val="90000"/>
              </a:lnSpc>
              <a:spcBef>
                <a:spcPct val="0"/>
              </a:spcBef>
            </a:pPr>
            <a:r>
              <a:rPr lang="en-US" sz="4000" b="1" dirty="0">
                <a:solidFill>
                  <a:schemeClr val="accent1"/>
                </a:solidFill>
                <a:latin typeface="Calibri" panose="020F0502020204030204" pitchFamily="34" charset="0"/>
                <a:ea typeface="Source Sans Pro" charset="0"/>
                <a:cs typeface="Calibri" panose="020F0502020204030204" pitchFamily="34" charset="0"/>
              </a:rPr>
              <a:t>Posting Closing Entries</a:t>
            </a:r>
          </a:p>
        </p:txBody>
      </p:sp>
      <p:sp>
        <p:nvSpPr>
          <p:cNvPr id="5" name="Footer Placeholder "/>
          <p:cNvSpPr>
            <a:spLocks noGrp="1"/>
          </p:cNvSpPr>
          <p:nvPr>
            <p:ph type="ftr" sz="quarter" idx="11"/>
          </p:nvPr>
        </p:nvSpPr>
        <p:spPr>
          <a:xfrm>
            <a:off x="6153150" y="6356350"/>
            <a:ext cx="1695450" cy="365125"/>
          </a:xfrm>
        </p:spPr>
        <p:txBody>
          <a:bodyPr/>
          <a:lstStyle/>
          <a:p>
            <a:r>
              <a:rPr lang="en-US" dirty="0" smtClean="0"/>
              <a:t>Copyright ©2019 John </a:t>
            </a:r>
            <a:r>
              <a:rPr lang="en-US" dirty="0"/>
              <a:t>Wiley &amp; Son, Inc. </a:t>
            </a:r>
          </a:p>
        </p:txBody>
      </p:sp>
      <p:sp>
        <p:nvSpPr>
          <p:cNvPr id="12" name="Rectangle 11"/>
          <p:cNvSpPr>
            <a:spLocks noChangeArrowheads="1"/>
          </p:cNvSpPr>
          <p:nvPr/>
        </p:nvSpPr>
        <p:spPr bwMode="auto">
          <a:xfrm>
            <a:off x="6744459" y="5771418"/>
            <a:ext cx="1713741"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4.11</a:t>
            </a:r>
          </a:p>
        </p:txBody>
      </p:sp>
    </p:spTree>
    <p:extLst>
      <p:ext uri="{BB962C8B-B14F-4D97-AF65-F5344CB8AC3E}">
        <p14:creationId xmlns:p14="http://schemas.microsoft.com/office/powerpoint/2010/main" val="2837212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23</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03616558"/>
              </p:ext>
            </p:extLst>
          </p:nvPr>
        </p:nvGraphicFramePr>
        <p:xfrm>
          <a:off x="1173895" y="260496"/>
          <a:ext cx="6685691" cy="5952909"/>
        </p:xfrm>
        <a:graphic>
          <a:graphicData uri="http://schemas.openxmlformats.org/drawingml/2006/table">
            <a:tbl>
              <a:tblPr>
                <a:tableStyleId>{5C22544A-7EE6-4342-B048-85BDC9FD1C3A}</a:tableStyleId>
              </a:tblPr>
              <a:tblGrid>
                <a:gridCol w="4083905">
                  <a:extLst>
                    <a:ext uri="{9D8B030D-6E8A-4147-A177-3AD203B41FA5}">
                      <a16:colId xmlns:a16="http://schemas.microsoft.com/office/drawing/2014/main" val="20000"/>
                    </a:ext>
                  </a:extLst>
                </a:gridCol>
                <a:gridCol w="991128">
                  <a:extLst>
                    <a:ext uri="{9D8B030D-6E8A-4147-A177-3AD203B41FA5}">
                      <a16:colId xmlns:a16="http://schemas.microsoft.com/office/drawing/2014/main" val="20001"/>
                    </a:ext>
                  </a:extLst>
                </a:gridCol>
                <a:gridCol w="380472">
                  <a:extLst>
                    <a:ext uri="{9D8B030D-6E8A-4147-A177-3AD203B41FA5}">
                      <a16:colId xmlns:a16="http://schemas.microsoft.com/office/drawing/2014/main" val="20002"/>
                    </a:ext>
                  </a:extLst>
                </a:gridCol>
                <a:gridCol w="1029632">
                  <a:extLst>
                    <a:ext uri="{9D8B030D-6E8A-4147-A177-3AD203B41FA5}">
                      <a16:colId xmlns:a16="http://schemas.microsoft.com/office/drawing/2014/main" val="20003"/>
                    </a:ext>
                  </a:extLst>
                </a:gridCol>
                <a:gridCol w="200554">
                  <a:extLst>
                    <a:ext uri="{9D8B030D-6E8A-4147-A177-3AD203B41FA5}">
                      <a16:colId xmlns:a16="http://schemas.microsoft.com/office/drawing/2014/main" val="20004"/>
                    </a:ext>
                  </a:extLst>
                </a:gridCol>
              </a:tblGrid>
              <a:tr h="182245">
                <a:tc gridSpan="4">
                  <a:txBody>
                    <a:bodyPr/>
                    <a:lstStyle/>
                    <a:p>
                      <a:pPr algn="ctr"/>
                      <a:r>
                        <a:rPr lang="en-US" sz="2200" b="1" i="0" u="none" strike="noStrike" kern="1200" baseline="0" dirty="0" err="1" smtClean="0">
                          <a:solidFill>
                            <a:schemeClr val="dk1"/>
                          </a:solidFill>
                          <a:latin typeface="+mn-lt"/>
                          <a:ea typeface="+mn-ea"/>
                          <a:cs typeface="+mn-cs"/>
                        </a:rPr>
                        <a:t>Yazici</a:t>
                      </a:r>
                      <a:r>
                        <a:rPr lang="en-US" sz="2200" b="1" i="0" u="none" strike="noStrike" kern="1200" baseline="0" dirty="0" smtClean="0">
                          <a:solidFill>
                            <a:schemeClr val="dk1"/>
                          </a:solidFill>
                          <a:latin typeface="+mn-lt"/>
                          <a:ea typeface="+mn-ea"/>
                          <a:cs typeface="+mn-cs"/>
                        </a:rPr>
                        <a:t> Advertising</a:t>
                      </a:r>
                    </a:p>
                    <a:p>
                      <a:pPr algn="ctr"/>
                      <a:r>
                        <a:rPr lang="en-US" sz="2200" b="1" i="0" u="none" strike="noStrike" kern="1200" baseline="0" dirty="0" smtClean="0">
                          <a:solidFill>
                            <a:schemeClr val="dk1"/>
                          </a:solidFill>
                          <a:latin typeface="+mn-lt"/>
                          <a:ea typeface="+mn-ea"/>
                          <a:cs typeface="+mn-cs"/>
                        </a:rPr>
                        <a:t>Post-Closing Trial Balance</a:t>
                      </a:r>
                    </a:p>
                    <a:p>
                      <a:pPr algn="ctr"/>
                      <a:r>
                        <a:rPr lang="en-US" sz="2200" b="1" i="0" u="none" strike="noStrike" kern="1200" baseline="0" dirty="0" smtClean="0">
                          <a:solidFill>
                            <a:schemeClr val="dk1"/>
                          </a:solidFill>
                          <a:latin typeface="+mn-lt"/>
                          <a:ea typeface="+mn-ea"/>
                          <a:cs typeface="+mn-cs"/>
                        </a:rPr>
                        <a:t>October 31, 2020</a:t>
                      </a:r>
                      <a:endParaRPr lang="en-US" sz="22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a:endParaRPr lang="en-US" sz="22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2245">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B="0" anchor="b">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200" b="1" u="none" strike="noStrike" dirty="0">
                          <a:effectLst/>
                        </a:rPr>
                        <a:t>Credit</a:t>
                      </a:r>
                      <a:endParaRPr lang="en-US" sz="2200" b="1" i="0" u="none" strike="noStrike" dirty="0">
                        <a:solidFill>
                          <a:srgbClr val="000000"/>
                        </a:solidFill>
                        <a:effectLst/>
                        <a:latin typeface="Calibri" panose="020F0502020204030204" pitchFamily="34" charset="0"/>
                      </a:endParaRPr>
                    </a:p>
                  </a:txBody>
                  <a:tcPr marL="4233" marR="4233" marT="4233" marB="0" anchor="b">
                    <a:lnR w="12700" cmpd="sng">
                      <a:noFill/>
                    </a:lnR>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pPr algn="l" fontAlgn="b"/>
                      <a:r>
                        <a:rPr lang="en-US" sz="2200" u="none" strike="noStrike" dirty="0">
                          <a:effectLst/>
                        </a:rPr>
                        <a:t>Cash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400" dirty="0" smtClean="0"/>
                        <a:t>₺</a:t>
                      </a:r>
                      <a:r>
                        <a:rPr lang="en-US" sz="2200" u="none" strike="noStrike" dirty="0" smtClean="0">
                          <a:effectLst/>
                        </a:rPr>
                        <a:t>15,200</a:t>
                      </a:r>
                      <a:endParaRPr lang="en-US" sz="22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lnT w="19050" cap="flat" cmpd="sng" algn="ctr">
                      <a:no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2200" b="0" i="0" u="none" strike="noStrike" dirty="0" smtClean="0">
                          <a:solidFill>
                            <a:srgbClr val="000000"/>
                          </a:solidFill>
                          <a:effectLst/>
                          <a:latin typeface="Calibri" panose="020F0502020204030204" pitchFamily="34" charset="0"/>
                        </a:rPr>
                        <a:t>Accounts Receivable</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200" b="0" i="0" u="none" strike="noStrike" dirty="0" smtClean="0">
                          <a:solidFill>
                            <a:srgbClr val="000000"/>
                          </a:solidFill>
                          <a:effectLst/>
                          <a:latin typeface="Calibri" panose="020F0502020204030204" pitchFamily="34" charset="0"/>
                        </a:rPr>
                        <a:t>200</a:t>
                      </a:r>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2200" u="none" strike="noStrike" dirty="0">
                          <a:effectLst/>
                        </a:rPr>
                        <a:t>Supplies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200" u="none" strike="noStrike" dirty="0" smtClean="0">
                          <a:effectLst/>
                        </a:rPr>
                        <a:t>1,000</a:t>
                      </a:r>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2200" u="none" strike="noStrike" dirty="0">
                          <a:effectLst/>
                        </a:rPr>
                        <a:t>Prepaid Insurance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200" u="none" strike="noStrike" dirty="0" smtClean="0">
                          <a:effectLst/>
                        </a:rPr>
                        <a:t>550</a:t>
                      </a:r>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2200" u="none" strike="noStrike" dirty="0">
                          <a:effectLst/>
                        </a:rPr>
                        <a:t>Equipment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200" u="none" strike="noStrike" dirty="0">
                          <a:effectLst/>
                        </a:rPr>
                        <a:t>5,000</a:t>
                      </a:r>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2200" b="0" i="0" u="none" strike="noStrike" dirty="0" smtClean="0">
                          <a:solidFill>
                            <a:srgbClr val="000000"/>
                          </a:solidFill>
                          <a:effectLst/>
                          <a:latin typeface="Calibri" panose="020F0502020204030204" pitchFamily="34" charset="0"/>
                        </a:rPr>
                        <a:t>Accumulated</a:t>
                      </a:r>
                      <a:r>
                        <a:rPr lang="en-US" sz="2200" b="0" i="0" u="none" strike="noStrike" baseline="0" dirty="0" smtClean="0">
                          <a:solidFill>
                            <a:srgbClr val="000000"/>
                          </a:solidFill>
                          <a:effectLst/>
                          <a:latin typeface="Calibri" panose="020F0502020204030204" pitchFamily="34" charset="0"/>
                        </a:rPr>
                        <a:t> Depreciation</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400" dirty="0" smtClean="0"/>
                        <a:t>₺</a:t>
                      </a:r>
                      <a:r>
                        <a:rPr lang="en-US" sz="2200" b="0" i="0" u="none" strike="noStrike" dirty="0" smtClean="0">
                          <a:solidFill>
                            <a:srgbClr val="000000"/>
                          </a:solidFill>
                          <a:effectLst/>
                          <a:latin typeface="Calibri" panose="020F0502020204030204" pitchFamily="34" charset="0"/>
                        </a:rPr>
                        <a:t>        40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2200" u="none" strike="noStrike" dirty="0">
                          <a:effectLst/>
                        </a:rPr>
                        <a:t>Notes Payable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smtClean="0">
                          <a:effectLst/>
                        </a:rPr>
                        <a:t>5,000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2200" u="none" strike="noStrike" dirty="0">
                          <a:effectLst/>
                        </a:rPr>
                        <a:t>Accounts Payable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a:effectLst/>
                        </a:rPr>
                        <a:t>2,500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2200" u="none" strike="noStrike" dirty="0">
                          <a:effectLst/>
                        </a:rPr>
                        <a:t>Unearned Service Revenue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smtClean="0">
                          <a:effectLst/>
                        </a:rPr>
                        <a:t>800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200" u="none" strike="noStrike" dirty="0" smtClean="0">
                          <a:effectLst/>
                        </a:rPr>
                        <a:t>Salaries and Wages Payable</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0" i="0" u="none" strike="noStrike" dirty="0" smtClean="0">
                          <a:solidFill>
                            <a:srgbClr val="000000"/>
                          </a:solidFill>
                          <a:effectLst/>
                          <a:latin typeface="Calibri" panose="020F0502020204030204" pitchFamily="34" charset="0"/>
                        </a:rPr>
                        <a:t>1,200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2200" b="0" i="0" u="none" strike="noStrike" dirty="0" smtClean="0">
                          <a:solidFill>
                            <a:srgbClr val="000000"/>
                          </a:solidFill>
                          <a:effectLst/>
                          <a:latin typeface="Calibri" panose="020F0502020204030204" pitchFamily="34" charset="0"/>
                        </a:rPr>
                        <a:t>Interest Payable</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0" i="0" u="none" strike="noStrike" dirty="0" smtClean="0">
                          <a:solidFill>
                            <a:srgbClr val="000000"/>
                          </a:solidFill>
                          <a:effectLst/>
                          <a:latin typeface="Calibri" panose="020F0502020204030204" pitchFamily="34" charset="0"/>
                        </a:rPr>
                        <a:t>50</a:t>
                      </a:r>
                      <a:endParaRPr lang="en-US" sz="22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lnB w="12700" cmpd="sng">
                      <a:noFill/>
                    </a:lnB>
                    <a:solidFill>
                      <a:schemeClr val="bg2"/>
                    </a:solidFill>
                  </a:tcPr>
                </a:tc>
                <a:extLst>
                  <a:ext uri="{0D108BD9-81ED-4DB2-BD59-A6C34878D82A}">
                    <a16:rowId xmlns:a16="http://schemas.microsoft.com/office/drawing/2014/main" val="10012"/>
                  </a:ext>
                </a:extLst>
              </a:tr>
              <a:tr h="182245">
                <a:tc>
                  <a:txBody>
                    <a:bodyPr/>
                    <a:lstStyle/>
                    <a:p>
                      <a:pPr algn="l" fontAlgn="b"/>
                      <a:r>
                        <a:rPr lang="en-US" sz="2200" u="none" strike="noStrike" dirty="0">
                          <a:effectLst/>
                        </a:rPr>
                        <a:t>Owner’s Capital </a:t>
                      </a:r>
                      <a:endParaRPr lang="en-US" sz="22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u="none" strike="noStrike" dirty="0" smtClean="0">
                          <a:effectLst/>
                        </a:rPr>
                        <a:t>12,360</a:t>
                      </a:r>
                      <a:endParaRPr lang="en-US" sz="2200" b="0" i="0" u="none" strike="noStrike" dirty="0">
                        <a:solidFill>
                          <a:srgbClr val="000000"/>
                        </a:solidFill>
                        <a:effectLst/>
                        <a:latin typeface="Calibri" panose="020F0502020204030204" pitchFamily="34" charset="0"/>
                      </a:endParaRPr>
                    </a:p>
                  </a:txBody>
                  <a:tcPr marL="4233" marR="0" marT="4233" marB="0" anchor="b">
                    <a:lnR w="12700" cmpd="sng">
                      <a:noFill/>
                    </a:lnR>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0"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82245">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1" u="none" strike="noStrike" dirty="0" smtClean="0">
                          <a:solidFill>
                            <a:srgbClr val="990000"/>
                          </a:solidFill>
                          <a:effectLst/>
                        </a:rPr>
                        <a:t>₺21,950</a:t>
                      </a:r>
                      <a:endParaRPr lang="en-US" sz="22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200" b="1" i="0" u="none" strike="noStrike" dirty="0">
                        <a:solidFill>
                          <a:srgbClr val="99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200" b="1" u="none" strike="noStrike" dirty="0" smtClean="0">
                          <a:solidFill>
                            <a:srgbClr val="990000"/>
                          </a:solidFill>
                          <a:effectLst/>
                        </a:rPr>
                        <a:t>₺21,950</a:t>
                      </a:r>
                      <a:endParaRPr lang="en-US" sz="2200" b="1" i="0" u="none" strike="noStrike" dirty="0">
                        <a:solidFill>
                          <a:srgbClr val="990000"/>
                        </a:solidFill>
                        <a:effectLst/>
                        <a:latin typeface="Calibri" panose="020F0502020204030204" pitchFamily="34" charset="0"/>
                      </a:endParaRPr>
                    </a:p>
                  </a:txBody>
                  <a:tcPr marL="4233" marR="0" marT="4233" marB="0" anchor="b">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200" b="1" i="0" u="none" strike="noStrike" dirty="0">
                        <a:solidFill>
                          <a:srgbClr val="990000"/>
                        </a:solidFill>
                        <a:effectLst/>
                        <a:latin typeface="Calibri" panose="020F0502020204030204" pitchFamily="34" charset="0"/>
                      </a:endParaRPr>
                    </a:p>
                  </a:txBody>
                  <a:tcPr marL="4233" marR="0" marT="4233" marB="0" anchor="b">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bl>
          </a:graphicData>
        </a:graphic>
      </p:graphicFrame>
      <p:sp>
        <p:nvSpPr>
          <p:cNvPr id="7" name="Rectangle 6"/>
          <p:cNvSpPr>
            <a:spLocks noChangeArrowheads="1"/>
          </p:cNvSpPr>
          <p:nvPr/>
        </p:nvSpPr>
        <p:spPr bwMode="auto">
          <a:xfrm>
            <a:off x="955324" y="6101403"/>
            <a:ext cx="2073626"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4.12</a:t>
            </a:r>
          </a:p>
          <a:p>
            <a:pPr>
              <a:lnSpc>
                <a:spcPct val="90000"/>
              </a:lnSpc>
              <a:spcBef>
                <a:spcPct val="0"/>
              </a:spcBef>
              <a:buClrTx/>
              <a:buSzTx/>
              <a:buFontTx/>
              <a:buNone/>
            </a:pPr>
            <a:r>
              <a:rPr lang="en-US" sz="1200" b="0" dirty="0" smtClean="0">
                <a:solidFill>
                  <a:schemeClr val="tx1"/>
                </a:solidFill>
                <a:latin typeface="+mn-lt"/>
              </a:rPr>
              <a:t>Post-Closing Trial Balance</a:t>
            </a:r>
            <a:endParaRPr lang="en-US" altLang="en-US" sz="1200" b="0" dirty="0">
              <a:solidFill>
                <a:schemeClr val="tx1"/>
              </a:solidFill>
              <a:latin typeface="+mn-lt"/>
            </a:endParaRPr>
          </a:p>
        </p:txBody>
      </p:sp>
    </p:spTree>
    <p:extLst>
      <p:ext uri="{BB962C8B-B14F-4D97-AF65-F5344CB8AC3E}">
        <p14:creationId xmlns:p14="http://schemas.microsoft.com/office/powerpoint/2010/main" val="3485307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24</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pPr>
            <a:r>
              <a:rPr lang="en-US" sz="2400" dirty="0" smtClean="0"/>
              <a:t>Hancock </a:t>
            </a:r>
            <a:r>
              <a:rPr lang="en-US" sz="2400" dirty="0"/>
              <a:t>Heating has the following balances in selected accounts of its adjusted trial balance.</a:t>
            </a:r>
          </a:p>
          <a:p>
            <a:pPr marL="0" indent="0">
              <a:lnSpc>
                <a:spcPct val="100000"/>
              </a:lnSpc>
              <a:spcBef>
                <a:spcPts val="1200"/>
              </a:spcBef>
              <a:buNone/>
              <a:tabLst>
                <a:tab pos="3716338" algn="r"/>
                <a:tab pos="4232275" algn="l"/>
                <a:tab pos="8229600" algn="r"/>
              </a:tabLst>
            </a:pPr>
            <a:r>
              <a:rPr lang="en-US" sz="2400" dirty="0"/>
              <a:t>Accounts Payable </a:t>
            </a:r>
            <a:r>
              <a:rPr lang="en-US" sz="2400" dirty="0" smtClean="0"/>
              <a:t>	€27,000 	Owner’s </a:t>
            </a:r>
            <a:r>
              <a:rPr lang="en-US" sz="2400" dirty="0"/>
              <a:t>Drawings </a:t>
            </a:r>
            <a:r>
              <a:rPr lang="en-US" sz="2400" dirty="0" smtClean="0"/>
              <a:t>	€15,000</a:t>
            </a:r>
            <a:endParaRPr lang="en-US" sz="2400" dirty="0"/>
          </a:p>
          <a:p>
            <a:pPr marL="0" indent="0">
              <a:lnSpc>
                <a:spcPct val="100000"/>
              </a:lnSpc>
              <a:spcBef>
                <a:spcPts val="300"/>
              </a:spcBef>
              <a:buNone/>
              <a:tabLst>
                <a:tab pos="3716338" algn="r"/>
                <a:tab pos="4232275" algn="l"/>
                <a:tab pos="8229600" algn="r"/>
              </a:tabLst>
            </a:pPr>
            <a:r>
              <a:rPr lang="en-US" sz="2400" dirty="0"/>
              <a:t>Service Revenue </a:t>
            </a:r>
            <a:r>
              <a:rPr lang="en-US" sz="2400" dirty="0" smtClean="0"/>
              <a:t>	98,000 	Owner’s </a:t>
            </a:r>
            <a:r>
              <a:rPr lang="en-US" sz="2400" dirty="0"/>
              <a:t>Capital </a:t>
            </a:r>
            <a:r>
              <a:rPr lang="en-US" sz="2400" dirty="0" smtClean="0"/>
              <a:t>	42,000</a:t>
            </a:r>
            <a:endParaRPr lang="en-US" sz="2400" dirty="0"/>
          </a:p>
          <a:p>
            <a:pPr marL="0" indent="0">
              <a:lnSpc>
                <a:spcPct val="100000"/>
              </a:lnSpc>
              <a:spcBef>
                <a:spcPts val="300"/>
              </a:spcBef>
              <a:buNone/>
              <a:tabLst>
                <a:tab pos="3716338" algn="r"/>
                <a:tab pos="4232275" algn="l"/>
                <a:tab pos="8229600" algn="r"/>
              </a:tabLst>
            </a:pPr>
            <a:r>
              <a:rPr lang="en-US" sz="2400" dirty="0"/>
              <a:t>Rent Expense </a:t>
            </a:r>
            <a:r>
              <a:rPr lang="en-US" sz="2400" dirty="0" smtClean="0"/>
              <a:t>	22,000 	Accounts </a:t>
            </a:r>
            <a:r>
              <a:rPr lang="en-US" sz="2400" dirty="0"/>
              <a:t>Receivable </a:t>
            </a:r>
            <a:r>
              <a:rPr lang="en-US" sz="2400" dirty="0" smtClean="0"/>
              <a:t>	38,000</a:t>
            </a:r>
            <a:endParaRPr lang="en-US" sz="2400" dirty="0"/>
          </a:p>
          <a:p>
            <a:pPr marL="0" indent="0">
              <a:lnSpc>
                <a:spcPct val="100000"/>
              </a:lnSpc>
              <a:spcBef>
                <a:spcPts val="300"/>
              </a:spcBef>
              <a:buNone/>
              <a:tabLst>
                <a:tab pos="3716338" algn="r"/>
                <a:tab pos="4232275" algn="l"/>
                <a:tab pos="8229600" algn="r"/>
              </a:tabLst>
            </a:pPr>
            <a:r>
              <a:rPr lang="en-US" sz="2400" dirty="0"/>
              <a:t>Salaries and Wages </a:t>
            </a:r>
            <a:r>
              <a:rPr lang="en-US" sz="2400" dirty="0" smtClean="0"/>
              <a:t>		Supplies </a:t>
            </a:r>
            <a:r>
              <a:rPr lang="en-US" sz="2400" dirty="0"/>
              <a:t>Expense </a:t>
            </a:r>
            <a:r>
              <a:rPr lang="en-US" sz="2400" dirty="0" smtClean="0"/>
              <a:t>	7,000</a:t>
            </a:r>
          </a:p>
          <a:p>
            <a:pPr indent="0">
              <a:lnSpc>
                <a:spcPct val="100000"/>
              </a:lnSpc>
              <a:spcBef>
                <a:spcPts val="0"/>
              </a:spcBef>
              <a:buNone/>
              <a:tabLst>
                <a:tab pos="3716338" algn="r"/>
                <a:tab pos="4232275" algn="l"/>
                <a:tab pos="8229600" algn="r"/>
              </a:tabLst>
            </a:pPr>
            <a:r>
              <a:rPr lang="en-US" sz="2400" dirty="0" smtClean="0"/>
              <a:t>Expense 	51,000 	</a:t>
            </a:r>
            <a:endParaRPr lang="en-US" sz="2400" dirty="0"/>
          </a:p>
          <a:p>
            <a:pPr marL="0" indent="0">
              <a:lnSpc>
                <a:spcPct val="100000"/>
              </a:lnSpc>
              <a:spcBef>
                <a:spcPts val="1200"/>
              </a:spcBef>
              <a:buNone/>
            </a:pPr>
            <a:r>
              <a:rPr lang="en-US" sz="2400" b="1" dirty="0"/>
              <a:t>Prepare the closing entries at December 31</a:t>
            </a:r>
            <a:r>
              <a:rPr lang="en-US" sz="2400" b="1" dirty="0" smtClean="0"/>
              <a:t>.</a:t>
            </a:r>
          </a:p>
          <a:p>
            <a:pPr marL="914400" indent="-457200">
              <a:spcBef>
                <a:spcPts val="1800"/>
              </a:spcBef>
              <a:buNone/>
              <a:tabLst>
                <a:tab pos="6518275" algn="r"/>
                <a:tab pos="8001000" algn="r"/>
              </a:tabLst>
            </a:pPr>
            <a:r>
              <a:rPr lang="en-US" sz="2400" dirty="0"/>
              <a:t>Service Revenue </a:t>
            </a:r>
            <a:r>
              <a:rPr lang="en-US" sz="2400" dirty="0" smtClean="0"/>
              <a:t>	98,000</a:t>
            </a:r>
            <a:endParaRPr lang="en-US" sz="2400" dirty="0"/>
          </a:p>
          <a:p>
            <a:pPr marL="914400" indent="-457200">
              <a:lnSpc>
                <a:spcPct val="100000"/>
              </a:lnSpc>
              <a:spcBef>
                <a:spcPts val="600"/>
              </a:spcBef>
              <a:buNone/>
              <a:tabLst>
                <a:tab pos="6518275" algn="r"/>
                <a:tab pos="8001000" algn="r"/>
              </a:tabLst>
            </a:pPr>
            <a:r>
              <a:rPr lang="en-US" sz="2400" dirty="0" smtClean="0"/>
              <a:t>	Income </a:t>
            </a:r>
            <a:r>
              <a:rPr lang="en-US" sz="2400" dirty="0"/>
              <a:t>Summary </a:t>
            </a:r>
            <a:r>
              <a:rPr lang="en-US" sz="2400" dirty="0" smtClean="0"/>
              <a:t>		98,000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a:t>
            </a:r>
            <a:r>
              <a:rPr lang="en-US" b="1" dirty="0" smtClean="0">
                <a:ea typeface="Source Sans Pro" charset="0"/>
              </a:rPr>
              <a:t>2    </a:t>
            </a:r>
            <a:r>
              <a:rPr lang="en-US" b="1" dirty="0" smtClean="0">
                <a:solidFill>
                  <a:srgbClr val="196E78"/>
                </a:solidFill>
                <a:ea typeface="Source Sans Pro" charset="0"/>
              </a:rPr>
              <a:t>Closing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2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wipe(left)">
                                      <p:cBhvr>
                                        <p:cTn id="7" dur="500"/>
                                        <p:tgtEl>
                                          <p:spTgt spid="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8" end="8"/>
                                            </p:txEl>
                                          </p:spTgt>
                                        </p:tgtEl>
                                        <p:attrNameLst>
                                          <p:attrName>style.visibility</p:attrName>
                                        </p:attrNameLst>
                                      </p:cBhvr>
                                      <p:to>
                                        <p:strVal val="visible"/>
                                      </p:to>
                                    </p:set>
                                    <p:animEffect transition="in" filter="wipe(left)">
                                      <p:cBhvr>
                                        <p:cTn id="1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25</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tabLst>
                <a:tab pos="3716338" algn="r"/>
                <a:tab pos="4232275" algn="l"/>
                <a:tab pos="8229600" algn="r"/>
              </a:tabLst>
            </a:pPr>
            <a:r>
              <a:rPr lang="en-US" sz="2400" dirty="0" smtClean="0"/>
              <a:t>Accounts </a:t>
            </a:r>
            <a:r>
              <a:rPr lang="en-US" sz="2400" dirty="0"/>
              <a:t>Payable </a:t>
            </a:r>
            <a:r>
              <a:rPr lang="en-US" sz="2400" dirty="0" smtClean="0"/>
              <a:t>	€27,000 	Owner’s </a:t>
            </a:r>
            <a:r>
              <a:rPr lang="en-US" sz="2400" dirty="0"/>
              <a:t>Drawings </a:t>
            </a:r>
            <a:r>
              <a:rPr lang="en-US" sz="2400" dirty="0" smtClean="0"/>
              <a:t>	€15,000</a:t>
            </a:r>
            <a:endParaRPr lang="en-US" sz="2400" dirty="0"/>
          </a:p>
          <a:p>
            <a:pPr marL="0" indent="0">
              <a:lnSpc>
                <a:spcPct val="100000"/>
              </a:lnSpc>
              <a:spcBef>
                <a:spcPts val="300"/>
              </a:spcBef>
              <a:buNone/>
              <a:tabLst>
                <a:tab pos="3716338" algn="r"/>
                <a:tab pos="4232275" algn="l"/>
                <a:tab pos="8229600" algn="r"/>
              </a:tabLst>
            </a:pPr>
            <a:r>
              <a:rPr lang="en-US" sz="2400" dirty="0"/>
              <a:t>Service Revenue </a:t>
            </a:r>
            <a:r>
              <a:rPr lang="en-US" sz="2400" dirty="0" smtClean="0"/>
              <a:t>	98,000 	Owner’s </a:t>
            </a:r>
            <a:r>
              <a:rPr lang="en-US" sz="2400" dirty="0"/>
              <a:t>Capital </a:t>
            </a:r>
            <a:r>
              <a:rPr lang="en-US" sz="2400" dirty="0" smtClean="0"/>
              <a:t>	42,000</a:t>
            </a:r>
            <a:endParaRPr lang="en-US" sz="2400" dirty="0"/>
          </a:p>
          <a:p>
            <a:pPr marL="0" indent="0">
              <a:lnSpc>
                <a:spcPct val="100000"/>
              </a:lnSpc>
              <a:spcBef>
                <a:spcPts val="300"/>
              </a:spcBef>
              <a:buNone/>
              <a:tabLst>
                <a:tab pos="3716338" algn="r"/>
                <a:tab pos="4232275" algn="l"/>
                <a:tab pos="8229600" algn="r"/>
              </a:tabLst>
            </a:pPr>
            <a:r>
              <a:rPr lang="en-US" sz="2400" dirty="0"/>
              <a:t>Rent Expense </a:t>
            </a:r>
            <a:r>
              <a:rPr lang="en-US" sz="2400" dirty="0" smtClean="0"/>
              <a:t>	22,000 	Accounts </a:t>
            </a:r>
            <a:r>
              <a:rPr lang="en-US" sz="2400" dirty="0"/>
              <a:t>Receivable </a:t>
            </a:r>
            <a:r>
              <a:rPr lang="en-US" sz="2400" dirty="0" smtClean="0"/>
              <a:t>	38,000</a:t>
            </a:r>
            <a:endParaRPr lang="en-US" sz="2400" dirty="0"/>
          </a:p>
          <a:p>
            <a:pPr marL="0" indent="0">
              <a:lnSpc>
                <a:spcPct val="100000"/>
              </a:lnSpc>
              <a:spcBef>
                <a:spcPts val="300"/>
              </a:spcBef>
              <a:buNone/>
              <a:tabLst>
                <a:tab pos="3716338" algn="r"/>
                <a:tab pos="4232275" algn="l"/>
                <a:tab pos="8229600" algn="r"/>
              </a:tabLst>
            </a:pPr>
            <a:r>
              <a:rPr lang="en-US" sz="2400" dirty="0"/>
              <a:t>Salaries and Wages </a:t>
            </a:r>
            <a:r>
              <a:rPr lang="en-US" sz="2400" dirty="0" smtClean="0"/>
              <a:t>		Supplies </a:t>
            </a:r>
            <a:r>
              <a:rPr lang="en-US" sz="2400" dirty="0"/>
              <a:t>Expense </a:t>
            </a:r>
            <a:r>
              <a:rPr lang="en-US" sz="2400" dirty="0" smtClean="0"/>
              <a:t>	7,000</a:t>
            </a:r>
          </a:p>
          <a:p>
            <a:pPr indent="0">
              <a:lnSpc>
                <a:spcPct val="100000"/>
              </a:lnSpc>
              <a:spcBef>
                <a:spcPts val="0"/>
              </a:spcBef>
              <a:buNone/>
              <a:tabLst>
                <a:tab pos="3716338" algn="r"/>
                <a:tab pos="4232275" algn="l"/>
                <a:tab pos="8229600" algn="r"/>
              </a:tabLst>
            </a:pPr>
            <a:r>
              <a:rPr lang="en-US" sz="2400" dirty="0" smtClean="0"/>
              <a:t>Expense 	51,000 	</a:t>
            </a:r>
            <a:endParaRPr lang="en-US" sz="2400" dirty="0"/>
          </a:p>
          <a:p>
            <a:pPr marL="0" indent="0">
              <a:lnSpc>
                <a:spcPct val="100000"/>
              </a:lnSpc>
              <a:spcBef>
                <a:spcPts val="1200"/>
              </a:spcBef>
              <a:buNone/>
            </a:pPr>
            <a:r>
              <a:rPr lang="en-US" sz="2400" b="1" dirty="0"/>
              <a:t>Prepare the closing entries at December 31</a:t>
            </a:r>
            <a:r>
              <a:rPr lang="en-US" sz="2400" b="1" dirty="0" smtClean="0"/>
              <a:t>.</a:t>
            </a:r>
          </a:p>
          <a:p>
            <a:pPr marL="914400" indent="-457200">
              <a:spcBef>
                <a:spcPts val="1800"/>
              </a:spcBef>
              <a:buNone/>
              <a:tabLst>
                <a:tab pos="6518275" algn="r"/>
                <a:tab pos="8001000" algn="r"/>
              </a:tabLst>
            </a:pPr>
            <a:r>
              <a:rPr lang="en-US" sz="2400" dirty="0" smtClean="0"/>
              <a:t>Income </a:t>
            </a:r>
            <a:r>
              <a:rPr lang="en-US" sz="2400" dirty="0"/>
              <a:t>Summary </a:t>
            </a:r>
            <a:r>
              <a:rPr lang="en-US" sz="2400" dirty="0" smtClean="0"/>
              <a:t>	80,000</a:t>
            </a:r>
            <a:endParaRPr lang="en-US" sz="2400" dirty="0"/>
          </a:p>
          <a:p>
            <a:pPr marL="914400" indent="-457200">
              <a:lnSpc>
                <a:spcPct val="100000"/>
              </a:lnSpc>
              <a:spcBef>
                <a:spcPts val="600"/>
              </a:spcBef>
              <a:buNone/>
              <a:tabLst>
                <a:tab pos="6518275" algn="r"/>
                <a:tab pos="8001000" algn="r"/>
              </a:tabLst>
            </a:pPr>
            <a:r>
              <a:rPr lang="en-US" sz="2400" dirty="0" smtClean="0"/>
              <a:t>	Salaries </a:t>
            </a:r>
            <a:r>
              <a:rPr lang="en-US" sz="2400" dirty="0"/>
              <a:t>and Wages Expense </a:t>
            </a:r>
            <a:r>
              <a:rPr lang="en-US" sz="2400" dirty="0" smtClean="0"/>
              <a:t>		51,000</a:t>
            </a:r>
            <a:endParaRPr lang="en-US" sz="2400" dirty="0"/>
          </a:p>
          <a:p>
            <a:pPr marL="914400" indent="-457200">
              <a:lnSpc>
                <a:spcPct val="100000"/>
              </a:lnSpc>
              <a:spcBef>
                <a:spcPts val="600"/>
              </a:spcBef>
              <a:buNone/>
              <a:tabLst>
                <a:tab pos="6518275" algn="r"/>
                <a:tab pos="8001000" algn="r"/>
              </a:tabLst>
            </a:pPr>
            <a:r>
              <a:rPr lang="en-US" sz="2400" dirty="0" smtClean="0"/>
              <a:t>	Rent </a:t>
            </a:r>
            <a:r>
              <a:rPr lang="en-US" sz="2400" dirty="0"/>
              <a:t>Expense </a:t>
            </a:r>
            <a:r>
              <a:rPr lang="en-US" sz="2400" dirty="0" smtClean="0"/>
              <a:t>		22,000</a:t>
            </a:r>
          </a:p>
          <a:p>
            <a:pPr marL="914400" indent="-457200">
              <a:lnSpc>
                <a:spcPct val="100000"/>
              </a:lnSpc>
              <a:spcBef>
                <a:spcPts val="600"/>
              </a:spcBef>
              <a:buNone/>
              <a:tabLst>
                <a:tab pos="6518275" algn="r"/>
                <a:tab pos="8001000" algn="r"/>
              </a:tabLst>
            </a:pPr>
            <a:r>
              <a:rPr lang="en-US" sz="2400" dirty="0" smtClean="0"/>
              <a:t>	Supplies </a:t>
            </a:r>
            <a:r>
              <a:rPr lang="en-US" sz="2400" dirty="0"/>
              <a:t>Expense </a:t>
            </a:r>
            <a:r>
              <a:rPr lang="en-US" sz="2400" dirty="0" smtClean="0"/>
              <a:t>		7,000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a:t>
            </a:r>
            <a:r>
              <a:rPr lang="en-US" b="1" dirty="0" smtClean="0">
                <a:ea typeface="Source Sans Pro" charset="0"/>
              </a:rPr>
              <a:t>2    </a:t>
            </a:r>
            <a:r>
              <a:rPr lang="en-US" b="1" dirty="0" smtClean="0">
                <a:solidFill>
                  <a:srgbClr val="196E78"/>
                </a:solidFill>
                <a:ea typeface="Source Sans Pro" charset="0"/>
              </a:rPr>
              <a:t>Closing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76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wipe(left)">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wipe(left)">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wipe(left)">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wipe(left)">
                                      <p:cBhvr>
                                        <p:cTn id="2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04800" y="1447800"/>
            <a:ext cx="8540224" cy="4813209"/>
          </a:xfrm>
          <a:prstGeom prst="rect">
            <a:avLst/>
          </a:prstGeom>
        </p:spPr>
        <p:txBody>
          <a:bodyPr/>
          <a:lstStyle/>
          <a:p>
            <a:pPr marL="0" indent="0">
              <a:lnSpc>
                <a:spcPct val="100000"/>
              </a:lnSpc>
              <a:spcBef>
                <a:spcPts val="1200"/>
              </a:spcBef>
              <a:buNone/>
              <a:tabLst>
                <a:tab pos="3716338" algn="r"/>
                <a:tab pos="4232275" algn="l"/>
                <a:tab pos="8229600" algn="r"/>
              </a:tabLst>
            </a:pPr>
            <a:r>
              <a:rPr lang="en-US" sz="2400" dirty="0" smtClean="0"/>
              <a:t>Accounts </a:t>
            </a:r>
            <a:r>
              <a:rPr lang="en-US" sz="2400" dirty="0"/>
              <a:t>Payable </a:t>
            </a:r>
            <a:r>
              <a:rPr lang="en-US" sz="2400" dirty="0" smtClean="0"/>
              <a:t>	€27,000 	Owner’s </a:t>
            </a:r>
            <a:r>
              <a:rPr lang="en-US" sz="2400" dirty="0"/>
              <a:t>Drawings </a:t>
            </a:r>
            <a:r>
              <a:rPr lang="en-US" sz="2400" dirty="0" smtClean="0"/>
              <a:t>	€15,000</a:t>
            </a:r>
            <a:endParaRPr lang="en-US" sz="2400" dirty="0"/>
          </a:p>
          <a:p>
            <a:pPr marL="0" indent="0">
              <a:lnSpc>
                <a:spcPct val="100000"/>
              </a:lnSpc>
              <a:spcBef>
                <a:spcPts val="300"/>
              </a:spcBef>
              <a:buNone/>
              <a:tabLst>
                <a:tab pos="3716338" algn="r"/>
                <a:tab pos="4232275" algn="l"/>
                <a:tab pos="8229600" algn="r"/>
              </a:tabLst>
            </a:pPr>
            <a:r>
              <a:rPr lang="en-US" sz="2400" dirty="0"/>
              <a:t>Service Revenue </a:t>
            </a:r>
            <a:r>
              <a:rPr lang="en-US" sz="2400" dirty="0" smtClean="0"/>
              <a:t>	98,000 	Owner’s </a:t>
            </a:r>
            <a:r>
              <a:rPr lang="en-US" sz="2400" dirty="0"/>
              <a:t>Capital </a:t>
            </a:r>
            <a:r>
              <a:rPr lang="en-US" sz="2400" dirty="0" smtClean="0"/>
              <a:t>	42,000</a:t>
            </a:r>
            <a:endParaRPr lang="en-US" sz="2400" dirty="0"/>
          </a:p>
          <a:p>
            <a:pPr marL="0" indent="0">
              <a:lnSpc>
                <a:spcPct val="100000"/>
              </a:lnSpc>
              <a:spcBef>
                <a:spcPts val="300"/>
              </a:spcBef>
              <a:buNone/>
              <a:tabLst>
                <a:tab pos="3716338" algn="r"/>
                <a:tab pos="4232275" algn="l"/>
                <a:tab pos="8229600" algn="r"/>
              </a:tabLst>
            </a:pPr>
            <a:r>
              <a:rPr lang="en-US" sz="2400" dirty="0"/>
              <a:t>Rent Expense </a:t>
            </a:r>
            <a:r>
              <a:rPr lang="en-US" sz="2400" dirty="0" smtClean="0"/>
              <a:t>	22,000 	Accounts </a:t>
            </a:r>
            <a:r>
              <a:rPr lang="en-US" sz="2400" dirty="0"/>
              <a:t>Receivable </a:t>
            </a:r>
            <a:r>
              <a:rPr lang="en-US" sz="2400" dirty="0" smtClean="0"/>
              <a:t>	38,000</a:t>
            </a:r>
            <a:endParaRPr lang="en-US" sz="2400" dirty="0"/>
          </a:p>
          <a:p>
            <a:pPr marL="0" indent="0">
              <a:lnSpc>
                <a:spcPct val="100000"/>
              </a:lnSpc>
              <a:spcBef>
                <a:spcPts val="300"/>
              </a:spcBef>
              <a:buNone/>
              <a:tabLst>
                <a:tab pos="3716338" algn="r"/>
                <a:tab pos="4232275" algn="l"/>
                <a:tab pos="8229600" algn="r"/>
              </a:tabLst>
            </a:pPr>
            <a:r>
              <a:rPr lang="en-US" sz="2400" dirty="0"/>
              <a:t>Salaries and Wages </a:t>
            </a:r>
            <a:r>
              <a:rPr lang="en-US" sz="2400" dirty="0" smtClean="0"/>
              <a:t>		Supplies </a:t>
            </a:r>
            <a:r>
              <a:rPr lang="en-US" sz="2400" dirty="0"/>
              <a:t>Expense </a:t>
            </a:r>
            <a:r>
              <a:rPr lang="en-US" sz="2400" dirty="0" smtClean="0"/>
              <a:t>	7,000</a:t>
            </a:r>
          </a:p>
          <a:p>
            <a:pPr indent="0">
              <a:lnSpc>
                <a:spcPct val="100000"/>
              </a:lnSpc>
              <a:spcBef>
                <a:spcPts val="0"/>
              </a:spcBef>
              <a:buNone/>
              <a:tabLst>
                <a:tab pos="3716338" algn="r"/>
                <a:tab pos="4232275" algn="l"/>
                <a:tab pos="8229600" algn="r"/>
              </a:tabLst>
            </a:pPr>
            <a:r>
              <a:rPr lang="en-US" sz="2400" dirty="0" smtClean="0"/>
              <a:t>Expense 	51,000 	</a:t>
            </a:r>
            <a:endParaRPr lang="en-US" sz="2400" dirty="0"/>
          </a:p>
          <a:p>
            <a:pPr marL="0" indent="0">
              <a:lnSpc>
                <a:spcPct val="100000"/>
              </a:lnSpc>
              <a:spcBef>
                <a:spcPts val="1200"/>
              </a:spcBef>
              <a:buNone/>
            </a:pPr>
            <a:r>
              <a:rPr lang="en-US" sz="2400" b="1" dirty="0"/>
              <a:t>Prepare the closing entries at December 31</a:t>
            </a:r>
            <a:r>
              <a:rPr lang="en-US" sz="2400" b="1" dirty="0" smtClean="0"/>
              <a:t>.</a:t>
            </a:r>
          </a:p>
          <a:p>
            <a:pPr marL="914400" indent="-457200">
              <a:spcBef>
                <a:spcPts val="1800"/>
              </a:spcBef>
              <a:buNone/>
              <a:tabLst>
                <a:tab pos="6518275" algn="r"/>
                <a:tab pos="8001000" algn="r"/>
              </a:tabLst>
            </a:pPr>
            <a:r>
              <a:rPr lang="en-US" sz="2400" dirty="0"/>
              <a:t>Income Summary 	</a:t>
            </a:r>
            <a:r>
              <a:rPr lang="en-US" sz="2400" dirty="0" smtClean="0"/>
              <a:t>18,000</a:t>
            </a:r>
            <a:endParaRPr lang="en-US" sz="2400" dirty="0"/>
          </a:p>
          <a:p>
            <a:pPr marL="914400" indent="-457200">
              <a:lnSpc>
                <a:spcPct val="100000"/>
              </a:lnSpc>
              <a:spcBef>
                <a:spcPts val="600"/>
              </a:spcBef>
              <a:buNone/>
              <a:tabLst>
                <a:tab pos="6518275" algn="r"/>
                <a:tab pos="8001000" algn="r"/>
              </a:tabLst>
            </a:pPr>
            <a:r>
              <a:rPr lang="en-US" sz="2400" dirty="0" smtClean="0"/>
              <a:t>	Owner’s </a:t>
            </a:r>
            <a:r>
              <a:rPr lang="en-US" sz="2400" dirty="0"/>
              <a:t>Capital </a:t>
            </a:r>
            <a:r>
              <a:rPr lang="en-US" sz="2400" dirty="0" smtClean="0"/>
              <a:t>		18,000</a:t>
            </a:r>
          </a:p>
          <a:p>
            <a:pPr marL="914400" indent="-457200">
              <a:lnSpc>
                <a:spcPct val="100000"/>
              </a:lnSpc>
              <a:spcBef>
                <a:spcPts val="1800"/>
              </a:spcBef>
              <a:buNone/>
              <a:tabLst>
                <a:tab pos="6518275" algn="r"/>
                <a:tab pos="8001000" algn="r"/>
              </a:tabLst>
            </a:pPr>
            <a:r>
              <a:rPr lang="en-US" sz="2400" dirty="0" smtClean="0"/>
              <a:t>Owner’s </a:t>
            </a:r>
            <a:r>
              <a:rPr lang="en-US" sz="2400" dirty="0"/>
              <a:t>Capital </a:t>
            </a:r>
            <a:r>
              <a:rPr lang="en-US" sz="2400" dirty="0" smtClean="0"/>
              <a:t>	15,000</a:t>
            </a:r>
          </a:p>
          <a:p>
            <a:pPr marL="914400" indent="-457200">
              <a:lnSpc>
                <a:spcPct val="100000"/>
              </a:lnSpc>
              <a:spcBef>
                <a:spcPts val="600"/>
              </a:spcBef>
              <a:buNone/>
              <a:tabLst>
                <a:tab pos="6518275" algn="r"/>
                <a:tab pos="8001000" algn="r"/>
              </a:tabLst>
            </a:pPr>
            <a:r>
              <a:rPr lang="en-US" sz="2400" dirty="0" smtClean="0"/>
              <a:t>	Owner’s </a:t>
            </a:r>
            <a:r>
              <a:rPr lang="en-US" sz="2400" dirty="0"/>
              <a:t>Drawings </a:t>
            </a:r>
            <a:r>
              <a:rPr lang="en-US" sz="2400" dirty="0" smtClean="0"/>
              <a:t>		15,000</a:t>
            </a:r>
            <a:endParaRPr lang="en-US" altLang="en-US" sz="24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2</a:t>
            </a:r>
            <a:endParaRPr lang="en-US" sz="1200" dirty="0">
              <a:solidFill>
                <a:schemeClr val="bg1">
                  <a:lumMod val="50000"/>
                </a:schemeClr>
              </a:solidFill>
            </a:endParaRPr>
          </a:p>
        </p:txBody>
      </p:sp>
      <p:sp>
        <p:nvSpPr>
          <p:cNvPr id="8" name="Title 2"/>
          <p:cNvSpPr>
            <a:spLocks noGrp="1"/>
          </p:cNvSpPr>
          <p:nvPr>
            <p:ph type="title"/>
          </p:nvPr>
        </p:nvSpPr>
        <p:spPr>
          <a:xfrm>
            <a:off x="304800" y="762001"/>
            <a:ext cx="8839200" cy="646331"/>
          </a:xfrm>
        </p:spPr>
        <p:txBody>
          <a:bodyPr wrap="square">
            <a:spAutoFit/>
          </a:bodyPr>
          <a:lstStyle/>
          <a:p>
            <a:r>
              <a:rPr lang="en-US" b="1" dirty="0">
                <a:ea typeface="Source Sans Pro" charset="0"/>
              </a:rPr>
              <a:t>DO IT! </a:t>
            </a:r>
            <a:r>
              <a:rPr lang="en-US" b="1" dirty="0" smtClean="0">
                <a:ea typeface="Source Sans Pro" charset="0"/>
              </a:rPr>
              <a:t>2    </a:t>
            </a:r>
            <a:r>
              <a:rPr lang="en-US" b="1" dirty="0" smtClean="0">
                <a:solidFill>
                  <a:srgbClr val="196E78"/>
                </a:solidFill>
                <a:ea typeface="Source Sans Pro" charset="0"/>
              </a:rPr>
              <a:t>Closing Entries</a:t>
            </a:r>
            <a:endParaRPr lang="en-US" sz="2000" b="1" dirty="0"/>
          </a:p>
        </p:txBody>
      </p:sp>
      <p:cxnSp>
        <p:nvCxnSpPr>
          <p:cNvPr id="12" name="Straight Connector 11"/>
          <p:cNvCxnSpPr/>
          <p:nvPr/>
        </p:nvCxnSpPr>
        <p:spPr>
          <a:xfrm flipV="1">
            <a:off x="233432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0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wipe(left)">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wipe(left)">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wipe(left)">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wipe(left)">
                                      <p:cBhvr>
                                        <p:cTn id="2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
          <p:cNvSpPr txBox="1">
            <a:spLocks/>
          </p:cNvSpPr>
          <p:nvPr/>
        </p:nvSpPr>
        <p:spPr>
          <a:xfrm>
            <a:off x="309562" y="609600"/>
            <a:ext cx="8682038" cy="6463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accent1"/>
                </a:solidFill>
                <a:latin typeface="+mn-lt"/>
                <a:ea typeface="Source Sans Pro" charset="0"/>
                <a:cs typeface="Calibri" panose="020F0502020204030204" pitchFamily="34" charset="0"/>
              </a:rPr>
              <a:t>The Accounting Cycle</a:t>
            </a:r>
            <a:endParaRPr lang="en-US" sz="4000" b="1" dirty="0">
              <a:solidFill>
                <a:schemeClr val="accent1"/>
              </a:solidFill>
              <a:latin typeface="+mn-lt"/>
              <a:ea typeface="Source Sans Pro" charset="0"/>
              <a:cs typeface="Calibri" panose="020F0502020204030204" pitchFamily="34"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pPr/>
              <a:t>27</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Rectangle 4"/>
          <p:cNvSpPr>
            <a:spLocks noChangeArrowheads="1"/>
          </p:cNvSpPr>
          <p:nvPr/>
        </p:nvSpPr>
        <p:spPr bwMode="auto">
          <a:xfrm>
            <a:off x="609600" y="1371600"/>
            <a:ext cx="8077200" cy="4800600"/>
          </a:xfrm>
          <a:prstGeom prst="rect">
            <a:avLst/>
          </a:prstGeom>
          <a:solidFill>
            <a:srgbClr val="99CCFF"/>
          </a:solidFill>
          <a:ln w="12700" cap="sq">
            <a:solidFill>
              <a:srgbClr val="990000"/>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mn-lt"/>
            </a:endParaRPr>
          </a:p>
        </p:txBody>
      </p:sp>
      <p:sp>
        <p:nvSpPr>
          <p:cNvPr id="11" name="Line 5"/>
          <p:cNvSpPr>
            <a:spLocks noChangeShapeType="1"/>
          </p:cNvSpPr>
          <p:nvPr/>
        </p:nvSpPr>
        <p:spPr bwMode="auto">
          <a:xfrm flipV="1">
            <a:off x="6781800" y="5334000"/>
            <a:ext cx="0" cy="53340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 name="Line 6"/>
          <p:cNvSpPr>
            <a:spLocks noChangeShapeType="1"/>
          </p:cNvSpPr>
          <p:nvPr/>
        </p:nvSpPr>
        <p:spPr bwMode="auto">
          <a:xfrm rot="5400000" flipV="1">
            <a:off x="2743200" y="1524000"/>
            <a:ext cx="0" cy="609600"/>
          </a:xfrm>
          <a:prstGeom prst="line">
            <a:avLst/>
          </a:prstGeom>
          <a:noFill/>
          <a:ln w="38100"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4" name="Line 7"/>
          <p:cNvSpPr>
            <a:spLocks noChangeShapeType="1"/>
          </p:cNvSpPr>
          <p:nvPr/>
        </p:nvSpPr>
        <p:spPr bwMode="auto">
          <a:xfrm>
            <a:off x="6172200" y="1828800"/>
            <a:ext cx="609600" cy="0"/>
          </a:xfrm>
          <a:prstGeom prst="line">
            <a:avLst/>
          </a:prstGeom>
          <a:noFill/>
          <a:ln w="3810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 name="Rectangle 8"/>
          <p:cNvSpPr>
            <a:spLocks noChangeArrowheads="1"/>
          </p:cNvSpPr>
          <p:nvPr/>
        </p:nvSpPr>
        <p:spPr bwMode="auto">
          <a:xfrm>
            <a:off x="2819400" y="1600200"/>
            <a:ext cx="3552825" cy="457200"/>
          </a:xfrm>
          <a:prstGeom prst="rect">
            <a:avLst/>
          </a:prstGeom>
          <a:solidFill>
            <a:schemeClr val="bg2"/>
          </a:solidFill>
          <a:ln w="12700" cap="sq">
            <a:solidFill>
              <a:schemeClr val="tx1"/>
            </a:solidFill>
            <a:miter lim="800000"/>
            <a:headEnd type="none" w="sm" len="sm"/>
            <a:tailEnd type="none" w="sm" len="sm"/>
          </a:ln>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800" dirty="0">
                <a:solidFill>
                  <a:schemeClr val="tx1"/>
                </a:solidFill>
                <a:latin typeface="+mn-lt"/>
              </a:rPr>
              <a:t>1. 	Analyze business transactions</a:t>
            </a:r>
          </a:p>
        </p:txBody>
      </p:sp>
      <p:sp>
        <p:nvSpPr>
          <p:cNvPr id="16" name="Line 9"/>
          <p:cNvSpPr>
            <a:spLocks noChangeShapeType="1"/>
          </p:cNvSpPr>
          <p:nvPr/>
        </p:nvSpPr>
        <p:spPr bwMode="auto">
          <a:xfrm>
            <a:off x="6781800" y="1828800"/>
            <a:ext cx="0" cy="5334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7" name="Line 10"/>
          <p:cNvSpPr>
            <a:spLocks noChangeShapeType="1"/>
          </p:cNvSpPr>
          <p:nvPr/>
        </p:nvSpPr>
        <p:spPr bwMode="auto">
          <a:xfrm>
            <a:off x="6781800" y="2819400"/>
            <a:ext cx="0" cy="38100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8" name="Rectangle 11"/>
          <p:cNvSpPr>
            <a:spLocks noChangeArrowheads="1"/>
          </p:cNvSpPr>
          <p:nvPr/>
        </p:nvSpPr>
        <p:spPr bwMode="auto">
          <a:xfrm>
            <a:off x="5257800" y="2362200"/>
            <a:ext cx="31242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2. 	Journalize the transactions </a:t>
            </a:r>
          </a:p>
        </p:txBody>
      </p:sp>
      <p:sp>
        <p:nvSpPr>
          <p:cNvPr id="19" name="Freeform 12"/>
          <p:cNvSpPr>
            <a:spLocks/>
          </p:cNvSpPr>
          <p:nvPr/>
        </p:nvSpPr>
        <p:spPr bwMode="auto">
          <a:xfrm>
            <a:off x="6781800" y="3673475"/>
            <a:ext cx="6350" cy="344488"/>
          </a:xfrm>
          <a:custGeom>
            <a:avLst/>
            <a:gdLst>
              <a:gd name="T0" fmla="*/ 0 w 4"/>
              <a:gd name="T1" fmla="*/ 0 h 217"/>
              <a:gd name="T2" fmla="*/ 2147483647 w 4"/>
              <a:gd name="T3" fmla="*/ 2147483647 h 217"/>
              <a:gd name="T4" fmla="*/ 0 60000 65536"/>
              <a:gd name="T5" fmla="*/ 0 60000 65536"/>
              <a:gd name="T6" fmla="*/ 0 w 4"/>
              <a:gd name="T7" fmla="*/ 0 h 217"/>
              <a:gd name="T8" fmla="*/ 4 w 4"/>
              <a:gd name="T9" fmla="*/ 217 h 217"/>
            </a:gdLst>
            <a:ahLst/>
            <a:cxnLst>
              <a:cxn ang="T4">
                <a:pos x="T0" y="T1"/>
              </a:cxn>
              <a:cxn ang="T5">
                <a:pos x="T2" y="T3"/>
              </a:cxn>
            </a:cxnLst>
            <a:rect l="T6" t="T7" r="T8" b="T9"/>
            <a:pathLst>
              <a:path w="4" h="217">
                <a:moveTo>
                  <a:pt x="0" y="0"/>
                </a:moveTo>
                <a:lnTo>
                  <a:pt x="4" y="217"/>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 name="Freeform 13"/>
          <p:cNvSpPr>
            <a:spLocks/>
          </p:cNvSpPr>
          <p:nvPr/>
        </p:nvSpPr>
        <p:spPr bwMode="auto">
          <a:xfrm>
            <a:off x="6781800" y="4511675"/>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1" name="Freeform 14"/>
          <p:cNvSpPr>
            <a:spLocks/>
          </p:cNvSpPr>
          <p:nvPr/>
        </p:nvSpPr>
        <p:spPr bwMode="auto">
          <a:xfrm rot="10800000">
            <a:off x="2436813" y="46640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2" name="Freeform 15"/>
          <p:cNvSpPr>
            <a:spLocks/>
          </p:cNvSpPr>
          <p:nvPr/>
        </p:nvSpPr>
        <p:spPr bwMode="auto">
          <a:xfrm rot="10800000">
            <a:off x="2436813" y="38258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3" name="Freeform 16"/>
          <p:cNvSpPr>
            <a:spLocks/>
          </p:cNvSpPr>
          <p:nvPr/>
        </p:nvSpPr>
        <p:spPr bwMode="auto">
          <a:xfrm rot="10800000">
            <a:off x="2436813" y="2987675"/>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4" name="Line 17"/>
          <p:cNvSpPr>
            <a:spLocks noChangeShapeType="1"/>
          </p:cNvSpPr>
          <p:nvPr/>
        </p:nvSpPr>
        <p:spPr bwMode="auto">
          <a:xfrm rot="16200000">
            <a:off x="2171700" y="2095500"/>
            <a:ext cx="533400" cy="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5" name="Rectangle 19"/>
          <p:cNvSpPr>
            <a:spLocks noChangeArrowheads="1"/>
          </p:cNvSpPr>
          <p:nvPr/>
        </p:nvSpPr>
        <p:spPr bwMode="auto">
          <a:xfrm>
            <a:off x="947738" y="48463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6. 	Prepare an adjusted trial balance</a:t>
            </a:r>
          </a:p>
        </p:txBody>
      </p:sp>
      <p:sp>
        <p:nvSpPr>
          <p:cNvPr id="26" name="Rectangle 20"/>
          <p:cNvSpPr>
            <a:spLocks noChangeArrowheads="1"/>
          </p:cNvSpPr>
          <p:nvPr/>
        </p:nvSpPr>
        <p:spPr bwMode="auto">
          <a:xfrm>
            <a:off x="947738" y="40081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7. 	Prepare financial statements</a:t>
            </a:r>
          </a:p>
        </p:txBody>
      </p:sp>
      <p:sp>
        <p:nvSpPr>
          <p:cNvPr id="27" name="Rectangle 21"/>
          <p:cNvSpPr>
            <a:spLocks noChangeArrowheads="1"/>
          </p:cNvSpPr>
          <p:nvPr/>
        </p:nvSpPr>
        <p:spPr bwMode="auto">
          <a:xfrm>
            <a:off x="947738" y="3200400"/>
            <a:ext cx="3128962"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8. 	Journalize and post closing entries</a:t>
            </a:r>
          </a:p>
        </p:txBody>
      </p:sp>
      <p:sp>
        <p:nvSpPr>
          <p:cNvPr id="28" name="Rectangle 22"/>
          <p:cNvSpPr>
            <a:spLocks noChangeArrowheads="1"/>
          </p:cNvSpPr>
          <p:nvPr/>
        </p:nvSpPr>
        <p:spPr bwMode="auto">
          <a:xfrm>
            <a:off x="947738" y="2331720"/>
            <a:ext cx="3128962"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9. 	</a:t>
            </a:r>
            <a:r>
              <a:rPr lang="en-US" altLang="en-US" b="1" dirty="0" smtClean="0"/>
              <a:t>Prepare </a:t>
            </a:r>
            <a:r>
              <a:rPr lang="en-US" altLang="en-US" b="1" dirty="0"/>
              <a:t>a post-closing trial balance</a:t>
            </a:r>
          </a:p>
        </p:txBody>
      </p:sp>
      <p:sp>
        <p:nvSpPr>
          <p:cNvPr id="29" name="Rectangle 23"/>
          <p:cNvSpPr>
            <a:spLocks noChangeArrowheads="1"/>
          </p:cNvSpPr>
          <p:nvPr/>
        </p:nvSpPr>
        <p:spPr bwMode="auto">
          <a:xfrm>
            <a:off x="5257800" y="4038600"/>
            <a:ext cx="30861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4.  Prepare a trial balance</a:t>
            </a:r>
          </a:p>
        </p:txBody>
      </p:sp>
      <p:sp>
        <p:nvSpPr>
          <p:cNvPr id="30" name="Rectangle 24"/>
          <p:cNvSpPr>
            <a:spLocks noChangeArrowheads="1"/>
          </p:cNvSpPr>
          <p:nvPr/>
        </p:nvSpPr>
        <p:spPr bwMode="auto">
          <a:xfrm>
            <a:off x="5257800" y="3200400"/>
            <a:ext cx="3086100" cy="60960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3.  Post to ledger accounts</a:t>
            </a:r>
          </a:p>
        </p:txBody>
      </p:sp>
      <p:sp>
        <p:nvSpPr>
          <p:cNvPr id="31" name="Line 25"/>
          <p:cNvSpPr>
            <a:spLocks noChangeShapeType="1"/>
          </p:cNvSpPr>
          <p:nvPr/>
        </p:nvSpPr>
        <p:spPr bwMode="auto">
          <a:xfrm>
            <a:off x="2438400" y="5867400"/>
            <a:ext cx="4343400" cy="0"/>
          </a:xfrm>
          <a:prstGeom prst="line">
            <a:avLst/>
          </a:prstGeom>
          <a:noFill/>
          <a:ln w="3810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2" name="Rectangle 29"/>
          <p:cNvSpPr>
            <a:spLocks noChangeArrowheads="1"/>
          </p:cNvSpPr>
          <p:nvPr/>
        </p:nvSpPr>
        <p:spPr bwMode="auto">
          <a:xfrm>
            <a:off x="5257800" y="4846320"/>
            <a:ext cx="3086100" cy="670560"/>
          </a:xfrm>
          <a:prstGeom prst="rect">
            <a:avLst/>
          </a:prstGeom>
          <a:solidFill>
            <a:schemeClr val="bg2"/>
          </a:solidFill>
          <a:ln w="12700" cap="sq">
            <a:solidFill>
              <a:schemeClr val="tx1"/>
            </a:solidFill>
            <a:miter lim="800000"/>
            <a:headEnd type="none" w="sm" len="sm"/>
            <a:tailEnd type="none" w="sm" len="sm"/>
          </a:ln>
          <a:effectLst/>
        </p:spPr>
        <p:txBody>
          <a:bodyPr anchor="ctr"/>
          <a:lstStyle/>
          <a:p>
            <a:pPr marL="346075" indent="-290513">
              <a:spcBef>
                <a:spcPct val="0"/>
              </a:spcBef>
            </a:pPr>
            <a:r>
              <a:rPr lang="en-US" altLang="en-US" b="1" dirty="0"/>
              <a:t>5.  Journalize and post adjusting entries</a:t>
            </a:r>
          </a:p>
        </p:txBody>
      </p:sp>
      <p:sp>
        <p:nvSpPr>
          <p:cNvPr id="33" name="Freeform 33"/>
          <p:cNvSpPr>
            <a:spLocks/>
          </p:cNvSpPr>
          <p:nvPr/>
        </p:nvSpPr>
        <p:spPr bwMode="auto">
          <a:xfrm rot="10800000">
            <a:off x="2438400" y="5502275"/>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Tree>
    <p:extLst>
      <p:ext uri="{BB962C8B-B14F-4D97-AF65-F5344CB8AC3E}">
        <p14:creationId xmlns:p14="http://schemas.microsoft.com/office/powerpoint/2010/main" val="415163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a:t>
            </a:r>
            <a:r>
              <a:rPr lang="en-US" sz="1200" dirty="0">
                <a:solidFill>
                  <a:schemeClr val="bg1">
                    <a:lumMod val="50000"/>
                  </a:schemeClr>
                </a:solidFill>
              </a:rPr>
              <a:t>3</a:t>
            </a: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1. Analyze Business Transactions</a:t>
            </a:r>
          </a:p>
        </p:txBody>
      </p:sp>
      <p:graphicFrame>
        <p:nvGraphicFramePr>
          <p:cNvPr id="11" name="Table 10"/>
          <p:cNvGraphicFramePr>
            <a:graphicFrameLocks noGrp="1"/>
          </p:cNvGraphicFramePr>
          <p:nvPr>
            <p:extLst>
              <p:ext uri="{D42A27DB-BD31-4B8C-83A1-F6EECF244321}">
                <p14:modId xmlns:p14="http://schemas.microsoft.com/office/powerpoint/2010/main" val="1215137464"/>
              </p:ext>
            </p:extLst>
          </p:nvPr>
        </p:nvGraphicFramePr>
        <p:xfrm>
          <a:off x="265812" y="1700790"/>
          <a:ext cx="8332665" cy="1929178"/>
        </p:xfrm>
        <a:graphic>
          <a:graphicData uri="http://schemas.openxmlformats.org/drawingml/2006/table">
            <a:tbl>
              <a:tblPr>
                <a:tableStyleId>{5C22544A-7EE6-4342-B048-85BDC9FD1C3A}</a:tableStyleId>
              </a:tblPr>
              <a:tblGrid>
                <a:gridCol w="421880">
                  <a:extLst>
                    <a:ext uri="{9D8B030D-6E8A-4147-A177-3AD203B41FA5}">
                      <a16:colId xmlns:a16="http://schemas.microsoft.com/office/drawing/2014/main" val="20000"/>
                    </a:ext>
                  </a:extLst>
                </a:gridCol>
                <a:gridCol w="92706">
                  <a:extLst>
                    <a:ext uri="{9D8B030D-6E8A-4147-A177-3AD203B41FA5}">
                      <a16:colId xmlns:a16="http://schemas.microsoft.com/office/drawing/2014/main" val="20001"/>
                    </a:ext>
                  </a:extLst>
                </a:gridCol>
                <a:gridCol w="775258">
                  <a:extLst>
                    <a:ext uri="{9D8B030D-6E8A-4147-A177-3AD203B41FA5}">
                      <a16:colId xmlns:a16="http://schemas.microsoft.com/office/drawing/2014/main" val="20002"/>
                    </a:ext>
                  </a:extLst>
                </a:gridCol>
                <a:gridCol w="92706">
                  <a:extLst>
                    <a:ext uri="{9D8B030D-6E8A-4147-A177-3AD203B41FA5}">
                      <a16:colId xmlns:a16="http://schemas.microsoft.com/office/drawing/2014/main" val="20003"/>
                    </a:ext>
                  </a:extLst>
                </a:gridCol>
                <a:gridCol w="908798">
                  <a:extLst>
                    <a:ext uri="{9D8B030D-6E8A-4147-A177-3AD203B41FA5}">
                      <a16:colId xmlns:a16="http://schemas.microsoft.com/office/drawing/2014/main" val="20004"/>
                    </a:ext>
                  </a:extLst>
                </a:gridCol>
                <a:gridCol w="92706">
                  <a:extLst>
                    <a:ext uri="{9D8B030D-6E8A-4147-A177-3AD203B41FA5}">
                      <a16:colId xmlns:a16="http://schemas.microsoft.com/office/drawing/2014/main" val="20005"/>
                    </a:ext>
                  </a:extLst>
                </a:gridCol>
                <a:gridCol w="813802">
                  <a:extLst>
                    <a:ext uri="{9D8B030D-6E8A-4147-A177-3AD203B41FA5}">
                      <a16:colId xmlns:a16="http://schemas.microsoft.com/office/drawing/2014/main" val="20006"/>
                    </a:ext>
                  </a:extLst>
                </a:gridCol>
                <a:gridCol w="92706">
                  <a:extLst>
                    <a:ext uri="{9D8B030D-6E8A-4147-A177-3AD203B41FA5}">
                      <a16:colId xmlns:a16="http://schemas.microsoft.com/office/drawing/2014/main" val="20007"/>
                    </a:ext>
                  </a:extLst>
                </a:gridCol>
                <a:gridCol w="678421">
                  <a:extLst>
                    <a:ext uri="{9D8B030D-6E8A-4147-A177-3AD203B41FA5}">
                      <a16:colId xmlns:a16="http://schemas.microsoft.com/office/drawing/2014/main" val="20008"/>
                    </a:ext>
                  </a:extLst>
                </a:gridCol>
                <a:gridCol w="119880">
                  <a:extLst>
                    <a:ext uri="{9D8B030D-6E8A-4147-A177-3AD203B41FA5}">
                      <a16:colId xmlns:a16="http://schemas.microsoft.com/office/drawing/2014/main" val="20009"/>
                    </a:ext>
                  </a:extLst>
                </a:gridCol>
                <a:gridCol w="830820">
                  <a:extLst>
                    <a:ext uri="{9D8B030D-6E8A-4147-A177-3AD203B41FA5}">
                      <a16:colId xmlns:a16="http://schemas.microsoft.com/office/drawing/2014/main" val="20010"/>
                    </a:ext>
                  </a:extLst>
                </a:gridCol>
                <a:gridCol w="145020">
                  <a:extLst>
                    <a:ext uri="{9D8B030D-6E8A-4147-A177-3AD203B41FA5}">
                      <a16:colId xmlns:a16="http://schemas.microsoft.com/office/drawing/2014/main" val="20011"/>
                    </a:ext>
                  </a:extLst>
                </a:gridCol>
                <a:gridCol w="775258">
                  <a:extLst>
                    <a:ext uri="{9D8B030D-6E8A-4147-A177-3AD203B41FA5}">
                      <a16:colId xmlns:a16="http://schemas.microsoft.com/office/drawing/2014/main" val="20012"/>
                    </a:ext>
                  </a:extLst>
                </a:gridCol>
                <a:gridCol w="92706">
                  <a:extLst>
                    <a:ext uri="{9D8B030D-6E8A-4147-A177-3AD203B41FA5}">
                      <a16:colId xmlns:a16="http://schemas.microsoft.com/office/drawing/2014/main" val="20013"/>
                    </a:ext>
                  </a:extLst>
                </a:gridCol>
                <a:gridCol w="782306">
                  <a:extLst>
                    <a:ext uri="{9D8B030D-6E8A-4147-A177-3AD203B41FA5}">
                      <a16:colId xmlns:a16="http://schemas.microsoft.com/office/drawing/2014/main" val="20014"/>
                    </a:ext>
                  </a:extLst>
                </a:gridCol>
                <a:gridCol w="92706">
                  <a:extLst>
                    <a:ext uri="{9D8B030D-6E8A-4147-A177-3AD203B41FA5}">
                      <a16:colId xmlns:a16="http://schemas.microsoft.com/office/drawing/2014/main" val="20015"/>
                    </a:ext>
                  </a:extLst>
                </a:gridCol>
                <a:gridCol w="731634">
                  <a:extLst>
                    <a:ext uri="{9D8B030D-6E8A-4147-A177-3AD203B41FA5}">
                      <a16:colId xmlns:a16="http://schemas.microsoft.com/office/drawing/2014/main" val="20016"/>
                    </a:ext>
                  </a:extLst>
                </a:gridCol>
                <a:gridCol w="92706">
                  <a:extLst>
                    <a:ext uri="{9D8B030D-6E8A-4147-A177-3AD203B41FA5}">
                      <a16:colId xmlns:a16="http://schemas.microsoft.com/office/drawing/2014/main" val="20017"/>
                    </a:ext>
                  </a:extLst>
                </a:gridCol>
                <a:gridCol w="700646">
                  <a:extLst>
                    <a:ext uri="{9D8B030D-6E8A-4147-A177-3AD203B41FA5}">
                      <a16:colId xmlns:a16="http://schemas.microsoft.com/office/drawing/2014/main" val="20018"/>
                    </a:ext>
                  </a:extLst>
                </a:gridCol>
              </a:tblGrid>
              <a:tr h="148718">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gridSpan="3">
                  <a:txBody>
                    <a:bodyPr/>
                    <a:lstStyle/>
                    <a:p>
                      <a:pPr algn="ctr" fontAlgn="b"/>
                      <a:r>
                        <a:rPr lang="en-US" sz="1500" b="1" i="0" u="none" strike="noStrike" dirty="0" smtClean="0">
                          <a:solidFill>
                            <a:srgbClr val="000000"/>
                          </a:solidFill>
                          <a:effectLst/>
                          <a:latin typeface="Calibri" panose="020F0502020204030204" pitchFamily="34" charset="0"/>
                        </a:rPr>
                        <a:t>Assets</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fontAlgn="b"/>
                      <a:r>
                        <a:rPr lang="en-US" sz="1500" b="1" i="0" u="none" strike="noStrike" dirty="0" smtClean="0">
                          <a:solidFill>
                            <a:srgbClr val="000000"/>
                          </a:solidFill>
                          <a:effectLst/>
                          <a:latin typeface="Calibri" panose="020F0502020204030204" pitchFamily="34" charset="0"/>
                        </a:rPr>
                        <a:t>Liabilities</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7">
                  <a:txBody>
                    <a:bodyPr/>
                    <a:lstStyle/>
                    <a:p>
                      <a:pPr algn="ctr" fontAlgn="b"/>
                      <a:r>
                        <a:rPr lang="en-US" sz="1500" b="1" i="0" u="none" strike="noStrike" dirty="0" smtClean="0">
                          <a:solidFill>
                            <a:srgbClr val="000000"/>
                          </a:solidFill>
                          <a:effectLst/>
                          <a:latin typeface="Calibri" panose="020F0502020204030204" pitchFamily="34" charset="0"/>
                        </a:rPr>
                        <a:t>Owner’s Equity</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noFill/>
                  </a:tcPr>
                </a:tc>
                <a:tc hMerge="1">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48718">
                <a:tc>
                  <a:txBody>
                    <a:bodyPr/>
                    <a:lstStyle/>
                    <a:p>
                      <a:pPr algn="ctr" fontAlgn="b"/>
                      <a:r>
                        <a:rPr lang="en-US" sz="1500" b="1" u="none" strike="noStrike" dirty="0" smtClean="0">
                          <a:effectLst/>
                        </a:rPr>
                        <a:t>Date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u="none" strike="noStrike" dirty="0">
                          <a:effectLst/>
                        </a:rPr>
                        <a:t>Cash</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Equipment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u="none" strike="noStrike" dirty="0">
                          <a:effectLst/>
                        </a:rPr>
                        <a:t>Accounts </a:t>
                      </a:r>
                      <a:endParaRPr lang="en-US" sz="1500" b="1" u="none" strike="noStrike" dirty="0" smtClean="0">
                        <a:effectLst/>
                      </a:endParaRPr>
                    </a:p>
                    <a:p>
                      <a:pPr algn="ctr" fontAlgn="b"/>
                      <a:r>
                        <a:rPr lang="en-US" sz="1500" b="1" u="none" strike="noStrike" dirty="0" smtClean="0">
                          <a:effectLst/>
                        </a:rPr>
                        <a:t>Payable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mpd="sng">
                      <a:noFill/>
                    </a:lnT>
                    <a:solidFill>
                      <a:schemeClr val="bg2"/>
                    </a:solidFill>
                  </a:tcPr>
                </a:tc>
                <a:tc>
                  <a:txBody>
                    <a:bodyPr/>
                    <a:lstStyle/>
                    <a:p>
                      <a:pPr algn="ctr" fontAlgn="b"/>
                      <a:r>
                        <a:rPr lang="en-US" sz="1500" b="1" i="0" u="none" strike="noStrike" dirty="0" smtClean="0">
                          <a:solidFill>
                            <a:srgbClr val="000000"/>
                          </a:solidFill>
                          <a:effectLst/>
                          <a:latin typeface="Calibri" panose="020F0502020204030204" pitchFamily="34" charset="0"/>
                        </a:rPr>
                        <a:t>Notes</a:t>
                      </a:r>
                    </a:p>
                    <a:p>
                      <a:pPr algn="ctr" fontAlgn="b"/>
                      <a:r>
                        <a:rPr lang="en-US" sz="1500" b="1" i="0" u="none" strike="noStrike" dirty="0" smtClean="0">
                          <a:solidFill>
                            <a:srgbClr val="000000"/>
                          </a:solidFill>
                          <a:effectLst/>
                          <a:latin typeface="Calibri" panose="020F0502020204030204" pitchFamily="34" charset="0"/>
                        </a:rPr>
                        <a:t>Payable</a:t>
                      </a:r>
                      <a:endParaRPr lang="en-US" sz="1500" b="1" i="0" u="none" strike="noStrike" dirty="0">
                        <a:solidFill>
                          <a:srgbClr val="000000"/>
                        </a:solidFill>
                        <a:effectLst/>
                        <a:latin typeface="Calibri" panose="020F0502020204030204" pitchFamily="34" charset="0"/>
                      </a:endParaRPr>
                    </a:p>
                  </a:txBody>
                  <a:tcPr marL="3454" marR="3454" marT="3454" marB="0" anchor="b">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i="0" u="none" strike="noStrike" dirty="0" smtClean="0">
                          <a:solidFill>
                            <a:srgbClr val="000000"/>
                          </a:solidFill>
                          <a:effectLst/>
                          <a:latin typeface="Calibri" panose="020F0502020204030204" pitchFamily="34" charset="0"/>
                        </a:rPr>
                        <a:t>+</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500" b="1" i="0" u="none" strike="noStrike" dirty="0" smtClean="0">
                          <a:solidFill>
                            <a:srgbClr val="000000"/>
                          </a:solidFill>
                          <a:effectLst/>
                          <a:latin typeface="Calibri" panose="020F0502020204030204" pitchFamily="34" charset="0"/>
                        </a:rPr>
                        <a:t>Unearned</a:t>
                      </a:r>
                    </a:p>
                    <a:p>
                      <a:pPr algn="ctr" fontAlgn="b"/>
                      <a:r>
                        <a:rPr lang="en-US" sz="1500" b="1" i="0" u="none" strike="noStrike" dirty="0" smtClean="0">
                          <a:solidFill>
                            <a:srgbClr val="000000"/>
                          </a:solidFill>
                          <a:effectLst/>
                          <a:latin typeface="Calibri" panose="020F0502020204030204" pitchFamily="34" charset="0"/>
                        </a:rPr>
                        <a:t>Revenue</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i="0" u="none" strike="noStrike" dirty="0" smtClean="0">
                          <a:solidFill>
                            <a:srgbClr val="000000"/>
                          </a:solidFill>
                          <a:effectLst/>
                          <a:latin typeface="Calibri" panose="020F0502020204030204" pitchFamily="34" charset="0"/>
                        </a:rPr>
                        <a:t>+</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smtClean="0">
                          <a:effectLst/>
                        </a:rPr>
                        <a:t>Owner's</a:t>
                      </a:r>
                    </a:p>
                    <a:p>
                      <a:pPr algn="ctr" fontAlgn="b"/>
                      <a:r>
                        <a:rPr lang="en-US" sz="1500" b="1" u="none" strike="noStrike" dirty="0" smtClean="0">
                          <a:effectLst/>
                        </a:rPr>
                        <a:t>Capital</a:t>
                      </a:r>
                      <a:endParaRPr lang="en-US" sz="1500" b="1" i="0" u="none" strike="noStrike" dirty="0">
                        <a:solidFill>
                          <a:srgbClr val="000000"/>
                        </a:solidFill>
                        <a:effectLst/>
                        <a:latin typeface="Calibri" panose="020F0502020204030204" pitchFamily="34" charset="0"/>
                      </a:endParaRPr>
                    </a:p>
                  </a:txBody>
                  <a:tcPr marL="3454" marR="3454" marT="3454" marB="0"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Owner's </a:t>
                      </a:r>
                      <a:endParaRPr lang="en-US" sz="1500" b="1" u="none" strike="noStrike" dirty="0" smtClean="0">
                        <a:effectLst/>
                      </a:endParaRPr>
                    </a:p>
                    <a:p>
                      <a:pPr algn="ctr" fontAlgn="b"/>
                      <a:r>
                        <a:rPr lang="en-US" sz="1500" b="1" u="none" strike="noStrike" dirty="0" smtClean="0">
                          <a:effectLst/>
                        </a:rPr>
                        <a:t>Drawings</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smtClean="0">
                          <a:effectLst/>
                        </a:rPr>
                        <a:t>Revenue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500" b="1" u="none" strike="noStrike" dirty="0">
                          <a:effectLst/>
                        </a:rPr>
                        <a:t>-</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1500" b="1" u="none" strike="noStrike" dirty="0">
                          <a:effectLst/>
                        </a:rPr>
                        <a:t>Expense</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48718">
                <a:tc>
                  <a:txBody>
                    <a:bodyPr/>
                    <a:lstStyle/>
                    <a:p>
                      <a:pPr algn="ctr" fontAlgn="b"/>
                      <a:r>
                        <a:rPr lang="en-US" sz="1500" b="1" u="none" strike="noStrike" dirty="0">
                          <a:effectLst/>
                        </a:rPr>
                        <a:t>1</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u="none" strike="noStrike" dirty="0" smtClean="0">
                          <a:effectLst/>
                        </a:rPr>
                        <a:t>+</a:t>
                      </a:r>
                      <a:r>
                        <a:rPr lang="en-US" sz="1600" dirty="0" smtClean="0"/>
                        <a:t>₺</a:t>
                      </a:r>
                      <a:r>
                        <a:rPr lang="en-US" sz="1500" b="1" u="none" strike="noStrike" dirty="0" smtClean="0">
                          <a:effectLst/>
                        </a:rPr>
                        <a:t>10,000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smtClean="0">
                          <a:effectLst/>
                        </a:rPr>
                        <a:t>+</a:t>
                      </a:r>
                      <a:r>
                        <a:rPr lang="en-US" sz="1600" dirty="0" smtClean="0"/>
                        <a:t>₺</a:t>
                      </a:r>
                      <a:r>
                        <a:rPr lang="en-US" sz="1500" b="1" u="none" strike="noStrike" dirty="0" smtClean="0">
                          <a:effectLst/>
                        </a:rPr>
                        <a:t>10,000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48718">
                <a:tc>
                  <a:txBody>
                    <a:bodyPr/>
                    <a:lstStyle/>
                    <a:p>
                      <a:pPr algn="ctr" fontAlgn="b"/>
                      <a:r>
                        <a:rPr lang="en-US" sz="1500" b="1" u="none" strike="noStrike" dirty="0" smtClean="0">
                          <a:effectLst/>
                        </a:rPr>
                        <a:t>1</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smtClean="0">
                          <a:effectLst/>
                        </a:rPr>
                        <a:t>+</a:t>
                      </a:r>
                      <a:r>
                        <a:rPr lang="en-US" sz="1600" dirty="0" smtClean="0"/>
                        <a:t>₺</a:t>
                      </a:r>
                      <a:r>
                        <a:rPr lang="en-US" sz="1500" b="1" u="none" strike="noStrike" dirty="0" smtClean="0">
                          <a:effectLst/>
                        </a:rPr>
                        <a:t>5,000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500" b="1" i="0" u="none" strike="noStrike" dirty="0" smtClean="0">
                          <a:solidFill>
                            <a:srgbClr val="000000"/>
                          </a:solidFill>
                          <a:effectLst/>
                          <a:latin typeface="Calibri" panose="020F0502020204030204" pitchFamily="34" charset="0"/>
                        </a:rPr>
                        <a:t>+</a:t>
                      </a:r>
                      <a:r>
                        <a:rPr lang="en-US" sz="1600" dirty="0" smtClean="0"/>
                        <a:t>₺</a:t>
                      </a:r>
                      <a:r>
                        <a:rPr lang="en-US" sz="1500" b="1" i="0" u="none" strike="noStrike" dirty="0" smtClean="0">
                          <a:solidFill>
                            <a:srgbClr val="000000"/>
                          </a:solidFill>
                          <a:effectLst/>
                          <a:latin typeface="Calibri" panose="020F0502020204030204" pitchFamily="34" charset="0"/>
                        </a:rPr>
                        <a:t>5,000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148718">
                <a:tc>
                  <a:txBody>
                    <a:bodyPr/>
                    <a:lstStyle/>
                    <a:p>
                      <a:pPr algn="ctr" fontAlgn="b"/>
                      <a:r>
                        <a:rPr lang="en-US" sz="1500" b="1" u="none" strike="noStrike" dirty="0" smtClean="0">
                          <a:effectLst/>
                        </a:rPr>
                        <a:t>2</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i="0" u="none" strike="noStrike" dirty="0" smtClean="0">
                          <a:solidFill>
                            <a:srgbClr val="000000"/>
                          </a:solidFill>
                          <a:effectLst/>
                          <a:latin typeface="Calibri" panose="020F0502020204030204" pitchFamily="34" charset="0"/>
                        </a:rPr>
                        <a:t>+1,200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i="0" u="none" strike="noStrike" dirty="0" smtClean="0">
                          <a:solidFill>
                            <a:srgbClr val="000000"/>
                          </a:solidFill>
                          <a:effectLst/>
                          <a:latin typeface="Calibri" panose="020F0502020204030204" pitchFamily="34" charset="0"/>
                        </a:rPr>
                        <a:t>+</a:t>
                      </a:r>
                      <a:r>
                        <a:rPr lang="en-US" sz="1600" dirty="0" smtClean="0"/>
                        <a:t>₺</a:t>
                      </a:r>
                      <a:r>
                        <a:rPr lang="en-US" sz="1500" b="1" i="0" u="none" strike="noStrike" dirty="0" smtClean="0">
                          <a:solidFill>
                            <a:srgbClr val="000000"/>
                          </a:solidFill>
                          <a:effectLst/>
                          <a:latin typeface="Calibri" panose="020F0502020204030204" pitchFamily="34" charset="0"/>
                        </a:rPr>
                        <a:t>1,200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148718">
                <a:tc>
                  <a:txBody>
                    <a:bodyPr/>
                    <a:lstStyle/>
                    <a:p>
                      <a:pPr algn="ctr" fontAlgn="b"/>
                      <a:r>
                        <a:rPr lang="en-US" sz="1500" b="1" u="none" strike="noStrike" dirty="0" smtClean="0">
                          <a:effectLst/>
                        </a:rPr>
                        <a:t>3</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r" fontAlgn="b"/>
                      <a:r>
                        <a:rPr lang="en-US" sz="1500" b="1" u="none" strike="noStrike" dirty="0" smtClean="0">
                          <a:effectLst/>
                        </a:rPr>
                        <a:t>-1,200</a:t>
                      </a:r>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1500" b="1" i="0" u="none" strike="noStrike" dirty="0">
                        <a:solidFill>
                          <a:srgbClr val="000000"/>
                        </a:solidFill>
                        <a:effectLst/>
                        <a:latin typeface="Calibri" panose="020F0502020204030204" pitchFamily="34" charset="0"/>
                      </a:endParaRPr>
                    </a:p>
                  </a:txBody>
                  <a:tcPr marL="3454" marR="45720"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1" u="none" strike="noStrike" dirty="0" smtClean="0">
                          <a:effectLst/>
                        </a:rPr>
                        <a:t>-</a:t>
                      </a:r>
                      <a:r>
                        <a:rPr lang="en-US" sz="1600" dirty="0" smtClean="0"/>
                        <a:t>₺</a:t>
                      </a:r>
                      <a:r>
                        <a:rPr lang="en-US" sz="1500" b="1" u="none" strike="noStrike" dirty="0" smtClean="0">
                          <a:effectLst/>
                        </a:rPr>
                        <a:t>1,200</a:t>
                      </a:r>
                      <a:endParaRPr lang="en-US" sz="1500" b="1" i="0" u="none" strike="noStrike" dirty="0" smtClean="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148718">
                <a:tc>
                  <a:txBody>
                    <a:bodyPr/>
                    <a:lstStyle/>
                    <a:p>
                      <a:pPr algn="ctr" fontAlgn="b"/>
                      <a:r>
                        <a:rPr lang="en-US" sz="1500" b="1" u="none" strike="noStrike" dirty="0" smtClean="0">
                          <a:effectLst/>
                        </a:rPr>
                        <a:t>4</a:t>
                      </a:r>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smtClean="0">
                          <a:effectLst/>
                        </a:rPr>
                        <a:t>+250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45720"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454" marR="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500" b="1" u="none" strike="noStrike" dirty="0" smtClean="0">
                          <a:effectLst/>
                        </a:rPr>
                        <a:t>-</a:t>
                      </a:r>
                      <a:r>
                        <a:rPr lang="en-US" sz="1600" dirty="0" smtClean="0"/>
                        <a:t>₺</a:t>
                      </a:r>
                      <a:r>
                        <a:rPr lang="en-US" sz="1500" b="1" u="none" strike="noStrike" dirty="0" smtClean="0">
                          <a:effectLst/>
                        </a:rPr>
                        <a:t>250</a:t>
                      </a:r>
                      <a:endParaRPr lang="en-US" sz="1500" b="1" i="0" u="none" strike="noStrike" dirty="0">
                        <a:solidFill>
                          <a:srgbClr val="000000"/>
                        </a:solidFill>
                        <a:effectLst/>
                        <a:latin typeface="Calibri" panose="020F0502020204030204" pitchFamily="34" charset="0"/>
                      </a:endParaRPr>
                    </a:p>
                  </a:txBody>
                  <a:tcPr marL="3454" marT="3454"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2895600" y="3886200"/>
            <a:ext cx="2971800" cy="369332"/>
          </a:xfrm>
          <a:prstGeom prst="rect">
            <a:avLst/>
          </a:prstGeom>
          <a:noFill/>
        </p:spPr>
        <p:txBody>
          <a:bodyPr wrap="square" rtlCol="0">
            <a:spAutoFit/>
          </a:bodyPr>
          <a:lstStyle/>
          <a:p>
            <a:pPr algn="ctr"/>
            <a:r>
              <a:rPr lang="en-US" b="1" dirty="0" smtClean="0"/>
              <a:t>Partial Schedule</a:t>
            </a:r>
            <a:endParaRPr lang="en-US" b="1" dirty="0"/>
          </a:p>
        </p:txBody>
      </p:sp>
    </p:spTree>
    <p:extLst>
      <p:ext uri="{BB962C8B-B14F-4D97-AF65-F5344CB8AC3E}">
        <p14:creationId xmlns:p14="http://schemas.microsoft.com/office/powerpoint/2010/main" val="1775264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215319276"/>
              </p:ext>
            </p:extLst>
          </p:nvPr>
        </p:nvGraphicFramePr>
        <p:xfrm>
          <a:off x="368726" y="1600200"/>
          <a:ext cx="8406432" cy="4486485"/>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200" b="1" u="none" strike="noStrike" dirty="0" smtClean="0">
                          <a:effectLst/>
                        </a:rPr>
                        <a:t>GENERAL JOURNAL</a:t>
                      </a:r>
                      <a:endParaRPr lang="en-US" sz="22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200" b="1" i="0" u="none" strike="noStrike" dirty="0" smtClean="0">
                          <a:solidFill>
                            <a:schemeClr val="dk1"/>
                          </a:solidFill>
                          <a:effectLst/>
                          <a:latin typeface="+mn-lt"/>
                        </a:rPr>
                        <a:t>Page</a:t>
                      </a:r>
                      <a:r>
                        <a:rPr lang="en-US" sz="2200" b="1" i="0" u="none" strike="noStrike" baseline="0" dirty="0" smtClean="0">
                          <a:solidFill>
                            <a:schemeClr val="dk1"/>
                          </a:solidFill>
                          <a:effectLst/>
                          <a:latin typeface="+mn-lt"/>
                        </a:rPr>
                        <a:t> J1</a:t>
                      </a:r>
                      <a:endParaRPr lang="en-US" sz="22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200" b="1" u="none" strike="noStrike" dirty="0">
                          <a:effectLst/>
                        </a:rPr>
                        <a:t>Date</a:t>
                      </a:r>
                      <a:endParaRPr lang="en-US" sz="22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smtClean="0">
                          <a:effectLst/>
                        </a:rPr>
                        <a:t>Explanation</a:t>
                      </a:r>
                      <a:endParaRPr lang="en-US" sz="22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Ref.</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u="none" strike="noStrike" dirty="0">
                          <a:effectLst/>
                        </a:rPr>
                        <a:t>Debit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1" i="0" u="none" strike="noStrike" dirty="0" smtClean="0">
                          <a:solidFill>
                            <a:srgbClr val="000000"/>
                          </a:solidFill>
                          <a:effectLst/>
                          <a:latin typeface="Calibri" panose="020F0502020204030204" pitchFamily="34" charset="0"/>
                        </a:rPr>
                        <a:t>Credit</a:t>
                      </a:r>
                      <a:endParaRPr lang="en-US" sz="22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ctr" fontAlgn="b"/>
                      <a:r>
                        <a:rPr lang="en-US" sz="2200" b="0" i="0" u="none" strike="noStrike" baseline="0" dirty="0" smtClean="0">
                          <a:solidFill>
                            <a:srgbClr val="000000"/>
                          </a:solidFill>
                          <a:effectLst/>
                          <a:latin typeface="Calibri" panose="020F0502020204030204" pitchFamily="34" charset="0"/>
                        </a:rPr>
                        <a:t>2020</a:t>
                      </a:r>
                    </a:p>
                    <a:p>
                      <a:pPr algn="r" fontAlgn="b"/>
                      <a:r>
                        <a:rPr lang="en-US" sz="2200" b="0" i="0" u="none" strike="noStrike" baseline="0" dirty="0" smtClean="0">
                          <a:solidFill>
                            <a:srgbClr val="000000"/>
                          </a:solidFill>
                          <a:effectLst/>
                          <a:latin typeface="Calibri" panose="020F0502020204030204" pitchFamily="34" charset="0"/>
                        </a:rPr>
                        <a:t>Oct.  1</a:t>
                      </a:r>
                      <a:endParaRPr lang="en-US" sz="2200" b="0" i="0" u="none" strike="noStrike" dirty="0">
                        <a:solidFill>
                          <a:srgbClr val="000000"/>
                        </a:solidFill>
                        <a:effectLst/>
                        <a:latin typeface="Calibri" panose="020F0502020204030204" pitchFamily="34" charset="0"/>
                      </a:endParaRPr>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200" dirty="0" smtClean="0"/>
                        <a:t>Cash</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101</a:t>
                      </a:r>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10,000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smtClean="0"/>
                        <a:t>Owners’ Capital</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301</a:t>
                      </a:r>
                      <a:endParaRPr lang="en-US" sz="22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10,000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0">
                <a:tc>
                  <a:txBody>
                    <a:bodyPr/>
                    <a:lstStyle/>
                    <a:p>
                      <a:pPr algn="r"/>
                      <a:r>
                        <a:rPr lang="en-US" sz="2200" dirty="0" smtClean="0"/>
                        <a:t>1</a:t>
                      </a:r>
                      <a:endParaRPr lang="en-US" sz="2200" dirty="0"/>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kern="1200" dirty="0" smtClean="0">
                          <a:solidFill>
                            <a:schemeClr val="dk1"/>
                          </a:solidFill>
                          <a:latin typeface="+mn-lt"/>
                          <a:ea typeface="+mn-ea"/>
                          <a:cs typeface="+mn-cs"/>
                        </a:rPr>
                        <a:t>Equipment</a:t>
                      </a:r>
                      <a:endParaRPr lang="en-US" sz="22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200" b="0" i="0" u="none" strike="noStrike" dirty="0" smtClean="0">
                          <a:solidFill>
                            <a:srgbClr val="000000"/>
                          </a:solidFill>
                          <a:effectLst/>
                          <a:latin typeface="Calibri" panose="020F0502020204030204" pitchFamily="34" charset="0"/>
                        </a:rPr>
                        <a:t>157</a:t>
                      </a:r>
                      <a:endParaRPr lang="en-US" sz="2200" b="0" i="0" u="none" strike="noStrike" dirty="0">
                        <a:solidFill>
                          <a:srgbClr val="000000"/>
                        </a:solidFill>
                        <a:effectLst/>
                        <a:latin typeface="Calibri" panose="020F0502020204030204" pitchFamily="34" charset="0"/>
                      </a:endParaRP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5,000</a:t>
                      </a: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smtClean="0"/>
                        <a:t>Notes Payable</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smtClean="0"/>
                        <a:t>200</a:t>
                      </a:r>
                      <a:endParaRPr lang="en-US" sz="2200" dirty="0"/>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5,000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0">
                <a:tc>
                  <a:txBody>
                    <a:bodyPr/>
                    <a:lstStyle/>
                    <a:p>
                      <a:pPr algn="r"/>
                      <a:r>
                        <a:rPr lang="en-US" sz="2200" dirty="0" smtClean="0"/>
                        <a:t>2</a:t>
                      </a:r>
                      <a:endParaRPr lang="en-US" sz="2200" dirty="0"/>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dirty="0" smtClean="0"/>
                        <a:t>Cash</a:t>
                      </a:r>
                      <a:endParaRPr lang="en-US" sz="2200" dirty="0"/>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smtClean="0"/>
                        <a:t>101</a:t>
                      </a:r>
                      <a:endParaRPr lang="en-US" sz="2200" dirty="0"/>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1,200</a:t>
                      </a: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smtClean="0"/>
                        <a:t>Unearned Revenue</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smtClean="0"/>
                        <a:t>209</a:t>
                      </a:r>
                      <a:endParaRPr lang="en-US" sz="2200" dirty="0"/>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1,200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0">
                <a:tc>
                  <a:txBody>
                    <a:bodyPr/>
                    <a:lstStyle/>
                    <a:p>
                      <a:pPr algn="r"/>
                      <a:r>
                        <a:rPr lang="en-US" sz="2200" dirty="0" smtClean="0"/>
                        <a:t>3</a:t>
                      </a:r>
                      <a:endParaRPr lang="en-US" sz="2200" dirty="0"/>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200" dirty="0" smtClean="0"/>
                        <a:t>Rent</a:t>
                      </a:r>
                      <a:r>
                        <a:rPr lang="en-US" sz="2200" baseline="0" dirty="0" smtClean="0"/>
                        <a:t> Expense</a:t>
                      </a:r>
                      <a:endParaRPr lang="en-US" sz="2200" dirty="0"/>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smtClean="0"/>
                        <a:t>729</a:t>
                      </a:r>
                      <a:endParaRPr lang="en-US" sz="2200" dirty="0"/>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900</a:t>
                      </a: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2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200" dirty="0" smtClean="0"/>
                        <a:t>Cash</a:t>
                      </a:r>
                      <a:endParaRPr lang="en-US" sz="22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200" dirty="0" smtClean="0"/>
                        <a:t>101</a:t>
                      </a:r>
                      <a:endParaRPr lang="en-US" sz="2200" dirty="0"/>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200" kern="1200" dirty="0" smtClean="0">
                          <a:solidFill>
                            <a:schemeClr val="dk1"/>
                          </a:solidFill>
                          <a:latin typeface="+mn-lt"/>
                          <a:ea typeface="+mn-ea"/>
                          <a:cs typeface="+mn-cs"/>
                        </a:rPr>
                        <a:t>900</a:t>
                      </a:r>
                      <a:endParaRPr lang="en-US" sz="22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2. Journalize the Transactions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12" name="Text Box 5"/>
          <p:cNvSpPr txBox="1">
            <a:spLocks noChangeArrowheads="1"/>
          </p:cNvSpPr>
          <p:nvPr/>
        </p:nvSpPr>
        <p:spPr bwMode="auto">
          <a:xfrm>
            <a:off x="1066800" y="6400800"/>
            <a:ext cx="1524000" cy="2746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r>
              <a:rPr lang="en-US" altLang="en-US" sz="1200" b="1" dirty="0" smtClean="0">
                <a:solidFill>
                  <a:srgbClr val="196E78"/>
                </a:solidFill>
                <a:latin typeface="+mn-lt"/>
              </a:rPr>
              <a:t>ILLUSTRATION 2.29</a:t>
            </a:r>
            <a:endParaRPr lang="en-US" altLang="en-US" sz="1200" b="1" dirty="0">
              <a:solidFill>
                <a:srgbClr val="196E78"/>
              </a:solidFill>
              <a:latin typeface="+mn-lt"/>
            </a:endParaRPr>
          </a:p>
        </p:txBody>
      </p:sp>
    </p:spTree>
    <p:extLst>
      <p:ext uri="{BB962C8B-B14F-4D97-AF65-F5344CB8AC3E}">
        <p14:creationId xmlns:p14="http://schemas.microsoft.com/office/powerpoint/2010/main" val="746881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646331"/>
          </a:xfrm>
          <a:prstGeom prst="rect">
            <a:avLst/>
          </a:prstGeom>
        </p:spPr>
        <p:txBody>
          <a:bodyPr>
            <a:spAutoFit/>
          </a:bodyPr>
          <a:lstStyle/>
          <a:p>
            <a:r>
              <a:rPr lang="en-US" sz="4000" b="1" dirty="0">
                <a:ea typeface="Source Sans Pro" charset="0"/>
              </a:rPr>
              <a:t>Chapter </a:t>
            </a:r>
            <a:r>
              <a:rPr lang="en-US" sz="4000" b="1" dirty="0" smtClean="0">
                <a:ea typeface="Source Sans Pro" charset="0"/>
              </a:rPr>
              <a:t>Outline</a:t>
            </a:r>
            <a:endParaRPr lang="en-US" sz="4000" b="1" dirty="0">
              <a:ea typeface="Source Sans Pro" charset="0"/>
            </a:endParaRPr>
          </a:p>
        </p:txBody>
      </p:sp>
      <p:sp>
        <p:nvSpPr>
          <p:cNvPr id="4" name="COB/LO"/>
          <p:cNvSpPr>
            <a:spLocks noGrp="1"/>
          </p:cNvSpPr>
          <p:nvPr>
            <p:ph sz="quarter" idx="14"/>
          </p:nvPr>
        </p:nvSpPr>
        <p:spPr>
          <a:xfrm>
            <a:off x="304800" y="1371600"/>
            <a:ext cx="8534400" cy="4800600"/>
          </a:xfrm>
        </p:spPr>
        <p:txBody>
          <a:bodyPr/>
          <a:lstStyle/>
          <a:p>
            <a:pPr lvl="1">
              <a:lnSpc>
                <a:spcPct val="100000"/>
              </a:lnSpc>
              <a:spcBef>
                <a:spcPts val="1200"/>
              </a:spcBef>
            </a:pPr>
            <a:r>
              <a:rPr lang="en-US" sz="3200" b="1" dirty="0" smtClean="0"/>
              <a:t>Learning Objectives</a:t>
            </a:r>
          </a:p>
          <a:p>
            <a:pPr marL="914400" indent="-914400">
              <a:lnSpc>
                <a:spcPct val="100000"/>
              </a:lnSpc>
              <a:spcBef>
                <a:spcPts val="1200"/>
              </a:spcBef>
            </a:pPr>
            <a:r>
              <a:rPr lang="en-US" sz="2600" b="1" dirty="0" smtClean="0">
                <a:solidFill>
                  <a:srgbClr val="990000"/>
                </a:solidFill>
              </a:rPr>
              <a:t>LO </a:t>
            </a:r>
            <a:r>
              <a:rPr lang="en-US" sz="2800" b="1" dirty="0" smtClean="0">
                <a:solidFill>
                  <a:srgbClr val="990000"/>
                </a:solidFill>
              </a:rPr>
              <a:t>1</a:t>
            </a:r>
            <a:r>
              <a:rPr lang="en-US" sz="2800" dirty="0" smtClean="0">
                <a:solidFill>
                  <a:schemeClr val="tx1"/>
                </a:solidFill>
              </a:rPr>
              <a:t>	</a:t>
            </a:r>
            <a:r>
              <a:rPr lang="en-US" sz="2800" dirty="0" smtClean="0"/>
              <a:t>Prepare a worksheet.</a:t>
            </a:r>
            <a:endParaRPr lang="en-US" sz="2800" dirty="0"/>
          </a:p>
          <a:p>
            <a:pPr marL="914400" indent="-914400">
              <a:lnSpc>
                <a:spcPct val="100000"/>
              </a:lnSpc>
              <a:spcBef>
                <a:spcPts val="1200"/>
              </a:spcBef>
            </a:pPr>
            <a:r>
              <a:rPr lang="en-US" sz="2800" b="1" dirty="0">
                <a:solidFill>
                  <a:srgbClr val="990000"/>
                </a:solidFill>
              </a:rPr>
              <a:t>LO 2</a:t>
            </a:r>
            <a:r>
              <a:rPr lang="en-US" sz="2800" dirty="0"/>
              <a:t> 	</a:t>
            </a:r>
            <a:r>
              <a:rPr lang="en-US" sz="2800" dirty="0" smtClean="0"/>
              <a:t>Prepare closing entries and a post-closing trial balance.</a:t>
            </a:r>
            <a:endParaRPr lang="en-US" sz="2800" dirty="0"/>
          </a:p>
          <a:p>
            <a:pPr marL="914400" indent="-914400">
              <a:lnSpc>
                <a:spcPct val="100000"/>
              </a:lnSpc>
              <a:spcBef>
                <a:spcPts val="1200"/>
              </a:spcBef>
            </a:pPr>
            <a:r>
              <a:rPr lang="en-US" sz="2800" b="1" dirty="0" smtClean="0">
                <a:solidFill>
                  <a:srgbClr val="990000"/>
                </a:solidFill>
              </a:rPr>
              <a:t>LO 3 	</a:t>
            </a:r>
            <a:r>
              <a:rPr lang="en-US" sz="2800" dirty="0" smtClean="0"/>
              <a:t>Explain </a:t>
            </a:r>
            <a:r>
              <a:rPr lang="en-US" sz="2800" dirty="0"/>
              <a:t>the steps in the </a:t>
            </a:r>
            <a:r>
              <a:rPr lang="en-US" sz="2800" dirty="0" smtClean="0"/>
              <a:t>accounting cycle </a:t>
            </a:r>
            <a:r>
              <a:rPr lang="en-US" sz="2800" dirty="0"/>
              <a:t>and how to </a:t>
            </a:r>
            <a:r>
              <a:rPr lang="en-US" sz="2800" dirty="0" smtClean="0"/>
              <a:t>prepare correcting </a:t>
            </a:r>
            <a:r>
              <a:rPr lang="en-US" sz="2800" dirty="0"/>
              <a:t>entries.</a:t>
            </a:r>
          </a:p>
          <a:p>
            <a:pPr marL="914400" indent="-914400">
              <a:lnSpc>
                <a:spcPct val="100000"/>
              </a:lnSpc>
              <a:spcBef>
                <a:spcPts val="1200"/>
              </a:spcBef>
            </a:pPr>
            <a:r>
              <a:rPr lang="en-US" sz="2800" b="1" dirty="0" smtClean="0">
                <a:solidFill>
                  <a:srgbClr val="990000"/>
                </a:solidFill>
              </a:rPr>
              <a:t>LO 4 	</a:t>
            </a:r>
            <a:r>
              <a:rPr lang="en-US" sz="2800" dirty="0" smtClean="0"/>
              <a:t>Identify the sections of a classified </a:t>
            </a:r>
            <a:r>
              <a:rPr lang="en-US" sz="2800" dirty="0"/>
              <a:t>statement of </a:t>
            </a:r>
            <a:r>
              <a:rPr lang="en-US" sz="2800" dirty="0" smtClean="0"/>
              <a:t>financial position.</a:t>
            </a:r>
            <a:endParaRPr lang="en-US" sz="2800" dirty="0"/>
          </a:p>
        </p:txBody>
      </p:sp>
      <p:sp>
        <p:nvSpPr>
          <p:cNvPr id="6" name="Slide Number Placeholder "/>
          <p:cNvSpPr>
            <a:spLocks noGrp="1"/>
          </p:cNvSpPr>
          <p:nvPr>
            <p:ph type="sldNum" sz="quarter" idx="10"/>
          </p:nvPr>
        </p:nvSpPr>
        <p:spPr/>
        <p:txBody>
          <a:bodyPr/>
          <a:lstStyle/>
          <a:p>
            <a:fld id="{67B19427-F580-D146-B60E-4CADEE75497F}" type="slidenum">
              <a:rPr lang="en-US" smtClean="0"/>
              <a:pPr/>
              <a:t>3</a:t>
            </a:fld>
            <a:endParaRPr lang="en-US" dirty="0"/>
          </a:p>
        </p:txBody>
      </p:sp>
      <p:sp>
        <p:nvSpPr>
          <p:cNvPr id="7" name="Footer Placeholder "/>
          <p:cNvSpPr>
            <a:spLocks noGrp="1"/>
          </p:cNvSpPr>
          <p:nvPr>
            <p:ph type="ftr" sz="quarter" idx="11"/>
          </p:nvPr>
        </p:nvSpPr>
        <p:spPr/>
        <p:txBody>
          <a:bodyPr/>
          <a:lstStyle/>
          <a:p>
            <a:r>
              <a:rPr lang="en-US" dirty="0" smtClean="0"/>
              <a:t>Copyright ©2019 John </a:t>
            </a:r>
            <a:r>
              <a:rPr lang="en-US" dirty="0"/>
              <a:t>Wiley &amp; Son, Inc. </a:t>
            </a:r>
          </a:p>
        </p:txBody>
      </p:sp>
    </p:spTree>
    <p:extLst>
      <p:ext uri="{BB962C8B-B14F-4D97-AF65-F5344CB8AC3E}">
        <p14:creationId xmlns:p14="http://schemas.microsoft.com/office/powerpoint/2010/main" val="687315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3. Post to the Ledger Accounts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12" name="Text Box 5"/>
          <p:cNvSpPr txBox="1">
            <a:spLocks noChangeArrowheads="1"/>
          </p:cNvSpPr>
          <p:nvPr/>
        </p:nvSpPr>
        <p:spPr bwMode="auto">
          <a:xfrm>
            <a:off x="1066800" y="6400800"/>
            <a:ext cx="1524000" cy="2746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r>
              <a:rPr lang="en-US" altLang="en-US" sz="1200" b="1" dirty="0" smtClean="0">
                <a:solidFill>
                  <a:srgbClr val="196E78"/>
                </a:solidFill>
                <a:latin typeface="+mn-lt"/>
              </a:rPr>
              <a:t>ILLUSTRATION 2.19</a:t>
            </a:r>
            <a:endParaRPr lang="en-US" altLang="en-US" sz="1200" b="1" dirty="0">
              <a:solidFill>
                <a:srgbClr val="196E78"/>
              </a:solidFill>
              <a:latin typeface="+mn-lt"/>
            </a:endParaRPr>
          </a:p>
        </p:txBody>
      </p:sp>
      <p:graphicFrame>
        <p:nvGraphicFramePr>
          <p:cNvPr id="15" name="Table 14"/>
          <p:cNvGraphicFramePr>
            <a:graphicFrameLocks noGrp="1"/>
          </p:cNvGraphicFramePr>
          <p:nvPr>
            <p:extLst>
              <p:ext uri="{D42A27DB-BD31-4B8C-83A1-F6EECF244321}">
                <p14:modId xmlns:p14="http://schemas.microsoft.com/office/powerpoint/2010/main" val="835210348"/>
              </p:ext>
            </p:extLst>
          </p:nvPr>
        </p:nvGraphicFramePr>
        <p:xfrm>
          <a:off x="381000" y="1667213"/>
          <a:ext cx="8305806" cy="2895705"/>
        </p:xfrm>
        <a:graphic>
          <a:graphicData uri="http://schemas.openxmlformats.org/drawingml/2006/table">
            <a:tbl>
              <a:tblPr>
                <a:tableStyleId>{5C22544A-7EE6-4342-B048-85BDC9FD1C3A}</a:tableStyleId>
              </a:tblPr>
              <a:tblGrid>
                <a:gridCol w="1657791">
                  <a:extLst>
                    <a:ext uri="{9D8B030D-6E8A-4147-A177-3AD203B41FA5}">
                      <a16:colId xmlns:a16="http://schemas.microsoft.com/office/drawing/2014/main" val="20000"/>
                    </a:ext>
                  </a:extLst>
                </a:gridCol>
                <a:gridCol w="268279">
                  <a:extLst>
                    <a:ext uri="{9D8B030D-6E8A-4147-A177-3AD203B41FA5}">
                      <a16:colId xmlns:a16="http://schemas.microsoft.com/office/drawing/2014/main" val="20001"/>
                    </a:ext>
                  </a:extLst>
                </a:gridCol>
                <a:gridCol w="821845">
                  <a:extLst>
                    <a:ext uri="{9D8B030D-6E8A-4147-A177-3AD203B41FA5}">
                      <a16:colId xmlns:a16="http://schemas.microsoft.com/office/drawing/2014/main" val="20002"/>
                    </a:ext>
                  </a:extLst>
                </a:gridCol>
                <a:gridCol w="766125">
                  <a:extLst>
                    <a:ext uri="{9D8B030D-6E8A-4147-A177-3AD203B41FA5}">
                      <a16:colId xmlns:a16="http://schemas.microsoft.com/office/drawing/2014/main" val="20003"/>
                    </a:ext>
                  </a:extLst>
                </a:gridCol>
                <a:gridCol w="766125">
                  <a:extLst>
                    <a:ext uri="{9D8B030D-6E8A-4147-A177-3AD203B41FA5}">
                      <a16:colId xmlns:a16="http://schemas.microsoft.com/office/drawing/2014/main" val="20004"/>
                    </a:ext>
                  </a:extLst>
                </a:gridCol>
                <a:gridCol w="766125">
                  <a:extLst>
                    <a:ext uri="{9D8B030D-6E8A-4147-A177-3AD203B41FA5}">
                      <a16:colId xmlns:a16="http://schemas.microsoft.com/office/drawing/2014/main" val="20005"/>
                    </a:ext>
                  </a:extLst>
                </a:gridCol>
                <a:gridCol w="195016">
                  <a:extLst>
                    <a:ext uri="{9D8B030D-6E8A-4147-A177-3AD203B41FA5}">
                      <a16:colId xmlns:a16="http://schemas.microsoft.com/office/drawing/2014/main" val="20006"/>
                    </a:ext>
                  </a:extLst>
                </a:gridCol>
                <a:gridCol w="766125">
                  <a:extLst>
                    <a:ext uri="{9D8B030D-6E8A-4147-A177-3AD203B41FA5}">
                      <a16:colId xmlns:a16="http://schemas.microsoft.com/office/drawing/2014/main" val="20007"/>
                    </a:ext>
                  </a:extLst>
                </a:gridCol>
                <a:gridCol w="766125">
                  <a:extLst>
                    <a:ext uri="{9D8B030D-6E8A-4147-A177-3AD203B41FA5}">
                      <a16:colId xmlns:a16="http://schemas.microsoft.com/office/drawing/2014/main" val="20008"/>
                    </a:ext>
                  </a:extLst>
                </a:gridCol>
                <a:gridCol w="766125">
                  <a:extLst>
                    <a:ext uri="{9D8B030D-6E8A-4147-A177-3AD203B41FA5}">
                      <a16:colId xmlns:a16="http://schemas.microsoft.com/office/drawing/2014/main" val="20009"/>
                    </a:ext>
                  </a:extLst>
                </a:gridCol>
                <a:gridCol w="766125">
                  <a:extLst>
                    <a:ext uri="{9D8B030D-6E8A-4147-A177-3AD203B41FA5}">
                      <a16:colId xmlns:a16="http://schemas.microsoft.com/office/drawing/2014/main" val="20010"/>
                    </a:ext>
                  </a:extLst>
                </a:gridCol>
              </a:tblGrid>
              <a:tr h="482922">
                <a:tc>
                  <a:txBody>
                    <a:bodyPr/>
                    <a:lstStyle/>
                    <a:p>
                      <a:pPr algn="ctr" fontAlgn="ctr"/>
                      <a:r>
                        <a:rPr lang="en-US" sz="1800" b="1" u="none" strike="noStrike" dirty="0">
                          <a:effectLst/>
                        </a:rPr>
                        <a:t>Transaction</a:t>
                      </a:r>
                      <a:endParaRPr lang="en-US" sz="1800" b="1" i="0" u="none" strike="noStrike" dirty="0">
                        <a:solidFill>
                          <a:srgbClr val="000000"/>
                        </a:solidFill>
                        <a:effectLst/>
                        <a:latin typeface="Calibri" panose="020F0502020204030204" pitchFamily="34" charset="0"/>
                      </a:endParaRP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9">
                  <a:txBody>
                    <a:bodyPr/>
                    <a:lstStyle/>
                    <a:p>
                      <a:pPr algn="l" fontAlgn="ctr"/>
                      <a:r>
                        <a:rPr lang="en-US" sz="1800" b="1" u="none" strike="noStrike" dirty="0" smtClean="0">
                          <a:effectLst/>
                        </a:rPr>
                        <a:t>On October 1, C. R. Byrd invests </a:t>
                      </a:r>
                      <a:r>
                        <a:rPr lang="en-US" sz="1800" b="1" dirty="0" smtClean="0"/>
                        <a:t>₺</a:t>
                      </a:r>
                      <a:r>
                        <a:rPr lang="en-US" sz="1800" b="1" u="none" strike="noStrike" dirty="0" smtClean="0">
                          <a:effectLst/>
                        </a:rPr>
                        <a:t>10,000 cash in an advertising</a:t>
                      </a:r>
                      <a:br>
                        <a:rPr lang="en-US" sz="1800" b="1" u="none" strike="noStrike" dirty="0" smtClean="0">
                          <a:effectLst/>
                        </a:rPr>
                      </a:br>
                      <a:r>
                        <a:rPr lang="en-US" sz="1800" b="1" u="none" strike="noStrike" dirty="0" smtClean="0">
                          <a:effectLst/>
                        </a:rPr>
                        <a:t>company called </a:t>
                      </a:r>
                      <a:r>
                        <a:rPr lang="en-US" sz="1800" b="1" u="none" strike="noStrike" dirty="0" err="1" smtClean="0">
                          <a:effectLst/>
                        </a:rPr>
                        <a:t>Yazici</a:t>
                      </a:r>
                      <a:r>
                        <a:rPr lang="en-US" sz="1800" b="1" u="none" strike="noStrike" dirty="0" smtClean="0">
                          <a:effectLst/>
                        </a:rPr>
                        <a:t> Advertising.</a:t>
                      </a:r>
                      <a:endParaRPr lang="en-US" sz="1800" b="1" i="0" u="none" strike="noStrike" dirty="0">
                        <a:solidFill>
                          <a:srgbClr val="000000"/>
                        </a:solidFill>
                        <a:effectLst/>
                        <a:latin typeface="Calibri" panose="020F0502020204030204" pitchFamily="34" charset="0"/>
                      </a:endParaRP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1797">
                <a:tc rowSpan="3">
                  <a:txBody>
                    <a:bodyPr/>
                    <a:lstStyle/>
                    <a:p>
                      <a:pPr algn="ctr" fontAlgn="ctr"/>
                      <a:r>
                        <a:rPr lang="en-US" sz="1800" b="1" u="none" strike="noStrike" dirty="0">
                          <a:effectLst/>
                        </a:rPr>
                        <a:t>Journal </a:t>
                      </a:r>
                      <a:endParaRPr lang="en-US" sz="1800" b="1" u="none" strike="noStrike" dirty="0" smtClean="0">
                        <a:effectLst/>
                      </a:endParaRPr>
                    </a:p>
                    <a:p>
                      <a:pPr algn="ctr" fontAlgn="ctr"/>
                      <a:r>
                        <a:rPr lang="en-US" sz="1800" b="1" u="none" strike="noStrike" dirty="0" smtClean="0">
                          <a:effectLst/>
                        </a:rPr>
                        <a:t>Entry</a:t>
                      </a:r>
                      <a:endParaRPr lang="en-US" sz="1800" b="1" i="0" u="none" strike="noStrike" dirty="0">
                        <a:solidFill>
                          <a:srgbClr val="000000"/>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rgbClr val="000000"/>
                          </a:solidFill>
                          <a:effectLst/>
                          <a:latin typeface="Calibri" panose="020F0502020204030204" pitchFamily="34" charset="0"/>
                        </a:rPr>
                        <a:t>Date</a:t>
                      </a:r>
                      <a:endParaRPr lang="en-US" sz="1800" b="1" i="0" u="none" strike="noStrike" dirty="0">
                        <a:solidFill>
                          <a:srgbClr val="000000"/>
                        </a:solidFill>
                        <a:effectLst/>
                        <a:latin typeface="Calibri" panose="020F0502020204030204" pitchFamily="34" charset="0"/>
                      </a:endParaRPr>
                    </a:p>
                  </a:txBody>
                  <a:tcPr marL="4031" marR="4031" marT="0" marB="0" anchor="b">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b"/>
                      <a:r>
                        <a:rPr lang="en-US" sz="1800" b="1" i="0" u="none" strike="noStrike" dirty="0" smtClean="0">
                          <a:solidFill>
                            <a:srgbClr val="000000"/>
                          </a:solidFill>
                          <a:effectLst/>
                          <a:latin typeface="Calibri" panose="020F0502020204030204" pitchFamily="34" charset="0"/>
                        </a:rPr>
                        <a:t>Titles</a:t>
                      </a:r>
                      <a:endParaRPr lang="en-US" sz="1800" b="1" i="0" u="none" strike="noStrike" dirty="0">
                        <a:solidFill>
                          <a:srgbClr val="000000"/>
                        </a:solidFill>
                        <a:effectLst/>
                        <a:latin typeface="Calibri" panose="020F0502020204030204" pitchFamily="34" charset="0"/>
                      </a:endParaRPr>
                    </a:p>
                  </a:txBody>
                  <a:tcPr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800" b="1" i="0" u="none" strike="noStrike" dirty="0" smtClean="0">
                          <a:solidFill>
                            <a:srgbClr val="000000"/>
                          </a:solidFill>
                          <a:effectLst/>
                          <a:latin typeface="Calibri" panose="020F0502020204030204" pitchFamily="34" charset="0"/>
                        </a:rPr>
                        <a:t>Ref.</a:t>
                      </a:r>
                      <a:endParaRPr lang="en-US" sz="1800" b="1" i="0" u="none" strike="noStrike" dirty="0">
                        <a:solidFill>
                          <a:srgbClr val="000000"/>
                        </a:solidFill>
                        <a:effectLst/>
                        <a:latin typeface="Calibri" panose="020F0502020204030204" pitchFamily="34" charset="0"/>
                      </a:endParaRP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smtClean="0">
                          <a:solidFill>
                            <a:srgbClr val="000000"/>
                          </a:solidFill>
                          <a:effectLst/>
                          <a:latin typeface="Calibri" panose="020F0502020204030204" pitchFamily="34" charset="0"/>
                        </a:rPr>
                        <a:t>Debit</a:t>
                      </a:r>
                      <a:endParaRPr lang="en-US" sz="1800" b="1" i="0" u="none" strike="noStrike" dirty="0">
                        <a:solidFill>
                          <a:srgbClr val="000000"/>
                        </a:solidFill>
                        <a:effectLst/>
                        <a:latin typeface="Calibri" panose="020F0502020204030204" pitchFamily="34" charset="0"/>
                      </a:endParaRPr>
                    </a:p>
                  </a:txBody>
                  <a:tcPr marL="4031" marR="45720"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smtClean="0">
                          <a:solidFill>
                            <a:srgbClr val="000000"/>
                          </a:solidFill>
                          <a:effectLst/>
                          <a:latin typeface="Calibri" panose="020F0502020204030204" pitchFamily="34" charset="0"/>
                        </a:rPr>
                        <a:t>Credit</a:t>
                      </a:r>
                      <a:endParaRPr lang="en-US" sz="1800" b="1" i="0" u="none" strike="noStrike" dirty="0">
                        <a:solidFill>
                          <a:srgbClr val="000000"/>
                        </a:solidFill>
                        <a:effectLst/>
                        <a:latin typeface="Calibri" panose="020F0502020204030204" pitchFamily="34" charset="0"/>
                      </a:endParaRP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3292">
                <a:tc vMerge="1">
                  <a:txBody>
                    <a:bodyPr/>
                    <a:lstStyle/>
                    <a:p>
                      <a:pPr algn="ctr" fontAlgn="ctr"/>
                      <a:endParaRPr lang="en-US" sz="1800" b="1" i="0" u="none" strike="noStrike" dirty="0">
                        <a:solidFill>
                          <a:srgbClr val="000000"/>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u="none" strike="noStrike" dirty="0">
                          <a:effectLst/>
                        </a:rPr>
                        <a:t>Oct. </a:t>
                      </a:r>
                      <a:r>
                        <a:rPr lang="en-US" sz="1800" b="1" u="none" strike="noStrike" dirty="0" smtClean="0">
                          <a:effectLst/>
                        </a:rPr>
                        <a:t>1</a:t>
                      </a:r>
                      <a:endParaRPr lang="en-US" sz="1800" b="1" i="0" u="none" strike="noStrike" dirty="0">
                        <a:solidFill>
                          <a:srgbClr val="000000"/>
                        </a:solidFill>
                        <a:effectLst/>
                        <a:latin typeface="Calibri" panose="020F0502020204030204" pitchFamily="34" charset="0"/>
                      </a:endParaRPr>
                    </a:p>
                  </a:txBody>
                  <a:tcPr marL="4031" marR="4031"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pPr algn="l" fontAlgn="b"/>
                      <a:r>
                        <a:rPr lang="en-US" sz="1800" b="1" u="none" strike="noStrike" dirty="0">
                          <a:effectLst/>
                        </a:rPr>
                        <a:t>Cash</a:t>
                      </a:r>
                      <a:endParaRPr lang="en-US" sz="1800" b="1" i="0" u="none" strike="noStrike" dirty="0">
                        <a:solidFill>
                          <a:srgbClr val="000000"/>
                        </a:solidFill>
                        <a:effectLst/>
                        <a:latin typeface="Calibri" panose="020F0502020204030204" pitchFamily="34" charset="0"/>
                      </a:endParaRPr>
                    </a:p>
                  </a:txBody>
                  <a:tcPr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r>
                        <a:rPr lang="en-US" sz="1800" b="1" u="none" strike="noStrike" dirty="0">
                          <a:effectLst/>
                        </a:rPr>
                        <a:t>101</a:t>
                      </a:r>
                      <a:endParaRPr lang="en-US" sz="1800" b="1" i="0" u="none" strike="noStrike" dirty="0">
                        <a:solidFill>
                          <a:srgbClr val="000000"/>
                        </a:solidFill>
                        <a:effectLst/>
                        <a:latin typeface="Calibri" panose="020F0502020204030204" pitchFamily="34" charset="0"/>
                      </a:endParaRPr>
                    </a:p>
                  </a:txBody>
                  <a:tcPr marL="4031"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R="45720"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3292">
                <a:tc v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9144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5">
                  <a:txBody>
                    <a:bodyPr/>
                    <a:lstStyle/>
                    <a:p>
                      <a:pPr lvl="1" algn="l" fontAlgn="b"/>
                      <a:r>
                        <a:rPr lang="en-US" sz="1800" b="1" u="none" strike="noStrike" dirty="0">
                          <a:effectLst/>
                        </a:rPr>
                        <a:t>Owner's Capital</a:t>
                      </a:r>
                      <a:endParaRPr lang="en-US" sz="1800" b="1" i="0" u="none" strike="noStrike" dirty="0">
                        <a:solidFill>
                          <a:srgbClr val="000000"/>
                        </a:solidFill>
                        <a:effectLst/>
                        <a:latin typeface="Calibri" panose="020F0502020204030204" pitchFamily="34" charset="0"/>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r>
                        <a:rPr lang="en-US" sz="1800" b="1" u="none" strike="noStrike" dirty="0">
                          <a:effectLst/>
                        </a:rPr>
                        <a:t>301</a:t>
                      </a:r>
                      <a:endParaRPr lang="en-US" sz="1800" b="1" i="0" u="none" strike="noStrike" dirty="0">
                        <a:solidFill>
                          <a:srgbClr val="000000"/>
                        </a:solidFill>
                        <a:effectLst/>
                        <a:latin typeface="Calibri" panose="020F0502020204030204" pitchFamily="34" charset="0"/>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R="45720" marT="4031" marB="18288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3292">
                <a:tc rowSpan="2">
                  <a:txBody>
                    <a:bodyPr/>
                    <a:lstStyle/>
                    <a:p>
                      <a:pPr algn="ctr" fontAlgn="ctr"/>
                      <a:r>
                        <a:rPr lang="en-US" sz="1800" b="1" u="none" strike="noStrike" dirty="0">
                          <a:effectLst/>
                        </a:rPr>
                        <a:t>Posting</a:t>
                      </a:r>
                      <a:endParaRPr lang="en-US" sz="1800" b="1" i="0" u="none" strike="noStrike" dirty="0">
                        <a:solidFill>
                          <a:srgbClr val="000000"/>
                        </a:solidFill>
                        <a:effectLst/>
                        <a:latin typeface="Calibri" panose="020F0502020204030204" pitchFamily="34" charset="0"/>
                      </a:endParaRPr>
                    </a:p>
                  </a:txBody>
                  <a:tcPr marL="4031" marR="4031" marT="18288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r" fontAlgn="b"/>
                      <a:r>
                        <a:rPr lang="en-US" sz="1800" b="1" u="none" strike="noStrike" dirty="0" smtClean="0">
                          <a:effectLst/>
                        </a:rPr>
                        <a:t>Cash        </a:t>
                      </a:r>
                      <a:r>
                        <a:rPr lang="en-US" sz="1800" b="1" u="none" strike="noStrike" baseline="0" dirty="0" smtClean="0">
                          <a:effectLst/>
                        </a:rPr>
                        <a:t> </a:t>
                      </a:r>
                      <a:r>
                        <a:rPr lang="en-US" sz="1800" b="1" u="none" strike="noStrike" dirty="0" smtClean="0">
                          <a:effectLst/>
                        </a:rPr>
                        <a:t>          101</a:t>
                      </a:r>
                      <a:endParaRPr lang="en-US" sz="1800" b="1" i="0" u="none" strike="noStrike" dirty="0">
                        <a:solidFill>
                          <a:srgbClr val="000000"/>
                        </a:solidFill>
                        <a:effectLst/>
                        <a:latin typeface="Calibri" panose="020F0502020204030204" pitchFamily="34" charset="0"/>
                      </a:endParaRPr>
                    </a:p>
                  </a:txBody>
                  <a:tcPr marL="4031" marR="4031"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r" fontAlgn="b"/>
                      <a:r>
                        <a:rPr lang="en-US" sz="1800" b="1" u="none" strike="noStrike" dirty="0">
                          <a:effectLst/>
                        </a:rPr>
                        <a:t>Owner's </a:t>
                      </a:r>
                      <a:r>
                        <a:rPr lang="en-US" sz="1800" b="1" u="none" strike="noStrike" dirty="0" smtClean="0">
                          <a:effectLst/>
                        </a:rPr>
                        <a:t>Capital        301</a:t>
                      </a:r>
                      <a:endParaRPr lang="en-US" sz="1800" b="1" i="0" u="none" strike="noStrike" dirty="0">
                        <a:solidFill>
                          <a:srgbClr val="000000"/>
                        </a:solidFill>
                        <a:effectLst/>
                        <a:latin typeface="Calibri" panose="020F0502020204030204" pitchFamily="34" charset="0"/>
                      </a:endParaRPr>
                    </a:p>
                  </a:txBody>
                  <a:tcPr marL="4031" marR="45720"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extLst>
                  <a:ext uri="{0D108BD9-81ED-4DB2-BD59-A6C34878D82A}">
                    <a16:rowId xmlns:a16="http://schemas.microsoft.com/office/drawing/2014/main" val="10004"/>
                  </a:ext>
                </a:extLst>
              </a:tr>
              <a:tr h="323292">
                <a:tc v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Oct. </a:t>
                      </a:r>
                      <a:r>
                        <a:rPr lang="en-US" sz="1800" b="1" u="none" strike="noStrike" dirty="0" smtClean="0">
                          <a:effectLst/>
                        </a:rPr>
                        <a:t>1</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Oct. 1</a:t>
                      </a:r>
                      <a:endParaRPr lang="en-US" sz="1800" b="1" i="0" u="none" strike="noStrike" dirty="0">
                        <a:solidFill>
                          <a:srgbClr val="000000"/>
                        </a:solidFill>
                        <a:effectLst/>
                        <a:latin typeface="Calibri" panose="020F0502020204030204" pitchFamily="34" charset="0"/>
                      </a:endParaRPr>
                    </a:p>
                  </a:txBody>
                  <a:tcPr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u="none" strike="noStrike" dirty="0">
                          <a:effectLst/>
                        </a:rPr>
                        <a:t>10,000</a:t>
                      </a:r>
                      <a:endParaRPr lang="en-US" sz="1800" b="1" i="0" u="none" strike="noStrike" dirty="0">
                        <a:solidFill>
                          <a:srgbClr val="000000"/>
                        </a:solidFill>
                        <a:effectLst/>
                        <a:latin typeface="Calibri" panose="020F0502020204030204" pitchFamily="34" charset="0"/>
                      </a:endParaRPr>
                    </a:p>
                  </a:txBody>
                  <a:tcPr marL="4031" marR="45720" marT="4031"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173538">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031" marR="4031" marT="4031" marB="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26125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762001"/>
            <a:ext cx="2590800" cy="1754326"/>
          </a:xfr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4. Prepare a Trial Balance</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931769618"/>
              </p:ext>
            </p:extLst>
          </p:nvPr>
        </p:nvGraphicFramePr>
        <p:xfrm>
          <a:off x="3218309" y="685800"/>
          <a:ext cx="5544691" cy="5373789"/>
        </p:xfrm>
        <a:graphic>
          <a:graphicData uri="http://schemas.openxmlformats.org/drawingml/2006/table">
            <a:tbl>
              <a:tblPr>
                <a:tableStyleId>{5C22544A-7EE6-4342-B048-85BDC9FD1C3A}</a:tableStyleId>
              </a:tblPr>
              <a:tblGrid>
                <a:gridCol w="3015382">
                  <a:extLst>
                    <a:ext uri="{9D8B030D-6E8A-4147-A177-3AD203B41FA5}">
                      <a16:colId xmlns:a16="http://schemas.microsoft.com/office/drawing/2014/main" val="20000"/>
                    </a:ext>
                  </a:extLst>
                </a:gridCol>
                <a:gridCol w="992809">
                  <a:extLst>
                    <a:ext uri="{9D8B030D-6E8A-4147-A177-3AD203B41FA5}">
                      <a16:colId xmlns:a16="http://schemas.microsoft.com/office/drawing/2014/main" val="20001"/>
                    </a:ext>
                  </a:extLst>
                </a:gridCol>
                <a:gridCol w="543691">
                  <a:extLst>
                    <a:ext uri="{9D8B030D-6E8A-4147-A177-3AD203B41FA5}">
                      <a16:colId xmlns:a16="http://schemas.microsoft.com/office/drawing/2014/main" val="20002"/>
                    </a:ext>
                  </a:extLst>
                </a:gridCol>
                <a:gridCol w="992809">
                  <a:extLst>
                    <a:ext uri="{9D8B030D-6E8A-4147-A177-3AD203B41FA5}">
                      <a16:colId xmlns:a16="http://schemas.microsoft.com/office/drawing/2014/main" val="20003"/>
                    </a:ext>
                  </a:extLst>
                </a:gridCol>
              </a:tblGrid>
              <a:tr h="182245">
                <a:tc gridSpan="4">
                  <a:txBody>
                    <a:bodyPr/>
                    <a:lstStyle/>
                    <a:p>
                      <a:pPr algn="ctr"/>
                      <a:r>
                        <a:rPr lang="en-US" sz="2000" b="1" i="0" u="none" strike="noStrike" kern="1200" baseline="0" dirty="0" err="1" smtClean="0">
                          <a:solidFill>
                            <a:schemeClr val="dk1"/>
                          </a:solidFill>
                          <a:latin typeface="+mn-lt"/>
                          <a:ea typeface="+mn-ea"/>
                          <a:cs typeface="+mn-cs"/>
                        </a:rPr>
                        <a:t>Yazici</a:t>
                      </a:r>
                      <a:r>
                        <a:rPr lang="en-US" sz="2000" b="1" i="0" u="none" strike="noStrike" kern="1200" baseline="0" dirty="0" smtClean="0">
                          <a:solidFill>
                            <a:schemeClr val="dk1"/>
                          </a:solidFill>
                          <a:latin typeface="+mn-lt"/>
                          <a:ea typeface="+mn-ea"/>
                          <a:cs typeface="+mn-cs"/>
                        </a:rPr>
                        <a:t> Advertising</a:t>
                      </a:r>
                    </a:p>
                    <a:p>
                      <a:pPr algn="ctr"/>
                      <a:r>
                        <a:rPr lang="en-US" sz="2000" b="1" i="0" u="none" strike="noStrike" kern="1200" baseline="0" dirty="0" smtClean="0">
                          <a:solidFill>
                            <a:schemeClr val="dk1"/>
                          </a:solidFill>
                          <a:latin typeface="+mn-lt"/>
                          <a:ea typeface="+mn-ea"/>
                          <a:cs typeface="+mn-cs"/>
                        </a:rPr>
                        <a:t>Trial Balance</a:t>
                      </a:r>
                    </a:p>
                    <a:p>
                      <a:pPr algn="ctr"/>
                      <a:r>
                        <a:rPr lang="en-US" sz="2000" b="1" i="0" u="none" strike="noStrike" kern="1200" baseline="0" dirty="0" smtClean="0">
                          <a:solidFill>
                            <a:schemeClr val="dk1"/>
                          </a:solidFill>
                          <a:latin typeface="+mn-lt"/>
                          <a:ea typeface="+mn-ea"/>
                          <a:cs typeface="+mn-cs"/>
                        </a:rPr>
                        <a:t>October 31, 2020</a:t>
                      </a:r>
                      <a:endParaRPr lang="en-US" sz="2000" b="1" i="0" u="none" strike="noStrike" dirty="0">
                        <a:solidFill>
                          <a:srgbClr val="000000"/>
                        </a:solidFill>
                        <a:effectLst/>
                        <a:latin typeface="Calibri" panose="020F0502020204030204" pitchFamily="34" charset="0"/>
                      </a:endParaRPr>
                    </a:p>
                  </a:txBody>
                  <a:tcPr marL="4233" marR="4233" anchor="ctr">
                    <a:solidFill>
                      <a:schemeClr val="bg1">
                        <a:lumMod val="85000"/>
                      </a:schemeClr>
                    </a:solidFill>
                  </a:tcPr>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B="0" anchor="b">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82245">
                <a:tc>
                  <a:txBody>
                    <a:bodyPr/>
                    <a:lstStyle/>
                    <a:p>
                      <a:pPr algn="l" fontAlgn="b"/>
                      <a:r>
                        <a:rPr lang="en-US" sz="2000" u="none" strike="noStrike" dirty="0">
                          <a:effectLst/>
                        </a:rPr>
                        <a:t>Cash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dirty="0" smtClean="0"/>
                        <a:t>₺</a:t>
                      </a:r>
                      <a:r>
                        <a:rPr lang="en-US" sz="2000" u="none" strike="noStrike" dirty="0" smtClean="0">
                          <a:effectLst/>
                        </a:rPr>
                        <a:t>15,200</a:t>
                      </a:r>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2000" u="none" strike="noStrike" dirty="0">
                          <a:effectLst/>
                        </a:rPr>
                        <a:t>Supplies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2,500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2000" u="none" strike="noStrike" dirty="0">
                          <a:effectLst/>
                        </a:rPr>
                        <a:t>Prepaid Insurance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600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2000" u="none" strike="noStrike" dirty="0">
                          <a:effectLst/>
                        </a:rPr>
                        <a:t>Equipment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5,000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2000" u="none" strike="noStrike" dirty="0">
                          <a:effectLst/>
                        </a:rPr>
                        <a:t>Notes Payable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dirty="0" smtClean="0"/>
                        <a:t>₺</a:t>
                      </a:r>
                      <a:r>
                        <a:rPr lang="en-US" sz="2000" u="none" strike="noStrike" dirty="0" smtClean="0">
                          <a:effectLst/>
                        </a:rPr>
                        <a:t>  5,000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2000" u="none" strike="noStrike" dirty="0">
                          <a:effectLst/>
                        </a:rPr>
                        <a:t>Accounts Payable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2,500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2000" u="none" strike="noStrike" dirty="0">
                          <a:effectLst/>
                        </a:rPr>
                        <a:t>Unearned Service Revenue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1,200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2000" u="none" strike="noStrike" dirty="0">
                          <a:effectLst/>
                        </a:rPr>
                        <a:t>Owner’s Capital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10,000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2000" u="none" strike="noStrike" dirty="0">
                          <a:effectLst/>
                        </a:rPr>
                        <a:t>Owner’s Drawings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500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000" u="none" strike="noStrike" dirty="0">
                          <a:effectLst/>
                        </a:rPr>
                        <a:t>Service Revenue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10,000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2000" u="none" strike="noStrike" dirty="0">
                          <a:effectLst/>
                        </a:rPr>
                        <a:t>Salaries and Wages Expense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4,000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2"/>
                  </a:ext>
                </a:extLst>
              </a:tr>
              <a:tr h="182245">
                <a:tc>
                  <a:txBody>
                    <a:bodyPr/>
                    <a:lstStyle/>
                    <a:p>
                      <a:pPr algn="l" fontAlgn="b"/>
                      <a:r>
                        <a:rPr lang="en-US" sz="2000" u="none" strike="noStrike" dirty="0">
                          <a:effectLst/>
                        </a:rPr>
                        <a:t>Rent Expense </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900</a:t>
                      </a:r>
                      <a:endParaRPr lang="en-US" sz="20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3"/>
                  </a:ext>
                </a:extLst>
              </a:tr>
              <a:tr h="182245">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dirty="0" smtClean="0">
                          <a:solidFill>
                            <a:srgbClr val="990000"/>
                          </a:solidFill>
                        </a:rPr>
                        <a:t>₺</a:t>
                      </a:r>
                      <a:r>
                        <a:rPr lang="en-US" sz="2000" b="1" u="none" strike="noStrike" dirty="0" smtClean="0">
                          <a:solidFill>
                            <a:srgbClr val="990000"/>
                          </a:solidFill>
                          <a:effectLst/>
                        </a:rPr>
                        <a:t>28,700</a:t>
                      </a:r>
                      <a:endParaRPr lang="en-US" sz="20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1" i="0" u="none" strike="noStrike" dirty="0">
                        <a:solidFill>
                          <a:srgbClr val="99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dirty="0" smtClean="0">
                          <a:solidFill>
                            <a:srgbClr val="990000"/>
                          </a:solidFill>
                        </a:rPr>
                        <a:t>₺</a:t>
                      </a:r>
                      <a:r>
                        <a:rPr lang="en-US" sz="2000" b="1" u="none" strike="noStrike" dirty="0" smtClean="0">
                          <a:solidFill>
                            <a:srgbClr val="990000"/>
                          </a:solidFill>
                          <a:effectLst/>
                        </a:rPr>
                        <a:t>28,700</a:t>
                      </a:r>
                      <a:endParaRPr lang="en-US" sz="20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53823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762001"/>
            <a:ext cx="8839200" cy="646331"/>
          </a:xfr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5. Journalize and Post Adjusting Entries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37035313"/>
              </p:ext>
            </p:extLst>
          </p:nvPr>
        </p:nvGraphicFramePr>
        <p:xfrm>
          <a:off x="381000" y="1656004"/>
          <a:ext cx="8305807" cy="3555244"/>
        </p:xfrm>
        <a:graphic>
          <a:graphicData uri="http://schemas.openxmlformats.org/drawingml/2006/table">
            <a:tbl>
              <a:tblPr>
                <a:tableStyleId>{5C22544A-7EE6-4342-B048-85BDC9FD1C3A}</a:tableStyleId>
              </a:tblPr>
              <a:tblGrid>
                <a:gridCol w="1657791">
                  <a:extLst>
                    <a:ext uri="{9D8B030D-6E8A-4147-A177-3AD203B41FA5}">
                      <a16:colId xmlns:a16="http://schemas.microsoft.com/office/drawing/2014/main" val="20000"/>
                    </a:ext>
                  </a:extLst>
                </a:gridCol>
                <a:gridCol w="268279">
                  <a:extLst>
                    <a:ext uri="{9D8B030D-6E8A-4147-A177-3AD203B41FA5}">
                      <a16:colId xmlns:a16="http://schemas.microsoft.com/office/drawing/2014/main" val="20001"/>
                    </a:ext>
                  </a:extLst>
                </a:gridCol>
                <a:gridCol w="821845">
                  <a:extLst>
                    <a:ext uri="{9D8B030D-6E8A-4147-A177-3AD203B41FA5}">
                      <a16:colId xmlns:a16="http://schemas.microsoft.com/office/drawing/2014/main" val="20002"/>
                    </a:ext>
                  </a:extLst>
                </a:gridCol>
                <a:gridCol w="766125">
                  <a:extLst>
                    <a:ext uri="{9D8B030D-6E8A-4147-A177-3AD203B41FA5}">
                      <a16:colId xmlns:a16="http://schemas.microsoft.com/office/drawing/2014/main" val="20003"/>
                    </a:ext>
                  </a:extLst>
                </a:gridCol>
                <a:gridCol w="766125">
                  <a:extLst>
                    <a:ext uri="{9D8B030D-6E8A-4147-A177-3AD203B41FA5}">
                      <a16:colId xmlns:a16="http://schemas.microsoft.com/office/drawing/2014/main" val="20004"/>
                    </a:ext>
                  </a:extLst>
                </a:gridCol>
                <a:gridCol w="766125">
                  <a:extLst>
                    <a:ext uri="{9D8B030D-6E8A-4147-A177-3AD203B41FA5}">
                      <a16:colId xmlns:a16="http://schemas.microsoft.com/office/drawing/2014/main" val="20005"/>
                    </a:ext>
                  </a:extLst>
                </a:gridCol>
                <a:gridCol w="195016">
                  <a:extLst>
                    <a:ext uri="{9D8B030D-6E8A-4147-A177-3AD203B41FA5}">
                      <a16:colId xmlns:a16="http://schemas.microsoft.com/office/drawing/2014/main" val="20006"/>
                    </a:ext>
                  </a:extLst>
                </a:gridCol>
                <a:gridCol w="766125">
                  <a:extLst>
                    <a:ext uri="{9D8B030D-6E8A-4147-A177-3AD203B41FA5}">
                      <a16:colId xmlns:a16="http://schemas.microsoft.com/office/drawing/2014/main" val="20007"/>
                    </a:ext>
                  </a:extLst>
                </a:gridCol>
                <a:gridCol w="766126">
                  <a:extLst>
                    <a:ext uri="{9D8B030D-6E8A-4147-A177-3AD203B41FA5}">
                      <a16:colId xmlns:a16="http://schemas.microsoft.com/office/drawing/2014/main" val="20008"/>
                    </a:ext>
                  </a:extLst>
                </a:gridCol>
                <a:gridCol w="766125">
                  <a:extLst>
                    <a:ext uri="{9D8B030D-6E8A-4147-A177-3AD203B41FA5}">
                      <a16:colId xmlns:a16="http://schemas.microsoft.com/office/drawing/2014/main" val="20009"/>
                    </a:ext>
                  </a:extLst>
                </a:gridCol>
                <a:gridCol w="766125">
                  <a:extLst>
                    <a:ext uri="{9D8B030D-6E8A-4147-A177-3AD203B41FA5}">
                      <a16:colId xmlns:a16="http://schemas.microsoft.com/office/drawing/2014/main" val="20010"/>
                    </a:ext>
                  </a:extLst>
                </a:gridCol>
              </a:tblGrid>
              <a:tr h="482922">
                <a:tc>
                  <a:txBody>
                    <a:bodyPr/>
                    <a:lstStyle/>
                    <a:p>
                      <a:pPr algn="ctr" fontAlgn="ctr"/>
                      <a:r>
                        <a:rPr lang="en-US" sz="1800" b="1" u="none" strike="noStrike" dirty="0">
                          <a:solidFill>
                            <a:schemeClr val="tx1"/>
                          </a:solidFill>
                          <a:effectLst/>
                        </a:rPr>
                        <a:t>Transaction</a:t>
                      </a:r>
                      <a:endParaRPr lang="en-US" sz="1800" b="1" i="0" u="none" strike="noStrike" dirty="0">
                        <a:solidFill>
                          <a:schemeClr val="tx1"/>
                        </a:solidFill>
                        <a:effectLst/>
                        <a:latin typeface="Calibri" panose="020F0502020204030204" pitchFamily="34" charset="0"/>
                      </a:endParaRP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9">
                  <a:txBody>
                    <a:bodyPr/>
                    <a:lstStyle/>
                    <a:p>
                      <a:r>
                        <a:rPr lang="en-US" sz="1800" b="1" i="0" u="none" strike="noStrike" kern="1200" baseline="0" dirty="0" err="1" smtClean="0">
                          <a:solidFill>
                            <a:schemeClr val="dk1"/>
                          </a:solidFill>
                          <a:latin typeface="+mn-lt"/>
                          <a:ea typeface="+mn-ea"/>
                          <a:cs typeface="+mn-cs"/>
                        </a:rPr>
                        <a:t>Yazici</a:t>
                      </a:r>
                      <a:r>
                        <a:rPr lang="en-US" sz="1800" b="1" u="none" strike="noStrike" kern="1200" dirty="0" smtClean="0">
                          <a:solidFill>
                            <a:schemeClr val="tx1"/>
                          </a:solidFill>
                          <a:effectLst/>
                          <a:latin typeface="+mn-lt"/>
                          <a:ea typeface="+mn-ea"/>
                          <a:cs typeface="+mn-cs"/>
                        </a:rPr>
                        <a:t> used supplies costing </a:t>
                      </a:r>
                      <a:r>
                        <a:rPr lang="en-US" sz="1800" b="1" dirty="0" smtClean="0"/>
                        <a:t>₺</a:t>
                      </a:r>
                      <a:r>
                        <a:rPr lang="en-US" sz="1800" b="1" u="none" strike="noStrike" kern="1200" dirty="0" smtClean="0">
                          <a:solidFill>
                            <a:schemeClr val="tx1"/>
                          </a:solidFill>
                          <a:effectLst/>
                          <a:latin typeface="+mn-lt"/>
                          <a:ea typeface="+mn-ea"/>
                          <a:cs typeface="+mn-cs"/>
                        </a:rPr>
                        <a:t>1,500.</a:t>
                      </a:r>
                      <a:endParaRPr lang="en-US" sz="1800" b="1" u="none" strike="noStrike" kern="1200" dirty="0">
                        <a:solidFill>
                          <a:schemeClr val="tx1"/>
                        </a:solidFill>
                        <a:effectLst/>
                        <a:latin typeface="+mn-lt"/>
                        <a:ea typeface="+mn-ea"/>
                        <a:cs typeface="+mn-cs"/>
                      </a:endParaRPr>
                    </a:p>
                  </a:txBody>
                  <a:tcPr marL="4031" marR="4031" marT="4031"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3319">
                <a:tc>
                  <a:txBody>
                    <a:bodyPr/>
                    <a:lstStyle/>
                    <a:p>
                      <a:pPr algn="ctr" fontAlgn="ctr"/>
                      <a:r>
                        <a:rPr lang="en-US" sz="1800" b="1" u="none" strike="noStrike" dirty="0">
                          <a:solidFill>
                            <a:schemeClr val="tx1"/>
                          </a:solidFill>
                          <a:effectLst/>
                        </a:rPr>
                        <a:t>Basic </a:t>
                      </a:r>
                      <a:endParaRPr lang="en-US" sz="1800" b="1" u="none" strike="noStrike" dirty="0" smtClean="0">
                        <a:solidFill>
                          <a:schemeClr val="tx1"/>
                        </a:solidFill>
                        <a:effectLst/>
                      </a:endParaRPr>
                    </a:p>
                    <a:p>
                      <a:pPr algn="ctr" fontAlgn="ctr"/>
                      <a:r>
                        <a:rPr lang="en-US" sz="1800" b="1" u="none" strike="noStrike" dirty="0" smtClean="0">
                          <a:solidFill>
                            <a:schemeClr val="tx1"/>
                          </a:solidFill>
                          <a:effectLst/>
                        </a:rPr>
                        <a:t>Analysis</a:t>
                      </a:r>
                      <a:endParaRPr lang="en-US" sz="1800" b="1" i="0" u="none" strike="noStrike" dirty="0">
                        <a:solidFill>
                          <a:schemeClr val="tx1"/>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9144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9">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1" u="none" strike="noStrike" kern="1200" dirty="0" smtClean="0">
                          <a:solidFill>
                            <a:schemeClr val="tx1"/>
                          </a:solidFill>
                          <a:effectLst/>
                          <a:latin typeface="+mn-lt"/>
                          <a:ea typeface="+mn-ea"/>
                          <a:cs typeface="+mn-cs"/>
                        </a:rPr>
                        <a:t>The expense Supplies</a:t>
                      </a:r>
                      <a:r>
                        <a:rPr lang="en-US" sz="1800" b="1" u="none" strike="noStrike" kern="1200" baseline="0" dirty="0" smtClean="0">
                          <a:solidFill>
                            <a:schemeClr val="tx1"/>
                          </a:solidFill>
                          <a:effectLst/>
                          <a:latin typeface="+mn-lt"/>
                          <a:ea typeface="+mn-ea"/>
                          <a:cs typeface="+mn-cs"/>
                        </a:rPr>
                        <a:t> Expense is increased </a:t>
                      </a:r>
                      <a:r>
                        <a:rPr lang="en-US" sz="1800" b="1" dirty="0" smtClean="0"/>
                        <a:t>₺</a:t>
                      </a:r>
                      <a:r>
                        <a:rPr lang="en-US" sz="1800" b="1" u="none" strike="noStrike" kern="1200" baseline="0" dirty="0" smtClean="0">
                          <a:solidFill>
                            <a:schemeClr val="tx1"/>
                          </a:solidFill>
                          <a:effectLst/>
                          <a:latin typeface="+mn-lt"/>
                          <a:ea typeface="+mn-ea"/>
                          <a:cs typeface="+mn-cs"/>
                        </a:rPr>
                        <a:t>1,500, and the asset Supplies is decreased </a:t>
                      </a:r>
                      <a:r>
                        <a:rPr lang="en-US" sz="1800" b="1" dirty="0" smtClean="0"/>
                        <a:t>₺</a:t>
                      </a:r>
                      <a:r>
                        <a:rPr lang="en-US" sz="1800" b="1" u="none" strike="noStrike" kern="1200" baseline="0" dirty="0" smtClean="0">
                          <a:solidFill>
                            <a:schemeClr val="tx1"/>
                          </a:solidFill>
                          <a:effectLst/>
                          <a:latin typeface="+mn-lt"/>
                          <a:ea typeface="+mn-ea"/>
                          <a:cs typeface="+mn-cs"/>
                        </a:rPr>
                        <a:t>1,500.</a:t>
                      </a:r>
                      <a:endParaRPr lang="en-US" sz="1800" b="1" u="none" strike="noStrike" kern="1200" dirty="0">
                        <a:solidFill>
                          <a:schemeClr val="tx1"/>
                        </a:solidFill>
                        <a:effectLst/>
                        <a:latin typeface="+mn-lt"/>
                        <a:ea typeface="+mn-ea"/>
                        <a:cs typeface="+mn-cs"/>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1797">
                <a:tc rowSpan="3">
                  <a:txBody>
                    <a:bodyPr/>
                    <a:lstStyle/>
                    <a:p>
                      <a:pPr algn="ctr" fontAlgn="ctr"/>
                      <a:r>
                        <a:rPr lang="en-US" sz="1800" b="1" u="none" strike="noStrike" dirty="0">
                          <a:solidFill>
                            <a:schemeClr val="tx1"/>
                          </a:solidFill>
                          <a:effectLst/>
                        </a:rPr>
                        <a:t>Journal </a:t>
                      </a:r>
                      <a:endParaRPr lang="en-US" sz="1800" b="1" u="none" strike="noStrike" dirty="0" smtClean="0">
                        <a:solidFill>
                          <a:schemeClr val="tx1"/>
                        </a:solidFill>
                        <a:effectLst/>
                      </a:endParaRPr>
                    </a:p>
                    <a:p>
                      <a:pPr algn="ctr" fontAlgn="ctr"/>
                      <a:r>
                        <a:rPr lang="en-US" sz="1800" b="1" u="none" strike="noStrike" dirty="0" smtClean="0">
                          <a:solidFill>
                            <a:schemeClr val="tx1"/>
                          </a:solidFill>
                          <a:effectLst/>
                        </a:rPr>
                        <a:t>Entry</a:t>
                      </a:r>
                      <a:endParaRPr lang="en-US" sz="1800" b="1" i="0" u="none" strike="noStrike" dirty="0">
                        <a:solidFill>
                          <a:schemeClr val="tx1"/>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chemeClr val="tx1"/>
                          </a:solidFill>
                          <a:effectLst/>
                          <a:latin typeface="Calibri" panose="020F0502020204030204" pitchFamily="34" charset="0"/>
                        </a:rPr>
                        <a:t>Date</a:t>
                      </a:r>
                      <a:endParaRPr lang="en-US" sz="1800" b="1" i="0" u="none" strike="noStrike" dirty="0">
                        <a:solidFill>
                          <a:schemeClr val="tx1"/>
                        </a:solidFill>
                        <a:effectLst/>
                        <a:latin typeface="Calibri" panose="020F0502020204030204" pitchFamily="34" charset="0"/>
                      </a:endParaRPr>
                    </a:p>
                  </a:txBody>
                  <a:tcPr marL="4031" marR="4031" marT="0" marB="0" anchor="b">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b"/>
                      <a:r>
                        <a:rPr lang="en-US" sz="1800" b="1" i="0" u="none" strike="noStrike" dirty="0" smtClean="0">
                          <a:solidFill>
                            <a:schemeClr val="tx1"/>
                          </a:solidFill>
                          <a:effectLst/>
                          <a:latin typeface="Calibri" panose="020F0502020204030204" pitchFamily="34" charset="0"/>
                        </a:rPr>
                        <a:t>Titles</a:t>
                      </a:r>
                      <a:endParaRPr lang="en-US" sz="1800" b="1" i="0" u="none" strike="noStrike" dirty="0">
                        <a:solidFill>
                          <a:schemeClr val="tx1"/>
                        </a:solidFill>
                        <a:effectLst/>
                        <a:latin typeface="Calibri" panose="020F0502020204030204" pitchFamily="34" charset="0"/>
                      </a:endParaRPr>
                    </a:p>
                  </a:txBody>
                  <a:tcPr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800" b="1" i="0" u="none" strike="noStrike" dirty="0" smtClean="0">
                          <a:solidFill>
                            <a:schemeClr val="tx1"/>
                          </a:solidFill>
                          <a:effectLst/>
                          <a:latin typeface="Calibri" panose="020F0502020204030204" pitchFamily="34" charset="0"/>
                        </a:rPr>
                        <a:t>Ref.</a:t>
                      </a:r>
                      <a:endParaRPr lang="en-US" sz="1800" b="1" i="0" u="none" strike="noStrike" dirty="0">
                        <a:solidFill>
                          <a:schemeClr val="tx1"/>
                        </a:solidFill>
                        <a:effectLst/>
                        <a:latin typeface="Calibri" panose="020F0502020204030204" pitchFamily="34" charset="0"/>
                      </a:endParaRP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smtClean="0">
                          <a:solidFill>
                            <a:schemeClr val="tx1"/>
                          </a:solidFill>
                          <a:effectLst/>
                          <a:latin typeface="Calibri" panose="020F0502020204030204" pitchFamily="34" charset="0"/>
                        </a:rPr>
                        <a:t>Debit</a:t>
                      </a:r>
                      <a:endParaRPr lang="en-US" sz="1800" b="1" i="0" u="none" strike="noStrike" dirty="0">
                        <a:solidFill>
                          <a:schemeClr val="tx1"/>
                        </a:solidFill>
                        <a:effectLst/>
                        <a:latin typeface="Calibri" panose="020F0502020204030204" pitchFamily="34" charset="0"/>
                      </a:endParaRPr>
                    </a:p>
                  </a:txBody>
                  <a:tcPr marL="4031" marR="45720"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1" i="0" u="none" strike="noStrike" dirty="0" smtClean="0">
                          <a:solidFill>
                            <a:schemeClr val="tx1"/>
                          </a:solidFill>
                          <a:effectLst/>
                          <a:latin typeface="Calibri" panose="020F0502020204030204" pitchFamily="34" charset="0"/>
                        </a:rPr>
                        <a:t>Credit</a:t>
                      </a:r>
                      <a:endParaRPr lang="en-US" sz="1800" b="1" i="0" u="none" strike="noStrike" dirty="0">
                        <a:solidFill>
                          <a:schemeClr val="tx1"/>
                        </a:solidFill>
                        <a:effectLst/>
                        <a:latin typeface="Calibri" panose="020F0502020204030204" pitchFamily="34" charset="0"/>
                      </a:endParaRPr>
                    </a:p>
                  </a:txBody>
                  <a:tcPr marL="4031" marR="4031" marT="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3292">
                <a:tc vMerge="1">
                  <a:txBody>
                    <a:bodyPr/>
                    <a:lstStyle/>
                    <a:p>
                      <a:pPr algn="ctr" fontAlgn="ctr"/>
                      <a:endParaRPr lang="en-US" sz="1800" b="1" i="0" u="none" strike="noStrike" dirty="0">
                        <a:solidFill>
                          <a:srgbClr val="000000"/>
                        </a:solidFill>
                        <a:effectLst/>
                        <a:latin typeface="Calibri" panose="020F0502020204030204" pitchFamily="34" charset="0"/>
                      </a:endParaRPr>
                    </a:p>
                  </a:txBody>
                  <a:tcPr marL="4031" marR="4031"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chemeClr val="tx1"/>
                          </a:solidFill>
                          <a:effectLst/>
                          <a:latin typeface="+mn-lt"/>
                        </a:rPr>
                        <a:t>Oct. 31</a:t>
                      </a:r>
                      <a:endParaRPr lang="en-US" sz="1800" b="1" i="0" u="none" strike="noStrike" dirty="0">
                        <a:solidFill>
                          <a:schemeClr val="tx1"/>
                        </a:solidFill>
                        <a:effectLst/>
                        <a:latin typeface="+mn-lt"/>
                      </a:endParaRPr>
                    </a:p>
                  </a:txBody>
                  <a:tcPr marL="4031" marR="4031"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r>
                        <a:rPr lang="en-US" b="1" dirty="0" smtClean="0">
                          <a:solidFill>
                            <a:schemeClr val="tx1"/>
                          </a:solidFill>
                          <a:latin typeface="+mn-lt"/>
                        </a:rPr>
                        <a:t>Supplies Expense</a:t>
                      </a:r>
                      <a:endParaRPr lang="en-US" b="1" dirty="0">
                        <a:solidFill>
                          <a:schemeClr val="tx1"/>
                        </a:solidFill>
                        <a:latin typeface="+mn-lt"/>
                      </a:endParaRPr>
                    </a:p>
                  </a:txBody>
                  <a:tcPr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endParaRPr lang="en-US" b="1" dirty="0">
                        <a:solidFill>
                          <a:schemeClr val="tx1"/>
                        </a:solidFill>
                        <a:latin typeface="+mn-lt"/>
                      </a:endParaRPr>
                    </a:p>
                  </a:txBody>
                  <a:tcPr marL="4031" marR="4031"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b="1" dirty="0" smtClean="0">
                          <a:solidFill>
                            <a:schemeClr val="tx1"/>
                          </a:solidFill>
                          <a:latin typeface="+mn-lt"/>
                        </a:rPr>
                        <a:t>1,500</a:t>
                      </a:r>
                      <a:endParaRPr lang="en-US" b="1" dirty="0">
                        <a:solidFill>
                          <a:schemeClr val="tx1"/>
                        </a:solidFill>
                        <a:latin typeface="+mn-lt"/>
                      </a:endParaRPr>
                    </a:p>
                  </a:txBody>
                  <a:tcPr marL="4031" marR="45720"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endParaRPr lang="en-US" b="1" dirty="0">
                        <a:solidFill>
                          <a:schemeClr val="tx1"/>
                        </a:solidFill>
                        <a:latin typeface="+mn-lt"/>
                      </a:endParaRPr>
                    </a:p>
                  </a:txBody>
                  <a:tcPr marL="4031"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3292">
                <a:tc vMerge="1">
                  <a:txBody>
                    <a:bodyPr/>
                    <a:lstStyle/>
                    <a:p>
                      <a:endParaRPr lang="en-US"/>
                    </a:p>
                  </a:txBody>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4031" marB="9144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1" i="0" u="none" strike="noStrike" dirty="0">
                        <a:solidFill>
                          <a:schemeClr val="tx1"/>
                        </a:solidFill>
                        <a:effectLst/>
                        <a:latin typeface="+mn-lt"/>
                      </a:endParaRPr>
                    </a:p>
                  </a:txBody>
                  <a:tcPr marL="4031" marR="4031" marT="4031" marB="91440"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5">
                  <a:txBody>
                    <a:bodyPr/>
                    <a:lstStyle/>
                    <a:p>
                      <a:pPr marL="346075" indent="0"/>
                      <a:r>
                        <a:rPr lang="en-US" b="1" dirty="0" smtClean="0">
                          <a:solidFill>
                            <a:schemeClr val="tx1"/>
                          </a:solidFill>
                          <a:latin typeface="+mn-lt"/>
                        </a:rPr>
                        <a:t>Supplies</a:t>
                      </a:r>
                      <a:endParaRPr lang="en-US" b="1" dirty="0">
                        <a:solidFill>
                          <a:schemeClr val="tx1"/>
                        </a:solidFill>
                        <a:latin typeface="+mn-lt"/>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ctr"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endParaRPr lang="en-US" b="1" dirty="0">
                        <a:solidFill>
                          <a:schemeClr val="tx1"/>
                        </a:solidFill>
                        <a:latin typeface="+mn-lt"/>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b="1" dirty="0">
                        <a:solidFill>
                          <a:schemeClr val="tx1"/>
                        </a:solidFill>
                        <a:latin typeface="+mn-lt"/>
                      </a:endParaRPr>
                    </a:p>
                  </a:txBody>
                  <a:tcPr marL="4031" marR="4031" marT="4031" marB="18288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dirty="0" smtClean="0">
                          <a:solidFill>
                            <a:schemeClr val="tx1"/>
                          </a:solidFill>
                          <a:latin typeface="+mn-lt"/>
                        </a:rPr>
                        <a:t>1,500</a:t>
                      </a:r>
                      <a:endParaRPr lang="en-US" b="1" dirty="0">
                        <a:solidFill>
                          <a:schemeClr val="tx1"/>
                        </a:solidFill>
                        <a:latin typeface="+mn-lt"/>
                      </a:endParaRPr>
                    </a:p>
                  </a:txBody>
                  <a:tcPr marL="4031" marR="45720" marT="4031" marB="182880"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23292">
                <a:tc rowSpan="2">
                  <a:txBody>
                    <a:bodyPr/>
                    <a:lstStyle/>
                    <a:p>
                      <a:pPr algn="ctr" fontAlgn="ctr"/>
                      <a:r>
                        <a:rPr lang="en-US" sz="1800" b="1" u="none" strike="noStrike" dirty="0">
                          <a:solidFill>
                            <a:schemeClr val="tx1"/>
                          </a:solidFill>
                          <a:effectLst/>
                        </a:rPr>
                        <a:t>Posting</a:t>
                      </a:r>
                      <a:endParaRPr lang="en-US" sz="1800" b="1" i="0" u="none" strike="noStrike" dirty="0">
                        <a:solidFill>
                          <a:schemeClr val="tx1"/>
                        </a:solidFill>
                        <a:effectLst/>
                        <a:latin typeface="Calibri" panose="020F0502020204030204" pitchFamily="34" charset="0"/>
                      </a:endParaRPr>
                    </a:p>
                  </a:txBody>
                  <a:tcPr marL="4031" marR="4031" marT="18288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ctr" fontAlgn="b"/>
                      <a:r>
                        <a:rPr lang="en-US" sz="1800" b="1" i="0" u="none" strike="noStrike" dirty="0" smtClean="0">
                          <a:solidFill>
                            <a:schemeClr val="tx1"/>
                          </a:solidFill>
                          <a:effectLst/>
                          <a:latin typeface="Calibri" panose="020F0502020204030204" pitchFamily="34" charset="0"/>
                        </a:rPr>
                        <a:t>Supplies</a:t>
                      </a:r>
                      <a:endParaRPr lang="en-US" sz="1800" b="1" i="0" u="none" strike="noStrike" dirty="0">
                        <a:solidFill>
                          <a:schemeClr val="tx1"/>
                        </a:solidFill>
                        <a:effectLst/>
                        <a:latin typeface="Calibri" panose="020F0502020204030204" pitchFamily="34" charset="0"/>
                      </a:endParaRPr>
                    </a:p>
                  </a:txBody>
                  <a:tcPr marL="4031" marR="4031"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18288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4">
                  <a:txBody>
                    <a:bodyPr/>
                    <a:lstStyle/>
                    <a:p>
                      <a:pPr algn="ctr" fontAlgn="b"/>
                      <a:r>
                        <a:rPr lang="en-US" sz="1800" b="1" i="0" u="none" strike="noStrike" dirty="0" smtClean="0">
                          <a:solidFill>
                            <a:schemeClr val="tx1"/>
                          </a:solidFill>
                          <a:effectLst/>
                          <a:latin typeface="Calibri" panose="020F0502020204030204" pitchFamily="34" charset="0"/>
                        </a:rPr>
                        <a:t>Supplies Expense</a:t>
                      </a:r>
                      <a:endParaRPr lang="en-US" sz="1800" b="1" i="0" u="none" strike="noStrike" dirty="0">
                        <a:solidFill>
                          <a:schemeClr val="tx1"/>
                        </a:solidFill>
                        <a:effectLst/>
                        <a:latin typeface="Calibri" panose="020F0502020204030204" pitchFamily="34" charset="0"/>
                      </a:endParaRPr>
                    </a:p>
                  </a:txBody>
                  <a:tcPr marL="4031" marR="45720" marT="182880"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tc hMerge="1">
                  <a:txBody>
                    <a:bodyPr/>
                    <a:lstStyle/>
                    <a:p>
                      <a:pPr algn="l" fontAlgn="b"/>
                      <a:endParaRPr lang="en-US" sz="1800" b="0" i="0" u="none" strike="noStrike" dirty="0">
                        <a:solidFill>
                          <a:srgbClr val="000000"/>
                        </a:solidFill>
                        <a:effectLst/>
                        <a:latin typeface="Calibri" panose="020F0502020204030204" pitchFamily="34" charset="0"/>
                      </a:endParaRPr>
                    </a:p>
                  </a:txBody>
                  <a:tcPr marL="4031" marR="4031" marT="4031" marB="0" anchor="b"/>
                </a:tc>
                <a:extLst>
                  <a:ext uri="{0D108BD9-81ED-4DB2-BD59-A6C34878D82A}">
                    <a16:rowId xmlns:a16="http://schemas.microsoft.com/office/drawing/2014/main" val="10005"/>
                  </a:ext>
                </a:extLst>
              </a:tr>
              <a:tr h="323292">
                <a:tc vMerge="1">
                  <a:txBody>
                    <a:bodyPr/>
                    <a:lstStyle/>
                    <a:p>
                      <a:endParaRPr lang="en-US"/>
                    </a:p>
                  </a:txBody>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b="1" dirty="0" smtClean="0">
                          <a:solidFill>
                            <a:schemeClr val="tx1"/>
                          </a:solidFill>
                        </a:rPr>
                        <a:t>Oct. 5</a:t>
                      </a:r>
                      <a:endParaRPr lang="en-US" b="1" dirty="0">
                        <a:solidFill>
                          <a:schemeClr val="tx1"/>
                        </a:solidFill>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US" b="1" dirty="0" smtClean="0">
                          <a:solidFill>
                            <a:schemeClr val="tx1"/>
                          </a:solidFill>
                        </a:rPr>
                        <a:t>2,500</a:t>
                      </a:r>
                      <a:endParaRPr lang="en-US" b="1" dirty="0">
                        <a:solidFill>
                          <a:schemeClr val="tx1"/>
                        </a:solidFill>
                      </a:endParaRPr>
                    </a:p>
                  </a:txBody>
                  <a:tcPr marL="4031"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800" b="1" i="0" u="none" strike="noStrike" dirty="0" smtClean="0">
                          <a:solidFill>
                            <a:schemeClr val="tx1"/>
                          </a:solidFill>
                          <a:effectLst/>
                          <a:latin typeface="Calibri" panose="020F0502020204030204" pitchFamily="34" charset="0"/>
                        </a:rPr>
                        <a:t>Oct. 31</a:t>
                      </a:r>
                      <a:endParaRPr lang="en-US" sz="1800" b="1" i="0" u="none" strike="noStrike" dirty="0">
                        <a:solidFill>
                          <a:schemeClr val="tx1"/>
                        </a:solidFill>
                        <a:effectLst/>
                        <a:latin typeface="Calibri" panose="020F0502020204030204" pitchFamily="34" charset="0"/>
                      </a:endParaRPr>
                    </a:p>
                  </a:txBody>
                  <a:tcPr marL="4031"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i="0" u="none" strike="noStrike" dirty="0" smtClean="0">
                          <a:solidFill>
                            <a:schemeClr val="tx1"/>
                          </a:solidFill>
                          <a:effectLst/>
                          <a:latin typeface="Calibri" panose="020F0502020204030204" pitchFamily="34" charset="0"/>
                        </a:rPr>
                        <a:t>1,500</a:t>
                      </a:r>
                      <a:endParaRPr lang="en-US" sz="1800" b="1" i="0" u="none" strike="noStrike" dirty="0">
                        <a:solidFill>
                          <a:schemeClr val="tx1"/>
                        </a:solidFill>
                        <a:effectLst/>
                        <a:latin typeface="Calibri" panose="020F0502020204030204" pitchFamily="34" charset="0"/>
                      </a:endParaRPr>
                    </a:p>
                  </a:txBody>
                  <a:tcPr marL="4031" marR="45720"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403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u="none" strike="noStrike" dirty="0">
                          <a:solidFill>
                            <a:schemeClr val="tx1"/>
                          </a:solidFill>
                          <a:effectLst/>
                        </a:rPr>
                        <a:t> </a:t>
                      </a:r>
                      <a:r>
                        <a:rPr lang="en-US" sz="1800" b="1" u="none" strike="noStrike" dirty="0" smtClean="0">
                          <a:solidFill>
                            <a:schemeClr val="tx1"/>
                          </a:solidFill>
                          <a:effectLst/>
                        </a:rPr>
                        <a:t>Oct. 31</a:t>
                      </a:r>
                      <a:endParaRPr lang="en-US" sz="1800" b="1" i="0" u="none" strike="noStrike" dirty="0">
                        <a:solidFill>
                          <a:schemeClr val="tx1"/>
                        </a:solidFill>
                        <a:effectLst/>
                        <a:latin typeface="Calibri" panose="020F0502020204030204" pitchFamily="34" charset="0"/>
                      </a:endParaRPr>
                    </a:p>
                  </a:txBody>
                  <a:tcPr marL="4031" marR="4031"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u="none" strike="noStrike" dirty="0">
                          <a:solidFill>
                            <a:schemeClr val="tx1"/>
                          </a:solidFill>
                          <a:effectLst/>
                        </a:rPr>
                        <a:t> </a:t>
                      </a:r>
                      <a:r>
                        <a:rPr lang="en-US" sz="1800" b="1" u="none" strike="noStrike" dirty="0" smtClean="0">
                          <a:solidFill>
                            <a:schemeClr val="tx1"/>
                          </a:solidFill>
                          <a:effectLst/>
                        </a:rPr>
                        <a:t>1,500</a:t>
                      </a:r>
                      <a:endParaRPr lang="en-US" sz="1800" b="1" i="0" u="none" strike="noStrike" dirty="0">
                        <a:solidFill>
                          <a:schemeClr val="tx1"/>
                        </a:solidFill>
                        <a:effectLst/>
                        <a:latin typeface="Calibri" panose="020F0502020204030204" pitchFamily="34" charset="0"/>
                      </a:endParaRPr>
                    </a:p>
                  </a:txBody>
                  <a:tcPr marL="4031" marR="45720" marT="4031"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R="4031" marT="4031"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L="4031" marR="45720" marT="4031"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23292">
                <a:tc>
                  <a:txBody>
                    <a:bodyPr/>
                    <a:lstStyle/>
                    <a:p>
                      <a:pPr algn="ctr" fontAlgn="ctr"/>
                      <a:endParaRPr lang="en-US" sz="1800" b="1" i="0" u="none" strike="noStrike" dirty="0">
                        <a:solidFill>
                          <a:schemeClr val="tx1"/>
                        </a:solidFill>
                        <a:effectLst/>
                        <a:latin typeface="Calibri" panose="020F0502020204030204" pitchFamily="34" charset="0"/>
                      </a:endParaRPr>
                    </a:p>
                  </a:txBody>
                  <a:tcPr marL="4031" marR="4031" marT="9144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b="1" dirty="0" smtClean="0">
                          <a:solidFill>
                            <a:schemeClr val="tx1"/>
                          </a:solidFill>
                        </a:rPr>
                        <a:t>Oct. 31</a:t>
                      </a:r>
                      <a:endParaRPr lang="en-US" b="1" dirty="0">
                        <a:solidFill>
                          <a:schemeClr val="tx1"/>
                        </a:solidFill>
                      </a:endParaRPr>
                    </a:p>
                  </a:txBody>
                  <a:tcPr marL="4031" marR="4031"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en-US" b="1" dirty="0" smtClean="0">
                          <a:solidFill>
                            <a:schemeClr val="tx1"/>
                          </a:solidFill>
                        </a:rPr>
                        <a:t>1,000</a:t>
                      </a:r>
                      <a:endParaRPr lang="en-US" b="1" dirty="0">
                        <a:solidFill>
                          <a:schemeClr val="tx1"/>
                        </a:solidFill>
                      </a:endParaRPr>
                    </a:p>
                  </a:txBody>
                  <a:tcPr marL="4031"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endParaRPr lang="en-US" sz="1800" b="1" i="0" u="none" strike="noStrike" dirty="0">
                        <a:solidFill>
                          <a:schemeClr val="tx1"/>
                        </a:solidFill>
                        <a:effectLst/>
                        <a:latin typeface="Calibri" panose="020F0502020204030204" pitchFamily="34" charset="0"/>
                      </a:endParaRPr>
                    </a:p>
                  </a:txBody>
                  <a:tcPr marL="4031" marR="45720"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800" b="1" i="0" u="none" strike="noStrike" dirty="0" smtClean="0">
                          <a:solidFill>
                            <a:schemeClr val="tx1"/>
                          </a:solidFill>
                          <a:effectLst/>
                          <a:latin typeface="Calibri" panose="020F0502020204030204" pitchFamily="34" charset="0"/>
                        </a:rPr>
                        <a:t>Oct. 31</a:t>
                      </a:r>
                      <a:endParaRPr lang="en-US" sz="1800" b="1" i="0" u="none" strike="noStrike" dirty="0">
                        <a:solidFill>
                          <a:schemeClr val="tx1"/>
                        </a:solidFill>
                        <a:effectLst/>
                        <a:latin typeface="Calibri" panose="020F0502020204030204" pitchFamily="34" charset="0"/>
                      </a:endParaRPr>
                    </a:p>
                  </a:txBody>
                  <a:tcPr marL="4031" marR="4031"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1800" b="1" i="0" u="none" strike="noStrike" dirty="0" smtClean="0">
                          <a:solidFill>
                            <a:schemeClr val="tx1"/>
                          </a:solidFill>
                          <a:effectLst/>
                          <a:latin typeface="Calibri" panose="020F0502020204030204" pitchFamily="34" charset="0"/>
                        </a:rPr>
                        <a:t>1,500</a:t>
                      </a:r>
                      <a:endParaRPr lang="en-US" sz="1800" b="1" i="0" u="none" strike="noStrike" dirty="0">
                        <a:solidFill>
                          <a:schemeClr val="tx1"/>
                        </a:solidFill>
                        <a:effectLst/>
                        <a:latin typeface="Calibri" panose="020F0502020204030204" pitchFamily="34" charset="0"/>
                      </a:endParaRPr>
                    </a:p>
                  </a:txBody>
                  <a:tcPr marL="4031" marR="45720" marT="91440" marB="0"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R="4031" marT="91440" marB="0"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dirty="0">
                        <a:solidFill>
                          <a:schemeClr val="tx1"/>
                        </a:solidFill>
                      </a:endParaRPr>
                    </a:p>
                  </a:txBody>
                  <a:tcPr marL="4031" marR="45720" marT="91440" marB="0"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70435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762001"/>
            <a:ext cx="2971800" cy="1754326"/>
          </a:xfr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6. Prepare an Adjusted Trail Balance</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75191939"/>
              </p:ext>
            </p:extLst>
          </p:nvPr>
        </p:nvGraphicFramePr>
        <p:xfrm>
          <a:off x="3505200" y="304800"/>
          <a:ext cx="5320196" cy="5945286"/>
        </p:xfrm>
        <a:graphic>
          <a:graphicData uri="http://schemas.openxmlformats.org/drawingml/2006/table">
            <a:tbl>
              <a:tblPr>
                <a:tableStyleId>{5C22544A-7EE6-4342-B048-85BDC9FD1C3A}</a:tableStyleId>
              </a:tblPr>
              <a:tblGrid>
                <a:gridCol w="3366791">
                  <a:extLst>
                    <a:ext uri="{9D8B030D-6E8A-4147-A177-3AD203B41FA5}">
                      <a16:colId xmlns:a16="http://schemas.microsoft.com/office/drawing/2014/main" val="20000"/>
                    </a:ext>
                  </a:extLst>
                </a:gridCol>
                <a:gridCol w="724429">
                  <a:extLst>
                    <a:ext uri="{9D8B030D-6E8A-4147-A177-3AD203B41FA5}">
                      <a16:colId xmlns:a16="http://schemas.microsoft.com/office/drawing/2014/main" val="20001"/>
                    </a:ext>
                  </a:extLst>
                </a:gridCol>
                <a:gridCol w="504547">
                  <a:extLst>
                    <a:ext uri="{9D8B030D-6E8A-4147-A177-3AD203B41FA5}">
                      <a16:colId xmlns:a16="http://schemas.microsoft.com/office/drawing/2014/main" val="20002"/>
                    </a:ext>
                  </a:extLst>
                </a:gridCol>
                <a:gridCol w="724429">
                  <a:extLst>
                    <a:ext uri="{9D8B030D-6E8A-4147-A177-3AD203B41FA5}">
                      <a16:colId xmlns:a16="http://schemas.microsoft.com/office/drawing/2014/main" val="20003"/>
                    </a:ext>
                  </a:extLst>
                </a:gridCol>
              </a:tblGrid>
              <a:tr h="182245">
                <a:tc gridSpan="4">
                  <a:txBody>
                    <a:bodyPr/>
                    <a:lstStyle/>
                    <a:p>
                      <a:pPr algn="ctr"/>
                      <a:r>
                        <a:rPr lang="en-US" sz="1500" b="1" i="0" u="none" strike="noStrike" kern="1200" baseline="0" dirty="0" err="1" smtClean="0">
                          <a:solidFill>
                            <a:schemeClr val="dk1"/>
                          </a:solidFill>
                          <a:latin typeface="+mn-lt"/>
                          <a:ea typeface="+mn-ea"/>
                          <a:cs typeface="+mn-cs"/>
                        </a:rPr>
                        <a:t>Yazici</a:t>
                      </a:r>
                      <a:r>
                        <a:rPr lang="en-US" sz="1500" b="1" i="0" u="none" strike="noStrike" kern="1200" baseline="0" dirty="0" smtClean="0">
                          <a:solidFill>
                            <a:schemeClr val="dk1"/>
                          </a:solidFill>
                          <a:latin typeface="+mn-lt"/>
                          <a:ea typeface="+mn-ea"/>
                          <a:cs typeface="+mn-cs"/>
                        </a:rPr>
                        <a:t> Advertising</a:t>
                      </a:r>
                    </a:p>
                    <a:p>
                      <a:pPr algn="ctr"/>
                      <a:r>
                        <a:rPr lang="en-US" sz="1500" b="1" i="0" u="none" strike="noStrike" kern="1200" baseline="0" dirty="0" smtClean="0">
                          <a:solidFill>
                            <a:schemeClr val="dk1"/>
                          </a:solidFill>
                          <a:latin typeface="+mn-lt"/>
                          <a:ea typeface="+mn-ea"/>
                          <a:cs typeface="+mn-cs"/>
                        </a:rPr>
                        <a:t>Adjusted Trial Balance</a:t>
                      </a:r>
                    </a:p>
                    <a:p>
                      <a:pPr algn="ctr"/>
                      <a:r>
                        <a:rPr lang="en-US" sz="1500" b="1" i="0" u="none" strike="noStrike" kern="1200" baseline="0" dirty="0" smtClean="0">
                          <a:solidFill>
                            <a:schemeClr val="dk1"/>
                          </a:solidFill>
                          <a:latin typeface="+mn-lt"/>
                          <a:ea typeface="+mn-ea"/>
                          <a:cs typeface="+mn-cs"/>
                        </a:rPr>
                        <a:t>October 31, 2020</a:t>
                      </a:r>
                      <a:endParaRPr lang="en-US" sz="1500" b="1"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endParaRPr lang="en-US" sz="1500" b="0" i="0" u="none" strike="noStrike" dirty="0">
                        <a:solidFill>
                          <a:srgbClr val="000000"/>
                        </a:solidFill>
                        <a:effectLst/>
                        <a:latin typeface="Calibri" panose="020F0502020204030204" pitchFamily="34" charset="0"/>
                      </a:endParaRPr>
                    </a:p>
                  </a:txBody>
                  <a:tcPr marL="4233" marR="4233" marT="91440" marB="0" anchor="b">
                    <a:solidFill>
                      <a:schemeClr val="bg2"/>
                    </a:solidFill>
                  </a:tcPr>
                </a:tc>
                <a:tc>
                  <a:txBody>
                    <a:bodyPr/>
                    <a:lstStyle/>
                    <a:p>
                      <a:pPr algn="ctr" fontAlgn="b"/>
                      <a:r>
                        <a:rPr lang="en-US" sz="1500" b="0" i="0" u="none" strike="noStrike" dirty="0" smtClean="0">
                          <a:solidFill>
                            <a:srgbClr val="000000"/>
                          </a:solidFill>
                          <a:effectLst/>
                          <a:latin typeface="Calibri" panose="020F0502020204030204" pitchFamily="34" charset="0"/>
                        </a:rPr>
                        <a:t>Debit</a:t>
                      </a:r>
                      <a:endParaRPr lang="en-US" sz="1500" b="0" i="0" u="none" strike="noStrike" dirty="0">
                        <a:solidFill>
                          <a:srgbClr val="000000"/>
                        </a:solidFill>
                        <a:effectLst/>
                        <a:latin typeface="Calibri" panose="020F0502020204030204" pitchFamily="34" charset="0"/>
                      </a:endParaRPr>
                    </a:p>
                  </a:txBody>
                  <a:tcPr marL="4233" marR="4233" marT="91440" marB="0" anchor="b">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4233" marR="4233" marT="91440" marB="0" anchor="b">
                    <a:solidFill>
                      <a:schemeClr val="bg2"/>
                    </a:solidFill>
                  </a:tcPr>
                </a:tc>
                <a:tc>
                  <a:txBody>
                    <a:bodyPr/>
                    <a:lstStyle/>
                    <a:p>
                      <a:pPr algn="ctr" fontAlgn="b"/>
                      <a:r>
                        <a:rPr lang="en-US" sz="1500" b="0" i="0" u="none" strike="noStrike" dirty="0" smtClean="0">
                          <a:solidFill>
                            <a:srgbClr val="000000"/>
                          </a:solidFill>
                          <a:effectLst/>
                          <a:latin typeface="Calibri" panose="020F0502020204030204" pitchFamily="34" charset="0"/>
                        </a:rPr>
                        <a:t>Credit</a:t>
                      </a:r>
                      <a:endParaRPr lang="en-US" sz="1500" b="0" i="0" u="none" strike="noStrike" dirty="0">
                        <a:solidFill>
                          <a:srgbClr val="000000"/>
                        </a:solidFill>
                        <a:effectLst/>
                        <a:latin typeface="Calibri" panose="020F0502020204030204" pitchFamily="34" charset="0"/>
                      </a:endParaRPr>
                    </a:p>
                  </a:txBody>
                  <a:tcPr marL="4233" marR="4233" marT="91440"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82245">
                <a:tc>
                  <a:txBody>
                    <a:bodyPr/>
                    <a:lstStyle/>
                    <a:p>
                      <a:pPr algn="l" fontAlgn="b"/>
                      <a:r>
                        <a:rPr lang="en-US" sz="1500" u="none" strike="noStrike" dirty="0">
                          <a:effectLst/>
                        </a:rPr>
                        <a:t>Cash </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smtClean="0"/>
                        <a:t>₺</a:t>
                      </a:r>
                      <a:r>
                        <a:rPr lang="en-US" sz="1500" u="none" strike="noStrike" dirty="0" smtClean="0">
                          <a:effectLst/>
                        </a:rPr>
                        <a:t>15,200</a:t>
                      </a:r>
                      <a:endParaRPr lang="en-US" sz="15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1500" u="none" strike="noStrike" dirty="0">
                          <a:effectLst/>
                        </a:rPr>
                        <a:t>Accounts Receivable </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200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1500" u="none" strike="noStrike">
                          <a:effectLst/>
                        </a:rPr>
                        <a:t>Supplies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1500" u="none" strike="noStrike">
                          <a:effectLst/>
                        </a:rPr>
                        <a:t>Prepaid Insurance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1500" u="none" strike="noStrike">
                          <a:effectLst/>
                        </a:rPr>
                        <a:t>Equipment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1500" u="none" strike="noStrike">
                          <a:effectLst/>
                        </a:rPr>
                        <a:t>Accumulated Depreciation—Equipment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smtClean="0"/>
                        <a:t>₺</a:t>
                      </a:r>
                      <a:r>
                        <a:rPr lang="en-US" sz="1500" u="none" strike="noStrike" dirty="0" smtClean="0">
                          <a:effectLst/>
                        </a:rPr>
                        <a:t>       40</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1500" u="none" strike="noStrike">
                          <a:effectLst/>
                        </a:rPr>
                        <a:t>Notes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1500" u="none" strike="noStrike">
                          <a:effectLst/>
                        </a:rPr>
                        <a:t>Accounts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2,500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1500" u="none" strike="noStrike">
                          <a:effectLst/>
                        </a:rPr>
                        <a:t>Interest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1500" u="none" strike="noStrike" dirty="0">
                          <a:effectLst/>
                        </a:rPr>
                        <a:t>Unearned </a:t>
                      </a:r>
                      <a:r>
                        <a:rPr lang="en-US" sz="1500" u="none" strike="noStrike" dirty="0" smtClean="0">
                          <a:effectLst/>
                        </a:rPr>
                        <a:t>Revenue </a:t>
                      </a:r>
                      <a:endParaRPr lang="en-US" sz="15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800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1500" u="none" strike="noStrike">
                          <a:effectLst/>
                        </a:rPr>
                        <a:t>Salaries and Wages Payable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1,200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2"/>
                  </a:ext>
                </a:extLst>
              </a:tr>
              <a:tr h="182245">
                <a:tc>
                  <a:txBody>
                    <a:bodyPr/>
                    <a:lstStyle/>
                    <a:p>
                      <a:pPr algn="l" fontAlgn="b"/>
                      <a:r>
                        <a:rPr lang="en-US" sz="1500" u="none" strike="noStrike">
                          <a:effectLst/>
                        </a:rPr>
                        <a:t>Owner’s Capital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3"/>
                  </a:ext>
                </a:extLst>
              </a:tr>
              <a:tr h="182245">
                <a:tc>
                  <a:txBody>
                    <a:bodyPr/>
                    <a:lstStyle/>
                    <a:p>
                      <a:pPr algn="l" fontAlgn="b"/>
                      <a:r>
                        <a:rPr lang="en-US" sz="1500" u="none" strike="noStrike">
                          <a:effectLst/>
                        </a:rPr>
                        <a:t>Owner’s Drawings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4"/>
                  </a:ext>
                </a:extLst>
              </a:tr>
              <a:tr h="182245">
                <a:tc>
                  <a:txBody>
                    <a:bodyPr/>
                    <a:lstStyle/>
                    <a:p>
                      <a:pPr algn="l" fontAlgn="b"/>
                      <a:r>
                        <a:rPr lang="en-US" sz="1500" u="none" strike="noStrike">
                          <a:effectLst/>
                        </a:rPr>
                        <a:t>Service Revenue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10,600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5"/>
                  </a:ext>
                </a:extLst>
              </a:tr>
              <a:tr h="182245">
                <a:tc>
                  <a:txBody>
                    <a:bodyPr/>
                    <a:lstStyle/>
                    <a:p>
                      <a:pPr algn="l" fontAlgn="b"/>
                      <a:r>
                        <a:rPr lang="en-US" sz="1500" u="none" strike="noStrike">
                          <a:effectLst/>
                        </a:rPr>
                        <a:t>Salaries and Wages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5,200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6"/>
                  </a:ext>
                </a:extLst>
              </a:tr>
              <a:tr h="182245">
                <a:tc>
                  <a:txBody>
                    <a:bodyPr/>
                    <a:lstStyle/>
                    <a:p>
                      <a:pPr algn="l" fontAlgn="b"/>
                      <a:r>
                        <a:rPr lang="en-US" sz="1500" u="none" strike="noStrike">
                          <a:effectLst/>
                        </a:rPr>
                        <a:t>Supplies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1,500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7"/>
                  </a:ext>
                </a:extLst>
              </a:tr>
              <a:tr h="182245">
                <a:tc>
                  <a:txBody>
                    <a:bodyPr/>
                    <a:lstStyle/>
                    <a:p>
                      <a:pPr algn="l" fontAlgn="b"/>
                      <a:r>
                        <a:rPr lang="en-US" sz="1500" u="none" strike="noStrike">
                          <a:effectLst/>
                        </a:rPr>
                        <a:t>Rent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900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8"/>
                  </a:ext>
                </a:extLst>
              </a:tr>
              <a:tr h="182245">
                <a:tc>
                  <a:txBody>
                    <a:bodyPr/>
                    <a:lstStyle/>
                    <a:p>
                      <a:pPr algn="l" fontAlgn="b"/>
                      <a:r>
                        <a:rPr lang="en-US" sz="1500" u="none" strike="noStrike">
                          <a:effectLst/>
                        </a:rPr>
                        <a:t>Insurance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19"/>
                  </a:ext>
                </a:extLst>
              </a:tr>
              <a:tr h="182245">
                <a:tc>
                  <a:txBody>
                    <a:bodyPr/>
                    <a:lstStyle/>
                    <a:p>
                      <a:pPr algn="l" fontAlgn="b"/>
                      <a:r>
                        <a:rPr lang="en-US" sz="1500" u="none" strike="noStrike">
                          <a:effectLst/>
                        </a:rPr>
                        <a:t>Interest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extLst>
                  <a:ext uri="{0D108BD9-81ED-4DB2-BD59-A6C34878D82A}">
                    <a16:rowId xmlns:a16="http://schemas.microsoft.com/office/drawing/2014/main" val="10020"/>
                  </a:ext>
                </a:extLst>
              </a:tr>
              <a:tr h="182245">
                <a:tc>
                  <a:txBody>
                    <a:bodyPr/>
                    <a:lstStyle/>
                    <a:p>
                      <a:pPr algn="l" fontAlgn="b"/>
                      <a:r>
                        <a:rPr lang="en-US" sz="1500" u="none" strike="noStrike">
                          <a:effectLst/>
                        </a:rPr>
                        <a:t>Depreciation Expense </a:t>
                      </a:r>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500" u="none" strike="noStrike" dirty="0">
                          <a:effectLst/>
                        </a:rPr>
                        <a:t>40</a:t>
                      </a:r>
                      <a:endParaRPr lang="en-US" sz="15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21"/>
                  </a:ext>
                </a:extLst>
              </a:tr>
              <a:tr h="182245">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smtClean="0"/>
                        <a:t>₺</a:t>
                      </a:r>
                      <a:r>
                        <a:rPr lang="en-US" sz="1500" u="none" strike="noStrike" dirty="0" smtClean="0">
                          <a:effectLst/>
                        </a:rPr>
                        <a:t>30,190</a:t>
                      </a:r>
                      <a:endParaRPr lang="en-US" sz="15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500" b="0" i="0" u="none" strike="noStrike">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1600" dirty="0" smtClean="0"/>
                        <a:t>₺</a:t>
                      </a:r>
                      <a:r>
                        <a:rPr lang="en-US" sz="1500" u="none" strike="noStrike" dirty="0" smtClean="0">
                          <a:effectLst/>
                        </a:rPr>
                        <a:t>30,190</a:t>
                      </a:r>
                      <a:endParaRPr lang="en-US" sz="15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22"/>
                  </a:ext>
                </a:extLst>
              </a:tr>
            </a:tbl>
          </a:graphicData>
        </a:graphic>
      </p:graphicFrame>
      <p:sp>
        <p:nvSpPr>
          <p:cNvPr id="8" name="Rectangle 21"/>
          <p:cNvSpPr>
            <a:spLocks noChangeArrowheads="1"/>
          </p:cNvSpPr>
          <p:nvPr/>
        </p:nvSpPr>
        <p:spPr bwMode="auto">
          <a:xfrm>
            <a:off x="1447800" y="5685068"/>
            <a:ext cx="15240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lnSpc>
                <a:spcPct val="90000"/>
              </a:lnSpc>
            </a:pPr>
            <a:r>
              <a:rPr lang="en-US" altLang="en-US" sz="1200" b="1" dirty="0" smtClean="0">
                <a:solidFill>
                  <a:srgbClr val="196E78"/>
                </a:solidFill>
                <a:latin typeface="+mn-lt"/>
              </a:rPr>
              <a:t>ILLUSTRATION 3.25</a:t>
            </a:r>
          </a:p>
        </p:txBody>
      </p:sp>
    </p:spTree>
    <p:extLst>
      <p:ext uri="{BB962C8B-B14F-4D97-AF65-F5344CB8AC3E}">
        <p14:creationId xmlns:p14="http://schemas.microsoft.com/office/powerpoint/2010/main" val="611282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298103"/>
            <a:ext cx="8458200" cy="692497"/>
          </a:xfrm>
          <a:solidFill>
            <a:schemeClr val="bg2"/>
          </a:solidFill>
        </p:spPr>
        <p:txBody>
          <a:bodyPr wrap="square" tIns="91440">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7. Prepare Financial Statements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97278830"/>
              </p:ext>
            </p:extLst>
          </p:nvPr>
        </p:nvGraphicFramePr>
        <p:xfrm>
          <a:off x="533400" y="1138767"/>
          <a:ext cx="8060606" cy="1543473"/>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smtClean="0">
                          <a:solidFill>
                            <a:schemeClr val="dk1"/>
                          </a:solidFill>
                          <a:latin typeface="+mn-lt"/>
                          <a:ea typeface="+mn-ea"/>
                          <a:cs typeface="+mn-cs"/>
                        </a:rPr>
                        <a:t>Yazici</a:t>
                      </a:r>
                      <a:r>
                        <a:rPr lang="en-US" sz="1700" b="1" i="0" u="none" strike="noStrike" kern="1200" baseline="0" dirty="0" smtClean="0">
                          <a:solidFill>
                            <a:schemeClr val="dk1"/>
                          </a:solidFill>
                          <a:latin typeface="+mn-lt"/>
                          <a:ea typeface="+mn-ea"/>
                          <a:cs typeface="+mn-cs"/>
                        </a:rPr>
                        <a:t> Advertising</a:t>
                      </a:r>
                    </a:p>
                    <a:p>
                      <a:pPr algn="ctr"/>
                      <a:r>
                        <a:rPr lang="en-US" sz="1700" b="1" i="0" u="none" strike="noStrike" kern="1200" baseline="0" dirty="0" smtClean="0">
                          <a:solidFill>
                            <a:schemeClr val="dk1"/>
                          </a:solidFill>
                          <a:latin typeface="+mn-lt"/>
                          <a:ea typeface="+mn-ea"/>
                          <a:cs typeface="+mn-cs"/>
                        </a:rPr>
                        <a:t>Income Statement</a:t>
                      </a:r>
                    </a:p>
                    <a:p>
                      <a:pPr algn="ctr"/>
                      <a:r>
                        <a:rPr lang="en-US" sz="1700" b="1" i="0" u="none" strike="noStrike" kern="1200" baseline="0" dirty="0" smtClean="0">
                          <a:solidFill>
                            <a:schemeClr val="dk1"/>
                          </a:solidFill>
                          <a:latin typeface="+mn-lt"/>
                          <a:ea typeface="+mn-ea"/>
                          <a:cs typeface="+mn-cs"/>
                        </a:rPr>
                        <a:t>For the Month Ended 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1700" u="none" strike="noStrike" dirty="0">
                          <a:effectLst/>
                        </a:rPr>
                        <a:t>Revenues</a:t>
                      </a:r>
                      <a:endParaRPr lang="en-US" sz="1700" b="0" i="0" u="none"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117475" lvl="1" indent="0" algn="l" fontAlgn="b"/>
                      <a:r>
                        <a:rPr lang="en-US" sz="1700" u="none" strike="noStrike" dirty="0">
                          <a:effectLst/>
                        </a:rPr>
                        <a:t>Service revenue </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dirty="0" smtClean="0"/>
                        <a:t>₺</a:t>
                      </a:r>
                      <a:r>
                        <a:rPr lang="en-US" sz="1700" u="none" strike="noStrike" dirty="0" smtClean="0">
                          <a:effectLst/>
                        </a:rPr>
                        <a:t>10,600</a:t>
                      </a:r>
                      <a:endParaRPr lang="en-US" sz="1700" b="0" i="0" u="none" strike="noStrike" dirty="0" smtClean="0">
                        <a:solidFill>
                          <a:srgbClr val="000000"/>
                        </a:solidFill>
                        <a:effectLst/>
                        <a:latin typeface="Calibri" panose="020F0502020204030204" pitchFamily="34" charset="0"/>
                      </a:endParaRPr>
                    </a:p>
                  </a:txBody>
                  <a:tcPr marL="4233" marT="4233"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8177060"/>
              </p:ext>
            </p:extLst>
          </p:nvPr>
        </p:nvGraphicFramePr>
        <p:xfrm>
          <a:off x="533400" y="2906232"/>
          <a:ext cx="8060606" cy="1264920"/>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smtClean="0">
                          <a:solidFill>
                            <a:schemeClr val="dk1"/>
                          </a:solidFill>
                          <a:latin typeface="+mn-lt"/>
                          <a:ea typeface="+mn-ea"/>
                          <a:cs typeface="+mn-cs"/>
                        </a:rPr>
                        <a:t>Yazici</a:t>
                      </a:r>
                      <a:r>
                        <a:rPr lang="en-US" sz="1700" b="1" i="0" u="none" strike="noStrike" kern="1200" baseline="0" dirty="0" smtClean="0">
                          <a:solidFill>
                            <a:schemeClr val="dk1"/>
                          </a:solidFill>
                          <a:latin typeface="+mn-lt"/>
                          <a:ea typeface="+mn-ea"/>
                          <a:cs typeface="+mn-cs"/>
                        </a:rPr>
                        <a:t> Advertising</a:t>
                      </a:r>
                    </a:p>
                    <a:p>
                      <a:pPr algn="ctr"/>
                      <a:r>
                        <a:rPr lang="en-US" sz="1700" b="1" i="0" u="none" strike="noStrike" kern="1200" baseline="0" dirty="0" smtClean="0">
                          <a:solidFill>
                            <a:schemeClr val="dk1"/>
                          </a:solidFill>
                          <a:latin typeface="+mn-lt"/>
                          <a:ea typeface="+mn-ea"/>
                          <a:cs typeface="+mn-cs"/>
                        </a:rPr>
                        <a:t>Owner’s Equity Statement</a:t>
                      </a:r>
                    </a:p>
                    <a:p>
                      <a:pPr algn="ctr"/>
                      <a:r>
                        <a:rPr lang="en-US" sz="1700" b="1" i="0" u="none" strike="noStrike" kern="1200" baseline="0" dirty="0" smtClean="0">
                          <a:solidFill>
                            <a:schemeClr val="dk1"/>
                          </a:solidFill>
                          <a:latin typeface="+mn-lt"/>
                          <a:ea typeface="+mn-ea"/>
                          <a:cs typeface="+mn-cs"/>
                        </a:rPr>
                        <a:t>For the Month Ended 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1700" u="none" strike="noStrike" dirty="0" smtClean="0">
                          <a:effectLst/>
                        </a:rPr>
                        <a:t>Owner’s capital, October 1</a:t>
                      </a:r>
                      <a:endParaRPr lang="en-US" sz="1700" b="0" i="0" u="none"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dirty="0" smtClean="0"/>
                        <a:t>₺</a:t>
                      </a:r>
                      <a:r>
                        <a:rPr lang="en-US" sz="1700" b="0" i="0" u="none" strike="noStrike" dirty="0" smtClean="0">
                          <a:solidFill>
                            <a:srgbClr val="000000"/>
                          </a:solidFill>
                          <a:effectLst/>
                          <a:latin typeface="Calibri" panose="020F0502020204030204" pitchFamily="34" charset="0"/>
                        </a:rPr>
                        <a:t>          0</a:t>
                      </a:r>
                      <a:endParaRPr lang="en-US" sz="1700" b="0" i="0" u="none" strike="noStrike" dirty="0">
                        <a:solidFill>
                          <a:srgbClr val="000000"/>
                        </a:solidFill>
                        <a:effectLst/>
                        <a:latin typeface="Calibri" panose="020F0502020204030204" pitchFamily="34" charset="0"/>
                      </a:endParaRPr>
                    </a:p>
                  </a:txBody>
                  <a:tcPr marL="4233" marT="4233" marB="0" anchor="b">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27753327"/>
              </p:ext>
            </p:extLst>
          </p:nvPr>
        </p:nvGraphicFramePr>
        <p:xfrm>
          <a:off x="533400" y="4419600"/>
          <a:ext cx="8060606" cy="1806786"/>
        </p:xfrm>
        <a:graphic>
          <a:graphicData uri="http://schemas.openxmlformats.org/drawingml/2006/table">
            <a:tbl>
              <a:tblPr>
                <a:tableStyleId>{5C22544A-7EE6-4342-B048-85BDC9FD1C3A}</a:tableStyleId>
              </a:tblPr>
              <a:tblGrid>
                <a:gridCol w="4995720">
                  <a:extLst>
                    <a:ext uri="{9D8B030D-6E8A-4147-A177-3AD203B41FA5}">
                      <a16:colId xmlns:a16="http://schemas.microsoft.com/office/drawing/2014/main" val="20000"/>
                    </a:ext>
                  </a:extLst>
                </a:gridCol>
                <a:gridCol w="1190987">
                  <a:extLst>
                    <a:ext uri="{9D8B030D-6E8A-4147-A177-3AD203B41FA5}">
                      <a16:colId xmlns:a16="http://schemas.microsoft.com/office/drawing/2014/main" val="20001"/>
                    </a:ext>
                  </a:extLst>
                </a:gridCol>
                <a:gridCol w="484549">
                  <a:extLst>
                    <a:ext uri="{9D8B030D-6E8A-4147-A177-3AD203B41FA5}">
                      <a16:colId xmlns:a16="http://schemas.microsoft.com/office/drawing/2014/main" val="20002"/>
                    </a:ext>
                  </a:extLst>
                </a:gridCol>
                <a:gridCol w="1389350">
                  <a:extLst>
                    <a:ext uri="{9D8B030D-6E8A-4147-A177-3AD203B41FA5}">
                      <a16:colId xmlns:a16="http://schemas.microsoft.com/office/drawing/2014/main" val="20003"/>
                    </a:ext>
                  </a:extLst>
                </a:gridCol>
              </a:tblGrid>
              <a:tr h="182245">
                <a:tc gridSpan="4">
                  <a:txBody>
                    <a:bodyPr/>
                    <a:lstStyle/>
                    <a:p>
                      <a:pPr algn="ctr"/>
                      <a:r>
                        <a:rPr lang="en-US" sz="1700" b="1" i="0" u="none" strike="noStrike" kern="1200" baseline="0" dirty="0" err="1" smtClean="0">
                          <a:solidFill>
                            <a:schemeClr val="dk1"/>
                          </a:solidFill>
                          <a:latin typeface="+mn-lt"/>
                          <a:ea typeface="+mn-ea"/>
                          <a:cs typeface="+mn-cs"/>
                        </a:rPr>
                        <a:t>Yazici</a:t>
                      </a:r>
                      <a:r>
                        <a:rPr lang="en-US" sz="1700" b="1" i="0" u="none" strike="noStrike" kern="1200" baseline="0" dirty="0" smtClean="0">
                          <a:solidFill>
                            <a:schemeClr val="dk1"/>
                          </a:solidFill>
                          <a:latin typeface="+mn-lt"/>
                          <a:ea typeface="+mn-ea"/>
                          <a:cs typeface="+mn-cs"/>
                        </a:rPr>
                        <a:t> Advertising</a:t>
                      </a:r>
                    </a:p>
                    <a:p>
                      <a:pPr algn="ctr"/>
                      <a:r>
                        <a:rPr lang="en-US" sz="1700" b="1" i="0" u="none" strike="noStrike" kern="1200" baseline="0" dirty="0" smtClean="0">
                          <a:solidFill>
                            <a:schemeClr val="dk1"/>
                          </a:solidFill>
                          <a:latin typeface="+mn-lt"/>
                          <a:ea typeface="+mn-ea"/>
                          <a:cs typeface="+mn-cs"/>
                        </a:rPr>
                        <a:t>Statement of Financial Position</a:t>
                      </a:r>
                    </a:p>
                    <a:p>
                      <a:pPr algn="ctr"/>
                      <a:r>
                        <a:rPr lang="en-US" sz="1700" b="1" i="0" u="none" strike="noStrike" kern="1200" baseline="0" dirty="0" smtClean="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9144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gridSpan="4">
                  <a:txBody>
                    <a:bodyPr/>
                    <a:lstStyle/>
                    <a:p>
                      <a:pPr algn="ctr" fontAlgn="b"/>
                      <a:r>
                        <a:rPr lang="en-US" sz="1700" b="1" u="sng" strike="noStrike" dirty="0" smtClean="0">
                          <a:effectLst/>
                        </a:rPr>
                        <a:t>Assets</a:t>
                      </a:r>
                      <a:endParaRPr lang="en-US" sz="1700" b="1" i="0" u="sng" strike="noStrike" dirty="0">
                        <a:solidFill>
                          <a:srgbClr val="000000"/>
                        </a:solidFill>
                        <a:effectLst/>
                        <a:latin typeface="Calibri" panose="020F0502020204030204" pitchFamily="34" charset="0"/>
                      </a:endParaRPr>
                    </a:p>
                  </a:txBody>
                  <a:tcPr marL="182880" marR="4233" marT="9144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182245">
                <a:tc>
                  <a:txBody>
                    <a:bodyPr/>
                    <a:lstStyle/>
                    <a:p>
                      <a:pPr marL="0" lvl="1" indent="0" algn="l" fontAlgn="b"/>
                      <a:r>
                        <a:rPr lang="en-US" sz="1700" u="none" strike="noStrike" dirty="0" smtClean="0">
                          <a:effectLst/>
                        </a:rPr>
                        <a:t>Cash</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dirty="0" smtClean="0"/>
                        <a:t>₺</a:t>
                      </a:r>
                      <a:r>
                        <a:rPr lang="en-US" sz="1700" u="none" strike="noStrike" dirty="0" smtClean="0">
                          <a:effectLst/>
                        </a:rPr>
                        <a:t>15,200</a:t>
                      </a:r>
                      <a:endParaRPr lang="en-US" sz="1700" b="0" i="0" u="none" strike="noStrike" dirty="0" smtClean="0">
                        <a:solidFill>
                          <a:srgbClr val="000000"/>
                        </a:solidFill>
                        <a:effectLst/>
                        <a:latin typeface="Calibri" panose="020F0502020204030204" pitchFamily="34" charset="0"/>
                      </a:endParaRPr>
                    </a:p>
                  </a:txBody>
                  <a:tcPr marL="4233" marT="4233" marB="0" anchor="b">
                    <a:lnR w="1905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r h="182245">
                <a:tc>
                  <a:txBody>
                    <a:bodyPr/>
                    <a:lstStyle/>
                    <a:p>
                      <a:pPr algn="l" fontAlgn="b"/>
                      <a:r>
                        <a:rPr lang="en-US" sz="1700" u="none" strike="noStrike" dirty="0" smtClean="0">
                          <a:effectLst/>
                        </a:rPr>
                        <a:t>Accounts receivable</a:t>
                      </a:r>
                      <a:endParaRPr lang="en-US" sz="1700" b="0" i="0" u="none" strike="noStrike" dirty="0">
                        <a:solidFill>
                          <a:srgbClr val="000000"/>
                        </a:solidFill>
                        <a:effectLst/>
                        <a:latin typeface="Calibri" panose="020F0502020204030204" pitchFamily="34" charset="0"/>
                      </a:endParaRPr>
                    </a:p>
                  </a:txBody>
                  <a:tcPr marL="182880" marR="4233" marT="4233"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700" b="0" i="0" u="none" strike="noStrike" dirty="0" smtClean="0">
                          <a:solidFill>
                            <a:srgbClr val="000000"/>
                          </a:solidFill>
                          <a:effectLst/>
                          <a:latin typeface="Calibri" panose="020F0502020204030204" pitchFamily="34" charset="0"/>
                        </a:rPr>
                        <a:t>200</a:t>
                      </a:r>
                      <a:endParaRPr lang="en-US" sz="1700" b="0" i="0" u="none" strike="noStrike" dirty="0">
                        <a:solidFill>
                          <a:srgbClr val="000000"/>
                        </a:solidFill>
                        <a:effectLst/>
                        <a:latin typeface="Calibri" panose="020F0502020204030204" pitchFamily="34" charset="0"/>
                      </a:endParaRPr>
                    </a:p>
                  </a:txBody>
                  <a:tcPr marL="4233" marT="4233"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7391400" y="367309"/>
            <a:ext cx="1295400" cy="646331"/>
          </a:xfrm>
          <a:prstGeom prst="rect">
            <a:avLst/>
          </a:prstGeom>
          <a:noFill/>
        </p:spPr>
        <p:txBody>
          <a:bodyPr wrap="square" rtlCol="0">
            <a:spAutoFit/>
          </a:bodyPr>
          <a:lstStyle/>
          <a:p>
            <a:pPr algn="ctr"/>
            <a:r>
              <a:rPr lang="en-US" b="1" dirty="0" smtClean="0"/>
              <a:t>Partial Statements</a:t>
            </a:r>
            <a:endParaRPr lang="en-US" b="1" dirty="0"/>
          </a:p>
        </p:txBody>
      </p:sp>
    </p:spTree>
    <p:extLst>
      <p:ext uri="{BB962C8B-B14F-4D97-AF65-F5344CB8AC3E}">
        <p14:creationId xmlns:p14="http://schemas.microsoft.com/office/powerpoint/2010/main" val="1399639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609600"/>
            <a:ext cx="8839200" cy="646331"/>
          </a:xfr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8. </a:t>
            </a:r>
            <a:r>
              <a:rPr lang="en-US" b="1" dirty="0" smtClean="0">
                <a:ea typeface="Source Sans Pro" charset="0"/>
              </a:rPr>
              <a:t>Journalize and Post Closing Entries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1071697"/>
              </p:ext>
            </p:extLst>
          </p:nvPr>
        </p:nvGraphicFramePr>
        <p:xfrm>
          <a:off x="368726" y="1451190"/>
          <a:ext cx="8406432" cy="4721010"/>
        </p:xfrm>
        <a:graphic>
          <a:graphicData uri="http://schemas.openxmlformats.org/drawingml/2006/table">
            <a:tbl>
              <a:tblPr>
                <a:tableStyleId>{5C22544A-7EE6-4342-B048-85BDC9FD1C3A}</a:tableStyleId>
              </a:tblPr>
              <a:tblGrid>
                <a:gridCol w="1030273">
                  <a:extLst>
                    <a:ext uri="{9D8B030D-6E8A-4147-A177-3AD203B41FA5}">
                      <a16:colId xmlns:a16="http://schemas.microsoft.com/office/drawing/2014/main" val="20000"/>
                    </a:ext>
                  </a:extLst>
                </a:gridCol>
                <a:gridCol w="4347104">
                  <a:extLst>
                    <a:ext uri="{9D8B030D-6E8A-4147-A177-3AD203B41FA5}">
                      <a16:colId xmlns:a16="http://schemas.microsoft.com/office/drawing/2014/main" val="20001"/>
                    </a:ext>
                  </a:extLst>
                </a:gridCol>
                <a:gridCol w="735541">
                  <a:extLst>
                    <a:ext uri="{9D8B030D-6E8A-4147-A177-3AD203B41FA5}">
                      <a16:colId xmlns:a16="http://schemas.microsoft.com/office/drawing/2014/main" val="20002"/>
                    </a:ext>
                  </a:extLst>
                </a:gridCol>
                <a:gridCol w="1116436">
                  <a:extLst>
                    <a:ext uri="{9D8B030D-6E8A-4147-A177-3AD203B41FA5}">
                      <a16:colId xmlns:a16="http://schemas.microsoft.com/office/drawing/2014/main" val="20003"/>
                    </a:ext>
                  </a:extLst>
                </a:gridCol>
                <a:gridCol w="1177078">
                  <a:extLst>
                    <a:ext uri="{9D8B030D-6E8A-4147-A177-3AD203B41FA5}">
                      <a16:colId xmlns:a16="http://schemas.microsoft.com/office/drawing/2014/main" val="20004"/>
                    </a:ext>
                  </a:extLst>
                </a:gridCol>
              </a:tblGrid>
              <a:tr h="0">
                <a:tc gridSpan="4">
                  <a:txBody>
                    <a:bodyPr/>
                    <a:lstStyle/>
                    <a:p>
                      <a:pPr algn="ctr" fontAlgn="b"/>
                      <a:r>
                        <a:rPr lang="en-US" sz="2000" b="1" u="none" strike="noStrike" dirty="0" smtClean="0">
                          <a:effectLst/>
                        </a:rPr>
                        <a:t>GENERAL JOURNAL</a:t>
                      </a:r>
                      <a:endParaRPr lang="en-US" sz="2000" b="1" i="0" u="none" strike="noStrike" dirty="0">
                        <a:solidFill>
                          <a:srgbClr val="000000"/>
                        </a:solidFill>
                        <a:effectLst/>
                        <a:latin typeface="Calibri" panose="020F0502020204030204" pitchFamily="34" charset="0"/>
                      </a:endParaRPr>
                    </a:p>
                  </a:txBody>
                  <a:tcPr marL="4233" marR="4233" anchor="ctr">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2000" b="1" i="0" u="none" strike="noStrike" dirty="0" smtClean="0">
                          <a:solidFill>
                            <a:schemeClr val="dk1"/>
                          </a:solidFill>
                          <a:effectLst/>
                          <a:latin typeface="+mn-lt"/>
                        </a:rPr>
                        <a:t>Page</a:t>
                      </a:r>
                      <a:r>
                        <a:rPr lang="en-US" sz="2000" b="1" i="0" u="none" strike="noStrike" baseline="0" dirty="0" smtClean="0">
                          <a:solidFill>
                            <a:schemeClr val="dk1"/>
                          </a:solidFill>
                          <a:effectLst/>
                          <a:latin typeface="+mn-lt"/>
                        </a:rPr>
                        <a:t> J3</a:t>
                      </a:r>
                      <a:endParaRPr lang="en-US" sz="2000" b="1" i="0" u="none" strike="noStrike" dirty="0">
                        <a:solidFill>
                          <a:srgbClr val="000000"/>
                        </a:solidFill>
                        <a:effectLst/>
                        <a:latin typeface="Calibri" panose="020F0502020204030204" pitchFamily="34" charset="0"/>
                      </a:endParaRPr>
                    </a:p>
                  </a:txBody>
                  <a:tcPr marL="4233" anchor="ctr">
                    <a:lnL w="190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2245">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9144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smtClean="0">
                          <a:effectLst/>
                        </a:rPr>
                        <a:t>Account Titles and Explanations</a:t>
                      </a:r>
                      <a:endParaRPr lang="en-US" sz="2000" b="1" i="0" u="none" strike="noStrike" dirty="0">
                        <a:solidFill>
                          <a:srgbClr val="000000"/>
                        </a:solidFill>
                        <a:effectLst/>
                        <a:latin typeface="Calibri" panose="020F0502020204030204" pitchFamily="34" charset="0"/>
                      </a:endParaRPr>
                    </a:p>
                  </a:txBody>
                  <a:tcPr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effectLst/>
                          <a:latin typeface="Calibri" panose="020F0502020204030204" pitchFamily="34" charset="0"/>
                        </a:rPr>
                        <a:t>Credit</a:t>
                      </a:r>
                      <a:endParaRPr lang="en-US" sz="2000" b="1" i="0" u="none" strike="noStrike" dirty="0">
                        <a:solidFill>
                          <a:srgbClr val="000000"/>
                        </a:solidFill>
                        <a:effectLst/>
                        <a:latin typeface="Calibri" panose="020F0502020204030204" pitchFamily="34" charset="0"/>
                      </a:endParaRPr>
                    </a:p>
                  </a:txBody>
                  <a:tcPr marL="4233" marR="4233" marT="9144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4490">
                <a:tc>
                  <a:txBody>
                    <a:bodyPr/>
                    <a:lstStyle/>
                    <a:p>
                      <a:pPr algn="l" fontAlgn="b"/>
                      <a:r>
                        <a:rPr lang="en-US" sz="2000" b="0" i="0" u="none" strike="noStrike" baseline="0" dirty="0" smtClean="0">
                          <a:solidFill>
                            <a:srgbClr val="000000"/>
                          </a:solidFill>
                          <a:effectLst/>
                          <a:latin typeface="Calibri" panose="020F0502020204030204" pitchFamily="34" charset="0"/>
                        </a:rPr>
                        <a:t>2020</a:t>
                      </a:r>
                    </a:p>
                    <a:p>
                      <a:pPr algn="l" fontAlgn="b"/>
                      <a:r>
                        <a:rPr lang="en-US" sz="2000" b="0" i="0" u="none" strike="noStrike" baseline="0" dirty="0" smtClean="0">
                          <a:solidFill>
                            <a:srgbClr val="000000"/>
                          </a:solidFill>
                          <a:effectLst/>
                          <a:latin typeface="Calibri" panose="020F0502020204030204" pitchFamily="34" charset="0"/>
                        </a:rPr>
                        <a:t>Oct.  31</a:t>
                      </a:r>
                      <a:endParaRPr lang="en-US" sz="2000" b="0" i="0" u="none" strike="noStrike" dirty="0">
                        <a:solidFill>
                          <a:srgbClr val="000000"/>
                        </a:solidFill>
                        <a:effectLst/>
                        <a:latin typeface="Calibri" panose="020F0502020204030204" pitchFamily="34" charset="0"/>
                      </a:endParaRPr>
                    </a:p>
                  </a:txBody>
                  <a:tcPr marL="45720"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dirty="0" smtClean="0"/>
                        <a:t>Service Revenue</a:t>
                      </a:r>
                      <a:endParaRPr lang="en-US" sz="20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effectLst/>
                          <a:latin typeface="Calibri" panose="020F0502020204030204" pitchFamily="34" charset="0"/>
                        </a:rPr>
                        <a:t>400</a:t>
                      </a:r>
                      <a:endParaRPr lang="en-US" sz="20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10,600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82245">
                <a:tc>
                  <a:txBody>
                    <a:bodyPr/>
                    <a:lstStyle/>
                    <a:p>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000" dirty="0" smtClean="0"/>
                        <a:t>Income Summary</a:t>
                      </a:r>
                      <a:endParaRPr lang="en-US" sz="2000" dirty="0"/>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effectLst/>
                          <a:latin typeface="Calibri" panose="020F0502020204030204" pitchFamily="34" charset="0"/>
                        </a:rPr>
                        <a:t>350</a:t>
                      </a:r>
                      <a:endParaRPr lang="en-US" sz="20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10,600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82245">
                <a:tc>
                  <a:txBody>
                    <a:bodyPr/>
                    <a:lstStyle/>
                    <a:p>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000" b="1" dirty="0" smtClean="0">
                          <a:solidFill>
                            <a:srgbClr val="990000"/>
                          </a:solidFill>
                        </a:rPr>
                        <a:t>(To close revenue account)</a:t>
                      </a:r>
                      <a:endParaRPr lang="en-US" sz="2000" b="1" dirty="0">
                        <a:solidFill>
                          <a:srgbClr val="990000"/>
                        </a:solidFill>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0">
                <a:tc>
                  <a:txBody>
                    <a:bodyPr/>
                    <a:lstStyle/>
                    <a:p>
                      <a:pPr algn="r"/>
                      <a:r>
                        <a:rPr lang="en-US" sz="2000" dirty="0" smtClean="0"/>
                        <a:t>31</a:t>
                      </a:r>
                      <a:endParaRPr lang="en-US" sz="2000" dirty="0"/>
                    </a:p>
                  </a:txBody>
                  <a:tcPr marL="4233" marT="182880"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r>
                        <a:rPr lang="en-US" sz="2000" kern="1200" dirty="0" smtClean="0">
                          <a:solidFill>
                            <a:schemeClr val="dk1"/>
                          </a:solidFill>
                          <a:latin typeface="+mn-lt"/>
                          <a:ea typeface="+mn-ea"/>
                          <a:cs typeface="+mn-cs"/>
                        </a:rPr>
                        <a:t>Income</a:t>
                      </a:r>
                      <a:r>
                        <a:rPr lang="en-US" sz="2000" kern="1200" baseline="0" dirty="0" smtClean="0">
                          <a:solidFill>
                            <a:schemeClr val="dk1"/>
                          </a:solidFill>
                          <a:latin typeface="+mn-lt"/>
                          <a:ea typeface="+mn-ea"/>
                          <a:cs typeface="+mn-cs"/>
                        </a:rPr>
                        <a:t> Summary</a:t>
                      </a:r>
                      <a:endParaRPr lang="en-US" sz="2000" kern="1200" dirty="0">
                        <a:solidFill>
                          <a:schemeClr val="dk1"/>
                        </a:solidFill>
                        <a:latin typeface="+mn-lt"/>
                        <a:ea typeface="+mn-ea"/>
                        <a:cs typeface="+mn-cs"/>
                      </a:endParaRPr>
                    </a:p>
                  </a:txBody>
                  <a:tcPr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effectLst/>
                          <a:latin typeface="Calibri" panose="020F0502020204030204" pitchFamily="34" charset="0"/>
                        </a:rPr>
                        <a:t>350</a:t>
                      </a:r>
                      <a:endParaRPr lang="en-US" sz="2000" b="0" i="0" u="none" strike="noStrike" dirty="0">
                        <a:solidFill>
                          <a:srgbClr val="000000"/>
                        </a:solidFill>
                        <a:effectLst/>
                        <a:latin typeface="Calibri" panose="020F0502020204030204" pitchFamily="34" charset="0"/>
                      </a:endParaRPr>
                    </a:p>
                  </a:txBody>
                  <a:tcPr marL="4233" marR="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7,740</a:t>
                      </a:r>
                      <a:endParaRPr lang="en-US" sz="20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182880"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457200" lvl="1" indent="0"/>
                      <a:r>
                        <a:rPr lang="en-US" sz="2000" kern="1200" dirty="0" smtClean="0">
                          <a:solidFill>
                            <a:schemeClr val="dk1"/>
                          </a:solidFill>
                          <a:latin typeface="+mn-lt"/>
                          <a:ea typeface="+mn-ea"/>
                          <a:cs typeface="+mn-cs"/>
                        </a:rPr>
                        <a:t>Supplies Expense</a:t>
                      </a:r>
                      <a:endParaRPr lang="en-US" sz="20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smtClean="0">
                          <a:solidFill>
                            <a:schemeClr val="dk1"/>
                          </a:solidFill>
                          <a:latin typeface="+mn-lt"/>
                          <a:ea typeface="+mn-ea"/>
                          <a:cs typeface="+mn-cs"/>
                        </a:rPr>
                        <a:t>631</a:t>
                      </a: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1,500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smtClean="0">
                          <a:solidFill>
                            <a:schemeClr val="dk1"/>
                          </a:solidFill>
                          <a:latin typeface="+mn-lt"/>
                          <a:ea typeface="+mn-ea"/>
                          <a:cs typeface="+mn-cs"/>
                        </a:rPr>
                        <a:t>Depreciation Expense</a:t>
                      </a:r>
                      <a:endParaRPr lang="en-US" sz="20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smtClean="0">
                          <a:solidFill>
                            <a:schemeClr val="dk1"/>
                          </a:solidFill>
                          <a:latin typeface="+mn-lt"/>
                          <a:ea typeface="+mn-ea"/>
                          <a:cs typeface="+mn-cs"/>
                        </a:rPr>
                        <a:t>711</a:t>
                      </a: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40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smtClean="0">
                          <a:solidFill>
                            <a:schemeClr val="dk1"/>
                          </a:solidFill>
                          <a:latin typeface="+mn-lt"/>
                          <a:ea typeface="+mn-ea"/>
                          <a:cs typeface="+mn-cs"/>
                        </a:rPr>
                        <a:t>Insurance Expense</a:t>
                      </a:r>
                      <a:endParaRPr lang="en-US" sz="20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smtClean="0">
                          <a:solidFill>
                            <a:schemeClr val="dk1"/>
                          </a:solidFill>
                          <a:latin typeface="+mn-lt"/>
                          <a:ea typeface="+mn-ea"/>
                          <a:cs typeface="+mn-cs"/>
                        </a:rPr>
                        <a:t>722</a:t>
                      </a: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50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smtClean="0">
                          <a:solidFill>
                            <a:schemeClr val="dk1"/>
                          </a:solidFill>
                          <a:latin typeface="+mn-lt"/>
                          <a:ea typeface="+mn-ea"/>
                          <a:cs typeface="+mn-cs"/>
                        </a:rPr>
                        <a:t>Salaries and Wages Expense</a:t>
                      </a:r>
                      <a:endParaRPr lang="en-US" sz="20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smtClean="0">
                          <a:solidFill>
                            <a:schemeClr val="dk1"/>
                          </a:solidFill>
                          <a:latin typeface="+mn-lt"/>
                          <a:ea typeface="+mn-ea"/>
                          <a:cs typeface="+mn-cs"/>
                        </a:rPr>
                        <a:t>726</a:t>
                      </a: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5,200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smtClean="0">
                          <a:solidFill>
                            <a:schemeClr val="dk1"/>
                          </a:solidFill>
                          <a:latin typeface="+mn-lt"/>
                          <a:ea typeface="+mn-ea"/>
                          <a:cs typeface="+mn-cs"/>
                        </a:rPr>
                        <a:t>Rent Expense</a:t>
                      </a:r>
                      <a:endParaRPr lang="en-US" sz="20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smtClean="0">
                          <a:solidFill>
                            <a:schemeClr val="dk1"/>
                          </a:solidFill>
                          <a:latin typeface="+mn-lt"/>
                          <a:ea typeface="+mn-ea"/>
                          <a:cs typeface="+mn-cs"/>
                        </a:rPr>
                        <a:t>729</a:t>
                      </a: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900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US" sz="2000" kern="1200" dirty="0" smtClean="0">
                          <a:solidFill>
                            <a:schemeClr val="dk1"/>
                          </a:solidFill>
                          <a:latin typeface="+mn-lt"/>
                          <a:ea typeface="+mn-ea"/>
                          <a:cs typeface="+mn-cs"/>
                        </a:rPr>
                        <a:t>Interest Expense</a:t>
                      </a:r>
                      <a:endParaRPr lang="en-US" sz="2000" kern="1200" dirty="0">
                        <a:solidFill>
                          <a:schemeClr val="dk1"/>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kern="1200" dirty="0" smtClean="0">
                          <a:solidFill>
                            <a:schemeClr val="dk1"/>
                          </a:solidFill>
                          <a:latin typeface="+mn-lt"/>
                          <a:ea typeface="+mn-ea"/>
                          <a:cs typeface="+mn-cs"/>
                        </a:rPr>
                        <a:t>729</a:t>
                      </a: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kern="1200" dirty="0" smtClean="0">
                          <a:solidFill>
                            <a:schemeClr val="dk1"/>
                          </a:solidFill>
                          <a:latin typeface="+mn-lt"/>
                          <a:ea typeface="+mn-ea"/>
                          <a:cs typeface="+mn-cs"/>
                        </a:rPr>
                        <a:t>50</a:t>
                      </a: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82245">
                <a:tc>
                  <a:txBody>
                    <a:bodyPr/>
                    <a:lstStyle/>
                    <a:p>
                      <a:pPr algn="r"/>
                      <a:endParaRPr lang="en-US" sz="2000" dirty="0"/>
                    </a:p>
                  </a:txBody>
                  <a:tcPr marL="4233" marT="4233" marB="0" anchor="b">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685800" lvl="2" indent="0"/>
                      <a:r>
                        <a:rPr lang="en-US" sz="2000" b="1" kern="1200" dirty="0" smtClean="0">
                          <a:solidFill>
                            <a:srgbClr val="990000"/>
                          </a:solidFill>
                          <a:latin typeface="+mn-lt"/>
                          <a:ea typeface="+mn-ea"/>
                          <a:cs typeface="+mn-cs"/>
                        </a:rPr>
                        <a:t>(To close expense accounts)</a:t>
                      </a:r>
                      <a:endParaRPr lang="en-US" sz="2000" b="1" kern="1200" dirty="0">
                        <a:solidFill>
                          <a:srgbClr val="990000"/>
                        </a:solidFill>
                        <a:latin typeface="+mn-lt"/>
                        <a:ea typeface="+mn-ea"/>
                        <a:cs typeface="+mn-cs"/>
                      </a:endParaRPr>
                    </a:p>
                  </a:txBody>
                  <a:tcPr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kern="1200" dirty="0">
                        <a:solidFill>
                          <a:schemeClr val="dk1"/>
                        </a:solidFill>
                        <a:latin typeface="+mn-lt"/>
                        <a:ea typeface="+mn-ea"/>
                        <a:cs typeface="+mn-cs"/>
                      </a:endParaRPr>
                    </a:p>
                  </a:txBody>
                  <a:tcPr marL="4233" marR="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kern="1200" dirty="0">
                        <a:solidFill>
                          <a:schemeClr val="dk1"/>
                        </a:solidFill>
                        <a:latin typeface="+mn-lt"/>
                        <a:ea typeface="+mn-ea"/>
                        <a:cs typeface="+mn-cs"/>
                      </a:endParaRPr>
                    </a:p>
                  </a:txBody>
                  <a:tcPr marL="4233" marT="4233" marB="0" anchor="b">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bl>
          </a:graphicData>
        </a:graphic>
      </p:graphicFrame>
      <p:sp>
        <p:nvSpPr>
          <p:cNvPr id="8" name="Rectangle 7"/>
          <p:cNvSpPr>
            <a:spLocks noChangeArrowheads="1"/>
          </p:cNvSpPr>
          <p:nvPr/>
        </p:nvSpPr>
        <p:spPr bwMode="auto">
          <a:xfrm>
            <a:off x="1018143" y="6436436"/>
            <a:ext cx="1713741"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90000"/>
              </a:lnSpc>
              <a:spcBef>
                <a:spcPct val="0"/>
              </a:spcBef>
              <a:buClrTx/>
              <a:buSzTx/>
              <a:buFontTx/>
              <a:buNone/>
            </a:pPr>
            <a:r>
              <a:rPr lang="en-US" altLang="en-US" sz="1200" dirty="0" smtClean="0">
                <a:solidFill>
                  <a:srgbClr val="196E78"/>
                </a:solidFill>
                <a:latin typeface="+mn-lt"/>
              </a:rPr>
              <a:t>ILLUSTRATION 4.10</a:t>
            </a:r>
          </a:p>
        </p:txBody>
      </p:sp>
      <p:sp>
        <p:nvSpPr>
          <p:cNvPr id="11" name="TextBox 10"/>
          <p:cNvSpPr txBox="1"/>
          <p:nvPr/>
        </p:nvSpPr>
        <p:spPr>
          <a:xfrm>
            <a:off x="117764" y="4648200"/>
            <a:ext cx="1177636" cy="646331"/>
          </a:xfrm>
          <a:prstGeom prst="rect">
            <a:avLst/>
          </a:prstGeom>
          <a:noFill/>
        </p:spPr>
        <p:txBody>
          <a:bodyPr wrap="square" rtlCol="0">
            <a:spAutoFit/>
          </a:bodyPr>
          <a:lstStyle/>
          <a:p>
            <a:pPr algn="ctr"/>
            <a:r>
              <a:rPr lang="en-US" b="1" dirty="0" smtClean="0"/>
              <a:t>Partial Schedule</a:t>
            </a:r>
            <a:endParaRPr lang="en-US" b="1" dirty="0"/>
          </a:p>
        </p:txBody>
      </p:sp>
    </p:spTree>
    <p:extLst>
      <p:ext uri="{BB962C8B-B14F-4D97-AF65-F5344CB8AC3E}">
        <p14:creationId xmlns:p14="http://schemas.microsoft.com/office/powerpoint/2010/main" val="2057556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9" name="Title 2"/>
          <p:cNvSpPr>
            <a:spLocks noGrp="1"/>
          </p:cNvSpPr>
          <p:nvPr>
            <p:ph type="title"/>
          </p:nvPr>
        </p:nvSpPr>
        <p:spPr>
          <a:xfrm>
            <a:off x="304800" y="609600"/>
            <a:ext cx="2724150" cy="2197525"/>
          </a:xfrm>
        </p:spPr>
        <p:txBody>
          <a:bodyPr wrap="square">
            <a:spAutoFit/>
          </a:bodyPr>
          <a:lstStyle/>
          <a:p>
            <a:r>
              <a:rPr lang="en-US" sz="3800" b="1" dirty="0" smtClean="0">
                <a:solidFill>
                  <a:schemeClr val="accent1"/>
                </a:solidFill>
                <a:ea typeface="Source Sans Pro" charset="0"/>
              </a:rPr>
              <a:t>9. </a:t>
            </a:r>
            <a:r>
              <a:rPr lang="en-US" sz="3800" b="1" dirty="0" smtClean="0">
                <a:ea typeface="Source Sans Pro" charset="0"/>
              </a:rPr>
              <a:t>Prepare a Post-Closing Trial Balance</a:t>
            </a:r>
            <a:endParaRPr lang="en-US" sz="3800" b="1" dirty="0">
              <a:solidFill>
                <a:schemeClr val="accent1"/>
              </a:solidFill>
              <a:ea typeface="Source Sans Pro" charset="0"/>
            </a:endParaRPr>
          </a:p>
        </p:txBody>
      </p:sp>
      <p:sp>
        <p:nvSpPr>
          <p:cNvPr id="8" name="Rectangle 7"/>
          <p:cNvSpPr>
            <a:spLocks noChangeArrowheads="1"/>
          </p:cNvSpPr>
          <p:nvPr/>
        </p:nvSpPr>
        <p:spPr bwMode="auto">
          <a:xfrm>
            <a:off x="1181859" y="5761268"/>
            <a:ext cx="1713741"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4.12</a:t>
            </a:r>
          </a:p>
        </p:txBody>
      </p:sp>
      <p:graphicFrame>
        <p:nvGraphicFramePr>
          <p:cNvPr id="11" name="Table 10"/>
          <p:cNvGraphicFramePr>
            <a:graphicFrameLocks noGrp="1"/>
          </p:cNvGraphicFramePr>
          <p:nvPr>
            <p:extLst>
              <p:ext uri="{D42A27DB-BD31-4B8C-83A1-F6EECF244321}">
                <p14:modId xmlns:p14="http://schemas.microsoft.com/office/powerpoint/2010/main" val="2142882837"/>
              </p:ext>
            </p:extLst>
          </p:nvPr>
        </p:nvGraphicFramePr>
        <p:xfrm>
          <a:off x="3233568" y="722211"/>
          <a:ext cx="5681832" cy="5373789"/>
        </p:xfrm>
        <a:graphic>
          <a:graphicData uri="http://schemas.openxmlformats.org/drawingml/2006/table">
            <a:tbl>
              <a:tblPr>
                <a:tableStyleId>{5C22544A-7EE6-4342-B048-85BDC9FD1C3A}</a:tableStyleId>
              </a:tblPr>
              <a:tblGrid>
                <a:gridCol w="3080046">
                  <a:extLst>
                    <a:ext uri="{9D8B030D-6E8A-4147-A177-3AD203B41FA5}">
                      <a16:colId xmlns:a16="http://schemas.microsoft.com/office/drawing/2014/main" val="20000"/>
                    </a:ext>
                  </a:extLst>
                </a:gridCol>
                <a:gridCol w="991128">
                  <a:extLst>
                    <a:ext uri="{9D8B030D-6E8A-4147-A177-3AD203B41FA5}">
                      <a16:colId xmlns:a16="http://schemas.microsoft.com/office/drawing/2014/main" val="20001"/>
                    </a:ext>
                  </a:extLst>
                </a:gridCol>
                <a:gridCol w="468984">
                  <a:extLst>
                    <a:ext uri="{9D8B030D-6E8A-4147-A177-3AD203B41FA5}">
                      <a16:colId xmlns:a16="http://schemas.microsoft.com/office/drawing/2014/main" val="20002"/>
                    </a:ext>
                  </a:extLst>
                </a:gridCol>
                <a:gridCol w="941120">
                  <a:extLst>
                    <a:ext uri="{9D8B030D-6E8A-4147-A177-3AD203B41FA5}">
                      <a16:colId xmlns:a16="http://schemas.microsoft.com/office/drawing/2014/main" val="20003"/>
                    </a:ext>
                  </a:extLst>
                </a:gridCol>
                <a:gridCol w="200554">
                  <a:extLst>
                    <a:ext uri="{9D8B030D-6E8A-4147-A177-3AD203B41FA5}">
                      <a16:colId xmlns:a16="http://schemas.microsoft.com/office/drawing/2014/main" val="20004"/>
                    </a:ext>
                  </a:extLst>
                </a:gridCol>
              </a:tblGrid>
              <a:tr h="182245">
                <a:tc gridSpan="4">
                  <a:txBody>
                    <a:bodyPr/>
                    <a:lstStyle/>
                    <a:p>
                      <a:pPr algn="ctr"/>
                      <a:r>
                        <a:rPr lang="en-US" sz="2000" b="1" i="0" u="none" strike="noStrike" kern="1200" baseline="0" dirty="0" err="1" smtClean="0">
                          <a:solidFill>
                            <a:schemeClr val="dk1"/>
                          </a:solidFill>
                          <a:latin typeface="+mn-lt"/>
                          <a:ea typeface="+mn-ea"/>
                          <a:cs typeface="+mn-cs"/>
                        </a:rPr>
                        <a:t>Yazici</a:t>
                      </a:r>
                      <a:r>
                        <a:rPr lang="en-US" sz="2000" b="1" i="0" u="none" strike="noStrike" kern="1200" baseline="0" dirty="0" smtClean="0">
                          <a:solidFill>
                            <a:schemeClr val="dk1"/>
                          </a:solidFill>
                          <a:latin typeface="+mn-lt"/>
                          <a:ea typeface="+mn-ea"/>
                          <a:cs typeface="+mn-cs"/>
                        </a:rPr>
                        <a:t> Advertising</a:t>
                      </a:r>
                    </a:p>
                    <a:p>
                      <a:pPr algn="ctr"/>
                      <a:r>
                        <a:rPr lang="en-US" sz="2000" b="1" i="0" u="none" strike="noStrike" kern="1200" baseline="0" dirty="0" smtClean="0">
                          <a:solidFill>
                            <a:schemeClr val="dk1"/>
                          </a:solidFill>
                          <a:latin typeface="+mn-lt"/>
                          <a:ea typeface="+mn-ea"/>
                          <a:cs typeface="+mn-cs"/>
                        </a:rPr>
                        <a:t>Post-Closing Trial Balance</a:t>
                      </a:r>
                    </a:p>
                    <a:p>
                      <a:pPr algn="ctr"/>
                      <a:r>
                        <a:rPr lang="en-US" sz="2000" b="1" i="0" u="none" strike="noStrike" kern="1200" baseline="0" dirty="0" smtClean="0">
                          <a:solidFill>
                            <a:schemeClr val="dk1"/>
                          </a:solidFill>
                          <a:latin typeface="+mn-lt"/>
                          <a:ea typeface="+mn-ea"/>
                          <a:cs typeface="+mn-cs"/>
                        </a:rPr>
                        <a:t>October 31, 2020</a:t>
                      </a:r>
                      <a:endParaRPr lang="en-US" sz="20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a:endParaRPr lang="en-US" sz="2000" b="1" i="0" u="none" strike="noStrike" dirty="0">
                        <a:solidFill>
                          <a:srgbClr val="000000"/>
                        </a:solidFill>
                        <a:effectLst/>
                        <a:latin typeface="Calibri" panose="020F0502020204030204" pitchFamily="34" charset="0"/>
                      </a:endParaRPr>
                    </a:p>
                  </a:txBody>
                  <a:tcPr marL="4233" marR="42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2245">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B="0" anchor="b">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000" b="1" i="0" u="none" strike="noStrike" dirty="0">
                        <a:solidFill>
                          <a:srgbClr val="000000"/>
                        </a:solidFill>
                        <a:effectLst/>
                        <a:latin typeface="Calibri" panose="020F0502020204030204" pitchFamily="34" charset="0"/>
                      </a:endParaRPr>
                    </a:p>
                  </a:txBody>
                  <a:tcPr marL="4233" marR="4233" marT="4233" marB="0" anchor="b">
                    <a:lnT w="12700" cmpd="sng">
                      <a:noFill/>
                    </a:lnT>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4233" marB="0" anchor="b">
                    <a:lnR w="12700" cmpd="sng">
                      <a:noFill/>
                    </a:lnR>
                    <a:lnT w="12700" cmpd="sng">
                      <a:noFill/>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2000" b="1"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82245">
                <a:tc>
                  <a:txBody>
                    <a:bodyPr/>
                    <a:lstStyle/>
                    <a:p>
                      <a:pPr algn="l" fontAlgn="b"/>
                      <a:r>
                        <a:rPr lang="en-US" sz="2000" u="none" strike="noStrike" dirty="0">
                          <a:effectLst/>
                        </a:rPr>
                        <a:t>Cash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dirty="0" smtClean="0"/>
                        <a:t>₺</a:t>
                      </a:r>
                      <a:r>
                        <a:rPr lang="en-US" sz="2000" u="none" strike="noStrike" dirty="0" smtClean="0">
                          <a:effectLst/>
                        </a:rPr>
                        <a:t>15,200</a:t>
                      </a:r>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lnT w="19050" cap="flat" cmpd="sng" algn="ctr">
                      <a:solidFill>
                        <a:schemeClr val="tx1"/>
                      </a:solidFill>
                      <a:prstDash val="solid"/>
                      <a:round/>
                      <a:headEnd type="none" w="med" len="med"/>
                      <a:tailEnd type="none" w="med" len="med"/>
                    </a:lnT>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lnT w="19050" cap="flat" cmpd="sng" algn="ctr">
                      <a:noFill/>
                      <a:prstDash val="solid"/>
                      <a:round/>
                      <a:headEnd type="none" w="med" len="med"/>
                      <a:tailEnd type="none" w="med" len="med"/>
                    </a:lnT>
                    <a:solidFill>
                      <a:schemeClr val="bg2"/>
                    </a:solidFill>
                  </a:tcPr>
                </a:tc>
                <a:extLst>
                  <a:ext uri="{0D108BD9-81ED-4DB2-BD59-A6C34878D82A}">
                    <a16:rowId xmlns:a16="http://schemas.microsoft.com/office/drawing/2014/main" val="10002"/>
                  </a:ext>
                </a:extLst>
              </a:tr>
              <a:tr h="182245">
                <a:tc>
                  <a:txBody>
                    <a:bodyPr/>
                    <a:lstStyle/>
                    <a:p>
                      <a:pPr algn="l" fontAlgn="b"/>
                      <a:r>
                        <a:rPr lang="en-US" sz="2000" b="0" i="0" u="none" strike="noStrike" dirty="0" smtClean="0">
                          <a:solidFill>
                            <a:srgbClr val="000000"/>
                          </a:solidFill>
                          <a:effectLst/>
                          <a:latin typeface="Calibri" panose="020F0502020204030204" pitchFamily="34" charset="0"/>
                        </a:rPr>
                        <a:t>Accounts Receivable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200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3"/>
                  </a:ext>
                </a:extLst>
              </a:tr>
              <a:tr h="182245">
                <a:tc>
                  <a:txBody>
                    <a:bodyPr/>
                    <a:lstStyle/>
                    <a:p>
                      <a:pPr algn="l" fontAlgn="b"/>
                      <a:r>
                        <a:rPr lang="en-US" sz="2000" u="none" strike="noStrike" dirty="0">
                          <a:effectLst/>
                        </a:rPr>
                        <a:t>Supplies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u="none" strike="noStrike" dirty="0" smtClean="0">
                          <a:effectLst/>
                        </a:rPr>
                        <a:t>1,000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4"/>
                  </a:ext>
                </a:extLst>
              </a:tr>
              <a:tr h="182245">
                <a:tc>
                  <a:txBody>
                    <a:bodyPr/>
                    <a:lstStyle/>
                    <a:p>
                      <a:pPr algn="l" fontAlgn="b"/>
                      <a:r>
                        <a:rPr lang="en-US" sz="2000" u="none" strike="noStrike" dirty="0">
                          <a:effectLst/>
                        </a:rPr>
                        <a:t>Prepaid Insurance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u="none" strike="noStrike" dirty="0" smtClean="0">
                          <a:effectLst/>
                        </a:rPr>
                        <a:t>550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5"/>
                  </a:ext>
                </a:extLst>
              </a:tr>
              <a:tr h="182245">
                <a:tc>
                  <a:txBody>
                    <a:bodyPr/>
                    <a:lstStyle/>
                    <a:p>
                      <a:pPr algn="l" fontAlgn="b"/>
                      <a:r>
                        <a:rPr lang="en-US" sz="2000" u="none" strike="noStrike" dirty="0">
                          <a:effectLst/>
                        </a:rPr>
                        <a:t>Equipment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r" fontAlgn="b"/>
                      <a:r>
                        <a:rPr lang="en-US" sz="2000" u="none" strike="noStrike" dirty="0">
                          <a:effectLst/>
                        </a:rPr>
                        <a:t>5,000</a:t>
                      </a:r>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6"/>
                  </a:ext>
                </a:extLst>
              </a:tr>
              <a:tr h="182245">
                <a:tc>
                  <a:txBody>
                    <a:bodyPr/>
                    <a:lstStyle/>
                    <a:p>
                      <a:pPr algn="l" fontAlgn="b"/>
                      <a:r>
                        <a:rPr lang="en-US" sz="2000" b="0" i="0" u="none" strike="noStrike" dirty="0" smtClean="0">
                          <a:solidFill>
                            <a:srgbClr val="000000"/>
                          </a:solidFill>
                          <a:effectLst/>
                          <a:latin typeface="Calibri" panose="020F0502020204030204" pitchFamily="34" charset="0"/>
                        </a:rPr>
                        <a:t>Accumulated</a:t>
                      </a:r>
                      <a:r>
                        <a:rPr lang="en-US" sz="2000" b="0" i="0" u="none" strike="noStrike" baseline="0" dirty="0" smtClean="0">
                          <a:solidFill>
                            <a:srgbClr val="000000"/>
                          </a:solidFill>
                          <a:effectLst/>
                          <a:latin typeface="Calibri" panose="020F0502020204030204" pitchFamily="34" charset="0"/>
                        </a:rPr>
                        <a:t> Depreciation</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dirty="0" smtClean="0"/>
                        <a:t>₺</a:t>
                      </a:r>
                      <a:r>
                        <a:rPr lang="en-US" sz="2000" b="0" i="0" u="none" strike="noStrike" dirty="0" smtClean="0">
                          <a:solidFill>
                            <a:srgbClr val="000000"/>
                          </a:solidFill>
                          <a:effectLst/>
                          <a:latin typeface="Calibri" panose="020F0502020204030204" pitchFamily="34" charset="0"/>
                        </a:rPr>
                        <a:t>        40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7"/>
                  </a:ext>
                </a:extLst>
              </a:tr>
              <a:tr h="182245">
                <a:tc>
                  <a:txBody>
                    <a:bodyPr/>
                    <a:lstStyle/>
                    <a:p>
                      <a:pPr algn="l" fontAlgn="b"/>
                      <a:r>
                        <a:rPr lang="en-US" sz="2000" u="none" strike="noStrike" dirty="0">
                          <a:effectLst/>
                        </a:rPr>
                        <a:t>Notes Payable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smtClean="0">
                          <a:effectLst/>
                        </a:rPr>
                        <a:t>5,000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8"/>
                  </a:ext>
                </a:extLst>
              </a:tr>
              <a:tr h="182245">
                <a:tc>
                  <a:txBody>
                    <a:bodyPr/>
                    <a:lstStyle/>
                    <a:p>
                      <a:pPr algn="l" fontAlgn="b"/>
                      <a:r>
                        <a:rPr lang="en-US" sz="2000" u="none" strike="noStrike" dirty="0">
                          <a:effectLst/>
                        </a:rPr>
                        <a:t>Accounts Payable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a:effectLst/>
                        </a:rPr>
                        <a:t>2,500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09"/>
                  </a:ext>
                </a:extLst>
              </a:tr>
              <a:tr h="182245">
                <a:tc>
                  <a:txBody>
                    <a:bodyPr/>
                    <a:lstStyle/>
                    <a:p>
                      <a:pPr algn="l" fontAlgn="b"/>
                      <a:r>
                        <a:rPr lang="en-US" sz="2000" u="none" strike="noStrike" dirty="0">
                          <a:effectLst/>
                        </a:rPr>
                        <a:t>Unearned Service Revenue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smtClean="0">
                          <a:effectLst/>
                        </a:rPr>
                        <a:t>800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0"/>
                  </a:ext>
                </a:extLst>
              </a:tr>
              <a:tr h="182245">
                <a:tc>
                  <a:txBody>
                    <a:bodyPr/>
                    <a:lstStyle/>
                    <a:p>
                      <a:pPr algn="l" fontAlgn="b"/>
                      <a:r>
                        <a:rPr lang="en-US" sz="2000" u="none" strike="noStrike" dirty="0" smtClean="0">
                          <a:effectLst/>
                        </a:rPr>
                        <a:t>Salaries and Wages Payable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1,200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extLst>
                  <a:ext uri="{0D108BD9-81ED-4DB2-BD59-A6C34878D82A}">
                    <a16:rowId xmlns:a16="http://schemas.microsoft.com/office/drawing/2014/main" val="10011"/>
                  </a:ext>
                </a:extLst>
              </a:tr>
              <a:tr h="182245">
                <a:tc>
                  <a:txBody>
                    <a:bodyPr/>
                    <a:lstStyle/>
                    <a:p>
                      <a:pPr algn="l" fontAlgn="b"/>
                      <a:r>
                        <a:rPr lang="en-US" sz="2000" b="0" i="0" u="none" strike="noStrike" dirty="0" smtClean="0">
                          <a:solidFill>
                            <a:srgbClr val="000000"/>
                          </a:solidFill>
                          <a:effectLst/>
                          <a:latin typeface="Calibri" panose="020F0502020204030204" pitchFamily="34" charset="0"/>
                        </a:rPr>
                        <a:t>Interest Payable</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0" i="0" u="none" strike="noStrike" dirty="0" smtClean="0">
                          <a:solidFill>
                            <a:srgbClr val="000000"/>
                          </a:solidFill>
                          <a:effectLst/>
                          <a:latin typeface="Calibri" panose="020F0502020204030204" pitchFamily="34" charset="0"/>
                        </a:rPr>
                        <a:t>50</a:t>
                      </a:r>
                      <a:endParaRPr lang="en-US" sz="2000" b="0" i="0" u="none" strike="noStrike" dirty="0">
                        <a:solidFill>
                          <a:srgbClr val="000000"/>
                        </a:solidFill>
                        <a:effectLst/>
                        <a:latin typeface="Calibri" panose="020F0502020204030204" pitchFamily="34" charset="0"/>
                      </a:endParaRPr>
                    </a:p>
                  </a:txBody>
                  <a:tcPr marL="4233" marR="0" marT="4233" marB="0" anchor="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lnB w="12700" cmpd="sng">
                      <a:noFill/>
                    </a:lnB>
                    <a:solidFill>
                      <a:schemeClr val="bg2"/>
                    </a:solidFill>
                  </a:tcPr>
                </a:tc>
                <a:extLst>
                  <a:ext uri="{0D108BD9-81ED-4DB2-BD59-A6C34878D82A}">
                    <a16:rowId xmlns:a16="http://schemas.microsoft.com/office/drawing/2014/main" val="10012"/>
                  </a:ext>
                </a:extLst>
              </a:tr>
              <a:tr h="182245">
                <a:tc>
                  <a:txBody>
                    <a:bodyPr/>
                    <a:lstStyle/>
                    <a:p>
                      <a:pPr algn="l" fontAlgn="b"/>
                      <a:r>
                        <a:rPr lang="en-US" sz="2000" u="none" strike="noStrike" dirty="0">
                          <a:effectLst/>
                        </a:rPr>
                        <a:t>Owner’s Capital </a:t>
                      </a:r>
                      <a:endParaRPr lang="en-US" sz="2000" b="0" i="0" u="none" strike="noStrike" dirty="0">
                        <a:solidFill>
                          <a:srgbClr val="000000"/>
                        </a:solidFill>
                        <a:effectLst/>
                        <a:latin typeface="Calibri" panose="020F0502020204030204" pitchFamily="34" charset="0"/>
                      </a:endParaRPr>
                    </a:p>
                  </a:txBody>
                  <a:tcPr marL="182880" marR="4233" marT="4233" marB="0" anchor="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u="none" strike="noStrike" dirty="0" smtClean="0">
                          <a:effectLst/>
                        </a:rPr>
                        <a:t>12,360</a:t>
                      </a:r>
                      <a:endParaRPr lang="en-US" sz="2000" b="0" i="0" u="none" strike="noStrike" dirty="0">
                        <a:solidFill>
                          <a:srgbClr val="000000"/>
                        </a:solidFill>
                        <a:effectLst/>
                        <a:latin typeface="Calibri" panose="020F0502020204030204" pitchFamily="34" charset="0"/>
                      </a:endParaRPr>
                    </a:p>
                  </a:txBody>
                  <a:tcPr marL="4233" marR="0" marT="4233" marB="0" anchor="b">
                    <a:lnR w="12700" cmpd="sng">
                      <a:noFill/>
                    </a:lnR>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0"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82245">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u="none" strike="noStrike" dirty="0" smtClean="0">
                          <a:solidFill>
                            <a:srgbClr val="990000"/>
                          </a:solidFill>
                          <a:effectLst/>
                        </a:rPr>
                        <a:t>₺21,950</a:t>
                      </a:r>
                      <a:endParaRPr lang="en-US" sz="2000" b="1" i="0" u="none" strike="noStrike" dirty="0">
                        <a:solidFill>
                          <a:srgbClr val="99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1" i="0" u="none" strike="noStrike" dirty="0">
                        <a:solidFill>
                          <a:srgbClr val="990000"/>
                        </a:solidFill>
                        <a:effectLst/>
                        <a:latin typeface="Calibri" panose="020F0502020204030204" pitchFamily="34" charset="0"/>
                      </a:endParaRPr>
                    </a:p>
                  </a:txBody>
                  <a:tcPr marL="4233" marR="4233" marT="4233" marB="0" anchor="b">
                    <a:solidFill>
                      <a:schemeClr val="bg2"/>
                    </a:solidFill>
                  </a:tcPr>
                </a:tc>
                <a:tc>
                  <a:txBody>
                    <a:bodyPr/>
                    <a:lstStyle/>
                    <a:p>
                      <a:pPr algn="r" fontAlgn="b"/>
                      <a:r>
                        <a:rPr lang="en-US" sz="2000" b="1" u="none" strike="noStrike" dirty="0" smtClean="0">
                          <a:solidFill>
                            <a:srgbClr val="990000"/>
                          </a:solidFill>
                          <a:effectLst/>
                        </a:rPr>
                        <a:t>₺21,950</a:t>
                      </a:r>
                      <a:endParaRPr lang="en-US" sz="2000" b="1" i="0" u="none" strike="noStrike" dirty="0">
                        <a:solidFill>
                          <a:srgbClr val="990000"/>
                        </a:solidFill>
                        <a:effectLst/>
                        <a:latin typeface="Calibri" panose="020F0502020204030204" pitchFamily="34" charset="0"/>
                      </a:endParaRPr>
                    </a:p>
                  </a:txBody>
                  <a:tcPr marL="4233" marR="0" marT="4233" marB="0" anchor="b">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r" fontAlgn="b"/>
                      <a:endParaRPr lang="en-US" sz="2000" b="1" i="0" u="none" strike="noStrike" dirty="0">
                        <a:solidFill>
                          <a:srgbClr val="990000"/>
                        </a:solidFill>
                        <a:effectLst/>
                        <a:latin typeface="Calibri" panose="020F0502020204030204" pitchFamily="34" charset="0"/>
                      </a:endParaRPr>
                    </a:p>
                  </a:txBody>
                  <a:tcPr marL="4233" marR="0" marT="4233" marB="0" anchor="b">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361781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smtClean="0"/>
              <a:t>Presents </a:t>
            </a:r>
            <a:r>
              <a:rPr lang="en-US" altLang="en-US" sz="2800" dirty="0"/>
              <a:t>a snapshot at a point in </a:t>
            </a:r>
            <a:r>
              <a:rPr lang="en-US" altLang="en-US" sz="2800" dirty="0" smtClean="0"/>
              <a:t>time</a:t>
            </a:r>
          </a:p>
          <a:p>
            <a:pPr marL="574675" lvl="2" indent="-346075">
              <a:lnSpc>
                <a:spcPct val="100000"/>
              </a:lnSpc>
              <a:spcBef>
                <a:spcPts val="1200"/>
              </a:spcBef>
              <a:buClr>
                <a:srgbClr val="990000"/>
              </a:buClr>
              <a:buSzPct val="100000"/>
            </a:pPr>
            <a:r>
              <a:rPr lang="en-US" altLang="en-US" sz="2800" dirty="0" smtClean="0"/>
              <a:t>To </a:t>
            </a:r>
            <a:r>
              <a:rPr lang="en-US" altLang="en-US" sz="2800" dirty="0"/>
              <a:t>improve understanding, companies group similar assets and similar liabilities </a:t>
            </a:r>
            <a:r>
              <a:rPr lang="en-US" altLang="en-US" sz="2800" dirty="0" smtClean="0"/>
              <a:t>together</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18631"/>
          </a:xfrm>
          <a:prstGeom prst="rect">
            <a:avLst/>
          </a:prstGeom>
        </p:spPr>
        <p:txBody>
          <a:bodyPr wrap="square">
            <a:spAutoFit/>
          </a:bodyPr>
          <a:lstStyle/>
          <a:p>
            <a:r>
              <a:rPr lang="en-US" sz="3800" b="1" dirty="0">
                <a:solidFill>
                  <a:schemeClr val="accent1"/>
                </a:solidFill>
                <a:latin typeface="Calibri" panose="020F0502020204030204" pitchFamily="34" charset="0"/>
                <a:ea typeface="Source Sans Pro" charset="0"/>
                <a:cs typeface="Calibri" panose="020F0502020204030204" pitchFamily="34" charset="0"/>
              </a:rPr>
              <a:t>Classified Statement of Financial Position</a:t>
            </a:r>
          </a:p>
        </p:txBody>
      </p:sp>
      <p:graphicFrame>
        <p:nvGraphicFramePr>
          <p:cNvPr id="2" name="Table 1"/>
          <p:cNvGraphicFramePr>
            <a:graphicFrameLocks noGrp="1"/>
          </p:cNvGraphicFramePr>
          <p:nvPr>
            <p:extLst>
              <p:ext uri="{D42A27DB-BD31-4B8C-83A1-F6EECF244321}">
                <p14:modId xmlns:p14="http://schemas.microsoft.com/office/powerpoint/2010/main" val="4109208509"/>
              </p:ext>
            </p:extLst>
          </p:nvPr>
        </p:nvGraphicFramePr>
        <p:xfrm>
          <a:off x="457200" y="3318087"/>
          <a:ext cx="8305800" cy="2244513"/>
        </p:xfrm>
        <a:graphic>
          <a:graphicData uri="http://schemas.openxmlformats.org/drawingml/2006/table">
            <a:tbl>
              <a:tblPr>
                <a:tableStyleId>{5C22544A-7EE6-4342-B048-85BDC9FD1C3A}</a:tableStyleId>
              </a:tblPr>
              <a:tblGrid>
                <a:gridCol w="3935756">
                  <a:extLst>
                    <a:ext uri="{9D8B030D-6E8A-4147-A177-3AD203B41FA5}">
                      <a16:colId xmlns:a16="http://schemas.microsoft.com/office/drawing/2014/main" val="20000"/>
                    </a:ext>
                  </a:extLst>
                </a:gridCol>
                <a:gridCol w="515719">
                  <a:extLst>
                    <a:ext uri="{9D8B030D-6E8A-4147-A177-3AD203B41FA5}">
                      <a16:colId xmlns:a16="http://schemas.microsoft.com/office/drawing/2014/main" val="20001"/>
                    </a:ext>
                  </a:extLst>
                </a:gridCol>
                <a:gridCol w="3854325">
                  <a:extLst>
                    <a:ext uri="{9D8B030D-6E8A-4147-A177-3AD203B41FA5}">
                      <a16:colId xmlns:a16="http://schemas.microsoft.com/office/drawing/2014/main" val="20002"/>
                    </a:ext>
                  </a:extLst>
                </a:gridCol>
              </a:tblGrid>
              <a:tr h="0">
                <a:tc>
                  <a:txBody>
                    <a:bodyPr/>
                    <a:lstStyle/>
                    <a:p>
                      <a:pPr algn="l" fontAlgn="b"/>
                      <a:r>
                        <a:rPr lang="en-US" sz="2400" u="none" strike="noStrike" dirty="0">
                          <a:effectLst/>
                        </a:rPr>
                        <a:t>Assets</a:t>
                      </a:r>
                      <a:endParaRPr lang="en-US" sz="2400" b="0" i="0" u="none" strike="noStrike" dirty="0">
                        <a:solidFill>
                          <a:srgbClr val="000000"/>
                        </a:solidFill>
                        <a:effectLst/>
                        <a:latin typeface="Calibri" panose="020F0502020204030204" pitchFamily="34" charset="0"/>
                      </a:endParaRPr>
                    </a:p>
                  </a:txBody>
                  <a:tcPr marL="4233" marR="4233" marT="4233" anchor="b">
                    <a:lnB w="19050" cap="flat" cmpd="sng" algn="ctr">
                      <a:solidFill>
                        <a:schemeClr val="tx1"/>
                      </a:solidFill>
                      <a:prstDash val="solid"/>
                      <a:round/>
                      <a:headEnd type="none" w="med" len="med"/>
                      <a:tailEnd type="none" w="med" len="med"/>
                    </a:ln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anchor="b">
                    <a:noFill/>
                  </a:tcPr>
                </a:tc>
                <a:tc>
                  <a:txBody>
                    <a:bodyPr/>
                    <a:lstStyle/>
                    <a:p>
                      <a:pPr algn="l" fontAlgn="b"/>
                      <a:r>
                        <a:rPr lang="en-US" sz="2400" u="none" strike="noStrike" dirty="0">
                          <a:effectLst/>
                        </a:rPr>
                        <a:t>Liabilities </a:t>
                      </a:r>
                      <a:r>
                        <a:rPr lang="en-US" sz="2400" u="none" strike="noStrike" dirty="0" smtClean="0">
                          <a:effectLst/>
                        </a:rPr>
                        <a:t>and</a:t>
                      </a:r>
                      <a:r>
                        <a:rPr lang="en-US" sz="2400" u="none" strike="noStrike" baseline="0" dirty="0" smtClean="0">
                          <a:effectLst/>
                        </a:rPr>
                        <a:t> </a:t>
                      </a:r>
                      <a:r>
                        <a:rPr lang="en-US" sz="2400" u="none" strike="noStrike" dirty="0" smtClean="0">
                          <a:effectLst/>
                        </a:rPr>
                        <a:t>Equity</a:t>
                      </a:r>
                      <a:endParaRPr lang="en-US" sz="2400" b="0" i="0" u="none" strike="noStrike" dirty="0">
                        <a:solidFill>
                          <a:srgbClr val="000000"/>
                        </a:solidFill>
                        <a:effectLst/>
                        <a:latin typeface="Calibri" panose="020F0502020204030204" pitchFamily="34" charset="0"/>
                      </a:endParaRPr>
                    </a:p>
                  </a:txBody>
                  <a:tcPr marL="4233" marR="4233" marT="4233"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2245">
                <a:tc>
                  <a:txBody>
                    <a:bodyPr/>
                    <a:lstStyle/>
                    <a:p>
                      <a:pPr algn="l" fontAlgn="b"/>
                      <a:r>
                        <a:rPr lang="en-US" sz="2400" u="none" strike="noStrike" dirty="0">
                          <a:effectLst/>
                        </a:rPr>
                        <a:t>Current assets</a:t>
                      </a:r>
                      <a:endParaRPr lang="en-US" sz="24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r>
                        <a:rPr lang="en-US" sz="2400" u="none" strike="noStrike" dirty="0" smtClean="0">
                          <a:effectLst/>
                        </a:rPr>
                        <a:t>Equity</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82245">
                <a:tc>
                  <a:txBody>
                    <a:bodyPr/>
                    <a:lstStyle/>
                    <a:p>
                      <a:pPr algn="l" fontAlgn="b"/>
                      <a:r>
                        <a:rPr lang="en-US" sz="2400" u="none" strike="noStrike" dirty="0">
                          <a:effectLst/>
                        </a:rPr>
                        <a:t>Long-term investments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r>
                        <a:rPr lang="en-US" sz="2400" u="none" strike="noStrike" dirty="0" smtClean="0">
                          <a:effectLst/>
                        </a:rPr>
                        <a:t>Non-current liabilities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2"/>
                  </a:ext>
                </a:extLst>
              </a:tr>
              <a:tr h="182245">
                <a:tc>
                  <a:txBody>
                    <a:bodyPr/>
                    <a:lstStyle/>
                    <a:p>
                      <a:pPr algn="l" fontAlgn="b"/>
                      <a:r>
                        <a:rPr lang="en-US" sz="2400" u="none" strike="noStrike" dirty="0">
                          <a:effectLst/>
                        </a:rPr>
                        <a:t>Property, plant, and equipment</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r>
                        <a:rPr lang="en-US" sz="2400" u="none" strike="noStrike" dirty="0" smtClean="0">
                          <a:effectLst/>
                        </a:rPr>
                        <a:t>Current liabilities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3"/>
                  </a:ext>
                </a:extLst>
              </a:tr>
              <a:tr h="182245">
                <a:tc>
                  <a:txBody>
                    <a:bodyPr/>
                    <a:lstStyle/>
                    <a:p>
                      <a:pPr algn="l" fontAlgn="b"/>
                      <a:r>
                        <a:rPr lang="en-US" sz="2400" u="none" strike="noStrike" dirty="0">
                          <a:effectLst/>
                        </a:rPr>
                        <a:t>Intangible assets</a:t>
                      </a:r>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91440" marB="0" anchor="b">
                    <a:no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381000" y="5791200"/>
            <a:ext cx="3657600"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4.20</a:t>
            </a:r>
          </a:p>
          <a:p>
            <a:pPr>
              <a:lnSpc>
                <a:spcPct val="90000"/>
              </a:lnSpc>
              <a:spcBef>
                <a:spcPct val="0"/>
              </a:spcBef>
              <a:buClrTx/>
              <a:buSzTx/>
              <a:buFontTx/>
              <a:buNone/>
            </a:pPr>
            <a:r>
              <a:rPr lang="en-US" altLang="en-US" sz="1200" b="0" dirty="0" smtClean="0">
                <a:solidFill>
                  <a:schemeClr val="tx1"/>
                </a:solidFill>
                <a:latin typeface="+mn-lt"/>
              </a:rPr>
              <a:t>Standard </a:t>
            </a:r>
            <a:r>
              <a:rPr lang="en-US" altLang="en-US" sz="1200" b="0" dirty="0">
                <a:solidFill>
                  <a:schemeClr val="tx1"/>
                </a:solidFill>
                <a:latin typeface="+mn-lt"/>
              </a:rPr>
              <a:t>statement of financial position </a:t>
            </a:r>
            <a:r>
              <a:rPr lang="en-US" altLang="en-US" sz="1200" b="0" dirty="0" smtClean="0">
                <a:solidFill>
                  <a:schemeClr val="tx1"/>
                </a:solidFill>
                <a:latin typeface="+mn-lt"/>
              </a:rPr>
              <a:t>classifications</a:t>
            </a:r>
            <a:endParaRPr lang="en-US" altLang="en-US" sz="1200" b="0" dirty="0">
              <a:solidFill>
                <a:schemeClr val="tx1"/>
              </a:solidFill>
              <a:latin typeface="+mn-lt"/>
            </a:endParaRPr>
          </a:p>
        </p:txBody>
      </p:sp>
    </p:spTree>
    <p:extLst>
      <p:ext uri="{BB962C8B-B14F-4D97-AF65-F5344CB8AC3E}">
        <p14:creationId xmlns:p14="http://schemas.microsoft.com/office/powerpoint/2010/main" val="353448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
          <p:cNvSpPr>
            <a:spLocks noGrp="1"/>
          </p:cNvSpPr>
          <p:nvPr>
            <p:ph type="ftr" sz="quarter" idx="11"/>
          </p:nvPr>
        </p:nvSpPr>
        <p:spPr>
          <a:xfrm>
            <a:off x="3200400" y="6356350"/>
            <a:ext cx="3086100" cy="365125"/>
          </a:xfrm>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9" name="Rectangle 8"/>
          <p:cNvSpPr>
            <a:spLocks noChangeArrowheads="1"/>
          </p:cNvSpPr>
          <p:nvPr/>
        </p:nvSpPr>
        <p:spPr bwMode="auto">
          <a:xfrm>
            <a:off x="609600" y="6374390"/>
            <a:ext cx="2819400"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4.21</a:t>
            </a:r>
          </a:p>
          <a:p>
            <a:pPr>
              <a:lnSpc>
                <a:spcPct val="90000"/>
              </a:lnSpc>
              <a:spcBef>
                <a:spcPct val="0"/>
              </a:spcBef>
              <a:buClrTx/>
              <a:buSzTx/>
              <a:buFontTx/>
              <a:buNone/>
            </a:pPr>
            <a:r>
              <a:rPr lang="en-US" altLang="en-US" sz="1200" b="0" dirty="0" smtClean="0">
                <a:solidFill>
                  <a:schemeClr val="tx1"/>
                </a:solidFill>
                <a:latin typeface="+mn-lt"/>
              </a:rPr>
              <a:t>Classified </a:t>
            </a:r>
            <a:r>
              <a:rPr lang="en-US" altLang="en-US" sz="1200" b="0" dirty="0">
                <a:solidFill>
                  <a:schemeClr val="tx1"/>
                </a:solidFill>
                <a:latin typeface="+mn-lt"/>
              </a:rPr>
              <a:t>statement of financial position</a:t>
            </a:r>
          </a:p>
        </p:txBody>
      </p:sp>
      <p:graphicFrame>
        <p:nvGraphicFramePr>
          <p:cNvPr id="3" name="Table 2"/>
          <p:cNvGraphicFramePr>
            <a:graphicFrameLocks noGrp="1"/>
          </p:cNvGraphicFramePr>
          <p:nvPr>
            <p:extLst>
              <p:ext uri="{D42A27DB-BD31-4B8C-83A1-F6EECF244321}">
                <p14:modId xmlns:p14="http://schemas.microsoft.com/office/powerpoint/2010/main" val="3724539568"/>
              </p:ext>
            </p:extLst>
          </p:nvPr>
        </p:nvGraphicFramePr>
        <p:xfrm>
          <a:off x="543455" y="152400"/>
          <a:ext cx="8219544" cy="6047733"/>
        </p:xfrm>
        <a:graphic>
          <a:graphicData uri="http://schemas.openxmlformats.org/drawingml/2006/table">
            <a:tbl>
              <a:tblPr>
                <a:tableStyleId>{5C22544A-7EE6-4342-B048-85BDC9FD1C3A}</a:tableStyleId>
              </a:tblPr>
              <a:tblGrid>
                <a:gridCol w="4638145">
                  <a:extLst>
                    <a:ext uri="{9D8B030D-6E8A-4147-A177-3AD203B41FA5}">
                      <a16:colId xmlns:a16="http://schemas.microsoft.com/office/drawing/2014/main" val="20000"/>
                    </a:ext>
                  </a:extLst>
                </a:gridCol>
                <a:gridCol w="1051321">
                  <a:extLst>
                    <a:ext uri="{9D8B030D-6E8A-4147-A177-3AD203B41FA5}">
                      <a16:colId xmlns:a16="http://schemas.microsoft.com/office/drawing/2014/main" val="20001"/>
                    </a:ext>
                  </a:extLst>
                </a:gridCol>
                <a:gridCol w="188170">
                  <a:extLst>
                    <a:ext uri="{9D8B030D-6E8A-4147-A177-3AD203B41FA5}">
                      <a16:colId xmlns:a16="http://schemas.microsoft.com/office/drawing/2014/main" val="20002"/>
                    </a:ext>
                  </a:extLst>
                </a:gridCol>
                <a:gridCol w="969269">
                  <a:extLst>
                    <a:ext uri="{9D8B030D-6E8A-4147-A177-3AD203B41FA5}">
                      <a16:colId xmlns:a16="http://schemas.microsoft.com/office/drawing/2014/main" val="20003"/>
                    </a:ext>
                  </a:extLst>
                </a:gridCol>
                <a:gridCol w="192808">
                  <a:extLst>
                    <a:ext uri="{9D8B030D-6E8A-4147-A177-3AD203B41FA5}">
                      <a16:colId xmlns:a16="http://schemas.microsoft.com/office/drawing/2014/main" val="20004"/>
                    </a:ext>
                  </a:extLst>
                </a:gridCol>
                <a:gridCol w="1027432">
                  <a:extLst>
                    <a:ext uri="{9D8B030D-6E8A-4147-A177-3AD203B41FA5}">
                      <a16:colId xmlns:a16="http://schemas.microsoft.com/office/drawing/2014/main" val="20005"/>
                    </a:ext>
                  </a:extLst>
                </a:gridCol>
                <a:gridCol w="152399">
                  <a:extLst>
                    <a:ext uri="{9D8B030D-6E8A-4147-A177-3AD203B41FA5}">
                      <a16:colId xmlns:a16="http://schemas.microsoft.com/office/drawing/2014/main" val="20006"/>
                    </a:ext>
                  </a:extLst>
                </a:gridCol>
              </a:tblGrid>
              <a:tr h="182245">
                <a:tc gridSpan="7">
                  <a:txBody>
                    <a:bodyPr/>
                    <a:lstStyle/>
                    <a:p>
                      <a:pPr algn="ctr"/>
                      <a:r>
                        <a:rPr lang="en-US" sz="1700" b="1" i="0" u="none" strike="noStrike" kern="1200" baseline="0" dirty="0" smtClean="0">
                          <a:solidFill>
                            <a:schemeClr val="dk1"/>
                          </a:solidFill>
                          <a:latin typeface="+mn-lt"/>
                          <a:ea typeface="+mn-ea"/>
                          <a:cs typeface="+mn-cs"/>
                        </a:rPr>
                        <a:t>Cheng Ltd.</a:t>
                      </a:r>
                    </a:p>
                    <a:p>
                      <a:pPr algn="ctr"/>
                      <a:r>
                        <a:rPr lang="en-US" sz="1700" b="1" i="0" u="none" strike="noStrike" kern="1200" baseline="0" dirty="0" smtClean="0">
                          <a:solidFill>
                            <a:schemeClr val="dk1"/>
                          </a:solidFill>
                          <a:latin typeface="+mn-lt"/>
                          <a:ea typeface="+mn-ea"/>
                          <a:cs typeface="+mn-cs"/>
                        </a:rPr>
                        <a:t>Statement of Financial Position</a:t>
                      </a:r>
                    </a:p>
                    <a:p>
                      <a:pPr algn="ctr"/>
                      <a:r>
                        <a:rPr lang="en-US" sz="1700" b="1" i="0" u="none" strike="noStrike" kern="1200" baseline="0" dirty="0" smtClean="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182245">
                <a:tc gridSpan="6">
                  <a:txBody>
                    <a:bodyPr/>
                    <a:lstStyle/>
                    <a:p>
                      <a:pPr algn="ctr" fontAlgn="b"/>
                      <a:r>
                        <a:rPr lang="en-US" sz="1700" b="1" i="0" u="sng" strike="noStrike" dirty="0" smtClean="0">
                          <a:solidFill>
                            <a:srgbClr val="000000"/>
                          </a:solidFill>
                          <a:effectLst/>
                          <a:latin typeface="Calibri" panose="020F0502020204030204" pitchFamily="34" charset="0"/>
                        </a:rPr>
                        <a:t>Assets</a:t>
                      </a:r>
                      <a:endParaRPr lang="en-US" sz="1700" b="1" i="0" u="sng" strike="noStrike" dirty="0">
                        <a:solidFill>
                          <a:srgbClr val="000000"/>
                        </a:solidFill>
                        <a:effectLst/>
                        <a:latin typeface="Calibri" panose="020F0502020204030204" pitchFamily="34" charset="0"/>
                      </a:endParaRPr>
                    </a:p>
                  </a:txBody>
                  <a:tcPr marL="4233" marR="4233"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algn="l" fontAlgn="b"/>
                      <a:r>
                        <a:rPr lang="en-US" sz="1700" b="1" u="none" strike="noStrike" dirty="0">
                          <a:solidFill>
                            <a:srgbClr val="990000"/>
                          </a:solidFill>
                          <a:effectLst/>
                        </a:rPr>
                        <a:t>Current assets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1700" u="none" strike="noStrike" dirty="0">
                          <a:effectLst/>
                        </a:rPr>
                        <a:t>Cash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NT$ 6,600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1700" u="none" strike="noStrike" kern="1200" dirty="0">
                          <a:solidFill>
                            <a:schemeClr val="dk1"/>
                          </a:solidFill>
                          <a:effectLst/>
                          <a:latin typeface="+mn-lt"/>
                          <a:ea typeface="+mn-ea"/>
                          <a:cs typeface="+mn-cs"/>
                        </a:rPr>
                        <a:t>Debt</a:t>
                      </a:r>
                      <a:r>
                        <a:rPr lang="en-US" sz="1700" u="none" strike="noStrike" dirty="0">
                          <a:effectLst/>
                        </a:rPr>
                        <a:t> investments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1700" u="none" strike="noStrike" kern="1200" dirty="0">
                          <a:solidFill>
                            <a:schemeClr val="dk1"/>
                          </a:solidFill>
                          <a:effectLst/>
                          <a:latin typeface="+mn-lt"/>
                          <a:ea typeface="+mn-ea"/>
                          <a:cs typeface="+mn-cs"/>
                        </a:rPr>
                        <a:t>Accounts</a:t>
                      </a:r>
                      <a:r>
                        <a:rPr lang="en-US" sz="1700" u="none" strike="noStrike" dirty="0">
                          <a:effectLst/>
                        </a:rPr>
                        <a:t> receivable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7,000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1700" u="none" strike="noStrike" dirty="0">
                          <a:effectLst/>
                        </a:rPr>
                        <a:t>Notes receivable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228600" indent="0" algn="l" fontAlgn="b"/>
                      <a:r>
                        <a:rPr lang="en-US" sz="1700" u="none" strike="noStrike" dirty="0">
                          <a:effectLst/>
                        </a:rPr>
                        <a:t>Inventory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3,000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marL="228600" indent="0" algn="l" fontAlgn="b"/>
                      <a:r>
                        <a:rPr lang="en-US" sz="1700" u="none" strike="noStrike" dirty="0">
                          <a:effectLst/>
                        </a:rPr>
                        <a:t>Supplies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r h="182245">
                <a:tc>
                  <a:txBody>
                    <a:bodyPr/>
                    <a:lstStyle/>
                    <a:p>
                      <a:pPr marL="228600" indent="0" algn="l" fontAlgn="b"/>
                      <a:r>
                        <a:rPr lang="en-US" sz="1700" u="none" strike="noStrike" dirty="0">
                          <a:effectLst/>
                        </a:rPr>
                        <a:t>Prepaid insurance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400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9"/>
                  </a:ext>
                </a:extLst>
              </a:tr>
              <a:tr h="182245">
                <a:tc>
                  <a:txBody>
                    <a:bodyPr/>
                    <a:lstStyle/>
                    <a:p>
                      <a:pPr lvl="1" algn="l" fontAlgn="b"/>
                      <a:r>
                        <a:rPr lang="en-US" sz="1700" u="none" strike="noStrike" dirty="0">
                          <a:effectLst/>
                        </a:rPr>
                        <a:t>Total current assets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NT$22,100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0"/>
                  </a:ext>
                </a:extLst>
              </a:tr>
              <a:tr h="182245">
                <a:tc>
                  <a:txBody>
                    <a:bodyPr/>
                    <a:lstStyle/>
                    <a:p>
                      <a:pPr algn="l" fontAlgn="b"/>
                      <a:r>
                        <a:rPr lang="en-US" sz="1700" b="1" u="none" strike="noStrike" dirty="0">
                          <a:solidFill>
                            <a:srgbClr val="990000"/>
                          </a:solidFill>
                          <a:effectLst/>
                        </a:rPr>
                        <a:t>Long-term investments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r h="182245">
                <a:tc>
                  <a:txBody>
                    <a:bodyPr/>
                    <a:lstStyle/>
                    <a:p>
                      <a:pPr marL="228600" indent="0" algn="l" fontAlgn="b"/>
                      <a:r>
                        <a:rPr lang="en-US" sz="1700" u="none" strike="noStrike" dirty="0">
                          <a:effectLst/>
                        </a:rPr>
                        <a:t>Stock investments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5,200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2"/>
                  </a:ext>
                </a:extLst>
              </a:tr>
              <a:tr h="182245">
                <a:tc>
                  <a:txBody>
                    <a:bodyPr/>
                    <a:lstStyle/>
                    <a:p>
                      <a:pPr marL="228600" indent="0" algn="l" fontAlgn="b"/>
                      <a:r>
                        <a:rPr lang="en-US" sz="1700" u="none" strike="noStrike" dirty="0">
                          <a:effectLst/>
                        </a:rPr>
                        <a:t>Investment in real estate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7,200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3"/>
                  </a:ext>
                </a:extLst>
              </a:tr>
              <a:tr h="182245">
                <a:tc>
                  <a:txBody>
                    <a:bodyPr/>
                    <a:lstStyle/>
                    <a:p>
                      <a:pPr algn="l" fontAlgn="b"/>
                      <a:r>
                        <a:rPr lang="en-US" sz="1700" b="1" u="none" strike="noStrike" dirty="0">
                          <a:solidFill>
                            <a:srgbClr val="990000"/>
                          </a:solidFill>
                          <a:effectLst/>
                        </a:rPr>
                        <a:t>Property, plant, and </a:t>
                      </a:r>
                      <a:r>
                        <a:rPr lang="en-US" sz="1700" b="1" u="none" strike="noStrike" dirty="0" smtClean="0">
                          <a:solidFill>
                            <a:srgbClr val="990000"/>
                          </a:solidFill>
                          <a:effectLst/>
                        </a:rPr>
                        <a:t>equipment</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4"/>
                  </a:ext>
                </a:extLst>
              </a:tr>
              <a:tr h="182245">
                <a:tc>
                  <a:txBody>
                    <a:bodyPr/>
                    <a:lstStyle/>
                    <a:p>
                      <a:pPr marL="228600" indent="0" algn="l" fontAlgn="b"/>
                      <a:r>
                        <a:rPr lang="en-US" sz="1700" u="none" strike="noStrike" dirty="0">
                          <a:effectLst/>
                        </a:rPr>
                        <a:t>Land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10,000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5"/>
                  </a:ext>
                </a:extLst>
              </a:tr>
              <a:tr h="182245">
                <a:tc>
                  <a:txBody>
                    <a:bodyPr/>
                    <a:lstStyle/>
                    <a:p>
                      <a:pPr marL="228600" indent="0" algn="l" fontAlgn="b"/>
                      <a:r>
                        <a:rPr lang="en-US" sz="1700" u="none" strike="noStrike" dirty="0">
                          <a:effectLst/>
                        </a:rPr>
                        <a:t>Equipment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r" fontAlgn="b"/>
                      <a:r>
                        <a:rPr lang="en-US" sz="1700" u="none" strike="noStrike" dirty="0" smtClean="0">
                          <a:effectLst/>
                        </a:rPr>
                        <a:t>NT$24,000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6"/>
                  </a:ext>
                </a:extLst>
              </a:tr>
              <a:tr h="182245">
                <a:tc>
                  <a:txBody>
                    <a:bodyPr/>
                    <a:lstStyle/>
                    <a:p>
                      <a:pPr marL="228600" indent="0" algn="l" fontAlgn="b"/>
                      <a:r>
                        <a:rPr lang="en-US" sz="1700" u="none" strike="noStrike" dirty="0">
                          <a:effectLst/>
                        </a:rPr>
                        <a:t>Less: Accumulated </a:t>
                      </a:r>
                      <a:r>
                        <a:rPr lang="en-US" sz="1700" u="none" strike="noStrike" dirty="0" smtClean="0">
                          <a:effectLst/>
                        </a:rPr>
                        <a:t>depreciation– equipment</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r" fontAlgn="b"/>
                      <a:r>
                        <a:rPr lang="en-US" sz="1700" u="none" strike="noStrike" dirty="0">
                          <a:effectLst/>
                        </a:rPr>
                        <a:t>5,000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19,000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29,000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7"/>
                  </a:ext>
                </a:extLst>
              </a:tr>
              <a:tr h="182245">
                <a:tc>
                  <a:txBody>
                    <a:bodyPr/>
                    <a:lstStyle/>
                    <a:p>
                      <a:pPr algn="l" fontAlgn="b"/>
                      <a:r>
                        <a:rPr lang="en-US" sz="1700" b="1" u="none" strike="noStrike" dirty="0">
                          <a:solidFill>
                            <a:srgbClr val="990000"/>
                          </a:solidFill>
                          <a:effectLst/>
                        </a:rPr>
                        <a:t>Intangible assets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8"/>
                  </a:ext>
                </a:extLst>
              </a:tr>
              <a:tr h="182245">
                <a:tc>
                  <a:txBody>
                    <a:bodyPr/>
                    <a:lstStyle/>
                    <a:p>
                      <a:pPr marL="228600" indent="0" algn="l" fontAlgn="b"/>
                      <a:r>
                        <a:rPr lang="en-US" sz="1700" u="none" strike="noStrike" dirty="0">
                          <a:effectLst/>
                        </a:rPr>
                        <a:t>Patents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a:effectLst/>
                        </a:rPr>
                        <a:t>3,100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9"/>
                  </a:ext>
                </a:extLst>
              </a:tr>
              <a:tr h="182245">
                <a:tc>
                  <a:txBody>
                    <a:bodyPr/>
                    <a:lstStyle/>
                    <a:p>
                      <a:pPr lvl="1" algn="l" fontAlgn="b"/>
                      <a:r>
                        <a:rPr lang="en-US" sz="1700" u="none" strike="noStrike" dirty="0">
                          <a:effectLst/>
                        </a:rPr>
                        <a:t>Total assets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NT$61,400</a:t>
                      </a:r>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20"/>
                  </a:ext>
                </a:extLst>
              </a:tr>
            </a:tbl>
          </a:graphicData>
        </a:graphic>
      </p:graphicFrame>
      <p:cxnSp>
        <p:nvCxnSpPr>
          <p:cNvPr id="11" name="Straight Connector 10"/>
          <p:cNvCxnSpPr/>
          <p:nvPr/>
        </p:nvCxnSpPr>
        <p:spPr>
          <a:xfrm>
            <a:off x="7606248" y="6248400"/>
            <a:ext cx="7863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433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
          <p:cNvSpPr>
            <a:spLocks noGrp="1"/>
          </p:cNvSpPr>
          <p:nvPr>
            <p:ph type="ftr" sz="quarter" idx="11"/>
          </p:nvPr>
        </p:nvSpPr>
        <p:spPr>
          <a:xfrm>
            <a:off x="3124200" y="6356350"/>
            <a:ext cx="3086100" cy="365125"/>
          </a:xfrm>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9" name="Rectangle 8"/>
          <p:cNvSpPr>
            <a:spLocks noChangeArrowheads="1"/>
          </p:cNvSpPr>
          <p:nvPr/>
        </p:nvSpPr>
        <p:spPr bwMode="auto">
          <a:xfrm>
            <a:off x="609600" y="6374390"/>
            <a:ext cx="2727252" cy="4247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spcBef>
                <a:spcPct val="0"/>
              </a:spcBef>
              <a:buClrTx/>
              <a:buSzTx/>
              <a:buFontTx/>
              <a:buNone/>
            </a:pPr>
            <a:r>
              <a:rPr lang="en-US" altLang="en-US" sz="1200" dirty="0" smtClean="0">
                <a:solidFill>
                  <a:srgbClr val="196E78"/>
                </a:solidFill>
                <a:latin typeface="+mn-lt"/>
              </a:rPr>
              <a:t>ILLUSTRATION 4.21</a:t>
            </a:r>
          </a:p>
          <a:p>
            <a:pPr>
              <a:lnSpc>
                <a:spcPct val="90000"/>
              </a:lnSpc>
              <a:spcBef>
                <a:spcPct val="0"/>
              </a:spcBef>
              <a:buClrTx/>
              <a:buSzTx/>
              <a:buFontTx/>
              <a:buNone/>
            </a:pPr>
            <a:r>
              <a:rPr lang="en-US" altLang="en-US" sz="1200" b="0" dirty="0" smtClean="0">
                <a:solidFill>
                  <a:schemeClr val="tx1"/>
                </a:solidFill>
                <a:latin typeface="+mn-lt"/>
              </a:rPr>
              <a:t>Classified </a:t>
            </a:r>
            <a:r>
              <a:rPr lang="en-US" altLang="en-US" sz="1200" b="0" dirty="0">
                <a:solidFill>
                  <a:schemeClr val="tx1"/>
                </a:solidFill>
                <a:latin typeface="+mn-lt"/>
              </a:rPr>
              <a:t>statement of financial position</a:t>
            </a:r>
          </a:p>
        </p:txBody>
      </p:sp>
      <p:graphicFrame>
        <p:nvGraphicFramePr>
          <p:cNvPr id="3" name="Table 2"/>
          <p:cNvGraphicFramePr>
            <a:graphicFrameLocks noGrp="1"/>
          </p:cNvGraphicFramePr>
          <p:nvPr>
            <p:extLst>
              <p:ext uri="{D42A27DB-BD31-4B8C-83A1-F6EECF244321}">
                <p14:modId xmlns:p14="http://schemas.microsoft.com/office/powerpoint/2010/main" val="4050009362"/>
              </p:ext>
            </p:extLst>
          </p:nvPr>
        </p:nvGraphicFramePr>
        <p:xfrm>
          <a:off x="543455" y="152400"/>
          <a:ext cx="8100482" cy="5256102"/>
        </p:xfrm>
        <a:graphic>
          <a:graphicData uri="http://schemas.openxmlformats.org/drawingml/2006/table">
            <a:tbl>
              <a:tblPr>
                <a:tableStyleId>{5C22544A-7EE6-4342-B048-85BDC9FD1C3A}</a:tableStyleId>
              </a:tblPr>
              <a:tblGrid>
                <a:gridCol w="4827185">
                  <a:extLst>
                    <a:ext uri="{9D8B030D-6E8A-4147-A177-3AD203B41FA5}">
                      <a16:colId xmlns:a16="http://schemas.microsoft.com/office/drawing/2014/main" val="20000"/>
                    </a:ext>
                  </a:extLst>
                </a:gridCol>
                <a:gridCol w="768879">
                  <a:extLst>
                    <a:ext uri="{9D8B030D-6E8A-4147-A177-3AD203B41FA5}">
                      <a16:colId xmlns:a16="http://schemas.microsoft.com/office/drawing/2014/main" val="20001"/>
                    </a:ext>
                  </a:extLst>
                </a:gridCol>
                <a:gridCol w="108881">
                  <a:extLst>
                    <a:ext uri="{9D8B030D-6E8A-4147-A177-3AD203B41FA5}">
                      <a16:colId xmlns:a16="http://schemas.microsoft.com/office/drawing/2014/main" val="20002"/>
                    </a:ext>
                  </a:extLst>
                </a:gridCol>
                <a:gridCol w="1045432">
                  <a:extLst>
                    <a:ext uri="{9D8B030D-6E8A-4147-A177-3AD203B41FA5}">
                      <a16:colId xmlns:a16="http://schemas.microsoft.com/office/drawing/2014/main" val="20003"/>
                    </a:ext>
                  </a:extLst>
                </a:gridCol>
                <a:gridCol w="97568">
                  <a:extLst>
                    <a:ext uri="{9D8B030D-6E8A-4147-A177-3AD203B41FA5}">
                      <a16:colId xmlns:a16="http://schemas.microsoft.com/office/drawing/2014/main" val="20004"/>
                    </a:ext>
                  </a:extLst>
                </a:gridCol>
                <a:gridCol w="1007533">
                  <a:extLst>
                    <a:ext uri="{9D8B030D-6E8A-4147-A177-3AD203B41FA5}">
                      <a16:colId xmlns:a16="http://schemas.microsoft.com/office/drawing/2014/main" val="20005"/>
                    </a:ext>
                  </a:extLst>
                </a:gridCol>
                <a:gridCol w="245004">
                  <a:extLst>
                    <a:ext uri="{9D8B030D-6E8A-4147-A177-3AD203B41FA5}">
                      <a16:colId xmlns:a16="http://schemas.microsoft.com/office/drawing/2014/main" val="20006"/>
                    </a:ext>
                  </a:extLst>
                </a:gridCol>
              </a:tblGrid>
              <a:tr h="182245">
                <a:tc gridSpan="7">
                  <a:txBody>
                    <a:bodyPr/>
                    <a:lstStyle/>
                    <a:p>
                      <a:pPr algn="ctr"/>
                      <a:r>
                        <a:rPr lang="en-US" sz="1700" b="1" i="0" u="none" strike="noStrike" kern="1200" baseline="0" dirty="0" smtClean="0">
                          <a:solidFill>
                            <a:schemeClr val="dk1"/>
                          </a:solidFill>
                          <a:latin typeface="+mn-lt"/>
                          <a:ea typeface="+mn-ea"/>
                          <a:cs typeface="+mn-cs"/>
                        </a:rPr>
                        <a:t>Cheng Ltd.</a:t>
                      </a:r>
                    </a:p>
                    <a:p>
                      <a:pPr algn="ctr"/>
                      <a:r>
                        <a:rPr lang="en-US" sz="1700" b="1" i="0" u="none" strike="noStrike" kern="1200" baseline="0" dirty="0" smtClean="0">
                          <a:solidFill>
                            <a:schemeClr val="dk1"/>
                          </a:solidFill>
                          <a:latin typeface="+mn-lt"/>
                          <a:ea typeface="+mn-ea"/>
                          <a:cs typeface="+mn-cs"/>
                        </a:rPr>
                        <a:t>Statement of Financial Position</a:t>
                      </a:r>
                    </a:p>
                    <a:p>
                      <a:pPr algn="ctr"/>
                      <a:r>
                        <a:rPr lang="en-US" sz="1700" b="1" i="0" u="none" strike="noStrike" kern="1200" baseline="0" dirty="0" smtClean="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182245">
                <a:tc gridSpan="6">
                  <a:txBody>
                    <a:bodyPr/>
                    <a:lstStyle/>
                    <a:p>
                      <a:pPr algn="ctr" fontAlgn="b"/>
                      <a:r>
                        <a:rPr lang="en-US" sz="1700" b="1" i="0" u="sng" strike="noStrike" dirty="0" smtClean="0">
                          <a:solidFill>
                            <a:srgbClr val="000000"/>
                          </a:solidFill>
                          <a:effectLst/>
                          <a:latin typeface="Calibri" panose="020F0502020204030204" pitchFamily="34" charset="0"/>
                        </a:rPr>
                        <a:t>Liabilities and Owner’s Equity</a:t>
                      </a:r>
                      <a:endParaRPr lang="en-US" sz="1700" b="1" i="0" u="sng" strike="noStrike" dirty="0">
                        <a:solidFill>
                          <a:srgbClr val="000000"/>
                        </a:solidFill>
                        <a:effectLst/>
                        <a:latin typeface="Calibri" panose="020F0502020204030204" pitchFamily="34" charset="0"/>
                      </a:endParaRPr>
                    </a:p>
                  </a:txBody>
                  <a:tcPr marL="4233" marR="4233"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algn="l" fontAlgn="b"/>
                      <a:r>
                        <a:rPr lang="en-US" sz="1700" b="1" u="none" strike="noStrike" dirty="0">
                          <a:solidFill>
                            <a:srgbClr val="990000"/>
                          </a:solidFill>
                          <a:effectLst/>
                        </a:rPr>
                        <a:t>Current </a:t>
                      </a:r>
                      <a:r>
                        <a:rPr lang="en-US" sz="1700" b="1" u="none" strike="noStrike" dirty="0" smtClean="0">
                          <a:solidFill>
                            <a:srgbClr val="990000"/>
                          </a:solidFill>
                          <a:effectLst/>
                        </a:rPr>
                        <a:t>liabilities</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1700" u="none" strike="noStrike" dirty="0" smtClean="0">
                          <a:effectLst/>
                        </a:rPr>
                        <a:t>Notes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NT$ 11,000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1700" u="none" strike="noStrike" kern="1200" dirty="0" smtClean="0">
                          <a:solidFill>
                            <a:schemeClr val="dk1"/>
                          </a:solidFill>
                          <a:effectLst/>
                          <a:latin typeface="+mn-lt"/>
                          <a:ea typeface="+mn-ea"/>
                          <a:cs typeface="+mn-cs"/>
                        </a:rPr>
                        <a:t>Accounts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1700" u="none" strike="noStrike" kern="1200" dirty="0" smtClean="0">
                          <a:solidFill>
                            <a:schemeClr val="dk1"/>
                          </a:solidFill>
                          <a:effectLst/>
                          <a:latin typeface="+mn-lt"/>
                          <a:ea typeface="+mn-ea"/>
                          <a:cs typeface="+mn-cs"/>
                        </a:rPr>
                        <a:t>Unearned service revenue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900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1700" u="none" strike="noStrike" dirty="0" smtClean="0">
                          <a:effectLst/>
                        </a:rPr>
                        <a:t>Salaries and wages</a:t>
                      </a:r>
                      <a:r>
                        <a:rPr lang="en-US" sz="1700" u="none" strike="noStrike" baseline="0" dirty="0" smtClean="0">
                          <a:effectLst/>
                        </a:rPr>
                        <a: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1,600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228600" indent="0" algn="l" fontAlgn="b"/>
                      <a:r>
                        <a:rPr lang="en-US" sz="1700" u="none" strike="noStrike" dirty="0" smtClean="0">
                          <a:effectLst/>
                        </a:rPr>
                        <a:t>Interest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450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lvl="1" algn="l" fontAlgn="b"/>
                      <a:r>
                        <a:rPr lang="en-US" sz="1700" u="none" strike="noStrike" dirty="0">
                          <a:effectLst/>
                        </a:rPr>
                        <a:t>Total current </a:t>
                      </a:r>
                      <a:r>
                        <a:rPr lang="en-US" sz="1700" u="none" strike="noStrike" dirty="0" smtClean="0">
                          <a:effectLst/>
                        </a:rPr>
                        <a:t>liabilities</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NT$16,050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r h="182245">
                <a:tc>
                  <a:txBody>
                    <a:bodyPr/>
                    <a:lstStyle/>
                    <a:p>
                      <a:pPr algn="l" fontAlgn="b">
                        <a:spcBef>
                          <a:spcPts val="600"/>
                        </a:spcBef>
                      </a:pPr>
                      <a:r>
                        <a:rPr lang="en-US" sz="1700" b="1" u="none" strike="noStrike" dirty="0">
                          <a:solidFill>
                            <a:srgbClr val="990000"/>
                          </a:solidFill>
                          <a:effectLst/>
                        </a:rPr>
                        <a:t>Long-term </a:t>
                      </a:r>
                      <a:r>
                        <a:rPr lang="en-US" sz="1700" b="1" u="none" strike="noStrike" dirty="0" smtClean="0">
                          <a:solidFill>
                            <a:srgbClr val="990000"/>
                          </a:solidFill>
                          <a:effectLst/>
                        </a:rPr>
                        <a:t>liabilities</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9"/>
                  </a:ext>
                </a:extLst>
              </a:tr>
              <a:tr h="182245">
                <a:tc>
                  <a:txBody>
                    <a:bodyPr/>
                    <a:lstStyle/>
                    <a:p>
                      <a:pPr marL="228600" indent="0" algn="l" fontAlgn="b"/>
                      <a:r>
                        <a:rPr lang="en-US" sz="1700" u="none" strike="noStrike" dirty="0" smtClean="0">
                          <a:effectLst/>
                        </a:rPr>
                        <a:t>Mortgage</a:t>
                      </a:r>
                      <a:r>
                        <a:rPr lang="en-US" sz="1700" u="none" strike="noStrike" baseline="0" dirty="0" smtClean="0">
                          <a:effectLst/>
                        </a:rPr>
                        <a: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10,000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0"/>
                  </a:ext>
                </a:extLst>
              </a:tr>
              <a:tr h="182245">
                <a:tc>
                  <a:txBody>
                    <a:bodyPr/>
                    <a:lstStyle/>
                    <a:p>
                      <a:pPr marL="228600" indent="0" algn="l" fontAlgn="b"/>
                      <a:r>
                        <a:rPr lang="en-US" sz="1700" u="none" strike="noStrike" dirty="0" smtClean="0">
                          <a:effectLst/>
                        </a:rPr>
                        <a:t>Notes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1,300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r h="182245">
                <a:tc>
                  <a:txBody>
                    <a:bodyPr/>
                    <a:lstStyle/>
                    <a:p>
                      <a:pPr lvl="1" algn="l" fontAlgn="b"/>
                      <a:r>
                        <a:rPr lang="en-US" sz="1700" u="none" strike="noStrike" kern="1200" dirty="0" smtClean="0">
                          <a:solidFill>
                            <a:schemeClr val="dk1"/>
                          </a:solidFill>
                          <a:effectLst/>
                          <a:latin typeface="+mn-lt"/>
                          <a:ea typeface="+mn-ea"/>
                          <a:cs typeface="+mn-cs"/>
                        </a:rPr>
                        <a:t>Total long-term liabilities</a:t>
                      </a:r>
                      <a:endParaRPr lang="en-US" sz="17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b="0" i="0" u="none" strike="noStrike" dirty="0" smtClean="0">
                          <a:solidFill>
                            <a:srgbClr val="000000"/>
                          </a:solidFill>
                          <a:effectLst/>
                          <a:latin typeface="Calibri" panose="020F0502020204030204" pitchFamily="34" charset="0"/>
                        </a:rPr>
                        <a:t>11,300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2"/>
                  </a:ext>
                </a:extLst>
              </a:tr>
              <a:tr h="182245">
                <a:tc>
                  <a:txBody>
                    <a:bodyPr/>
                    <a:lstStyle/>
                    <a:p>
                      <a:pPr marL="457200" indent="0" algn="l" fontAlgn="b"/>
                      <a:r>
                        <a:rPr lang="en-US" sz="1700" u="none" strike="noStrike" dirty="0" smtClean="0">
                          <a:effectLst/>
                        </a:rPr>
                        <a:t>Total liabilities</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b="0" i="0" u="none" strike="noStrike" dirty="0" smtClean="0">
                          <a:solidFill>
                            <a:srgbClr val="000000"/>
                          </a:solidFill>
                          <a:effectLst/>
                          <a:latin typeface="Calibri" panose="020F0502020204030204" pitchFamily="34" charset="0"/>
                        </a:rPr>
                        <a:t>27,350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3"/>
                  </a:ext>
                </a:extLst>
              </a:tr>
              <a:tr h="182245">
                <a:tc>
                  <a:txBody>
                    <a:bodyPr/>
                    <a:lstStyle/>
                    <a:p>
                      <a:pPr algn="l" fontAlgn="b"/>
                      <a:r>
                        <a:rPr lang="en-US" sz="1700" b="1" u="none" strike="noStrike" dirty="0" smtClean="0">
                          <a:solidFill>
                            <a:srgbClr val="990000"/>
                          </a:solidFill>
                          <a:effectLst/>
                        </a:rPr>
                        <a:t>Owner’s equity</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4"/>
                  </a:ext>
                </a:extLst>
              </a:tr>
              <a:tr h="182245">
                <a:tc>
                  <a:txBody>
                    <a:bodyPr/>
                    <a:lstStyle/>
                    <a:p>
                      <a:pPr marL="228600" indent="0" algn="l" fontAlgn="b"/>
                      <a:r>
                        <a:rPr lang="en-US" sz="1700" u="none" strike="noStrike" dirty="0" smtClean="0">
                          <a:effectLst/>
                        </a:rPr>
                        <a:t>Owner’s capital</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34,050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5"/>
                  </a:ext>
                </a:extLst>
              </a:tr>
              <a:tr h="182245">
                <a:tc>
                  <a:txBody>
                    <a:bodyPr/>
                    <a:lstStyle/>
                    <a:p>
                      <a:pPr lvl="1" algn="l" fontAlgn="b"/>
                      <a:r>
                        <a:rPr lang="en-US" sz="1700" u="none" strike="noStrike" dirty="0">
                          <a:effectLst/>
                        </a:rPr>
                        <a:t>Total </a:t>
                      </a:r>
                      <a:r>
                        <a:rPr lang="en-US" sz="1700" u="none" strike="noStrike" dirty="0" smtClean="0">
                          <a:effectLst/>
                        </a:rPr>
                        <a:t>liabilities and owner’s equity</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1700" u="none" strike="noStrike" dirty="0" smtClean="0">
                          <a:effectLst/>
                        </a:rPr>
                        <a:t>NT$61,400</a:t>
                      </a:r>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6"/>
                  </a:ext>
                </a:extLst>
              </a:tr>
            </a:tbl>
          </a:graphicData>
        </a:graphic>
      </p:graphicFrame>
      <p:cxnSp>
        <p:nvCxnSpPr>
          <p:cNvPr id="11" name="Straight Connector 10"/>
          <p:cNvCxnSpPr/>
          <p:nvPr/>
        </p:nvCxnSpPr>
        <p:spPr>
          <a:xfrm>
            <a:off x="7616880" y="5454504"/>
            <a:ext cx="7863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0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The Worksheet</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smtClean="0"/>
              <a:t>Multiple-column </a:t>
            </a:r>
            <a:r>
              <a:rPr lang="en-US" altLang="en-US" sz="2800" dirty="0"/>
              <a:t>form used in preparing financial </a:t>
            </a:r>
            <a:r>
              <a:rPr lang="en-US" altLang="en-US" sz="2800" dirty="0" smtClean="0"/>
              <a:t>statements</a:t>
            </a:r>
            <a:endParaRPr lang="en-US" altLang="en-US" sz="2800" dirty="0"/>
          </a:p>
          <a:p>
            <a:pPr marL="574675" lvl="2" indent="-346075">
              <a:lnSpc>
                <a:spcPct val="100000"/>
              </a:lnSpc>
              <a:spcBef>
                <a:spcPts val="1200"/>
              </a:spcBef>
              <a:buClr>
                <a:srgbClr val="990000"/>
              </a:buClr>
              <a:buSzPct val="100000"/>
            </a:pPr>
            <a:r>
              <a:rPr lang="en-US" altLang="en-US" sz="2800" dirty="0"/>
              <a:t>Not a permanent accounting record</a:t>
            </a:r>
          </a:p>
          <a:p>
            <a:pPr marL="574675" lvl="2" indent="-346075">
              <a:lnSpc>
                <a:spcPct val="100000"/>
              </a:lnSpc>
              <a:spcBef>
                <a:spcPts val="1200"/>
              </a:spcBef>
              <a:buClr>
                <a:srgbClr val="990000"/>
              </a:buClr>
              <a:buSzPct val="100000"/>
            </a:pPr>
            <a:r>
              <a:rPr lang="en-US" altLang="en-US" sz="2800" dirty="0"/>
              <a:t>May be a computerized </a:t>
            </a:r>
            <a:r>
              <a:rPr lang="en-US" altLang="en-US" sz="2800" dirty="0" smtClean="0"/>
              <a:t>worksheet</a:t>
            </a:r>
            <a:endParaRPr lang="en-US" altLang="en-US" sz="2800" dirty="0"/>
          </a:p>
          <a:p>
            <a:pPr marL="574675" lvl="2" indent="-346075">
              <a:lnSpc>
                <a:spcPct val="100000"/>
              </a:lnSpc>
              <a:spcBef>
                <a:spcPts val="1200"/>
              </a:spcBef>
              <a:buClr>
                <a:srgbClr val="990000"/>
              </a:buClr>
              <a:buSzPct val="100000"/>
            </a:pPr>
            <a:r>
              <a:rPr lang="en-US" altLang="en-US" sz="2800" dirty="0"/>
              <a:t>Prepared using a five step process</a:t>
            </a:r>
          </a:p>
          <a:p>
            <a:pPr marL="574675" lvl="2" indent="-346075">
              <a:lnSpc>
                <a:spcPct val="100000"/>
              </a:lnSpc>
              <a:spcBef>
                <a:spcPts val="1200"/>
              </a:spcBef>
              <a:buClr>
                <a:srgbClr val="990000"/>
              </a:buClr>
              <a:buSzPct val="100000"/>
            </a:pPr>
            <a:r>
              <a:rPr lang="en-US" altLang="en-US" sz="2800" dirty="0"/>
              <a:t>Use of worksheet is </a:t>
            </a:r>
            <a:r>
              <a:rPr lang="en-US" altLang="en-US" sz="2800" dirty="0" smtClean="0"/>
              <a:t>optional</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Tree>
    <p:extLst>
      <p:ext uri="{BB962C8B-B14F-4D97-AF65-F5344CB8AC3E}">
        <p14:creationId xmlns:p14="http://schemas.microsoft.com/office/powerpoint/2010/main" val="1350159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304382"/>
            <a:ext cx="8534400" cy="533400"/>
          </a:xfrm>
          <a:prstGeom prst="rect">
            <a:avLst/>
          </a:prstGeom>
        </p:spPr>
        <p:txBody>
          <a:bodyPr/>
          <a:lstStyle/>
          <a:p>
            <a:pPr marL="574675" lvl="2" indent="-346075">
              <a:spcBef>
                <a:spcPts val="1200"/>
              </a:spcBef>
              <a:buClr>
                <a:srgbClr val="990000"/>
              </a:buClr>
              <a:buSzPct val="100000"/>
            </a:pPr>
            <a:r>
              <a:rPr lang="en-US" altLang="en-US" sz="2800" dirty="0" smtClean="0"/>
              <a:t>Long-lived </a:t>
            </a:r>
            <a:r>
              <a:rPr lang="en-US" altLang="en-US" sz="2800" dirty="0"/>
              <a:t>assets that do not have physical </a:t>
            </a:r>
            <a:r>
              <a:rPr lang="en-US" altLang="en-US" sz="2800" dirty="0" smtClean="0"/>
              <a:t>substance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563646"/>
            <a:ext cx="8682038" cy="692497"/>
          </a:xfrm>
          <a:prstGeom prst="rect">
            <a:avLst/>
          </a:prstGeom>
          <a:solidFill>
            <a:schemeClr val="bg2"/>
          </a:solidFill>
        </p:spPr>
        <p:txBody>
          <a:bodyPr wrap="square" tIns="91440">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Intangible Assets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40297618"/>
              </p:ext>
            </p:extLst>
          </p:nvPr>
        </p:nvGraphicFramePr>
        <p:xfrm>
          <a:off x="543455" y="2169162"/>
          <a:ext cx="8113444" cy="2860038"/>
        </p:xfrm>
        <a:graphic>
          <a:graphicData uri="http://schemas.openxmlformats.org/drawingml/2006/table">
            <a:tbl>
              <a:tblPr>
                <a:tableStyleId>{5C22544A-7EE6-4342-B048-85BDC9FD1C3A}</a:tableStyleId>
              </a:tblPr>
              <a:tblGrid>
                <a:gridCol w="6369092">
                  <a:extLst>
                    <a:ext uri="{9D8B030D-6E8A-4147-A177-3AD203B41FA5}">
                      <a16:colId xmlns:a16="http://schemas.microsoft.com/office/drawing/2014/main" val="20000"/>
                    </a:ext>
                  </a:extLst>
                </a:gridCol>
                <a:gridCol w="250253">
                  <a:extLst>
                    <a:ext uri="{9D8B030D-6E8A-4147-A177-3AD203B41FA5}">
                      <a16:colId xmlns:a16="http://schemas.microsoft.com/office/drawing/2014/main" val="20001"/>
                    </a:ext>
                  </a:extLst>
                </a:gridCol>
                <a:gridCol w="1111275">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000" b="1" i="0" u="none" strike="noStrike" kern="1200" baseline="0" dirty="0" smtClean="0">
                          <a:solidFill>
                            <a:schemeClr val="dk1"/>
                          </a:solidFill>
                          <a:latin typeface="+mn-lt"/>
                          <a:ea typeface="+mn-ea"/>
                          <a:cs typeface="+mn-cs"/>
                        </a:rPr>
                        <a:t>Nokia</a:t>
                      </a:r>
                    </a:p>
                    <a:p>
                      <a:pPr algn="ctr"/>
                      <a:r>
                        <a:rPr lang="en-GB" sz="2000" b="1" i="0" u="none" strike="noStrike" kern="1200" baseline="0" dirty="0" smtClean="0">
                          <a:solidFill>
                            <a:schemeClr val="dk1"/>
                          </a:solidFill>
                          <a:latin typeface="+mn-lt"/>
                          <a:ea typeface="+mn-ea"/>
                          <a:cs typeface="+mn-cs"/>
                        </a:rPr>
                        <a:t>Statement of Financial Position (partial)</a:t>
                      </a:r>
                    </a:p>
                    <a:p>
                      <a:pPr algn="ctr"/>
                      <a:r>
                        <a:rPr lang="en-GB" sz="2000" b="1" i="0" u="none" strike="noStrike" kern="1200" baseline="0" dirty="0" smtClean="0">
                          <a:solidFill>
                            <a:schemeClr val="dk1"/>
                          </a:solidFill>
                          <a:latin typeface="+mn-lt"/>
                          <a:ea typeface="+mn-ea"/>
                          <a:cs typeface="+mn-cs"/>
                        </a:rPr>
                        <a:t>(in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000" b="1" u="none" strike="noStrike" dirty="0" smtClean="0">
                          <a:solidFill>
                            <a:srgbClr val="990000"/>
                          </a:solidFill>
                          <a:effectLst/>
                        </a:rPr>
                        <a:t>Intangible assets</a:t>
                      </a:r>
                      <a:endParaRPr lang="en-US" sz="20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000" b="0" i="0" u="none" strike="noStrike" kern="1200" dirty="0" smtClean="0">
                          <a:solidFill>
                            <a:srgbClr val="000000"/>
                          </a:solidFill>
                          <a:effectLst/>
                          <a:latin typeface="Calibri" panose="020F0502020204030204" pitchFamily="34" charset="0"/>
                          <a:ea typeface="+mn-ea"/>
                          <a:cs typeface="+mn-cs"/>
                        </a:rPr>
                        <a:t>Capitalized development costs</a:t>
                      </a:r>
                      <a:endParaRPr lang="en-US" sz="20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r>
                        <a:rPr lang="en-US" sz="2000" b="0" i="0" u="none" strike="noStrike" kern="1200" dirty="0" smtClean="0">
                          <a:solidFill>
                            <a:srgbClr val="000000"/>
                          </a:solidFill>
                          <a:effectLst/>
                          <a:latin typeface="Calibri" panose="020F0502020204030204" pitchFamily="34" charset="0"/>
                          <a:ea typeface="+mn-ea"/>
                          <a:cs typeface="+mn-cs"/>
                        </a:rPr>
                        <a:t>€  244</a:t>
                      </a:r>
                      <a:endParaRPr lang="en-US" sz="2000" b="0" i="0" u="none" strike="noStrike" kern="1200" dirty="0">
                        <a:solidFill>
                          <a:srgbClr val="000000"/>
                        </a:solidFill>
                        <a:effectLst/>
                        <a:latin typeface="Calibri" panose="020F0502020204030204" pitchFamily="34" charset="0"/>
                        <a:ea typeface="+mn-ea"/>
                        <a:cs typeface="+mn-cs"/>
                      </a:endParaRPr>
                    </a:p>
                  </a:txBody>
                  <a:tcPr marL="4233" marR="82296" marT="4233" marB="0" anchor="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000" b="0" i="0" u="none" strike="noStrike" kern="1200" dirty="0" smtClean="0">
                          <a:solidFill>
                            <a:srgbClr val="000000"/>
                          </a:solidFill>
                          <a:effectLst/>
                          <a:latin typeface="Calibri" panose="020F0502020204030204" pitchFamily="34" charset="0"/>
                          <a:ea typeface="+mn-ea"/>
                          <a:cs typeface="+mn-cs"/>
                        </a:rPr>
                        <a:t>Goodwill</a:t>
                      </a:r>
                      <a:endParaRPr lang="en-US" sz="20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r>
                        <a:rPr lang="en-US" sz="2000" b="0" i="0" u="none" strike="noStrike" kern="1200" dirty="0" smtClean="0">
                          <a:solidFill>
                            <a:srgbClr val="000000"/>
                          </a:solidFill>
                          <a:effectLst/>
                          <a:latin typeface="Calibri" panose="020F0502020204030204" pitchFamily="34" charset="0"/>
                          <a:ea typeface="+mn-ea"/>
                          <a:cs typeface="+mn-cs"/>
                        </a:rPr>
                        <a:t>6,257</a:t>
                      </a:r>
                      <a:endParaRPr lang="en-US" sz="2000" b="0" i="0" u="none" strike="noStrike" kern="1200" dirty="0">
                        <a:solidFill>
                          <a:srgbClr val="000000"/>
                        </a:solidFill>
                        <a:effectLst/>
                        <a:latin typeface="Calibri" panose="020F0502020204030204" pitchFamily="34" charset="0"/>
                        <a:ea typeface="+mn-ea"/>
                        <a:cs typeface="+mn-cs"/>
                      </a:endParaRPr>
                    </a:p>
                  </a:txBody>
                  <a:tcPr marL="4233" marR="82296" marT="4233" marB="0" anchor="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000" b="0" i="0" u="none" strike="noStrike" kern="1200" dirty="0" smtClean="0">
                          <a:solidFill>
                            <a:srgbClr val="000000"/>
                          </a:solidFill>
                          <a:effectLst/>
                          <a:latin typeface="Calibri" panose="020F0502020204030204" pitchFamily="34" charset="0"/>
                          <a:ea typeface="+mn-ea"/>
                          <a:cs typeface="+mn-cs"/>
                        </a:rPr>
                        <a:t>Other intangible assets</a:t>
                      </a:r>
                      <a:endParaRPr lang="en-US" sz="20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r>
                        <a:rPr lang="en-US" sz="2000" b="0" i="0" u="none" strike="noStrike" kern="1200" dirty="0" smtClean="0">
                          <a:solidFill>
                            <a:srgbClr val="000000"/>
                          </a:solidFill>
                          <a:effectLst/>
                          <a:latin typeface="Calibri" panose="020F0502020204030204" pitchFamily="34" charset="0"/>
                          <a:ea typeface="+mn-ea"/>
                          <a:cs typeface="+mn-cs"/>
                        </a:rPr>
                        <a:t>3,913</a:t>
                      </a:r>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lnR w="12700" cmpd="sng">
                      <a:noFill/>
                    </a:lnR>
                    <a:noFill/>
                  </a:tcPr>
                </a:tc>
                <a:tc>
                  <a:txBody>
                    <a:bodyPr/>
                    <a:lstStyle/>
                    <a:p>
                      <a:pPr algn="r" fontAlgn="b"/>
                      <a:r>
                        <a:rPr lang="en-US" sz="2000" b="0" i="0" u="none" strike="noStrike" kern="1200" dirty="0" smtClean="0">
                          <a:solidFill>
                            <a:srgbClr val="000000"/>
                          </a:solidFill>
                          <a:effectLst/>
                          <a:latin typeface="Calibri" panose="020F0502020204030204" pitchFamily="34" charset="0"/>
                          <a:ea typeface="+mn-ea"/>
                          <a:cs typeface="+mn-cs"/>
                        </a:rPr>
                        <a:t>€10,414</a:t>
                      </a:r>
                      <a:endParaRPr lang="en-US" sz="2000" b="0" i="0" u="none" strike="noStrike" kern="1200" dirty="0">
                        <a:solidFill>
                          <a:srgbClr val="000000"/>
                        </a:solidFill>
                        <a:effectLst/>
                        <a:latin typeface="Calibri" panose="020F0502020204030204" pitchFamily="34" charset="0"/>
                        <a:ea typeface="+mn-ea"/>
                        <a:cs typeface="+mn-cs"/>
                      </a:endParaRPr>
                    </a:p>
                  </a:txBody>
                  <a:tcPr marL="4233" marR="82296" marT="4233"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mpd="sng">
                      <a:noFill/>
                    </a:lnL>
                    <a:noFill/>
                  </a:tcPr>
                </a:tc>
                <a:extLst>
                  <a:ext uri="{0D108BD9-81ED-4DB2-BD59-A6C34878D82A}">
                    <a16:rowId xmlns:a16="http://schemas.microsoft.com/office/drawing/2014/main" val="10005"/>
                  </a:ext>
                </a:extLst>
              </a:tr>
              <a:tr h="182245">
                <a:tc>
                  <a:txBody>
                    <a:bodyPr/>
                    <a:lstStyle/>
                    <a:p>
                      <a:pPr marL="228600" indent="0"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4233" marT="4233" marB="0" anchor="b">
                    <a:noFill/>
                  </a:tcPr>
                </a:tc>
                <a:tc>
                  <a:txBody>
                    <a:bodyPr/>
                    <a:lstStyle/>
                    <a:p>
                      <a:pPr algn="r" fontAlgn="b"/>
                      <a:endParaRPr lang="en-US" sz="2000" b="0" i="0" u="none" strike="noStrike" kern="1200" dirty="0">
                        <a:solidFill>
                          <a:srgbClr val="000000"/>
                        </a:solidFill>
                        <a:effectLst/>
                        <a:latin typeface="Calibri" panose="020F0502020204030204" pitchFamily="34" charset="0"/>
                        <a:ea typeface="+mn-ea"/>
                        <a:cs typeface="+mn-cs"/>
                      </a:endParaRPr>
                    </a:p>
                  </a:txBody>
                  <a:tcPr marL="4233" marR="82296" marT="4233" marB="0" anchor="b">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bl>
          </a:graphicData>
        </a:graphic>
      </p:graphicFrame>
      <p:sp>
        <p:nvSpPr>
          <p:cNvPr id="11" name="Rectangle 10"/>
          <p:cNvSpPr>
            <a:spLocks noChangeArrowheads="1"/>
          </p:cNvSpPr>
          <p:nvPr/>
        </p:nvSpPr>
        <p:spPr bwMode="auto">
          <a:xfrm>
            <a:off x="7086600" y="1813015"/>
            <a:ext cx="1512079"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4.22</a:t>
            </a:r>
          </a:p>
        </p:txBody>
      </p:sp>
    </p:spTree>
    <p:extLst>
      <p:ext uri="{BB962C8B-B14F-4D97-AF65-F5344CB8AC3E}">
        <p14:creationId xmlns:p14="http://schemas.microsoft.com/office/powerpoint/2010/main" val="3471552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09562" y="1408331"/>
            <a:ext cx="8535614" cy="3925669"/>
          </a:xfrm>
          <a:prstGeom prst="rect">
            <a:avLst/>
          </a:prstGeom>
        </p:spPr>
        <p:txBody>
          <a:bodyPr/>
          <a:lstStyle/>
          <a:p>
            <a:pPr marL="574675" lvl="2" indent="-346075">
              <a:lnSpc>
                <a:spcPct val="100000"/>
              </a:lnSpc>
              <a:spcBef>
                <a:spcPts val="1200"/>
              </a:spcBef>
              <a:buClr>
                <a:srgbClr val="990000"/>
              </a:buClr>
              <a:buSzPct val="100000"/>
            </a:pPr>
            <a:r>
              <a:rPr lang="en-US" altLang="en-US" sz="2800" dirty="0" smtClean="0"/>
              <a:t>Long </a:t>
            </a:r>
            <a:r>
              <a:rPr lang="en-US" altLang="en-US" sz="2800" dirty="0"/>
              <a:t>useful lives</a:t>
            </a:r>
          </a:p>
          <a:p>
            <a:pPr marL="574675" lvl="2" indent="-346075">
              <a:lnSpc>
                <a:spcPct val="100000"/>
              </a:lnSpc>
              <a:spcBef>
                <a:spcPts val="1200"/>
              </a:spcBef>
              <a:buClr>
                <a:srgbClr val="990000"/>
              </a:buClr>
              <a:buSzPct val="100000"/>
            </a:pPr>
            <a:r>
              <a:rPr lang="en-US" altLang="en-US" sz="2800" dirty="0"/>
              <a:t>Currently used in operations</a:t>
            </a:r>
          </a:p>
          <a:p>
            <a:pPr marL="574675" lvl="2" indent="-346075">
              <a:lnSpc>
                <a:spcPct val="100000"/>
              </a:lnSpc>
              <a:spcBef>
                <a:spcPts val="1200"/>
              </a:spcBef>
              <a:buClr>
                <a:srgbClr val="990000"/>
              </a:buClr>
              <a:buSzPct val="100000"/>
            </a:pPr>
            <a:r>
              <a:rPr lang="en-US" altLang="en-US" sz="2800" dirty="0"/>
              <a:t>Depreciation - allocating the cost of assets to a number of years</a:t>
            </a:r>
          </a:p>
          <a:p>
            <a:pPr marL="574675" lvl="2" indent="-346075">
              <a:lnSpc>
                <a:spcPct val="100000"/>
              </a:lnSpc>
              <a:spcBef>
                <a:spcPts val="1200"/>
              </a:spcBef>
              <a:buClr>
                <a:srgbClr val="990000"/>
              </a:buClr>
              <a:buSzPct val="100000"/>
            </a:pPr>
            <a:r>
              <a:rPr lang="en-US" altLang="en-US" sz="2800" dirty="0"/>
              <a:t>Accumulated depreciation - total amount of depreciation expensed thus far in the asset’s life</a:t>
            </a:r>
          </a:p>
          <a:p>
            <a:pPr marL="574675" lvl="2" indent="-346075">
              <a:lnSpc>
                <a:spcPct val="100000"/>
              </a:lnSpc>
              <a:spcBef>
                <a:spcPts val="1200"/>
              </a:spcBef>
              <a:buClr>
                <a:srgbClr val="990000"/>
              </a:buClr>
              <a:buSzPct val="100000"/>
            </a:pPr>
            <a:r>
              <a:rPr lang="en-US" sz="2800" dirty="0"/>
              <a:t>Sometimes called fixed assets or plant </a:t>
            </a:r>
            <a:r>
              <a:rPr lang="en-US" sz="2800" dirty="0" smtClean="0"/>
              <a:t>assets</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Property</a:t>
            </a:r>
            <a:r>
              <a:rPr lang="en-US" sz="4000" b="1" dirty="0">
                <a:solidFill>
                  <a:schemeClr val="accent1"/>
                </a:solidFill>
                <a:latin typeface="Calibri" panose="020F0502020204030204" pitchFamily="34" charset="0"/>
                <a:ea typeface="Source Sans Pro" charset="0"/>
                <a:cs typeface="Calibri" panose="020F0502020204030204" pitchFamily="34" charset="0"/>
              </a:rPr>
              <a:t>, Plant, and Equipment</a:t>
            </a:r>
          </a:p>
        </p:txBody>
      </p:sp>
    </p:spTree>
    <p:extLst>
      <p:ext uri="{BB962C8B-B14F-4D97-AF65-F5344CB8AC3E}">
        <p14:creationId xmlns:p14="http://schemas.microsoft.com/office/powerpoint/2010/main" val="3949198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450503"/>
            <a:ext cx="8682038" cy="692497"/>
          </a:xfrm>
          <a:prstGeom prst="rect">
            <a:avLst/>
          </a:prstGeom>
          <a:solidFill>
            <a:schemeClr val="bg2"/>
          </a:solidFill>
        </p:spPr>
        <p:txBody>
          <a:bodyPr wrap="square" tIns="91440">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Property</a:t>
            </a:r>
            <a:r>
              <a:rPr lang="en-US" sz="4000" b="1" dirty="0">
                <a:solidFill>
                  <a:schemeClr val="accent1"/>
                </a:solidFill>
                <a:latin typeface="Calibri" panose="020F0502020204030204" pitchFamily="34" charset="0"/>
                <a:ea typeface="Source Sans Pro" charset="0"/>
                <a:cs typeface="Calibri" panose="020F0502020204030204" pitchFamily="34" charset="0"/>
              </a:rPr>
              <a:t>, Plant, and Equipment</a:t>
            </a:r>
          </a:p>
        </p:txBody>
      </p:sp>
      <p:graphicFrame>
        <p:nvGraphicFramePr>
          <p:cNvPr id="12" name="Table 11"/>
          <p:cNvGraphicFramePr>
            <a:graphicFrameLocks noGrp="1"/>
          </p:cNvGraphicFramePr>
          <p:nvPr>
            <p:extLst>
              <p:ext uri="{D42A27DB-BD31-4B8C-83A1-F6EECF244321}">
                <p14:modId xmlns:p14="http://schemas.microsoft.com/office/powerpoint/2010/main" val="3646419115"/>
              </p:ext>
            </p:extLst>
          </p:nvPr>
        </p:nvGraphicFramePr>
        <p:xfrm>
          <a:off x="543455" y="1340277"/>
          <a:ext cx="7762345" cy="4152897"/>
        </p:xfrm>
        <a:graphic>
          <a:graphicData uri="http://schemas.openxmlformats.org/drawingml/2006/table">
            <a:tbl>
              <a:tblPr>
                <a:tableStyleId>{5C22544A-7EE6-4342-B048-85BDC9FD1C3A}</a:tableStyleId>
              </a:tblPr>
              <a:tblGrid>
                <a:gridCol w="4638145">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82245">
                <a:tc gridSpan="4">
                  <a:txBody>
                    <a:bodyPr/>
                    <a:lstStyle/>
                    <a:p>
                      <a:pPr algn="ctr"/>
                      <a:r>
                        <a:rPr lang="en-GB" sz="2200" b="1" i="0" u="none" strike="noStrike" kern="1200" baseline="0" dirty="0" err="1" smtClean="0">
                          <a:solidFill>
                            <a:schemeClr val="dk1"/>
                          </a:solidFill>
                          <a:latin typeface="+mn-lt"/>
                          <a:ea typeface="+mn-ea"/>
                          <a:cs typeface="+mn-cs"/>
                        </a:rPr>
                        <a:t>Laclede</a:t>
                      </a:r>
                      <a:r>
                        <a:rPr lang="en-GB" sz="2200" b="1" i="0" u="none" strike="noStrike" kern="1200" baseline="0" dirty="0" smtClean="0">
                          <a:solidFill>
                            <a:schemeClr val="dk1"/>
                          </a:solidFill>
                          <a:latin typeface="+mn-lt"/>
                          <a:ea typeface="+mn-ea"/>
                          <a:cs typeface="+mn-cs"/>
                        </a:rPr>
                        <a:t> Group</a:t>
                      </a:r>
                    </a:p>
                    <a:p>
                      <a:pPr algn="ctr"/>
                      <a:r>
                        <a:rPr lang="en-GB" sz="2200" b="1" i="0" u="none" strike="noStrike" kern="1200" baseline="0" dirty="0" smtClean="0">
                          <a:solidFill>
                            <a:schemeClr val="dk1"/>
                          </a:solidFill>
                          <a:latin typeface="+mn-lt"/>
                          <a:ea typeface="+mn-ea"/>
                          <a:cs typeface="+mn-cs"/>
                        </a:rPr>
                        <a:t>Statement of Financial Position (partial)</a:t>
                      </a:r>
                    </a:p>
                    <a:p>
                      <a:pPr algn="ctr"/>
                      <a:r>
                        <a:rPr lang="en-GB" sz="2200" b="1" i="0" u="none" strike="noStrike" kern="1200" baseline="0" dirty="0" smtClean="0">
                          <a:solidFill>
                            <a:schemeClr val="dk1"/>
                          </a:solidFill>
                          <a:latin typeface="+mn-lt"/>
                          <a:ea typeface="+mn-ea"/>
                          <a:cs typeface="+mn-cs"/>
                        </a:rPr>
                        <a:t>(₩ in billions )</a:t>
                      </a:r>
                      <a:endParaRPr lang="en-US" sz="22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200" b="1" u="none" strike="noStrike" kern="1200" dirty="0" smtClean="0">
                          <a:solidFill>
                            <a:srgbClr val="990000"/>
                          </a:solidFill>
                          <a:effectLst/>
                          <a:latin typeface="+mn-lt"/>
                          <a:ea typeface="+mn-ea"/>
                          <a:cs typeface="+mn-cs"/>
                        </a:rPr>
                        <a:t>Property, plant, and equipment</a:t>
                      </a:r>
                      <a:endParaRPr lang="en-US" sz="2200" b="1" u="none" strike="noStrike" kern="1200" dirty="0">
                        <a:solidFill>
                          <a:srgbClr val="990000"/>
                        </a:solidFill>
                        <a:effectLst/>
                        <a:latin typeface="+mn-lt"/>
                        <a:ea typeface="+mn-ea"/>
                        <a:cs typeface="+mn-cs"/>
                      </a:endParaRPr>
                    </a:p>
                  </a:txBody>
                  <a:tcPr marL="182880" marR="4233" marT="91440"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200" u="none" strike="noStrike" kern="1200" dirty="0" smtClean="0">
                          <a:solidFill>
                            <a:schemeClr val="dk1"/>
                          </a:solidFill>
                          <a:effectLst/>
                          <a:latin typeface="+mn-lt"/>
                          <a:ea typeface="+mn-ea"/>
                          <a:cs typeface="+mn-cs"/>
                        </a:rPr>
                        <a:t>Land</a:t>
                      </a:r>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2200" u="none" strike="noStrike" dirty="0" smtClean="0">
                          <a:effectLst/>
                        </a:rPr>
                        <a:t>₩2,604</a:t>
                      </a:r>
                      <a:endParaRPr lang="en-US" sz="2200" b="0" i="0" u="none" strike="noStrike" dirty="0" smtClean="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200" u="none" strike="noStrike" kern="1200" dirty="0" smtClean="0">
                          <a:solidFill>
                            <a:schemeClr val="dk1"/>
                          </a:solidFill>
                          <a:effectLst/>
                          <a:latin typeface="+mn-lt"/>
                          <a:ea typeface="+mn-ea"/>
                          <a:cs typeface="+mn-cs"/>
                        </a:rPr>
                        <a:t>Buildings</a:t>
                      </a:r>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u="none" strike="noStrike" dirty="0" smtClean="0">
                          <a:effectLst/>
                        </a:rPr>
                        <a:t>₩9,487</a:t>
                      </a: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200" u="none" strike="noStrike" kern="1200" dirty="0" smtClean="0">
                          <a:solidFill>
                            <a:schemeClr val="dk1"/>
                          </a:solidFill>
                          <a:effectLst/>
                          <a:latin typeface="+mn-lt"/>
                          <a:ea typeface="+mn-ea"/>
                          <a:cs typeface="+mn-cs"/>
                        </a:rPr>
                        <a:t>Structures</a:t>
                      </a:r>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u="none" strike="noStrike" dirty="0" smtClean="0">
                          <a:effectLst/>
                        </a:rPr>
                        <a:t>1,568</a:t>
                      </a:r>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200" u="none" strike="noStrike" kern="1200" dirty="0" smtClean="0">
                          <a:solidFill>
                            <a:schemeClr val="dk1"/>
                          </a:solidFill>
                          <a:effectLst/>
                          <a:latin typeface="+mn-lt"/>
                          <a:ea typeface="+mn-ea"/>
                          <a:cs typeface="+mn-cs"/>
                        </a:rPr>
                        <a:t>Machinery</a:t>
                      </a:r>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u="none" strike="noStrike" dirty="0" smtClean="0">
                          <a:effectLst/>
                        </a:rPr>
                        <a:t>36,956</a:t>
                      </a:r>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2200" u="none" strike="noStrike" kern="1200" dirty="0" smtClean="0">
                          <a:solidFill>
                            <a:schemeClr val="dk1"/>
                          </a:solidFill>
                          <a:effectLst/>
                          <a:latin typeface="+mn-lt"/>
                          <a:ea typeface="+mn-ea"/>
                          <a:cs typeface="+mn-cs"/>
                        </a:rPr>
                        <a:t>Vehicles</a:t>
                      </a:r>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b="0" i="0" u="none" strike="noStrike" dirty="0" smtClean="0">
                          <a:solidFill>
                            <a:srgbClr val="000000"/>
                          </a:solidFill>
                          <a:effectLst/>
                          <a:latin typeface="Calibri" panose="020F0502020204030204" pitchFamily="34" charset="0"/>
                        </a:rPr>
                        <a:t>226</a:t>
                      </a:r>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228600" indent="0" algn="l" fontAlgn="b"/>
                      <a:r>
                        <a:rPr lang="en-US" sz="2200" u="none" strike="noStrike" kern="1200" dirty="0" smtClean="0">
                          <a:solidFill>
                            <a:schemeClr val="dk1"/>
                          </a:solidFill>
                          <a:effectLst/>
                          <a:latin typeface="+mn-lt"/>
                          <a:ea typeface="+mn-ea"/>
                          <a:cs typeface="+mn-cs"/>
                        </a:rPr>
                        <a:t>Other</a:t>
                      </a:r>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200" b="0" i="0" u="none" strike="noStrike" dirty="0" smtClean="0">
                          <a:solidFill>
                            <a:srgbClr val="000000"/>
                          </a:solidFill>
                          <a:effectLst/>
                          <a:latin typeface="Calibri" panose="020F0502020204030204" pitchFamily="34" charset="0"/>
                        </a:rPr>
                        <a:t>10,600</a:t>
                      </a:r>
                      <a:endParaRPr lang="en-US" sz="2200" b="0" i="0" u="none" strike="noStrike"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noFill/>
                  </a:tcPr>
                </a:tc>
                <a:tc>
                  <a:txBody>
                    <a:bodyPr/>
                    <a:lstStyle/>
                    <a:p>
                      <a:pPr algn="r" fontAlgn="b"/>
                      <a:r>
                        <a:rPr lang="en-US" sz="2200" b="0" i="0" u="none" strike="noStrike" dirty="0" smtClean="0">
                          <a:solidFill>
                            <a:srgbClr val="000000"/>
                          </a:solidFill>
                          <a:effectLst/>
                          <a:latin typeface="Calibri" panose="020F0502020204030204" pitchFamily="34" charset="0"/>
                        </a:rPr>
                        <a:t>58,837</a:t>
                      </a:r>
                      <a:endParaRPr lang="en-US" sz="22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marL="228600" indent="0" algn="l" fontAlgn="b"/>
                      <a:r>
                        <a:rPr lang="en-US" sz="2200" u="none" strike="noStrike" kern="1200" dirty="0" smtClean="0">
                          <a:solidFill>
                            <a:schemeClr val="dk1"/>
                          </a:solidFill>
                          <a:effectLst/>
                          <a:latin typeface="+mn-lt"/>
                          <a:ea typeface="+mn-ea"/>
                          <a:cs typeface="+mn-cs"/>
                        </a:rPr>
                        <a:t>Less: Accumulated depreciation</a:t>
                      </a:r>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r>
                        <a:rPr lang="en-US" sz="2200" b="0" i="0" u="none" strike="noStrike" dirty="0" smtClean="0">
                          <a:solidFill>
                            <a:srgbClr val="000000"/>
                          </a:solidFill>
                          <a:effectLst/>
                          <a:latin typeface="Calibri" panose="020F0502020204030204" pitchFamily="34" charset="0"/>
                        </a:rPr>
                        <a:t>32,617</a:t>
                      </a:r>
                      <a:endParaRPr lang="en-US" sz="2200" b="0" i="0" u="none" strike="noStrike" dirty="0">
                        <a:solidFill>
                          <a:srgbClr val="000000"/>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82245">
                <a:tc>
                  <a:txBody>
                    <a:bodyPr/>
                    <a:lstStyle/>
                    <a:p>
                      <a:pPr marL="228600" indent="0" algn="l" fontAlgn="b"/>
                      <a:endParaRPr lang="en-US" sz="22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lnB w="12700" cap="flat" cmpd="sng" algn="ctr">
                      <a:solidFill>
                        <a:schemeClr val="bg1"/>
                      </a:solidFill>
                      <a:prstDash val="solid"/>
                      <a:round/>
                      <a:headEnd type="none" w="med" len="med"/>
                      <a:tailEnd type="none" w="med" len="med"/>
                    </a:lnB>
                    <a:noFill/>
                  </a:tcPr>
                </a:tc>
                <a:tc>
                  <a:txBody>
                    <a:bodyPr/>
                    <a:lstStyle/>
                    <a:p>
                      <a:pPr algn="r" fontAlgn="b"/>
                      <a:endParaRPr lang="en-US" sz="22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r>
                        <a:rPr lang="en-US" sz="2200" b="0" i="0" u="none" strike="noStrike" dirty="0" smtClean="0">
                          <a:solidFill>
                            <a:srgbClr val="000000"/>
                          </a:solidFill>
                          <a:effectLst/>
                          <a:latin typeface="Calibri" panose="020F0502020204030204" pitchFamily="34" charset="0"/>
                        </a:rPr>
                        <a:t>₩28,824</a:t>
                      </a:r>
                      <a:endParaRPr lang="en-US" sz="22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13" name="Rectangle 12"/>
          <p:cNvSpPr>
            <a:spLocks noChangeArrowheads="1"/>
          </p:cNvSpPr>
          <p:nvPr/>
        </p:nvSpPr>
        <p:spPr bwMode="auto">
          <a:xfrm>
            <a:off x="6765852" y="1395072"/>
            <a:ext cx="1643215"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4.23</a:t>
            </a:r>
          </a:p>
        </p:txBody>
      </p:sp>
    </p:spTree>
    <p:extLst>
      <p:ext uri="{BB962C8B-B14F-4D97-AF65-F5344CB8AC3E}">
        <p14:creationId xmlns:p14="http://schemas.microsoft.com/office/powerpoint/2010/main" val="1679026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447800"/>
            <a:ext cx="8534400" cy="2667000"/>
          </a:xfrm>
          <a:prstGeom prst="rect">
            <a:avLst/>
          </a:prstGeom>
        </p:spPr>
        <p:txBody>
          <a:bodyPr/>
          <a:lstStyle/>
          <a:p>
            <a:pPr marL="574675" lvl="2" indent="-346075">
              <a:spcBef>
                <a:spcPts val="1200"/>
              </a:spcBef>
              <a:buClr>
                <a:srgbClr val="990000"/>
              </a:buClr>
              <a:buSzPct val="100000"/>
            </a:pPr>
            <a:r>
              <a:rPr lang="en-US" altLang="en-US" sz="2800" dirty="0" smtClean="0"/>
              <a:t>Investments </a:t>
            </a:r>
            <a:r>
              <a:rPr lang="en-US" altLang="en-US" sz="2800" dirty="0"/>
              <a:t>in stocks and bonds of other </a:t>
            </a:r>
            <a:r>
              <a:rPr lang="en-US" altLang="en-US" sz="2800" dirty="0" smtClean="0"/>
              <a:t>companies </a:t>
            </a:r>
            <a:endParaRPr lang="en-US" altLang="en-US" sz="2800" dirty="0"/>
          </a:p>
          <a:p>
            <a:pPr marL="574675" lvl="2" indent="-346075">
              <a:spcBef>
                <a:spcPts val="1200"/>
              </a:spcBef>
              <a:buClr>
                <a:srgbClr val="990000"/>
              </a:buClr>
              <a:buSzPct val="100000"/>
            </a:pPr>
            <a:r>
              <a:rPr lang="en-US" altLang="en-US" sz="2800" dirty="0"/>
              <a:t>Investments in non-current assets such as land or buildings that </a:t>
            </a:r>
            <a:r>
              <a:rPr lang="en-US" altLang="en-US" sz="2800" dirty="0" smtClean="0"/>
              <a:t>are not </a:t>
            </a:r>
            <a:r>
              <a:rPr lang="en-US" altLang="en-US" sz="2800" dirty="0"/>
              <a:t>currently being used in operating </a:t>
            </a:r>
            <a:r>
              <a:rPr lang="en-US" altLang="en-US" sz="2800" dirty="0" smtClean="0"/>
              <a:t>activities</a:t>
            </a:r>
            <a:endParaRPr lang="en-US" altLang="en-US" sz="2800" dirty="0"/>
          </a:p>
          <a:p>
            <a:pPr marL="574675" lvl="2" indent="-346075">
              <a:spcBef>
                <a:spcPts val="1200"/>
              </a:spcBef>
              <a:buClr>
                <a:srgbClr val="990000"/>
              </a:buClr>
              <a:buSzPct val="100000"/>
            </a:pPr>
            <a:r>
              <a:rPr lang="en-US" altLang="en-US" sz="2800" dirty="0"/>
              <a:t>Long-term notes </a:t>
            </a:r>
            <a:r>
              <a:rPr lang="en-US" altLang="en-US" sz="2800" dirty="0" smtClean="0"/>
              <a:t>receivable</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Long-Term Investments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59556922"/>
              </p:ext>
            </p:extLst>
          </p:nvPr>
        </p:nvGraphicFramePr>
        <p:xfrm>
          <a:off x="543455" y="4116601"/>
          <a:ext cx="7940564" cy="1928706"/>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1145116">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smtClean="0">
                          <a:solidFill>
                            <a:schemeClr val="dk1"/>
                          </a:solidFill>
                          <a:latin typeface="+mn-lt"/>
                          <a:ea typeface="+mn-ea"/>
                          <a:cs typeface="+mn-cs"/>
                        </a:rPr>
                        <a:t>Alphabet Inc.</a:t>
                      </a:r>
                    </a:p>
                    <a:p>
                      <a:pPr algn="ctr"/>
                      <a:r>
                        <a:rPr lang="en-GB" sz="2400" b="1" i="0" u="none" strike="noStrike" kern="1200" baseline="0" dirty="0" smtClean="0">
                          <a:solidFill>
                            <a:schemeClr val="dk1"/>
                          </a:solidFill>
                          <a:latin typeface="+mn-lt"/>
                          <a:ea typeface="+mn-ea"/>
                          <a:cs typeface="+mn-cs"/>
                        </a:rPr>
                        <a:t>Statement of Financial Position (partial)</a:t>
                      </a:r>
                    </a:p>
                    <a:p>
                      <a:pPr algn="ctr"/>
                      <a:r>
                        <a:rPr lang="en-GB" sz="2400" b="1" i="0" u="none" strike="noStrike" kern="1200" baseline="0" dirty="0" smtClean="0">
                          <a:solidFill>
                            <a:schemeClr val="dk1"/>
                          </a:solidFill>
                          <a:latin typeface="+mn-lt"/>
                          <a:ea typeface="+mn-ea"/>
                          <a:cs typeface="+mn-cs"/>
                        </a:rPr>
                        <a:t>(in thousands)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smtClean="0">
                          <a:solidFill>
                            <a:srgbClr val="990000"/>
                          </a:solidFill>
                          <a:effectLst/>
                        </a:rPr>
                        <a:t>Long-term investments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smtClean="0">
                          <a:effectLst/>
                        </a:rPr>
                        <a:t>Non-marketable equity investments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$1,469</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bl>
          </a:graphicData>
        </a:graphic>
      </p:graphicFrame>
      <p:sp>
        <p:nvSpPr>
          <p:cNvPr id="11" name="Rectangle 10"/>
          <p:cNvSpPr>
            <a:spLocks noChangeArrowheads="1"/>
          </p:cNvSpPr>
          <p:nvPr/>
        </p:nvSpPr>
        <p:spPr bwMode="auto">
          <a:xfrm>
            <a:off x="6546110" y="3810000"/>
            <a:ext cx="1988290"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4.24</a:t>
            </a:r>
          </a:p>
        </p:txBody>
      </p:sp>
    </p:spTree>
    <p:extLst>
      <p:ext uri="{BB962C8B-B14F-4D97-AF65-F5344CB8AC3E}">
        <p14:creationId xmlns:p14="http://schemas.microsoft.com/office/powerpoint/2010/main" val="3333249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447800"/>
            <a:ext cx="8534400" cy="4724400"/>
          </a:xfrm>
          <a:prstGeom prst="rect">
            <a:avLst/>
          </a:prstGeom>
        </p:spPr>
        <p:txBody>
          <a:bodyPr/>
          <a:lstStyle/>
          <a:p>
            <a:pPr marL="574675" lvl="2" indent="-346075">
              <a:lnSpc>
                <a:spcPct val="100000"/>
              </a:lnSpc>
              <a:spcBef>
                <a:spcPts val="1200"/>
              </a:spcBef>
              <a:buClr>
                <a:srgbClr val="990000"/>
              </a:buClr>
              <a:buSzPct val="100000"/>
            </a:pPr>
            <a:r>
              <a:rPr lang="en-US" altLang="en-US" sz="2800" dirty="0" smtClean="0"/>
              <a:t>Assets </a:t>
            </a:r>
            <a:r>
              <a:rPr lang="en-US" altLang="en-US" sz="2800" dirty="0"/>
              <a:t>that a company expects to </a:t>
            </a:r>
            <a:r>
              <a:rPr lang="en-US" altLang="en-US" sz="2800" b="1" dirty="0"/>
              <a:t>convert to cash </a:t>
            </a:r>
            <a:r>
              <a:rPr lang="en-US" altLang="en-US" sz="2800" dirty="0"/>
              <a:t>or </a:t>
            </a:r>
            <a:r>
              <a:rPr lang="en-US" altLang="en-US" sz="2800" b="1" dirty="0"/>
              <a:t>use up </a:t>
            </a:r>
            <a:r>
              <a:rPr lang="en-US" altLang="en-US" sz="2800" dirty="0"/>
              <a:t>within one year </a:t>
            </a:r>
            <a:endParaRPr lang="en-US" altLang="en-US" sz="2800" dirty="0" smtClean="0"/>
          </a:p>
          <a:p>
            <a:pPr marL="574675" lvl="2" indent="-346075">
              <a:lnSpc>
                <a:spcPct val="100000"/>
              </a:lnSpc>
              <a:spcBef>
                <a:spcPts val="1200"/>
              </a:spcBef>
              <a:buClr>
                <a:srgbClr val="990000"/>
              </a:buClr>
              <a:buSzPct val="100000"/>
            </a:pPr>
            <a:r>
              <a:rPr lang="en-US" altLang="en-US" sz="2800" b="1" dirty="0" smtClean="0">
                <a:solidFill>
                  <a:srgbClr val="0000CC"/>
                </a:solidFill>
              </a:rPr>
              <a:t>Operating </a:t>
            </a:r>
            <a:r>
              <a:rPr lang="en-US" altLang="en-US" sz="2800" b="1" dirty="0">
                <a:solidFill>
                  <a:srgbClr val="0000CC"/>
                </a:solidFill>
              </a:rPr>
              <a:t>cycle </a:t>
            </a:r>
            <a:r>
              <a:rPr lang="en-US" altLang="en-US" sz="2800" dirty="0"/>
              <a:t>is the average time that it takes to </a:t>
            </a:r>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600" dirty="0" smtClean="0"/>
              <a:t>purchase </a:t>
            </a:r>
            <a:r>
              <a:rPr lang="en-US" altLang="en-US" sz="2600" dirty="0"/>
              <a:t>inventory, </a:t>
            </a:r>
            <a:endParaRPr lang="en-US" altLang="en-US" sz="2600" dirty="0" smtClean="0"/>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600" dirty="0" smtClean="0"/>
              <a:t>sell </a:t>
            </a:r>
            <a:r>
              <a:rPr lang="en-US" altLang="en-US" sz="2600" dirty="0"/>
              <a:t>it on account, and </a:t>
            </a:r>
            <a:endParaRPr lang="en-US" altLang="en-US" sz="2600" dirty="0" smtClean="0"/>
          </a:p>
          <a:p>
            <a:pPr marL="1143000" lvl="3" indent="-339725">
              <a:lnSpc>
                <a:spcPct val="100000"/>
              </a:lnSpc>
              <a:spcBef>
                <a:spcPts val="1200"/>
              </a:spcBef>
              <a:buClr>
                <a:srgbClr val="990000"/>
              </a:buClr>
              <a:buSzPct val="80000"/>
              <a:buFont typeface="Wingdings" panose="05000000000000000000" pitchFamily="2" charset="2"/>
              <a:buChar char="§"/>
            </a:pPr>
            <a:r>
              <a:rPr lang="en-US" altLang="en-US" sz="2600" dirty="0" smtClean="0"/>
              <a:t>collect </a:t>
            </a:r>
            <a:r>
              <a:rPr lang="en-US" altLang="en-US" sz="2600" dirty="0"/>
              <a:t>cash from </a:t>
            </a:r>
            <a:r>
              <a:rPr lang="en-US" altLang="en-US" sz="2600" dirty="0" smtClean="0"/>
              <a:t>customers</a:t>
            </a:r>
            <a:endParaRPr lang="en-US" altLang="en-US" sz="26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Current Assets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243511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5791200"/>
            <a:ext cx="8534400" cy="457200"/>
          </a:xfrm>
          <a:prstGeom prst="rect">
            <a:avLst/>
          </a:prstGeom>
        </p:spPr>
        <p:txBody>
          <a:bodyPr/>
          <a:lstStyle/>
          <a:p>
            <a:pPr marL="0" indent="0">
              <a:buNone/>
            </a:pPr>
            <a:r>
              <a:rPr lang="en-US" sz="2400" dirty="0" smtClean="0">
                <a:effectLst>
                  <a:outerShdw blurRad="38100" dist="38100" dir="2700000" algn="tl">
                    <a:srgbClr val="FFFFFF"/>
                  </a:outerShdw>
                </a:effectLst>
              </a:rPr>
              <a:t>Accounts usually listed in order liquidity.</a:t>
            </a:r>
            <a:endParaRPr lang="en-US" sz="2400" dirty="0">
              <a:effectLst>
                <a:outerShdw blurRad="38100" dist="38100" dir="2700000" algn="tl">
                  <a:srgbClr val="FFFFFF"/>
                </a:outerShdw>
              </a:effectLst>
            </a:endParaRP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Current Assets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74813981"/>
              </p:ext>
            </p:extLst>
          </p:nvPr>
        </p:nvGraphicFramePr>
        <p:xfrm>
          <a:off x="543455" y="1538397"/>
          <a:ext cx="7786577" cy="4148664"/>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991129">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smtClean="0">
                          <a:solidFill>
                            <a:schemeClr val="dk1"/>
                          </a:solidFill>
                          <a:latin typeface="+mn-lt"/>
                          <a:ea typeface="+mn-ea"/>
                          <a:cs typeface="+mn-cs"/>
                        </a:rPr>
                        <a:t>Tesco</a:t>
                      </a:r>
                    </a:p>
                    <a:p>
                      <a:pPr algn="ctr"/>
                      <a:r>
                        <a:rPr lang="en-GB" sz="2400" b="1" i="0" u="none" strike="noStrike" kern="1200" baseline="0" dirty="0" smtClean="0">
                          <a:solidFill>
                            <a:schemeClr val="dk1"/>
                          </a:solidFill>
                          <a:latin typeface="+mn-lt"/>
                          <a:ea typeface="+mn-ea"/>
                          <a:cs typeface="+mn-cs"/>
                        </a:rPr>
                        <a:t>Statement of Financial Position (partial)</a:t>
                      </a:r>
                    </a:p>
                    <a:p>
                      <a:pPr algn="ctr"/>
                      <a:r>
                        <a:rPr lang="en-GB" sz="2400" b="1" i="0" u="none" strike="noStrike" kern="1200" baseline="0" dirty="0" smtClean="0">
                          <a:solidFill>
                            <a:schemeClr val="dk1"/>
                          </a:solidFill>
                          <a:latin typeface="+mn-lt"/>
                          <a:ea typeface="+mn-ea"/>
                          <a:cs typeface="+mn-cs"/>
                        </a:rPr>
                        <a:t>(£ 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Current assets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smtClean="0">
                          <a:effectLst/>
                        </a:rPr>
                        <a:t>Inventories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£2,430</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u="none" strike="noStrike" kern="1200" dirty="0" smtClean="0">
                          <a:solidFill>
                            <a:schemeClr val="dk1"/>
                          </a:solidFill>
                          <a:effectLst/>
                          <a:latin typeface="+mn-lt"/>
                          <a:ea typeface="+mn-ea"/>
                          <a:cs typeface="+mn-cs"/>
                        </a:rPr>
                        <a:t>Trade and other receivables</a:t>
                      </a:r>
                      <a:r>
                        <a:rPr lang="en-US" sz="2400" u="none" strike="noStrike" dirty="0" smtClean="0">
                          <a:effectLst/>
                        </a:rPr>
                        <a:t> </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1,311</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400" u="none" strike="noStrike" kern="1200" dirty="0" smtClean="0">
                          <a:solidFill>
                            <a:schemeClr val="dk1"/>
                          </a:solidFill>
                          <a:effectLst/>
                          <a:latin typeface="+mn-lt"/>
                          <a:ea typeface="+mn-ea"/>
                          <a:cs typeface="+mn-cs"/>
                        </a:rPr>
                        <a:t>Derivative financial instruments</a:t>
                      </a:r>
                      <a:r>
                        <a:rPr lang="en-US" sz="2400" u="none" strike="noStrike" dirty="0" smtClean="0">
                          <a:effectLst/>
                        </a:rPr>
                        <a:t> </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97</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400" u="none" strike="noStrike" kern="1200" dirty="0" smtClean="0">
                          <a:solidFill>
                            <a:schemeClr val="dk1"/>
                          </a:solidFill>
                          <a:effectLst/>
                          <a:latin typeface="+mn-lt"/>
                          <a:ea typeface="+mn-ea"/>
                          <a:cs typeface="+mn-cs"/>
                        </a:rPr>
                        <a:t>Current tax assets</a:t>
                      </a:r>
                      <a:endParaRPr lang="en-US" sz="2400" u="none" strike="noStrike" kern="1200" dirty="0">
                        <a:solidFill>
                          <a:schemeClr val="dk1"/>
                        </a:solidFill>
                        <a:effectLst/>
                        <a:latin typeface="+mn-lt"/>
                        <a:ea typeface="+mn-ea"/>
                        <a:cs typeface="+mn-cs"/>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6</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US" sz="2400" u="none" strike="noStrike" kern="1200" dirty="0" smtClean="0">
                          <a:solidFill>
                            <a:schemeClr val="dk1"/>
                          </a:solidFill>
                          <a:effectLst/>
                          <a:latin typeface="+mn-lt"/>
                          <a:ea typeface="+mn-ea"/>
                          <a:cs typeface="+mn-cs"/>
                        </a:rPr>
                        <a:t>Short-term investments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360</a:t>
                      </a:r>
                      <a:endParaRPr lang="en-US" sz="2400" b="0" i="0" u="none" strike="noStrike" dirty="0">
                        <a:solidFill>
                          <a:srgbClr val="000000"/>
                        </a:solidFill>
                        <a:effectLst/>
                        <a:latin typeface="Calibri" panose="020F0502020204030204" pitchFamily="34" charset="0"/>
                      </a:endParaRPr>
                    </a:p>
                  </a:txBody>
                  <a:tcPr marL="4233" marR="4233" marT="4233" marB="0" anchor="b">
                    <a:lnB w="12700" cap="flat" cmpd="sng" algn="ctr">
                      <a:solidFill>
                        <a:schemeClr val="bg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lvl="1" algn="l" fontAlgn="b"/>
                      <a:r>
                        <a:rPr lang="en-US" sz="2400" b="0" i="0" u="none" strike="noStrike" dirty="0" smtClean="0">
                          <a:solidFill>
                            <a:srgbClr val="000000"/>
                          </a:solidFill>
                          <a:effectLst/>
                          <a:latin typeface="Calibri" panose="020F0502020204030204" pitchFamily="34" charset="0"/>
                        </a:rPr>
                        <a:t>Cash and cash equivalents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1,788</a:t>
                      </a:r>
                      <a:endParaRPr lang="en-US" sz="2400" b="0" i="0" u="none" strike="noStrike" dirty="0">
                        <a:solidFill>
                          <a:srgbClr val="000000"/>
                        </a:solidFill>
                        <a:effectLst/>
                        <a:latin typeface="Calibri" panose="020F0502020204030204" pitchFamily="34" charset="0"/>
                      </a:endParaRPr>
                    </a:p>
                  </a:txBody>
                  <a:tcPr marL="4233" marR="4233" marT="4233" marB="0" anchor="b">
                    <a:lnT w="1270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lvl="1" algn="l" fontAlgn="b"/>
                      <a:r>
                        <a:rPr lang="en-US" sz="2400" u="none" strike="noStrike" dirty="0" smtClean="0">
                          <a:effectLst/>
                        </a:rPr>
                        <a:t>Total current assets </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£5,992</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bl>
          </a:graphicData>
        </a:graphic>
      </p:graphicFrame>
      <p:sp>
        <p:nvSpPr>
          <p:cNvPr id="11" name="Rectangle 10"/>
          <p:cNvSpPr>
            <a:spLocks noChangeArrowheads="1"/>
          </p:cNvSpPr>
          <p:nvPr/>
        </p:nvSpPr>
        <p:spPr bwMode="auto">
          <a:xfrm>
            <a:off x="6411432" y="1231796"/>
            <a:ext cx="1988290"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4.25</a:t>
            </a:r>
          </a:p>
        </p:txBody>
      </p:sp>
    </p:spTree>
    <p:extLst>
      <p:ext uri="{BB962C8B-B14F-4D97-AF65-F5344CB8AC3E}">
        <p14:creationId xmlns:p14="http://schemas.microsoft.com/office/powerpoint/2010/main" val="2508597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46</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524000"/>
            <a:ext cx="8534400" cy="609600"/>
          </a:xfrm>
          <a:prstGeom prst="rect">
            <a:avLst/>
          </a:prstGeom>
        </p:spPr>
        <p:txBody>
          <a:bodyPr/>
          <a:lstStyle/>
          <a:p>
            <a:pPr marL="574675" lvl="2" indent="-346075">
              <a:spcBef>
                <a:spcPts val="1200"/>
              </a:spcBef>
              <a:buClr>
                <a:srgbClr val="990000"/>
              </a:buClr>
              <a:buSzPct val="100000"/>
            </a:pPr>
            <a:r>
              <a:rPr lang="en-US" altLang="en-US" sz="2800" dirty="0" smtClean="0"/>
              <a:t>Proprietorship </a:t>
            </a:r>
            <a:r>
              <a:rPr lang="en-US" altLang="en-US" sz="2800" dirty="0"/>
              <a:t>- one capital </a:t>
            </a:r>
            <a:r>
              <a:rPr lang="en-US" altLang="en-US" sz="2800" dirty="0" smtClean="0"/>
              <a:t>account</a:t>
            </a:r>
            <a:endParaRPr lang="en-US" altLang="en-US" sz="2800" dirty="0"/>
          </a:p>
          <a:p>
            <a:pPr marL="574675" lvl="2" indent="-346075">
              <a:spcBef>
                <a:spcPts val="1200"/>
              </a:spcBef>
              <a:buClr>
                <a:srgbClr val="990000"/>
              </a:buClr>
              <a:buSzPct val="100000"/>
            </a:pPr>
            <a:r>
              <a:rPr lang="en-US" altLang="en-US" sz="2800" dirty="0"/>
              <a:t>Partnership - capital account for each partner</a:t>
            </a:r>
          </a:p>
          <a:p>
            <a:pPr marL="574675" lvl="2" indent="-346075">
              <a:spcBef>
                <a:spcPts val="1200"/>
              </a:spcBef>
              <a:buClr>
                <a:srgbClr val="990000"/>
              </a:buClr>
              <a:buSzPct val="100000"/>
            </a:pPr>
            <a:r>
              <a:rPr lang="en-US" altLang="en-US" sz="2800" dirty="0"/>
              <a:t>Corporation - Common Stock and Retained </a:t>
            </a:r>
            <a:r>
              <a:rPr lang="en-US" altLang="en-US" sz="2800" dirty="0" smtClean="0"/>
              <a:t>Earnings</a:t>
            </a:r>
            <a:endParaRPr lang="en-US" altLang="en-US" sz="2800" dirty="0"/>
          </a:p>
          <a:p>
            <a:pPr marL="574675" lvl="2" indent="-346075">
              <a:spcBef>
                <a:spcPts val="1200"/>
              </a:spcBef>
              <a:buClr>
                <a:srgbClr val="990000"/>
              </a:buClr>
              <a:buSzPct val="100000"/>
            </a:pP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Owner’s Equity</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2008400"/>
              </p:ext>
            </p:extLst>
          </p:nvPr>
        </p:nvGraphicFramePr>
        <p:xfrm>
          <a:off x="543455" y="3352800"/>
          <a:ext cx="8082198" cy="2668692"/>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208545">
                  <a:extLst>
                    <a:ext uri="{9D8B030D-6E8A-4147-A177-3AD203B41FA5}">
                      <a16:colId xmlns:a16="http://schemas.microsoft.com/office/drawing/2014/main" val="20001"/>
                    </a:ext>
                  </a:extLst>
                </a:gridCol>
                <a:gridCol w="1461029">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err="1" smtClean="0">
                          <a:solidFill>
                            <a:schemeClr val="dk1"/>
                          </a:solidFill>
                          <a:latin typeface="+mn-lt"/>
                          <a:ea typeface="+mn-ea"/>
                          <a:cs typeface="+mn-cs"/>
                        </a:rPr>
                        <a:t>Halie</a:t>
                      </a:r>
                      <a:r>
                        <a:rPr lang="en-GB" sz="2400" b="1" i="0" u="none" strike="noStrike" kern="1200" baseline="0" dirty="0" smtClean="0">
                          <a:solidFill>
                            <a:schemeClr val="dk1"/>
                          </a:solidFill>
                          <a:latin typeface="+mn-lt"/>
                          <a:ea typeface="+mn-ea"/>
                          <a:cs typeface="+mn-cs"/>
                        </a:rPr>
                        <a:t> Capital Ltd.</a:t>
                      </a:r>
                    </a:p>
                    <a:p>
                      <a:pPr algn="ctr"/>
                      <a:r>
                        <a:rPr lang="en-GB" sz="2400" b="1" i="0" u="none" strike="noStrike" kern="1200" baseline="0" dirty="0" smtClean="0">
                          <a:solidFill>
                            <a:schemeClr val="dk1"/>
                          </a:solidFill>
                          <a:latin typeface="+mn-lt"/>
                          <a:ea typeface="+mn-ea"/>
                          <a:cs typeface="+mn-cs"/>
                        </a:rPr>
                        <a:t>Statement of Financial Position (partial)</a:t>
                      </a:r>
                    </a:p>
                    <a:p>
                      <a:pPr algn="ctr"/>
                      <a:r>
                        <a:rPr lang="en-GB" sz="2400" b="1" i="0" u="none" strike="noStrike" kern="1200" baseline="0" dirty="0" smtClean="0">
                          <a:solidFill>
                            <a:schemeClr val="dk1"/>
                          </a:solidFill>
                          <a:latin typeface="+mn-lt"/>
                          <a:ea typeface="+mn-ea"/>
                          <a:cs typeface="+mn-cs"/>
                        </a:rPr>
                        <a:t>(in thousands)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smtClean="0">
                          <a:solidFill>
                            <a:srgbClr val="990000"/>
                          </a:solidFill>
                          <a:effectLst/>
                        </a:rPr>
                        <a:t>Equity</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b="0" i="0" u="none" strike="noStrike" kern="1200" dirty="0" smtClean="0">
                          <a:solidFill>
                            <a:srgbClr val="000000"/>
                          </a:solidFill>
                          <a:effectLst/>
                          <a:latin typeface="Calibri" panose="020F0502020204030204" pitchFamily="34" charset="0"/>
                          <a:ea typeface="+mn-ea"/>
                          <a:cs typeface="+mn-cs"/>
                        </a:rPr>
                        <a:t>Share capital</a:t>
                      </a:r>
                      <a:endParaRPr lang="en-US" sz="2400" b="0" i="0" u="none" strike="noStrike" kern="1200" dirty="0">
                        <a:solidFill>
                          <a:srgbClr val="000000"/>
                        </a:solidFill>
                        <a:effectLst/>
                        <a:latin typeface="Calibri" panose="020F0502020204030204" pitchFamily="34" charset="0"/>
                        <a:ea typeface="+mn-ea"/>
                        <a:cs typeface="+mn-cs"/>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  685,934</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Retained earnings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1,406,747</a:t>
                      </a:r>
                      <a:endParaRPr lang="en-US" sz="24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685800" lvl="1" indent="0" algn="l" fontAlgn="b"/>
                      <a:r>
                        <a:rPr lang="en-US" sz="2400" b="0" i="0" u="none" strike="noStrike" dirty="0" smtClean="0">
                          <a:solidFill>
                            <a:srgbClr val="000000"/>
                          </a:solidFill>
                          <a:effectLst/>
                          <a:latin typeface="Calibri" panose="020F0502020204030204" pitchFamily="34" charset="0"/>
                        </a:rPr>
                        <a:t>Total equity</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£2,092,681</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bl>
          </a:graphicData>
        </a:graphic>
      </p:graphicFrame>
      <p:sp>
        <p:nvSpPr>
          <p:cNvPr id="11" name="Rectangle 10"/>
          <p:cNvSpPr>
            <a:spLocks noChangeArrowheads="1"/>
          </p:cNvSpPr>
          <p:nvPr/>
        </p:nvSpPr>
        <p:spPr bwMode="auto">
          <a:xfrm>
            <a:off x="7081284" y="3397267"/>
            <a:ext cx="1493832"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4.26</a:t>
            </a:r>
          </a:p>
        </p:txBody>
      </p:sp>
    </p:spTree>
    <p:extLst>
      <p:ext uri="{BB962C8B-B14F-4D97-AF65-F5344CB8AC3E}">
        <p14:creationId xmlns:p14="http://schemas.microsoft.com/office/powerpoint/2010/main" val="33771973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524000"/>
            <a:ext cx="8534400" cy="609600"/>
          </a:xfrm>
          <a:prstGeom prst="rect">
            <a:avLst/>
          </a:prstGeom>
        </p:spPr>
        <p:txBody>
          <a:bodyPr/>
          <a:lstStyle/>
          <a:p>
            <a:pPr marL="574675" lvl="2" indent="-346075">
              <a:spcBef>
                <a:spcPts val="1200"/>
              </a:spcBef>
              <a:buClr>
                <a:srgbClr val="990000"/>
              </a:buClr>
              <a:buSzPct val="100000"/>
            </a:pPr>
            <a:r>
              <a:rPr lang="en-US" altLang="en-US" sz="2800" dirty="0" smtClean="0"/>
              <a:t>Obligations a company expects to pay </a:t>
            </a:r>
            <a:r>
              <a:rPr lang="en-US" altLang="en-US" sz="2800" b="1" dirty="0" smtClean="0"/>
              <a:t>after</a:t>
            </a:r>
            <a:r>
              <a:rPr lang="en-US" altLang="en-US" sz="2800" dirty="0" smtClean="0"/>
              <a:t> one year.</a:t>
            </a:r>
            <a:endParaRPr lang="en-US" alt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Non-Current </a:t>
            </a:r>
            <a:r>
              <a:rPr lang="en-US" sz="4000" b="1" dirty="0" smtClean="0">
                <a:solidFill>
                  <a:schemeClr val="accent1"/>
                </a:solidFill>
                <a:latin typeface="Calibri" panose="020F0502020204030204" pitchFamily="34" charset="0"/>
                <a:ea typeface="Source Sans Pro" charset="0"/>
                <a:cs typeface="Calibri" panose="020F0502020204030204" pitchFamily="34" charset="0"/>
              </a:rPr>
              <a:t>Liabilities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60065778"/>
              </p:ext>
            </p:extLst>
          </p:nvPr>
        </p:nvGraphicFramePr>
        <p:xfrm>
          <a:off x="543455" y="2356275"/>
          <a:ext cx="7940564" cy="3778671"/>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1145116">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smtClean="0">
                          <a:solidFill>
                            <a:schemeClr val="dk1"/>
                          </a:solidFill>
                          <a:latin typeface="+mn-lt"/>
                          <a:ea typeface="+mn-ea"/>
                          <a:cs typeface="+mn-cs"/>
                        </a:rPr>
                        <a:t>Siemens</a:t>
                      </a:r>
                    </a:p>
                    <a:p>
                      <a:pPr algn="ctr"/>
                      <a:r>
                        <a:rPr lang="en-GB" sz="2400" b="1" i="0" u="none" strike="noStrike" kern="1200" baseline="0" dirty="0" smtClean="0">
                          <a:solidFill>
                            <a:schemeClr val="dk1"/>
                          </a:solidFill>
                          <a:latin typeface="+mn-lt"/>
                          <a:ea typeface="+mn-ea"/>
                          <a:cs typeface="+mn-cs"/>
                        </a:rPr>
                        <a:t>Statement of Financial Position (partial)</a:t>
                      </a:r>
                    </a:p>
                    <a:p>
                      <a:pPr algn="ctr"/>
                      <a:r>
                        <a:rPr lang="en-GB" sz="2400" b="1" i="0" u="none" strike="noStrike" kern="1200" baseline="0" dirty="0" smtClean="0">
                          <a:solidFill>
                            <a:schemeClr val="dk1"/>
                          </a:solidFill>
                          <a:latin typeface="+mn-lt"/>
                          <a:ea typeface="+mn-ea"/>
                          <a:cs typeface="+mn-cs"/>
                        </a:rPr>
                        <a:t>(in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smtClean="0">
                          <a:solidFill>
                            <a:srgbClr val="990000"/>
                          </a:solidFill>
                          <a:effectLst/>
                        </a:rPr>
                        <a:t>Non-current liabilities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smtClean="0">
                          <a:effectLst/>
                        </a:rPr>
                        <a:t>Long-term debt</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€ 14,260</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GB" sz="2400" b="0" i="0" u="none" strike="noStrike" dirty="0" smtClean="0">
                          <a:solidFill>
                            <a:srgbClr val="000000"/>
                          </a:solidFill>
                          <a:effectLst/>
                          <a:latin typeface="Calibri" panose="020F0502020204030204" pitchFamily="34" charset="0"/>
                        </a:rPr>
                        <a:t>Pension plans and similar commitments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4,361</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Provisions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2,533</a:t>
                      </a:r>
                      <a:endParaRPr lang="en-US" sz="24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Deferred tax liabilities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726</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176213" lvl="1" indent="0" algn="l" fontAlgn="b"/>
                      <a:r>
                        <a:rPr lang="en-US" sz="2400" b="0" i="0" u="none" strike="noStrike" dirty="0" smtClean="0">
                          <a:solidFill>
                            <a:srgbClr val="000000"/>
                          </a:solidFill>
                          <a:effectLst/>
                          <a:latin typeface="Calibri" panose="020F0502020204030204" pitchFamily="34" charset="0"/>
                        </a:rPr>
                        <a:t> Other non-current liabilities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2,752</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176213" lvl="1" indent="0" algn="l" fontAlgn="b"/>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€24,632</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bl>
          </a:graphicData>
        </a:graphic>
      </p:graphicFrame>
      <p:sp>
        <p:nvSpPr>
          <p:cNvPr id="11" name="Rectangle 10"/>
          <p:cNvSpPr>
            <a:spLocks noChangeArrowheads="1"/>
          </p:cNvSpPr>
          <p:nvPr/>
        </p:nvSpPr>
        <p:spPr bwMode="auto">
          <a:xfrm>
            <a:off x="6781313" y="2400742"/>
            <a:ext cx="1643215"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4.27</a:t>
            </a:r>
          </a:p>
        </p:txBody>
      </p:sp>
    </p:spTree>
    <p:extLst>
      <p:ext uri="{BB962C8B-B14F-4D97-AF65-F5344CB8AC3E}">
        <p14:creationId xmlns:p14="http://schemas.microsoft.com/office/powerpoint/2010/main" val="27784090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09562" y="1408331"/>
            <a:ext cx="8535614" cy="4840069"/>
          </a:xfrm>
          <a:prstGeom prst="rect">
            <a:avLst/>
          </a:prstGeom>
        </p:spPr>
        <p:txBody>
          <a:bodyPr/>
          <a:lstStyle/>
          <a:p>
            <a:pPr marL="574675" lvl="2" indent="-346075">
              <a:lnSpc>
                <a:spcPct val="100000"/>
              </a:lnSpc>
              <a:spcBef>
                <a:spcPts val="1200"/>
              </a:spcBef>
              <a:buClr>
                <a:srgbClr val="990000"/>
              </a:buClr>
              <a:buSzPct val="100000"/>
            </a:pPr>
            <a:r>
              <a:rPr lang="en-US" sz="2800" dirty="0" smtClean="0"/>
              <a:t>Obligations company </a:t>
            </a:r>
            <a:r>
              <a:rPr lang="en-US" sz="2800" dirty="0"/>
              <a:t>is to pay within </a:t>
            </a:r>
            <a:r>
              <a:rPr lang="en-US" sz="2800" dirty="0" smtClean="0"/>
              <a:t>coming </a:t>
            </a:r>
            <a:r>
              <a:rPr lang="en-US" sz="2800" dirty="0"/>
              <a:t>year or its operating cycle, whichever is longer</a:t>
            </a:r>
          </a:p>
          <a:p>
            <a:pPr marL="574675" lvl="2" indent="-346075">
              <a:lnSpc>
                <a:spcPct val="100000"/>
              </a:lnSpc>
              <a:spcBef>
                <a:spcPts val="1200"/>
              </a:spcBef>
              <a:buClr>
                <a:srgbClr val="990000"/>
              </a:buClr>
              <a:buSzPct val="100000"/>
            </a:pPr>
            <a:r>
              <a:rPr lang="en-US" sz="2800" dirty="0"/>
              <a:t>Usually list notes payable first, followed by accounts payable.  Other items follow in order of magnitude</a:t>
            </a:r>
          </a:p>
          <a:p>
            <a:pPr marL="574675" lvl="2" indent="-346075">
              <a:lnSpc>
                <a:spcPct val="100000"/>
              </a:lnSpc>
              <a:spcBef>
                <a:spcPts val="1200"/>
              </a:spcBef>
              <a:buClr>
                <a:srgbClr val="990000"/>
              </a:buClr>
              <a:buSzPct val="100000"/>
            </a:pPr>
            <a:r>
              <a:rPr lang="en-US" sz="2800" dirty="0"/>
              <a:t>Common examples are accounts payable, salaries and wages payable, notes payable, interest payable, income taxes </a:t>
            </a:r>
            <a:r>
              <a:rPr lang="en-US" sz="2800" dirty="0" smtClean="0"/>
              <a:t>payable, </a:t>
            </a:r>
            <a:r>
              <a:rPr lang="en-US" sz="2800" dirty="0"/>
              <a:t>current maturities of long-term obligations</a:t>
            </a:r>
          </a:p>
          <a:p>
            <a:pPr marL="574675" lvl="2" indent="-346075">
              <a:lnSpc>
                <a:spcPct val="100000"/>
              </a:lnSpc>
              <a:spcBef>
                <a:spcPts val="1200"/>
              </a:spcBef>
              <a:buClr>
                <a:srgbClr val="990000"/>
              </a:buClr>
              <a:buSzPct val="100000"/>
            </a:pPr>
            <a:r>
              <a:rPr lang="en-US" sz="2800" b="1" dirty="0">
                <a:solidFill>
                  <a:srgbClr val="0000CC"/>
                </a:solidFill>
              </a:rPr>
              <a:t>Liquidity</a:t>
            </a:r>
            <a:r>
              <a:rPr lang="en-US" sz="2800" dirty="0">
                <a:solidFill>
                  <a:srgbClr val="0000CC"/>
                </a:solidFill>
              </a:rPr>
              <a:t> </a:t>
            </a:r>
            <a:r>
              <a:rPr lang="en-US" sz="2800" dirty="0"/>
              <a:t>- ability to pay obligations expected to be due within the next </a:t>
            </a:r>
            <a:r>
              <a:rPr lang="en-US" sz="2800" dirty="0" smtClean="0"/>
              <a:t>year</a:t>
            </a:r>
            <a:endParaRPr lang="en-US" sz="28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Current Liabilities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680791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49</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Current Liabilities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04541740"/>
              </p:ext>
            </p:extLst>
          </p:nvPr>
        </p:nvGraphicFramePr>
        <p:xfrm>
          <a:off x="543455" y="1676400"/>
          <a:ext cx="8365581" cy="4148664"/>
        </p:xfrm>
        <a:graphic>
          <a:graphicData uri="http://schemas.openxmlformats.org/drawingml/2006/table">
            <a:tbl>
              <a:tblPr>
                <a:tableStyleId>{5C22544A-7EE6-4342-B048-85BDC9FD1C3A}</a:tableStyleId>
              </a:tblPr>
              <a:tblGrid>
                <a:gridCol w="6369092">
                  <a:extLst>
                    <a:ext uri="{9D8B030D-6E8A-4147-A177-3AD203B41FA5}">
                      <a16:colId xmlns:a16="http://schemas.microsoft.com/office/drawing/2014/main" val="20000"/>
                    </a:ext>
                  </a:extLst>
                </a:gridCol>
                <a:gridCol w="382824">
                  <a:extLst>
                    <a:ext uri="{9D8B030D-6E8A-4147-A177-3AD203B41FA5}">
                      <a16:colId xmlns:a16="http://schemas.microsoft.com/office/drawing/2014/main" val="20001"/>
                    </a:ext>
                  </a:extLst>
                </a:gridCol>
                <a:gridCol w="1230841">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smtClean="0">
                          <a:solidFill>
                            <a:schemeClr val="dk1"/>
                          </a:solidFill>
                          <a:latin typeface="+mn-lt"/>
                          <a:ea typeface="+mn-ea"/>
                          <a:cs typeface="+mn-cs"/>
                        </a:rPr>
                        <a:t>Siemens</a:t>
                      </a:r>
                    </a:p>
                    <a:p>
                      <a:pPr algn="ctr"/>
                      <a:r>
                        <a:rPr lang="en-GB" sz="2400" b="1" i="0" u="none" strike="noStrike" kern="1200" baseline="0" dirty="0" smtClean="0">
                          <a:solidFill>
                            <a:schemeClr val="dk1"/>
                          </a:solidFill>
                          <a:latin typeface="+mn-lt"/>
                          <a:ea typeface="+mn-ea"/>
                          <a:cs typeface="+mn-cs"/>
                        </a:rPr>
                        <a:t>Statement of Financial Position (partial)</a:t>
                      </a:r>
                    </a:p>
                    <a:p>
                      <a:pPr algn="ctr"/>
                      <a:r>
                        <a:rPr lang="en-GB" sz="2400" b="1" i="0" u="none" strike="noStrike" kern="1200" baseline="0" dirty="0" smtClean="0">
                          <a:solidFill>
                            <a:schemeClr val="dk1"/>
                          </a:solidFill>
                          <a:latin typeface="+mn-lt"/>
                          <a:ea typeface="+mn-ea"/>
                          <a:cs typeface="+mn-cs"/>
                        </a:rPr>
                        <a:t>(in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smtClean="0">
                          <a:solidFill>
                            <a:srgbClr val="990000"/>
                          </a:solidFill>
                          <a:effectLst/>
                        </a:rPr>
                        <a:t>Current liabilities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smtClean="0">
                          <a:effectLst/>
                        </a:rPr>
                        <a:t>Trade payables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smtClean="0">
                          <a:effectLst/>
                        </a:rPr>
                        <a:t>€   8,860</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Current provisions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5,165</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Other current financial liabilities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2,427</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Income taxes payable</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1,970</a:t>
                      </a:r>
                      <a:endParaRPr lang="en-US" sz="2400" b="0" i="0" u="none" strike="noStrike" dirty="0">
                        <a:solidFill>
                          <a:srgbClr val="000000"/>
                        </a:solidFill>
                        <a:effectLst/>
                        <a:latin typeface="Calibri" panose="020F0502020204030204" pitchFamily="34" charset="0"/>
                      </a:endParaRPr>
                    </a:p>
                  </a:txBody>
                  <a:tcPr marL="4233" marR="4233" marT="4233" marB="0" anchor="b">
                    <a:lnB w="12700" cmpd="sng">
                      <a:noFill/>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228600" indent="0" algn="l" fontAlgn="b"/>
                      <a:r>
                        <a:rPr lang="en-GB" sz="2400" b="0" i="0" u="none" strike="noStrike" dirty="0" smtClean="0">
                          <a:solidFill>
                            <a:srgbClr val="000000"/>
                          </a:solidFill>
                          <a:effectLst/>
                          <a:latin typeface="Calibri" panose="020F0502020204030204" pitchFamily="34" charset="0"/>
                        </a:rPr>
                        <a:t>Current maturities for long-term debt</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R w="12700" cmpd="sng">
                      <a:noFill/>
                    </a:lnR>
                    <a:noFill/>
                  </a:tcPr>
                </a:tc>
                <a:tc>
                  <a:txBody>
                    <a:bodyPr/>
                    <a:lstStyle/>
                    <a:p>
                      <a:pPr algn="r" fontAlgn="b"/>
                      <a:r>
                        <a:rPr lang="en-US" sz="2400" b="0" i="0" u="none" strike="noStrike" dirty="0" smtClean="0">
                          <a:solidFill>
                            <a:srgbClr val="000000"/>
                          </a:solidFill>
                          <a:effectLst/>
                          <a:latin typeface="Calibri" panose="020F0502020204030204" pitchFamily="34" charset="0"/>
                        </a:rPr>
                        <a:t>1,819</a:t>
                      </a:r>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lnL w="12700" cmpd="sng">
                      <a:noFill/>
                    </a:lnL>
                    <a:noFill/>
                  </a:tcPr>
                </a:tc>
                <a:extLst>
                  <a:ext uri="{0D108BD9-81ED-4DB2-BD59-A6C34878D82A}">
                    <a16:rowId xmlns:a16="http://schemas.microsoft.com/office/drawing/2014/main" val="10006"/>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Other current liabilities</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22,210</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a:txBody>
                    <a:bodyPr/>
                    <a:lstStyle/>
                    <a:p>
                      <a:pPr marL="685800" lvl="1" indent="0" algn="l" fontAlgn="b"/>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smtClean="0">
                          <a:solidFill>
                            <a:srgbClr val="000000"/>
                          </a:solidFill>
                          <a:effectLst/>
                          <a:latin typeface="Calibri" panose="020F0502020204030204" pitchFamily="34" charset="0"/>
                        </a:rPr>
                        <a:t>€42,451</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bl>
          </a:graphicData>
        </a:graphic>
      </p:graphicFrame>
      <p:sp>
        <p:nvSpPr>
          <p:cNvPr id="11" name="Rectangle 10"/>
          <p:cNvSpPr>
            <a:spLocks noChangeArrowheads="1"/>
          </p:cNvSpPr>
          <p:nvPr/>
        </p:nvSpPr>
        <p:spPr bwMode="auto">
          <a:xfrm>
            <a:off x="7356000" y="1731499"/>
            <a:ext cx="1493832" cy="25853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lnSpc>
                <a:spcPct val="90000"/>
              </a:lnSpc>
              <a:spcBef>
                <a:spcPct val="0"/>
              </a:spcBef>
              <a:buClrTx/>
              <a:buSzTx/>
              <a:buFontTx/>
              <a:buNone/>
            </a:pPr>
            <a:r>
              <a:rPr lang="en-US" altLang="en-US" sz="1200" dirty="0" smtClean="0">
                <a:solidFill>
                  <a:srgbClr val="196E78"/>
                </a:solidFill>
                <a:latin typeface="+mn-lt"/>
              </a:rPr>
              <a:t>ILLUSTRATION 4.28</a:t>
            </a:r>
          </a:p>
        </p:txBody>
      </p:sp>
    </p:spTree>
    <p:extLst>
      <p:ext uri="{BB962C8B-B14F-4D97-AF65-F5344CB8AC3E}">
        <p14:creationId xmlns:p14="http://schemas.microsoft.com/office/powerpoint/2010/main" val="174861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noChangeAspect="1"/>
          </p:cNvGraphicFramePr>
          <p:nvPr>
            <p:extLst>
              <p:ext uri="{D42A27DB-BD31-4B8C-83A1-F6EECF244321}">
                <p14:modId xmlns:p14="http://schemas.microsoft.com/office/powerpoint/2010/main" val="1227813523"/>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smtClean="0">
                          <a:solidFill>
                            <a:schemeClr val="dk1"/>
                          </a:solidFill>
                          <a:latin typeface="+mn-lt"/>
                          <a:ea typeface="+mn-ea"/>
                          <a:cs typeface="+mn-cs"/>
                        </a:rPr>
                        <a:t>Yazici</a:t>
                      </a:r>
                      <a:r>
                        <a:rPr lang="en-US" sz="1200" b="1" i="0" u="none" strike="noStrike" kern="1200" baseline="0" dirty="0" smtClean="0">
                          <a:solidFill>
                            <a:schemeClr val="dk1"/>
                          </a:solidFill>
                          <a:latin typeface="+mn-lt"/>
                          <a:ea typeface="+mn-ea"/>
                          <a:cs typeface="+mn-cs"/>
                        </a:rPr>
                        <a:t> Advertising</a:t>
                      </a:r>
                    </a:p>
                    <a:p>
                      <a:pPr algn="ctr"/>
                      <a:r>
                        <a:rPr lang="en-US" sz="1200" b="1" i="0" u="none" strike="noStrike" kern="1200" baseline="0" dirty="0" smtClean="0">
                          <a:solidFill>
                            <a:schemeClr val="dk1"/>
                          </a:solidFill>
                          <a:latin typeface="+mn-lt"/>
                          <a:ea typeface="+mn-ea"/>
                          <a:cs typeface="+mn-cs"/>
                        </a:rPr>
                        <a:t>Worksheet</a:t>
                      </a:r>
                    </a:p>
                    <a:p>
                      <a:pPr algn="ctr"/>
                      <a:r>
                        <a:rPr lang="en-US" sz="1200" b="1" i="0" u="none" strike="noStrike" kern="1200" baseline="0" dirty="0" smtClean="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endParaRPr lang="en-US" sz="1200" b="1" u="none" strike="noStrike" dirty="0" smtClean="0">
                        <a:effectLst/>
                        <a:latin typeface="+mn-lt"/>
                      </a:endParaRPr>
                    </a:p>
                    <a:p>
                      <a:pPr algn="ctr" fontAlgn="b"/>
                      <a:r>
                        <a:rPr lang="en-US" sz="1200" b="1" u="none" strike="noStrike" dirty="0" smtClean="0">
                          <a:effectLst/>
                          <a:latin typeface="+mn-lt"/>
                        </a:rPr>
                        <a:t>Trial </a:t>
                      </a:r>
                      <a:r>
                        <a:rPr lang="en-US" sz="1200" b="1" u="none" strike="noStrike" dirty="0">
                          <a:effectLst/>
                          <a:latin typeface="+mn-lt"/>
                        </a:rPr>
                        <a:t>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endParaRPr lang="en-US" sz="1200" b="1" u="none" strike="noStrike" dirty="0" smtClean="0">
                        <a:effectLst/>
                        <a:latin typeface="+mn-lt"/>
                      </a:endParaRPr>
                    </a:p>
                    <a:p>
                      <a:pPr algn="ctr" fontAlgn="b"/>
                      <a:r>
                        <a:rPr lang="en-US" sz="1200" b="1" u="none" strike="noStrike" dirty="0" smtClean="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smtClean="0">
                          <a:effectLst/>
                          <a:latin typeface="+mn-lt"/>
                        </a:rPr>
                        <a:t>Statement of</a:t>
                      </a:r>
                    </a:p>
                    <a:p>
                      <a:pPr algn="ctr" fontAlgn="b"/>
                      <a:r>
                        <a:rPr lang="en-US" sz="1200" b="1" u="none" strike="noStrike" dirty="0" smtClean="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solidFill>
                            <a:schemeClr val="bg2"/>
                          </a:solidFill>
                          <a:effectLst/>
                          <a:latin typeface="+mn-lt"/>
                        </a:rPr>
                        <a:t>Cash</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solidFill>
                            <a:schemeClr val="bg2"/>
                          </a:solidFill>
                          <a:effectLst/>
                          <a:latin typeface="+mn-lt"/>
                        </a:rPr>
                        <a:t>Supplies</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(a) </a:t>
                      </a:r>
                      <a:r>
                        <a:rPr lang="en-US" sz="1200" b="1" i="0" u="none" strike="noStrike" baseline="0" dirty="0" smtClean="0">
                          <a:solidFill>
                            <a:schemeClr val="bg2"/>
                          </a:solidFill>
                          <a:effectLst/>
                          <a:latin typeface="+mn-lt"/>
                        </a:rPr>
                        <a:t> </a:t>
                      </a:r>
                      <a:r>
                        <a:rPr lang="en-US" sz="1200" b="1" i="0" u="none" strike="noStrike" dirty="0" smtClean="0">
                          <a:solidFill>
                            <a:schemeClr val="bg2"/>
                          </a:solidFill>
                          <a:effectLst/>
                          <a:latin typeface="+mn-lt"/>
                        </a:rPr>
                        <a:t>1,500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solidFill>
                            <a:schemeClr val="bg2"/>
                          </a:solidFill>
                          <a:effectLst/>
                          <a:latin typeface="+mn-lt"/>
                        </a:rPr>
                        <a:t>Prepaid Insurance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(b)       50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solidFill>
                            <a:schemeClr val="bg2"/>
                          </a:solidFill>
                          <a:effectLst/>
                          <a:latin typeface="+mn-lt"/>
                        </a:rPr>
                        <a:t>Equipment</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solidFill>
                            <a:schemeClr val="bg2"/>
                          </a:solidFill>
                          <a:effectLst/>
                          <a:latin typeface="+mn-lt"/>
                        </a:rPr>
                        <a:t>Notes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solidFill>
                            <a:schemeClr val="bg2"/>
                          </a:solidFill>
                          <a:effectLst/>
                          <a:latin typeface="+mn-lt"/>
                        </a:rPr>
                        <a:t>Accounts </a:t>
                      </a:r>
                      <a:r>
                        <a:rPr lang="en-US" sz="1200" b="1" u="none" strike="noStrike" dirty="0" smtClean="0">
                          <a:solidFill>
                            <a:schemeClr val="bg2"/>
                          </a:solidFill>
                          <a:effectLst/>
                          <a:latin typeface="+mn-lt"/>
                        </a:rPr>
                        <a:t>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solidFill>
                            <a:schemeClr val="bg2"/>
                          </a:solidFill>
                          <a:effectLst/>
                          <a:latin typeface="+mn-lt"/>
                        </a:rPr>
                        <a:t>Unearned Service Revenue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(d)    400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solidFill>
                            <a:schemeClr val="bg2"/>
                          </a:solidFill>
                          <a:effectLst/>
                          <a:latin typeface="+mn-lt"/>
                        </a:rPr>
                        <a:t>Owner's Capital</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solidFill>
                            <a:schemeClr val="bg2"/>
                          </a:solidFill>
                          <a:effectLst/>
                          <a:latin typeface="+mn-lt"/>
                        </a:rPr>
                        <a:t>Owner's Drawings</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solidFill>
                            <a:schemeClr val="bg2"/>
                          </a:solidFill>
                          <a:effectLst/>
                          <a:latin typeface="+mn-lt"/>
                        </a:rPr>
                        <a:t>Service Revenue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(d)    400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solidFill>
                            <a:schemeClr val="bg2"/>
                          </a:solidFill>
                          <a:effectLst/>
                          <a:latin typeface="+mn-lt"/>
                        </a:rPr>
                        <a:t> </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(e)    200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solidFill>
                            <a:schemeClr val="bg2"/>
                          </a:solidFill>
                          <a:effectLst/>
                          <a:latin typeface="+mn-lt"/>
                        </a:rPr>
                        <a:t>Salaries and Wages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smtClean="0">
                          <a:solidFill>
                            <a:schemeClr val="bg2"/>
                          </a:solidFill>
                          <a:effectLst/>
                          <a:latin typeface="+mn-lt"/>
                          <a:ea typeface="+mn-ea"/>
                          <a:cs typeface="+mn-cs"/>
                        </a:rPr>
                        <a:t>(g) 1,200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solidFill>
                            <a:schemeClr val="bg2"/>
                          </a:solidFill>
                          <a:effectLst/>
                          <a:latin typeface="+mn-lt"/>
                        </a:rPr>
                        <a:t>Rent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bg2"/>
                          </a:solidFill>
                          <a:effectLst/>
                          <a:latin typeface="+mn-lt"/>
                        </a:rPr>
                        <a:t>Supplies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smtClean="0">
                          <a:solidFill>
                            <a:schemeClr val="bg2"/>
                          </a:solidFill>
                          <a:effectLst/>
                          <a:latin typeface="+mn-lt"/>
                          <a:ea typeface="+mn-ea"/>
                          <a:cs typeface="+mn-cs"/>
                        </a:rPr>
                        <a:t>(a) 1,500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bg2"/>
                          </a:solidFill>
                          <a:effectLst/>
                          <a:latin typeface="+mn-lt"/>
                        </a:rPr>
                        <a:t>Insurance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kern="1200" dirty="0" smtClean="0">
                          <a:solidFill>
                            <a:schemeClr val="bg2"/>
                          </a:solidFill>
                          <a:effectLst/>
                          <a:latin typeface="+mn-lt"/>
                          <a:ea typeface="+mn-ea"/>
                          <a:cs typeface="+mn-cs"/>
                        </a:rPr>
                        <a:t>     50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bg2"/>
                          </a:solidFill>
                          <a:effectLst/>
                          <a:latin typeface="+mn-lt"/>
                        </a:rPr>
                        <a:t>Accumulated Depreciation</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smtClean="0">
                          <a:solidFill>
                            <a:schemeClr val="bg2"/>
                          </a:solidFill>
                          <a:effectLst/>
                          <a:latin typeface="+mn-lt"/>
                          <a:ea typeface="+mn-ea"/>
                          <a:cs typeface="+mn-cs"/>
                        </a:rPr>
                        <a:t>(c)       40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bg2"/>
                          </a:solidFill>
                          <a:effectLst/>
                          <a:latin typeface="+mn-lt"/>
                        </a:rPr>
                        <a:t>Depreciation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smtClean="0">
                          <a:solidFill>
                            <a:schemeClr val="bg2"/>
                          </a:solidFill>
                          <a:effectLst/>
                          <a:latin typeface="+mn-lt"/>
                          <a:ea typeface="+mn-ea"/>
                          <a:cs typeface="+mn-cs"/>
                        </a:rPr>
                        <a:t>(c)       40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bg2"/>
                          </a:solidFill>
                          <a:effectLst/>
                          <a:latin typeface="+mn-lt"/>
                        </a:rPr>
                        <a:t>Accounts Receivable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kern="1200" dirty="0" smtClean="0">
                          <a:solidFill>
                            <a:schemeClr val="bg2"/>
                          </a:solidFill>
                          <a:effectLst/>
                          <a:latin typeface="+mn-lt"/>
                          <a:ea typeface="+mn-ea"/>
                          <a:cs typeface="+mn-cs"/>
                        </a:rPr>
                        <a:t>   200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bg2"/>
                          </a:solidFill>
                          <a:effectLst/>
                          <a:latin typeface="+mn-lt"/>
                        </a:rPr>
                        <a:t>Interest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smtClean="0">
                          <a:solidFill>
                            <a:schemeClr val="bg2"/>
                          </a:solidFill>
                          <a:effectLst/>
                          <a:latin typeface="+mn-lt"/>
                          <a:ea typeface="+mn-ea"/>
                          <a:cs typeface="+mn-cs"/>
                        </a:rPr>
                        <a:t>(f)       50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bg2"/>
                          </a:solidFill>
                          <a:effectLst/>
                          <a:latin typeface="+mn-lt"/>
                        </a:rPr>
                        <a:t>Interest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kern="1200" dirty="0" smtClean="0">
                          <a:solidFill>
                            <a:schemeClr val="bg2"/>
                          </a:solidFill>
                          <a:effectLst/>
                          <a:latin typeface="+mn-lt"/>
                          <a:ea typeface="+mn-ea"/>
                          <a:cs typeface="+mn-cs"/>
                        </a:rPr>
                        <a:t>     50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bg2"/>
                          </a:solidFill>
                          <a:effectLst/>
                          <a:latin typeface="+mn-lt"/>
                        </a:rPr>
                        <a:t>Salaries and Wages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smtClean="0">
                          <a:solidFill>
                            <a:schemeClr val="bg2"/>
                          </a:solidFill>
                          <a:effectLst/>
                          <a:latin typeface="+mn-lt"/>
                          <a:ea typeface="+mn-ea"/>
                          <a:cs typeface="+mn-cs"/>
                        </a:rPr>
                        <a:t>(g) 1,200</a:t>
                      </a:r>
                      <a:endParaRPr lang="en-US" sz="1200" b="1" i="0" u="none" strike="noStrike" kern="1200" dirty="0">
                        <a:solidFill>
                          <a:schemeClr val="bg2"/>
                        </a:solidFill>
                        <a:effectLst/>
                        <a:latin typeface="+mn-lt"/>
                        <a:ea typeface="+mn-ea"/>
                        <a:cs typeface="+mn-cs"/>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kern="1200" dirty="0">
                          <a:solidFill>
                            <a:schemeClr val="bg2"/>
                          </a:solidFill>
                          <a:effectLst/>
                          <a:latin typeface="+mn-lt"/>
                          <a:ea typeface="+mn-ea"/>
                          <a:cs typeface="+mn-cs"/>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
        <p:nvSpPr>
          <p:cNvPr id="13" name="AutoShape 19"/>
          <p:cNvSpPr>
            <a:spLocks noChangeArrowheads="1"/>
          </p:cNvSpPr>
          <p:nvPr/>
        </p:nvSpPr>
        <p:spPr bwMode="auto">
          <a:xfrm>
            <a:off x="8083671" y="2970998"/>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 name="Rectangle 1"/>
          <p:cNvSpPr/>
          <p:nvPr/>
        </p:nvSpPr>
        <p:spPr>
          <a:xfrm>
            <a:off x="6222591" y="3446592"/>
            <a:ext cx="2601432" cy="2648802"/>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Step 4</a:t>
            </a:r>
          </a:p>
          <a:p>
            <a:pPr algn="ctr"/>
            <a:r>
              <a:rPr lang="en-US" sz="1600" b="1" dirty="0" smtClean="0">
                <a:solidFill>
                  <a:schemeClr val="tx1"/>
                </a:solidFill>
              </a:rPr>
              <a:t>Extend </a:t>
            </a:r>
            <a:r>
              <a:rPr lang="en-US" sz="1600" b="1" dirty="0">
                <a:solidFill>
                  <a:schemeClr val="tx1"/>
                </a:solidFill>
              </a:rPr>
              <a:t>adjusted</a:t>
            </a:r>
          </a:p>
          <a:p>
            <a:pPr algn="ctr"/>
            <a:r>
              <a:rPr lang="en-US" sz="1600" b="1" dirty="0">
                <a:solidFill>
                  <a:schemeClr val="tx1"/>
                </a:solidFill>
              </a:rPr>
              <a:t>balances to appropriate</a:t>
            </a:r>
          </a:p>
          <a:p>
            <a:pPr algn="ctr"/>
            <a:r>
              <a:rPr lang="en-US" sz="1600" b="1" dirty="0">
                <a:solidFill>
                  <a:schemeClr val="tx1"/>
                </a:solidFill>
              </a:rPr>
              <a:t>statement </a:t>
            </a:r>
            <a:r>
              <a:rPr lang="en-US" sz="1600" b="1" dirty="0" smtClean="0">
                <a:solidFill>
                  <a:schemeClr val="tx1"/>
                </a:solidFill>
              </a:rPr>
              <a:t>columns.</a:t>
            </a:r>
          </a:p>
          <a:p>
            <a:pPr algn="ctr"/>
            <a:r>
              <a:rPr lang="en-US" b="1" dirty="0" smtClean="0">
                <a:solidFill>
                  <a:schemeClr val="tx1"/>
                </a:solidFill>
              </a:rPr>
              <a:t>Step 5</a:t>
            </a:r>
          </a:p>
          <a:p>
            <a:pPr algn="ctr"/>
            <a:r>
              <a:rPr lang="en-US" sz="1600" b="1" dirty="0" smtClean="0">
                <a:solidFill>
                  <a:schemeClr val="tx1"/>
                </a:solidFill>
              </a:rPr>
              <a:t>Total </a:t>
            </a:r>
            <a:r>
              <a:rPr lang="en-US" sz="1600" b="1" dirty="0">
                <a:solidFill>
                  <a:schemeClr val="tx1"/>
                </a:solidFill>
              </a:rPr>
              <a:t>the statement columns,</a:t>
            </a:r>
          </a:p>
          <a:p>
            <a:pPr algn="ctr"/>
            <a:r>
              <a:rPr lang="en-US" sz="1600" b="1" dirty="0">
                <a:solidFill>
                  <a:schemeClr val="tx1"/>
                </a:solidFill>
              </a:rPr>
              <a:t>compute net income</a:t>
            </a:r>
          </a:p>
          <a:p>
            <a:pPr algn="ctr"/>
            <a:r>
              <a:rPr lang="en-US" sz="1600" b="1" dirty="0">
                <a:solidFill>
                  <a:schemeClr val="tx1"/>
                </a:solidFill>
              </a:rPr>
              <a:t>(or net loss), and</a:t>
            </a:r>
          </a:p>
          <a:p>
            <a:pPr algn="ctr"/>
            <a:r>
              <a:rPr lang="en-US" sz="1600" b="1" dirty="0">
                <a:solidFill>
                  <a:schemeClr val="tx1"/>
                </a:solidFill>
              </a:rPr>
              <a:t>complete worksheet.</a:t>
            </a:r>
          </a:p>
        </p:txBody>
      </p:sp>
      <p:sp>
        <p:nvSpPr>
          <p:cNvPr id="18" name="Rectangle 17"/>
          <p:cNvSpPr/>
          <p:nvPr/>
        </p:nvSpPr>
        <p:spPr>
          <a:xfrm>
            <a:off x="2170812" y="345013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Step 1</a:t>
            </a:r>
          </a:p>
          <a:p>
            <a:pPr algn="ctr"/>
            <a:r>
              <a:rPr lang="en-US" sz="1600" b="1" dirty="0" smtClean="0">
                <a:solidFill>
                  <a:schemeClr val="tx1"/>
                </a:solidFill>
              </a:rPr>
              <a:t>Prepare a trial balance on the worksheet.</a:t>
            </a:r>
            <a:endParaRPr lang="en-US" sz="1600" b="1" dirty="0">
              <a:solidFill>
                <a:schemeClr val="tx1"/>
              </a:solidFill>
            </a:endParaRPr>
          </a:p>
        </p:txBody>
      </p:sp>
      <p:sp>
        <p:nvSpPr>
          <p:cNvPr id="19" name="Rectangle 18"/>
          <p:cNvSpPr/>
          <p:nvPr/>
        </p:nvSpPr>
        <p:spPr>
          <a:xfrm>
            <a:off x="3526464" y="344659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Step 2</a:t>
            </a:r>
          </a:p>
          <a:p>
            <a:pPr algn="ctr"/>
            <a:r>
              <a:rPr lang="en-US" sz="1600" b="1" dirty="0" smtClean="0">
                <a:solidFill>
                  <a:schemeClr val="tx1"/>
                </a:solidFill>
              </a:rPr>
              <a:t>Enter adjustment data.</a:t>
            </a:r>
            <a:endParaRPr lang="en-US" sz="1600" b="1" dirty="0">
              <a:solidFill>
                <a:schemeClr val="tx1"/>
              </a:solidFill>
            </a:endParaRPr>
          </a:p>
        </p:txBody>
      </p:sp>
      <p:sp>
        <p:nvSpPr>
          <p:cNvPr id="20" name="Rectangle 19"/>
          <p:cNvSpPr/>
          <p:nvPr/>
        </p:nvSpPr>
        <p:spPr>
          <a:xfrm>
            <a:off x="4882116" y="3450132"/>
            <a:ext cx="1249095" cy="1354007"/>
          </a:xfrm>
          <a:prstGeom prst="rect">
            <a:avLst/>
          </a:prstGeom>
          <a:solidFill>
            <a:srgbClr val="FAF5C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Step 3</a:t>
            </a:r>
          </a:p>
          <a:p>
            <a:pPr algn="ctr"/>
            <a:r>
              <a:rPr lang="en-US" sz="1600" b="1" dirty="0" smtClean="0">
                <a:solidFill>
                  <a:schemeClr val="tx1"/>
                </a:solidFill>
              </a:rPr>
              <a:t>Enter adjusted balances.</a:t>
            </a:r>
            <a:endParaRPr lang="en-US" sz="1600" b="1" dirty="0">
              <a:solidFill>
                <a:schemeClr val="tx1"/>
              </a:solidFill>
            </a:endParaRPr>
          </a:p>
        </p:txBody>
      </p:sp>
      <p:sp>
        <p:nvSpPr>
          <p:cNvPr id="21" name="AutoShape 19"/>
          <p:cNvSpPr>
            <a:spLocks noChangeArrowheads="1"/>
          </p:cNvSpPr>
          <p:nvPr/>
        </p:nvSpPr>
        <p:spPr bwMode="auto">
          <a:xfrm>
            <a:off x="6726864"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2" name="AutoShape 19"/>
          <p:cNvSpPr>
            <a:spLocks noChangeArrowheads="1"/>
          </p:cNvSpPr>
          <p:nvPr/>
        </p:nvSpPr>
        <p:spPr bwMode="auto">
          <a:xfrm>
            <a:off x="5365896"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3" name="AutoShape 19"/>
          <p:cNvSpPr>
            <a:spLocks noChangeArrowheads="1"/>
          </p:cNvSpPr>
          <p:nvPr/>
        </p:nvSpPr>
        <p:spPr bwMode="auto">
          <a:xfrm>
            <a:off x="3999612"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4" name="AutoShape 19"/>
          <p:cNvSpPr>
            <a:spLocks noChangeArrowheads="1"/>
          </p:cNvSpPr>
          <p:nvPr/>
        </p:nvSpPr>
        <p:spPr bwMode="auto">
          <a:xfrm>
            <a:off x="2635104" y="2971800"/>
            <a:ext cx="304267" cy="458002"/>
          </a:xfrm>
          <a:prstGeom prst="upArrow">
            <a:avLst>
              <a:gd name="adj1" fmla="val 50000"/>
              <a:gd name="adj2" fmla="val 66667"/>
            </a:avLst>
          </a:prstGeom>
          <a:solidFill>
            <a:srgbClr val="196E78"/>
          </a:solidFill>
          <a:ln w="28575"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5" name="Text Box 23"/>
          <p:cNvSpPr txBox="1">
            <a:spLocks noChangeArrowheads="1"/>
          </p:cNvSpPr>
          <p:nvPr/>
        </p:nvSpPr>
        <p:spPr bwMode="auto">
          <a:xfrm>
            <a:off x="7114309" y="381000"/>
            <a:ext cx="18010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rgbClr val="196E78"/>
                </a:solidFill>
                <a:latin typeface="+mn-lt"/>
              </a:rPr>
              <a:t>ILLUSTRATION 4.1</a:t>
            </a:r>
          </a:p>
          <a:p>
            <a:pPr>
              <a:spcBef>
                <a:spcPct val="0"/>
              </a:spcBef>
              <a:buClrTx/>
              <a:buSzTx/>
              <a:buFontTx/>
              <a:buNone/>
            </a:pPr>
            <a:r>
              <a:rPr lang="en-US" altLang="en-US" sz="1200" b="0" dirty="0" smtClean="0">
                <a:solidFill>
                  <a:schemeClr val="tx1"/>
                </a:solidFill>
                <a:latin typeface="+mn-lt"/>
              </a:rPr>
              <a:t>Form for a worksheet</a:t>
            </a:r>
            <a:endParaRPr lang="en-US" altLang="en-US" sz="1200" b="0" dirty="0">
              <a:solidFill>
                <a:schemeClr val="tx1"/>
              </a:solidFill>
              <a:latin typeface="+mn-lt"/>
            </a:endParaRPr>
          </a:p>
        </p:txBody>
      </p:sp>
    </p:spTree>
    <p:extLst>
      <p:ext uri="{BB962C8B-B14F-4D97-AF65-F5344CB8AC3E}">
        <p14:creationId xmlns:p14="http://schemas.microsoft.com/office/powerpoint/2010/main" val="35994302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50</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447800"/>
            <a:ext cx="8223624" cy="4495800"/>
          </a:xfrm>
          <a:prstGeom prst="rect">
            <a:avLst/>
          </a:prstGeom>
        </p:spPr>
        <p:txBody>
          <a:bodyPr/>
          <a:lstStyle/>
          <a:p>
            <a:pPr marL="0" lvl="1" indent="0">
              <a:lnSpc>
                <a:spcPct val="100000"/>
              </a:lnSpc>
              <a:spcBef>
                <a:spcPts val="1200"/>
              </a:spcBef>
              <a:buClr>
                <a:schemeClr val="tx1"/>
              </a:buClr>
              <a:buNone/>
            </a:pPr>
            <a:r>
              <a:rPr lang="en-US" altLang="en-US" sz="2800" dirty="0" smtClean="0"/>
              <a:t>Patents </a:t>
            </a:r>
            <a:r>
              <a:rPr lang="en-US" altLang="en-US" sz="2800" dirty="0"/>
              <a:t>and copyrights are</a:t>
            </a:r>
          </a:p>
          <a:p>
            <a:pPr marL="914400" lvl="1" indent="-457200">
              <a:lnSpc>
                <a:spcPct val="100000"/>
              </a:lnSpc>
              <a:spcBef>
                <a:spcPts val="1200"/>
              </a:spcBef>
              <a:buClr>
                <a:schemeClr val="tx1"/>
              </a:buClr>
              <a:buFont typeface="Wingdings" pitchFamily="2" charset="2"/>
              <a:buAutoNum type="alphaLcPeriod"/>
            </a:pPr>
            <a:r>
              <a:rPr lang="en-US" altLang="en-US" sz="2800" dirty="0"/>
              <a:t>Current assets</a:t>
            </a:r>
          </a:p>
          <a:p>
            <a:pPr marL="914400" lvl="1" indent="-457200">
              <a:lnSpc>
                <a:spcPct val="100000"/>
              </a:lnSpc>
              <a:spcBef>
                <a:spcPts val="1200"/>
              </a:spcBef>
              <a:buClr>
                <a:schemeClr val="tx1"/>
              </a:buClr>
              <a:buFont typeface="Wingdings" pitchFamily="2" charset="2"/>
              <a:buAutoNum type="alphaLcPeriod"/>
            </a:pPr>
            <a:r>
              <a:rPr lang="en-US" altLang="en-US" sz="2800" dirty="0"/>
              <a:t>Intangible assets</a:t>
            </a:r>
          </a:p>
          <a:p>
            <a:pPr marL="914400" lvl="1" indent="-457200">
              <a:lnSpc>
                <a:spcPct val="100000"/>
              </a:lnSpc>
              <a:spcBef>
                <a:spcPts val="1200"/>
              </a:spcBef>
              <a:buClr>
                <a:schemeClr val="tx1"/>
              </a:buClr>
              <a:buFont typeface="Wingdings" pitchFamily="2" charset="2"/>
              <a:buAutoNum type="alphaLcPeriod"/>
            </a:pPr>
            <a:r>
              <a:rPr lang="en-US" altLang="en-US" sz="2800" dirty="0"/>
              <a:t>Long-term investments</a:t>
            </a:r>
          </a:p>
          <a:p>
            <a:pPr marL="914400" lvl="1" indent="-457200">
              <a:lnSpc>
                <a:spcPct val="100000"/>
              </a:lnSpc>
              <a:spcBef>
                <a:spcPts val="1200"/>
              </a:spcBef>
              <a:buClr>
                <a:schemeClr val="tx1"/>
              </a:buClr>
              <a:buFont typeface="Wingdings" pitchFamily="2" charset="2"/>
              <a:buAutoNum type="alphaLcPeriod"/>
            </a:pPr>
            <a:r>
              <a:rPr lang="en-US" altLang="en-US" sz="2800" dirty="0"/>
              <a:t>Property, plant, and equipment</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9" name="Notched Right Arrow 8"/>
          <p:cNvSpPr/>
          <p:nvPr/>
        </p:nvSpPr>
        <p:spPr bwMode="auto">
          <a:xfrm>
            <a:off x="228600" y="2638646"/>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309562" y="762000"/>
            <a:ext cx="8682038" cy="577081"/>
          </a:xfrm>
          <a:prstGeom prst="rect">
            <a:avLst/>
          </a:prstGeom>
        </p:spPr>
        <p:txBody>
          <a:bodyPr wrap="square">
            <a:spAutoFit/>
          </a:bodyPr>
          <a:lstStyle/>
          <a:p>
            <a:r>
              <a:rPr lang="en-US" sz="3500" b="1" dirty="0" smtClean="0">
                <a:solidFill>
                  <a:schemeClr val="accent1"/>
                </a:solidFill>
                <a:latin typeface="Calibri" panose="020F0502020204030204" pitchFamily="34" charset="0"/>
                <a:ea typeface="Source Sans Pro" charset="0"/>
                <a:cs typeface="Calibri" panose="020F0502020204030204" pitchFamily="34" charset="0"/>
              </a:rPr>
              <a:t>Classified </a:t>
            </a:r>
            <a:r>
              <a:rPr lang="en-US" sz="3500" b="1" dirty="0">
                <a:solidFill>
                  <a:schemeClr val="accent1"/>
                </a:solidFill>
                <a:latin typeface="Calibri" panose="020F0502020204030204" pitchFamily="34" charset="0"/>
                <a:ea typeface="Source Sans Pro" charset="0"/>
                <a:cs typeface="Calibri" panose="020F0502020204030204" pitchFamily="34" charset="0"/>
              </a:rPr>
              <a:t>Statement of Financial Position</a:t>
            </a:r>
          </a:p>
        </p:txBody>
      </p:sp>
    </p:spTree>
    <p:extLst>
      <p:ext uri="{BB962C8B-B14F-4D97-AF65-F5344CB8AC3E}">
        <p14:creationId xmlns:p14="http://schemas.microsoft.com/office/powerpoint/2010/main" val="257797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1447800"/>
            <a:ext cx="8223624" cy="4495800"/>
          </a:xfrm>
          <a:prstGeom prst="rect">
            <a:avLst/>
          </a:prstGeom>
        </p:spPr>
        <p:txBody>
          <a:bodyPr/>
          <a:lstStyle/>
          <a:p>
            <a:pPr marL="0" lvl="1" indent="0">
              <a:lnSpc>
                <a:spcPct val="100000"/>
              </a:lnSpc>
              <a:spcBef>
                <a:spcPts val="1200"/>
              </a:spcBef>
              <a:buClr>
                <a:schemeClr val="tx1"/>
              </a:buClr>
              <a:buNone/>
            </a:pPr>
            <a:r>
              <a:rPr lang="en-US" altLang="en-US" sz="2800" dirty="0" smtClean="0"/>
              <a:t>Which </a:t>
            </a:r>
            <a:r>
              <a:rPr lang="en-US" altLang="en-US" sz="2800" dirty="0"/>
              <a:t>of the following is not a </a:t>
            </a:r>
            <a:r>
              <a:rPr lang="en-US" altLang="en-US" sz="2800" dirty="0" smtClean="0"/>
              <a:t>non-current liability</a:t>
            </a:r>
            <a:r>
              <a:rPr lang="en-US" altLang="en-US" sz="2800" dirty="0"/>
              <a:t>?</a:t>
            </a:r>
          </a:p>
          <a:p>
            <a:pPr marL="914400" lvl="1" indent="-457200">
              <a:lnSpc>
                <a:spcPct val="100000"/>
              </a:lnSpc>
              <a:spcBef>
                <a:spcPts val="1200"/>
              </a:spcBef>
              <a:buClr>
                <a:schemeClr val="tx1"/>
              </a:buClr>
              <a:buFont typeface="Wingdings" pitchFamily="2" charset="2"/>
              <a:buAutoNum type="alphaLcPeriod"/>
            </a:pPr>
            <a:r>
              <a:rPr lang="en-US" altLang="en-US" sz="2800" dirty="0"/>
              <a:t>Bonds payable</a:t>
            </a:r>
          </a:p>
          <a:p>
            <a:pPr marL="914400" lvl="1" indent="-457200">
              <a:lnSpc>
                <a:spcPct val="100000"/>
              </a:lnSpc>
              <a:spcBef>
                <a:spcPts val="1200"/>
              </a:spcBef>
              <a:buClr>
                <a:schemeClr val="tx1"/>
              </a:buClr>
              <a:buFont typeface="Wingdings" pitchFamily="2" charset="2"/>
              <a:buAutoNum type="alphaLcPeriod"/>
            </a:pPr>
            <a:r>
              <a:rPr lang="en-US" altLang="en-US" sz="2800" dirty="0"/>
              <a:t>Current maturities of long-term obligations</a:t>
            </a:r>
          </a:p>
          <a:p>
            <a:pPr marL="914400" lvl="1" indent="-457200">
              <a:lnSpc>
                <a:spcPct val="100000"/>
              </a:lnSpc>
              <a:spcBef>
                <a:spcPts val="1200"/>
              </a:spcBef>
              <a:buClr>
                <a:schemeClr val="tx1"/>
              </a:buClr>
              <a:buFont typeface="Wingdings" pitchFamily="2" charset="2"/>
              <a:buAutoNum type="alphaLcPeriod"/>
            </a:pPr>
            <a:r>
              <a:rPr lang="en-US" altLang="en-US" sz="2800" dirty="0"/>
              <a:t>Long-term notes payable</a:t>
            </a:r>
          </a:p>
          <a:p>
            <a:pPr marL="914400" lvl="1" indent="-457200">
              <a:lnSpc>
                <a:spcPct val="100000"/>
              </a:lnSpc>
              <a:spcBef>
                <a:spcPts val="1200"/>
              </a:spcBef>
              <a:buClr>
                <a:schemeClr val="tx1"/>
              </a:buClr>
              <a:buFont typeface="Wingdings" pitchFamily="2" charset="2"/>
              <a:buAutoNum type="alphaLcPeriod"/>
            </a:pPr>
            <a:r>
              <a:rPr lang="en-US" altLang="en-US" sz="2800" dirty="0"/>
              <a:t>Mortgages payable</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sp>
        <p:nvSpPr>
          <p:cNvPr id="9" name="Notched Right Arrow 8"/>
          <p:cNvSpPr/>
          <p:nvPr/>
        </p:nvSpPr>
        <p:spPr bwMode="auto">
          <a:xfrm>
            <a:off x="228600" y="2638646"/>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309562" y="762000"/>
            <a:ext cx="8682038" cy="577081"/>
          </a:xfrm>
          <a:prstGeom prst="rect">
            <a:avLst/>
          </a:prstGeom>
        </p:spPr>
        <p:txBody>
          <a:bodyPr wrap="square">
            <a:spAutoFit/>
          </a:bodyPr>
          <a:lstStyle/>
          <a:p>
            <a:r>
              <a:rPr lang="en-US" sz="3500" b="1" dirty="0" smtClean="0">
                <a:solidFill>
                  <a:schemeClr val="accent1"/>
                </a:solidFill>
                <a:latin typeface="Calibri" panose="020F0502020204030204" pitchFamily="34" charset="0"/>
                <a:ea typeface="Source Sans Pro" charset="0"/>
                <a:cs typeface="Calibri" panose="020F0502020204030204" pitchFamily="34" charset="0"/>
              </a:rPr>
              <a:t>Classified </a:t>
            </a:r>
            <a:r>
              <a:rPr lang="en-US" sz="3500" b="1" dirty="0">
                <a:solidFill>
                  <a:schemeClr val="accent1"/>
                </a:solidFill>
                <a:latin typeface="Calibri" panose="020F0502020204030204" pitchFamily="34" charset="0"/>
                <a:ea typeface="Source Sans Pro" charset="0"/>
                <a:cs typeface="Calibri" panose="020F0502020204030204" pitchFamily="34" charset="0"/>
              </a:rPr>
              <a:t>Statement of Financial Position</a:t>
            </a:r>
          </a:p>
        </p:txBody>
      </p:sp>
    </p:spTree>
    <p:extLst>
      <p:ext uri="{BB962C8B-B14F-4D97-AF65-F5344CB8AC3E}">
        <p14:creationId xmlns:p14="http://schemas.microsoft.com/office/powerpoint/2010/main" val="240288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52</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4</a:t>
            </a:r>
            <a:endParaRPr lang="en-US" sz="1200"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64696248"/>
              </p:ext>
            </p:extLst>
          </p:nvPr>
        </p:nvGraphicFramePr>
        <p:xfrm>
          <a:off x="304800" y="1531463"/>
          <a:ext cx="8585832" cy="4532205"/>
        </p:xfrm>
        <a:graphic>
          <a:graphicData uri="http://schemas.openxmlformats.org/drawingml/2006/table">
            <a:tbl>
              <a:tblPr>
                <a:tableStyleId>{5C22544A-7EE6-4342-B048-85BDC9FD1C3A}</a:tableStyleId>
              </a:tblPr>
              <a:tblGrid>
                <a:gridCol w="503766">
                  <a:extLst>
                    <a:ext uri="{9D8B030D-6E8A-4147-A177-3AD203B41FA5}">
                      <a16:colId xmlns:a16="http://schemas.microsoft.com/office/drawing/2014/main" val="20000"/>
                    </a:ext>
                  </a:extLst>
                </a:gridCol>
                <a:gridCol w="3662214">
                  <a:extLst>
                    <a:ext uri="{9D8B030D-6E8A-4147-A177-3AD203B41FA5}">
                      <a16:colId xmlns:a16="http://schemas.microsoft.com/office/drawing/2014/main" val="20001"/>
                    </a:ext>
                  </a:extLst>
                </a:gridCol>
                <a:gridCol w="433916">
                  <a:extLst>
                    <a:ext uri="{9D8B030D-6E8A-4147-A177-3AD203B41FA5}">
                      <a16:colId xmlns:a16="http://schemas.microsoft.com/office/drawing/2014/main" val="20002"/>
                    </a:ext>
                  </a:extLst>
                </a:gridCol>
                <a:gridCol w="503766">
                  <a:extLst>
                    <a:ext uri="{9D8B030D-6E8A-4147-A177-3AD203B41FA5}">
                      <a16:colId xmlns:a16="http://schemas.microsoft.com/office/drawing/2014/main" val="20003"/>
                    </a:ext>
                  </a:extLst>
                </a:gridCol>
                <a:gridCol w="3482170">
                  <a:extLst>
                    <a:ext uri="{9D8B030D-6E8A-4147-A177-3AD203B41FA5}">
                      <a16:colId xmlns:a16="http://schemas.microsoft.com/office/drawing/2014/main" val="20004"/>
                    </a:ext>
                  </a:extLst>
                </a:gridCol>
              </a:tblGrid>
              <a:tr h="182245">
                <a:tc gridSpan="5">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700" u="none" strike="noStrike" kern="1200" dirty="0" smtClean="0">
                          <a:solidFill>
                            <a:schemeClr val="dk1"/>
                          </a:solidFill>
                          <a:effectLst/>
                          <a:latin typeface="+mn-lt"/>
                          <a:ea typeface="+mn-ea"/>
                          <a:cs typeface="+mn-cs"/>
                        </a:rPr>
                        <a:t>Match each of the following to its proper statement of financial position classification, shown below. If the item would not appear on a statement of financial position, use “NA.”</a:t>
                      </a:r>
                    </a:p>
                  </a:txBody>
                  <a:tcPr marL="4233" marR="4233" marT="91440"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91440"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ctr" fontAlgn="b"/>
                      <a:r>
                        <a:rPr lang="en-US" sz="2000" b="0" i="0" u="none" strike="noStrike" dirty="0" smtClean="0">
                          <a:solidFill>
                            <a:srgbClr val="000000"/>
                          </a:solidFill>
                          <a:effectLst/>
                          <a:latin typeface="Calibri" panose="020F0502020204030204" pitchFamily="34" charset="0"/>
                        </a:rPr>
                        <a:t>CL</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Salaries and wages payable</a:t>
                      </a:r>
                      <a:endParaRPr lang="en-US" sz="2000" b="0" i="0" u="none" strike="noStrike" dirty="0">
                        <a:solidFill>
                          <a:srgbClr val="000000"/>
                        </a:solidFill>
                        <a:effectLst/>
                        <a:latin typeface="Calibri" panose="020F0502020204030204" pitchFamily="34" charset="0"/>
                      </a:endParaRPr>
                    </a:p>
                  </a:txBody>
                  <a:tcPr marR="4233" marT="91440" marB="0" anchor="b">
                    <a:lnT w="12700" cmpd="sng">
                      <a:noFill/>
                    </a:lnT>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lnT w="12700" cmpd="sng">
                      <a:noFill/>
                    </a:lnT>
                    <a:noFill/>
                  </a:tcPr>
                </a:tc>
                <a:tc>
                  <a:txBody>
                    <a:bodyPr/>
                    <a:lstStyle/>
                    <a:p>
                      <a:pPr algn="ctr" fontAlgn="b"/>
                      <a:r>
                        <a:rPr lang="en-US" sz="2000" b="0" i="0" u="none" strike="noStrike" dirty="0" smtClean="0">
                          <a:solidFill>
                            <a:srgbClr val="000000"/>
                          </a:solidFill>
                          <a:effectLst/>
                          <a:latin typeface="Calibri" panose="020F0502020204030204" pitchFamily="34" charset="0"/>
                        </a:rPr>
                        <a:t>LTI</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Stock investments (long-term)</a:t>
                      </a:r>
                      <a:endParaRPr lang="en-US" sz="2000" b="0" i="0" u="none" strike="noStrike" dirty="0">
                        <a:solidFill>
                          <a:srgbClr val="000000"/>
                        </a:solidFill>
                        <a:effectLst/>
                        <a:latin typeface="Calibri" panose="020F0502020204030204" pitchFamily="34" charset="0"/>
                      </a:endParaRPr>
                    </a:p>
                  </a:txBody>
                  <a:tcPr marR="4233" marT="91440" marB="0" anchor="b">
                    <a:lnT w="12700" cmpd="sng">
                      <a:noFill/>
                    </a:lnT>
                    <a:noFill/>
                  </a:tcPr>
                </a:tc>
                <a:extLst>
                  <a:ext uri="{0D108BD9-81ED-4DB2-BD59-A6C34878D82A}">
                    <a16:rowId xmlns:a16="http://schemas.microsoft.com/office/drawing/2014/main" val="10001"/>
                  </a:ext>
                </a:extLst>
              </a:tr>
              <a:tr h="182245">
                <a:tc>
                  <a:txBody>
                    <a:bodyPr/>
                    <a:lstStyle/>
                    <a:p>
                      <a:pPr algn="ctr" fontAlgn="b"/>
                      <a:r>
                        <a:rPr lang="en-US" sz="2000" b="0" i="0" u="none" strike="noStrike" dirty="0" smtClean="0">
                          <a:solidFill>
                            <a:srgbClr val="000000"/>
                          </a:solidFill>
                          <a:effectLst/>
                          <a:latin typeface="Calibri" panose="020F0502020204030204" pitchFamily="34" charset="0"/>
                        </a:rPr>
                        <a:t>NA</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Service revenue</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smtClean="0">
                          <a:solidFill>
                            <a:srgbClr val="000000"/>
                          </a:solidFill>
                          <a:effectLst/>
                          <a:latin typeface="Calibri" panose="020F0502020204030204" pitchFamily="34" charset="0"/>
                        </a:rPr>
                        <a:t>PPE</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Equipment</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2"/>
                  </a:ext>
                </a:extLst>
              </a:tr>
              <a:tr h="182245">
                <a:tc>
                  <a:txBody>
                    <a:bodyPr/>
                    <a:lstStyle/>
                    <a:p>
                      <a:pPr algn="ctr" fontAlgn="b"/>
                      <a:r>
                        <a:rPr lang="en-US" sz="2000" b="0" i="0" u="none" strike="noStrike" dirty="0" smtClean="0">
                          <a:solidFill>
                            <a:srgbClr val="000000"/>
                          </a:solidFill>
                          <a:effectLst/>
                          <a:latin typeface="Calibri" panose="020F0502020204030204" pitchFamily="34" charset="0"/>
                        </a:rPr>
                        <a:t>CL</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Interest payable</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smtClean="0">
                          <a:solidFill>
                            <a:srgbClr val="000000"/>
                          </a:solidFill>
                          <a:effectLst/>
                          <a:latin typeface="Calibri" panose="020F0502020204030204" pitchFamily="34" charset="0"/>
                        </a:rPr>
                        <a:t>PPE</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Accumulated depreciation</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3"/>
                  </a:ext>
                </a:extLst>
              </a:tr>
              <a:tr h="182245">
                <a:tc>
                  <a:txBody>
                    <a:bodyPr/>
                    <a:lstStyle/>
                    <a:p>
                      <a:pPr algn="ctr" fontAlgn="b"/>
                      <a:r>
                        <a:rPr lang="en-US" sz="2000" b="0" i="0" u="none" strike="noStrike" dirty="0" smtClean="0">
                          <a:solidFill>
                            <a:srgbClr val="000000"/>
                          </a:solidFill>
                          <a:effectLst/>
                          <a:latin typeface="Calibri" panose="020F0502020204030204" pitchFamily="34" charset="0"/>
                        </a:rPr>
                        <a:t>IA</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Goodwill</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smtClean="0">
                          <a:solidFill>
                            <a:srgbClr val="000000"/>
                          </a:solidFill>
                          <a:effectLst/>
                          <a:latin typeface="Calibri" panose="020F0502020204030204" pitchFamily="34" charset="0"/>
                        </a:rPr>
                        <a:t>NA</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Depreciation expense</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4"/>
                  </a:ext>
                </a:extLst>
              </a:tr>
              <a:tr h="182245">
                <a:tc>
                  <a:txBody>
                    <a:bodyPr/>
                    <a:lstStyle/>
                    <a:p>
                      <a:pPr algn="ctr" fontAlgn="b"/>
                      <a:r>
                        <a:rPr lang="en-US" sz="2000" b="0" i="0" u="none" strike="noStrike" dirty="0" smtClean="0">
                          <a:solidFill>
                            <a:srgbClr val="000000"/>
                          </a:solidFill>
                          <a:effectLst/>
                          <a:latin typeface="Calibri" panose="020F0502020204030204" pitchFamily="34" charset="0"/>
                        </a:rPr>
                        <a:t>CA</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Debt investments (short-term)</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smtClean="0">
                          <a:solidFill>
                            <a:srgbClr val="000000"/>
                          </a:solidFill>
                          <a:effectLst/>
                          <a:latin typeface="Calibri" panose="020F0502020204030204" pitchFamily="34" charset="0"/>
                        </a:rPr>
                        <a:t>OE</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Owner’s capital</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5"/>
                  </a:ext>
                </a:extLst>
              </a:tr>
              <a:tr h="182245">
                <a:tc>
                  <a:txBody>
                    <a:bodyPr/>
                    <a:lstStyle/>
                    <a:p>
                      <a:pPr algn="ctr" fontAlgn="b"/>
                      <a:r>
                        <a:rPr lang="en-US" sz="2000" b="0" i="0" u="none" strike="noStrike" dirty="0" smtClean="0">
                          <a:solidFill>
                            <a:srgbClr val="000000"/>
                          </a:solidFill>
                          <a:effectLst/>
                          <a:latin typeface="Calibri" panose="020F0502020204030204" pitchFamily="34" charset="0"/>
                        </a:rPr>
                        <a:t>NCL</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Mortgage payable (due in 3 years)</a:t>
                      </a:r>
                      <a:endParaRPr lang="en-US" sz="2000" b="0" i="0" u="none" strike="noStrike" dirty="0">
                        <a:solidFill>
                          <a:srgbClr val="000000"/>
                        </a:solidFill>
                        <a:effectLst/>
                        <a:latin typeface="Calibri" panose="020F0502020204030204" pitchFamily="34" charset="0"/>
                      </a:endParaRPr>
                    </a:p>
                  </a:txBody>
                  <a:tcPr marR="4233" marT="91440"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noFill/>
                  </a:tcPr>
                </a:tc>
                <a:tc>
                  <a:txBody>
                    <a:bodyPr/>
                    <a:lstStyle/>
                    <a:p>
                      <a:pPr algn="ctr" fontAlgn="b"/>
                      <a:r>
                        <a:rPr lang="en-US" sz="2000" b="0" i="0" u="none" strike="noStrike" dirty="0" smtClean="0">
                          <a:solidFill>
                            <a:srgbClr val="000000"/>
                          </a:solidFill>
                          <a:effectLst/>
                          <a:latin typeface="Calibri" panose="020F0502020204030204" pitchFamily="34" charset="0"/>
                        </a:rPr>
                        <a:t>CL</a:t>
                      </a:r>
                      <a:endParaRPr lang="en-US" sz="2000" b="0" i="0" u="none" strike="noStrike" dirty="0">
                        <a:solidFill>
                          <a:srgbClr val="000000"/>
                        </a:solidFill>
                        <a:effectLst/>
                        <a:latin typeface="Calibri" panose="020F0502020204030204" pitchFamily="34" charset="0"/>
                      </a:endParaRPr>
                    </a:p>
                  </a:txBody>
                  <a:tcPr marL="4233" marR="4233" marT="9144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Unearned service revenue</a:t>
                      </a:r>
                      <a:endParaRPr lang="en-US" sz="2000" b="0" i="0" u="none" strike="noStrike" dirty="0">
                        <a:solidFill>
                          <a:srgbClr val="000000"/>
                        </a:solidFill>
                        <a:effectLst/>
                        <a:latin typeface="Calibri" panose="020F0502020204030204" pitchFamily="34" charset="0"/>
                      </a:endParaRPr>
                    </a:p>
                  </a:txBody>
                  <a:tcPr marR="4233" marT="91440" marB="0" anchor="b">
                    <a:noFill/>
                  </a:tcPr>
                </a:tc>
                <a:extLst>
                  <a:ext uri="{0D108BD9-81ED-4DB2-BD59-A6C34878D82A}">
                    <a16:rowId xmlns:a16="http://schemas.microsoft.com/office/drawing/2014/main" val="10006"/>
                  </a:ext>
                </a:extLst>
              </a:tr>
              <a:tr h="182245">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182245">
                <a:tc gridSpan="2">
                  <a:txBody>
                    <a:bodyPr/>
                    <a:lstStyle/>
                    <a:p>
                      <a:pPr algn="l" fontAlgn="b"/>
                      <a:r>
                        <a:rPr lang="en-US" sz="2000" u="none" strike="noStrike" dirty="0">
                          <a:effectLst/>
                        </a:rPr>
                        <a:t>Current assets (CA)</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gridSpan="2">
                  <a:txBody>
                    <a:bodyPr/>
                    <a:lstStyle/>
                    <a:p>
                      <a:pPr algn="l" fontAlgn="b"/>
                      <a:r>
                        <a:rPr lang="en-US" sz="2000" u="none" strike="noStrike" dirty="0">
                          <a:effectLst/>
                        </a:rPr>
                        <a:t>Current liabilities (CL)</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extLst>
                  <a:ext uri="{0D108BD9-81ED-4DB2-BD59-A6C34878D82A}">
                    <a16:rowId xmlns:a16="http://schemas.microsoft.com/office/drawing/2014/main" val="10008"/>
                  </a:ext>
                </a:extLst>
              </a:tr>
              <a:tr h="182245">
                <a:tc gridSpan="2">
                  <a:txBody>
                    <a:bodyPr/>
                    <a:lstStyle/>
                    <a:p>
                      <a:pPr algn="l" fontAlgn="b"/>
                      <a:r>
                        <a:rPr lang="en-US" sz="2000" u="none" strike="noStrike" dirty="0">
                          <a:effectLst/>
                        </a:rPr>
                        <a:t>Long-term investments (LTI)</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gridSpan="2">
                  <a:txBody>
                    <a:bodyPr/>
                    <a:lstStyle/>
                    <a:p>
                      <a:pPr algn="l" fontAlgn="b"/>
                      <a:r>
                        <a:rPr lang="en-US" sz="2000" u="none" strike="noStrike" dirty="0" smtClean="0">
                          <a:effectLst/>
                        </a:rPr>
                        <a:t>Non-current liabilities (NCL)</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extLst>
                  <a:ext uri="{0D108BD9-81ED-4DB2-BD59-A6C34878D82A}">
                    <a16:rowId xmlns:a16="http://schemas.microsoft.com/office/drawing/2014/main" val="10009"/>
                  </a:ext>
                </a:extLst>
              </a:tr>
              <a:tr h="182245">
                <a:tc gridSpan="2">
                  <a:txBody>
                    <a:bodyPr/>
                    <a:lstStyle/>
                    <a:p>
                      <a:pPr algn="l" fontAlgn="b"/>
                      <a:r>
                        <a:rPr lang="en-US" sz="2000" u="none" strike="noStrike" dirty="0">
                          <a:effectLst/>
                        </a:rPr>
                        <a:t>Property, plant, and equipment (PPE)</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gridSpan="2">
                  <a:txBody>
                    <a:bodyPr/>
                    <a:lstStyle/>
                    <a:p>
                      <a:pPr algn="l" fontAlgn="b"/>
                      <a:r>
                        <a:rPr lang="en-US" sz="2000" u="none" strike="noStrike" dirty="0">
                          <a:effectLst/>
                        </a:rPr>
                        <a:t>Owner’s equity (OE)</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extLst>
                  <a:ext uri="{0D108BD9-81ED-4DB2-BD59-A6C34878D82A}">
                    <a16:rowId xmlns:a16="http://schemas.microsoft.com/office/drawing/2014/main" val="10010"/>
                  </a:ext>
                </a:extLst>
              </a:tr>
              <a:tr h="182245">
                <a:tc gridSpan="2">
                  <a:txBody>
                    <a:bodyPr/>
                    <a:lstStyle/>
                    <a:p>
                      <a:pPr algn="l" fontAlgn="b"/>
                      <a:r>
                        <a:rPr lang="en-US" sz="2000" u="none" strike="noStrike" dirty="0">
                          <a:effectLst/>
                        </a:rPr>
                        <a:t>Intangible assets (IA)</a:t>
                      </a:r>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hMerge="1">
                  <a:txBody>
                    <a:bodyPr/>
                    <a:lstStyle/>
                    <a:p>
                      <a:endParaRPr lang="en-US"/>
                    </a:p>
                  </a:txBody>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bl>
          </a:graphicData>
        </a:graphic>
      </p:graphicFrame>
      <p:sp>
        <p:nvSpPr>
          <p:cNvPr id="12" name="Title 2"/>
          <p:cNvSpPr>
            <a:spLocks noGrp="1"/>
          </p:cNvSpPr>
          <p:nvPr>
            <p:ph type="title"/>
          </p:nvPr>
        </p:nvSpPr>
        <p:spPr>
          <a:xfrm>
            <a:off x="304800" y="762001"/>
            <a:ext cx="8839200" cy="493981"/>
          </a:xfrm>
        </p:spPr>
        <p:txBody>
          <a:bodyPr wrap="square">
            <a:spAutoFit/>
          </a:bodyPr>
          <a:lstStyle/>
          <a:p>
            <a:r>
              <a:rPr lang="en-US" sz="2900" b="1" dirty="0">
                <a:ea typeface="Source Sans Pro" charset="0"/>
              </a:rPr>
              <a:t>DO IT! 4</a:t>
            </a:r>
            <a:r>
              <a:rPr lang="en-US" sz="2900" b="1" dirty="0" smtClean="0">
                <a:ea typeface="Source Sans Pro" charset="0"/>
              </a:rPr>
              <a:t>    </a:t>
            </a:r>
            <a:r>
              <a:rPr lang="en-US" sz="2900" b="1" dirty="0">
                <a:solidFill>
                  <a:srgbClr val="196E78"/>
                </a:solidFill>
                <a:ea typeface="Source Sans Pro" charset="0"/>
              </a:rPr>
              <a:t>Statement of Financial Position </a:t>
            </a:r>
            <a:r>
              <a:rPr lang="en-US" sz="2900" b="1" dirty="0" smtClean="0">
                <a:solidFill>
                  <a:srgbClr val="196E78"/>
                </a:solidFill>
                <a:ea typeface="Source Sans Pro" charset="0"/>
              </a:rPr>
              <a:t>Classifications</a:t>
            </a:r>
            <a:endParaRPr lang="en-US" sz="2900" b="1" dirty="0"/>
          </a:p>
        </p:txBody>
      </p:sp>
      <p:cxnSp>
        <p:nvCxnSpPr>
          <p:cNvPr id="13" name="Straight Connector 12"/>
          <p:cNvCxnSpPr/>
          <p:nvPr/>
        </p:nvCxnSpPr>
        <p:spPr>
          <a:xfrm flipV="1">
            <a:off x="1752600" y="762000"/>
            <a:ext cx="0" cy="457200"/>
          </a:xfrm>
          <a:prstGeom prst="line">
            <a:avLst/>
          </a:prstGeom>
          <a:ln w="38100">
            <a:solidFill>
              <a:srgbClr val="196E78"/>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222550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14016" y="262245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04800" y="301408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04800" y="3402180"/>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04800" y="3804444"/>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304800" y="419607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898064" y="222550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903560" y="262245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894344" y="3014088"/>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894344" y="3402180"/>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4894344" y="3804444"/>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4894344" y="4196076"/>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24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0" nodeType="clickEffect">
                                  <p:stCondLst>
                                    <p:cond delay="0"/>
                                  </p:stCondLst>
                                  <p:childTnLst>
                                    <p:animEffect transition="out" filter="wipe(left)">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a:t>
            </a:r>
            <a:r>
              <a:rPr lang="en-US" sz="2400" b="1" dirty="0" smtClean="0"/>
              <a:t>2019 </a:t>
            </a:r>
            <a:r>
              <a:rPr lang="en-US" sz="2400" b="1" dirty="0"/>
              <a:t>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dirty="0" smtClean="0"/>
              <a:t>Copyright ©2019 John </a:t>
            </a:r>
            <a:r>
              <a:rPr lang="en-US" dirty="0"/>
              <a:t>Wiley &amp; Son, Inc. </a:t>
            </a:r>
          </a:p>
        </p:txBody>
      </p:sp>
    </p:spTree>
    <p:extLst>
      <p:ext uri="{BB962C8B-B14F-4D97-AF65-F5344CB8AC3E}">
        <p14:creationId xmlns:p14="http://schemas.microsoft.com/office/powerpoint/2010/main" val="3364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02288119"/>
              </p:ext>
            </p:extLst>
          </p:nvPr>
        </p:nvGraphicFramePr>
        <p:xfrm>
          <a:off x="216662" y="304800"/>
          <a:ext cx="8698742" cy="605307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smtClean="0">
                          <a:solidFill>
                            <a:schemeClr val="dk1"/>
                          </a:solidFill>
                          <a:latin typeface="+mn-lt"/>
                          <a:ea typeface="+mn-ea"/>
                          <a:cs typeface="+mn-cs"/>
                        </a:rPr>
                        <a:t>Yazici</a:t>
                      </a:r>
                      <a:r>
                        <a:rPr lang="en-US" sz="1200" b="1" i="0" u="none" strike="noStrike" kern="1200" baseline="0" dirty="0" smtClean="0">
                          <a:solidFill>
                            <a:schemeClr val="dk1"/>
                          </a:solidFill>
                          <a:latin typeface="+mn-lt"/>
                          <a:ea typeface="+mn-ea"/>
                          <a:cs typeface="+mn-cs"/>
                        </a:rPr>
                        <a:t> Advertising</a:t>
                      </a:r>
                    </a:p>
                    <a:p>
                      <a:pPr algn="ctr"/>
                      <a:r>
                        <a:rPr lang="en-US" sz="1200" b="1" i="0" u="none" strike="noStrike" kern="1200" baseline="0" dirty="0" smtClean="0">
                          <a:solidFill>
                            <a:schemeClr val="dk1"/>
                          </a:solidFill>
                          <a:latin typeface="+mn-lt"/>
                          <a:ea typeface="+mn-ea"/>
                          <a:cs typeface="+mn-cs"/>
                        </a:rPr>
                        <a:t>Worksheet</a:t>
                      </a:r>
                    </a:p>
                    <a:p>
                      <a:pPr algn="ctr"/>
                      <a:r>
                        <a:rPr lang="en-US" sz="1200" b="1" i="0" u="none" strike="noStrike" kern="1200" baseline="0" dirty="0" smtClean="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endParaRPr lang="en-US" sz="1200" b="1" u="none" strike="noStrike" dirty="0" smtClean="0">
                        <a:effectLst/>
                        <a:latin typeface="+mn-lt"/>
                      </a:endParaRPr>
                    </a:p>
                    <a:p>
                      <a:pPr algn="ctr" fontAlgn="b"/>
                      <a:r>
                        <a:rPr lang="en-US" sz="1200" b="1" u="none" strike="noStrike" dirty="0" smtClean="0">
                          <a:effectLst/>
                          <a:latin typeface="+mn-lt"/>
                        </a:rPr>
                        <a:t>Trial </a:t>
                      </a:r>
                      <a:r>
                        <a:rPr lang="en-US" sz="1200" b="1" u="none" strike="noStrike" dirty="0">
                          <a:effectLst/>
                          <a:latin typeface="+mn-lt"/>
                        </a:rPr>
                        <a:t>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endParaRPr lang="en-US" sz="1200" b="1" u="none" strike="noStrike" dirty="0" smtClean="0">
                        <a:effectLst/>
                        <a:latin typeface="+mn-lt"/>
                      </a:endParaRPr>
                    </a:p>
                    <a:p>
                      <a:pPr algn="ctr" fontAlgn="b"/>
                      <a:r>
                        <a:rPr lang="en-US" sz="1200" b="1" u="none" strike="noStrike" dirty="0" smtClean="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smtClean="0">
                          <a:effectLst/>
                          <a:latin typeface="+mn-lt"/>
                        </a:rPr>
                        <a:t>Statement of</a:t>
                      </a:r>
                    </a:p>
                    <a:p>
                      <a:pPr algn="ctr" fontAlgn="b"/>
                      <a:r>
                        <a:rPr lang="en-US" sz="1200" b="1" u="none" strike="noStrike" dirty="0" smtClean="0">
                          <a:effectLst/>
                          <a:latin typeface="+mn-lt"/>
                        </a:rPr>
                        <a:t>Financial</a:t>
                      </a:r>
                    </a:p>
                    <a:p>
                      <a:pPr algn="ctr" fontAlgn="b"/>
                      <a:r>
                        <a:rPr lang="en-US" sz="1200" b="1" u="none" strike="noStrike" dirty="0" smtClean="0">
                          <a:effectLst/>
                          <a:latin typeface="+mn-lt"/>
                        </a:rPr>
                        <a:t>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(a) </a:t>
                      </a:r>
                      <a:r>
                        <a:rPr lang="en-US" sz="1200" b="1" i="0" u="none" strike="noStrike" baseline="0" dirty="0" smtClean="0">
                          <a:solidFill>
                            <a:schemeClr val="bg2"/>
                          </a:solidFill>
                          <a:effectLst/>
                          <a:latin typeface="+mn-lt"/>
                        </a:rPr>
                        <a:t> </a:t>
                      </a:r>
                      <a:r>
                        <a:rPr lang="en-US" sz="1200" b="1" i="0" u="none" strike="noStrike" dirty="0" smtClean="0">
                          <a:solidFill>
                            <a:schemeClr val="bg2"/>
                          </a:solidFill>
                          <a:effectLst/>
                          <a:latin typeface="+mn-lt"/>
                        </a:rPr>
                        <a:t>1,500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(b)       50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(d)    400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(d)    400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(e)    200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(g) 1,200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bg2"/>
                          </a:solidFill>
                          <a:effectLst/>
                          <a:latin typeface="+mn-lt"/>
                        </a:rPr>
                        <a:t>Supplies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(a) 1,500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bg2"/>
                          </a:solidFill>
                          <a:effectLst/>
                          <a:latin typeface="+mn-lt"/>
                        </a:rPr>
                        <a:t>Insurance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smtClean="0">
                          <a:solidFill>
                            <a:schemeClr val="bg2"/>
                          </a:solidFill>
                          <a:effectLst/>
                          <a:latin typeface="+mn-lt"/>
                        </a:rPr>
                        <a:t>     50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bg2"/>
                          </a:solidFill>
                          <a:effectLst/>
                          <a:latin typeface="+mn-lt"/>
                        </a:rPr>
                        <a:t>Accumulated Depreciation</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(c)       40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bg2"/>
                          </a:solidFill>
                          <a:effectLst/>
                          <a:latin typeface="+mn-lt"/>
                        </a:rPr>
                        <a:t>Depreciation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(c)       40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bg2"/>
                          </a:solidFill>
                          <a:effectLst/>
                          <a:latin typeface="+mn-lt"/>
                        </a:rPr>
                        <a:t>Accounts Receivable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smtClean="0">
                          <a:solidFill>
                            <a:schemeClr val="bg2"/>
                          </a:solidFill>
                          <a:effectLst/>
                          <a:latin typeface="+mn-lt"/>
                        </a:rPr>
                        <a:t>   200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bg2"/>
                          </a:solidFill>
                          <a:effectLst/>
                          <a:latin typeface="+mn-lt"/>
                        </a:rPr>
                        <a:t>Interest Expense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(f)       50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bg2"/>
                          </a:solidFill>
                          <a:effectLst/>
                          <a:latin typeface="+mn-lt"/>
                        </a:rPr>
                        <a:t>Interest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smtClean="0">
                          <a:solidFill>
                            <a:schemeClr val="bg2"/>
                          </a:solidFill>
                          <a:effectLst/>
                          <a:latin typeface="+mn-lt"/>
                        </a:rPr>
                        <a:t>     50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bg2"/>
                          </a:solidFill>
                          <a:effectLst/>
                          <a:latin typeface="+mn-lt"/>
                        </a:rPr>
                        <a:t>Salaries and Wages Payable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bg2"/>
                          </a:solidFill>
                          <a:effectLst/>
                          <a:latin typeface="+mn-lt"/>
                        </a:rPr>
                        <a:t>(g) 1,200</a:t>
                      </a:r>
                      <a:endParaRPr lang="en-US" sz="1200" b="1" i="0" u="none" strike="noStrike" dirty="0">
                        <a:solidFill>
                          <a:schemeClr val="bg2"/>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
        <p:nvSpPr>
          <p:cNvPr id="7" name="Text Box 23"/>
          <p:cNvSpPr txBox="1">
            <a:spLocks noChangeArrowheads="1"/>
          </p:cNvSpPr>
          <p:nvPr/>
        </p:nvSpPr>
        <p:spPr bwMode="auto">
          <a:xfrm>
            <a:off x="7114309" y="381000"/>
            <a:ext cx="18010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rgbClr val="196E78"/>
                </a:solidFill>
                <a:latin typeface="+mn-lt"/>
              </a:rPr>
              <a:t>ILLUSTRATION 4.2</a:t>
            </a:r>
          </a:p>
          <a:p>
            <a:pPr>
              <a:spcBef>
                <a:spcPct val="0"/>
              </a:spcBef>
              <a:buClrTx/>
              <a:buSzTx/>
              <a:buFontTx/>
              <a:buNone/>
            </a:pPr>
            <a:r>
              <a:rPr lang="en-US" altLang="en-US" sz="1200" b="0" dirty="0" smtClean="0">
                <a:solidFill>
                  <a:schemeClr val="tx1"/>
                </a:solidFill>
                <a:latin typeface="+mn-lt"/>
              </a:rPr>
              <a:t>Preparing a </a:t>
            </a:r>
            <a:r>
              <a:rPr lang="en-US" altLang="en-US" sz="1200" b="0" dirty="0">
                <a:solidFill>
                  <a:schemeClr val="tx1"/>
                </a:solidFill>
                <a:latin typeface="+mn-lt"/>
              </a:rPr>
              <a:t>trial </a:t>
            </a:r>
            <a:r>
              <a:rPr lang="en-US" altLang="en-US" sz="1200" b="0" dirty="0" smtClean="0">
                <a:solidFill>
                  <a:schemeClr val="tx1"/>
                </a:solidFill>
                <a:latin typeface="+mn-lt"/>
              </a:rPr>
              <a:t>balance</a:t>
            </a:r>
            <a:endParaRPr lang="en-US" altLang="en-US" sz="1200" b="0" dirty="0">
              <a:solidFill>
                <a:schemeClr val="tx1"/>
              </a:solidFill>
              <a:latin typeface="+mn-lt"/>
            </a:endParaRPr>
          </a:p>
        </p:txBody>
      </p:sp>
      <p:sp>
        <p:nvSpPr>
          <p:cNvPr id="8" name="Rectangle 6"/>
          <p:cNvSpPr>
            <a:spLocks noChangeArrowheads="1"/>
          </p:cNvSpPr>
          <p:nvPr/>
        </p:nvSpPr>
        <p:spPr bwMode="auto">
          <a:xfrm>
            <a:off x="4283221" y="4305439"/>
            <a:ext cx="3368675" cy="707886"/>
          </a:xfrm>
          <a:prstGeom prst="rect">
            <a:avLst/>
          </a:prstGeom>
          <a:solidFill>
            <a:srgbClr val="FAF5C9"/>
          </a:solidFill>
          <a:ln w="28575" cap="sq" algn="ctr">
            <a:solidFill>
              <a:srgbClr val="990000"/>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000" b="0" dirty="0">
                <a:solidFill>
                  <a:schemeClr val="tx1"/>
                </a:solidFill>
                <a:latin typeface="+mn-lt"/>
              </a:rPr>
              <a:t>Trial balance amounts come directly from ledger </a:t>
            </a:r>
            <a:r>
              <a:rPr lang="en-US" altLang="en-US" sz="2000" b="0" dirty="0" smtClean="0">
                <a:solidFill>
                  <a:schemeClr val="tx1"/>
                </a:solidFill>
                <a:latin typeface="+mn-lt"/>
              </a:rPr>
              <a:t>accounts.</a:t>
            </a:r>
            <a:endParaRPr lang="en-US" altLang="en-US" sz="2000" b="0" dirty="0">
              <a:solidFill>
                <a:schemeClr val="tx1"/>
              </a:solidFill>
              <a:latin typeface="+mn-lt"/>
            </a:endParaRPr>
          </a:p>
        </p:txBody>
      </p:sp>
      <p:sp>
        <p:nvSpPr>
          <p:cNvPr id="9" name="Rectangle 15"/>
          <p:cNvSpPr>
            <a:spLocks noChangeArrowheads="1"/>
          </p:cNvSpPr>
          <p:nvPr/>
        </p:nvSpPr>
        <p:spPr bwMode="auto">
          <a:xfrm>
            <a:off x="489096" y="5007114"/>
            <a:ext cx="2362200" cy="707886"/>
          </a:xfrm>
          <a:prstGeom prst="rect">
            <a:avLst/>
          </a:prstGeom>
          <a:solidFill>
            <a:srgbClr val="FAF5C9"/>
          </a:solidFill>
          <a:ln w="28575" cap="sq" algn="ctr">
            <a:solidFill>
              <a:srgbClr val="990000"/>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000" b="0" dirty="0">
                <a:solidFill>
                  <a:schemeClr val="tx1"/>
                </a:solidFill>
                <a:latin typeface="+mn-lt"/>
              </a:rPr>
              <a:t>Include all accounts with </a:t>
            </a:r>
            <a:r>
              <a:rPr lang="en-US" altLang="en-US" sz="2000" b="0" dirty="0" smtClean="0">
                <a:solidFill>
                  <a:schemeClr val="tx1"/>
                </a:solidFill>
                <a:latin typeface="+mn-lt"/>
              </a:rPr>
              <a:t>balances.</a:t>
            </a:r>
            <a:endParaRPr lang="en-US" altLang="en-US" sz="2000" b="0" dirty="0">
              <a:solidFill>
                <a:schemeClr val="tx1"/>
              </a:solidFill>
              <a:latin typeface="+mn-lt"/>
            </a:endParaRPr>
          </a:p>
        </p:txBody>
      </p:sp>
      <p:sp>
        <p:nvSpPr>
          <p:cNvPr id="11" name="Freeform 16"/>
          <p:cNvSpPr>
            <a:spLocks/>
          </p:cNvSpPr>
          <p:nvPr/>
        </p:nvSpPr>
        <p:spPr bwMode="auto">
          <a:xfrm>
            <a:off x="792309" y="4305439"/>
            <a:ext cx="77787" cy="685800"/>
          </a:xfrm>
          <a:custGeom>
            <a:avLst/>
            <a:gdLst>
              <a:gd name="T0" fmla="*/ 0 w 1"/>
              <a:gd name="T1" fmla="*/ 2147483647 h 211"/>
              <a:gd name="T2" fmla="*/ 0 w 1"/>
              <a:gd name="T3" fmla="*/ 0 h 211"/>
              <a:gd name="T4" fmla="*/ 0 60000 65536"/>
              <a:gd name="T5" fmla="*/ 0 60000 65536"/>
              <a:gd name="T6" fmla="*/ 0 w 1"/>
              <a:gd name="T7" fmla="*/ 0 h 211"/>
              <a:gd name="T8" fmla="*/ 1 w 1"/>
              <a:gd name="T9" fmla="*/ 211 h 211"/>
            </a:gdLst>
            <a:ahLst/>
            <a:cxnLst>
              <a:cxn ang="T4">
                <a:pos x="T0" y="T1"/>
              </a:cxn>
              <a:cxn ang="T5">
                <a:pos x="T2" y="T3"/>
              </a:cxn>
            </a:cxnLst>
            <a:rect l="T6" t="T7" r="T8" b="T9"/>
            <a:pathLst>
              <a:path w="1" h="211">
                <a:moveTo>
                  <a:pt x="0" y="211"/>
                </a:moveTo>
                <a:lnTo>
                  <a:pt x="0" y="0"/>
                </a:lnTo>
              </a:path>
            </a:pathLst>
          </a:custGeom>
          <a:noFill/>
          <a:ln w="28575" cap="sq">
            <a:solidFill>
              <a:srgbClr val="99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cxnSp>
        <p:nvCxnSpPr>
          <p:cNvPr id="12" name="AutoShape 45"/>
          <p:cNvCxnSpPr>
            <a:cxnSpLocks noChangeShapeType="1"/>
            <a:stCxn id="8" idx="1"/>
          </p:cNvCxnSpPr>
          <p:nvPr/>
        </p:nvCxnSpPr>
        <p:spPr bwMode="auto">
          <a:xfrm rot="10800000">
            <a:off x="2786211" y="4370528"/>
            <a:ext cx="1497011" cy="288854"/>
          </a:xfrm>
          <a:prstGeom prst="bentConnector3">
            <a:avLst>
              <a:gd name="adj1" fmla="val 100073"/>
            </a:avLst>
          </a:prstGeom>
          <a:noFill/>
          <a:ln w="28575" cap="sq">
            <a:solidFill>
              <a:srgbClr val="99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23"/>
          <p:cNvSpPr txBox="1">
            <a:spLocks noChangeArrowheads="1"/>
          </p:cNvSpPr>
          <p:nvPr/>
        </p:nvSpPr>
        <p:spPr bwMode="auto">
          <a:xfrm>
            <a:off x="304800" y="304800"/>
            <a:ext cx="1801091" cy="531614"/>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1</a:t>
            </a:r>
          </a:p>
        </p:txBody>
      </p:sp>
    </p:spTree>
    <p:extLst>
      <p:ext uri="{BB962C8B-B14F-4D97-AF65-F5344CB8AC3E}">
        <p14:creationId xmlns:p14="http://schemas.microsoft.com/office/powerpoint/2010/main" val="2834448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
          <p:cNvSpPr>
            <a:spLocks noGrp="1"/>
          </p:cNvSpPr>
          <p:nvPr>
            <p:ph type="title" idx="4294967295"/>
          </p:nvPr>
        </p:nvSpPr>
        <p:spPr>
          <a:xfrm>
            <a:off x="309562" y="228600"/>
            <a:ext cx="8529638" cy="692497"/>
          </a:xfrm>
          <a:prstGeom prst="rect">
            <a:avLst/>
          </a:prstGeom>
          <a:solidFill>
            <a:schemeClr val="bg2"/>
          </a:solidFill>
        </p:spPr>
        <p:txBody>
          <a:bodyPr wrap="square" tIns="91440">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Step 2 Enter Adjustments</a:t>
            </a:r>
            <a:endParaRPr lang="en-US" sz="4000" b="1"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310776" y="914400"/>
            <a:ext cx="8534400" cy="4724400"/>
          </a:xfrm>
          <a:prstGeom prst="rect">
            <a:avLst/>
          </a:prstGeom>
        </p:spPr>
        <p:txBody>
          <a:bodyPr/>
          <a:lstStyle/>
          <a:p>
            <a:pPr marL="0" indent="0">
              <a:buNone/>
            </a:pPr>
            <a:r>
              <a:rPr lang="en-US" sz="2000" b="1" dirty="0" smtClean="0"/>
              <a:t>The </a:t>
            </a:r>
            <a:r>
              <a:rPr lang="en-US" sz="2000" b="1" dirty="0"/>
              <a:t>adjustments </a:t>
            </a:r>
            <a:r>
              <a:rPr lang="en-US" sz="2000" b="1" dirty="0" smtClean="0"/>
              <a:t>are </a:t>
            </a:r>
            <a:r>
              <a:rPr lang="en-US" sz="2000" b="1" dirty="0"/>
              <a:t>the same as </a:t>
            </a:r>
            <a:r>
              <a:rPr lang="en-US" sz="2000" b="1" dirty="0" smtClean="0"/>
              <a:t>in </a:t>
            </a:r>
            <a:r>
              <a:rPr lang="en-US" sz="2000" b="1" dirty="0"/>
              <a:t>Illustration 3.23.</a:t>
            </a:r>
          </a:p>
          <a:p>
            <a:pPr marL="346075" indent="-346075">
              <a:buFont typeface="+mj-lt"/>
              <a:buAutoNum type="alphaLcPeriod"/>
            </a:pPr>
            <a:r>
              <a:rPr lang="en-US" sz="2000" dirty="0" err="1" smtClean="0"/>
              <a:t>Yazici</a:t>
            </a:r>
            <a:r>
              <a:rPr lang="en-US" sz="2000" dirty="0" smtClean="0"/>
              <a:t> debits </a:t>
            </a:r>
            <a:r>
              <a:rPr lang="en-US" sz="2000" dirty="0"/>
              <a:t>an additional account, Supplies Expense, ₺1,500 for the cost of </a:t>
            </a:r>
            <a:r>
              <a:rPr lang="en-US" sz="2000" dirty="0" smtClean="0"/>
              <a:t>supplies used</a:t>
            </a:r>
            <a:r>
              <a:rPr lang="en-US" sz="2000" dirty="0"/>
              <a:t>, and credits Supplies ₺1,500</a:t>
            </a:r>
            <a:r>
              <a:rPr lang="en-US" sz="2000" dirty="0" smtClean="0"/>
              <a:t>.</a:t>
            </a:r>
          </a:p>
          <a:p>
            <a:pPr marL="346075" indent="-346075">
              <a:buFont typeface="+mj-lt"/>
              <a:buAutoNum type="alphaLcPeriod"/>
            </a:pPr>
            <a:r>
              <a:rPr lang="en-US" sz="2000" dirty="0" err="1"/>
              <a:t>Yazici</a:t>
            </a:r>
            <a:r>
              <a:rPr lang="en-US" sz="2000" dirty="0"/>
              <a:t> debits an additional account, Insurance Expense, </a:t>
            </a:r>
            <a:r>
              <a:rPr lang="en-US" sz="2000" dirty="0" smtClean="0"/>
              <a:t>₺50 </a:t>
            </a:r>
            <a:r>
              <a:rPr lang="en-US" sz="2000" dirty="0"/>
              <a:t>for the insurance that </a:t>
            </a:r>
            <a:r>
              <a:rPr lang="en-US" sz="2000" dirty="0" smtClean="0"/>
              <a:t>has expired</a:t>
            </a:r>
            <a:r>
              <a:rPr lang="en-US" sz="2000" dirty="0"/>
              <a:t>, and credits Prepaid Insurance ₺50</a:t>
            </a:r>
            <a:r>
              <a:rPr lang="en-US" sz="2000" dirty="0" smtClean="0"/>
              <a:t>.</a:t>
            </a:r>
          </a:p>
          <a:p>
            <a:pPr marL="346075" indent="-346075">
              <a:buFont typeface="+mj-lt"/>
              <a:buAutoNum type="alphaLcPeriod"/>
            </a:pPr>
            <a:r>
              <a:rPr lang="en-US" sz="2000" dirty="0" smtClean="0"/>
              <a:t>The </a:t>
            </a:r>
            <a:r>
              <a:rPr lang="en-US" sz="2000" dirty="0"/>
              <a:t>company needs two additional depreciation accounts. It debits </a:t>
            </a:r>
            <a:r>
              <a:rPr lang="en-US" sz="2000" dirty="0" smtClean="0"/>
              <a:t>Depreciation Expense </a:t>
            </a:r>
            <a:r>
              <a:rPr lang="en-US" sz="2000" dirty="0"/>
              <a:t>₺40 for the month’s depreciation, and credits Accumulated </a:t>
            </a:r>
            <a:r>
              <a:rPr lang="en-US" sz="2000" dirty="0" smtClean="0"/>
              <a:t>Depreciation—Equipment </a:t>
            </a:r>
            <a:r>
              <a:rPr lang="en-US" sz="2000" dirty="0"/>
              <a:t>₺40</a:t>
            </a:r>
            <a:r>
              <a:rPr lang="en-US" sz="2000" dirty="0" smtClean="0"/>
              <a:t>.</a:t>
            </a:r>
          </a:p>
          <a:p>
            <a:pPr marL="346075" indent="-346075">
              <a:buFont typeface="+mj-lt"/>
              <a:buAutoNum type="alphaLcPeriod"/>
            </a:pPr>
            <a:r>
              <a:rPr lang="en-US" sz="2000" dirty="0" err="1"/>
              <a:t>Yazici</a:t>
            </a:r>
            <a:r>
              <a:rPr lang="en-US" sz="2000" dirty="0"/>
              <a:t> debits Unearned Service Revenue ₺400 for services performed, and </a:t>
            </a:r>
            <a:r>
              <a:rPr lang="en-US" sz="2000" dirty="0" smtClean="0"/>
              <a:t>credits Service </a:t>
            </a:r>
            <a:r>
              <a:rPr lang="en-US" sz="2000" dirty="0"/>
              <a:t>Revenue ₺400</a:t>
            </a:r>
            <a:r>
              <a:rPr lang="en-US" sz="2000" dirty="0" smtClean="0"/>
              <a:t>.</a:t>
            </a:r>
          </a:p>
          <a:p>
            <a:pPr marL="346075" indent="-346075">
              <a:buFont typeface="+mj-lt"/>
              <a:buAutoNum type="alphaLcPeriod"/>
            </a:pPr>
            <a:r>
              <a:rPr lang="en-US" sz="2000" dirty="0" err="1"/>
              <a:t>Yazici</a:t>
            </a:r>
            <a:r>
              <a:rPr lang="en-US" sz="2000" dirty="0"/>
              <a:t> debits an additional account, Accounts Receivable, ₺200 for services </a:t>
            </a:r>
            <a:r>
              <a:rPr lang="en-US" sz="2000" dirty="0" smtClean="0"/>
              <a:t>performed but </a:t>
            </a:r>
            <a:r>
              <a:rPr lang="en-US" sz="2000" dirty="0"/>
              <a:t>not billed, and credits Service Revenue ₺200</a:t>
            </a:r>
            <a:r>
              <a:rPr lang="en-US" sz="2000" dirty="0" smtClean="0"/>
              <a:t>.</a:t>
            </a:r>
          </a:p>
          <a:p>
            <a:pPr marL="346075" indent="-346075">
              <a:buFont typeface="+mj-lt"/>
              <a:buAutoNum type="alphaLcPeriod"/>
            </a:pPr>
            <a:r>
              <a:rPr lang="en-US" sz="2000" dirty="0" smtClean="0"/>
              <a:t>The </a:t>
            </a:r>
            <a:r>
              <a:rPr lang="en-US" sz="2000" dirty="0"/>
              <a:t>company needs two additional accounts relating to interest. It debits Interest </a:t>
            </a:r>
            <a:r>
              <a:rPr lang="en-US" sz="2000" dirty="0" smtClean="0"/>
              <a:t>Expense </a:t>
            </a:r>
            <a:r>
              <a:rPr lang="en-US" sz="2000" dirty="0"/>
              <a:t>₺50 for accrued interest, and credits Interest Payable ₺50</a:t>
            </a:r>
            <a:r>
              <a:rPr lang="en-US" sz="2000" dirty="0" smtClean="0"/>
              <a:t>.</a:t>
            </a:r>
          </a:p>
          <a:p>
            <a:pPr marL="346075" indent="-346075">
              <a:buFont typeface="+mj-lt"/>
              <a:buAutoNum type="alphaLcPeriod"/>
            </a:pPr>
            <a:r>
              <a:rPr lang="en-US" sz="2000" dirty="0" err="1"/>
              <a:t>Yazici</a:t>
            </a:r>
            <a:r>
              <a:rPr lang="en-US" sz="2000" dirty="0"/>
              <a:t> debits Salaries and Wages Expense ₺1,200 for accrued salaries, and credits </a:t>
            </a:r>
            <a:r>
              <a:rPr lang="en-US" sz="2000" dirty="0" smtClean="0"/>
              <a:t>an additional </a:t>
            </a:r>
            <a:r>
              <a:rPr lang="en-US" sz="2000" dirty="0"/>
              <a:t>account, Salaries and Wages Payable, ₺1,200.</a:t>
            </a:r>
            <a:endParaRPr lang="en-US" altLang="en-US" sz="6000"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Tree>
    <p:extLst>
      <p:ext uri="{BB962C8B-B14F-4D97-AF65-F5344CB8AC3E}">
        <p14:creationId xmlns:p14="http://schemas.microsoft.com/office/powerpoint/2010/main" val="926747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0967010"/>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593792">
                  <a:extLst>
                    <a:ext uri="{9D8B030D-6E8A-4147-A177-3AD203B41FA5}">
                      <a16:colId xmlns:a16="http://schemas.microsoft.com/office/drawing/2014/main" val="20008"/>
                    </a:ext>
                  </a:extLst>
                </a:gridCol>
                <a:gridCol w="76727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smtClean="0">
                          <a:solidFill>
                            <a:schemeClr val="dk1"/>
                          </a:solidFill>
                          <a:latin typeface="+mn-lt"/>
                          <a:ea typeface="+mn-ea"/>
                          <a:cs typeface="+mn-cs"/>
                        </a:rPr>
                        <a:t>Yazici</a:t>
                      </a:r>
                      <a:r>
                        <a:rPr lang="en-US" sz="1200" b="1" i="0" u="none" strike="noStrike" kern="1200" baseline="0" dirty="0" smtClean="0">
                          <a:solidFill>
                            <a:schemeClr val="dk1"/>
                          </a:solidFill>
                          <a:latin typeface="+mn-lt"/>
                          <a:ea typeface="+mn-ea"/>
                          <a:cs typeface="+mn-cs"/>
                        </a:rPr>
                        <a:t> Advertising</a:t>
                      </a:r>
                    </a:p>
                    <a:p>
                      <a:pPr algn="ctr"/>
                      <a:r>
                        <a:rPr lang="en-US" sz="1200" b="1" i="0" u="none" strike="noStrike" kern="1200" baseline="0" dirty="0" smtClean="0">
                          <a:solidFill>
                            <a:schemeClr val="dk1"/>
                          </a:solidFill>
                          <a:latin typeface="+mn-lt"/>
                          <a:ea typeface="+mn-ea"/>
                          <a:cs typeface="+mn-cs"/>
                        </a:rPr>
                        <a:t>Worksheet</a:t>
                      </a:r>
                    </a:p>
                    <a:p>
                      <a:pPr algn="ctr"/>
                      <a:r>
                        <a:rPr lang="en-US" sz="1200" b="1" i="0" u="none" strike="noStrike" kern="1200" baseline="0" dirty="0" smtClean="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endParaRPr lang="en-US" sz="1200" b="1" u="none" strike="noStrike" dirty="0" smtClean="0">
                        <a:effectLst/>
                        <a:latin typeface="+mn-lt"/>
                      </a:endParaRPr>
                    </a:p>
                    <a:p>
                      <a:pPr algn="ctr" fontAlgn="b"/>
                      <a:r>
                        <a:rPr lang="en-US" sz="1200" b="1" u="none" strike="noStrike" dirty="0" smtClean="0">
                          <a:effectLst/>
                          <a:latin typeface="+mn-lt"/>
                        </a:rPr>
                        <a:t>Trial </a:t>
                      </a:r>
                      <a:r>
                        <a:rPr lang="en-US" sz="1200" b="1" u="none" strike="noStrike" dirty="0">
                          <a:effectLst/>
                          <a:latin typeface="+mn-lt"/>
                        </a:rPr>
                        <a:t>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endParaRPr lang="en-US" sz="1200" b="1" u="none" strike="noStrike" dirty="0" smtClean="0">
                        <a:effectLst/>
                        <a:latin typeface="+mn-lt"/>
                      </a:endParaRPr>
                    </a:p>
                    <a:p>
                      <a:pPr algn="ctr" fontAlgn="b"/>
                      <a:r>
                        <a:rPr lang="en-US" sz="1200" b="1" u="none" strike="noStrike" dirty="0" smtClean="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smtClean="0">
                          <a:effectLst/>
                          <a:latin typeface="+mn-lt"/>
                        </a:rPr>
                        <a:t>Statement of</a:t>
                      </a:r>
                    </a:p>
                    <a:p>
                      <a:pPr algn="ctr" fontAlgn="b"/>
                      <a:r>
                        <a:rPr lang="en-US" sz="1200" b="1" u="none" strike="noStrike" dirty="0" smtClean="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a:t>
                      </a:r>
                      <a:r>
                        <a:rPr lang="en-US" sz="1200" b="1" i="0" u="none" strike="noStrike" baseline="0" dirty="0" smtClean="0">
                          <a:solidFill>
                            <a:schemeClr val="tx1"/>
                          </a:solidFill>
                          <a:effectLst/>
                          <a:latin typeface="+mn-lt"/>
                        </a:rPr>
                        <a:t> </a:t>
                      </a:r>
                      <a:r>
                        <a:rPr lang="en-US" sz="1200" b="1" i="0" u="none" strike="noStrike" dirty="0" smtClean="0">
                          <a:solidFill>
                            <a:schemeClr val="tx1"/>
                          </a:solidFill>
                          <a:effectLst/>
                          <a:latin typeface="+mn-lt"/>
                        </a:rPr>
                        <a:t>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(b)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(e)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smtClean="0">
                          <a:solidFill>
                            <a:schemeClr val="tx1"/>
                          </a:solidFill>
                          <a:effectLst/>
                          <a:latin typeface="+mn-lt"/>
                        </a:rPr>
                        <a:t>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(f)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
        <p:nvSpPr>
          <p:cNvPr id="7" name="Text Box 23"/>
          <p:cNvSpPr txBox="1">
            <a:spLocks noChangeArrowheads="1"/>
          </p:cNvSpPr>
          <p:nvPr/>
        </p:nvSpPr>
        <p:spPr bwMode="auto">
          <a:xfrm>
            <a:off x="7114309" y="381000"/>
            <a:ext cx="18010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rgbClr val="196E78"/>
                </a:solidFill>
                <a:latin typeface="+mn-lt"/>
              </a:rPr>
              <a:t>ILLUSTRATION 4.3</a:t>
            </a:r>
          </a:p>
          <a:p>
            <a:pPr>
              <a:spcBef>
                <a:spcPct val="0"/>
              </a:spcBef>
              <a:buClrTx/>
              <a:buSzTx/>
              <a:buFontTx/>
              <a:buNone/>
            </a:pPr>
            <a:r>
              <a:rPr lang="en-US" altLang="en-US" sz="1200" b="0" dirty="0" smtClean="0">
                <a:solidFill>
                  <a:schemeClr val="tx1"/>
                </a:solidFill>
                <a:latin typeface="+mn-lt"/>
              </a:rPr>
              <a:t>Entering the adjustments</a:t>
            </a:r>
            <a:endParaRPr lang="en-US" altLang="en-US" sz="1200" b="0" dirty="0">
              <a:solidFill>
                <a:schemeClr val="tx1"/>
              </a:solidFill>
              <a:latin typeface="+mn-lt"/>
            </a:endParaRP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a:t>
            </a:r>
            <a:r>
              <a:rPr lang="en-US" altLang="en-US" sz="3200" dirty="0" smtClean="0">
                <a:solidFill>
                  <a:schemeClr val="accent1"/>
                </a:solidFill>
                <a:latin typeface="Calibri" panose="020F0502020204030204" pitchFamily="34" charset="0"/>
                <a:ea typeface="Source Sans Pro" charset="0"/>
                <a:cs typeface="Calibri" panose="020F0502020204030204" pitchFamily="34" charset="0"/>
              </a:rPr>
              <a:t>2</a:t>
            </a:r>
            <a:endParaRPr lang="en-US" altLang="en-US" sz="3200"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9" name="Rectangle 5"/>
          <p:cNvSpPr>
            <a:spLocks noChangeArrowheads="1"/>
          </p:cNvSpPr>
          <p:nvPr/>
        </p:nvSpPr>
        <p:spPr bwMode="auto">
          <a:xfrm>
            <a:off x="5558243" y="4495800"/>
            <a:ext cx="3238500" cy="923330"/>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pPr>
            <a:r>
              <a:rPr lang="en-US" altLang="en-US" dirty="0"/>
              <a:t>Enter adjustment amounts, total adjustments columns, and check for equality.</a:t>
            </a:r>
          </a:p>
        </p:txBody>
      </p:sp>
      <p:sp>
        <p:nvSpPr>
          <p:cNvPr id="11" name="Rectangle 19"/>
          <p:cNvSpPr>
            <a:spLocks noChangeArrowheads="1"/>
          </p:cNvSpPr>
          <p:nvPr/>
        </p:nvSpPr>
        <p:spPr bwMode="auto">
          <a:xfrm>
            <a:off x="533400" y="5901072"/>
            <a:ext cx="4267200"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pPr>
            <a:r>
              <a:rPr lang="en-US" altLang="en-US" dirty="0"/>
              <a:t>Add additional accounts as needed.</a:t>
            </a:r>
          </a:p>
        </p:txBody>
      </p:sp>
      <p:sp>
        <p:nvSpPr>
          <p:cNvPr id="12" name="Text Box 22"/>
          <p:cNvSpPr txBox="1">
            <a:spLocks noChangeArrowheads="1"/>
          </p:cNvSpPr>
          <p:nvPr/>
        </p:nvSpPr>
        <p:spPr bwMode="auto">
          <a:xfrm>
            <a:off x="5486400" y="1828800"/>
            <a:ext cx="3352800" cy="2557623"/>
          </a:xfrm>
          <a:prstGeom prst="rect">
            <a:avLst/>
          </a:prstGeom>
          <a:solidFill>
            <a:schemeClr val="bg2"/>
          </a:solidFill>
          <a:ln w="28575" cap="sq">
            <a:solidFill>
              <a:schemeClr val="tx1"/>
            </a:solidFill>
            <a:miter lim="800000"/>
            <a:headEnd type="none" w="sm" len="sm"/>
            <a:tailEnd type="none" w="sm" len="sm"/>
          </a:ln>
          <a:extLst/>
        </p:spPr>
        <p:txBody>
          <a:bodyPr>
            <a:spAutoFit/>
          </a:bodyPr>
          <a:lstStyle>
            <a:lvl1pPr marL="401638" indent="-401638" algn="l">
              <a:spcBef>
                <a:spcPct val="20000"/>
              </a:spcBef>
              <a:buClr>
                <a:schemeClr val="accent2"/>
              </a:buClr>
              <a:buSzPct val="75000"/>
              <a:buFont typeface="Wingdings" pitchFamily="2" charset="2"/>
              <a:buChar char="l"/>
              <a:tabLst>
                <a:tab pos="40005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0005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0005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00050" algn="l"/>
              </a:tabLst>
              <a:defRPr sz="2000" b="1">
                <a:solidFill>
                  <a:schemeClr val="bg2"/>
                </a:solidFill>
                <a:latin typeface="Arial" charset="0"/>
              </a:defRPr>
            </a:lvl9pPr>
          </a:lstStyle>
          <a:p>
            <a:pPr>
              <a:lnSpc>
                <a:spcPct val="110000"/>
              </a:lnSpc>
              <a:spcBef>
                <a:spcPct val="10000"/>
              </a:spcBef>
              <a:buClrTx/>
              <a:buSzPct val="80000"/>
              <a:buFontTx/>
              <a:buNone/>
            </a:pPr>
            <a:r>
              <a:rPr lang="en-US" altLang="en-US" sz="1800" dirty="0">
                <a:solidFill>
                  <a:srgbClr val="990000"/>
                </a:solidFill>
                <a:latin typeface="+mn-lt"/>
              </a:rPr>
              <a:t>Adjustments Key:</a:t>
            </a:r>
          </a:p>
          <a:p>
            <a:pPr>
              <a:lnSpc>
                <a:spcPct val="110000"/>
              </a:lnSpc>
              <a:spcBef>
                <a:spcPct val="10000"/>
              </a:spcBef>
              <a:buClrTx/>
              <a:buSzPct val="80000"/>
              <a:buFontTx/>
              <a:buNone/>
            </a:pPr>
            <a:r>
              <a:rPr lang="en-US" altLang="en-US" sz="1800" b="0" dirty="0">
                <a:solidFill>
                  <a:srgbClr val="000000"/>
                </a:solidFill>
                <a:latin typeface="+mn-lt"/>
              </a:rPr>
              <a:t>(a) 	Supplies </a:t>
            </a:r>
            <a:r>
              <a:rPr lang="en-US" altLang="en-US" sz="1800" b="0" dirty="0" smtClean="0">
                <a:solidFill>
                  <a:srgbClr val="000000"/>
                </a:solidFill>
                <a:latin typeface="+mn-lt"/>
              </a:rPr>
              <a:t>Used</a:t>
            </a:r>
            <a:endParaRPr lang="en-US" altLang="en-US" sz="1800" b="0" dirty="0">
              <a:solidFill>
                <a:srgbClr val="000000"/>
              </a:solidFill>
              <a:latin typeface="+mn-lt"/>
            </a:endParaRPr>
          </a:p>
          <a:p>
            <a:pPr>
              <a:lnSpc>
                <a:spcPct val="110000"/>
              </a:lnSpc>
              <a:spcBef>
                <a:spcPct val="0"/>
              </a:spcBef>
              <a:buClrTx/>
              <a:buSzTx/>
              <a:buFontTx/>
              <a:buNone/>
            </a:pPr>
            <a:r>
              <a:rPr lang="en-US" altLang="en-US" sz="1800" b="0" dirty="0">
                <a:solidFill>
                  <a:srgbClr val="000000"/>
                </a:solidFill>
                <a:latin typeface="+mn-lt"/>
              </a:rPr>
              <a:t>(b) 	Insurance </a:t>
            </a:r>
            <a:r>
              <a:rPr lang="en-US" altLang="en-US" sz="1800" b="0" dirty="0" smtClean="0">
                <a:solidFill>
                  <a:srgbClr val="000000"/>
                </a:solidFill>
                <a:latin typeface="+mn-lt"/>
              </a:rPr>
              <a:t>Expired</a:t>
            </a:r>
            <a:endParaRPr lang="en-US" altLang="en-US" sz="1800" b="0" dirty="0">
              <a:solidFill>
                <a:srgbClr val="000000"/>
              </a:solidFill>
              <a:latin typeface="+mn-lt"/>
            </a:endParaRPr>
          </a:p>
          <a:p>
            <a:pPr>
              <a:lnSpc>
                <a:spcPct val="110000"/>
              </a:lnSpc>
              <a:spcBef>
                <a:spcPct val="0"/>
              </a:spcBef>
              <a:buClrTx/>
              <a:buSzTx/>
              <a:buFontTx/>
              <a:buNone/>
            </a:pPr>
            <a:r>
              <a:rPr lang="en-US" altLang="en-US" sz="1800" b="0" dirty="0">
                <a:solidFill>
                  <a:srgbClr val="000000"/>
                </a:solidFill>
                <a:latin typeface="+mn-lt"/>
              </a:rPr>
              <a:t>(c) 	Depreciation </a:t>
            </a:r>
            <a:r>
              <a:rPr lang="en-US" altLang="en-US" sz="1800" b="0" dirty="0" smtClean="0">
                <a:solidFill>
                  <a:srgbClr val="000000"/>
                </a:solidFill>
                <a:latin typeface="+mn-lt"/>
              </a:rPr>
              <a:t>Expensed</a:t>
            </a:r>
            <a:endParaRPr lang="en-US" altLang="en-US" sz="1800" b="0" dirty="0">
              <a:solidFill>
                <a:srgbClr val="000000"/>
              </a:solidFill>
              <a:latin typeface="+mn-lt"/>
            </a:endParaRPr>
          </a:p>
          <a:p>
            <a:pPr>
              <a:lnSpc>
                <a:spcPct val="110000"/>
              </a:lnSpc>
              <a:spcBef>
                <a:spcPct val="0"/>
              </a:spcBef>
              <a:buClrTx/>
              <a:buSzTx/>
              <a:buFontTx/>
              <a:buNone/>
            </a:pPr>
            <a:r>
              <a:rPr lang="en-US" altLang="en-US" sz="1800" b="0" dirty="0">
                <a:solidFill>
                  <a:srgbClr val="000000"/>
                </a:solidFill>
                <a:latin typeface="+mn-lt"/>
              </a:rPr>
              <a:t>(d) 	Service Revenue </a:t>
            </a:r>
            <a:r>
              <a:rPr lang="en-US" altLang="en-US" sz="1800" b="0" dirty="0" smtClean="0">
                <a:solidFill>
                  <a:srgbClr val="000000"/>
                </a:solidFill>
                <a:latin typeface="+mn-lt"/>
              </a:rPr>
              <a:t>Recognized</a:t>
            </a:r>
            <a:endParaRPr lang="en-US" altLang="en-US" sz="1800" b="0" dirty="0">
              <a:solidFill>
                <a:srgbClr val="000000"/>
              </a:solidFill>
              <a:latin typeface="+mn-lt"/>
            </a:endParaRPr>
          </a:p>
          <a:p>
            <a:pPr>
              <a:lnSpc>
                <a:spcPct val="110000"/>
              </a:lnSpc>
              <a:spcBef>
                <a:spcPct val="0"/>
              </a:spcBef>
              <a:buClrTx/>
              <a:buSzTx/>
              <a:buFontTx/>
              <a:buNone/>
            </a:pPr>
            <a:r>
              <a:rPr lang="en-US" altLang="en-US" sz="1800" b="0" dirty="0">
                <a:solidFill>
                  <a:srgbClr val="000000"/>
                </a:solidFill>
                <a:latin typeface="+mn-lt"/>
              </a:rPr>
              <a:t>(e) 	Service Revenue </a:t>
            </a:r>
            <a:r>
              <a:rPr lang="en-US" altLang="en-US" sz="1800" b="0" dirty="0" smtClean="0">
                <a:solidFill>
                  <a:srgbClr val="000000"/>
                </a:solidFill>
                <a:latin typeface="+mn-lt"/>
              </a:rPr>
              <a:t>Accrued</a:t>
            </a:r>
            <a:endParaRPr lang="en-US" altLang="en-US" sz="1800" b="0" dirty="0">
              <a:solidFill>
                <a:srgbClr val="000000"/>
              </a:solidFill>
              <a:latin typeface="+mn-lt"/>
            </a:endParaRPr>
          </a:p>
          <a:p>
            <a:pPr>
              <a:lnSpc>
                <a:spcPct val="110000"/>
              </a:lnSpc>
              <a:spcBef>
                <a:spcPct val="0"/>
              </a:spcBef>
              <a:buClrTx/>
              <a:buSzTx/>
              <a:buFontTx/>
              <a:buNone/>
            </a:pPr>
            <a:r>
              <a:rPr lang="en-US" altLang="en-US" sz="1800" b="0" dirty="0">
                <a:solidFill>
                  <a:srgbClr val="000000"/>
                </a:solidFill>
                <a:latin typeface="+mn-lt"/>
              </a:rPr>
              <a:t>(f) 	Interest </a:t>
            </a:r>
            <a:r>
              <a:rPr lang="en-US" altLang="en-US" sz="1800" b="0" dirty="0" smtClean="0">
                <a:solidFill>
                  <a:srgbClr val="000000"/>
                </a:solidFill>
                <a:latin typeface="+mn-lt"/>
              </a:rPr>
              <a:t>Accrued</a:t>
            </a:r>
            <a:endParaRPr lang="en-US" altLang="en-US" sz="1800" b="0" dirty="0">
              <a:solidFill>
                <a:srgbClr val="000000"/>
              </a:solidFill>
              <a:latin typeface="+mn-lt"/>
            </a:endParaRPr>
          </a:p>
          <a:p>
            <a:pPr>
              <a:lnSpc>
                <a:spcPct val="110000"/>
              </a:lnSpc>
              <a:spcBef>
                <a:spcPct val="0"/>
              </a:spcBef>
              <a:buClrTx/>
              <a:buSzTx/>
              <a:buFontTx/>
              <a:buNone/>
            </a:pPr>
            <a:r>
              <a:rPr lang="en-US" altLang="en-US" sz="1800" b="0" dirty="0">
                <a:solidFill>
                  <a:srgbClr val="000000"/>
                </a:solidFill>
                <a:latin typeface="+mn-lt"/>
              </a:rPr>
              <a:t>(g) 	Salaries </a:t>
            </a:r>
            <a:r>
              <a:rPr lang="en-US" altLang="en-US" sz="1800" b="0" dirty="0" smtClean="0">
                <a:solidFill>
                  <a:srgbClr val="000000"/>
                </a:solidFill>
                <a:latin typeface="+mn-lt"/>
              </a:rPr>
              <a:t>Accrued</a:t>
            </a:r>
            <a:endParaRPr lang="en-US" altLang="en-US" sz="1800" b="0" dirty="0">
              <a:solidFill>
                <a:srgbClr val="000000"/>
              </a:solidFill>
              <a:latin typeface="+mn-lt"/>
            </a:endParaRPr>
          </a:p>
        </p:txBody>
      </p:sp>
      <p:sp>
        <p:nvSpPr>
          <p:cNvPr id="13" name="AutoShape 23"/>
          <p:cNvSpPr>
            <a:spLocks/>
          </p:cNvSpPr>
          <p:nvPr/>
        </p:nvSpPr>
        <p:spPr bwMode="auto">
          <a:xfrm>
            <a:off x="2133600" y="4159104"/>
            <a:ext cx="152400" cy="1424940"/>
          </a:xfrm>
          <a:prstGeom prst="rightBrace">
            <a:avLst>
              <a:gd name="adj1" fmla="val 70833"/>
              <a:gd name="adj2" fmla="val 50000"/>
            </a:avLst>
          </a:prstGeom>
          <a:noFill/>
          <a:ln w="28575"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4" name="AutoShape 23"/>
          <p:cNvSpPr>
            <a:spLocks/>
          </p:cNvSpPr>
          <p:nvPr/>
        </p:nvSpPr>
        <p:spPr bwMode="auto">
          <a:xfrm>
            <a:off x="4847405" y="4134502"/>
            <a:ext cx="155633" cy="1449542"/>
          </a:xfrm>
          <a:prstGeom prst="rightBrace">
            <a:avLst>
              <a:gd name="adj1" fmla="val 70833"/>
              <a:gd name="adj2" fmla="val 50000"/>
            </a:avLst>
          </a:prstGeom>
          <a:noFill/>
          <a:ln w="28575"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cxnSp>
        <p:nvCxnSpPr>
          <p:cNvPr id="15" name="AutoShape 28"/>
          <p:cNvCxnSpPr>
            <a:cxnSpLocks noChangeShapeType="1"/>
            <a:stCxn id="9" idx="1"/>
            <a:endCxn id="14" idx="1"/>
          </p:cNvCxnSpPr>
          <p:nvPr/>
        </p:nvCxnSpPr>
        <p:spPr bwMode="auto">
          <a:xfrm flipH="1" flipV="1">
            <a:off x="5003038" y="4859273"/>
            <a:ext cx="555205" cy="98192"/>
          </a:xfrm>
          <a:prstGeom prst="straightConnector1">
            <a:avLst/>
          </a:prstGeom>
          <a:noFill/>
          <a:ln w="28575"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Elbow Connector 15"/>
          <p:cNvCxnSpPr>
            <a:stCxn id="11" idx="0"/>
            <a:endCxn id="13" idx="1"/>
          </p:cNvCxnSpPr>
          <p:nvPr/>
        </p:nvCxnSpPr>
        <p:spPr bwMode="auto">
          <a:xfrm rot="16200000" flipV="1">
            <a:off x="1961751" y="5195823"/>
            <a:ext cx="1029498" cy="381000"/>
          </a:xfrm>
          <a:prstGeom prst="bentConnector4">
            <a:avLst>
              <a:gd name="adj1" fmla="val 15397"/>
              <a:gd name="adj2" fmla="val 465"/>
            </a:avLst>
          </a:prstGeom>
          <a:noFill/>
          <a:ln w="28575" cap="sq">
            <a:solidFill>
              <a:srgbClr val="99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35389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49578348"/>
              </p:ext>
            </p:extLst>
          </p:nvPr>
        </p:nvGraphicFramePr>
        <p:xfrm>
          <a:off x="216662" y="302007"/>
          <a:ext cx="8698742" cy="5870193"/>
        </p:xfrm>
        <a:graphic>
          <a:graphicData uri="http://schemas.openxmlformats.org/drawingml/2006/table">
            <a:tbl>
              <a:tblPr>
                <a:tableStyleId>{5C22544A-7EE6-4342-B048-85BDC9FD1C3A}</a:tableStyleId>
              </a:tblPr>
              <a:tblGrid>
                <a:gridCol w="1893422">
                  <a:extLst>
                    <a:ext uri="{9D8B030D-6E8A-4147-A177-3AD203B41FA5}">
                      <a16:colId xmlns:a16="http://schemas.microsoft.com/office/drawing/2014/main" val="20000"/>
                    </a:ext>
                  </a:extLst>
                </a:gridCol>
                <a:gridCol w="680532">
                  <a:extLst>
                    <a:ext uri="{9D8B030D-6E8A-4147-A177-3AD203B41FA5}">
                      <a16:colId xmlns:a16="http://schemas.microsoft.com/office/drawing/2014/main" val="20001"/>
                    </a:ext>
                  </a:extLst>
                </a:gridCol>
                <a:gridCol w="680532">
                  <a:extLst>
                    <a:ext uri="{9D8B030D-6E8A-4147-A177-3AD203B41FA5}">
                      <a16:colId xmlns:a16="http://schemas.microsoft.com/office/drawing/2014/main" val="20002"/>
                    </a:ext>
                  </a:extLst>
                </a:gridCol>
                <a:gridCol w="680532">
                  <a:extLst>
                    <a:ext uri="{9D8B030D-6E8A-4147-A177-3AD203B41FA5}">
                      <a16:colId xmlns:a16="http://schemas.microsoft.com/office/drawing/2014/main" val="20003"/>
                    </a:ext>
                  </a:extLst>
                </a:gridCol>
                <a:gridCol w="680532">
                  <a:extLst>
                    <a:ext uri="{9D8B030D-6E8A-4147-A177-3AD203B41FA5}">
                      <a16:colId xmlns:a16="http://schemas.microsoft.com/office/drawing/2014/main" val="20004"/>
                    </a:ext>
                  </a:extLst>
                </a:gridCol>
                <a:gridCol w="680532">
                  <a:extLst>
                    <a:ext uri="{9D8B030D-6E8A-4147-A177-3AD203B41FA5}">
                      <a16:colId xmlns:a16="http://schemas.microsoft.com/office/drawing/2014/main" val="20005"/>
                    </a:ext>
                  </a:extLst>
                </a:gridCol>
                <a:gridCol w="680532">
                  <a:extLst>
                    <a:ext uri="{9D8B030D-6E8A-4147-A177-3AD203B41FA5}">
                      <a16:colId xmlns:a16="http://schemas.microsoft.com/office/drawing/2014/main" val="20006"/>
                    </a:ext>
                  </a:extLst>
                </a:gridCol>
                <a:gridCol w="680532">
                  <a:extLst>
                    <a:ext uri="{9D8B030D-6E8A-4147-A177-3AD203B41FA5}">
                      <a16:colId xmlns:a16="http://schemas.microsoft.com/office/drawing/2014/main" val="20007"/>
                    </a:ext>
                  </a:extLst>
                </a:gridCol>
                <a:gridCol w="680532">
                  <a:extLst>
                    <a:ext uri="{9D8B030D-6E8A-4147-A177-3AD203B41FA5}">
                      <a16:colId xmlns:a16="http://schemas.microsoft.com/office/drawing/2014/main" val="20008"/>
                    </a:ext>
                  </a:extLst>
                </a:gridCol>
                <a:gridCol w="680532">
                  <a:extLst>
                    <a:ext uri="{9D8B030D-6E8A-4147-A177-3AD203B41FA5}">
                      <a16:colId xmlns:a16="http://schemas.microsoft.com/office/drawing/2014/main" val="20009"/>
                    </a:ext>
                  </a:extLst>
                </a:gridCol>
                <a:gridCol w="680532">
                  <a:extLst>
                    <a:ext uri="{9D8B030D-6E8A-4147-A177-3AD203B41FA5}">
                      <a16:colId xmlns:a16="http://schemas.microsoft.com/office/drawing/2014/main" val="20010"/>
                    </a:ext>
                  </a:extLst>
                </a:gridCol>
              </a:tblGrid>
              <a:tr h="180614">
                <a:tc gridSpan="11">
                  <a:txBody>
                    <a:bodyPr/>
                    <a:lstStyle/>
                    <a:p>
                      <a:pPr algn="ctr"/>
                      <a:r>
                        <a:rPr lang="en-US" sz="1200" b="1" i="0" u="none" strike="noStrike" kern="1200" baseline="0" dirty="0" err="1" smtClean="0">
                          <a:solidFill>
                            <a:schemeClr val="dk1"/>
                          </a:solidFill>
                          <a:latin typeface="+mn-lt"/>
                          <a:ea typeface="+mn-ea"/>
                          <a:cs typeface="+mn-cs"/>
                        </a:rPr>
                        <a:t>Yazici</a:t>
                      </a:r>
                      <a:r>
                        <a:rPr lang="en-US" sz="1200" b="1" i="0" u="none" strike="noStrike" kern="1200" baseline="0" dirty="0" smtClean="0">
                          <a:solidFill>
                            <a:schemeClr val="dk1"/>
                          </a:solidFill>
                          <a:latin typeface="+mn-lt"/>
                          <a:ea typeface="+mn-ea"/>
                          <a:cs typeface="+mn-cs"/>
                        </a:rPr>
                        <a:t> Advertising</a:t>
                      </a:r>
                    </a:p>
                    <a:p>
                      <a:pPr algn="ctr"/>
                      <a:r>
                        <a:rPr lang="en-US" sz="1200" b="1" i="0" u="none" strike="noStrike" kern="1200" baseline="0" dirty="0" smtClean="0">
                          <a:solidFill>
                            <a:schemeClr val="dk1"/>
                          </a:solidFill>
                          <a:latin typeface="+mn-lt"/>
                          <a:ea typeface="+mn-ea"/>
                          <a:cs typeface="+mn-cs"/>
                        </a:rPr>
                        <a:t>Worksheet</a:t>
                      </a:r>
                    </a:p>
                    <a:p>
                      <a:pPr algn="ctr"/>
                      <a:r>
                        <a:rPr lang="en-US" sz="1200" b="1" i="0" u="none" strike="noStrike" kern="1200" baseline="0" dirty="0" smtClean="0">
                          <a:solidFill>
                            <a:schemeClr val="dk1"/>
                          </a:solidFill>
                          <a:latin typeface="+mn-lt"/>
                          <a:ea typeface="+mn-ea"/>
                          <a:cs typeface="+mn-cs"/>
                        </a:rPr>
                        <a:t>For the Month Ended October 31, 2020</a:t>
                      </a:r>
                      <a:endParaRPr lang="en-US" sz="1000" b="1" i="0" u="none" strike="noStrike" dirty="0">
                        <a:solidFill>
                          <a:srgbClr val="000000"/>
                        </a:solidFill>
                        <a:effectLst/>
                        <a:latin typeface="+mn-lt"/>
                      </a:endParaRPr>
                    </a:p>
                  </a:txBody>
                  <a:tcPr marL="1824" marR="1824" anchor="b">
                    <a:lnB w="19050" cap="flat" cmpd="sng" algn="ctr">
                      <a:solidFill>
                        <a:schemeClr val="tx1"/>
                      </a:solidFill>
                      <a:prstDash val="solid"/>
                      <a:round/>
                      <a:headEnd type="none" w="med" len="med"/>
                      <a:tailEnd type="none" w="med" len="med"/>
                    </a:lnB>
                    <a:solidFill>
                      <a:schemeClr val="bg2"/>
                    </a:solidFill>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algn="ctr" fontAlgn="b"/>
                      <a:endParaRPr lang="en-US" sz="1200" b="1" i="0" u="none" strike="noStrike" dirty="0">
                        <a:solidFill>
                          <a:srgbClr val="000000"/>
                        </a:solidFill>
                        <a:effectLst/>
                        <a:latin typeface="+mn-lt"/>
                      </a:endParaRPr>
                    </a:p>
                  </a:txBody>
                  <a:tcPr marL="1824" marR="1824" marT="1824"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180614">
                <a:tc>
                  <a:txBody>
                    <a:bodyPr/>
                    <a:lstStyle/>
                    <a:p>
                      <a:pPr algn="l" fontAlgn="b"/>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solidFill>
                      <a:schemeClr val="bg2"/>
                    </a:solidFill>
                  </a:tcPr>
                </a:tc>
                <a:tc gridSpan="2">
                  <a:txBody>
                    <a:bodyPr/>
                    <a:lstStyle/>
                    <a:p>
                      <a:pPr algn="ctr" fontAlgn="b"/>
                      <a:r>
                        <a:rPr lang="en-US" sz="1200" b="1" u="none" strike="noStrike" dirty="0">
                          <a:effectLst/>
                          <a:latin typeface="+mn-lt"/>
                        </a:rPr>
                        <a:t> Trial 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Adjustments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Adjusted </a:t>
                      </a:r>
                      <a:endParaRPr lang="en-US" sz="1200" b="1" u="none" strike="noStrike" dirty="0" smtClean="0">
                        <a:effectLst/>
                        <a:latin typeface="+mn-lt"/>
                      </a:endParaRPr>
                    </a:p>
                    <a:p>
                      <a:pPr algn="ctr" fontAlgn="b"/>
                      <a:r>
                        <a:rPr lang="en-US" sz="1200" b="1" u="none" strike="noStrike" dirty="0" smtClean="0">
                          <a:effectLst/>
                          <a:latin typeface="+mn-lt"/>
                        </a:rPr>
                        <a:t>Trial </a:t>
                      </a:r>
                      <a:r>
                        <a:rPr lang="en-US" sz="1200" b="1" u="none" strike="noStrike" dirty="0">
                          <a:effectLst/>
                          <a:latin typeface="+mn-lt"/>
                        </a:rPr>
                        <a:t>Balance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a:effectLst/>
                          <a:latin typeface="+mn-lt"/>
                        </a:rPr>
                        <a:t> Income </a:t>
                      </a:r>
                      <a:endParaRPr lang="en-US" sz="1200" b="1" u="none" strike="noStrike" dirty="0" smtClean="0">
                        <a:effectLst/>
                        <a:latin typeface="+mn-lt"/>
                      </a:endParaRPr>
                    </a:p>
                    <a:p>
                      <a:pPr algn="ctr" fontAlgn="b"/>
                      <a:r>
                        <a:rPr lang="en-US" sz="1200" b="1" u="none" strike="noStrike" dirty="0" smtClean="0">
                          <a:effectLst/>
                          <a:latin typeface="+mn-lt"/>
                        </a:rPr>
                        <a:t>Statement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2">
                  <a:txBody>
                    <a:bodyPr/>
                    <a:lstStyle/>
                    <a:p>
                      <a:pPr algn="ctr" fontAlgn="b"/>
                      <a:r>
                        <a:rPr lang="en-US" sz="1200" b="1" u="none" strike="noStrike" dirty="0" smtClean="0">
                          <a:effectLst/>
                          <a:latin typeface="+mn-lt"/>
                        </a:rPr>
                        <a:t>Statement of</a:t>
                      </a:r>
                    </a:p>
                    <a:p>
                      <a:pPr algn="ctr" fontAlgn="b"/>
                      <a:r>
                        <a:rPr lang="en-US" sz="1200" b="1" u="none" strike="noStrike" dirty="0" smtClean="0">
                          <a:effectLst/>
                          <a:latin typeface="+mn-lt"/>
                        </a:rPr>
                        <a:t>Financial Position</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extLst>
                  <a:ext uri="{0D108BD9-81ED-4DB2-BD59-A6C34878D82A}">
                    <a16:rowId xmlns:a16="http://schemas.microsoft.com/office/drawing/2014/main" val="10001"/>
                  </a:ext>
                </a:extLst>
              </a:tr>
              <a:tr h="96875">
                <a:tc>
                  <a:txBody>
                    <a:bodyPr/>
                    <a:lstStyle/>
                    <a:p>
                      <a:pPr algn="ctr" fontAlgn="b"/>
                      <a:r>
                        <a:rPr lang="en-US" sz="1200" b="1" u="none" strike="noStrike" dirty="0">
                          <a:effectLst/>
                          <a:latin typeface="+mn-lt"/>
                        </a:rPr>
                        <a:t>Account</a:t>
                      </a:r>
                      <a:r>
                        <a:rPr lang="en-US" sz="1200" b="1" u="sng" strike="noStrike" dirty="0">
                          <a:effectLst/>
                          <a:latin typeface="+mn-lt"/>
                        </a:rPr>
                        <a:t> </a:t>
                      </a:r>
                      <a:r>
                        <a:rPr lang="en-US" sz="1200" b="1" u="none" strike="noStrike" dirty="0">
                          <a:effectLst/>
                          <a:latin typeface="+mn-lt"/>
                        </a:rPr>
                        <a:t>Titles</a:t>
                      </a:r>
                      <a:endParaRPr lang="en-US" sz="1200" b="1" i="0" u="none" strike="noStrike" dirty="0">
                        <a:solidFill>
                          <a:srgbClr val="000000"/>
                        </a:solidFill>
                        <a:effectLst/>
                        <a:latin typeface="+mn-lt"/>
                      </a:endParaRPr>
                    </a:p>
                  </a:txBody>
                  <a:tcPr marL="1824" marR="1824" marT="1824" marB="0" anchor="b">
                    <a:lnR w="63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L w="63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Dr.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200" b="1" u="none" strike="noStrike" dirty="0">
                          <a:effectLst/>
                          <a:latin typeface="+mn-lt"/>
                        </a:rPr>
                        <a:t>  Cr.  </a:t>
                      </a:r>
                      <a:endParaRPr lang="en-US" sz="1200" b="1" i="0" u="none" strike="noStrike" dirty="0">
                        <a:solidFill>
                          <a:srgbClr val="000000"/>
                        </a:solidFill>
                        <a:effectLst/>
                        <a:latin typeface="+mn-lt"/>
                      </a:endParaRPr>
                    </a:p>
                  </a:txBody>
                  <a:tcPr marL="1824" marR="1824" marT="1824"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59451">
                <a:tc>
                  <a:txBody>
                    <a:bodyPr/>
                    <a:lstStyle/>
                    <a:p>
                      <a:pPr algn="l" fontAlgn="b"/>
                      <a:r>
                        <a:rPr lang="en-US" sz="1200" b="1" u="none" strike="noStrike" dirty="0">
                          <a:effectLst/>
                          <a:latin typeface="+mn-lt"/>
                        </a:rPr>
                        <a:t>Cash</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59451">
                <a:tc>
                  <a:txBody>
                    <a:bodyPr/>
                    <a:lstStyle/>
                    <a:p>
                      <a:pPr algn="l" fontAlgn="b"/>
                      <a:r>
                        <a:rPr lang="en-US" sz="1200" b="1" u="none" strike="noStrike" dirty="0">
                          <a:effectLst/>
                          <a:latin typeface="+mn-lt"/>
                        </a:rPr>
                        <a:t>Supplies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a:t>
                      </a:r>
                      <a:r>
                        <a:rPr lang="en-US" sz="1200" b="1" i="0" u="none" strike="noStrike" baseline="0" dirty="0" smtClean="0">
                          <a:solidFill>
                            <a:schemeClr val="tx1"/>
                          </a:solidFill>
                          <a:effectLst/>
                          <a:latin typeface="+mn-lt"/>
                        </a:rPr>
                        <a:t> </a:t>
                      </a:r>
                      <a:r>
                        <a:rPr lang="en-US" sz="1200" b="1" i="0" u="none" strike="noStrike" dirty="0" smtClean="0">
                          <a:solidFill>
                            <a:schemeClr val="tx1"/>
                          </a:solidFill>
                          <a:effectLst/>
                          <a:latin typeface="+mn-lt"/>
                        </a:rPr>
                        <a:t>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59451">
                <a:tc>
                  <a:txBody>
                    <a:bodyPr/>
                    <a:lstStyle/>
                    <a:p>
                      <a:pPr algn="l" fontAlgn="b"/>
                      <a:r>
                        <a:rPr lang="en-US" sz="1200" b="1" u="none" strike="noStrike" dirty="0">
                          <a:effectLst/>
                          <a:latin typeface="+mn-lt"/>
                        </a:rPr>
                        <a:t>Prepaid Insurance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(b)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59451">
                <a:tc>
                  <a:txBody>
                    <a:bodyPr/>
                    <a:lstStyle/>
                    <a:p>
                      <a:pPr algn="l" fontAlgn="b"/>
                      <a:r>
                        <a:rPr lang="en-US" sz="1200" b="1" u="none" strike="noStrike" dirty="0">
                          <a:effectLst/>
                          <a:latin typeface="+mn-lt"/>
                        </a:rPr>
                        <a:t>Equipment</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159451">
                <a:tc>
                  <a:txBody>
                    <a:bodyPr/>
                    <a:lstStyle/>
                    <a:p>
                      <a:pPr algn="l" fontAlgn="b"/>
                      <a:r>
                        <a:rPr lang="en-US" sz="1200" b="1" u="none" strike="noStrike" dirty="0">
                          <a:effectLst/>
                          <a:latin typeface="+mn-lt"/>
                        </a:rPr>
                        <a:t>Notes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159451">
                <a:tc>
                  <a:txBody>
                    <a:bodyPr/>
                    <a:lstStyle/>
                    <a:p>
                      <a:pPr algn="l" fontAlgn="b"/>
                      <a:r>
                        <a:rPr lang="en-US" sz="1200" b="1" u="none" strike="noStrike" dirty="0">
                          <a:effectLst/>
                          <a:latin typeface="+mn-lt"/>
                        </a:rPr>
                        <a:t>Accounts Payable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159451">
                <a:tc>
                  <a:txBody>
                    <a:bodyPr/>
                    <a:lstStyle/>
                    <a:p>
                      <a:pPr algn="l" fontAlgn="b"/>
                      <a:r>
                        <a:rPr lang="en-US" sz="1200" b="1" u="none" strike="noStrike" dirty="0">
                          <a:effectLst/>
                          <a:latin typeface="+mn-lt"/>
                        </a:rPr>
                        <a:t>Unearned 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800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159451">
                <a:tc>
                  <a:txBody>
                    <a:bodyPr/>
                    <a:lstStyle/>
                    <a:p>
                      <a:pPr algn="l" fontAlgn="b"/>
                      <a:r>
                        <a:rPr lang="en-US" sz="1200" b="1" u="none" strike="noStrike" dirty="0">
                          <a:effectLst/>
                          <a:latin typeface="+mn-lt"/>
                        </a:rPr>
                        <a:t>Owner's Capital</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159451">
                <a:tc>
                  <a:txBody>
                    <a:bodyPr/>
                    <a:lstStyle/>
                    <a:p>
                      <a:pPr algn="l" fontAlgn="b"/>
                      <a:r>
                        <a:rPr lang="en-US" sz="1200" b="1" u="none" strike="noStrike" dirty="0">
                          <a:effectLst/>
                          <a:latin typeface="+mn-lt"/>
                        </a:rPr>
                        <a:t>Owner's Drawings</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159451">
                <a:tc>
                  <a:txBody>
                    <a:bodyPr/>
                    <a:lstStyle/>
                    <a:p>
                      <a:pPr algn="l" fontAlgn="b"/>
                      <a:r>
                        <a:rPr lang="en-US" sz="1200" b="1" u="none" strike="noStrike" dirty="0">
                          <a:effectLst/>
                          <a:latin typeface="+mn-lt"/>
                        </a:rPr>
                        <a:t>Service Revenue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10,000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(d)    400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159451">
                <a:tc>
                  <a:txBody>
                    <a:bodyPr/>
                    <a:lstStyle/>
                    <a:p>
                      <a:pPr algn="l" fontAlgn="b"/>
                      <a:r>
                        <a:rPr lang="en-US" sz="1200" b="1" u="none" strike="noStrike" dirty="0">
                          <a:effectLst/>
                          <a:latin typeface="+mn-lt"/>
                        </a:rPr>
                        <a:t> </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(e)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3"/>
                  </a:ext>
                </a:extLst>
              </a:tr>
              <a:tr h="159451">
                <a:tc>
                  <a:txBody>
                    <a:bodyPr/>
                    <a:lstStyle/>
                    <a:p>
                      <a:pPr algn="l" fontAlgn="b"/>
                      <a:r>
                        <a:rPr lang="en-US" sz="1200" b="1" u="none" strike="noStrike" dirty="0">
                          <a:effectLst/>
                          <a:latin typeface="+mn-lt"/>
                        </a:rPr>
                        <a:t>Salaries and Wages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4,000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4"/>
                  </a:ext>
                </a:extLst>
              </a:tr>
              <a:tr h="159451">
                <a:tc>
                  <a:txBody>
                    <a:bodyPr/>
                    <a:lstStyle/>
                    <a:p>
                      <a:pPr algn="l" fontAlgn="b"/>
                      <a:r>
                        <a:rPr lang="en-US" sz="1200" b="1" u="none" strike="noStrike" dirty="0">
                          <a:effectLst/>
                          <a:latin typeface="+mn-lt"/>
                        </a:rPr>
                        <a:t>Rent Expense</a:t>
                      </a:r>
                      <a:endParaRPr lang="en-US" sz="1200" b="1" i="0" u="none" strike="noStrike" dirty="0">
                        <a:solidFill>
                          <a:srgbClr val="000000"/>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900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5"/>
                  </a:ext>
                </a:extLst>
              </a:tr>
              <a:tr h="159451">
                <a:tc>
                  <a:txBody>
                    <a:bodyPr/>
                    <a:lstStyle/>
                    <a:p>
                      <a:pPr algn="l" fontAlgn="b"/>
                      <a:r>
                        <a:rPr lang="en-US" sz="1200" b="1" u="none" strike="noStrike" dirty="0">
                          <a:effectLst/>
                          <a:latin typeface="+mn-lt"/>
                        </a:rPr>
                        <a:t>Totals</a:t>
                      </a:r>
                      <a:endParaRPr lang="en-US" sz="1200" b="1" i="0" u="none" strike="noStrike" dirty="0">
                        <a:solidFill>
                          <a:srgbClr val="000000"/>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28,700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6"/>
                  </a:ext>
                </a:extLst>
              </a:tr>
              <a:tr h="159451">
                <a:tc>
                  <a:txBody>
                    <a:bodyPr/>
                    <a:lstStyle/>
                    <a:p>
                      <a:pPr algn="l" fontAlgn="b"/>
                      <a:r>
                        <a:rPr lang="en-US" sz="1200" b="1" u="none" strike="noStrike" dirty="0">
                          <a:solidFill>
                            <a:schemeClr val="tx1"/>
                          </a:solidFill>
                          <a:effectLst/>
                          <a:latin typeface="+mn-lt"/>
                        </a:rPr>
                        <a:t>Supplies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(a) 1,500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1,500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7"/>
                  </a:ext>
                </a:extLst>
              </a:tr>
              <a:tr h="159451">
                <a:tc>
                  <a:txBody>
                    <a:bodyPr/>
                    <a:lstStyle/>
                    <a:p>
                      <a:pPr algn="l" fontAlgn="b"/>
                      <a:r>
                        <a:rPr lang="en-US" sz="1200" b="1" u="none" strike="noStrike" dirty="0">
                          <a:solidFill>
                            <a:schemeClr val="tx1"/>
                          </a:solidFill>
                          <a:effectLst/>
                          <a:latin typeface="+mn-lt"/>
                        </a:rPr>
                        <a:t>Insurance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2"/>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8"/>
                  </a:ext>
                </a:extLst>
              </a:tr>
              <a:tr h="159451">
                <a:tc>
                  <a:txBody>
                    <a:bodyPr/>
                    <a:lstStyle/>
                    <a:p>
                      <a:pPr algn="l" fontAlgn="b"/>
                      <a:r>
                        <a:rPr lang="en-US" sz="1200" b="1" u="none" strike="noStrike" dirty="0">
                          <a:solidFill>
                            <a:schemeClr val="tx1"/>
                          </a:solidFill>
                          <a:effectLst/>
                          <a:latin typeface="+mn-lt"/>
                        </a:rPr>
                        <a:t>Accumulated Depreciation</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9"/>
                  </a:ext>
                </a:extLst>
              </a:tr>
              <a:tr h="159451">
                <a:tc>
                  <a:txBody>
                    <a:bodyPr/>
                    <a:lstStyle/>
                    <a:p>
                      <a:pPr algn="l" fontAlgn="b"/>
                      <a:r>
                        <a:rPr lang="en-US" sz="1200" b="1" u="none" strike="noStrike" dirty="0">
                          <a:solidFill>
                            <a:schemeClr val="tx1"/>
                          </a:solidFill>
                          <a:effectLst/>
                          <a:latin typeface="+mn-lt"/>
                        </a:rPr>
                        <a:t>Depreciation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(c)       40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0"/>
                  </a:ext>
                </a:extLst>
              </a:tr>
              <a:tr h="159451">
                <a:tc>
                  <a:txBody>
                    <a:bodyPr/>
                    <a:lstStyle/>
                    <a:p>
                      <a:pPr algn="l" fontAlgn="b"/>
                      <a:r>
                        <a:rPr lang="en-US" sz="1200" b="1" u="none" strike="noStrike" dirty="0">
                          <a:solidFill>
                            <a:schemeClr val="tx1"/>
                          </a:solidFill>
                          <a:effectLst/>
                          <a:latin typeface="+mn-lt"/>
                        </a:rPr>
                        <a:t>Accounts Receivable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5"/>
                      </a:pPr>
                      <a:r>
                        <a:rPr lang="en-US" sz="1200" b="1" i="0" u="none" strike="noStrike" dirty="0" smtClean="0">
                          <a:solidFill>
                            <a:schemeClr val="tx1"/>
                          </a:solidFill>
                          <a:effectLst/>
                          <a:latin typeface="+mn-lt"/>
                        </a:rPr>
                        <a:t>   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1"/>
                  </a:ext>
                </a:extLst>
              </a:tr>
              <a:tr h="159451">
                <a:tc>
                  <a:txBody>
                    <a:bodyPr/>
                    <a:lstStyle/>
                    <a:p>
                      <a:pPr algn="l" fontAlgn="b"/>
                      <a:r>
                        <a:rPr lang="en-US" sz="1200" b="1" u="none" strike="noStrike" dirty="0">
                          <a:solidFill>
                            <a:schemeClr val="tx1"/>
                          </a:solidFill>
                          <a:effectLst/>
                          <a:latin typeface="+mn-lt"/>
                        </a:rPr>
                        <a:t>Interest Expense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(f)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2"/>
                  </a:ext>
                </a:extLst>
              </a:tr>
              <a:tr h="159451">
                <a:tc>
                  <a:txBody>
                    <a:bodyPr/>
                    <a:lstStyle/>
                    <a:p>
                      <a:pPr algn="l" fontAlgn="b"/>
                      <a:r>
                        <a:rPr lang="en-US" sz="1200" b="1" u="none" strike="noStrike" dirty="0">
                          <a:solidFill>
                            <a:schemeClr val="tx1"/>
                          </a:solidFill>
                          <a:effectLst/>
                          <a:latin typeface="+mn-lt"/>
                        </a:rPr>
                        <a:t>Interest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indent="-228600" algn="r" fontAlgn="b">
                        <a:buAutoNum type="alphaLcParenBoth" startAt="6"/>
                      </a:pPr>
                      <a:r>
                        <a:rPr lang="en-US" sz="1200" b="1" i="0" u="none" strike="noStrike" dirty="0" smtClean="0">
                          <a:solidFill>
                            <a:schemeClr val="tx1"/>
                          </a:solidFill>
                          <a:effectLst/>
                          <a:latin typeface="+mn-lt"/>
                        </a:rPr>
                        <a:t>     50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3"/>
                  </a:ext>
                </a:extLst>
              </a:tr>
              <a:tr h="159451">
                <a:tc>
                  <a:txBody>
                    <a:bodyPr/>
                    <a:lstStyle/>
                    <a:p>
                      <a:pPr algn="l" fontAlgn="b"/>
                      <a:r>
                        <a:rPr lang="en-US" sz="1200" b="1" u="none" strike="noStrike" dirty="0">
                          <a:solidFill>
                            <a:schemeClr val="tx1"/>
                          </a:solidFill>
                          <a:effectLst/>
                          <a:latin typeface="+mn-lt"/>
                        </a:rPr>
                        <a:t>Salaries and Wages Payable</a:t>
                      </a:r>
                      <a:endParaRPr lang="en-US" sz="1200" b="1" i="0" u="none" strike="noStrike" dirty="0">
                        <a:solidFill>
                          <a:schemeClr val="tx1"/>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smtClean="0">
                          <a:solidFill>
                            <a:schemeClr val="tx1"/>
                          </a:solidFill>
                          <a:effectLst/>
                          <a:latin typeface="+mn-lt"/>
                        </a:rPr>
                        <a:t>(g) 1,200</a:t>
                      </a:r>
                      <a:endParaRPr lang="en-US" sz="1200" b="1" i="0" u="none" strike="noStrike" dirty="0">
                        <a:solidFill>
                          <a:schemeClr val="tx1"/>
                        </a:solidFill>
                        <a:effectLst/>
                        <a:latin typeface="+mn-lt"/>
                      </a:endParaRP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1,200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4"/>
                  </a:ext>
                </a:extLst>
              </a:tr>
              <a:tr h="159451">
                <a:tc>
                  <a:txBody>
                    <a:bodyPr/>
                    <a:lstStyle/>
                    <a:p>
                      <a:pPr algn="l" fontAlgn="b"/>
                      <a:r>
                        <a:rPr lang="en-US" sz="1200" b="1" u="none" strike="noStrike" dirty="0">
                          <a:solidFill>
                            <a:schemeClr val="tx1"/>
                          </a:solidFill>
                          <a:effectLst/>
                          <a:latin typeface="+mn-lt"/>
                        </a:rPr>
                        <a:t>Totals</a:t>
                      </a:r>
                      <a:endParaRPr lang="en-US" sz="1200" b="1" i="0" u="none" strike="noStrike" dirty="0">
                        <a:solidFill>
                          <a:schemeClr val="tx1"/>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3,440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tx1"/>
                          </a:solidFill>
                          <a:effectLst/>
                          <a:latin typeface="+mn-lt"/>
                        </a:rPr>
                        <a:t>30,190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7,740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19,590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5"/>
                  </a:ext>
                </a:extLst>
              </a:tr>
              <a:tr h="159451">
                <a:tc>
                  <a:txBody>
                    <a:bodyPr/>
                    <a:lstStyle/>
                    <a:p>
                      <a:pPr algn="l" fontAlgn="b"/>
                      <a:r>
                        <a:rPr lang="en-US" sz="1200" b="1" u="none" strike="noStrike" dirty="0">
                          <a:solidFill>
                            <a:schemeClr val="bg2"/>
                          </a:solidFill>
                          <a:effectLst/>
                          <a:latin typeface="+mn-lt"/>
                        </a:rPr>
                        <a:t>Net Income</a:t>
                      </a:r>
                      <a:endParaRPr lang="en-US" sz="1200" b="1" i="0" u="none" strike="noStrike" dirty="0">
                        <a:solidFill>
                          <a:schemeClr val="bg2"/>
                        </a:solidFill>
                        <a:effectLst/>
                        <a:latin typeface="+mn-lt"/>
                      </a:endParaRPr>
                    </a:p>
                  </a:txBody>
                  <a:tcPr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2,860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6"/>
                  </a:ext>
                </a:extLst>
              </a:tr>
              <a:tr h="159451">
                <a:tc>
                  <a:txBody>
                    <a:bodyPr/>
                    <a:lstStyle/>
                    <a:p>
                      <a:pPr algn="l" fontAlgn="b"/>
                      <a:r>
                        <a:rPr lang="en-US" sz="1200" b="1" u="none" strike="noStrike" dirty="0">
                          <a:solidFill>
                            <a:schemeClr val="bg2"/>
                          </a:solidFill>
                          <a:effectLst/>
                          <a:latin typeface="+mn-lt"/>
                        </a:rPr>
                        <a:t>Totals</a:t>
                      </a:r>
                      <a:endParaRPr lang="en-US" sz="1200" b="1" i="0" u="none" strike="noStrike" dirty="0">
                        <a:solidFill>
                          <a:schemeClr val="bg2"/>
                        </a:solidFill>
                        <a:effectLst/>
                        <a:latin typeface="+mn-lt"/>
                      </a:endParaRPr>
                    </a:p>
                  </a:txBody>
                  <a:tcPr marL="182880" marR="1824" marT="182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rgbClr val="000000"/>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 </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10,600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fontAlgn="b"/>
                      <a:r>
                        <a:rPr lang="en-US" sz="1200" b="1" i="0" u="none" strike="noStrike" dirty="0">
                          <a:solidFill>
                            <a:schemeClr val="bg2"/>
                          </a:solidFill>
                          <a:effectLst/>
                          <a:latin typeface="+mn-lt"/>
                        </a:rPr>
                        <a:t>22,450</a:t>
                      </a:r>
                    </a:p>
                  </a:txBody>
                  <a:tcPr marL="4233" marR="64008" marT="4233"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2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1</a:t>
            </a:r>
            <a:endParaRPr lang="en-US" sz="1200" dirty="0">
              <a:solidFill>
                <a:schemeClr val="bg1">
                  <a:lumMod val="50000"/>
                </a:schemeClr>
              </a:solidFill>
            </a:endParaRPr>
          </a:p>
        </p:txBody>
      </p:sp>
      <p:sp>
        <p:nvSpPr>
          <p:cNvPr id="7" name="Text Box 23"/>
          <p:cNvSpPr txBox="1">
            <a:spLocks noChangeArrowheads="1"/>
          </p:cNvSpPr>
          <p:nvPr/>
        </p:nvSpPr>
        <p:spPr bwMode="auto">
          <a:xfrm>
            <a:off x="7114309" y="381000"/>
            <a:ext cx="1953491"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rgbClr val="196E78"/>
                </a:solidFill>
                <a:latin typeface="+mn-lt"/>
              </a:rPr>
              <a:t>ILLUSTRATION 4.4</a:t>
            </a:r>
          </a:p>
          <a:p>
            <a:pPr>
              <a:spcBef>
                <a:spcPct val="0"/>
              </a:spcBef>
              <a:buClrTx/>
              <a:buSzTx/>
              <a:buFontTx/>
              <a:buNone/>
            </a:pPr>
            <a:r>
              <a:rPr lang="en-US" altLang="en-US" sz="1200" b="0" dirty="0" smtClean="0">
                <a:solidFill>
                  <a:schemeClr val="tx1"/>
                </a:solidFill>
                <a:latin typeface="+mn-lt"/>
              </a:rPr>
              <a:t>Entering adjusted balances</a:t>
            </a:r>
            <a:endParaRPr lang="en-US" altLang="en-US" sz="1200" b="0" dirty="0">
              <a:solidFill>
                <a:schemeClr val="tx1"/>
              </a:solidFill>
              <a:latin typeface="+mn-lt"/>
            </a:endParaRPr>
          </a:p>
        </p:txBody>
      </p:sp>
      <p:sp>
        <p:nvSpPr>
          <p:cNvPr id="8" name="Text Box 23"/>
          <p:cNvSpPr txBox="1">
            <a:spLocks noChangeArrowheads="1"/>
          </p:cNvSpPr>
          <p:nvPr/>
        </p:nvSpPr>
        <p:spPr bwMode="auto">
          <a:xfrm>
            <a:off x="304800" y="304800"/>
            <a:ext cx="1801091" cy="58477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chemeClr val="accent1"/>
                </a:solidFill>
                <a:latin typeface="Calibri" panose="020F0502020204030204" pitchFamily="34" charset="0"/>
                <a:ea typeface="Source Sans Pro" charset="0"/>
                <a:cs typeface="Calibri" panose="020F0502020204030204" pitchFamily="34" charset="0"/>
              </a:rPr>
              <a:t>Step 3</a:t>
            </a:r>
          </a:p>
        </p:txBody>
      </p:sp>
      <p:cxnSp>
        <p:nvCxnSpPr>
          <p:cNvPr id="17" name="AutoShape 21"/>
          <p:cNvCxnSpPr>
            <a:cxnSpLocks noChangeShapeType="1"/>
          </p:cNvCxnSpPr>
          <p:nvPr/>
        </p:nvCxnSpPr>
        <p:spPr bwMode="auto">
          <a:xfrm flipV="1">
            <a:off x="5018568" y="5893980"/>
            <a:ext cx="494434" cy="213286"/>
          </a:xfrm>
          <a:prstGeom prst="bentConnector2">
            <a:avLst/>
          </a:prstGeom>
          <a:noFill/>
          <a:ln w="28575" cap="sq">
            <a:solidFill>
              <a:srgbClr val="8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6"/>
          <p:cNvSpPr>
            <a:spLocks noChangeArrowheads="1"/>
          </p:cNvSpPr>
          <p:nvPr/>
        </p:nvSpPr>
        <p:spPr bwMode="auto">
          <a:xfrm>
            <a:off x="304800" y="5943600"/>
            <a:ext cx="4876800" cy="369332"/>
          </a:xfrm>
          <a:prstGeom prst="rect">
            <a:avLst/>
          </a:prstGeom>
          <a:solidFill>
            <a:srgbClr val="FAF5C9"/>
          </a:solidFill>
          <a:ln w="28575" cap="sq" algn="ctr">
            <a:solidFill>
              <a:srgbClr val="990000"/>
            </a:solidFill>
            <a:miter lim="800000"/>
            <a:headEnd type="none" w="sm" len="sm"/>
            <a:tailEnd type="none" w="sm" len="sm"/>
          </a:ln>
          <a:effectLst/>
          <a:extLst/>
        </p:spPr>
        <p:txBody>
          <a:bodyPr wrap="square">
            <a:spAutoFit/>
          </a:bodyPr>
          <a:lstStyle/>
          <a:p>
            <a:pPr algn="ctr">
              <a:spcBef>
                <a:spcPct val="0"/>
              </a:spcBef>
            </a:pPr>
            <a:r>
              <a:rPr lang="en-US" altLang="en-US" dirty="0"/>
              <a:t>Check equality of adjusted trial balance columns.</a:t>
            </a:r>
          </a:p>
        </p:txBody>
      </p:sp>
    </p:spTree>
    <p:extLst>
      <p:ext uri="{BB962C8B-B14F-4D97-AF65-F5344CB8AC3E}">
        <p14:creationId xmlns:p14="http://schemas.microsoft.com/office/powerpoint/2010/main" val="3616645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25738</TotalTime>
  <Words>4728</Words>
  <Application>Microsoft Office PowerPoint</Application>
  <PresentationFormat>On-screen Show (4:3)</PresentationFormat>
  <Paragraphs>2936</Paragraphs>
  <Slides>53</Slides>
  <Notes>50</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53</vt:i4>
      </vt:variant>
    </vt:vector>
  </HeadingPairs>
  <TitlesOfParts>
    <vt:vector size="69" baseType="lpstr">
      <vt:lpstr>Arial</vt:lpstr>
      <vt:lpstr>Calibri</vt:lpstr>
      <vt:lpstr>Calibri Light</vt:lpstr>
      <vt:lpstr>Courier New</vt:lpstr>
      <vt:lpstr>Liberation Sans</vt:lpstr>
      <vt:lpstr>Source Sans Pro</vt:lpstr>
      <vt:lpstr>Source Sans Pro Light</vt:lpstr>
      <vt:lpstr>Wingdings</vt:lpstr>
      <vt:lpstr>Opener</vt:lpstr>
      <vt:lpstr>Chapter Outline</vt:lpstr>
      <vt:lpstr>Learning Objectives</vt:lpstr>
      <vt:lpstr>Concept Check Question</vt:lpstr>
      <vt:lpstr>Key Term</vt:lpstr>
      <vt:lpstr>Section</vt:lpstr>
      <vt:lpstr>Image Slide Master</vt:lpstr>
      <vt:lpstr>1_Opener</vt:lpstr>
      <vt:lpstr>PowerPoint Presentation</vt:lpstr>
      <vt:lpstr>PowerPoint Presentation</vt:lpstr>
      <vt:lpstr>Chapter Outline</vt:lpstr>
      <vt:lpstr>The Worksheet</vt:lpstr>
      <vt:lpstr>PowerPoint Presentation</vt:lpstr>
      <vt:lpstr>PowerPoint Presentation</vt:lpstr>
      <vt:lpstr>Step 2 Enter Adjustments</vt:lpstr>
      <vt:lpstr>PowerPoint Presentation</vt:lpstr>
      <vt:lpstr>PowerPoint Presentation</vt:lpstr>
      <vt:lpstr>PowerPoint Presentation</vt:lpstr>
      <vt:lpstr>PowerPoint Presentation</vt:lpstr>
      <vt:lpstr>Preparing Financial Statements from a Worksheet</vt:lpstr>
      <vt:lpstr>Preparing Statements from a Worksheet</vt:lpstr>
      <vt:lpstr>Preparing Statements from a Worksheet</vt:lpstr>
      <vt:lpstr>PowerPoint Presentation</vt:lpstr>
      <vt:lpstr>Closing the Books</vt:lpstr>
      <vt:lpstr>Closing the Books</vt:lpstr>
      <vt:lpstr>Preparing Closing Entries</vt:lpstr>
      <vt:lpstr>Preparing Closing Entries</vt:lpstr>
      <vt:lpstr>Closing Entries Illustrated</vt:lpstr>
      <vt:lpstr>Closing Entries Illustrated</vt:lpstr>
      <vt:lpstr>PowerPoint Presentation</vt:lpstr>
      <vt:lpstr>PowerPoint Presentation</vt:lpstr>
      <vt:lpstr>DO IT! 2    Closing Entries</vt:lpstr>
      <vt:lpstr>DO IT! 2    Closing Entries</vt:lpstr>
      <vt:lpstr>DO IT! 2    Closing Entries</vt:lpstr>
      <vt:lpstr>PowerPoint Presentation</vt:lpstr>
      <vt:lpstr>1. Analyze Business Transactions</vt:lpstr>
      <vt:lpstr>2. Journalize the Transactions</vt:lpstr>
      <vt:lpstr>3. Post to the Ledger Accounts</vt:lpstr>
      <vt:lpstr>4. Prepare a Trial Balance</vt:lpstr>
      <vt:lpstr>5. Journalize and Post Adjusting Entries</vt:lpstr>
      <vt:lpstr>6. Prepare an Adjusted Trail Balance</vt:lpstr>
      <vt:lpstr>7. Prepare Financial Statements</vt:lpstr>
      <vt:lpstr>8. Journalize and Post Closing Entries</vt:lpstr>
      <vt:lpstr>9. Prepare a Post-Closing Trial Balance</vt:lpstr>
      <vt:lpstr>Classified Statement of Financial Position</vt:lpstr>
      <vt:lpstr>PowerPoint Presentation</vt:lpstr>
      <vt:lpstr>PowerPoint Presentation</vt:lpstr>
      <vt:lpstr>Intangible Assets</vt:lpstr>
      <vt:lpstr>Property, Plant, and Equipment</vt:lpstr>
      <vt:lpstr>Property, Plant, and Equipment</vt:lpstr>
      <vt:lpstr>Long-Term Investments</vt:lpstr>
      <vt:lpstr>Current Assets</vt:lpstr>
      <vt:lpstr>Current Assets</vt:lpstr>
      <vt:lpstr>Owner’s Equity</vt:lpstr>
      <vt:lpstr>Non-Current Liabilities</vt:lpstr>
      <vt:lpstr>Current Liabilities</vt:lpstr>
      <vt:lpstr>Current Liabilities</vt:lpstr>
      <vt:lpstr>Classified Statement of Financial Position</vt:lpstr>
      <vt:lpstr>Classified Statement of Financial Position</vt:lpstr>
      <vt:lpstr>DO IT! 4    Statement of Financial Position Classifications</vt:lpstr>
      <vt:lpstr>Copyright</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Number Chapter Title</dc:title>
  <dc:creator>Garvin, Megan - Hoboken</dc:creator>
  <cp:lastModifiedBy>Lenovo</cp:lastModifiedBy>
  <cp:revision>2731</cp:revision>
  <cp:lastPrinted>2017-04-26T13:25:47Z</cp:lastPrinted>
  <dcterms:created xsi:type="dcterms:W3CDTF">2017-04-21T14:49:46Z</dcterms:created>
  <dcterms:modified xsi:type="dcterms:W3CDTF">2022-08-01T09:32:32Z</dcterms:modified>
</cp:coreProperties>
</file>