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1"/>
  </p:notesMasterIdLst>
  <p:handoutMasterIdLst>
    <p:handoutMasterId r:id="rId12"/>
  </p:handoutMasterIdLst>
  <p:sldIdLst>
    <p:sldId id="256" r:id="rId5"/>
    <p:sldId id="263" r:id="rId6"/>
    <p:sldId id="266" r:id="rId7"/>
    <p:sldId id="267" r:id="rId8"/>
    <p:sldId id="268"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51" d="100"/>
          <a:sy n="51" d="100"/>
        </p:scale>
        <p:origin x="888" y="2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3/26/2024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winui-controls/datagrid" TargetMode="External"/><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wpf-controls/datagrid" TargetMode="External"/><Relationship Id="rId2" Type="http://schemas.openxmlformats.org/officeDocument/2006/relationships/image" Target="../media/image2.png"/><Relationship Id="rId16" Type="http://schemas.openxmlformats.org/officeDocument/2006/relationships/hyperlink" Target="https://www.syncfusion.com/maui-controls/maui-datagrid" TargetMode="External"/><Relationship Id="rId1" Type="http://schemas.openxmlformats.org/officeDocument/2006/relationships/slideLayout" Target="../slideLayouts/slideLayout7.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winforms-ui-controls/datagrid" TargetMode="External"/><Relationship Id="rId5" Type="http://schemas.openxmlformats.org/officeDocument/2006/relationships/hyperlink" Target="https://www.syncfusion.com/react-components/react-data-grid" TargetMode="External"/><Relationship Id="rId15" Type="http://schemas.openxmlformats.org/officeDocument/2006/relationships/hyperlink" Target="https://www.syncfusion.com/uwp-ui-controls/datagrid" TargetMode="External"/><Relationship Id="rId10" Type="http://schemas.openxmlformats.org/officeDocument/2006/relationships/hyperlink" Target="https://www.syncfusion.com/aspnet-core-ui-controls/grid" TargetMode="External"/><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aspnet-mvc-ui-controls/grid" TargetMode="External"/><Relationship Id="rId14" Type="http://schemas.openxmlformats.org/officeDocument/2006/relationships/hyperlink" Target="https://www.syncfusion.com/xamarin-ui-controls/xamarin-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flutter-widgets/flutter-charts" TargetMode="External"/><Relationship Id="rId13" Type="http://schemas.openxmlformats.org/officeDocument/2006/relationships/hyperlink" Target="https://www.syncfusion.com/winui-controls/charts" TargetMode="External"/><Relationship Id="rId3" Type="http://schemas.openxmlformats.org/officeDocument/2006/relationships/hyperlink" Target="https://www.syncfusion.com/javascript-ui-controls/js-charts" TargetMode="External"/><Relationship Id="rId7" Type="http://schemas.openxmlformats.org/officeDocument/2006/relationships/hyperlink" Target="https://www.syncfusion.com/blazor-components/blazor-charts" TargetMode="External"/><Relationship Id="rId12" Type="http://schemas.openxmlformats.org/officeDocument/2006/relationships/hyperlink" Target="https://www.syncfusion.com/wpf-controls/charts" TargetMode="External"/><Relationship Id="rId2" Type="http://schemas.openxmlformats.org/officeDocument/2006/relationships/image" Target="../media/image3.png"/><Relationship Id="rId16" Type="http://schemas.openxmlformats.org/officeDocument/2006/relationships/hyperlink" Target="https://www.syncfusion.com/maui-controls/maui-charts" TargetMode="External"/><Relationship Id="rId1" Type="http://schemas.openxmlformats.org/officeDocument/2006/relationships/slideLayout" Target="../slideLayouts/slideLayout7.xml"/><Relationship Id="rId6" Type="http://schemas.openxmlformats.org/officeDocument/2006/relationships/hyperlink" Target="https://www.syncfusion.com/vue-components/vue-charts" TargetMode="External"/><Relationship Id="rId11" Type="http://schemas.openxmlformats.org/officeDocument/2006/relationships/hyperlink" Target="https://www.syncfusion.com/winforms-ui-controls/chart" TargetMode="External"/><Relationship Id="rId5" Type="http://schemas.openxmlformats.org/officeDocument/2006/relationships/hyperlink" Target="https://www.syncfusion.com/react-components/react-charts" TargetMode="External"/><Relationship Id="rId15" Type="http://schemas.openxmlformats.org/officeDocument/2006/relationships/hyperlink" Target="https://www.syncfusion.com/uwp-ui-controls/charts" TargetMode="External"/><Relationship Id="rId10" Type="http://schemas.openxmlformats.org/officeDocument/2006/relationships/hyperlink" Target="https://www.syncfusion.com/aspnet-core-ui-controls/charts" TargetMode="External"/><Relationship Id="rId4" Type="http://schemas.openxmlformats.org/officeDocument/2006/relationships/hyperlink" Target="https://www.syncfusion.com/angular-components/angular-charts" TargetMode="External"/><Relationship Id="rId9" Type="http://schemas.openxmlformats.org/officeDocument/2006/relationships/hyperlink" Target="https://www.syncfusion.com/aspnet-mvc-ui-controls/charts" TargetMode="External"/><Relationship Id="rId14" Type="http://schemas.openxmlformats.org/officeDocument/2006/relationships/hyperlink" Target="https://www.syncfusion.com/xamarin-ui-controls/xamarin-char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mvc-ui-controls/listview" TargetMode="External"/><Relationship Id="rId3" Type="http://schemas.openxmlformats.org/officeDocument/2006/relationships/hyperlink" Target="https://www.syncfusion.com/javascript-ui-controls/js-listview" TargetMode="External"/><Relationship Id="rId7" Type="http://schemas.openxmlformats.org/officeDocument/2006/relationships/hyperlink" Target="https://www.syncfusion.com/blazor-components/blazor-listview" TargetMode="External"/><Relationship Id="rId12" Type="http://schemas.openxmlformats.org/officeDocument/2006/relationships/hyperlink" Target="https://www.syncfusion.com/xamarin-ui-controls/xamarin-listview"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www.syncfusion.com/vue-components/vue-listview" TargetMode="External"/><Relationship Id="rId11" Type="http://schemas.openxmlformats.org/officeDocument/2006/relationships/hyperlink" Target="https://www.syncfusion.com/maui-controls/maui-listview" TargetMode="External"/><Relationship Id="rId5" Type="http://schemas.openxmlformats.org/officeDocument/2006/relationships/hyperlink" Target="https://www.syncfusion.com/react-components/react-listview" TargetMode="External"/><Relationship Id="rId10" Type="http://schemas.openxmlformats.org/officeDocument/2006/relationships/hyperlink" Target="https://www.syncfusion.com/winforms-ui-controls/listview" TargetMode="External"/><Relationship Id="rId4" Type="http://schemas.openxmlformats.org/officeDocument/2006/relationships/hyperlink" Target="https://www.syncfusion.com/angular-components/angular-listview" TargetMode="External"/><Relationship Id="rId9" Type="http://schemas.openxmlformats.org/officeDocument/2006/relationships/hyperlink" Target="https://www.syncfusion.com/aspnet-core-ui-controls/listvie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0771"/>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751918" y="1859723"/>
            <a:ext cx="10993549" cy="895244"/>
          </a:xfrm>
        </p:spPr>
        <p:txBody>
          <a:bodyPr>
            <a:noAutofit/>
          </a:bodyPr>
          <a:lstStyle/>
          <a:p>
            <a:r>
              <a:rPr lang="en-US" sz="6000" dirty="0">
                <a:solidFill>
                  <a:schemeClr val="bg1"/>
                </a:solidFill>
              </a:rPr>
              <a:t>MOST POPULAR COMPONENTS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4516016"/>
            <a:ext cx="10993546" cy="1436052"/>
          </a:xfrm>
        </p:spPr>
        <p:txBody>
          <a:bodyPr>
            <a:noAutofit/>
          </a:bodyPr>
          <a:lstStyle/>
          <a:p>
            <a:pPr algn="r"/>
            <a:r>
              <a:rPr lang="en-US" sz="4400" b="1" dirty="0">
                <a:solidFill>
                  <a:srgbClr val="7CEBFF"/>
                </a:solidFill>
              </a:rPr>
              <a:t>MOHAMED </a:t>
            </a:r>
          </a:p>
          <a:p>
            <a:pPr algn="r"/>
            <a:r>
              <a:rPr lang="en-US" sz="4400" b="1" dirty="0">
                <a:solidFill>
                  <a:srgbClr val="7CEBFF"/>
                </a:solidFill>
              </a:rPr>
              <a:t>ARSHAD</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7764C-8C70-754C-CA16-16A38A3CBBAC}"/>
              </a:ext>
            </a:extLst>
          </p:cNvPr>
          <p:cNvSpPr txBox="1"/>
          <p:nvPr/>
        </p:nvSpPr>
        <p:spPr>
          <a:xfrm>
            <a:off x="914400" y="905069"/>
            <a:ext cx="9377265" cy="4770537"/>
          </a:xfrm>
          <a:prstGeom prst="rect">
            <a:avLst/>
          </a:prstGeom>
          <a:noFill/>
        </p:spPr>
        <p:txBody>
          <a:bodyPr wrap="square" rtlCol="0">
            <a:spAutoFit/>
          </a:bodyPr>
          <a:lstStyle/>
          <a:p>
            <a:r>
              <a:rPr lang="en-US" sz="4800" b="1" dirty="0">
                <a:solidFill>
                  <a:schemeClr val="accent6"/>
                </a:solidFill>
                <a:latin typeface="Colonna MT" panose="04020805060202030203" pitchFamily="82" charset="0"/>
              </a:rPr>
              <a:t>MOST POPULAR COMPONENTS</a:t>
            </a:r>
          </a:p>
          <a:p>
            <a:endParaRPr lang="en-US" sz="3200" b="1" dirty="0"/>
          </a:p>
          <a:p>
            <a:pPr marL="457200" indent="-457200">
              <a:buFont typeface="Arial" panose="020B0604020202020204" pitchFamily="34" charset="0"/>
              <a:buChar char="•"/>
            </a:pPr>
            <a:r>
              <a:rPr lang="en-US" sz="3200" b="1" dirty="0">
                <a:latin typeface="Algerian" panose="04020705040A02060702" pitchFamily="82" charset="0"/>
              </a:rPr>
              <a:t>DataGrid</a:t>
            </a:r>
          </a:p>
          <a:p>
            <a:pPr marL="457200" indent="-457200">
              <a:buFont typeface="Arial" panose="020B0604020202020204" pitchFamily="34" charset="0"/>
              <a:buChar char="•"/>
            </a:pPr>
            <a:r>
              <a:rPr lang="en-US" sz="3200" b="1" dirty="0">
                <a:latin typeface="Algerian" panose="04020705040A02060702" pitchFamily="82" charset="0"/>
              </a:rPr>
              <a:t>Charts</a:t>
            </a:r>
          </a:p>
          <a:p>
            <a:pPr marL="457200" indent="-457200">
              <a:buFont typeface="Arial" panose="020B0604020202020204" pitchFamily="34" charset="0"/>
              <a:buChar char="•"/>
            </a:pPr>
            <a:r>
              <a:rPr lang="en-US" sz="3200" b="1" dirty="0" err="1">
                <a:latin typeface="Algerian" panose="04020705040A02060702" pitchFamily="82" charset="0"/>
              </a:rPr>
              <a:t>ListView</a:t>
            </a:r>
            <a:endParaRPr lang="en-US" sz="3200" b="1" dirty="0">
              <a:latin typeface="Algerian" panose="04020705040A02060702" pitchFamily="82" charset="0"/>
            </a:endParaRPr>
          </a:p>
          <a:p>
            <a:pPr marL="457200" indent="-457200">
              <a:buFont typeface="Arial" panose="020B0604020202020204" pitchFamily="34" charset="0"/>
              <a:buChar char="•"/>
            </a:pPr>
            <a:r>
              <a:rPr lang="en-US" sz="3200" b="1" dirty="0">
                <a:latin typeface="Algerian" panose="04020705040A02060702" pitchFamily="82" charset="0"/>
              </a:rPr>
              <a:t>Schedular</a:t>
            </a:r>
          </a:p>
          <a:p>
            <a:pPr marL="457200" indent="-457200">
              <a:buFont typeface="Arial" panose="020B0604020202020204" pitchFamily="34" charset="0"/>
              <a:buChar char="•"/>
            </a:pPr>
            <a:r>
              <a:rPr lang="en-US" sz="3200" b="1" dirty="0">
                <a:latin typeface="Algerian" panose="04020705040A02060702" pitchFamily="82" charset="0"/>
              </a:rPr>
              <a:t>Diagram</a:t>
            </a:r>
          </a:p>
          <a:p>
            <a:pPr marL="457200" indent="-457200">
              <a:buFont typeface="Arial" panose="020B0604020202020204" pitchFamily="34" charset="0"/>
              <a:buChar char="•"/>
            </a:pPr>
            <a:r>
              <a:rPr lang="en-US" sz="3200" b="1" dirty="0">
                <a:latin typeface="Algerian" panose="04020705040A02060702" pitchFamily="82" charset="0"/>
              </a:rPr>
              <a:t>PDF Viewer</a:t>
            </a:r>
          </a:p>
          <a:p>
            <a:pPr marL="457200" indent="-457200">
              <a:buFont typeface="Arial" panose="020B0604020202020204" pitchFamily="34" charset="0"/>
              <a:buChar char="•"/>
            </a:pPr>
            <a:r>
              <a:rPr lang="en-US" sz="3200" b="1" dirty="0">
                <a:latin typeface="Algerian" panose="04020705040A02060702" pitchFamily="82" charset="0"/>
              </a:rPr>
              <a:t>Excel Library</a:t>
            </a:r>
          </a:p>
        </p:txBody>
      </p:sp>
    </p:spTree>
    <p:extLst>
      <p:ext uri="{BB962C8B-B14F-4D97-AF65-F5344CB8AC3E}">
        <p14:creationId xmlns:p14="http://schemas.microsoft.com/office/powerpoint/2010/main" val="131747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02D7E0-35B1-B7C3-B877-E226BCF98171}"/>
              </a:ext>
            </a:extLst>
          </p:cNvPr>
          <p:cNvSpPr txBox="1"/>
          <p:nvPr/>
        </p:nvSpPr>
        <p:spPr>
          <a:xfrm>
            <a:off x="205273" y="765110"/>
            <a:ext cx="3928188" cy="584775"/>
          </a:xfrm>
          <a:prstGeom prst="rect">
            <a:avLst/>
          </a:prstGeom>
          <a:noFill/>
        </p:spPr>
        <p:txBody>
          <a:bodyPr wrap="square" rtlCol="0">
            <a:spAutoFit/>
          </a:bodyPr>
          <a:lstStyle/>
          <a:p>
            <a:r>
              <a:rPr lang="en-US" sz="3200" b="1" i="0" dirty="0">
                <a:solidFill>
                  <a:srgbClr val="1A1A1A"/>
                </a:solidFill>
                <a:effectLst/>
                <a:latin typeface="Open Sans" panose="020B0606030504020204" pitchFamily="34" charset="0"/>
              </a:rPr>
              <a:t>DataGrid</a:t>
            </a:r>
            <a:endParaRPr lang="en-US" sz="3200" dirty="0"/>
          </a:p>
        </p:txBody>
      </p:sp>
      <p:sp>
        <p:nvSpPr>
          <p:cNvPr id="8" name="TextBox 7">
            <a:extLst>
              <a:ext uri="{FF2B5EF4-FFF2-40B4-BE49-F238E27FC236}">
                <a16:creationId xmlns:a16="http://schemas.microsoft.com/office/drawing/2014/main" id="{98CCD9FE-774E-90BE-9E67-C41A51463DBE}"/>
              </a:ext>
            </a:extLst>
          </p:cNvPr>
          <p:cNvSpPr txBox="1"/>
          <p:nvPr/>
        </p:nvSpPr>
        <p:spPr>
          <a:xfrm>
            <a:off x="205272" y="1614702"/>
            <a:ext cx="6895324" cy="1754326"/>
          </a:xfrm>
          <a:prstGeom prst="rect">
            <a:avLst/>
          </a:prstGeom>
          <a:noFill/>
        </p:spPr>
        <p:txBody>
          <a:bodyPr wrap="square" rtlCol="0">
            <a:spAutoFit/>
          </a:bodyPr>
          <a:lstStyle/>
          <a:p>
            <a:pPr algn="just"/>
            <a:r>
              <a:rPr lang="en-US" i="0" dirty="0">
                <a:solidFill>
                  <a:srgbClr val="1A1A1A"/>
                </a:solidFill>
                <a:effectLst/>
                <a:latin typeface="Century" panose="02040604050505020304" pitchFamily="18"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dirty="0">
              <a:latin typeface="Century" panose="02040604050505020304" pitchFamily="18" charset="0"/>
            </a:endParaRPr>
          </a:p>
        </p:txBody>
      </p:sp>
      <p:sp>
        <p:nvSpPr>
          <p:cNvPr id="9" name="Rectangle 8">
            <a:extLst>
              <a:ext uri="{FF2B5EF4-FFF2-40B4-BE49-F238E27FC236}">
                <a16:creationId xmlns:a16="http://schemas.microsoft.com/office/drawing/2014/main" id="{04398086-3CF8-8E06-CB2A-B98787FBE3A7}"/>
              </a:ext>
            </a:extLst>
          </p:cNvPr>
          <p:cNvSpPr/>
          <p:nvPr/>
        </p:nvSpPr>
        <p:spPr>
          <a:xfrm>
            <a:off x="298580" y="1349885"/>
            <a:ext cx="1912775"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7" descr="Syncfusion Essential DataGrid">
            <a:extLst>
              <a:ext uri="{FF2B5EF4-FFF2-40B4-BE49-F238E27FC236}">
                <a16:creationId xmlns:a16="http://schemas.microsoft.com/office/drawing/2014/main" id="{4C3CB871-ACFA-2CAC-BE49-49D250E86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820" y="1548882"/>
            <a:ext cx="4674640" cy="27058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DD09753-3732-A587-05F7-5BE573AE505F}"/>
              </a:ext>
            </a:extLst>
          </p:cNvPr>
          <p:cNvSpPr txBox="1"/>
          <p:nvPr/>
        </p:nvSpPr>
        <p:spPr>
          <a:xfrm>
            <a:off x="519406" y="3812533"/>
            <a:ext cx="4198775" cy="307777"/>
          </a:xfrm>
          <a:prstGeom prst="rect">
            <a:avLst/>
          </a:prstGeom>
          <a:noFill/>
        </p:spPr>
        <p:txBody>
          <a:bodyPr wrap="square" rtlCol="0">
            <a:spAutoFit/>
          </a:bodyPr>
          <a:lstStyle/>
          <a:p>
            <a:r>
              <a:rPr lang="en-US" sz="1400" b="1" dirty="0">
                <a:solidFill>
                  <a:schemeClr val="tx2"/>
                </a:solidFill>
              </a:rPr>
              <a:t>SUPPORTED PLATFORMS</a:t>
            </a:r>
          </a:p>
        </p:txBody>
      </p:sp>
      <p:sp>
        <p:nvSpPr>
          <p:cNvPr id="3" name="TextBox 2">
            <a:extLst>
              <a:ext uri="{FF2B5EF4-FFF2-40B4-BE49-F238E27FC236}">
                <a16:creationId xmlns:a16="http://schemas.microsoft.com/office/drawing/2014/main" id="{A5D784B6-4539-F618-65EE-27C94D4B6BC3}"/>
              </a:ext>
            </a:extLst>
          </p:cNvPr>
          <p:cNvSpPr txBox="1"/>
          <p:nvPr/>
        </p:nvSpPr>
        <p:spPr>
          <a:xfrm>
            <a:off x="438463" y="4353953"/>
            <a:ext cx="6093500" cy="2308324"/>
          </a:xfrm>
          <a:prstGeom prst="rect">
            <a:avLst/>
          </a:prstGeom>
          <a:noFill/>
        </p:spPr>
        <p:txBody>
          <a:bodyPr wrap="square">
            <a:spAutoFit/>
          </a:bodyPr>
          <a:lstStyle/>
          <a:p>
            <a:pPr algn="l"/>
            <a:r>
              <a:rPr lang="en-US" b="0" i="0" dirty="0">
                <a:solidFill>
                  <a:srgbClr val="666666"/>
                </a:solidFill>
                <a:effectLst/>
                <a:latin typeface="Open Sans" panose="020B0606030504020204" pitchFamily="34" charset="0"/>
              </a:rPr>
              <a:t> </a:t>
            </a:r>
            <a:r>
              <a:rPr lang="en-US" b="0" i="0" u="sng" dirty="0">
                <a:solidFill>
                  <a:srgbClr val="0450C2"/>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4"/>
              </a:rPr>
              <a:t>Angular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5"/>
              </a:rPr>
              <a:t>React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6"/>
              </a:rPr>
              <a:t>Vue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7"/>
              </a:rPr>
              <a:t>Blazor</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9"/>
              </a:rPr>
              <a:t>ASP.NET MVC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0"/>
              </a:rPr>
              <a:t>ASP.NET Core</a:t>
            </a:r>
            <a:br>
              <a:rPr lang="en-US" b="0" i="0" dirty="0">
                <a:solidFill>
                  <a:srgbClr val="666666"/>
                </a:solidFill>
                <a:effectLst/>
                <a:latin typeface="Open Sans" panose="020B0606030504020204" pitchFamily="34" charset="0"/>
              </a:rPr>
            </a:b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1"/>
              </a:rPr>
              <a:t>WinForms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WPF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13"/>
              </a:rPr>
              <a:t>WinUI</a:t>
            </a:r>
            <a:r>
              <a:rPr lang="en-US" b="0" i="0" u="none" strike="noStrike" dirty="0">
                <a:solidFill>
                  <a:srgbClr val="0057FF"/>
                </a:solidFill>
                <a:effectLst/>
                <a:latin typeface="Open Sans" panose="020B0606030504020204" pitchFamily="34" charset="0"/>
                <a:hlinkClick r:id="rId13"/>
              </a:rPr>
              <a: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Xamarin</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.NET MAUI</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Xamarin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.NET MAUI</a:t>
            </a:r>
            <a:endParaRPr lang="en-US" b="0" i="0" dirty="0">
              <a:solidFill>
                <a:srgbClr val="666666"/>
              </a:solidFill>
              <a:effectLst/>
              <a:latin typeface="Open Sans" panose="020B0606030504020204" pitchFamily="34" charset="0"/>
            </a:endParaRPr>
          </a:p>
        </p:txBody>
      </p:sp>
    </p:spTree>
    <p:extLst>
      <p:ext uri="{BB962C8B-B14F-4D97-AF65-F5344CB8AC3E}">
        <p14:creationId xmlns:p14="http://schemas.microsoft.com/office/powerpoint/2010/main" val="396792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yncfusion Essential Chart">
            <a:extLst>
              <a:ext uri="{FF2B5EF4-FFF2-40B4-BE49-F238E27FC236}">
                <a16:creationId xmlns:a16="http://schemas.microsoft.com/office/drawing/2014/main" id="{456F966F-A3FD-3B72-10CD-9FAECC295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734" y="852584"/>
            <a:ext cx="4018842" cy="27573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DE1987E-63EB-6EAA-510D-84A58AE5E9FB}"/>
              </a:ext>
            </a:extLst>
          </p:cNvPr>
          <p:cNvSpPr txBox="1"/>
          <p:nvPr/>
        </p:nvSpPr>
        <p:spPr>
          <a:xfrm>
            <a:off x="750142" y="1578650"/>
            <a:ext cx="6397107" cy="2031325"/>
          </a:xfrm>
          <a:prstGeom prst="rect">
            <a:avLst/>
          </a:prstGeom>
          <a:noFill/>
        </p:spPr>
        <p:txBody>
          <a:bodyPr wrap="square" rtlCol="0">
            <a:spAutoFit/>
          </a:bodyPr>
          <a:lstStyle/>
          <a:p>
            <a:pPr algn="l"/>
            <a:r>
              <a:rPr lang="en-US"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br>
              <a:rPr lang="en-US" dirty="0"/>
            </a:br>
            <a:endParaRPr lang="en-US" dirty="0"/>
          </a:p>
        </p:txBody>
      </p:sp>
      <p:sp>
        <p:nvSpPr>
          <p:cNvPr id="3" name="TextBox 2">
            <a:extLst>
              <a:ext uri="{FF2B5EF4-FFF2-40B4-BE49-F238E27FC236}">
                <a16:creationId xmlns:a16="http://schemas.microsoft.com/office/drawing/2014/main" id="{3E970C2F-503F-0EA4-493A-C59E3C1889B3}"/>
              </a:ext>
            </a:extLst>
          </p:cNvPr>
          <p:cNvSpPr txBox="1"/>
          <p:nvPr/>
        </p:nvSpPr>
        <p:spPr>
          <a:xfrm>
            <a:off x="750142" y="501432"/>
            <a:ext cx="2453951" cy="1077218"/>
          </a:xfrm>
          <a:prstGeom prst="rect">
            <a:avLst/>
          </a:prstGeom>
          <a:noFill/>
        </p:spPr>
        <p:txBody>
          <a:bodyPr wrap="square" rtlCol="0">
            <a:spAutoFit/>
          </a:bodyPr>
          <a:lstStyle/>
          <a:p>
            <a:pPr algn="l"/>
            <a:r>
              <a:rPr lang="en-US" sz="2800" b="1" i="0" dirty="0">
                <a:solidFill>
                  <a:srgbClr val="1A1A1A"/>
                </a:solidFill>
                <a:effectLst/>
                <a:latin typeface="Open Sans" panose="020B0606030504020204" pitchFamily="34" charset="0"/>
              </a:rPr>
              <a:t>Charts</a:t>
            </a:r>
          </a:p>
          <a:p>
            <a:br>
              <a:rPr lang="en-US" dirty="0"/>
            </a:br>
            <a:endParaRPr lang="en-US" dirty="0"/>
          </a:p>
        </p:txBody>
      </p:sp>
      <p:sp>
        <p:nvSpPr>
          <p:cNvPr id="4" name="Rectangle 3">
            <a:extLst>
              <a:ext uri="{FF2B5EF4-FFF2-40B4-BE49-F238E27FC236}">
                <a16:creationId xmlns:a16="http://schemas.microsoft.com/office/drawing/2014/main" id="{809E526B-404E-5B2C-E0E5-AB39F3A99029}"/>
              </a:ext>
            </a:extLst>
          </p:cNvPr>
          <p:cNvSpPr/>
          <p:nvPr/>
        </p:nvSpPr>
        <p:spPr>
          <a:xfrm>
            <a:off x="895739" y="1101946"/>
            <a:ext cx="1175657"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8446A10-2DCA-8582-651B-58426BD0B288}"/>
              </a:ext>
            </a:extLst>
          </p:cNvPr>
          <p:cNvSpPr txBox="1"/>
          <p:nvPr/>
        </p:nvSpPr>
        <p:spPr>
          <a:xfrm>
            <a:off x="528403" y="4040960"/>
            <a:ext cx="6093500" cy="2308324"/>
          </a:xfrm>
          <a:prstGeom prst="rect">
            <a:avLst/>
          </a:prstGeom>
          <a:noFill/>
        </p:spPr>
        <p:txBody>
          <a:bodyPr wrap="square">
            <a:spAutoFit/>
          </a:bodyPr>
          <a:lstStyle/>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4"/>
              </a:rPr>
              <a:t>Angular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5"/>
              </a:rPr>
              <a:t>React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6"/>
              </a:rPr>
              <a:t>Vue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7"/>
              </a:rPr>
              <a:t>Blazor</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sng" dirty="0">
                <a:solidFill>
                  <a:srgbClr val="0450C2"/>
                </a:solidFill>
                <a:effectLst/>
                <a:latin typeface="Open Sans" panose="020B0606030504020204" pitchFamily="34" charset="0"/>
                <a:hlinkClick r:id="rId9"/>
              </a:rPr>
              <a:t>ASP.NET MVC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0"/>
              </a:rPr>
              <a:t>ASP.NET Core</a:t>
            </a:r>
            <a:br>
              <a:rPr lang="en-US" b="0" i="0" dirty="0">
                <a:solidFill>
                  <a:srgbClr val="666666"/>
                </a:solidFill>
                <a:effectLst/>
                <a:latin typeface="Open Sans" panose="020B0606030504020204" pitchFamily="34" charset="0"/>
              </a:rPr>
            </a:b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1"/>
              </a:rPr>
              <a:t>WinForms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WPF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13"/>
              </a:rPr>
              <a:t>WinUI</a:t>
            </a:r>
            <a:r>
              <a:rPr lang="en-US" b="0" i="0" u="none" strike="noStrike" dirty="0">
                <a:solidFill>
                  <a:srgbClr val="0057FF"/>
                </a:solidFill>
                <a:effectLst/>
                <a:latin typeface="Open Sans" panose="020B0606030504020204" pitchFamily="34" charset="0"/>
                <a:hlinkClick r:id="rId13"/>
              </a:rPr>
              <a: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Xamarin</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.NET MAUI</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Xamarin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.NET MAUI</a:t>
            </a:r>
            <a:endParaRPr lang="en-US" b="0" i="0" dirty="0">
              <a:solidFill>
                <a:srgbClr val="666666"/>
              </a:solidFill>
              <a:effectLst/>
              <a:latin typeface="Open Sans" panose="020B0606030504020204" pitchFamily="34" charset="0"/>
            </a:endParaRPr>
          </a:p>
        </p:txBody>
      </p:sp>
      <p:sp>
        <p:nvSpPr>
          <p:cNvPr id="8" name="TextBox 7">
            <a:extLst>
              <a:ext uri="{FF2B5EF4-FFF2-40B4-BE49-F238E27FC236}">
                <a16:creationId xmlns:a16="http://schemas.microsoft.com/office/drawing/2014/main" id="{494FEB90-B374-0112-DC84-541D268201F8}"/>
              </a:ext>
            </a:extLst>
          </p:cNvPr>
          <p:cNvSpPr txBox="1"/>
          <p:nvPr/>
        </p:nvSpPr>
        <p:spPr>
          <a:xfrm>
            <a:off x="633334" y="3456086"/>
            <a:ext cx="60935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D3D3D"/>
                </a:solidFill>
                <a:effectLst/>
                <a:uLnTx/>
                <a:uFillTx/>
                <a:latin typeface="Gill Sans MT" panose="020B0502020104020203"/>
                <a:ea typeface="+mn-ea"/>
                <a:cs typeface="+mn-cs"/>
              </a:rPr>
              <a:t>SUPPORTED PLATFORMS</a:t>
            </a:r>
          </a:p>
        </p:txBody>
      </p:sp>
    </p:spTree>
    <p:extLst>
      <p:ext uri="{BB962C8B-B14F-4D97-AF65-F5344CB8AC3E}">
        <p14:creationId xmlns:p14="http://schemas.microsoft.com/office/powerpoint/2010/main" val="62111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C828EB-7E4A-2522-C904-D15587B318EE}"/>
              </a:ext>
            </a:extLst>
          </p:cNvPr>
          <p:cNvSpPr txBox="1"/>
          <p:nvPr/>
        </p:nvSpPr>
        <p:spPr>
          <a:xfrm>
            <a:off x="548174" y="827704"/>
            <a:ext cx="6097554" cy="523220"/>
          </a:xfrm>
          <a:prstGeom prst="rect">
            <a:avLst/>
          </a:prstGeom>
          <a:noFill/>
        </p:spPr>
        <p:txBody>
          <a:bodyPr wrap="square">
            <a:spAutoFit/>
          </a:bodyPr>
          <a:lstStyle/>
          <a:p>
            <a:r>
              <a:rPr lang="en-US" sz="2800" b="1" i="0" dirty="0" err="1">
                <a:solidFill>
                  <a:srgbClr val="1A1A1A"/>
                </a:solidFill>
                <a:effectLst/>
                <a:latin typeface="Arial Black" panose="020B0A04020102020204" pitchFamily="34" charset="0"/>
              </a:rPr>
              <a:t>ListView</a:t>
            </a:r>
            <a:endParaRPr lang="en-US" sz="2800" dirty="0">
              <a:latin typeface="Arial Black" panose="020B0A04020102020204" pitchFamily="34" charset="0"/>
            </a:endParaRPr>
          </a:p>
        </p:txBody>
      </p:sp>
      <p:sp>
        <p:nvSpPr>
          <p:cNvPr id="4" name="Rectangle 3">
            <a:extLst>
              <a:ext uri="{FF2B5EF4-FFF2-40B4-BE49-F238E27FC236}">
                <a16:creationId xmlns:a16="http://schemas.microsoft.com/office/drawing/2014/main" id="{371DA4EC-1267-3C0A-0F74-4E99CACF3BBC}"/>
              </a:ext>
            </a:extLst>
          </p:cNvPr>
          <p:cNvSpPr/>
          <p:nvPr/>
        </p:nvSpPr>
        <p:spPr>
          <a:xfrm>
            <a:off x="681135" y="1403249"/>
            <a:ext cx="1464906" cy="466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yncfusion List View">
            <a:extLst>
              <a:ext uri="{FF2B5EF4-FFF2-40B4-BE49-F238E27FC236}">
                <a16:creationId xmlns:a16="http://schemas.microsoft.com/office/drawing/2014/main" id="{474367C9-D031-25FD-7A2E-C93F357BF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728" y="1089314"/>
            <a:ext cx="4710577" cy="4012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1D7CBA-422E-A7B3-A564-0D24920394E3}"/>
              </a:ext>
            </a:extLst>
          </p:cNvPr>
          <p:cNvSpPr txBox="1"/>
          <p:nvPr/>
        </p:nvSpPr>
        <p:spPr>
          <a:xfrm>
            <a:off x="447870" y="1758165"/>
            <a:ext cx="6197858" cy="2308324"/>
          </a:xfrm>
          <a:prstGeom prst="rect">
            <a:avLst/>
          </a:prstGeom>
          <a:noFill/>
        </p:spPr>
        <p:txBody>
          <a:bodyPr wrap="square">
            <a:spAutoFit/>
          </a:bodyPr>
          <a:lstStyle/>
          <a:p>
            <a:pPr algn="l"/>
            <a:r>
              <a:rPr lang="en-US" b="0" i="0" dirty="0">
                <a:solidFill>
                  <a:srgbClr val="1A1A1A"/>
                </a:solidFill>
                <a:effectLst/>
                <a:latin typeface="Open Sans" panose="020B0606030504020204" pitchFamily="34" charset="0"/>
              </a:rPr>
              <a:t>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control has been optimized to work with large amounts of data.</a:t>
            </a:r>
          </a:p>
          <a:p>
            <a:br>
              <a:rPr lang="en-US" dirty="0"/>
            </a:br>
            <a:endParaRPr lang="en-US" dirty="0"/>
          </a:p>
        </p:txBody>
      </p:sp>
      <p:sp>
        <p:nvSpPr>
          <p:cNvPr id="5" name="TextBox 4">
            <a:extLst>
              <a:ext uri="{FF2B5EF4-FFF2-40B4-BE49-F238E27FC236}">
                <a16:creationId xmlns:a16="http://schemas.microsoft.com/office/drawing/2014/main" id="{91E08C60-FA60-D471-62DD-9273BB4CD031}"/>
              </a:ext>
            </a:extLst>
          </p:cNvPr>
          <p:cNvSpPr txBox="1"/>
          <p:nvPr/>
        </p:nvSpPr>
        <p:spPr>
          <a:xfrm>
            <a:off x="500049" y="4631555"/>
            <a:ext cx="6093500" cy="1754326"/>
          </a:xfrm>
          <a:prstGeom prst="rect">
            <a:avLst/>
          </a:prstGeom>
          <a:noFill/>
        </p:spPr>
        <p:txBody>
          <a:bodyPr wrap="square">
            <a:spAutoFit/>
          </a:bodyPr>
          <a:lstStyle/>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4"/>
              </a:rPr>
              <a:t>Angular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5"/>
              </a:rPr>
              <a:t>React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6"/>
              </a:rPr>
              <a:t>Vue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7"/>
              </a:rPr>
              <a:t>Blazor</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ASP.NET MVC </a:t>
            </a:r>
            <a:r>
              <a:rPr lang="en-US" b="0" i="0" dirty="0">
                <a:solidFill>
                  <a:srgbClr val="666666"/>
                </a:solidFill>
                <a:effectLst/>
                <a:latin typeface="Open Sans" panose="020B0606030504020204" pitchFamily="34" charset="0"/>
              </a:rPr>
              <a:t> </a:t>
            </a:r>
            <a:r>
              <a:rPr lang="en-US" b="0" i="0" u="sng" dirty="0">
                <a:solidFill>
                  <a:srgbClr val="0450C2"/>
                </a:solidFill>
                <a:effectLst/>
                <a:latin typeface="Open Sans" panose="020B0606030504020204" pitchFamily="34" charset="0"/>
                <a:hlinkClick r:id="rId9"/>
              </a:rPr>
              <a:t>ASP.NET Core</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0"/>
              </a:rPr>
              <a:t>WinForms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1"/>
              </a:rPr>
              <a:t>.NET MAUI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Xamarin</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1"/>
              </a:rPr>
              <a:t>.NET MAUI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Xamarin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a:t>
            </a:r>
            <a:endParaRPr lang="en-US" b="0" i="0" dirty="0">
              <a:solidFill>
                <a:srgbClr val="666666"/>
              </a:solidFill>
              <a:effectLst/>
              <a:latin typeface="Open Sans" panose="020B0606030504020204" pitchFamily="34" charset="0"/>
            </a:endParaRPr>
          </a:p>
        </p:txBody>
      </p:sp>
      <p:sp>
        <p:nvSpPr>
          <p:cNvPr id="8" name="TextBox 7">
            <a:extLst>
              <a:ext uri="{FF2B5EF4-FFF2-40B4-BE49-F238E27FC236}">
                <a16:creationId xmlns:a16="http://schemas.microsoft.com/office/drawing/2014/main" id="{3DF5ECD4-C137-433F-BE72-7D79B3D71631}"/>
              </a:ext>
            </a:extLst>
          </p:cNvPr>
          <p:cNvSpPr txBox="1"/>
          <p:nvPr/>
        </p:nvSpPr>
        <p:spPr>
          <a:xfrm>
            <a:off x="604407" y="3912600"/>
            <a:ext cx="60935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D3D3D"/>
                </a:solidFill>
                <a:effectLst/>
                <a:uLnTx/>
                <a:uFillTx/>
                <a:latin typeface="Gill Sans MT" panose="020B0502020104020203"/>
                <a:ea typeface="+mn-ea"/>
                <a:cs typeface="+mn-cs"/>
              </a:rPr>
              <a:t>SUPPORTED PLATFORMS</a:t>
            </a:r>
          </a:p>
        </p:txBody>
      </p:sp>
    </p:spTree>
    <p:extLst>
      <p:ext uri="{BB962C8B-B14F-4D97-AF65-F5344CB8AC3E}">
        <p14:creationId xmlns:p14="http://schemas.microsoft.com/office/powerpoint/2010/main" val="77107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74</TotalTime>
  <Words>310</Words>
  <Application>Microsoft Office PowerPoint</Application>
  <PresentationFormat>Widescreen</PresentationFormat>
  <Paragraphs>43</Paragraphs>
  <Slides>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Algerian</vt:lpstr>
      <vt:lpstr>Arial</vt:lpstr>
      <vt:lpstr>Arial Black</vt:lpstr>
      <vt:lpstr>Calibri</vt:lpstr>
      <vt:lpstr>Century</vt:lpstr>
      <vt:lpstr>Colonna MT</vt:lpstr>
      <vt:lpstr>Gill Sans MT</vt:lpstr>
      <vt:lpstr>Open Sans</vt:lpstr>
      <vt:lpstr>Wingdings 2</vt:lpstr>
      <vt:lpstr>Custom</vt:lpstr>
      <vt:lpstr>MOST POPULAR COMPONENTS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dc:title>
  <dc:creator>Mohamed Arshad Magdoom Salih</dc:creator>
  <cp:lastModifiedBy>Mohamed Arshad Magdoom Salih</cp:lastModifiedBy>
  <cp:revision>3</cp:revision>
  <dcterms:created xsi:type="dcterms:W3CDTF">2024-03-25T09:34:07Z</dcterms:created>
  <dcterms:modified xsi:type="dcterms:W3CDTF">2024-03-26T17:07:38Z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