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28"/>
  </p:notesMasterIdLst>
  <p:sldIdLst>
    <p:sldId id="316" r:id="rId2"/>
    <p:sldId id="317" r:id="rId3"/>
    <p:sldId id="258" r:id="rId4"/>
    <p:sldId id="259" r:id="rId5"/>
    <p:sldId id="261" r:id="rId6"/>
    <p:sldId id="266" r:id="rId7"/>
    <p:sldId id="398" r:id="rId8"/>
    <p:sldId id="267" r:id="rId9"/>
    <p:sldId id="268" r:id="rId10"/>
    <p:sldId id="397" r:id="rId11"/>
    <p:sldId id="396" r:id="rId12"/>
    <p:sldId id="385" r:id="rId13"/>
    <p:sldId id="386" r:id="rId14"/>
    <p:sldId id="387" r:id="rId15"/>
    <p:sldId id="388" r:id="rId16"/>
    <p:sldId id="390" r:id="rId17"/>
    <p:sldId id="391" r:id="rId18"/>
    <p:sldId id="392" r:id="rId19"/>
    <p:sldId id="269" r:id="rId20"/>
    <p:sldId id="272" r:id="rId21"/>
    <p:sldId id="273" r:id="rId22"/>
    <p:sldId id="311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6" autoAdjust="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0677394-4B87-4963-987F-BF763030326F}" type="datetimeFigureOut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565EB8-C5B9-4EE9-BF44-3494848A1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FF27E0-6917-4CA1-853B-E7DA919A8D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2746A-E116-4AE7-AA4F-C8BFAA90F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95E6EE-0643-45B8-9140-8FB32F2446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D5A8B-1883-408D-B526-8A164C7C06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3C87F-010D-43F8-B863-F21B7AAEDB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BE5B0-8F13-4063-8453-5C4ECD66D7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B88BB-5729-422D-A690-EDBCCB1991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107B3-62B6-4565-B1E0-2858B200E2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2A85474-F2B3-4910-BFA2-A5F54973B527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2CF88C-1899-4F5C-BBDD-3682E353F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F514D-4100-42C6-91C6-3BDDAF8D67A3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9481-2147-466D-9558-9A4170E56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B36-C730-45DC-B0F3-43167168C25A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6E74-84F6-4995-B0F8-FF6AF54BD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D525F-4FC1-4DF9-86EC-D7EF4A2359AE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37522-D564-4BA3-B700-9E3536A4F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4C39A58-A141-4D40-B889-33678D53A9EB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39ECE1-3A2F-471C-B0AD-55DB3980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E66BA-13B2-4595-BAED-FB4D380DD60E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5082C-DB8E-44F3-BBC4-0C88D89FF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6CE0ABB-6E92-4236-A529-1A211CCBF731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E7A290-B1BB-40E2-BECB-B3AB7ED6A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48BC6-73D4-4EC1-993B-19EB7A8F7333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094CD-E773-47C1-A18C-DE236E917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21A3669-6E3E-4493-A7A4-69DB7803E789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84A0BD-ED5D-4C15-8D6E-C7D69B351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D5AF31E-A79A-4C68-A55E-7500F3664A87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E5033A-A020-44D6-BABF-075242110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55462E2A-84C0-4A4D-A47B-C1B0C3799471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1F794-F8A2-4402-8F9D-4319E96AA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8563CBE-F900-4206-A738-9C3DABFF0731}" type="datetime1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840F402-D12F-4C7D-9EF1-3E8C89BBE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646" y="2671770"/>
            <a:ext cx="5972188" cy="9715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Lecture 1</a:t>
            </a:r>
            <a:endParaRPr lang="ar-EG" sz="96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idx="1"/>
          </p:nvPr>
        </p:nvSpPr>
        <p:spPr>
          <a:xfrm>
            <a:off x="457200" y="5643563"/>
            <a:ext cx="8229600" cy="4826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CA" sz="2400" dirty="0" smtClean="0"/>
              <a:t>Hypertext is nonlinear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54BA-A386-4CF8-B8E1-D0FF83E0570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571500"/>
            <a:ext cx="716756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52400"/>
            <a:ext cx="7499350" cy="79216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Multimedia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145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Multimedia</a:t>
            </a:r>
            <a:r>
              <a:rPr lang="en-US" dirty="0" smtClean="0"/>
              <a:t> means that computer information can be represented through audio, graphics, images, video, and animation in addition to traditional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18BD4-63C6-4A4A-9E16-0535145A92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990600" y="785813"/>
            <a:ext cx="8229600" cy="5340350"/>
          </a:xfrm>
        </p:spPr>
        <p:txBody>
          <a:bodyPr/>
          <a:lstStyle/>
          <a:p>
            <a:pPr algn="l" eaLnBrk="1" hangingPunct="1">
              <a:buNone/>
            </a:pPr>
            <a:r>
              <a:rPr lang="en-CA" sz="2800" u="sng" dirty="0" smtClean="0"/>
              <a:t>• Examples of typical present multimedia applications include:</a:t>
            </a:r>
          </a:p>
          <a:p>
            <a:pPr algn="l" eaLnBrk="1" hangingPunct="1">
              <a:buNone/>
            </a:pPr>
            <a:endParaRPr lang="en-CA" sz="2400" dirty="0" smtClean="0"/>
          </a:p>
          <a:p>
            <a:pPr algn="l" eaLnBrk="1" hangingPunct="1">
              <a:buNone/>
            </a:pPr>
            <a:r>
              <a:rPr lang="en-US" sz="2400" dirty="0" smtClean="0"/>
              <a:t>	– Electronic newspapers/magazines.</a:t>
            </a:r>
          </a:p>
          <a:p>
            <a:pPr algn="l" eaLnBrk="1" hangingPunct="1">
              <a:buNone/>
            </a:pPr>
            <a:r>
              <a:rPr lang="en-US" sz="2400" dirty="0" smtClean="0"/>
              <a:t>	– World Wide Web.</a:t>
            </a:r>
          </a:p>
          <a:p>
            <a:pPr algn="l" eaLnBrk="1" hangingPunct="1">
              <a:buNone/>
            </a:pPr>
            <a:r>
              <a:rPr lang="en-CA" sz="2400" dirty="0" smtClean="0"/>
              <a:t>	– On-line reference works: e.g. </a:t>
            </a:r>
            <a:r>
              <a:rPr lang="en-CA" sz="2400" dirty="0" err="1" smtClean="0"/>
              <a:t>encyclopedia</a:t>
            </a:r>
            <a:r>
              <a:rPr lang="en-CA" sz="2400" dirty="0" smtClean="0"/>
              <a:t>, games, etc.</a:t>
            </a:r>
          </a:p>
          <a:p>
            <a:pPr algn="l" eaLnBrk="1" hangingPunct="1">
              <a:buNone/>
            </a:pPr>
            <a:r>
              <a:rPr lang="en-US" sz="2400" dirty="0" smtClean="0"/>
              <a:t>	– Interactive TV.</a:t>
            </a:r>
          </a:p>
          <a:p>
            <a:pPr algn="l" eaLnBrk="1" hangingPunct="1">
              <a:buNone/>
            </a:pPr>
            <a:r>
              <a:rPr lang="en-US" sz="2400" dirty="0" smtClean="0"/>
              <a:t>	– Video conferencing.</a:t>
            </a:r>
          </a:p>
          <a:p>
            <a:pPr algn="l" eaLnBrk="1" hangingPunct="1">
              <a:buNone/>
            </a:pPr>
            <a:r>
              <a:rPr lang="en-US" sz="2400" dirty="0" smtClean="0"/>
              <a:t>	– Video-on-demand.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ED1C0-8423-4C6B-B8BE-154CDA7A36D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000125"/>
          </a:xfrm>
        </p:spPr>
        <p:txBody>
          <a:bodyPr/>
          <a:lstStyle/>
          <a:p>
            <a:pPr eaLnBrk="1" hangingPunct="1"/>
            <a:r>
              <a:rPr lang="en-US" sz="3600" smtClean="0"/>
              <a:t>1.3 World Wide Web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r>
              <a:rPr lang="en-CA" dirty="0" smtClean="0"/>
              <a:t>• The W3C has listed the following goals for the WWW:</a:t>
            </a:r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endParaRPr lang="en-CA" dirty="0" smtClean="0"/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r>
              <a:rPr lang="en-CA" dirty="0" smtClean="0"/>
              <a:t>	1. Universal access of web resources (by everyone every</a:t>
            </a:r>
            <a:r>
              <a:rPr lang="en-US" dirty="0" smtClean="0"/>
              <a:t>where).</a:t>
            </a:r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r>
              <a:rPr lang="en-CA" dirty="0" smtClean="0"/>
              <a:t>	2. Effectiveness of navigating available information.</a:t>
            </a:r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r>
              <a:rPr lang="en-CA" dirty="0" smtClean="0"/>
              <a:t>	3. Responsible use of posted material.</a:t>
            </a:r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endParaRPr lang="en-CA" dirty="0" smtClean="0"/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r>
              <a:rPr lang="en-US" dirty="0" smtClean="0"/>
              <a:t>• History of the WWW</a:t>
            </a:r>
          </a:p>
          <a:p>
            <a:pPr algn="l" eaLnBrk="1" fontAlgn="auto" hangingPunct="1">
              <a:spcAft>
                <a:spcPts val="0"/>
              </a:spcAft>
              <a:tabLst>
                <a:tab pos="534988" algn="l"/>
              </a:tabLst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CA" dirty="0" smtClean="0"/>
              <a:t>1960s – Charles Goldfarb et al. developed the Generalized </a:t>
            </a:r>
            <a:r>
              <a:rPr lang="en-US" dirty="0" smtClean="0"/>
              <a:t>Markup 	Language (</a:t>
            </a:r>
            <a:r>
              <a:rPr lang="en-US" b="1" dirty="0" smtClean="0"/>
              <a:t>GML</a:t>
            </a:r>
            <a:r>
              <a:rPr lang="en-US" dirty="0" smtClean="0"/>
              <a:t>) for IBM.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CA" dirty="0" smtClean="0"/>
              <a:t>1986 – The ISO released a final version of the Standard Gen</a:t>
            </a:r>
            <a:r>
              <a:rPr lang="en-US" dirty="0" err="1" smtClean="0"/>
              <a:t>eralized</a:t>
            </a:r>
            <a:r>
              <a:rPr lang="en-US" dirty="0" smtClean="0"/>
              <a:t> 	Markup Language (</a:t>
            </a:r>
            <a:r>
              <a:rPr lang="en-US" b="1" dirty="0" smtClean="0"/>
              <a:t>SGML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0B29-731F-4C9D-B1AE-032C3C3A3EE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idx="1"/>
          </p:nvPr>
        </p:nvSpPr>
        <p:spPr>
          <a:xfrm>
            <a:off x="1066800" y="785813"/>
            <a:ext cx="8229600" cy="5340350"/>
          </a:xfrm>
        </p:spPr>
        <p:txBody>
          <a:bodyPr/>
          <a:lstStyle/>
          <a:p>
            <a:pPr algn="l" eaLnBrk="1" hangingPunct="1">
              <a:buNone/>
            </a:pPr>
            <a:r>
              <a:rPr lang="en-CA" sz="2400" dirty="0" smtClean="0"/>
              <a:t>1990 – Tim Berners-Lee invented the </a:t>
            </a:r>
            <a:r>
              <a:rPr lang="en-CA" sz="2400" dirty="0" err="1" smtClean="0"/>
              <a:t>HyperText</a:t>
            </a:r>
            <a:r>
              <a:rPr lang="en-CA" sz="2400" dirty="0" smtClean="0"/>
              <a:t> </a:t>
            </a:r>
            <a:r>
              <a:rPr lang="en-CA" sz="2400" dirty="0" err="1" smtClean="0"/>
              <a:t>Markup</a:t>
            </a:r>
            <a:r>
              <a:rPr lang="en-CA" sz="2400" dirty="0" smtClean="0"/>
              <a:t> Language (</a:t>
            </a:r>
            <a:r>
              <a:rPr lang="en-CA" sz="2400" b="1" dirty="0" smtClean="0"/>
              <a:t>HTML</a:t>
            </a:r>
            <a:r>
              <a:rPr lang="en-CA" sz="2400" dirty="0" smtClean="0"/>
              <a:t>), and the </a:t>
            </a:r>
            <a:r>
              <a:rPr lang="en-CA" sz="2400" dirty="0" err="1" smtClean="0"/>
              <a:t>HyperText</a:t>
            </a:r>
            <a:r>
              <a:rPr lang="en-CA" sz="2400" dirty="0" smtClean="0"/>
              <a:t> Transfer Pro</a:t>
            </a:r>
            <a:r>
              <a:rPr lang="en-US" sz="2400" dirty="0" err="1" smtClean="0"/>
              <a:t>tocol</a:t>
            </a:r>
            <a:r>
              <a:rPr lang="en-US" sz="2400" dirty="0" smtClean="0"/>
              <a:t> (</a:t>
            </a:r>
            <a:r>
              <a:rPr lang="en-US" sz="2400" b="1" dirty="0" smtClean="0"/>
              <a:t>HTTP</a:t>
            </a:r>
            <a:r>
              <a:rPr lang="en-US" sz="2400" dirty="0" smtClean="0"/>
              <a:t>).</a:t>
            </a:r>
          </a:p>
          <a:p>
            <a:pPr algn="l" eaLnBrk="1" hangingPunct="1">
              <a:buNone/>
            </a:pPr>
            <a:r>
              <a:rPr lang="en-CA" sz="2400" dirty="0" smtClean="0"/>
              <a:t>1993 – NCSA released an alpha version of </a:t>
            </a:r>
            <a:r>
              <a:rPr lang="en-CA" sz="2400" b="1" dirty="0" smtClean="0"/>
              <a:t>Mosaic </a:t>
            </a:r>
            <a:r>
              <a:rPr lang="en-CA" sz="2400" dirty="0" smtClean="0"/>
              <a:t>based on the 	version by Marc Andreessen for X-Windows — </a:t>
            </a:r>
            <a:r>
              <a:rPr lang="en-US" sz="2400" dirty="0" smtClean="0"/>
              <a:t>the first 	popular browser.</a:t>
            </a:r>
          </a:p>
          <a:p>
            <a:pPr algn="l" eaLnBrk="1" hangingPunct="1">
              <a:buNone/>
            </a:pPr>
            <a:r>
              <a:rPr lang="da-DK" sz="2400" dirty="0" smtClean="0"/>
              <a:t>1994 – Marc Andreessen et al. formed Mosaic Communica</a:t>
            </a:r>
            <a:r>
              <a:rPr lang="en-CA" sz="2400" dirty="0" err="1" smtClean="0"/>
              <a:t>tions</a:t>
            </a:r>
            <a:r>
              <a:rPr lang="en-CA" sz="2400" dirty="0" smtClean="0"/>
              <a:t> 	Corporation — later the </a:t>
            </a:r>
            <a:r>
              <a:rPr lang="en-CA" sz="2400" b="1" dirty="0" smtClean="0"/>
              <a:t>Netscape</a:t>
            </a:r>
            <a:r>
              <a:rPr lang="en-CA" sz="2400" dirty="0" smtClean="0"/>
              <a:t> </a:t>
            </a:r>
            <a:r>
              <a:rPr lang="en-CA" sz="2400" dirty="0" err="1" smtClean="0"/>
              <a:t>Communi</a:t>
            </a:r>
            <a:r>
              <a:rPr lang="en-US" sz="2400" dirty="0" err="1" smtClean="0"/>
              <a:t>cations</a:t>
            </a:r>
            <a:r>
              <a:rPr lang="en-US" sz="2400" dirty="0" smtClean="0"/>
              <a:t> 	Corporation.</a:t>
            </a:r>
          </a:p>
          <a:p>
            <a:pPr algn="l" eaLnBrk="1" hangingPunct="1">
              <a:buNone/>
            </a:pPr>
            <a:r>
              <a:rPr lang="en-CA" sz="2400" dirty="0" smtClean="0"/>
              <a:t>1998 – The W3C accepted </a:t>
            </a:r>
            <a:r>
              <a:rPr lang="en-CA" sz="2400" b="1" dirty="0" smtClean="0"/>
              <a:t>XML</a:t>
            </a:r>
            <a:r>
              <a:rPr lang="en-CA" sz="2400" dirty="0" smtClean="0"/>
              <a:t> version 1.0 specifications as a Recommendation — the main focus of the W3C </a:t>
            </a:r>
            <a:r>
              <a:rPr lang="en-US" sz="2400" dirty="0" smtClean="0"/>
              <a:t>and 	supersedes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4B6D-330E-4EBD-8162-B22520EF774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8229600" cy="1000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HTTP (</a:t>
            </a:r>
            <a:r>
              <a:rPr lang="en-US" sz="3200" b="1" dirty="0" err="1" smtClean="0"/>
              <a:t>HyperText</a:t>
            </a:r>
            <a:r>
              <a:rPr lang="en-US" sz="3200" b="1" dirty="0" smtClean="0"/>
              <a:t> Transfer Protocol)</a:t>
            </a:r>
            <a:endParaRPr lang="en-US" sz="40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35100" y="1752600"/>
            <a:ext cx="7499350" cy="4800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CA" sz="3600" dirty="0" smtClean="0"/>
              <a:t>• </a:t>
            </a:r>
            <a:r>
              <a:rPr lang="en-CA" sz="3600" b="1" dirty="0" smtClean="0"/>
              <a:t>HTTP</a:t>
            </a:r>
            <a:r>
              <a:rPr lang="en-CA" sz="3600" dirty="0" smtClean="0"/>
              <a:t>: a protocol that was originally designed for transmitting hypermedia, also support the transmission of </a:t>
            </a:r>
            <a:r>
              <a:rPr lang="en-US" sz="3600" dirty="0" smtClean="0"/>
              <a:t>any file type.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endParaRPr lang="en-US" sz="2800" dirty="0" smtClean="0"/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/>
              <a:t>• HTTP is a request/response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20400-EA7C-4A0B-B1E8-2A0BFC3964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8229600" cy="1000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HTML (</a:t>
            </a:r>
            <a:r>
              <a:rPr lang="en-US" sz="3600" b="1" dirty="0" err="1" smtClean="0"/>
              <a:t>HyperText</a:t>
            </a:r>
            <a:r>
              <a:rPr lang="en-US" sz="3600" b="1" dirty="0" smtClean="0"/>
              <a:t> Markup Language)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• </a:t>
            </a:r>
            <a:r>
              <a:rPr lang="en-CA" b="1" dirty="0" smtClean="0"/>
              <a:t>HTML</a:t>
            </a:r>
            <a:r>
              <a:rPr lang="en-CA" dirty="0" smtClean="0"/>
              <a:t>: a language for publishing Hypermedia on the World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Wide Web.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	1. HTML uses ASCII, it is portable to all different (possibly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US" dirty="0" smtClean="0"/>
              <a:t>		binary incompatible) computer hardware.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	2. The current version of HTML is version 4.01.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	3. The next generation of HTML is XHTML — a 				reformulation of HTML using XML.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endParaRPr lang="en-US" dirty="0" smtClean="0"/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US" dirty="0" smtClean="0"/>
              <a:t>• HTML uses </a:t>
            </a:r>
            <a:r>
              <a:rPr lang="en-US" b="1" dirty="0" smtClean="0"/>
              <a:t>tags</a:t>
            </a:r>
            <a:r>
              <a:rPr lang="en-US" dirty="0" smtClean="0"/>
              <a:t> to describe document elements: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	–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&lt; &gt; </a:t>
            </a:r>
            <a:r>
              <a:rPr lang="en-CA" dirty="0" smtClean="0"/>
              <a:t>— defining a starting point.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	–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&lt;/ &gt; </a:t>
            </a:r>
            <a:r>
              <a:rPr lang="en-CA" dirty="0" smtClean="0"/>
              <a:t>— the ending point of the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43440-2153-49A3-A0B1-45BB1F455DD6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66800" y="785813"/>
            <a:ext cx="8229600" cy="5340350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CA" u="sng" dirty="0" smtClean="0"/>
              <a:t>A simple HTML page: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endParaRPr lang="en-CA" dirty="0" smtClean="0"/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 &lt;HEAD&gt;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&lt;TITLE&gt;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A sample web page.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&lt;/TITLE&gt;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		&lt;META NAME = "Author" CONTENT = 			"Cranky Professor"&gt;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 &lt;BODY&gt;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&lt;P&gt;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CA" dirty="0" smtClean="0">
                <a:latin typeface="Courier New" pitchFamily="49" charset="0"/>
                <a:cs typeface="Courier New" pitchFamily="49" charset="0"/>
              </a:rPr>
              <a:t>		We can put any text we like here, 			since this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paragraph element.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&lt;/P&gt;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&lt;/BODY&gt; &lt;/HTML&gt;</a:t>
            </a:r>
          </a:p>
          <a:p>
            <a:pPr algn="l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AA50C-4E2A-42D3-AC53-8DF54998BC0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8229600" cy="1000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XML (Extensible Markup Language)</a:t>
            </a:r>
            <a:endParaRPr lang="en-US" sz="40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• </a:t>
            </a:r>
            <a:r>
              <a:rPr lang="en-CA" b="1" dirty="0" smtClean="0"/>
              <a:t>XML</a:t>
            </a:r>
            <a:r>
              <a:rPr lang="en-CA" dirty="0" smtClean="0"/>
              <a:t>: a </a:t>
            </a:r>
            <a:r>
              <a:rPr lang="en-CA" dirty="0" err="1" smtClean="0"/>
              <a:t>markup</a:t>
            </a:r>
            <a:r>
              <a:rPr lang="en-CA" dirty="0" smtClean="0"/>
              <a:t> language for the WWW in which there is modularity of data, structure and view so that user or application can be able to define the tags (structure).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endParaRPr lang="en-CA" dirty="0" smtClean="0"/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r>
              <a:rPr lang="en-CA" dirty="0" smtClean="0"/>
              <a:t>• Example of using XML to retrieve stock information from a database  by a user query.</a:t>
            </a:r>
          </a:p>
          <a:p>
            <a:pPr algn="l" eaLnBrk="1" fontAlgn="auto" hangingPunct="1">
              <a:spcAft>
                <a:spcPts val="0"/>
              </a:spcAft>
              <a:buNone/>
              <a:tabLst>
                <a:tab pos="534988" algn="l"/>
              </a:tabLst>
              <a:defRPr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2F33E-E949-48D3-9D06-B5654E0F05B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285750" y="628650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SMIL (Synchronized Multimedia Integration Language)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4572000"/>
          </a:xfrm>
        </p:spPr>
        <p:txBody>
          <a:bodyPr/>
          <a:lstStyle/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SMIL:  a particular application of XML that allows for specification of interaction among any media types and user input, in a temporally scripted manner.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431D4-71AE-4979-AFE5-505A4AAD25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981200"/>
            <a:ext cx="6629400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sz="32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Chapter </a:t>
            </a:r>
            <a:r>
              <a:rPr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1</a:t>
            </a:r>
            <a:endParaRPr lang="ar-EG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Introduction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 to Multimedia</a:t>
            </a:r>
            <a:endParaRPr sz="5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145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Multimedia Software Tools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600" dirty="0" smtClean="0"/>
              <a:t>for carrying out tasks in multimedia are:</a:t>
            </a:r>
          </a:p>
          <a:p>
            <a:pPr lvl="1">
              <a:buNone/>
            </a:pPr>
            <a:r>
              <a:rPr lang="en-US" dirty="0" smtClean="0"/>
              <a:t>1. Music Sequencing and Notation</a:t>
            </a:r>
          </a:p>
          <a:p>
            <a:pPr lvl="1">
              <a:buNone/>
            </a:pPr>
            <a:r>
              <a:rPr lang="en-US" dirty="0" smtClean="0"/>
              <a:t>2. Digital Audio</a:t>
            </a:r>
          </a:p>
          <a:p>
            <a:pPr lvl="1">
              <a:buNone/>
            </a:pPr>
            <a:r>
              <a:rPr lang="en-US" dirty="0" smtClean="0"/>
              <a:t>3. Graphics and Image Editing</a:t>
            </a:r>
          </a:p>
          <a:p>
            <a:pPr lvl="1">
              <a:buNone/>
            </a:pPr>
            <a:r>
              <a:rPr lang="en-US" dirty="0" smtClean="0"/>
              <a:t>4. Video Editing</a:t>
            </a:r>
          </a:p>
          <a:p>
            <a:pPr lvl="1">
              <a:buNone/>
            </a:pPr>
            <a:r>
              <a:rPr lang="en-US" dirty="0" smtClean="0"/>
              <a:t>5. Animation</a:t>
            </a:r>
          </a:p>
          <a:p>
            <a:pPr lvl="1">
              <a:buNone/>
            </a:pPr>
            <a:r>
              <a:rPr lang="en-US" dirty="0" smtClean="0"/>
              <a:t>6. Multimedia Authoring</a:t>
            </a:r>
            <a:endParaRPr lang="en-US" sz="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26F2A-DB2F-4247-9167-047ED77241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145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1.Music Sequencing and Notation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7650" cy="54864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i="1" dirty="0" smtClean="0"/>
              <a:t> Cakewalk Pro Audio.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2200" dirty="0" smtClean="0"/>
              <a:t>- The term sequencer comes from older devices that stored sequences of notes ("events", in MIDI [</a:t>
            </a:r>
            <a:r>
              <a:rPr lang="en-US" sz="2400" b="1" dirty="0" smtClean="0"/>
              <a:t>Musical Instrument Digital Interface</a:t>
            </a:r>
            <a:r>
              <a:rPr lang="en-US" sz="2200" dirty="0" smtClean="0"/>
              <a:t>]).</a:t>
            </a:r>
          </a:p>
          <a:p>
            <a:pPr marL="640398" lvl="1" indent="-283464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200" dirty="0" smtClean="0"/>
              <a:t>It is also possible to insert WAV files and </a:t>
            </a:r>
            <a:r>
              <a:rPr lang="en-US" sz="2200" smtClean="0"/>
              <a:t>Windows </a:t>
            </a:r>
            <a:r>
              <a:rPr lang="en-US" sz="2200" smtClean="0"/>
              <a:t>commands </a:t>
            </a:r>
            <a:r>
              <a:rPr lang="en-US" sz="2200" dirty="0" smtClean="0"/>
              <a:t>(for animation and video) into music tracks.</a:t>
            </a:r>
          </a:p>
          <a:p>
            <a:pPr marL="640398" lvl="1" indent="-283464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200" dirty="0" smtClean="0"/>
          </a:p>
          <a:p>
            <a:pPr marL="640398" lvl="1" indent="-283464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200" dirty="0" smtClean="0"/>
          </a:p>
          <a:p>
            <a:pPr marL="640398" lvl="1" indent="-283464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200" dirty="0" smtClean="0"/>
          </a:p>
          <a:p>
            <a:pPr marL="640398" lvl="1" indent="-283464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DB284-21E3-4125-B3E7-7102298567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145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2.Digital Audio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20050" cy="5181600"/>
          </a:xfrm>
        </p:spPr>
        <p:txBody>
          <a:bodyPr/>
          <a:lstStyle/>
          <a:p>
            <a:r>
              <a:rPr lang="en-US" sz="2400" dirty="0" smtClean="0"/>
              <a:t>tools deal with accessing and editing the actual sampled sounds that make up audio:</a:t>
            </a:r>
          </a:p>
          <a:p>
            <a:pPr>
              <a:buFontTx/>
              <a:buChar char="-"/>
            </a:pPr>
            <a:r>
              <a:rPr lang="en-US" sz="2400" b="1" dirty="0" smtClean="0"/>
              <a:t>Adobe Audition </a:t>
            </a:r>
            <a:r>
              <a:rPr lang="en-US" sz="2400" dirty="0" smtClean="0"/>
              <a:t>(formerly </a:t>
            </a:r>
            <a:r>
              <a:rPr lang="en-US" sz="2400" b="1" dirty="0" smtClean="0"/>
              <a:t>Cool Edit</a:t>
            </a:r>
            <a:r>
              <a:rPr lang="en-US" sz="2400" dirty="0" smtClean="0"/>
              <a:t>) is a powerful, popular digital audio toolkit that emulate a professional audio studio, including </a:t>
            </a:r>
            <a:r>
              <a:rPr lang="en-US" sz="2400" dirty="0" err="1" smtClean="0"/>
              <a:t>multitrack</a:t>
            </a:r>
            <a:r>
              <a:rPr lang="en-US" sz="2400" dirty="0" smtClean="0"/>
              <a:t> productions and sound file editing, along with digital signal processing effects.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Sound Forge </a:t>
            </a:r>
            <a:r>
              <a:rPr lang="en-US" sz="2400" dirty="0" smtClean="0"/>
              <a:t>Like Audition, Sound Forge is a sophisticated PC-based program for editing WAV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2C99D-9F9A-4B1B-86B5-47D9D90A2C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219200" y="76200"/>
            <a:ext cx="7715250" cy="9445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mtClean="0">
                <a:effectLst/>
              </a:rPr>
              <a:t>3. Graphics and Image Editing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1450" cy="5486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Adobe Illustrator</a:t>
            </a:r>
            <a:r>
              <a:rPr lang="en-US" sz="2400" dirty="0" smtClean="0"/>
              <a:t>: </a:t>
            </a:r>
            <a:r>
              <a:rPr lang="en-US" sz="2200" dirty="0" smtClean="0"/>
              <a:t>a powerful publishing tool from Adobe. Uses vector graphics; graphics can be exported to Web.</a:t>
            </a:r>
          </a:p>
          <a:p>
            <a:pPr eaLnBrk="1" hangingPunct="1"/>
            <a:r>
              <a:rPr lang="en-US" sz="2400" b="1" dirty="0" smtClean="0"/>
              <a:t>Adobe Photoshop</a:t>
            </a:r>
            <a:r>
              <a:rPr lang="en-US" sz="2400" dirty="0" smtClean="0"/>
              <a:t>: </a:t>
            </a:r>
            <a:r>
              <a:rPr lang="en-US" sz="2200" dirty="0" smtClean="0"/>
              <a:t>the standard in a graphics, image processing and manipulation tool.</a:t>
            </a:r>
          </a:p>
          <a:p>
            <a:pPr lvl="1" eaLnBrk="1" hangingPunct="1"/>
            <a:r>
              <a:rPr lang="en-US" sz="2000" dirty="0" smtClean="0"/>
              <a:t> Allows layers of images, graphics, and text that can be separately manipulated for maximum flexibility.</a:t>
            </a:r>
          </a:p>
          <a:p>
            <a:pPr lvl="1" eaLnBrk="1" hangingPunct="1"/>
            <a:r>
              <a:rPr lang="en-US" sz="2000" dirty="0" smtClean="0"/>
              <a:t>Filter factory permits creation of sophisticated lighting-effects filters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 Adobe Fireworks</a:t>
            </a:r>
            <a:r>
              <a:rPr lang="en-US" sz="2400" dirty="0" smtClean="0"/>
              <a:t>: </a:t>
            </a:r>
            <a:r>
              <a:rPr lang="en-US" sz="2200" dirty="0" smtClean="0"/>
              <a:t>software for making graphics specifically for the web.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BE0B7-B56B-4A29-94F8-086F86CE425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435100" y="228600"/>
            <a:ext cx="7499350" cy="71596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3400" smtClean="0">
                <a:effectLst/>
              </a:rPr>
              <a:t>4. Video Editing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1450" cy="52578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Adobe Premiere</a:t>
            </a:r>
            <a:r>
              <a:rPr lang="en-US" sz="2400" dirty="0" smtClean="0"/>
              <a:t>: </a:t>
            </a:r>
            <a:r>
              <a:rPr lang="en-US" sz="2200" dirty="0" smtClean="0"/>
              <a:t>an intuitive, simple video editing tool for nonlinear editing, i.e., putting video clips into any order: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/>
              <a:t>-	</a:t>
            </a:r>
            <a:r>
              <a:rPr lang="en-US" sz="2200" dirty="0" smtClean="0"/>
              <a:t>Video and audio are arranged in "tracks".</a:t>
            </a:r>
          </a:p>
          <a:p>
            <a:pPr eaLnBrk="1" hangingPunct="1">
              <a:buFontTx/>
              <a:buChar char="-"/>
            </a:pPr>
            <a:r>
              <a:rPr lang="en-US" sz="2200" dirty="0" smtClean="0"/>
              <a:t>A large library of built-in transitions,  filters and motions for clips =&gt; effective multimedia productions with little effort.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Adobe After Effects: </a:t>
            </a:r>
            <a:r>
              <a:rPr lang="en-US" sz="2400" dirty="0" smtClean="0"/>
              <a:t>a powerful video editing tool that enables users to add and change existing movies.  Can add many effects: lighting, shadows, motion blurring; layers.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FA3DB-0972-4D8A-8693-8C9D1E3065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9216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3400" smtClean="0">
                <a:effectLst/>
              </a:rPr>
              <a:t>5.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48600" cy="52578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Multimedia APIs:</a:t>
            </a:r>
          </a:p>
          <a:p>
            <a:pPr>
              <a:buFontTx/>
              <a:buChar char="-"/>
              <a:defRPr/>
            </a:pPr>
            <a:r>
              <a:rPr lang="en-US" sz="2400" b="1" dirty="0" smtClean="0"/>
              <a:t>Java3D:  </a:t>
            </a:r>
            <a:r>
              <a:rPr lang="en-US" sz="2400" dirty="0" smtClean="0"/>
              <a:t>API used by Java to construct and render 3D graphics, similar to the way in which the Java Media Framework is used for handling media files.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/>
              <a:t>DirectX</a:t>
            </a:r>
            <a:r>
              <a:rPr lang="en-US" sz="2400" dirty="0" smtClean="0"/>
              <a:t> : Windows API that supports video, images, audio and 3-D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A0087-16C4-4A0D-978B-B4CBB16E2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1596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3400" dirty="0" smtClean="0">
                <a:effectLst/>
              </a:rPr>
              <a:t>6. Multimedia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15250" cy="53340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Tools that provide the capability for creating a complete multimedia presentation, including interactive user control, are called </a:t>
            </a:r>
            <a:r>
              <a:rPr lang="en-US" sz="2200" b="1" dirty="0" smtClean="0"/>
              <a:t>authoring</a:t>
            </a:r>
            <a:r>
              <a:rPr lang="en-US" sz="2200" dirty="0" smtClean="0"/>
              <a:t> programs.</a:t>
            </a:r>
          </a:p>
          <a:p>
            <a:pPr>
              <a:buFontTx/>
              <a:buChar char="-"/>
              <a:defRPr/>
            </a:pPr>
            <a:endParaRPr lang="en-US" sz="2400" b="1" dirty="0" smtClean="0"/>
          </a:p>
          <a:p>
            <a:pPr>
              <a:buFontTx/>
              <a:buChar char="-"/>
              <a:defRPr/>
            </a:pPr>
            <a:r>
              <a:rPr lang="en-US" sz="2400" b="1" dirty="0" smtClean="0"/>
              <a:t>Macromedia Flash: </a:t>
            </a:r>
            <a:r>
              <a:rPr lang="en-US" sz="2200" dirty="0" smtClean="0"/>
              <a:t>allows users to create interactive movies by using the score metaphor, i.e., a timeline arranged in parallel event sequences.</a:t>
            </a:r>
          </a:p>
          <a:p>
            <a:pPr>
              <a:buFontTx/>
              <a:buChar char="-"/>
              <a:defRPr/>
            </a:pPr>
            <a:endParaRPr lang="en-US" sz="2200" b="1" dirty="0" smtClean="0"/>
          </a:p>
          <a:p>
            <a:pPr>
              <a:buFontTx/>
              <a:buChar char="-"/>
              <a:defRPr/>
            </a:pPr>
            <a:r>
              <a:rPr lang="en-US" sz="2200" b="1" dirty="0" smtClean="0"/>
              <a:t>Macromedia Director</a:t>
            </a:r>
            <a:r>
              <a:rPr lang="en-US" sz="2200" dirty="0" smtClean="0"/>
              <a:t>: uses a movie metaphor to create interactive presentations. It is very powerful and includes a built in scripting language, </a:t>
            </a:r>
            <a:r>
              <a:rPr lang="en-US" sz="2200" b="1" dirty="0" smtClean="0"/>
              <a:t>Lingo</a:t>
            </a:r>
            <a:r>
              <a:rPr lang="en-US" sz="2200" dirty="0" smtClean="0"/>
              <a:t>, that allows creation of complex interactive movies.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33408-B707-4F56-8641-DA17214229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</a:t>
            </a: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term “multimedia “.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r>
              <a:rPr lang="en-US" dirty="0" smtClean="0"/>
              <a:t>applications that use multiple modalities, including text, images, drawings (graphics), animation, video, sound including speech, and </a:t>
            </a:r>
            <a:r>
              <a:rPr lang="en-US" b="1" dirty="0" smtClean="0"/>
              <a:t>interactivity.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014D4-D33B-45AC-8821-1C3371A49F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1.1 Multimedia and Computer Science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5720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Graphics, HCI, visualization, computer vision, data compression, graph theory, networking, database systems --- all have important contributions to make in multimedia at the present time.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B168E-9595-4443-90F9-5B95B56240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435100" y="304800"/>
            <a:ext cx="7499350" cy="59436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4000" b="1" dirty="0" smtClean="0">
                <a:solidFill>
                  <a:srgbClr val="92D050"/>
                </a:solidFill>
              </a:rPr>
              <a:t>Components of Multimedia</a:t>
            </a:r>
          </a:p>
          <a:p>
            <a:pPr eaLnBrk="1" hangingPunct="1"/>
            <a:r>
              <a:rPr lang="en-US" dirty="0" smtClean="0"/>
              <a:t>Multimedia involves multiple modalities of </a:t>
            </a:r>
            <a:r>
              <a:rPr lang="en-US" u="sng" dirty="0" smtClean="0"/>
              <a:t>text</a:t>
            </a:r>
            <a:r>
              <a:rPr lang="en-US" dirty="0" smtClean="0"/>
              <a:t>, </a:t>
            </a:r>
            <a:r>
              <a:rPr lang="en-US" u="sng" dirty="0" smtClean="0"/>
              <a:t>audio</a:t>
            </a:r>
            <a:r>
              <a:rPr lang="en-US" dirty="0" smtClean="0"/>
              <a:t>, </a:t>
            </a:r>
            <a:r>
              <a:rPr lang="en-US" u="sng" dirty="0" smtClean="0"/>
              <a:t>images</a:t>
            </a:r>
            <a:r>
              <a:rPr lang="en-US" dirty="0" smtClean="0"/>
              <a:t>, </a:t>
            </a:r>
            <a:r>
              <a:rPr lang="en-US" u="sng" dirty="0" smtClean="0"/>
              <a:t>drawings</a:t>
            </a:r>
            <a:r>
              <a:rPr lang="en-US" dirty="0" smtClean="0"/>
              <a:t>, </a:t>
            </a:r>
            <a:r>
              <a:rPr lang="en-US" u="sng" dirty="0" smtClean="0"/>
              <a:t>animation</a:t>
            </a:r>
            <a:r>
              <a:rPr lang="en-US" dirty="0" smtClean="0"/>
              <a:t>, and </a:t>
            </a:r>
            <a:r>
              <a:rPr lang="en-US" u="sng" dirty="0" smtClean="0"/>
              <a:t>video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Examples of how these modalities are put to use: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1. Video teleconferencing.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2. Distributed lectures for higher education.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3. Tele-medicine.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75839-56A5-47E2-9EC7-3B83925914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History of Multimedia: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435100" y="1143000"/>
            <a:ext cx="7499350" cy="5334000"/>
          </a:xfrm>
        </p:spPr>
        <p:txBody>
          <a:bodyPr/>
          <a:lstStyle/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600" b="1" dirty="0" smtClean="0"/>
              <a:t>Newspaper: perhaps the </a:t>
            </a:r>
            <a:r>
              <a:rPr lang="en-US" sz="2600" b="1" i="1" dirty="0" smtClean="0"/>
              <a:t>first mass communication medium, </a:t>
            </a:r>
            <a:r>
              <a:rPr lang="en-US" sz="2600" dirty="0" smtClean="0"/>
              <a:t>uses text, graphics, and images.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800" b="1" dirty="0" smtClean="0"/>
              <a:t>Motion pictures: </a:t>
            </a:r>
            <a:r>
              <a:rPr lang="en-US" sz="2800" dirty="0" smtClean="0"/>
              <a:t>conceived of in 1830's in order to observe motion too rapid for perception by the human eye.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it-IT" sz="2800" b="1" dirty="0" smtClean="0"/>
              <a:t>Wireless radio transmission: </a:t>
            </a:r>
            <a:r>
              <a:rPr lang="it-IT" sz="2800" dirty="0" smtClean="0"/>
              <a:t>Guglielmo Marconi, at Pon</a:t>
            </a:r>
            <a:r>
              <a:rPr lang="en-US" sz="2800" dirty="0" err="1" smtClean="0"/>
              <a:t>tecchio</a:t>
            </a:r>
            <a:r>
              <a:rPr lang="en-US" sz="2800" dirty="0" smtClean="0"/>
              <a:t>, Italy, in 1895.</a:t>
            </a:r>
          </a:p>
          <a:p>
            <a:pPr marL="596900" indent="-514350">
              <a:buFont typeface="Wingdings 2" pitchFamily="18" charset="2"/>
              <a:buAutoNum type="arabicPeriod"/>
              <a:defRPr/>
            </a:pPr>
            <a:r>
              <a:rPr lang="en-US" sz="2800" b="1" dirty="0" smtClean="0"/>
              <a:t>Television: </a:t>
            </a:r>
            <a:r>
              <a:rPr lang="en-US" sz="2800" dirty="0" smtClean="0"/>
              <a:t>the new medium for the 20th century, established video as a commonly available medium and has since changed the world of mass communications.</a:t>
            </a:r>
          </a:p>
          <a:p>
            <a:pPr>
              <a:defRPr/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BEDAF-3C09-4EB7-BF2D-669F952D8A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421326"/>
            <a:ext cx="7289993" cy="55984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37522-D564-4BA3-B700-9E3536A4F4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9350" cy="9445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History of Multimedia: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39050" cy="5334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800" dirty="0" smtClean="0"/>
              <a:t>5. The </a:t>
            </a:r>
            <a:r>
              <a:rPr lang="en-US" sz="2800" b="1" dirty="0" smtClean="0"/>
              <a:t>connection</a:t>
            </a:r>
            <a:r>
              <a:rPr lang="en-US" sz="2800" dirty="0" smtClean="0"/>
              <a:t> between </a:t>
            </a:r>
            <a:r>
              <a:rPr lang="en-US" sz="2800" b="1" dirty="0" smtClean="0"/>
              <a:t>computers</a:t>
            </a:r>
            <a:r>
              <a:rPr lang="en-US" sz="2800" dirty="0" smtClean="0"/>
              <a:t> and ideas about </a:t>
            </a:r>
            <a:r>
              <a:rPr lang="en-US" sz="2800" b="1" dirty="0" smtClean="0"/>
              <a:t>multimedia</a:t>
            </a:r>
            <a:r>
              <a:rPr lang="en-US" sz="2800" dirty="0" smtClean="0"/>
              <a:t> covers what is actually only a short period:</a:t>
            </a:r>
          </a:p>
          <a:p>
            <a:r>
              <a:rPr lang="en-US" sz="2800" dirty="0" smtClean="0"/>
              <a:t>1945 - </a:t>
            </a:r>
            <a:r>
              <a:rPr lang="en-US" sz="2800" dirty="0" err="1" smtClean="0"/>
              <a:t>Vannevar</a:t>
            </a:r>
            <a:r>
              <a:rPr lang="en-US" sz="2800" dirty="0" smtClean="0"/>
              <a:t> Bush wrote a landmark article describing what amounts to a hypermedia system called </a:t>
            </a:r>
            <a:r>
              <a:rPr lang="en-US" sz="2800" b="1" u="sng" dirty="0" err="1" smtClean="0"/>
              <a:t>Memex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1960  -Ted Nelson coined the term </a:t>
            </a:r>
            <a:r>
              <a:rPr lang="en-US" sz="2800" u="sng" dirty="0" smtClean="0"/>
              <a:t>hypertext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2000  - </a:t>
            </a:r>
            <a:r>
              <a:rPr lang="en-US" sz="2800" u="sng" dirty="0" smtClean="0"/>
              <a:t>WWW</a:t>
            </a:r>
            <a:r>
              <a:rPr lang="en-US" sz="2800" dirty="0" smtClean="0"/>
              <a:t> size was estimated at over 1 billion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2F64C-246B-4D68-A804-4B2957F5AA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52400"/>
            <a:ext cx="7499350" cy="79216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 smtClean="0"/>
              <a:t>Hypermedia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1450" cy="53340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</a:t>
            </a:r>
            <a:r>
              <a:rPr lang="en-US" b="1" dirty="0" smtClean="0"/>
              <a:t>hypertext</a:t>
            </a:r>
            <a:r>
              <a:rPr lang="en-US" dirty="0" smtClean="0"/>
              <a:t> system: meant to be read nonlinearly, by following links that point to other parts of the document, or to other documents</a:t>
            </a:r>
          </a:p>
          <a:p>
            <a:pPr>
              <a:defRPr/>
            </a:pPr>
            <a:r>
              <a:rPr lang="en-US" b="1" dirty="0" err="1" smtClean="0"/>
              <a:t>HyperMedia</a:t>
            </a:r>
            <a:r>
              <a:rPr lang="en-US" b="1" dirty="0" smtClean="0"/>
              <a:t>: </a:t>
            </a:r>
            <a:r>
              <a:rPr lang="en-US" u="sng" dirty="0" smtClean="0"/>
              <a:t>not</a:t>
            </a:r>
            <a:r>
              <a:rPr lang="en-US" dirty="0" smtClean="0"/>
              <a:t> constrained to be </a:t>
            </a:r>
            <a:r>
              <a:rPr lang="en-US" u="sng" dirty="0" smtClean="0"/>
              <a:t>text-based</a:t>
            </a:r>
            <a:r>
              <a:rPr lang="en-US" dirty="0" smtClean="0"/>
              <a:t>, can </a:t>
            </a:r>
            <a:r>
              <a:rPr lang="en-US" u="sng" dirty="0" smtClean="0"/>
              <a:t>include other media,</a:t>
            </a:r>
            <a:r>
              <a:rPr lang="en-US" dirty="0" smtClean="0"/>
              <a:t> e.g., graphics, images, and especially the continuous </a:t>
            </a:r>
            <a:r>
              <a:rPr lang="en-US" dirty="0" smtClean="0"/>
              <a:t>media </a:t>
            </a:r>
            <a:r>
              <a:rPr lang="en-US" dirty="0" smtClean="0"/>
              <a:t>sound and video.</a:t>
            </a:r>
          </a:p>
          <a:p>
            <a:pPr lvl="1">
              <a:defRPr/>
            </a:pPr>
            <a:r>
              <a:rPr lang="en-US" u="sng" dirty="0" smtClean="0"/>
              <a:t>The World Wide Web (WWW) | the best example of a hypermedia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18BD4-63C6-4A4A-9E16-0535145A92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8786</TotalTime>
  <Words>1030</Words>
  <Application>Microsoft Office PowerPoint</Application>
  <PresentationFormat>On-screen Show (4:3)</PresentationFormat>
  <Paragraphs>172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PowerPoint Presentation</vt:lpstr>
      <vt:lpstr>PowerPoint Presentation</vt:lpstr>
      <vt:lpstr>1.1 The term “multimedia “. </vt:lpstr>
      <vt:lpstr>1.1 Multimedia and Computer Science</vt:lpstr>
      <vt:lpstr>PowerPoint Presentation</vt:lpstr>
      <vt:lpstr>History of Multimedia:</vt:lpstr>
      <vt:lpstr>PowerPoint Presentation</vt:lpstr>
      <vt:lpstr>History of Multimedia:</vt:lpstr>
      <vt:lpstr>Hypermedia</vt:lpstr>
      <vt:lpstr>PowerPoint Presentation</vt:lpstr>
      <vt:lpstr>Multimedia</vt:lpstr>
      <vt:lpstr>PowerPoint Presentation</vt:lpstr>
      <vt:lpstr>1.3 World Wide Web</vt:lpstr>
      <vt:lpstr>PowerPoint Presentation</vt:lpstr>
      <vt:lpstr>HTTP (HyperText Transfer Protocol)</vt:lpstr>
      <vt:lpstr>HTML (HyperText Markup Language)</vt:lpstr>
      <vt:lpstr>PowerPoint Presentation</vt:lpstr>
      <vt:lpstr>XML (Extensible Markup Language)</vt:lpstr>
      <vt:lpstr>SMIL (Synchronized Multimedia Integration Language)</vt:lpstr>
      <vt:lpstr>Multimedia Software Tools</vt:lpstr>
      <vt:lpstr>1.Music Sequencing and Notation</vt:lpstr>
      <vt:lpstr>2.Digital Audio</vt:lpstr>
      <vt:lpstr>3. Graphics and Image Editing</vt:lpstr>
      <vt:lpstr>4. Video Editing</vt:lpstr>
      <vt:lpstr>5. Animation</vt:lpstr>
      <vt:lpstr>6. Multimedia Authoring</vt:lpstr>
    </vt:vector>
  </TitlesOfParts>
  <Company>Ashraf 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Ashraf</dc:creator>
  <cp:lastModifiedBy>skytop</cp:lastModifiedBy>
  <cp:revision>151</cp:revision>
  <dcterms:created xsi:type="dcterms:W3CDTF">2007-02-28T18:16:40Z</dcterms:created>
  <dcterms:modified xsi:type="dcterms:W3CDTF">2021-03-30T09:07:39Z</dcterms:modified>
</cp:coreProperties>
</file>