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4019" r:id="rId2"/>
    <p:sldMasterId id="2147484037" r:id="rId3"/>
  </p:sldMasterIdLst>
  <p:notesMasterIdLst>
    <p:notesMasterId r:id="rId17"/>
  </p:notesMasterIdLst>
  <p:sldIdLst>
    <p:sldId id="510" r:id="rId4"/>
    <p:sldId id="511" r:id="rId5"/>
    <p:sldId id="497" r:id="rId6"/>
    <p:sldId id="504" r:id="rId7"/>
    <p:sldId id="509" r:id="rId8"/>
    <p:sldId id="499" r:id="rId9"/>
    <p:sldId id="500" r:id="rId10"/>
    <p:sldId id="507" r:id="rId11"/>
    <p:sldId id="508" r:id="rId12"/>
    <p:sldId id="501" r:id="rId13"/>
    <p:sldId id="498" r:id="rId14"/>
    <p:sldId id="503" r:id="rId15"/>
    <p:sldId id="5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5" d="100"/>
          <a:sy n="75"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AC6E9-77D9-4EE1-961C-E59833D2CF14}"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A790E-ADAD-4866-9E69-4A7B31402319}" type="slidenum">
              <a:rPr lang="en-US" smtClean="0"/>
              <a:t>‹#›</a:t>
            </a:fld>
            <a:endParaRPr lang="en-US"/>
          </a:p>
        </p:txBody>
      </p:sp>
    </p:spTree>
    <p:extLst>
      <p:ext uri="{BB962C8B-B14F-4D97-AF65-F5344CB8AC3E}">
        <p14:creationId xmlns:p14="http://schemas.microsoft.com/office/powerpoint/2010/main" val="167813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A790E-ADAD-4866-9E69-4A7B31402319}" type="slidenum">
              <a:rPr lang="en-US" smtClean="0"/>
              <a:t>8</a:t>
            </a:fld>
            <a:endParaRPr lang="en-US"/>
          </a:p>
        </p:txBody>
      </p:sp>
    </p:spTree>
    <p:extLst>
      <p:ext uri="{BB962C8B-B14F-4D97-AF65-F5344CB8AC3E}">
        <p14:creationId xmlns:p14="http://schemas.microsoft.com/office/powerpoint/2010/main" val="18544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17C3-624E-60A2-4FA3-73157312C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A82B8-E91D-95F6-CA21-7BA07D0C0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E4231-2D18-A5AF-E85D-01D347EE77C8}"/>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a:extLst>
              <a:ext uri="{FF2B5EF4-FFF2-40B4-BE49-F238E27FC236}">
                <a16:creationId xmlns:a16="http://schemas.microsoft.com/office/drawing/2014/main" id="{625002BC-CEE0-4432-B87B-23FFE0BB2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5D167-A7EC-BA3A-BD97-DAF370985DB9}"/>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80503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B4F3-2058-C486-69D2-785E8530B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CE930-7C1C-2518-A906-997D0DEBC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2CBE1-7060-9D86-A70A-D286DAD845D8}"/>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a:extLst>
              <a:ext uri="{FF2B5EF4-FFF2-40B4-BE49-F238E27FC236}">
                <a16:creationId xmlns:a16="http://schemas.microsoft.com/office/drawing/2014/main" id="{C7620FC1-FA1A-1B29-6A39-7D1CDFBF4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03373-49EA-B287-4D8D-F5C9774D7FC7}"/>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14947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3FE2F-65C5-620C-3B51-7E0575D20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2F7B93-7CB7-04E7-78F7-B84EBF16C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F6751-030B-7E66-3349-5FCE45B2077A}"/>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a:extLst>
              <a:ext uri="{FF2B5EF4-FFF2-40B4-BE49-F238E27FC236}">
                <a16:creationId xmlns:a16="http://schemas.microsoft.com/office/drawing/2014/main" id="{C4B6F53F-0481-65CA-0876-C7F436D77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430A8-63A3-FAAB-5E69-00B0D3E62D4A}"/>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13211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311801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96735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9946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600961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53D09-AAEC-400F-8D13-38B6C556A078}"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58600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53D09-AAEC-400F-8D13-38B6C556A078}"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126611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53D09-AAEC-400F-8D13-38B6C556A078}"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654284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63477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87D-59CF-87C2-1234-C5EDA770C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34B37-9F73-5AC9-EE00-907E6DA12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29ADF-0302-FF87-13E4-8D32E54AC72A}"/>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a:extLst>
              <a:ext uri="{FF2B5EF4-FFF2-40B4-BE49-F238E27FC236}">
                <a16:creationId xmlns:a16="http://schemas.microsoft.com/office/drawing/2014/main" id="{C2395A41-8104-D4BC-C712-0BD59BB2E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B0E2C-1F7E-B096-DED4-AFE9387D7A26}"/>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121737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750111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43733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683668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620350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479113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753D09-AAEC-400F-8D13-38B6C556A078}"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6773558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753D09-AAEC-400F-8D13-38B6C556A078}" type="datetimeFigureOut">
              <a:rPr lang="en-US" smtClean="0"/>
              <a:t>10/17/2024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934569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693557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020854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76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4E91-EEC9-E8D6-5EF3-2C04E333B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79B10C-CCAE-6794-CC3D-3FD647897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7439B-38E1-E834-A218-081B2D7BAC4E}"/>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a:extLst>
              <a:ext uri="{FF2B5EF4-FFF2-40B4-BE49-F238E27FC236}">
                <a16:creationId xmlns:a16="http://schemas.microsoft.com/office/drawing/2014/main" id="{12728D10-C724-1044-BE77-62C8EBFDD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5AE8E-7263-C889-4B8E-D8C49AB2E9AE}"/>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9330230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2048178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548213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849616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53D09-AAEC-400F-8D13-38B6C556A078}"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965153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53D09-AAEC-400F-8D13-38B6C556A078}"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513142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53D09-AAEC-400F-8D13-38B6C556A078}"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33219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491164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800097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3753D09-AAEC-400F-8D13-38B6C556A078}"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2094864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368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E4CE-630A-E969-6F8C-60C68FE6B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D4F65-3922-37DC-EDF4-CEFF1EA6C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40D1E3-3EA4-7DA5-77E7-5ADE0D4DB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C7750C-2004-54F5-1900-841A8CCC12FF}"/>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a:extLst>
              <a:ext uri="{FF2B5EF4-FFF2-40B4-BE49-F238E27FC236}">
                <a16:creationId xmlns:a16="http://schemas.microsoft.com/office/drawing/2014/main" id="{2F6E1D1A-7258-AF52-6685-4FD2004D8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44094-6729-DDBA-448A-A1B0D89867CF}"/>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009070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88264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517483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612743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303513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047637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44616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22E5-23CE-7677-8329-B60521A70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4A7B4-31AA-136E-799C-7AABB62F1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7C7C7-421D-747B-3929-DD6994923D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2F835-E209-6450-5B90-31424889E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29923-EFD7-AE6E-90F8-EF3D6BDB0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0BC4F-EA4F-71CE-BD6E-D15C630B68F8}"/>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8" name="Footer Placeholder 7">
            <a:extLst>
              <a:ext uri="{FF2B5EF4-FFF2-40B4-BE49-F238E27FC236}">
                <a16:creationId xmlns:a16="http://schemas.microsoft.com/office/drawing/2014/main" id="{22B707DA-9768-A9DE-AAE7-D57A6C780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257E9-FE24-FDD2-7804-FE34C9E20932}"/>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68233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4566-F879-4815-38C3-DE3FD50C69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C7F172-33C7-4400-7166-915EB65A98B5}"/>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4" name="Footer Placeholder 3">
            <a:extLst>
              <a:ext uri="{FF2B5EF4-FFF2-40B4-BE49-F238E27FC236}">
                <a16:creationId xmlns:a16="http://schemas.microsoft.com/office/drawing/2014/main" id="{E2A291EE-1E1E-87E5-9CF1-B21969BEB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BABAE-25FD-FC63-45BA-015DB862947A}"/>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27482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7609F-B961-956F-9727-4B45C2E9981A}"/>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3" name="Footer Placeholder 2">
            <a:extLst>
              <a:ext uri="{FF2B5EF4-FFF2-40B4-BE49-F238E27FC236}">
                <a16:creationId xmlns:a16="http://schemas.microsoft.com/office/drawing/2014/main" id="{EDA4D619-69EA-1BB3-C4E8-830FC4546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9D86CA-5527-181D-410D-0811C1AE5714}"/>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21168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368A-AEB8-767F-7455-BFC0DD8D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C61AE7-0B26-40F4-CBC0-A0CE8731F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1267F-B3D6-6149-C840-3950B04E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0E547-D889-19D7-F47C-B68025CEFE22}"/>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a:extLst>
              <a:ext uri="{FF2B5EF4-FFF2-40B4-BE49-F238E27FC236}">
                <a16:creationId xmlns:a16="http://schemas.microsoft.com/office/drawing/2014/main" id="{5E3C9497-D039-2F07-F29F-08542E12A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CD51B-23BB-F673-94BD-4AB6EA285A24}"/>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20958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3AFC-5914-D940-0B05-7933FA9C9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AB16F-3CDD-4509-CB91-7E105AEDD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B433E-8353-0D4B-F67B-E34F4D574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6D130-F879-BC4A-DAB8-256D503D8BC0}"/>
              </a:ext>
            </a:extLst>
          </p:cNvPr>
          <p:cNvSpPr>
            <a:spLocks noGrp="1"/>
          </p:cNvSpPr>
          <p:nvPr>
            <p:ph type="dt" sz="half" idx="10"/>
          </p:nvPr>
        </p:nvSpPr>
        <p:spPr/>
        <p:txBody>
          <a:bodyPr/>
          <a:lstStyle/>
          <a:p>
            <a:fld id="{D3753D09-AAEC-400F-8D13-38B6C556A078}" type="datetimeFigureOut">
              <a:rPr lang="en-US" smtClean="0"/>
              <a:t>10/17/2024</a:t>
            </a:fld>
            <a:endParaRPr lang="en-US"/>
          </a:p>
        </p:txBody>
      </p:sp>
      <p:sp>
        <p:nvSpPr>
          <p:cNvPr id="6" name="Footer Placeholder 5">
            <a:extLst>
              <a:ext uri="{FF2B5EF4-FFF2-40B4-BE49-F238E27FC236}">
                <a16:creationId xmlns:a16="http://schemas.microsoft.com/office/drawing/2014/main" id="{ACD0541C-9A9B-F79C-D55A-BFC14E1BE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292FC-D3C7-5D35-4EDA-55A386683A8D}"/>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11808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96F32-1EC4-D8EE-8671-0EC83D01D7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2FDF94-64F8-0C8F-191B-66B1B4FF9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49132-2BD2-BD6D-140A-EAFF93754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53D09-AAEC-400F-8D13-38B6C556A078}" type="datetimeFigureOut">
              <a:rPr lang="en-US" smtClean="0"/>
              <a:t>10/17/2024</a:t>
            </a:fld>
            <a:endParaRPr lang="en-US"/>
          </a:p>
        </p:txBody>
      </p:sp>
      <p:sp>
        <p:nvSpPr>
          <p:cNvPr id="5" name="Footer Placeholder 4">
            <a:extLst>
              <a:ext uri="{FF2B5EF4-FFF2-40B4-BE49-F238E27FC236}">
                <a16:creationId xmlns:a16="http://schemas.microsoft.com/office/drawing/2014/main" id="{04A7FAD3-BD71-338B-B074-00050549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691D8D-8379-9E8C-5112-2F7D23F8F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80FE2-E5EA-403C-BE39-5B70CE58F7DF}" type="slidenum">
              <a:rPr lang="en-US" smtClean="0"/>
              <a:t>‹#›</a:t>
            </a:fld>
            <a:endParaRPr lang="en-US"/>
          </a:p>
        </p:txBody>
      </p:sp>
    </p:spTree>
    <p:extLst>
      <p:ext uri="{BB962C8B-B14F-4D97-AF65-F5344CB8AC3E}">
        <p14:creationId xmlns:p14="http://schemas.microsoft.com/office/powerpoint/2010/main" val="32708623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3753D09-AAEC-400F-8D13-38B6C556A078}" type="datetimeFigureOut">
              <a:rPr lang="en-US" smtClean="0"/>
              <a:t>10/17/2024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980FE2-E5EA-403C-BE39-5B70CE58F7DF}" type="slidenum">
              <a:rPr lang="en-US" smtClean="0"/>
              <a:t>‹#›</a:t>
            </a:fld>
            <a:endParaRPr lang="en-US"/>
          </a:p>
        </p:txBody>
      </p:sp>
    </p:spTree>
    <p:extLst>
      <p:ext uri="{BB962C8B-B14F-4D97-AF65-F5344CB8AC3E}">
        <p14:creationId xmlns:p14="http://schemas.microsoft.com/office/powerpoint/2010/main" val="292113744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3753D09-AAEC-400F-8D13-38B6C556A078}" type="datetimeFigureOut">
              <a:rPr lang="en-US" smtClean="0"/>
              <a:t>10/17/2024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7980FE2-E5EA-403C-BE39-5B70CE58F7DF}" type="slidenum">
              <a:rPr lang="en-US" smtClean="0"/>
              <a:t>‹#›</a:t>
            </a:fld>
            <a:endParaRPr lang="en-US"/>
          </a:p>
        </p:txBody>
      </p:sp>
    </p:spTree>
    <p:extLst>
      <p:ext uri="{BB962C8B-B14F-4D97-AF65-F5344CB8AC3E}">
        <p14:creationId xmlns:p14="http://schemas.microsoft.com/office/powerpoint/2010/main" val="958238059"/>
      </p:ext>
    </p:extLst>
  </p:cSld>
  <p:clrMap bg1="dk1" tx1="lt1" bg2="dk2"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44917-9051-940F-F059-9F6FBDC80999}"/>
              </a:ext>
            </a:extLst>
          </p:cNvPr>
          <p:cNvSpPr txBox="1"/>
          <p:nvPr/>
        </p:nvSpPr>
        <p:spPr>
          <a:xfrm>
            <a:off x="1959428" y="2554514"/>
            <a:ext cx="8810172" cy="1107996"/>
          </a:xfrm>
          <a:prstGeom prst="rect">
            <a:avLst/>
          </a:prstGeom>
          <a:noFill/>
        </p:spPr>
        <p:txBody>
          <a:bodyPr wrap="square" rtlCol="0">
            <a:spAutoFit/>
          </a:bodyPr>
          <a:lstStyle/>
          <a:p>
            <a:r>
              <a:rPr lang="en-US" sz="6600" dirty="0">
                <a:solidFill>
                  <a:schemeClr val="bg1"/>
                </a:solidFill>
                <a:latin typeface="Andalus" panose="02020603050405020304" pitchFamily="18" charset="-78"/>
                <a:cs typeface="Andalus" panose="02020603050405020304" pitchFamily="18" charset="-78"/>
              </a:rPr>
              <a:t>In The Name Of Allah</a:t>
            </a:r>
          </a:p>
        </p:txBody>
      </p:sp>
    </p:spTree>
    <p:extLst>
      <p:ext uri="{BB962C8B-B14F-4D97-AF65-F5344CB8AC3E}">
        <p14:creationId xmlns:p14="http://schemas.microsoft.com/office/powerpoint/2010/main" val="134066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1FF6E3-A98D-1C7B-A61A-FB9602CAA499}"/>
              </a:ext>
            </a:extLst>
          </p:cNvPr>
          <p:cNvSpPr txBox="1"/>
          <p:nvPr/>
        </p:nvSpPr>
        <p:spPr>
          <a:xfrm>
            <a:off x="0" y="0"/>
            <a:ext cx="12401550" cy="7817525"/>
          </a:xfrm>
          <a:prstGeom prst="rect">
            <a:avLst/>
          </a:prstGeom>
          <a:noFill/>
        </p:spPr>
        <p:txBody>
          <a:bodyPr wrap="square" rtlCol="0">
            <a:spAutoFit/>
          </a:bodyPr>
          <a:lstStyle/>
          <a:p>
            <a:r>
              <a:rPr lang="en-US" sz="2800" b="1" dirty="0">
                <a:solidFill>
                  <a:srgbClr val="00B0F0"/>
                </a:solidFill>
              </a:rPr>
              <a:t>Target Users:</a:t>
            </a:r>
          </a:p>
          <a:p>
            <a:pPr>
              <a:buFont typeface="+mj-lt"/>
              <a:buAutoNum type="arabicPeriod"/>
            </a:pPr>
            <a:r>
              <a:rPr lang="en-US" sz="2400" b="1" dirty="0"/>
              <a:t>Accountants and Financial Controllers</a:t>
            </a:r>
            <a:r>
              <a:rPr lang="en-US" sz="2400" dirty="0"/>
              <a:t>:</a:t>
            </a:r>
          </a:p>
          <a:p>
            <a:pPr marL="742950" lvl="1" indent="-285750">
              <a:buFont typeface="+mj-lt"/>
              <a:buAutoNum type="arabicPeriod"/>
            </a:pPr>
            <a:r>
              <a:rPr lang="en-US" sz="2400" dirty="0"/>
              <a:t>Primary users for entering, managing, and validating journal entries.</a:t>
            </a:r>
          </a:p>
          <a:p>
            <a:pPr marL="742950" lvl="1" indent="-285750">
              <a:buFont typeface="+mj-lt"/>
              <a:buAutoNum type="arabicPeriod"/>
            </a:pPr>
            <a:r>
              <a:rPr lang="en-US" sz="2400" dirty="0"/>
              <a:t>Responsible for managing budgets, generating financial reports, and ensuring data accuracy.</a:t>
            </a:r>
          </a:p>
          <a:p>
            <a:pPr>
              <a:buFont typeface="+mj-lt"/>
              <a:buAutoNum type="arabicPeriod"/>
            </a:pPr>
            <a:r>
              <a:rPr lang="en-US" sz="2400" b="1" dirty="0"/>
              <a:t>Finance Managers and CFOs</a:t>
            </a:r>
            <a:r>
              <a:rPr lang="en-US" sz="2400" dirty="0"/>
              <a:t>:</a:t>
            </a:r>
          </a:p>
          <a:p>
            <a:pPr marL="742950" lvl="1" indent="-285750">
              <a:buFont typeface="+mj-lt"/>
              <a:buAutoNum type="arabicPeriod"/>
            </a:pPr>
            <a:r>
              <a:rPr lang="en-US" sz="2400" dirty="0"/>
              <a:t>Users who rely on financial reports for decision-making.</a:t>
            </a:r>
          </a:p>
          <a:p>
            <a:pPr marL="742950" lvl="1" indent="-285750">
              <a:buFont typeface="+mj-lt"/>
              <a:buAutoNum type="arabicPeriod"/>
            </a:pPr>
            <a:r>
              <a:rPr lang="en-US" sz="2400" dirty="0"/>
              <a:t>Review income statements, balance sheets, and budgetary compliance.</a:t>
            </a:r>
          </a:p>
          <a:p>
            <a:pPr>
              <a:buFont typeface="+mj-lt"/>
              <a:buAutoNum type="arabicPeriod"/>
            </a:pPr>
            <a:r>
              <a:rPr lang="en-US" sz="2400" b="1" dirty="0"/>
              <a:t>IT Support and System Administrators</a:t>
            </a:r>
            <a:r>
              <a:rPr lang="en-US" sz="2400" dirty="0"/>
              <a:t>:</a:t>
            </a:r>
          </a:p>
          <a:p>
            <a:pPr marL="742950" lvl="1" indent="-285750">
              <a:buFont typeface="+mj-lt"/>
              <a:buAutoNum type="arabicPeriod"/>
            </a:pPr>
            <a:r>
              <a:rPr lang="en-US" sz="2400" dirty="0"/>
              <a:t>Involved in maintaining the financial system, ensuring uptime, and managing user roles and access.</a:t>
            </a:r>
          </a:p>
          <a:p>
            <a:pPr>
              <a:buFont typeface="+mj-lt"/>
              <a:buAutoNum type="arabicPeriod"/>
            </a:pPr>
            <a:r>
              <a:rPr lang="en-US" sz="2400" b="1" dirty="0"/>
              <a:t>Auditors</a:t>
            </a:r>
            <a:r>
              <a:rPr lang="en-US" sz="2400" dirty="0"/>
              <a:t>:</a:t>
            </a:r>
          </a:p>
          <a:p>
            <a:pPr marL="742950" lvl="1" indent="-285750">
              <a:buFont typeface="+mj-lt"/>
              <a:buAutoNum type="arabicPeriod"/>
            </a:pPr>
            <a:r>
              <a:rPr lang="en-US" sz="2400" dirty="0"/>
              <a:t>Use the system for financial auditing purposes by reviewing journal entries, reports, and compliance adherence.</a:t>
            </a:r>
          </a:p>
          <a:p>
            <a:r>
              <a:rPr lang="en-US" sz="2400" b="1" dirty="0"/>
              <a:t>5. Business Analysts</a:t>
            </a:r>
            <a:r>
              <a:rPr lang="en-US" sz="2400" dirty="0"/>
              <a:t>:</a:t>
            </a:r>
          </a:p>
          <a:p>
            <a:r>
              <a:rPr lang="en-US" sz="2400" dirty="0"/>
              <a:t>1.These users would analyze financial data over specific periods (e.g., monthly, quarterly) for decision-making.</a:t>
            </a:r>
          </a:p>
          <a:p>
            <a:r>
              <a:rPr lang="en-US" sz="2400" dirty="0"/>
              <a:t>2.They may rely heavily on GL reports like balance sheets and account analysis to identify trends and insights.</a:t>
            </a:r>
          </a:p>
          <a:p>
            <a:endParaRPr lang="en-US" sz="2400" b="1" dirty="0"/>
          </a:p>
          <a:p>
            <a:endParaRPr lang="en-US" sz="2400" b="1" dirty="0"/>
          </a:p>
          <a:p>
            <a:endParaRPr lang="en-US" dirty="0"/>
          </a:p>
        </p:txBody>
      </p:sp>
    </p:spTree>
    <p:extLst>
      <p:ext uri="{BB962C8B-B14F-4D97-AF65-F5344CB8AC3E}">
        <p14:creationId xmlns:p14="http://schemas.microsoft.com/office/powerpoint/2010/main" val="174288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0E9E0-C946-F821-4A4C-B4B5909E7B3B}"/>
              </a:ext>
            </a:extLst>
          </p:cNvPr>
          <p:cNvSpPr txBox="1"/>
          <p:nvPr/>
        </p:nvSpPr>
        <p:spPr>
          <a:xfrm>
            <a:off x="400957" y="4245757"/>
            <a:ext cx="9626600" cy="1384995"/>
          </a:xfrm>
          <a:prstGeom prst="rect">
            <a:avLst/>
          </a:prstGeom>
          <a:noFill/>
        </p:spPr>
        <p:txBody>
          <a:bodyPr wrap="square" rtlCol="0">
            <a:spAutoFit/>
          </a:bodyPr>
          <a:lstStyle/>
          <a:p>
            <a:r>
              <a:rPr lang="en-US" sz="2400" b="1" dirty="0">
                <a:solidFill>
                  <a:srgbClr val="FFC000"/>
                </a:solidFill>
              </a:rPr>
              <a:t>Competitor Analysis</a:t>
            </a:r>
            <a:endParaRPr lang="en-US" sz="2000" dirty="0">
              <a:solidFill>
                <a:srgbClr val="FFC000"/>
              </a:solidFill>
            </a:endParaRPr>
          </a:p>
          <a:p>
            <a:r>
              <a:rPr lang="en-US" sz="2000" dirty="0"/>
              <a:t> you could benchmark </a:t>
            </a:r>
            <a:r>
              <a:rPr lang="en-US" sz="2000" b="1" dirty="0"/>
              <a:t>Oracle EBS</a:t>
            </a:r>
            <a:r>
              <a:rPr lang="en-US" sz="2000" dirty="0"/>
              <a:t> functionalities against other ERP systems like </a:t>
            </a:r>
            <a:r>
              <a:rPr lang="en-US" sz="2000" b="1" dirty="0"/>
              <a:t>SAP</a:t>
            </a:r>
            <a:r>
              <a:rPr lang="en-US" sz="2000" dirty="0"/>
              <a:t>, </a:t>
            </a:r>
            <a:r>
              <a:rPr lang="en-US" sz="2000" b="1" dirty="0"/>
              <a:t>Microsoft Dynamics</a:t>
            </a:r>
            <a:r>
              <a:rPr lang="en-US" sz="2000" dirty="0"/>
              <a:t>, or </a:t>
            </a:r>
            <a:r>
              <a:rPr lang="en-US" sz="2000" b="1" dirty="0"/>
              <a:t>NetSuite</a:t>
            </a:r>
            <a:r>
              <a:rPr lang="en-US" sz="2000" dirty="0"/>
              <a:t>, all of which offer similar GL and financial management features.</a:t>
            </a:r>
          </a:p>
        </p:txBody>
      </p:sp>
      <p:sp>
        <p:nvSpPr>
          <p:cNvPr id="5" name="Rectangle 1">
            <a:extLst>
              <a:ext uri="{FF2B5EF4-FFF2-40B4-BE49-F238E27FC236}">
                <a16:creationId xmlns:a16="http://schemas.microsoft.com/office/drawing/2014/main" id="{F810C5FF-5A84-1568-768F-364680FFA210}"/>
              </a:ext>
            </a:extLst>
          </p:cNvPr>
          <p:cNvSpPr>
            <a:spLocks noChangeArrowheads="1"/>
          </p:cNvSpPr>
          <p:nvPr/>
        </p:nvSpPr>
        <p:spPr bwMode="auto">
          <a:xfrm>
            <a:off x="101600" y="4245757"/>
            <a:ext cx="1209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2BB0948B-3B69-94A8-4EC2-97CD343CE5C3}"/>
              </a:ext>
            </a:extLst>
          </p:cNvPr>
          <p:cNvSpPr>
            <a:spLocks noChangeArrowheads="1"/>
          </p:cNvSpPr>
          <p:nvPr/>
        </p:nvSpPr>
        <p:spPr bwMode="auto">
          <a:xfrm rot="10800000" flipV="1">
            <a:off x="101600" y="888311"/>
            <a:ext cx="120904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rgbClr val="FFC000"/>
                </a:solidFill>
                <a:effectLst/>
                <a:latin typeface="Arial" panose="020B0604020202020204" pitchFamily="34" charset="0"/>
              </a:rPr>
              <a:t>Technologies reviewed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Oracle E-Business Suite (EBS)</a:t>
            </a:r>
            <a:r>
              <a:rPr kumimoji="0" lang="en-US" altLang="en-US" sz="2000" b="0" i="0" u="none" strike="noStrike" cap="none" normalizeH="0" baseline="0" dirty="0">
                <a:ln>
                  <a:noFill/>
                </a:ln>
                <a:solidFill>
                  <a:schemeClr val="tx1"/>
                </a:solidFill>
                <a:effectLst/>
                <a:latin typeface="Arial" panose="020B0604020202020204" pitchFamily="34" charset="0"/>
              </a:rPr>
              <a:t> for handling journal entries, including batch and single methods, and financial statement generation.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GL Vision Operations (USA)</a:t>
            </a:r>
            <a:r>
              <a:rPr kumimoji="0" lang="en-US" altLang="en-US" sz="2000" b="0" i="0" u="none" strike="noStrike" cap="none" normalizeH="0" baseline="0" dirty="0">
                <a:ln>
                  <a:noFill/>
                </a:ln>
                <a:solidFill>
                  <a:schemeClr val="tx1"/>
                </a:solidFill>
                <a:effectLst/>
                <a:latin typeface="Arial" panose="020B0604020202020204" pitchFamily="34" charset="0"/>
              </a:rPr>
              <a:t>, a module or part of the Oracle General Ledger system for managing financial transactions and statements.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Currency Revaluation &amp; Exchange Rate Management</a:t>
            </a:r>
            <a:r>
              <a:rPr kumimoji="0" lang="en-US" altLang="en-US" sz="2000" b="0" i="0" u="none" strike="noStrike" cap="none" normalizeH="0" baseline="0" dirty="0">
                <a:ln>
                  <a:noFill/>
                </a:ln>
                <a:solidFill>
                  <a:schemeClr val="tx1"/>
                </a:solidFill>
                <a:effectLst/>
                <a:latin typeface="Arial" panose="020B0604020202020204" pitchFamily="34" charset="0"/>
              </a:rPr>
              <a:t> to account for foreign currency transactions and adjustments.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Financial Statement Generator (FSG)</a:t>
            </a:r>
            <a:r>
              <a:rPr kumimoji="0" lang="en-US" altLang="en-US" sz="2000" b="0" i="0" u="none" strike="noStrike" cap="none" normalizeH="0" baseline="0" dirty="0">
                <a:ln>
                  <a:noFill/>
                </a:ln>
                <a:solidFill>
                  <a:schemeClr val="tx1"/>
                </a:solidFill>
                <a:effectLst/>
                <a:latin typeface="Arial" panose="020B0604020202020204" pitchFamily="34" charset="0"/>
              </a:rPr>
              <a:t> for creating reports like income statements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5897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8A4641D-5D21-E586-19A7-B39F5CC9C54E}"/>
              </a:ext>
            </a:extLst>
          </p:cNvPr>
          <p:cNvSpPr>
            <a:spLocks noChangeArrowheads="1"/>
          </p:cNvSpPr>
          <p:nvPr/>
        </p:nvSpPr>
        <p:spPr bwMode="auto">
          <a:xfrm>
            <a:off x="152398" y="1395423"/>
            <a:ext cx="1217930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Automation of Journal Processes</a:t>
            </a:r>
            <a:r>
              <a:rPr kumimoji="0" lang="en-US" altLang="en-US" sz="2400" b="0" i="0" u="none" strike="noStrike" cap="none" normalizeH="0" baseline="0" dirty="0">
                <a:ln>
                  <a:noFill/>
                </a:ln>
                <a:solidFill>
                  <a:schemeClr val="tx1"/>
                </a:solidFill>
                <a:effectLst/>
                <a:latin typeface="Arial" panose="020B0604020202020204" pitchFamily="34" charset="0"/>
              </a:rPr>
              <a:t>: Implementing automated systems for both the batch and single journal methods. This could reduce manual entry errors and improve efficiency by automating validations, postings, and reversals.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Reporting Tools</a:t>
            </a:r>
            <a:r>
              <a:rPr kumimoji="0" lang="en-US" altLang="en-US" sz="2400" b="0" i="0" u="none" strike="noStrike" cap="none" normalizeH="0" baseline="0" dirty="0">
                <a:ln>
                  <a:noFill/>
                </a:ln>
                <a:solidFill>
                  <a:schemeClr val="tx1"/>
                </a:solidFill>
                <a:effectLst/>
                <a:latin typeface="Arial" panose="020B0604020202020204" pitchFamily="34" charset="0"/>
              </a:rPr>
              <a:t>: Expanding the Financial Statement Generator (FSG) and incorporating more customizable report formats. Integration of real-time analytics and visual dashboards would support faster financial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Multicurrency Enhancements</a:t>
            </a:r>
            <a:r>
              <a:rPr kumimoji="0" lang="en-US" altLang="en-US" sz="2400" b="0" i="0" u="none" strike="noStrike" cap="none" normalizeH="0" baseline="0" dirty="0">
                <a:ln>
                  <a:noFill/>
                </a:ln>
                <a:solidFill>
                  <a:schemeClr val="tx1"/>
                </a:solidFill>
                <a:effectLst/>
                <a:latin typeface="Arial" panose="020B0604020202020204" pitchFamily="34" charset="0"/>
              </a:rPr>
              <a:t>: Adding more dynamic exchange rate capabilities and supporting more frequent updates to daily exchange rates. Additionally, automating foreign currency journal entries using predefined rules would be beneficial.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Expansion of Budget and Forecasting Capabilities</a:t>
            </a:r>
            <a:r>
              <a:rPr kumimoji="0" lang="en-US" altLang="en-US" sz="2400" b="0" i="0" u="none" strike="noStrike" cap="none" normalizeH="0" baseline="0" dirty="0">
                <a:ln>
                  <a:noFill/>
                </a:ln>
                <a:solidFill>
                  <a:schemeClr val="tx1"/>
                </a:solidFill>
                <a:effectLst/>
                <a:latin typeface="Arial" panose="020B0604020202020204" pitchFamily="34" charset="0"/>
              </a:rPr>
              <a:t>: Enhance the budgeting features to include predictive analytics and scenario modeling, enabling more robust financial planning. Integration with external financial forecasting tools could provide deeper insights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TextBox 5">
            <a:extLst>
              <a:ext uri="{FF2B5EF4-FFF2-40B4-BE49-F238E27FC236}">
                <a16:creationId xmlns:a16="http://schemas.microsoft.com/office/drawing/2014/main" id="{C36DA718-B091-85A0-1C63-AD6E3DD53AF0}"/>
              </a:ext>
            </a:extLst>
          </p:cNvPr>
          <p:cNvSpPr txBox="1"/>
          <p:nvPr/>
        </p:nvSpPr>
        <p:spPr>
          <a:xfrm>
            <a:off x="2322284" y="568930"/>
            <a:ext cx="6531429" cy="461665"/>
          </a:xfrm>
          <a:prstGeom prst="rect">
            <a:avLst/>
          </a:prstGeom>
          <a:noFill/>
        </p:spPr>
        <p:txBody>
          <a:bodyPr wrap="square" rtlCol="0">
            <a:spAutoFit/>
          </a:bodyPr>
          <a:lstStyle/>
          <a:p>
            <a:r>
              <a:rPr lang="en-US" sz="2400" b="1" dirty="0">
                <a:solidFill>
                  <a:srgbClr val="FF0000"/>
                </a:solidFill>
              </a:rPr>
              <a:t>Future Enhancement And Areas for Expansion</a:t>
            </a:r>
          </a:p>
        </p:txBody>
      </p:sp>
    </p:spTree>
    <p:extLst>
      <p:ext uri="{BB962C8B-B14F-4D97-AF65-F5344CB8AC3E}">
        <p14:creationId xmlns:p14="http://schemas.microsoft.com/office/powerpoint/2010/main" val="20359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7F070-9143-A80E-325F-CEC0445452F6}"/>
              </a:ext>
            </a:extLst>
          </p:cNvPr>
          <p:cNvSpPr txBox="1"/>
          <p:nvPr/>
        </p:nvSpPr>
        <p:spPr>
          <a:xfrm>
            <a:off x="463550" y="571500"/>
            <a:ext cx="11264900" cy="59093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Drill-Down Capabilities for Analysis</a:t>
            </a:r>
            <a:r>
              <a:rPr kumimoji="0" lang="en-US" altLang="en-US" sz="2400" b="0" i="0" u="none" strike="noStrike" cap="none" normalizeH="0" baseline="0" dirty="0">
                <a:ln>
                  <a:noFill/>
                </a:ln>
                <a:solidFill>
                  <a:schemeClr val="tx1"/>
                </a:solidFill>
                <a:effectLst/>
                <a:latin typeface="Arial" panose="020B0604020202020204" pitchFamily="34" charset="0"/>
              </a:rPr>
              <a:t>: Further refining the drill-down functions to offer more intuitive interfaces and deeper analysis at the transactional level for better transparency in financial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 Enhancements</a:t>
            </a:r>
            <a:r>
              <a:rPr kumimoji="0" lang="en-US" altLang="en-US" sz="2400" b="0" i="0" u="none" strike="noStrike" cap="none" normalizeH="0" baseline="0" dirty="0">
                <a:ln>
                  <a:noFill/>
                </a:ln>
                <a:solidFill>
                  <a:schemeClr val="tx1"/>
                </a:solidFill>
                <a:effectLst/>
                <a:latin typeface="Arial" panose="020B0604020202020204" pitchFamily="34" charset="0"/>
              </a:rPr>
              <a:t>: Improving the user experience, especially for navigation and data entry. Adding more instructional wizards for new users could streamline processes such as journal entries, inquiry, and report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with Other Systems</a:t>
            </a:r>
            <a:r>
              <a:rPr kumimoji="0" lang="en-US" altLang="en-US" sz="2400" b="0" i="0" u="none" strike="noStrike" cap="none" normalizeH="0" baseline="0" dirty="0">
                <a:ln>
                  <a:noFill/>
                </a:ln>
                <a:solidFill>
                  <a:schemeClr val="tx1"/>
                </a:solidFill>
                <a:effectLst/>
                <a:latin typeface="Arial" panose="020B0604020202020204" pitchFamily="34" charset="0"/>
              </a:rPr>
              <a:t>: Expanding system compatibility with other enterprise resource planning (ERP) and financial systems to enable seamless data sharing and reduce redundancy.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Security and Compliance</a:t>
            </a:r>
            <a:r>
              <a:rPr kumimoji="0" lang="en-US" altLang="en-US" sz="2400" b="0" i="0" u="none" strike="noStrike" cap="none" normalizeH="0" baseline="0" dirty="0">
                <a:ln>
                  <a:noFill/>
                </a:ln>
                <a:solidFill>
                  <a:schemeClr val="tx1"/>
                </a:solidFill>
                <a:effectLst/>
                <a:latin typeface="Arial" panose="020B0604020202020204" pitchFamily="34" charset="0"/>
              </a:rPr>
              <a:t>: Strengthening data security protocols and incorporating more compliance monitoring features, especially as the system expands to handle more sensitive financial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Mobile Accessibility</a:t>
            </a:r>
            <a:r>
              <a:rPr kumimoji="0" lang="en-US" altLang="en-US" sz="2400" b="0" i="0" u="none" strike="noStrike" cap="none" normalizeH="0" baseline="0" dirty="0">
                <a:ln>
                  <a:noFill/>
                </a:ln>
                <a:solidFill>
                  <a:schemeClr val="tx1"/>
                </a:solidFill>
                <a:effectLst/>
                <a:latin typeface="Arial" panose="020B0604020202020204" pitchFamily="34" charset="0"/>
              </a:rPr>
              <a:t>: Developing mobile-friendly versions of the platform for accessing journal entries, inquiries, and repor</a:t>
            </a:r>
            <a:r>
              <a:rPr kumimoji="0" lang="en-US" altLang="en-US" sz="2000" b="0" i="0" u="none" strike="noStrike" cap="none" normalizeH="0" baseline="0" dirty="0">
                <a:ln>
                  <a:noFill/>
                </a:ln>
                <a:solidFill>
                  <a:schemeClr val="tx1"/>
                </a:solidFill>
                <a:effectLst/>
                <a:latin typeface="Arial" panose="020B0604020202020204" pitchFamily="34" charset="0"/>
              </a:rPr>
              <a:t>ts on the go.</a:t>
            </a:r>
          </a:p>
          <a:p>
            <a:endParaRPr lang="en-US" dirty="0"/>
          </a:p>
        </p:txBody>
      </p:sp>
    </p:spTree>
    <p:extLst>
      <p:ext uri="{BB962C8B-B14F-4D97-AF65-F5344CB8AC3E}">
        <p14:creationId xmlns:p14="http://schemas.microsoft.com/office/powerpoint/2010/main" val="78219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418822-DF45-CB57-5D5F-687624F728E2}"/>
              </a:ext>
            </a:extLst>
          </p:cNvPr>
          <p:cNvSpPr txBox="1"/>
          <p:nvPr/>
        </p:nvSpPr>
        <p:spPr>
          <a:xfrm>
            <a:off x="870857" y="1088572"/>
            <a:ext cx="11466286" cy="2800767"/>
          </a:xfrm>
          <a:prstGeom prst="rect">
            <a:avLst/>
          </a:prstGeom>
          <a:noFill/>
        </p:spPr>
        <p:txBody>
          <a:bodyPr wrap="square" rtlCol="0">
            <a:spAutoFit/>
          </a:bodyPr>
          <a:lstStyle/>
          <a:p>
            <a:r>
              <a:rPr lang="en-US" sz="4400" dirty="0">
                <a:solidFill>
                  <a:srgbClr val="00B0F0"/>
                </a:solidFill>
                <a:latin typeface="Arial" panose="020B0604020202020204" pitchFamily="34" charset="0"/>
                <a:cs typeface="Arial" panose="020B0604020202020204" pitchFamily="34" charset="0"/>
              </a:rPr>
              <a:t>Documentation</a:t>
            </a:r>
          </a:p>
          <a:p>
            <a:r>
              <a:rPr lang="en-US" sz="4400" dirty="0">
                <a:solidFill>
                  <a:srgbClr val="00B0F0"/>
                </a:solidFill>
                <a:latin typeface="Arial" panose="020B0604020202020204" pitchFamily="34" charset="0"/>
                <a:cs typeface="Arial" panose="020B0604020202020204" pitchFamily="34" charset="0"/>
              </a:rPr>
              <a:t> OF</a:t>
            </a:r>
          </a:p>
          <a:p>
            <a:r>
              <a:rPr lang="en-US" sz="4400" dirty="0">
                <a:solidFill>
                  <a:srgbClr val="00B0F0"/>
                </a:solidFill>
                <a:latin typeface="Arial" panose="020B0604020202020204" pitchFamily="34" charset="0"/>
                <a:cs typeface="Arial" panose="020B0604020202020204" pitchFamily="34" charset="0"/>
              </a:rPr>
              <a:t>Project :</a:t>
            </a:r>
          </a:p>
          <a:p>
            <a:r>
              <a:rPr lang="en-US" sz="4400" dirty="0">
                <a:solidFill>
                  <a:srgbClr val="00B0F0"/>
                </a:solidFill>
                <a:latin typeface="Arial" panose="020B0604020202020204" pitchFamily="34" charset="0"/>
                <a:cs typeface="Arial" panose="020B0604020202020204" pitchFamily="34" charset="0"/>
              </a:rPr>
              <a:t>            </a:t>
            </a:r>
            <a:endParaRPr lang="en-US" sz="2400"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627AF88-959F-D6F2-D144-CB64302D86D8}"/>
              </a:ext>
            </a:extLst>
          </p:cNvPr>
          <p:cNvSpPr txBox="1"/>
          <p:nvPr/>
        </p:nvSpPr>
        <p:spPr>
          <a:xfrm>
            <a:off x="508000" y="3874335"/>
            <a:ext cx="12729029" cy="523220"/>
          </a:xfrm>
          <a:prstGeom prst="rect">
            <a:avLst/>
          </a:prstGeom>
          <a:noFill/>
        </p:spPr>
        <p:txBody>
          <a:bodyPr wrap="square" rtlCol="0">
            <a:spAutoFit/>
          </a:bodyPr>
          <a:lstStyle/>
          <a:p>
            <a:r>
              <a:rPr lang="en-US" sz="2800" dirty="0">
                <a:solidFill>
                  <a:srgbClr val="FFFF00"/>
                </a:solidFill>
                <a:latin typeface="Arial" panose="020B0604020202020204" pitchFamily="34" charset="0"/>
                <a:cs typeface="Arial" panose="020B0604020202020204" pitchFamily="34" charset="0"/>
              </a:rPr>
              <a:t>General Ledger Operations And Financial Reporting In Oracle ERP</a:t>
            </a:r>
            <a:endParaRPr lang="en-US" sz="2800" dirty="0">
              <a:solidFill>
                <a:srgbClr val="FFFF00"/>
              </a:solidFill>
            </a:endParaRPr>
          </a:p>
        </p:txBody>
      </p:sp>
    </p:spTree>
    <p:extLst>
      <p:ext uri="{BB962C8B-B14F-4D97-AF65-F5344CB8AC3E}">
        <p14:creationId xmlns:p14="http://schemas.microsoft.com/office/powerpoint/2010/main" val="388159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D0627-0A16-6B0F-1B52-7D7AD49D4F75}"/>
              </a:ext>
            </a:extLst>
          </p:cNvPr>
          <p:cNvSpPr txBox="1"/>
          <p:nvPr/>
        </p:nvSpPr>
        <p:spPr>
          <a:xfrm>
            <a:off x="304800" y="474345"/>
            <a:ext cx="11150600" cy="2585323"/>
          </a:xfrm>
          <a:prstGeom prst="rect">
            <a:avLst/>
          </a:prstGeom>
          <a:noFill/>
        </p:spPr>
        <p:txBody>
          <a:bodyPr wrap="square" rtlCol="0">
            <a:spAutoFit/>
          </a:bodyPr>
          <a:lstStyle/>
          <a:p>
            <a:r>
              <a:rPr lang="en-US" sz="2400" b="1" dirty="0">
                <a:solidFill>
                  <a:srgbClr val="FF0000"/>
                </a:solidFill>
              </a:rPr>
              <a:t>Overview:</a:t>
            </a:r>
          </a:p>
          <a:p>
            <a:r>
              <a:rPr lang="en-US" sz="2400" dirty="0"/>
              <a:t>The project is aimed at improving the process of entering and managing journal entries in a GL system. It explores different methods for journal entry (batch and single journal methods), recurring journals, reversal of entries, and managing foreign currency conversions. Additionally, it discusses generating financial statements, reports, and handling budget entries.</a:t>
            </a:r>
          </a:p>
          <a:p>
            <a:endParaRPr lang="en-US" dirty="0"/>
          </a:p>
        </p:txBody>
      </p:sp>
      <p:sp>
        <p:nvSpPr>
          <p:cNvPr id="6" name="TextBox 5">
            <a:extLst>
              <a:ext uri="{FF2B5EF4-FFF2-40B4-BE49-F238E27FC236}">
                <a16:creationId xmlns:a16="http://schemas.microsoft.com/office/drawing/2014/main" id="{7C555F72-827E-81B3-1AFB-657E01378F91}"/>
              </a:ext>
            </a:extLst>
          </p:cNvPr>
          <p:cNvSpPr txBox="1"/>
          <p:nvPr/>
        </p:nvSpPr>
        <p:spPr>
          <a:xfrm>
            <a:off x="241300" y="3251200"/>
            <a:ext cx="10795000" cy="2954655"/>
          </a:xfrm>
          <a:prstGeom prst="rect">
            <a:avLst/>
          </a:prstGeom>
          <a:noFill/>
        </p:spPr>
        <p:txBody>
          <a:bodyPr wrap="square" rtlCol="0">
            <a:spAutoFit/>
          </a:bodyPr>
          <a:lstStyle/>
          <a:p>
            <a:r>
              <a:rPr lang="en-US" sz="2400" b="1" dirty="0">
                <a:solidFill>
                  <a:srgbClr val="FF0000"/>
                </a:solidFill>
              </a:rPr>
              <a:t>Problem Statement:</a:t>
            </a:r>
          </a:p>
          <a:p>
            <a:r>
              <a:rPr lang="en-US" sz="2400" dirty="0"/>
              <a:t>The project addresses the need for a more efficient and automated system for journal entry and financial reporting. Current manual processes may be prone to errors, time-consuming, and lack automation, especially in handling recurring transactions, multiple currencies, and generating complex financial statements. The goal is to streamline these processes to improve accuracy, compliance, and decision-making capabilities.</a:t>
            </a:r>
          </a:p>
          <a:p>
            <a:endParaRPr lang="en-US" dirty="0"/>
          </a:p>
        </p:txBody>
      </p:sp>
    </p:spTree>
    <p:extLst>
      <p:ext uri="{BB962C8B-B14F-4D97-AF65-F5344CB8AC3E}">
        <p14:creationId xmlns:p14="http://schemas.microsoft.com/office/powerpoint/2010/main" val="75097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BEAE5-EA6D-3191-74F5-76F6EF9321CD}"/>
              </a:ext>
            </a:extLst>
          </p:cNvPr>
          <p:cNvSpPr txBox="1"/>
          <p:nvPr/>
        </p:nvSpPr>
        <p:spPr>
          <a:xfrm>
            <a:off x="279400" y="659011"/>
            <a:ext cx="11811000" cy="5539978"/>
          </a:xfrm>
          <a:prstGeom prst="rect">
            <a:avLst/>
          </a:prstGeom>
          <a:noFill/>
        </p:spPr>
        <p:txBody>
          <a:bodyPr wrap="square" rtlCol="0">
            <a:spAutoFit/>
          </a:bodyPr>
          <a:lstStyle/>
          <a:p>
            <a:r>
              <a:rPr lang="en-US" sz="2400" b="1" dirty="0">
                <a:solidFill>
                  <a:srgbClr val="FF0000"/>
                </a:solidFill>
              </a:rPr>
              <a:t>Objectives and Goals:</a:t>
            </a:r>
          </a:p>
          <a:p>
            <a:pPr>
              <a:buFont typeface="+mj-lt"/>
              <a:buAutoNum type="arabicPeriod"/>
            </a:pPr>
            <a:r>
              <a:rPr lang="en-US" sz="2400" b="1" dirty="0"/>
              <a:t>Streamline Journal Entry Process</a:t>
            </a:r>
            <a:r>
              <a:rPr lang="en-US" sz="2400" dirty="0"/>
              <a:t>: Introducing efficient ways to enter journals either in batch or individually.</a:t>
            </a:r>
          </a:p>
          <a:p>
            <a:pPr>
              <a:buFont typeface="+mj-lt"/>
              <a:buAutoNum type="arabicPeriod"/>
            </a:pPr>
            <a:r>
              <a:rPr lang="en-US" sz="2400" b="1" dirty="0"/>
              <a:t>Improve Accuracy</a:t>
            </a:r>
            <a:r>
              <a:rPr lang="en-US" sz="2400" dirty="0"/>
              <a:t>: Ensure journals are validated and balanced to prevent errors.</a:t>
            </a:r>
          </a:p>
          <a:p>
            <a:pPr>
              <a:buFont typeface="+mj-lt"/>
              <a:buAutoNum type="arabicPeriod"/>
            </a:pPr>
            <a:r>
              <a:rPr lang="en-US" sz="2400" b="1" dirty="0"/>
              <a:t>Automation with Recurring Entries</a:t>
            </a:r>
            <a:r>
              <a:rPr lang="en-US" sz="2400" dirty="0"/>
              <a:t>: Define recurring journal formulas for routine transactions to reduce manual efforts.</a:t>
            </a:r>
          </a:p>
          <a:p>
            <a:pPr>
              <a:buFont typeface="+mj-lt"/>
              <a:buAutoNum type="arabicPeriod"/>
            </a:pPr>
            <a:r>
              <a:rPr lang="en-US" sz="2400" b="1" dirty="0"/>
              <a:t>Financial Reporting</a:t>
            </a:r>
            <a:r>
              <a:rPr lang="en-US" sz="2400" dirty="0"/>
              <a:t>: Enhance the preparation of financial reports like income statements and trial balances to improve financial visibility.</a:t>
            </a:r>
          </a:p>
          <a:p>
            <a:pPr>
              <a:buFont typeface="+mj-lt"/>
              <a:buAutoNum type="arabicPeriod"/>
            </a:pPr>
            <a:r>
              <a:rPr lang="en-US" sz="2400" b="1" dirty="0"/>
              <a:t>Budget Management</a:t>
            </a:r>
            <a:r>
              <a:rPr lang="en-US" sz="2400" dirty="0"/>
              <a:t>: Implement budgeting capabilities with defined budget organizations and reports comparing budget vs. actual performance.</a:t>
            </a:r>
          </a:p>
          <a:p>
            <a:pPr>
              <a:buFont typeface="+mj-lt"/>
              <a:buAutoNum type="arabicPeriod"/>
            </a:pPr>
            <a:r>
              <a:rPr lang="en-US" sz="2400" b="1" dirty="0"/>
              <a:t>Support Multiple Currencies</a:t>
            </a:r>
            <a:r>
              <a:rPr lang="en-US" sz="2400" dirty="0"/>
              <a:t>: Handle journal entries in non-main currencies, ensuring proper conversion rates are applied for accurate financial reporting.</a:t>
            </a:r>
          </a:p>
          <a:p>
            <a:pPr>
              <a:buFont typeface="+mj-lt"/>
              <a:buAutoNum type="arabicPeriod"/>
            </a:pPr>
            <a:r>
              <a:rPr lang="en-US" sz="2400" b="1" dirty="0"/>
              <a:t>Compliance and Auditing</a:t>
            </a:r>
            <a:r>
              <a:rPr lang="en-US" sz="2400" dirty="0"/>
              <a:t>: Ensure the system supports tracking and compliance through features like inquiry and drill-down into financial data.</a:t>
            </a:r>
          </a:p>
          <a:p>
            <a:endParaRPr lang="en-US" dirty="0"/>
          </a:p>
        </p:txBody>
      </p:sp>
    </p:spTree>
    <p:extLst>
      <p:ext uri="{BB962C8B-B14F-4D97-AF65-F5344CB8AC3E}">
        <p14:creationId xmlns:p14="http://schemas.microsoft.com/office/powerpoint/2010/main" val="48080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7B2E642-CA05-B7EA-97C4-7CCE3236F3A8}"/>
              </a:ext>
            </a:extLst>
          </p:cNvPr>
          <p:cNvSpPr>
            <a:spLocks noChangeArrowheads="1"/>
          </p:cNvSpPr>
          <p:nvPr/>
        </p:nvSpPr>
        <p:spPr bwMode="auto">
          <a:xfrm>
            <a:off x="0" y="540246"/>
            <a:ext cx="123317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 Entry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Batch and Single Journal Entries</a:t>
            </a:r>
            <a:r>
              <a:rPr kumimoji="0" lang="en-US" altLang="en-US" sz="1800" b="0" i="0" u="none" strike="noStrike" cap="none" normalizeH="0" baseline="0" dirty="0">
                <a:ln>
                  <a:noFill/>
                </a:ln>
                <a:solidFill>
                  <a:schemeClr val="tx1"/>
                </a:solidFill>
                <a:effectLst/>
                <a:latin typeface="Arial" panose="020B0604020202020204" pitchFamily="34" charset="0"/>
              </a:rPr>
              <a:t>: Implementation of two methods for journal entries: batch processing for grouped entries and single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Manual Journal Creation</a:t>
            </a:r>
            <a:r>
              <a:rPr kumimoji="0" lang="en-US" altLang="en-US" sz="1800" b="0" i="0" u="none" strike="noStrike" cap="none" normalizeH="0" baseline="0" dirty="0">
                <a:ln>
                  <a:noFill/>
                </a:ln>
                <a:solidFill>
                  <a:schemeClr val="tx1"/>
                </a:solidFill>
                <a:effectLst/>
                <a:latin typeface="Arial" panose="020B0604020202020204" pitchFamily="34" charset="0"/>
              </a:rPr>
              <a:t>: Guidance on entering and posting manual journal entries, including validation and ensuring balanced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Reversing Journals</a:t>
            </a:r>
            <a:r>
              <a:rPr kumimoji="0" lang="en-US" altLang="en-US" sz="1800" b="0" i="0" u="none" strike="noStrike" cap="none" normalizeH="0" baseline="0" dirty="0">
                <a:ln>
                  <a:noFill/>
                </a:ln>
                <a:solidFill>
                  <a:schemeClr val="tx1"/>
                </a:solidFill>
                <a:effectLst/>
                <a:latin typeface="Arial" panose="020B0604020202020204" pitchFamily="34" charset="0"/>
              </a:rPr>
              <a:t>: Procedures for reversing previously posted journal entries using different methods (e.g., switching debit/credit or changing 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Recurring Journals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Setting up and managing recurring journals, including defining formulas, scheduling, and generating recurring entries for specific accounts such as rent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Period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Opening and closing accounting periods, including handling sub-ledgers, ensuring all journal entries are posted before closing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Budget and Financial Statements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Defining and entering budgets, checking funds, and reserving funds for budget vs. actual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Generating financial statements such as income statements using predefined row sets and column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Currency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Handling foreign currencies through exchange rate conversions, including methods for manual or automatic currency revaluations at the end of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Inquiry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Generating various financial reports (trial balance, account analysis, GL reports) for tracking financial transactions, balances, and ensuring accurate financial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246BAED-D864-27E3-8511-6B7966154BE8}"/>
              </a:ext>
            </a:extLst>
          </p:cNvPr>
          <p:cNvSpPr txBox="1"/>
          <p:nvPr/>
        </p:nvSpPr>
        <p:spPr>
          <a:xfrm>
            <a:off x="4051300" y="88900"/>
            <a:ext cx="3632200" cy="523220"/>
          </a:xfrm>
          <a:prstGeom prst="rect">
            <a:avLst/>
          </a:prstGeom>
          <a:noFill/>
        </p:spPr>
        <p:txBody>
          <a:bodyPr wrap="square" rtlCol="0">
            <a:spAutoFit/>
          </a:bodyPr>
          <a:lstStyle/>
          <a:p>
            <a:r>
              <a:rPr lang="en-US" sz="2800" dirty="0">
                <a:solidFill>
                  <a:srgbClr val="00B0F0"/>
                </a:solidFill>
              </a:rPr>
              <a:t>Project scope</a:t>
            </a:r>
          </a:p>
        </p:txBody>
      </p:sp>
    </p:spTree>
    <p:extLst>
      <p:ext uri="{BB962C8B-B14F-4D97-AF65-F5344CB8AC3E}">
        <p14:creationId xmlns:p14="http://schemas.microsoft.com/office/powerpoint/2010/main" val="3808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6CFDCE-66F9-C134-655D-A7D9C19C1380}"/>
              </a:ext>
            </a:extLst>
          </p:cNvPr>
          <p:cNvSpPr txBox="1"/>
          <p:nvPr/>
        </p:nvSpPr>
        <p:spPr>
          <a:xfrm>
            <a:off x="304800" y="0"/>
            <a:ext cx="11582400" cy="7109639"/>
          </a:xfrm>
          <a:prstGeom prst="rect">
            <a:avLst/>
          </a:prstGeom>
          <a:noFill/>
        </p:spPr>
        <p:txBody>
          <a:bodyPr wrap="square" rtlCol="0">
            <a:spAutoFit/>
          </a:bodyPr>
          <a:lstStyle/>
          <a:p>
            <a:r>
              <a:rPr lang="en-US" sz="2000" b="1" dirty="0">
                <a:solidFill>
                  <a:srgbClr val="FF0000"/>
                </a:solidFill>
              </a:rPr>
              <a:t>Functional Requirements:</a:t>
            </a:r>
          </a:p>
          <a:p>
            <a:pPr>
              <a:buFont typeface="+mj-lt"/>
              <a:buAutoNum type="arabicPeriod"/>
            </a:pPr>
            <a:r>
              <a:rPr lang="en-US" b="1" dirty="0"/>
              <a:t>Journal Entry Management</a:t>
            </a:r>
            <a:r>
              <a:rPr lang="en-US" dirty="0"/>
              <a:t>:</a:t>
            </a:r>
          </a:p>
          <a:p>
            <a:pPr marL="742950" lvl="1" indent="-285750">
              <a:buFont typeface="+mj-lt"/>
              <a:buAutoNum type="arabicPeriod"/>
            </a:pPr>
            <a:r>
              <a:rPr lang="en-US" dirty="0"/>
              <a:t>Support for both </a:t>
            </a:r>
            <a:r>
              <a:rPr lang="en-US" b="1" dirty="0"/>
              <a:t>batch</a:t>
            </a:r>
            <a:r>
              <a:rPr lang="en-US" dirty="0"/>
              <a:t> and </a:t>
            </a:r>
            <a:r>
              <a:rPr lang="en-US" b="1" dirty="0"/>
              <a:t>single journal entry</a:t>
            </a:r>
            <a:r>
              <a:rPr lang="en-US" dirty="0"/>
              <a:t> methods.</a:t>
            </a:r>
          </a:p>
          <a:p>
            <a:pPr marL="742950" lvl="1" indent="-285750">
              <a:buFont typeface="+mj-lt"/>
              <a:buAutoNum type="arabicPeriod"/>
            </a:pPr>
            <a:r>
              <a:rPr lang="en-US" b="1" dirty="0"/>
              <a:t>Manual journal creation</a:t>
            </a:r>
            <a:r>
              <a:rPr lang="en-US" dirty="0"/>
              <a:t>, validation, and posting.</a:t>
            </a:r>
          </a:p>
          <a:p>
            <a:pPr marL="742950" lvl="1" indent="-285750">
              <a:buFont typeface="+mj-lt"/>
              <a:buAutoNum type="arabicPeriod"/>
            </a:pPr>
            <a:r>
              <a:rPr lang="en-US" dirty="0"/>
              <a:t>Ability to </a:t>
            </a:r>
            <a:r>
              <a:rPr lang="en-US" b="1" dirty="0"/>
              <a:t>reverse journals</a:t>
            </a:r>
            <a:r>
              <a:rPr lang="en-US" dirty="0"/>
              <a:t> (switch debit/credit or change sign).</a:t>
            </a:r>
          </a:p>
          <a:p>
            <a:pPr marL="742950" lvl="1" indent="-285750">
              <a:buFont typeface="+mj-lt"/>
              <a:buAutoNum type="arabicPeriod"/>
            </a:pPr>
            <a:r>
              <a:rPr lang="en-US" dirty="0"/>
              <a:t>Creation and management of </a:t>
            </a:r>
            <a:r>
              <a:rPr lang="en-US" b="1" dirty="0"/>
              <a:t>recurring journal entries</a:t>
            </a:r>
            <a:r>
              <a:rPr lang="en-US" dirty="0"/>
              <a:t>.</a:t>
            </a:r>
          </a:p>
          <a:p>
            <a:pPr>
              <a:buFont typeface="+mj-lt"/>
              <a:buAutoNum type="arabicPeriod"/>
            </a:pPr>
            <a:r>
              <a:rPr lang="en-US" b="1" dirty="0"/>
              <a:t>Inquiry and Drill-Down</a:t>
            </a:r>
            <a:r>
              <a:rPr lang="en-US" dirty="0"/>
              <a:t>:</a:t>
            </a:r>
          </a:p>
          <a:p>
            <a:pPr marL="742950" lvl="1" indent="-285750">
              <a:buFont typeface="+mj-lt"/>
              <a:buAutoNum type="arabicPeriod"/>
            </a:pPr>
            <a:r>
              <a:rPr lang="en-US" b="1" dirty="0"/>
              <a:t>GL inquiry</a:t>
            </a:r>
            <a:r>
              <a:rPr lang="en-US" dirty="0"/>
              <a:t> to view posted journal entries.</a:t>
            </a:r>
          </a:p>
          <a:p>
            <a:pPr marL="742950" lvl="1" indent="-285750">
              <a:buFont typeface="+mj-lt"/>
              <a:buAutoNum type="arabicPeriod"/>
            </a:pPr>
            <a:r>
              <a:rPr lang="en-US" dirty="0"/>
              <a:t>Drill-down capability to see individual transaction details.</a:t>
            </a:r>
          </a:p>
          <a:p>
            <a:pPr>
              <a:buFont typeface="+mj-lt"/>
              <a:buAutoNum type="arabicPeriod"/>
            </a:pPr>
            <a:r>
              <a:rPr lang="en-US" b="1" dirty="0"/>
              <a:t>Financial Period Management</a:t>
            </a:r>
            <a:r>
              <a:rPr lang="en-US" dirty="0"/>
              <a:t>:</a:t>
            </a:r>
          </a:p>
          <a:p>
            <a:pPr marL="742950" lvl="1" indent="-285750">
              <a:buFont typeface="+mj-lt"/>
              <a:buAutoNum type="arabicPeriod"/>
            </a:pPr>
            <a:r>
              <a:rPr lang="en-US" dirty="0"/>
              <a:t>Ability to </a:t>
            </a:r>
            <a:r>
              <a:rPr lang="en-US" b="1" dirty="0"/>
              <a:t>open and close accounting periods</a:t>
            </a:r>
            <a:r>
              <a:rPr lang="en-US" dirty="0"/>
              <a:t>.</a:t>
            </a:r>
          </a:p>
          <a:p>
            <a:pPr marL="742950" lvl="1" indent="-285750">
              <a:buFont typeface="+mj-lt"/>
              <a:buAutoNum type="arabicPeriod"/>
            </a:pPr>
            <a:r>
              <a:rPr lang="en-US" dirty="0"/>
              <a:t>Manage </a:t>
            </a:r>
            <a:r>
              <a:rPr lang="en-US" b="1" dirty="0"/>
              <a:t>sub-ledger periods</a:t>
            </a:r>
            <a:r>
              <a:rPr lang="en-US" dirty="0"/>
              <a:t>.</a:t>
            </a:r>
          </a:p>
          <a:p>
            <a:pPr>
              <a:buFont typeface="+mj-lt"/>
              <a:buAutoNum type="arabicPeriod"/>
            </a:pPr>
            <a:r>
              <a:rPr lang="en-US" b="1" dirty="0"/>
              <a:t>Budget Management</a:t>
            </a:r>
            <a:r>
              <a:rPr lang="en-US" dirty="0"/>
              <a:t>:</a:t>
            </a:r>
          </a:p>
          <a:p>
            <a:pPr marL="742950" lvl="1" indent="-285750">
              <a:buFont typeface="+mj-lt"/>
              <a:buAutoNum type="arabicPeriod"/>
            </a:pPr>
            <a:r>
              <a:rPr lang="en-US" dirty="0"/>
              <a:t>Define and manage </a:t>
            </a:r>
            <a:r>
              <a:rPr lang="en-US" b="1" dirty="0"/>
              <a:t>budget organizations</a:t>
            </a:r>
            <a:r>
              <a:rPr lang="en-US" dirty="0"/>
              <a:t>.</a:t>
            </a:r>
          </a:p>
          <a:p>
            <a:pPr marL="742950" lvl="1" indent="-285750">
              <a:buFont typeface="+mj-lt"/>
              <a:buAutoNum type="arabicPeriod"/>
            </a:pPr>
            <a:r>
              <a:rPr lang="en-US" dirty="0"/>
              <a:t>Support for </a:t>
            </a:r>
            <a:r>
              <a:rPr lang="en-US" b="1" dirty="0"/>
              <a:t>budget creation</a:t>
            </a:r>
            <a:r>
              <a:rPr lang="en-US" dirty="0"/>
              <a:t>, journal entry, and fund reservation.</a:t>
            </a:r>
          </a:p>
          <a:p>
            <a:pPr marL="742950" lvl="1" indent="-285750">
              <a:buFont typeface="+mj-lt"/>
              <a:buAutoNum type="arabicPeriod"/>
            </a:pPr>
            <a:r>
              <a:rPr lang="en-US" b="1" dirty="0"/>
              <a:t>Budget vs actual reporting</a:t>
            </a:r>
            <a:r>
              <a:rPr lang="en-US" dirty="0"/>
              <a:t>.</a:t>
            </a:r>
          </a:p>
          <a:p>
            <a:pPr>
              <a:buFont typeface="+mj-lt"/>
              <a:buAutoNum type="arabicPeriod"/>
            </a:pPr>
            <a:r>
              <a:rPr lang="en-US" b="1" dirty="0"/>
              <a:t>Financial Reporting</a:t>
            </a:r>
            <a:r>
              <a:rPr lang="en-US" dirty="0"/>
              <a:t>:</a:t>
            </a:r>
          </a:p>
          <a:p>
            <a:pPr marL="742950" lvl="1" indent="-285750">
              <a:buFont typeface="+mj-lt"/>
              <a:buAutoNum type="arabicPeriod"/>
            </a:pPr>
            <a:r>
              <a:rPr lang="en-US" dirty="0"/>
              <a:t>Support for </a:t>
            </a:r>
            <a:r>
              <a:rPr lang="en-US" b="1" dirty="0"/>
              <a:t>income statements</a:t>
            </a:r>
            <a:r>
              <a:rPr lang="en-US" dirty="0"/>
              <a:t>, </a:t>
            </a:r>
            <a:r>
              <a:rPr lang="en-US" b="1" dirty="0"/>
              <a:t>balance sheets</a:t>
            </a:r>
            <a:r>
              <a:rPr lang="en-US" dirty="0"/>
              <a:t>, and </a:t>
            </a:r>
            <a:r>
              <a:rPr lang="en-US" b="1" dirty="0"/>
              <a:t>trial balances</a:t>
            </a:r>
            <a:r>
              <a:rPr lang="en-US" dirty="0"/>
              <a:t>.</a:t>
            </a:r>
          </a:p>
          <a:p>
            <a:pPr marL="742950" lvl="1" indent="-285750">
              <a:buFont typeface="+mj-lt"/>
              <a:buAutoNum type="arabicPeriod"/>
            </a:pPr>
            <a:r>
              <a:rPr lang="en-US" dirty="0"/>
              <a:t>Customizable reports using </a:t>
            </a:r>
            <a:r>
              <a:rPr lang="en-US" b="1" dirty="0"/>
              <a:t>Row Set Definitions</a:t>
            </a:r>
            <a:r>
              <a:rPr lang="en-US" dirty="0"/>
              <a:t>.</a:t>
            </a:r>
          </a:p>
          <a:p>
            <a:pPr>
              <a:buFont typeface="+mj-lt"/>
              <a:buAutoNum type="arabicPeriod"/>
            </a:pPr>
            <a:r>
              <a:rPr lang="en-US" b="1" dirty="0"/>
              <a:t>Currency Management</a:t>
            </a:r>
            <a:r>
              <a:rPr lang="en-US" dirty="0"/>
              <a:t>:</a:t>
            </a:r>
          </a:p>
          <a:p>
            <a:pPr marL="742950" lvl="1" indent="-285750">
              <a:buFont typeface="+mj-lt"/>
              <a:buAutoNum type="arabicPeriod"/>
            </a:pPr>
            <a:r>
              <a:rPr lang="en-US" dirty="0"/>
              <a:t>Handle transactions in multiple currencies.</a:t>
            </a:r>
          </a:p>
          <a:p>
            <a:pPr marL="742950" lvl="1" indent="-285750">
              <a:buFont typeface="+mj-lt"/>
              <a:buAutoNum type="arabicPeriod"/>
            </a:pPr>
            <a:r>
              <a:rPr lang="en-US" b="1" dirty="0"/>
              <a:t>Exchange rate conversion</a:t>
            </a:r>
            <a:r>
              <a:rPr lang="en-US" dirty="0"/>
              <a:t> using manual or automated methods.</a:t>
            </a:r>
          </a:p>
          <a:p>
            <a:pPr>
              <a:buFont typeface="+mj-lt"/>
              <a:buAutoNum type="arabicPeriod"/>
            </a:pPr>
            <a:r>
              <a:rPr lang="en-US" b="1" dirty="0"/>
              <a:t>GL Reports</a:t>
            </a:r>
            <a:r>
              <a:rPr lang="en-US" dirty="0"/>
              <a:t>:</a:t>
            </a:r>
          </a:p>
          <a:p>
            <a:pPr marL="742950" lvl="1" indent="-285750">
              <a:buFont typeface="+mj-lt"/>
              <a:buAutoNum type="arabicPeriod"/>
            </a:pPr>
            <a:r>
              <a:rPr lang="en-US" dirty="0"/>
              <a:t>Generate reports such as </a:t>
            </a:r>
            <a:r>
              <a:rPr lang="en-US" b="1" dirty="0"/>
              <a:t>account analysis</a:t>
            </a:r>
            <a:r>
              <a:rPr lang="en-US" dirty="0"/>
              <a:t>, </a:t>
            </a:r>
            <a:r>
              <a:rPr lang="en-US" b="1" dirty="0"/>
              <a:t>journal reports</a:t>
            </a:r>
            <a:r>
              <a:rPr lang="en-US" dirty="0"/>
              <a:t>, and </a:t>
            </a:r>
            <a:r>
              <a:rPr lang="en-US" b="1" dirty="0"/>
              <a:t>budget reports</a:t>
            </a:r>
            <a:r>
              <a:rPr lang="en-US" dirty="0"/>
              <a:t>.</a:t>
            </a:r>
          </a:p>
          <a:p>
            <a:endParaRPr lang="en-US" dirty="0"/>
          </a:p>
        </p:txBody>
      </p:sp>
    </p:spTree>
    <p:extLst>
      <p:ext uri="{BB962C8B-B14F-4D97-AF65-F5344CB8AC3E}">
        <p14:creationId xmlns:p14="http://schemas.microsoft.com/office/powerpoint/2010/main" val="69736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EA7F9-8342-CD8F-1EDF-F4E39821EC19}"/>
              </a:ext>
            </a:extLst>
          </p:cNvPr>
          <p:cNvSpPr txBox="1"/>
          <p:nvPr/>
        </p:nvSpPr>
        <p:spPr>
          <a:xfrm>
            <a:off x="527050" y="508000"/>
            <a:ext cx="11137900" cy="5447645"/>
          </a:xfrm>
          <a:prstGeom prst="rect">
            <a:avLst/>
          </a:prstGeom>
          <a:noFill/>
        </p:spPr>
        <p:txBody>
          <a:bodyPr wrap="square" rtlCol="0">
            <a:spAutoFit/>
          </a:bodyPr>
          <a:lstStyle/>
          <a:p>
            <a:r>
              <a:rPr lang="en-US" sz="2400" b="1" dirty="0">
                <a:solidFill>
                  <a:srgbClr val="FF0000"/>
                </a:solidFill>
              </a:rPr>
              <a:t>Non-Functional Requirements:</a:t>
            </a:r>
          </a:p>
          <a:p>
            <a:pPr>
              <a:buFont typeface="+mj-lt"/>
              <a:buAutoNum type="arabicPeriod"/>
            </a:pPr>
            <a:r>
              <a:rPr lang="en-US" b="1" dirty="0"/>
              <a:t>Performance</a:t>
            </a:r>
            <a:r>
              <a:rPr lang="en-US" dirty="0"/>
              <a:t>:</a:t>
            </a:r>
          </a:p>
          <a:p>
            <a:pPr marL="742950" lvl="1" indent="-285750">
              <a:buFont typeface="+mj-lt"/>
              <a:buAutoNum type="arabicPeriod"/>
            </a:pPr>
            <a:r>
              <a:rPr lang="en-US" dirty="0"/>
              <a:t>Fast and efficient processing of large journal batches and complex reports.</a:t>
            </a:r>
          </a:p>
          <a:p>
            <a:pPr marL="742950" lvl="1" indent="-285750">
              <a:buFont typeface="+mj-lt"/>
              <a:buAutoNum type="arabicPeriod"/>
            </a:pPr>
            <a:r>
              <a:rPr lang="en-US" dirty="0"/>
              <a:t>Quick access to financial reports, especially for high-level data summaries like balance sheets.</a:t>
            </a:r>
          </a:p>
          <a:p>
            <a:pPr>
              <a:buFont typeface="+mj-lt"/>
              <a:buAutoNum type="arabicPeriod"/>
            </a:pPr>
            <a:r>
              <a:rPr lang="en-US" b="1" dirty="0"/>
              <a:t>Usability</a:t>
            </a:r>
            <a:r>
              <a:rPr lang="en-US" dirty="0"/>
              <a:t>:</a:t>
            </a:r>
          </a:p>
          <a:p>
            <a:pPr marL="742950" lvl="1" indent="-285750">
              <a:buFont typeface="+mj-lt"/>
              <a:buAutoNum type="arabicPeriod"/>
            </a:pPr>
            <a:r>
              <a:rPr lang="en-US" dirty="0"/>
              <a:t>Intuitive user interface for both journal entry and report generation.</a:t>
            </a:r>
          </a:p>
          <a:p>
            <a:pPr marL="742950" lvl="1" indent="-285750">
              <a:buFont typeface="+mj-lt"/>
              <a:buAutoNum type="arabicPeriod"/>
            </a:pPr>
            <a:r>
              <a:rPr lang="en-US" dirty="0"/>
              <a:t>Ability to customize views and reports easily for different user roles.</a:t>
            </a:r>
          </a:p>
          <a:p>
            <a:pPr>
              <a:buFont typeface="+mj-lt"/>
              <a:buAutoNum type="arabicPeriod"/>
            </a:pPr>
            <a:r>
              <a:rPr lang="en-US" b="1" dirty="0"/>
              <a:t>Security</a:t>
            </a:r>
            <a:r>
              <a:rPr lang="en-US" dirty="0"/>
              <a:t>:</a:t>
            </a:r>
          </a:p>
          <a:p>
            <a:pPr marL="742950" lvl="1" indent="-285750">
              <a:buFont typeface="+mj-lt"/>
              <a:buAutoNum type="arabicPeriod"/>
            </a:pPr>
            <a:r>
              <a:rPr lang="en-US" dirty="0"/>
              <a:t>Role-based access to financial data.</a:t>
            </a:r>
          </a:p>
          <a:p>
            <a:pPr marL="742950" lvl="1" indent="-285750">
              <a:buFont typeface="+mj-lt"/>
              <a:buAutoNum type="arabicPeriod"/>
            </a:pPr>
            <a:r>
              <a:rPr lang="en-US" dirty="0"/>
              <a:t>Secure handling of financial transactions and data.</a:t>
            </a:r>
          </a:p>
          <a:p>
            <a:pPr>
              <a:buFont typeface="+mj-lt"/>
              <a:buAutoNum type="arabicPeriod"/>
            </a:pPr>
            <a:r>
              <a:rPr lang="en-US" b="1" dirty="0"/>
              <a:t>Reliability</a:t>
            </a:r>
            <a:r>
              <a:rPr lang="en-US" dirty="0"/>
              <a:t>:</a:t>
            </a:r>
          </a:p>
          <a:p>
            <a:pPr marL="742950" lvl="1" indent="-285750">
              <a:buFont typeface="+mj-lt"/>
              <a:buAutoNum type="arabicPeriod"/>
            </a:pPr>
            <a:r>
              <a:rPr lang="en-US" dirty="0"/>
              <a:t>High availability of the system for end-users, ensuring no downtime during critical financial periods like month-end or year-end closing.</a:t>
            </a:r>
          </a:p>
          <a:p>
            <a:pPr>
              <a:buFont typeface="+mj-lt"/>
              <a:buAutoNum type="arabicPeriod"/>
            </a:pPr>
            <a:r>
              <a:rPr lang="en-US" b="1" dirty="0"/>
              <a:t>Scalability</a:t>
            </a:r>
            <a:r>
              <a:rPr lang="en-US" dirty="0"/>
              <a:t>:</a:t>
            </a:r>
          </a:p>
          <a:p>
            <a:pPr marL="742950" lvl="1" indent="-285750">
              <a:buFont typeface="+mj-lt"/>
              <a:buAutoNum type="arabicPeriod"/>
            </a:pPr>
            <a:r>
              <a:rPr lang="en-US" dirty="0"/>
              <a:t>Capability to handle increasing volumes of journal entries and financial transactions as the organization grows.</a:t>
            </a:r>
          </a:p>
          <a:p>
            <a:pPr>
              <a:buFont typeface="+mj-lt"/>
              <a:buAutoNum type="arabicPeriod"/>
            </a:pPr>
            <a:r>
              <a:rPr lang="en-US" b="1" dirty="0"/>
              <a:t>Compliance</a:t>
            </a:r>
            <a:r>
              <a:rPr lang="en-US" dirty="0"/>
              <a:t>:</a:t>
            </a:r>
          </a:p>
          <a:p>
            <a:pPr marL="742950" lvl="1" indent="-285750">
              <a:buFont typeface="+mj-lt"/>
              <a:buAutoNum type="arabicPeriod"/>
            </a:pPr>
            <a:r>
              <a:rPr lang="en-US" dirty="0"/>
              <a:t>Ensure compliance with financial regulations, such as GAAP or IFRS, for accurate financial reporting.</a:t>
            </a:r>
          </a:p>
          <a:p>
            <a:endParaRPr lang="en-US" dirty="0"/>
          </a:p>
        </p:txBody>
      </p:sp>
    </p:spTree>
    <p:extLst>
      <p:ext uri="{BB962C8B-B14F-4D97-AF65-F5344CB8AC3E}">
        <p14:creationId xmlns:p14="http://schemas.microsoft.com/office/powerpoint/2010/main" val="79390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6070597-CE49-3BCB-B5AB-AF3D6FE5875C}"/>
              </a:ext>
            </a:extLst>
          </p:cNvPr>
          <p:cNvSpPr>
            <a:spLocks noChangeArrowheads="1"/>
          </p:cNvSpPr>
          <p:nvPr/>
        </p:nvSpPr>
        <p:spPr bwMode="auto">
          <a:xfrm>
            <a:off x="212725" y="1273689"/>
            <a:ext cx="1176655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Streamlined Journal Entry Processes:</a:t>
            </a:r>
            <a:endParaRPr kumimoji="0" lang="en-US" altLang="en-US" sz="20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Implemented two methods for entering journals: batch method and single journal method, allowing users to group entries or enter them separately. This improves flexibility in managing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allows the creation and posting of manual journals with features like validation and reversal, ensuring accurate and reversible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Recurring journals can now be automated with predefined formulas and schedules, reducing manual input for repetitive transactions like rent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Improved Financial Reporting and Inquiries:</a:t>
            </a:r>
            <a:endParaRPr kumimoji="0" lang="en-US" altLang="en-US" sz="20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enables GL inquiry and drill-down features, offering visibility into financial data and the ability to review account balances and journal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Financial statements such as income statements are generated using the Financial Statement Generator (FSG), with detailed row and column sets for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Reports like the Trial Balance, Account Analysis, and Budget vs. Actuals help ensure financial accuracy and compliance, improving the ability to track performance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6BE3265-AF4C-DC37-7ECB-3F7211FC16AB}"/>
              </a:ext>
            </a:extLst>
          </p:cNvPr>
          <p:cNvSpPr txBox="1"/>
          <p:nvPr/>
        </p:nvSpPr>
        <p:spPr>
          <a:xfrm>
            <a:off x="4152900" y="246103"/>
            <a:ext cx="4724400" cy="523220"/>
          </a:xfrm>
          <a:prstGeom prst="rect">
            <a:avLst/>
          </a:prstGeom>
          <a:noFill/>
        </p:spPr>
        <p:txBody>
          <a:bodyPr wrap="square" rtlCol="0">
            <a:spAutoFit/>
          </a:bodyPr>
          <a:lstStyle/>
          <a:p>
            <a:r>
              <a:rPr lang="en-US" sz="2800" dirty="0">
                <a:solidFill>
                  <a:srgbClr val="00B050"/>
                </a:solidFill>
              </a:rPr>
              <a:t>Final outcome</a:t>
            </a:r>
          </a:p>
        </p:txBody>
      </p:sp>
    </p:spTree>
    <p:extLst>
      <p:ext uri="{BB962C8B-B14F-4D97-AF65-F5344CB8AC3E}">
        <p14:creationId xmlns:p14="http://schemas.microsoft.com/office/powerpoint/2010/main" val="377396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3432A81-2B23-F334-D0CA-FD723A563D95}"/>
              </a:ext>
            </a:extLst>
          </p:cNvPr>
          <p:cNvSpPr>
            <a:spLocks noChangeArrowheads="1"/>
          </p:cNvSpPr>
          <p:nvPr/>
        </p:nvSpPr>
        <p:spPr bwMode="auto">
          <a:xfrm>
            <a:off x="116114" y="628233"/>
            <a:ext cx="1195977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Support for Currency Conversion and Revaluation</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project integrates functionality for handling multiple currencies, allowing users to enter and manage transactions in non-functional currencies.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currency revaluation process adjusts account balances to reflect current exchange rates, accounting for unrealized gains or losses and ensuring accurate financial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Automation of Budget Management:</a:t>
            </a:r>
            <a:endParaRPr kumimoji="0" lang="en-US" altLang="en-US" sz="20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Users can define budget organizations and periods, enter budget rules, and generate budget-related journal entries. The system also checks and reserves funds to ensure budget limits are respected.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Budget vs. actual reports provide clear comparisons between planned and actual financial performance, aiding in financial planning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Efficient Period Management</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Opening and closing accounting periods are streamlined, ensuring that financial periods are accurately managed in alignment with the company’s financial calendar. Sub-ledger control periods help ensure that all transactions are recorded before period closure.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Enhanced Compliance and Monitoring with GL Reports</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provides several critical financial reports (e.g., general ledger report, trial balance report) to monitor financial health, ensure compliance with regulations, and support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22674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TotalTime>
  <Words>1714</Words>
  <Application>Microsoft Office PowerPoint</Application>
  <PresentationFormat>Widescreen</PresentationFormat>
  <Paragraphs>128</Paragraphs>
  <Slides>13</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Andalus</vt:lpstr>
      <vt:lpstr>Arial</vt:lpstr>
      <vt:lpstr>Calibri</vt:lpstr>
      <vt:lpstr>Calibri Light</vt:lpstr>
      <vt:lpstr>Century Gothic</vt:lpstr>
      <vt:lpstr>Wingdings</vt:lpstr>
      <vt:lpstr>Wingdings 3</vt:lpstr>
      <vt:lpstr>Office Theme</vt:lpstr>
      <vt:lpstr>Ion Boardroom</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dream</dc:creator>
  <cp:lastModifiedBy>dream</cp:lastModifiedBy>
  <cp:revision>5</cp:revision>
  <dcterms:created xsi:type="dcterms:W3CDTF">2024-10-15T20:04:53Z</dcterms:created>
  <dcterms:modified xsi:type="dcterms:W3CDTF">2024-10-17T16:13:02Z</dcterms:modified>
</cp:coreProperties>
</file>