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png" ContentType="image/pn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24928" y="3681984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16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16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8124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344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16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73017" y="632205"/>
            <a:ext cx="504596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7562" y="1756917"/>
            <a:ext cx="822198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jp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jp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jp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jp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jp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jp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jp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jpg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jpg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jpg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jp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.jp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jp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8.jp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9.png"/><Relationship Id="rId3" Type="http://schemas.openxmlformats.org/officeDocument/2006/relationships/image" Target="../media/image50.jp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1.jp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2.jp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3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864235" cy="5690870"/>
          </a:xfrm>
          <a:custGeom>
            <a:avLst/>
            <a:gdLst/>
            <a:ahLst/>
            <a:cxnLst/>
            <a:rect l="l" t="t" r="r" b="b"/>
            <a:pathLst>
              <a:path w="864235" h="5690870">
                <a:moveTo>
                  <a:pt x="864108" y="0"/>
                </a:moveTo>
                <a:lnTo>
                  <a:pt x="90279" y="0"/>
                </a:lnTo>
                <a:lnTo>
                  <a:pt x="0" y="889"/>
                </a:lnTo>
                <a:lnTo>
                  <a:pt x="0" y="5690616"/>
                </a:lnTo>
                <a:lnTo>
                  <a:pt x="864108" y="9271"/>
                </a:lnTo>
                <a:lnTo>
                  <a:pt x="864108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420165" y="-4762"/>
            <a:ext cx="4773295" cy="6868159"/>
            <a:chOff x="7420165" y="-4762"/>
            <a:chExt cx="4773295" cy="6868159"/>
          </a:xfrm>
        </p:grpSpPr>
        <p:sp>
          <p:nvSpPr>
            <p:cNvPr id="4" name="object 4" descr=""/>
            <p:cNvSpPr/>
            <p:nvPr/>
          </p:nvSpPr>
          <p:spPr>
            <a:xfrm>
              <a:off x="9371076" y="0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7999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424928" y="3681984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16" y="0"/>
                  </a:moveTo>
                  <a:lnTo>
                    <a:pt x="0" y="3176586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182101" y="0"/>
              <a:ext cx="3007360" cy="6858000"/>
            </a:xfrm>
            <a:custGeom>
              <a:avLst/>
              <a:gdLst/>
              <a:ahLst/>
              <a:cxnLst/>
              <a:rect l="l" t="t" r="r" b="b"/>
              <a:pathLst>
                <a:path w="3007359" h="6858000">
                  <a:moveTo>
                    <a:pt x="3006850" y="0"/>
                  </a:moveTo>
                  <a:lnTo>
                    <a:pt x="2042483" y="0"/>
                  </a:lnTo>
                  <a:lnTo>
                    <a:pt x="0" y="6857996"/>
                  </a:lnTo>
                  <a:lnTo>
                    <a:pt x="3006850" y="6857996"/>
                  </a:lnTo>
                  <a:lnTo>
                    <a:pt x="3006850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604335" y="0"/>
              <a:ext cx="2588260" cy="6858000"/>
            </a:xfrm>
            <a:custGeom>
              <a:avLst/>
              <a:gdLst/>
              <a:ahLst/>
              <a:cxnLst/>
              <a:rect l="l" t="t" r="r" b="b"/>
              <a:pathLst>
                <a:path w="2588259" h="6858000">
                  <a:moveTo>
                    <a:pt x="2587664" y="0"/>
                  </a:moveTo>
                  <a:lnTo>
                    <a:pt x="0" y="0"/>
                  </a:lnTo>
                  <a:lnTo>
                    <a:pt x="1208190" y="6857996"/>
                  </a:lnTo>
                  <a:lnTo>
                    <a:pt x="2587664" y="6857996"/>
                  </a:lnTo>
                  <a:lnTo>
                    <a:pt x="2587664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932164" y="3048000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835" y="0"/>
                  </a:moveTo>
                  <a:lnTo>
                    <a:pt x="0" y="3809999"/>
                  </a:lnTo>
                  <a:lnTo>
                    <a:pt x="3259835" y="3809999"/>
                  </a:lnTo>
                  <a:lnTo>
                    <a:pt x="3259835" y="0"/>
                  </a:lnTo>
                  <a:close/>
                </a:path>
              </a:pathLst>
            </a:custGeom>
            <a:solidFill>
              <a:srgbClr val="16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337790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161" y="0"/>
                  </a:moveTo>
                  <a:lnTo>
                    <a:pt x="0" y="0"/>
                  </a:lnTo>
                  <a:lnTo>
                    <a:pt x="2467620" y="6857996"/>
                  </a:lnTo>
                  <a:lnTo>
                    <a:pt x="2851161" y="6857996"/>
                  </a:lnTo>
                  <a:lnTo>
                    <a:pt x="2851161" y="0"/>
                  </a:lnTo>
                  <a:close/>
                </a:path>
              </a:pathLst>
            </a:custGeom>
            <a:solidFill>
              <a:srgbClr val="16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898124" y="0"/>
              <a:ext cx="1290955" cy="6858000"/>
            </a:xfrm>
            <a:custGeom>
              <a:avLst/>
              <a:gdLst/>
              <a:ahLst/>
              <a:cxnLst/>
              <a:rect l="l" t="t" r="r" b="b"/>
              <a:pathLst>
                <a:path w="1290954" h="6858000">
                  <a:moveTo>
                    <a:pt x="1290827" y="0"/>
                  </a:moveTo>
                  <a:lnTo>
                    <a:pt x="1018958" y="0"/>
                  </a:lnTo>
                  <a:lnTo>
                    <a:pt x="0" y="6857996"/>
                  </a:lnTo>
                  <a:lnTo>
                    <a:pt x="1290827" y="6857996"/>
                  </a:lnTo>
                  <a:lnTo>
                    <a:pt x="1290827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94074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203" y="0"/>
                  </a:moveTo>
                  <a:lnTo>
                    <a:pt x="0" y="0"/>
                  </a:lnTo>
                  <a:lnTo>
                    <a:pt x="1107740" y="6857996"/>
                  </a:lnTo>
                  <a:lnTo>
                    <a:pt x="1248203" y="6857996"/>
                  </a:lnTo>
                  <a:lnTo>
                    <a:pt x="1248203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372344" y="3590544"/>
              <a:ext cx="1816735" cy="3267710"/>
            </a:xfrm>
            <a:custGeom>
              <a:avLst/>
              <a:gdLst/>
              <a:ahLst/>
              <a:cxnLst/>
              <a:rect l="l" t="t" r="r" b="b"/>
              <a:pathLst>
                <a:path w="1816734" h="3267709">
                  <a:moveTo>
                    <a:pt x="1816607" y="0"/>
                  </a:moveTo>
                  <a:lnTo>
                    <a:pt x="0" y="3267455"/>
                  </a:lnTo>
                  <a:lnTo>
                    <a:pt x="1816607" y="3267455"/>
                  </a:lnTo>
                  <a:lnTo>
                    <a:pt x="1816607" y="0"/>
                  </a:lnTo>
                  <a:close/>
                </a:path>
              </a:pathLst>
            </a:custGeom>
            <a:solidFill>
              <a:srgbClr val="16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364107" y="249173"/>
            <a:ext cx="7263130" cy="1677670"/>
          </a:xfrm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02690" marR="5080" indent="-1190625">
              <a:lnSpc>
                <a:spcPct val="100699"/>
              </a:lnSpc>
              <a:spcBef>
                <a:spcPts val="55"/>
              </a:spcBef>
            </a:pPr>
            <a:r>
              <a:rPr dirty="0" sz="5400" spc="-300">
                <a:solidFill>
                  <a:srgbClr val="5FCAEE"/>
                </a:solidFill>
                <a:latin typeface="Times New Roman"/>
                <a:cs typeface="Times New Roman"/>
              </a:rPr>
              <a:t>GRADUATION</a:t>
            </a:r>
            <a:r>
              <a:rPr dirty="0" sz="5400" spc="5">
                <a:solidFill>
                  <a:srgbClr val="5FCAEE"/>
                </a:solidFill>
                <a:latin typeface="Times New Roman"/>
                <a:cs typeface="Times New Roman"/>
              </a:rPr>
              <a:t> </a:t>
            </a:r>
            <a:r>
              <a:rPr dirty="0" sz="5400" spc="-35">
                <a:solidFill>
                  <a:srgbClr val="5FCAEE"/>
                </a:solidFill>
                <a:latin typeface="Times New Roman"/>
                <a:cs typeface="Times New Roman"/>
              </a:rPr>
              <a:t>PROJECT </a:t>
            </a:r>
            <a:r>
              <a:rPr dirty="0" sz="5400" spc="-95">
                <a:solidFill>
                  <a:srgbClr val="5FCAEE"/>
                </a:solidFill>
                <a:latin typeface="Times New Roman"/>
                <a:cs typeface="Times New Roman"/>
              </a:rPr>
              <a:t>PRESENTATION</a:t>
            </a:r>
            <a:endParaRPr sz="54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24916" y="1816099"/>
            <a:ext cx="3653790" cy="3795395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dirty="0" sz="2400" spc="-10">
                <a:solidFill>
                  <a:srgbClr val="7E7E7E"/>
                </a:solidFill>
                <a:latin typeface="Trebuchet MS"/>
                <a:cs typeface="Trebuchet MS"/>
              </a:rPr>
              <a:t>Presented</a:t>
            </a:r>
            <a:r>
              <a:rPr dirty="0" sz="2400" spc="-135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2400" spc="-25">
                <a:solidFill>
                  <a:srgbClr val="7E7E7E"/>
                </a:solidFill>
                <a:latin typeface="Trebuchet MS"/>
                <a:cs typeface="Trebuchet MS"/>
              </a:rPr>
              <a:t>By:</a:t>
            </a:r>
            <a:endParaRPr sz="2400">
              <a:latin typeface="Trebuchet MS"/>
              <a:cs typeface="Trebuchet MS"/>
            </a:endParaRPr>
          </a:p>
          <a:p>
            <a:pPr marL="283845" indent="-27114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283845" algn="l"/>
              </a:tabLst>
            </a:pPr>
            <a:r>
              <a:rPr dirty="0" sz="1800">
                <a:solidFill>
                  <a:srgbClr val="7E7E7E"/>
                </a:solidFill>
                <a:latin typeface="Trebuchet MS"/>
                <a:cs typeface="Trebuchet MS"/>
              </a:rPr>
              <a:t>Hassan</a:t>
            </a:r>
            <a:r>
              <a:rPr dirty="0" sz="1800" spc="-65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7E7E7E"/>
                </a:solidFill>
                <a:latin typeface="Trebuchet MS"/>
                <a:cs typeface="Trebuchet MS"/>
              </a:rPr>
              <a:t>Mohamed</a:t>
            </a:r>
            <a:r>
              <a:rPr dirty="0" sz="1800" spc="-35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7E7E7E"/>
                </a:solidFill>
                <a:latin typeface="Trebuchet MS"/>
                <a:cs typeface="Trebuchet MS"/>
              </a:rPr>
              <a:t>Hassan</a:t>
            </a:r>
            <a:endParaRPr sz="1800">
              <a:latin typeface="Trebuchet MS"/>
              <a:cs typeface="Trebuchet MS"/>
            </a:endParaRPr>
          </a:p>
          <a:p>
            <a:pPr marL="283845" indent="-271145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283845" algn="l"/>
              </a:tabLst>
            </a:pPr>
            <a:r>
              <a:rPr dirty="0" sz="1800" spc="-10">
                <a:solidFill>
                  <a:srgbClr val="7E7E7E"/>
                </a:solidFill>
                <a:latin typeface="Trebuchet MS"/>
                <a:cs typeface="Trebuchet MS"/>
              </a:rPr>
              <a:t>Kareem</a:t>
            </a:r>
            <a:r>
              <a:rPr dirty="0" sz="1800" spc="-125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7E7E7E"/>
                </a:solidFill>
                <a:latin typeface="Trebuchet MS"/>
                <a:cs typeface="Trebuchet MS"/>
              </a:rPr>
              <a:t>Atef</a:t>
            </a:r>
            <a:r>
              <a:rPr dirty="0" sz="1800" spc="-5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7E7E7E"/>
                </a:solidFill>
                <a:latin typeface="Trebuchet MS"/>
                <a:cs typeface="Trebuchet MS"/>
              </a:rPr>
              <a:t>Mohamed</a:t>
            </a:r>
            <a:r>
              <a:rPr dirty="0" sz="1800" spc="-35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7E7E7E"/>
                </a:solidFill>
                <a:latin typeface="Trebuchet MS"/>
                <a:cs typeface="Trebuchet MS"/>
              </a:rPr>
              <a:t>Mohamed</a:t>
            </a:r>
            <a:endParaRPr sz="1800">
              <a:latin typeface="Trebuchet MS"/>
              <a:cs typeface="Trebuchet MS"/>
            </a:endParaRPr>
          </a:p>
          <a:p>
            <a:pPr marL="283845" indent="-271145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283845" algn="l"/>
              </a:tabLst>
            </a:pPr>
            <a:r>
              <a:rPr dirty="0" sz="1800">
                <a:solidFill>
                  <a:srgbClr val="7E7E7E"/>
                </a:solidFill>
                <a:latin typeface="Trebuchet MS"/>
                <a:cs typeface="Trebuchet MS"/>
              </a:rPr>
              <a:t>Mohamed</a:t>
            </a:r>
            <a:r>
              <a:rPr dirty="0" sz="1800" spc="-5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7E7E7E"/>
                </a:solidFill>
                <a:latin typeface="Trebuchet MS"/>
                <a:cs typeface="Trebuchet MS"/>
              </a:rPr>
              <a:t>Elsayed</a:t>
            </a:r>
            <a:r>
              <a:rPr dirty="0" sz="1800" spc="-65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7E7E7E"/>
                </a:solidFill>
                <a:latin typeface="Trebuchet MS"/>
                <a:cs typeface="Trebuchet MS"/>
              </a:rPr>
              <a:t>El</a:t>
            </a:r>
            <a:r>
              <a:rPr dirty="0" sz="1800" spc="-85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7E7E7E"/>
                </a:solidFill>
                <a:latin typeface="Trebuchet MS"/>
                <a:cs typeface="Trebuchet MS"/>
              </a:rPr>
              <a:t>Talawy</a:t>
            </a:r>
            <a:endParaRPr sz="1800">
              <a:latin typeface="Trebuchet MS"/>
              <a:cs typeface="Trebuchet MS"/>
            </a:endParaRPr>
          </a:p>
          <a:p>
            <a:pPr marL="283845" indent="-271145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283845" algn="l"/>
              </a:tabLst>
            </a:pPr>
            <a:r>
              <a:rPr dirty="0" sz="1800">
                <a:solidFill>
                  <a:srgbClr val="7E7E7E"/>
                </a:solidFill>
                <a:latin typeface="Trebuchet MS"/>
                <a:cs typeface="Trebuchet MS"/>
              </a:rPr>
              <a:t>Hader</a:t>
            </a:r>
            <a:r>
              <a:rPr dirty="0" sz="1800" spc="-13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7E7E7E"/>
                </a:solidFill>
                <a:latin typeface="Trebuchet MS"/>
                <a:cs typeface="Trebuchet MS"/>
              </a:rPr>
              <a:t>Ali</a:t>
            </a:r>
            <a:r>
              <a:rPr dirty="0" sz="1800" spc="-5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7E7E7E"/>
                </a:solidFill>
                <a:latin typeface="Trebuchet MS"/>
                <a:cs typeface="Trebuchet MS"/>
              </a:rPr>
              <a:t>Ibrahim</a:t>
            </a:r>
            <a:r>
              <a:rPr dirty="0" sz="1800" spc="-25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7E7E7E"/>
                </a:solidFill>
                <a:latin typeface="Trebuchet MS"/>
                <a:cs typeface="Trebuchet MS"/>
              </a:rPr>
              <a:t>El</a:t>
            </a:r>
            <a:r>
              <a:rPr dirty="0" sz="1800" spc="-3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7E7E7E"/>
                </a:solidFill>
                <a:latin typeface="Trebuchet MS"/>
                <a:cs typeface="Trebuchet MS"/>
              </a:rPr>
              <a:t>Gendy</a:t>
            </a:r>
            <a:endParaRPr sz="1800">
              <a:latin typeface="Trebuchet MS"/>
              <a:cs typeface="Trebuchet MS"/>
            </a:endParaRPr>
          </a:p>
          <a:p>
            <a:pPr marL="271780" indent="-259079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271780" algn="l"/>
              </a:tabLst>
            </a:pPr>
            <a:r>
              <a:rPr dirty="0" sz="1800">
                <a:solidFill>
                  <a:srgbClr val="7E7E7E"/>
                </a:solidFill>
                <a:latin typeface="Trebuchet MS"/>
                <a:cs typeface="Trebuchet MS"/>
              </a:rPr>
              <a:t>Ahmed</a:t>
            </a:r>
            <a:r>
              <a:rPr dirty="0" sz="1800" spc="-75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7E7E7E"/>
                </a:solidFill>
                <a:latin typeface="Trebuchet MS"/>
                <a:cs typeface="Trebuchet MS"/>
              </a:rPr>
              <a:t>Khaled</a:t>
            </a:r>
            <a:r>
              <a:rPr dirty="0" sz="1800" spc="-65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7E7E7E"/>
                </a:solidFill>
                <a:latin typeface="Trebuchet MS"/>
                <a:cs typeface="Trebuchet MS"/>
              </a:rPr>
              <a:t>Omran</a:t>
            </a:r>
            <a:r>
              <a:rPr dirty="0" sz="1800" spc="-6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7E7E7E"/>
                </a:solidFill>
                <a:latin typeface="Trebuchet MS"/>
                <a:cs typeface="Trebuchet MS"/>
              </a:rPr>
              <a:t>Mohamed</a:t>
            </a:r>
            <a:endParaRPr sz="1800">
              <a:latin typeface="Trebuchet MS"/>
              <a:cs typeface="Trebuchet MS"/>
            </a:endParaRPr>
          </a:p>
          <a:p>
            <a:pPr marL="283845" indent="-271145">
              <a:lnSpc>
                <a:spcPct val="100000"/>
              </a:lnSpc>
              <a:spcBef>
                <a:spcPts val="1010"/>
              </a:spcBef>
              <a:buAutoNum type="arabicPeriod"/>
              <a:tabLst>
                <a:tab pos="283845" algn="l"/>
              </a:tabLst>
            </a:pPr>
            <a:r>
              <a:rPr dirty="0" sz="1800">
                <a:solidFill>
                  <a:srgbClr val="7E7E7E"/>
                </a:solidFill>
                <a:latin typeface="Trebuchet MS"/>
                <a:cs typeface="Trebuchet MS"/>
              </a:rPr>
              <a:t>Mohamed</a:t>
            </a:r>
            <a:r>
              <a:rPr dirty="0" sz="1800" spc="-95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7E7E7E"/>
                </a:solidFill>
                <a:latin typeface="Trebuchet MS"/>
                <a:cs typeface="Trebuchet MS"/>
              </a:rPr>
              <a:t>Tarek</a:t>
            </a:r>
            <a:r>
              <a:rPr dirty="0" sz="1800" spc="-65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7E7E7E"/>
                </a:solidFill>
                <a:latin typeface="Trebuchet MS"/>
                <a:cs typeface="Trebuchet MS"/>
              </a:rPr>
              <a:t>Baset</a:t>
            </a:r>
            <a:endParaRPr sz="1800">
              <a:latin typeface="Trebuchet MS"/>
              <a:cs typeface="Trebuchet MS"/>
            </a:endParaRPr>
          </a:p>
          <a:p>
            <a:pPr marL="12700" marR="32384">
              <a:lnSpc>
                <a:spcPct val="146100"/>
              </a:lnSpc>
              <a:spcBef>
                <a:spcPts val="5"/>
              </a:spcBef>
            </a:pPr>
            <a:r>
              <a:rPr dirty="0" sz="1800" spc="-30">
                <a:solidFill>
                  <a:srgbClr val="7E7E7E"/>
                </a:solidFill>
                <a:latin typeface="Trebuchet MS"/>
                <a:cs typeface="Trebuchet MS"/>
              </a:rPr>
              <a:t>Track:</a:t>
            </a:r>
            <a:r>
              <a:rPr dirty="0" sz="1800" spc="-65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7E7E7E"/>
                </a:solidFill>
                <a:latin typeface="Trebuchet MS"/>
                <a:cs typeface="Trebuchet MS"/>
              </a:rPr>
              <a:t>Odoo</a:t>
            </a:r>
            <a:r>
              <a:rPr dirty="0" sz="1800" spc="-135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7E7E7E"/>
                </a:solidFill>
                <a:latin typeface="Trebuchet MS"/>
                <a:cs typeface="Trebuchet MS"/>
              </a:rPr>
              <a:t>Application</a:t>
            </a:r>
            <a:r>
              <a:rPr dirty="0" sz="1800" spc="-6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7E7E7E"/>
                </a:solidFill>
                <a:latin typeface="Trebuchet MS"/>
                <a:cs typeface="Trebuchet MS"/>
              </a:rPr>
              <a:t>Consultant </a:t>
            </a:r>
            <a:r>
              <a:rPr dirty="0" sz="1800">
                <a:solidFill>
                  <a:srgbClr val="7E7E7E"/>
                </a:solidFill>
                <a:latin typeface="Trebuchet MS"/>
                <a:cs typeface="Trebuchet MS"/>
              </a:rPr>
              <a:t>Instructor</a:t>
            </a:r>
            <a:r>
              <a:rPr dirty="0" sz="1800" spc="-45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7E7E7E"/>
                </a:solidFill>
                <a:latin typeface="Trebuchet MS"/>
                <a:cs typeface="Trebuchet MS"/>
              </a:rPr>
              <a:t>Name:</a:t>
            </a:r>
            <a:r>
              <a:rPr dirty="0" sz="1800" spc="-35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7E7E7E"/>
                </a:solidFill>
                <a:latin typeface="Trebuchet MS"/>
                <a:cs typeface="Trebuchet MS"/>
              </a:rPr>
              <a:t>Diaa</a:t>
            </a:r>
            <a:r>
              <a:rPr dirty="0" sz="1800" spc="-4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7E7E7E"/>
                </a:solidFill>
                <a:latin typeface="Trebuchet MS"/>
                <a:cs typeface="Trebuchet MS"/>
              </a:rPr>
              <a:t>Hamdan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93521" y="156184"/>
            <a:ext cx="8138795" cy="857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95"/>
              </a:spcBef>
            </a:pP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Accounting</a:t>
            </a:r>
            <a:r>
              <a:rPr dirty="0" sz="1700" spc="-7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tab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tracks</a:t>
            </a:r>
            <a:r>
              <a:rPr dirty="0" sz="1700" spc="-6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financial</a:t>
            </a:r>
            <a:r>
              <a:rPr dirty="0" sz="1700" spc="-6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info.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Specify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Income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Account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in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Receivables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and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 spc="-25">
                <a:latin typeface="Carlito"/>
                <a:cs typeface="Carlito"/>
              </a:rPr>
              <a:t>the </a:t>
            </a:r>
            <a:r>
              <a:rPr dirty="0" sz="1700">
                <a:latin typeface="Carlito"/>
                <a:cs typeface="Carlito"/>
              </a:rPr>
              <a:t>Expense</a:t>
            </a:r>
            <a:r>
              <a:rPr dirty="0" sz="1700" spc="-6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Account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in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Payables.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Price</a:t>
            </a:r>
            <a:r>
              <a:rPr dirty="0" sz="1700" spc="-65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differences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between</a:t>
            </a:r>
            <a:r>
              <a:rPr dirty="0" sz="1700" spc="-7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purchase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orders</a:t>
            </a:r>
            <a:r>
              <a:rPr dirty="0" sz="1700" spc="-7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and</a:t>
            </a:r>
            <a:r>
              <a:rPr dirty="0" sz="1700" spc="-6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vendor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bills</a:t>
            </a:r>
            <a:r>
              <a:rPr dirty="0" sz="1700" spc="-65">
                <a:latin typeface="Carlito"/>
                <a:cs typeface="Carlito"/>
              </a:rPr>
              <a:t> </a:t>
            </a:r>
            <a:r>
              <a:rPr dirty="0" sz="1700" spc="-25">
                <a:latin typeface="Carlito"/>
                <a:cs typeface="Carlito"/>
              </a:rPr>
              <a:t>are </a:t>
            </a:r>
            <a:r>
              <a:rPr dirty="0" sz="1700" spc="-10">
                <a:latin typeface="Carlito"/>
                <a:cs typeface="Carlito"/>
              </a:rPr>
              <a:t>recorded</a:t>
            </a:r>
            <a:r>
              <a:rPr dirty="0" sz="1700" spc="-7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in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Price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Difference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Account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for</a:t>
            </a:r>
            <a:r>
              <a:rPr dirty="0" sz="1700" spc="-1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automatic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inventory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valuation.</a:t>
            </a:r>
            <a:endParaRPr sz="1700">
              <a:latin typeface="Carlito"/>
              <a:cs typeface="Carlito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4063" y="1274064"/>
            <a:ext cx="7225283" cy="476707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31088" y="216255"/>
            <a:ext cx="8728710" cy="15151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35560">
              <a:lnSpc>
                <a:spcPct val="107100"/>
              </a:lnSpc>
              <a:spcBef>
                <a:spcPts val="95"/>
              </a:spcBef>
            </a:pPr>
            <a:r>
              <a:rPr dirty="0" sz="1700">
                <a:latin typeface="Carlito"/>
                <a:cs typeface="Carlito"/>
              </a:rPr>
              <a:t>In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Odoo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17,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enable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product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variants</a:t>
            </a:r>
            <a:r>
              <a:rPr dirty="0" sz="1700" spc="-6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in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Sales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module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from</a:t>
            </a:r>
            <a:r>
              <a:rPr dirty="0" sz="1700" spc="-2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Settings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menu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under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Product </a:t>
            </a:r>
            <a:r>
              <a:rPr dirty="0" sz="1700">
                <a:latin typeface="Carlito"/>
                <a:cs typeface="Carlito"/>
              </a:rPr>
              <a:t>Catalog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tab.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Once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activated,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you</a:t>
            </a:r>
            <a:r>
              <a:rPr dirty="0" sz="1700" spc="-1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can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use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attributes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to</a:t>
            </a:r>
            <a:r>
              <a:rPr dirty="0" sz="1700" spc="-2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offer</a:t>
            </a:r>
            <a:r>
              <a:rPr dirty="0" sz="1700" spc="-10">
                <a:latin typeface="Carlito"/>
                <a:cs typeface="Carlito"/>
              </a:rPr>
              <a:t> different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versions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of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product.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Use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 spc="-25">
                <a:latin typeface="Carlito"/>
                <a:cs typeface="Carlito"/>
              </a:rPr>
              <a:t>the </a:t>
            </a:r>
            <a:r>
              <a:rPr dirty="0" sz="1700">
                <a:latin typeface="Carlito"/>
                <a:cs typeface="Carlito"/>
              </a:rPr>
              <a:t>Product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Variants</a:t>
            </a:r>
            <a:r>
              <a:rPr dirty="0" sz="1700" spc="-6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option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under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Products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menu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to</a:t>
            </a:r>
            <a:r>
              <a:rPr dirty="0" sz="1700" spc="-20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configure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new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product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versions</a:t>
            </a:r>
            <a:r>
              <a:rPr dirty="0" sz="1700" spc="-60">
                <a:latin typeface="Carlito"/>
                <a:cs typeface="Carlito"/>
              </a:rPr>
              <a:t> </a:t>
            </a:r>
            <a:r>
              <a:rPr dirty="0" sz="1700" spc="-50">
                <a:latin typeface="Carlito"/>
                <a:cs typeface="Carlito"/>
              </a:rPr>
              <a:t>.</a:t>
            </a:r>
            <a:endParaRPr sz="1700">
              <a:latin typeface="Carlito"/>
              <a:cs typeface="Carlito"/>
            </a:endParaRPr>
          </a:p>
          <a:p>
            <a:pPr algn="just" marL="12700">
              <a:lnSpc>
                <a:spcPct val="100000"/>
              </a:lnSpc>
              <a:spcBef>
                <a:spcPts val="950"/>
              </a:spcBef>
            </a:pPr>
            <a:r>
              <a:rPr dirty="0" sz="1700">
                <a:latin typeface="Carlito"/>
                <a:cs typeface="Carlito"/>
              </a:rPr>
              <a:t>A</a:t>
            </a:r>
            <a:r>
              <a:rPr dirty="0" sz="1700" spc="-1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list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of</a:t>
            </a:r>
            <a:r>
              <a:rPr dirty="0" sz="1700" spc="-1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already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configured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Product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variants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is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available.</a:t>
            </a:r>
            <a:r>
              <a:rPr dirty="0" sz="1700" spc="-65">
                <a:latin typeface="Carlito"/>
                <a:cs typeface="Carlito"/>
              </a:rPr>
              <a:t> </a:t>
            </a:r>
            <a:r>
              <a:rPr dirty="0" sz="1700" spc="-25">
                <a:latin typeface="Carlito"/>
                <a:cs typeface="Carlito"/>
              </a:rPr>
              <a:t>You</a:t>
            </a:r>
            <a:r>
              <a:rPr dirty="0" sz="1700" spc="-2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can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quickly</a:t>
            </a:r>
            <a:r>
              <a:rPr dirty="0" sz="1700" spc="-6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add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</a:t>
            </a:r>
            <a:r>
              <a:rPr dirty="0" sz="1700" spc="-2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new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one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by</a:t>
            </a:r>
            <a:r>
              <a:rPr dirty="0" sz="1700" spc="-2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using</a:t>
            </a:r>
            <a:r>
              <a:rPr dirty="0" sz="1700" spc="-60">
                <a:latin typeface="Carlito"/>
                <a:cs typeface="Carlito"/>
              </a:rPr>
              <a:t> </a:t>
            </a:r>
            <a:r>
              <a:rPr dirty="0" sz="1700" spc="-25">
                <a:latin typeface="Carlito"/>
                <a:cs typeface="Carlito"/>
              </a:rPr>
              <a:t>the</a:t>
            </a:r>
            <a:endParaRPr sz="1700">
              <a:latin typeface="Carlito"/>
              <a:cs typeface="Carlito"/>
            </a:endParaRPr>
          </a:p>
          <a:p>
            <a:pPr algn="just" marL="12700">
              <a:lnSpc>
                <a:spcPct val="100000"/>
              </a:lnSpc>
              <a:spcBef>
                <a:spcPts val="145"/>
              </a:spcBef>
            </a:pPr>
            <a:r>
              <a:rPr dirty="0" sz="1700">
                <a:latin typeface="Carlito"/>
                <a:cs typeface="Carlito"/>
              </a:rPr>
              <a:t>NEW</a:t>
            </a:r>
            <a:r>
              <a:rPr dirty="0" sz="1700" spc="-20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button.</a:t>
            </a:r>
            <a:endParaRPr sz="1700">
              <a:latin typeface="Carlito"/>
              <a:cs typeface="Carlito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595" y="2458211"/>
            <a:ext cx="8956548" cy="328726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58495" y="212266"/>
            <a:ext cx="8404225" cy="113538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700" spc="-10">
                <a:latin typeface="Carlito"/>
                <a:cs typeface="Carlito"/>
              </a:rPr>
              <a:t>Customize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product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attributes</a:t>
            </a:r>
            <a:r>
              <a:rPr dirty="0" sz="1700" spc="-6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to</a:t>
            </a:r>
            <a:r>
              <a:rPr dirty="0" sz="1700" spc="-2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define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versions</a:t>
            </a:r>
            <a:r>
              <a:rPr dirty="0" sz="1700" spc="-7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by</a:t>
            </a:r>
            <a:r>
              <a:rPr dirty="0" sz="1700" spc="-1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selecting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**Attributes**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option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from</a:t>
            </a:r>
            <a:r>
              <a:rPr dirty="0" sz="1700" spc="-20">
                <a:latin typeface="Carlito"/>
                <a:cs typeface="Carlito"/>
              </a:rPr>
              <a:t> </a:t>
            </a:r>
            <a:r>
              <a:rPr dirty="0" sz="1700" spc="-25">
                <a:latin typeface="Carlito"/>
                <a:cs typeface="Carlito"/>
              </a:rPr>
              <a:t>the</a:t>
            </a:r>
            <a:endParaRPr sz="1700">
              <a:latin typeface="Carlito"/>
              <a:cs typeface="Carlito"/>
            </a:endParaRPr>
          </a:p>
          <a:p>
            <a:pPr marL="12700" marR="34290">
              <a:lnSpc>
                <a:spcPct val="107100"/>
              </a:lnSpc>
            </a:pPr>
            <a:r>
              <a:rPr dirty="0" sz="1700" spc="-10">
                <a:latin typeface="Carlito"/>
                <a:cs typeface="Carlito"/>
              </a:rPr>
              <a:t>**Configuration**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menu.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 spc="-35">
                <a:latin typeface="Carlito"/>
                <a:cs typeface="Carlito"/>
              </a:rPr>
              <a:t>You</a:t>
            </a:r>
            <a:r>
              <a:rPr dirty="0" sz="1700" spc="-2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can</a:t>
            </a:r>
            <a:r>
              <a:rPr dirty="0" sz="1700" spc="-1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enter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2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name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of</a:t>
            </a:r>
            <a:r>
              <a:rPr dirty="0" sz="1700" spc="-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20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attribute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in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20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Attribute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Name</a:t>
            </a:r>
            <a:r>
              <a:rPr dirty="0" sz="1700" spc="-10">
                <a:latin typeface="Carlito"/>
                <a:cs typeface="Carlito"/>
              </a:rPr>
              <a:t> field. </a:t>
            </a:r>
            <a:r>
              <a:rPr dirty="0" sz="1700">
                <a:latin typeface="Carlito"/>
                <a:cs typeface="Carlito"/>
              </a:rPr>
              <a:t>Create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</a:t>
            </a:r>
            <a:r>
              <a:rPr dirty="0" sz="1700" spc="-20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category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to</a:t>
            </a:r>
            <a:r>
              <a:rPr dirty="0" sz="1700" spc="-1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group</a:t>
            </a:r>
            <a:r>
              <a:rPr dirty="0" sz="1700" spc="-6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comparable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attributes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into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one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area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on</a:t>
            </a:r>
            <a:r>
              <a:rPr dirty="0" sz="1700" spc="-1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eCommerce</a:t>
            </a:r>
            <a:r>
              <a:rPr dirty="0" sz="1700" spc="-20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comparison page.</a:t>
            </a:r>
            <a:endParaRPr sz="1700">
              <a:latin typeface="Carlito"/>
              <a:cs typeface="Carlito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2751" y="1648967"/>
            <a:ext cx="8499348" cy="428701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28015" y="6197"/>
            <a:ext cx="8552815" cy="857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95"/>
              </a:spcBef>
            </a:pPr>
            <a:r>
              <a:rPr dirty="0" sz="1700">
                <a:latin typeface="Carlito"/>
                <a:cs typeface="Carlito"/>
              </a:rPr>
              <a:t>Odoo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17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offers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advanced</a:t>
            </a:r>
            <a:r>
              <a:rPr dirty="0" sz="1700" spc="-6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pricing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options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for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your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company's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 spc="-25">
                <a:latin typeface="Carlito"/>
                <a:cs typeface="Carlito"/>
              </a:rPr>
              <a:t>strategy,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allowing</a:t>
            </a:r>
            <a:r>
              <a:rPr dirty="0" sz="1700" spc="-6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you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to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create </a:t>
            </a:r>
            <a:r>
              <a:rPr dirty="0" sz="1700">
                <a:latin typeface="Carlito"/>
                <a:cs typeface="Carlito"/>
              </a:rPr>
              <a:t>tailored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price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lists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for</a:t>
            </a:r>
            <a:r>
              <a:rPr dirty="0" sz="1700" spc="-1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specific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clients.</a:t>
            </a:r>
            <a:r>
              <a:rPr dirty="0" sz="1700" spc="-60">
                <a:latin typeface="Carlito"/>
                <a:cs typeface="Carlito"/>
              </a:rPr>
              <a:t> </a:t>
            </a:r>
            <a:r>
              <a:rPr dirty="0" sz="1700" spc="-80">
                <a:latin typeface="Carlito"/>
                <a:cs typeface="Carlito"/>
              </a:rPr>
              <a:t>To</a:t>
            </a:r>
            <a:r>
              <a:rPr dirty="0" sz="1700" spc="-1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set</a:t>
            </a:r>
            <a:r>
              <a:rPr dirty="0" sz="1700" spc="-2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up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new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price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lists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in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Sales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module,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simply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activate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Price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Lists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feature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in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Pricing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tab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under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Settings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menu.</a:t>
            </a:r>
            <a:endParaRPr sz="1700">
              <a:latin typeface="Carlito"/>
              <a:cs typeface="Carlito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595" y="1199388"/>
            <a:ext cx="8490204" cy="50368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4508" y="1886711"/>
            <a:ext cx="8813292" cy="4709160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33552" y="-95437"/>
            <a:ext cx="5941695" cy="1537335"/>
          </a:xfrm>
          <a:prstGeom prst="rect">
            <a:avLst/>
          </a:prstGeom>
        </p:spPr>
        <p:txBody>
          <a:bodyPr wrap="square" lIns="0" tIns="132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dirty="0" sz="1700">
                <a:latin typeface="Carlito"/>
                <a:cs typeface="Carlito"/>
              </a:rPr>
              <a:t>In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Odoo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17,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users</a:t>
            </a:r>
            <a:r>
              <a:rPr dirty="0" sz="1700" spc="-6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can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create</a:t>
            </a:r>
            <a:r>
              <a:rPr dirty="0" sz="1700" spc="-2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two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types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of</a:t>
            </a:r>
            <a:r>
              <a:rPr dirty="0" sz="1700" spc="-2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price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lists:</a:t>
            </a:r>
            <a:endParaRPr sz="1700">
              <a:latin typeface="Carlito"/>
              <a:cs typeface="Carlito"/>
            </a:endParaRPr>
          </a:p>
          <a:p>
            <a:pPr marL="347345" indent="-334645">
              <a:lnSpc>
                <a:spcPct val="100000"/>
              </a:lnSpc>
              <a:spcBef>
                <a:spcPts val="950"/>
              </a:spcBef>
              <a:buFont typeface="Arial"/>
              <a:buChar char="•"/>
              <a:tabLst>
                <a:tab pos="347345" algn="l"/>
              </a:tabLst>
            </a:pPr>
            <a:r>
              <a:rPr dirty="0" sz="1700">
                <a:latin typeface="Carlito"/>
                <a:cs typeface="Carlito"/>
              </a:rPr>
              <a:t>Multiple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Prices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per</a:t>
            </a:r>
            <a:r>
              <a:rPr dirty="0" sz="1700" spc="-2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Product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 spc="-50">
                <a:latin typeface="Carlito"/>
                <a:cs typeface="Carlito"/>
              </a:rPr>
              <a:t>.</a:t>
            </a:r>
            <a:endParaRPr sz="1700">
              <a:latin typeface="Carlito"/>
              <a:cs typeface="Carlito"/>
            </a:endParaRPr>
          </a:p>
          <a:p>
            <a:pPr marL="299085" indent="-286385">
              <a:lnSpc>
                <a:spcPct val="100000"/>
              </a:lnSpc>
              <a:spcBef>
                <a:spcPts val="950"/>
              </a:spcBef>
              <a:buFont typeface="Arial"/>
              <a:buChar char="•"/>
              <a:tabLst>
                <a:tab pos="299085" algn="l"/>
              </a:tabLst>
            </a:pPr>
            <a:r>
              <a:rPr dirty="0" sz="1700">
                <a:latin typeface="Carlito"/>
                <a:cs typeface="Carlito"/>
              </a:rPr>
              <a:t>Advanced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Price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Rules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(discounts,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formulas)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 spc="-50">
                <a:latin typeface="Carlito"/>
                <a:cs typeface="Carlito"/>
              </a:rPr>
              <a:t>.</a:t>
            </a:r>
            <a:endParaRPr sz="1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1700">
                <a:latin typeface="Carlito"/>
                <a:cs typeface="Carlito"/>
              </a:rPr>
              <a:t>After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enabling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Pricelist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feature,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access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it</a:t>
            </a:r>
            <a:r>
              <a:rPr dirty="0" sz="1700" spc="-1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via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Products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menu.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81050" y="73253"/>
            <a:ext cx="8470900" cy="1551305"/>
          </a:xfrm>
          <a:prstGeom prst="rect">
            <a:avLst/>
          </a:prstGeom>
        </p:spPr>
        <p:txBody>
          <a:bodyPr wrap="square" lIns="0" tIns="1270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1700">
                <a:latin typeface="Carlito"/>
                <a:cs typeface="Carlito"/>
              </a:rPr>
              <a:t>Advanced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Price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Rules</a:t>
            </a:r>
            <a:endParaRPr sz="1700">
              <a:latin typeface="Carlito"/>
              <a:cs typeface="Carlito"/>
            </a:endParaRPr>
          </a:p>
          <a:p>
            <a:pPr marL="12700" marR="5080">
              <a:lnSpc>
                <a:spcPct val="100200"/>
              </a:lnSpc>
              <a:spcBef>
                <a:spcPts val="894"/>
              </a:spcBef>
            </a:pPr>
            <a:r>
              <a:rPr dirty="0" sz="1700" spc="-80">
                <a:latin typeface="Carlito"/>
                <a:cs typeface="Carlito"/>
              </a:rPr>
              <a:t>To</a:t>
            </a:r>
            <a:r>
              <a:rPr dirty="0" sz="1700" spc="-2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create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an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advanced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price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list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in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Odoo</a:t>
            </a:r>
            <a:r>
              <a:rPr dirty="0" sz="1700" spc="-1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17,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enable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Pricelist</a:t>
            </a:r>
            <a:r>
              <a:rPr dirty="0" sz="1700" spc="-60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feature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from</a:t>
            </a:r>
            <a:r>
              <a:rPr dirty="0" sz="1700" spc="-2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Settings</a:t>
            </a:r>
            <a:r>
              <a:rPr dirty="0" sz="1700" spc="-65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menu. </a:t>
            </a:r>
            <a:r>
              <a:rPr dirty="0" sz="1700">
                <a:latin typeface="Carlito"/>
                <a:cs typeface="Carlito"/>
              </a:rPr>
              <a:t>Then,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access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Pricelist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option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under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Products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menu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and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click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"New."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In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setup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window, </a:t>
            </a:r>
            <a:r>
              <a:rPr dirty="0" sz="1700">
                <a:latin typeface="Carlito"/>
                <a:cs typeface="Carlito"/>
              </a:rPr>
              <a:t>you</a:t>
            </a:r>
            <a:r>
              <a:rPr dirty="0" sz="1700" spc="-2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can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name</a:t>
            </a:r>
            <a:r>
              <a:rPr dirty="0" sz="1700" spc="-2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price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list,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select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 spc="-20">
                <a:latin typeface="Carlito"/>
                <a:cs typeface="Carlito"/>
              </a:rPr>
              <a:t>currency,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and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enter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your</a:t>
            </a:r>
            <a:r>
              <a:rPr dirty="0" sz="1700" spc="-2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company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name.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setup </a:t>
            </a:r>
            <a:r>
              <a:rPr dirty="0" sz="1700">
                <a:latin typeface="Carlito"/>
                <a:cs typeface="Carlito"/>
              </a:rPr>
              <a:t>window</a:t>
            </a:r>
            <a:r>
              <a:rPr dirty="0" sz="1700" spc="-6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includes</a:t>
            </a:r>
            <a:r>
              <a:rPr dirty="0" sz="1700" spc="-7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three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tabs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for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additional</a:t>
            </a:r>
            <a:r>
              <a:rPr dirty="0" sz="1700" spc="-7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price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list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details.</a:t>
            </a:r>
            <a:endParaRPr sz="1700">
              <a:latin typeface="Carlito"/>
              <a:cs typeface="Carlito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119" y="2188464"/>
            <a:ext cx="7741920" cy="408584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58572" y="198221"/>
            <a:ext cx="8672195" cy="18713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95"/>
              </a:spcBef>
            </a:pPr>
            <a:r>
              <a:rPr dirty="0" sz="1700">
                <a:latin typeface="Carlito"/>
                <a:cs typeface="Carlito"/>
              </a:rPr>
              <a:t>Using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"Add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</a:t>
            </a:r>
            <a:r>
              <a:rPr dirty="0" sz="1700" spc="-2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Line"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option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in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Price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Rules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menu,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you</a:t>
            </a:r>
            <a:r>
              <a:rPr dirty="0" sz="1700" spc="-1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can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create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new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price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rules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for</a:t>
            </a:r>
            <a:r>
              <a:rPr dirty="0" sz="1700" spc="-10">
                <a:latin typeface="Carlito"/>
                <a:cs typeface="Carlito"/>
              </a:rPr>
              <a:t> products. </a:t>
            </a:r>
            <a:r>
              <a:rPr dirty="0" sz="1700">
                <a:latin typeface="Carlito"/>
                <a:cs typeface="Carlito"/>
              </a:rPr>
              <a:t>Select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from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three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price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computation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methods:</a:t>
            </a:r>
            <a:r>
              <a:rPr dirty="0" sz="1700" spc="-6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Fixed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Price,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Discount,</a:t>
            </a:r>
            <a:r>
              <a:rPr dirty="0" sz="1700" spc="-6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or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Formula.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Based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on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 spc="-20">
                <a:latin typeface="Carlito"/>
                <a:cs typeface="Carlito"/>
              </a:rPr>
              <a:t>your </a:t>
            </a:r>
            <a:r>
              <a:rPr dirty="0" sz="1700">
                <a:latin typeface="Carlito"/>
                <a:cs typeface="Carlito"/>
              </a:rPr>
              <a:t>selection,</a:t>
            </a:r>
            <a:r>
              <a:rPr dirty="0" sz="1700" spc="-6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additional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fields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will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appear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for</a:t>
            </a:r>
            <a:r>
              <a:rPr dirty="0" sz="1700" spc="-1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further</a:t>
            </a:r>
            <a:r>
              <a:rPr dirty="0" sz="1700" spc="-15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details.</a:t>
            </a:r>
            <a:endParaRPr sz="17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sz="1700">
              <a:latin typeface="Carlito"/>
              <a:cs typeface="Carlito"/>
            </a:endParaRPr>
          </a:p>
          <a:p>
            <a:pPr marL="12700" marR="157480">
              <a:lnSpc>
                <a:spcPct val="100600"/>
              </a:lnSpc>
            </a:pPr>
            <a:r>
              <a:rPr dirty="0" sz="1700">
                <a:latin typeface="Carlito"/>
                <a:cs typeface="Carlito"/>
              </a:rPr>
              <a:t>For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example,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selecting</a:t>
            </a:r>
            <a:r>
              <a:rPr dirty="0" sz="1700" spc="-6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Fixed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Price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will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prompt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you</a:t>
            </a:r>
            <a:r>
              <a:rPr dirty="0" sz="1700" spc="-2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to</a:t>
            </a:r>
            <a:r>
              <a:rPr dirty="0" sz="1700" spc="-2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enter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price.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 spc="-45">
                <a:latin typeface="Carlito"/>
                <a:cs typeface="Carlito"/>
              </a:rPr>
              <a:t>You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can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apply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rule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to</a:t>
            </a:r>
            <a:r>
              <a:rPr dirty="0" sz="1700" spc="-25">
                <a:latin typeface="Carlito"/>
                <a:cs typeface="Carlito"/>
              </a:rPr>
              <a:t> All </a:t>
            </a:r>
            <a:r>
              <a:rPr dirty="0" sz="1700" spc="-10">
                <a:latin typeface="Carlito"/>
                <a:cs typeface="Carlito"/>
              </a:rPr>
              <a:t>Products,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</a:t>
            </a:r>
            <a:r>
              <a:rPr dirty="0" sz="1700" spc="-2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Product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 spc="-20">
                <a:latin typeface="Carlito"/>
                <a:cs typeface="Carlito"/>
              </a:rPr>
              <a:t>Category,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</a:t>
            </a:r>
            <a:r>
              <a:rPr dirty="0" sz="1700" spc="-1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specific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Product,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or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</a:t>
            </a:r>
            <a:r>
              <a:rPr dirty="0" sz="1700" spc="-2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Product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Variant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using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"Apply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On"</a:t>
            </a:r>
            <a:r>
              <a:rPr dirty="0" sz="1700" spc="-20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field.</a:t>
            </a:r>
            <a:endParaRPr sz="1700">
              <a:latin typeface="Carlito"/>
              <a:cs typeface="Carlito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1539" y="2505455"/>
            <a:ext cx="8103107" cy="335432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70966" y="371347"/>
            <a:ext cx="8547100" cy="1064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200"/>
              </a:lnSpc>
              <a:spcBef>
                <a:spcPts val="100"/>
              </a:spcBef>
            </a:pPr>
            <a:r>
              <a:rPr dirty="0" sz="1700">
                <a:latin typeface="Carlito"/>
                <a:cs typeface="Carlito"/>
              </a:rPr>
              <a:t>In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Time-</a:t>
            </a:r>
            <a:r>
              <a:rPr dirty="0" sz="1700">
                <a:latin typeface="Carlito"/>
                <a:cs typeface="Carlito"/>
              </a:rPr>
              <a:t>based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rules</a:t>
            </a:r>
            <a:r>
              <a:rPr dirty="0" sz="1700" spc="-6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tab,</a:t>
            </a:r>
            <a:r>
              <a:rPr dirty="0" sz="1700" spc="-2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you</a:t>
            </a:r>
            <a:r>
              <a:rPr dirty="0" sz="1700" spc="-1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can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set</a:t>
            </a:r>
            <a:r>
              <a:rPr dirty="0" sz="1700" spc="-1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recurring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price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rules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by</a:t>
            </a:r>
            <a:r>
              <a:rPr dirty="0" sz="1700" spc="-1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clicking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"Add</a:t>
            </a:r>
            <a:r>
              <a:rPr dirty="0" sz="1700" spc="-2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</a:t>
            </a:r>
            <a:r>
              <a:rPr dirty="0" sz="1700" spc="-1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Line"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to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select</a:t>
            </a:r>
            <a:r>
              <a:rPr dirty="0" sz="1700" spc="-25">
                <a:latin typeface="Carlito"/>
                <a:cs typeface="Carlito"/>
              </a:rPr>
              <a:t> the </a:t>
            </a:r>
            <a:r>
              <a:rPr dirty="0" sz="1700">
                <a:latin typeface="Carlito"/>
                <a:cs typeface="Carlito"/>
              </a:rPr>
              <a:t>product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and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its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variants.</a:t>
            </a:r>
            <a:r>
              <a:rPr dirty="0" sz="1700" spc="-6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Use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Period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box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to</a:t>
            </a:r>
            <a:r>
              <a:rPr dirty="0" sz="1700" spc="-1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set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minimum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time</a:t>
            </a:r>
            <a:r>
              <a:rPr dirty="0" sz="1700" spc="-15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before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rule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applies,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 spc="-25">
                <a:latin typeface="Carlito"/>
                <a:cs typeface="Carlito"/>
              </a:rPr>
              <a:t>and </a:t>
            </a:r>
            <a:r>
              <a:rPr dirty="0" sz="1700">
                <a:latin typeface="Carlito"/>
                <a:cs typeface="Carlito"/>
              </a:rPr>
              <a:t>choose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time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unit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(hours,</a:t>
            </a:r>
            <a:r>
              <a:rPr dirty="0" sz="1700" spc="-6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days,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weeks,</a:t>
            </a:r>
            <a:r>
              <a:rPr dirty="0" sz="1700" spc="-6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months,</a:t>
            </a:r>
            <a:r>
              <a:rPr dirty="0" sz="1700" spc="-6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or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years).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Once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product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is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selected,</a:t>
            </a:r>
            <a:r>
              <a:rPr dirty="0" sz="1700" spc="-6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price </a:t>
            </a:r>
            <a:r>
              <a:rPr dirty="0" sz="1700">
                <a:latin typeface="Carlito"/>
                <a:cs typeface="Carlito"/>
              </a:rPr>
              <a:t>will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automatically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appear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in</a:t>
            </a:r>
            <a:r>
              <a:rPr dirty="0" sz="1700" spc="-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1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designated</a:t>
            </a:r>
            <a:r>
              <a:rPr dirty="0" sz="1700" spc="-5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field.</a:t>
            </a:r>
            <a:endParaRPr sz="1700">
              <a:latin typeface="Carlito"/>
              <a:cs typeface="Carlito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300" y="1828800"/>
            <a:ext cx="7990332" cy="414223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15695" y="693546"/>
            <a:ext cx="7936865" cy="805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5"/>
              </a:spcBef>
            </a:pPr>
            <a:r>
              <a:rPr dirty="0" sz="1700">
                <a:latin typeface="Carlito"/>
                <a:cs typeface="Carlito"/>
              </a:rPr>
              <a:t>In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Configuration</a:t>
            </a:r>
            <a:r>
              <a:rPr dirty="0" sz="1700" spc="-6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tab,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you</a:t>
            </a:r>
            <a:r>
              <a:rPr dirty="0" sz="1700" spc="-2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can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set</a:t>
            </a:r>
            <a:r>
              <a:rPr dirty="0" sz="1700" spc="-2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Availability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for</a:t>
            </a:r>
            <a:r>
              <a:rPr dirty="0" sz="1700" spc="-1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specific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Country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Groups</a:t>
            </a:r>
            <a:r>
              <a:rPr dirty="0" sz="1700" spc="-60">
                <a:latin typeface="Carlito"/>
                <a:cs typeface="Carlito"/>
              </a:rPr>
              <a:t> </a:t>
            </a:r>
            <a:r>
              <a:rPr dirty="0" sz="1700" spc="-25">
                <a:latin typeface="Carlito"/>
                <a:cs typeface="Carlito"/>
              </a:rPr>
              <a:t>and</a:t>
            </a:r>
            <a:r>
              <a:rPr dirty="0" sz="1700">
                <a:latin typeface="Carlito"/>
                <a:cs typeface="Carlito"/>
              </a:rPr>
              <a:t> choose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Discount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Policy: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either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"Discount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included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in</a:t>
            </a:r>
            <a:r>
              <a:rPr dirty="0" sz="1700" spc="-6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price"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or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"Show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public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price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 spc="-50">
                <a:latin typeface="Carlito"/>
                <a:cs typeface="Carlito"/>
              </a:rPr>
              <a:t>&amp; </a:t>
            </a:r>
            <a:r>
              <a:rPr dirty="0" sz="1700" spc="-10">
                <a:latin typeface="Carlito"/>
                <a:cs typeface="Carlito"/>
              </a:rPr>
              <a:t>discount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to</a:t>
            </a:r>
            <a:r>
              <a:rPr dirty="0" sz="1700" spc="-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15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customer."</a:t>
            </a:r>
            <a:endParaRPr sz="1700">
              <a:latin typeface="Carlito"/>
              <a:cs typeface="Carlito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3811" y="1871472"/>
            <a:ext cx="6917436" cy="409498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48488" y="226923"/>
            <a:ext cx="8608060" cy="1292225"/>
          </a:xfrm>
          <a:prstGeom prst="rect">
            <a:avLst/>
          </a:prstGeom>
        </p:spPr>
        <p:txBody>
          <a:bodyPr wrap="square" lIns="0" tIns="1270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1700">
                <a:latin typeface="Carlito"/>
                <a:cs typeface="Carlito"/>
              </a:rPr>
              <a:t>Multiple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Prices</a:t>
            </a:r>
            <a:r>
              <a:rPr dirty="0" sz="1700" spc="-1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per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Product:</a:t>
            </a:r>
            <a:endParaRPr sz="1700">
              <a:latin typeface="Carlito"/>
              <a:cs typeface="Carlito"/>
            </a:endParaRPr>
          </a:p>
          <a:p>
            <a:pPr marL="12700" marR="5080">
              <a:lnSpc>
                <a:spcPct val="100299"/>
              </a:lnSpc>
              <a:spcBef>
                <a:spcPts val="890"/>
              </a:spcBef>
            </a:pPr>
            <a:r>
              <a:rPr dirty="0" sz="1700" spc="-80">
                <a:latin typeface="Carlito"/>
                <a:cs typeface="Carlito"/>
              </a:rPr>
              <a:t>To</a:t>
            </a:r>
            <a:r>
              <a:rPr dirty="0" sz="1700" spc="-2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create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different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prices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for</a:t>
            </a:r>
            <a:r>
              <a:rPr dirty="0" sz="1700" spc="-2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</a:t>
            </a:r>
            <a:r>
              <a:rPr dirty="0" sz="1700" spc="-2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product,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enable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"Multiple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Prices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per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Product"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option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in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 spc="-25">
                <a:latin typeface="Carlito"/>
                <a:cs typeface="Carlito"/>
              </a:rPr>
              <a:t>the </a:t>
            </a:r>
            <a:r>
              <a:rPr dirty="0" sz="1700">
                <a:latin typeface="Carlito"/>
                <a:cs typeface="Carlito"/>
              </a:rPr>
              <a:t>Pricelist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settings.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setup</a:t>
            </a:r>
            <a:r>
              <a:rPr dirty="0" sz="1700" spc="-6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is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similar</a:t>
            </a:r>
            <a:r>
              <a:rPr dirty="0" sz="1700" spc="-6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to</a:t>
            </a:r>
            <a:r>
              <a:rPr dirty="0" sz="1700" spc="-1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advanced</a:t>
            </a:r>
            <a:r>
              <a:rPr dirty="0" sz="1700" spc="-2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price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rules,</a:t>
            </a:r>
            <a:r>
              <a:rPr dirty="0" sz="1700" spc="-6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but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in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this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case,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use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"Add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</a:t>
            </a:r>
            <a:r>
              <a:rPr dirty="0" sz="1700" spc="-15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Line" </a:t>
            </a:r>
            <a:r>
              <a:rPr dirty="0" sz="1700">
                <a:latin typeface="Carlito"/>
                <a:cs typeface="Carlito"/>
              </a:rPr>
              <a:t>button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in</a:t>
            </a:r>
            <a:r>
              <a:rPr dirty="0" sz="1700" spc="-6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Price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Rule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tab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to</a:t>
            </a:r>
            <a:r>
              <a:rPr dirty="0" sz="1700" spc="-2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add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products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to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price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list.</a:t>
            </a:r>
            <a:endParaRPr sz="1700">
              <a:latin typeface="Carlito"/>
              <a:cs typeface="Carlito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9036" y="1857755"/>
            <a:ext cx="8499348" cy="40340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 b="1">
                <a:solidFill>
                  <a:srgbClr val="5FCAEE"/>
                </a:solidFill>
                <a:latin typeface="Trebuchet MS"/>
                <a:cs typeface="Trebuchet MS"/>
              </a:rPr>
              <a:t>Introduction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8035290" algn="l"/>
              </a:tabLst>
            </a:pPr>
            <a:r>
              <a:rPr dirty="0"/>
              <a:t>Odoo</a:t>
            </a:r>
            <a:r>
              <a:rPr dirty="0" spc="-45"/>
              <a:t> </a:t>
            </a:r>
            <a:r>
              <a:rPr dirty="0"/>
              <a:t>17's</a:t>
            </a:r>
            <a:r>
              <a:rPr dirty="0" spc="-50"/>
              <a:t> </a:t>
            </a:r>
            <a:r>
              <a:rPr dirty="0"/>
              <a:t>Sales</a:t>
            </a:r>
            <a:r>
              <a:rPr dirty="0" spc="-45"/>
              <a:t> </a:t>
            </a:r>
            <a:r>
              <a:rPr dirty="0"/>
              <a:t>module</a:t>
            </a:r>
            <a:r>
              <a:rPr dirty="0" spc="-40"/>
              <a:t> </a:t>
            </a:r>
            <a:r>
              <a:rPr dirty="0"/>
              <a:t>is</a:t>
            </a:r>
            <a:r>
              <a:rPr dirty="0" spc="-50"/>
              <a:t> </a:t>
            </a:r>
            <a:r>
              <a:rPr dirty="0"/>
              <a:t>a</a:t>
            </a:r>
            <a:r>
              <a:rPr dirty="0" spc="-50"/>
              <a:t> </a:t>
            </a:r>
            <a:r>
              <a:rPr dirty="0"/>
              <a:t>powerful</a:t>
            </a:r>
            <a:r>
              <a:rPr dirty="0" spc="-40"/>
              <a:t> </a:t>
            </a:r>
            <a:r>
              <a:rPr dirty="0"/>
              <a:t>tool</a:t>
            </a:r>
            <a:r>
              <a:rPr dirty="0" spc="-55"/>
              <a:t> </a:t>
            </a:r>
            <a:r>
              <a:rPr dirty="0"/>
              <a:t>for</a:t>
            </a:r>
            <a:r>
              <a:rPr dirty="0" spc="-45"/>
              <a:t> </a:t>
            </a:r>
            <a:r>
              <a:rPr dirty="0"/>
              <a:t>managing</a:t>
            </a:r>
            <a:r>
              <a:rPr dirty="0" spc="-45"/>
              <a:t> </a:t>
            </a:r>
            <a:r>
              <a:rPr dirty="0"/>
              <a:t>sales</a:t>
            </a:r>
            <a:r>
              <a:rPr dirty="0" spc="-65"/>
              <a:t> </a:t>
            </a:r>
            <a:r>
              <a:rPr dirty="0"/>
              <a:t>processes,</a:t>
            </a:r>
            <a:r>
              <a:rPr dirty="0" spc="-20"/>
              <a:t> </a:t>
            </a:r>
            <a:r>
              <a:rPr dirty="0"/>
              <a:t>from</a:t>
            </a:r>
            <a:r>
              <a:rPr dirty="0" spc="-60"/>
              <a:t> </a:t>
            </a:r>
            <a:r>
              <a:rPr dirty="0" spc="-10"/>
              <a:t>quote</a:t>
            </a:r>
            <a:r>
              <a:rPr dirty="0"/>
              <a:t>	</a:t>
            </a:r>
            <a:r>
              <a:rPr dirty="0" sz="1450" spc="90">
                <a:solidFill>
                  <a:srgbClr val="5FCAEE"/>
                </a:solidFill>
                <a:latin typeface="DejaVu Sans"/>
                <a:cs typeface="DejaVu Sans"/>
              </a:rPr>
              <a:t>▶</a:t>
            </a:r>
            <a:endParaRPr sz="1450">
              <a:latin typeface="DejaVu Sans"/>
              <a:cs typeface="DejaVu Sans"/>
            </a:endParaRPr>
          </a:p>
          <a:p>
            <a:pPr algn="ctr" marL="90170" marR="427990" indent="635">
              <a:lnSpc>
                <a:spcPct val="100000"/>
              </a:lnSpc>
            </a:pPr>
            <a:r>
              <a:rPr dirty="0"/>
              <a:t>creation</a:t>
            </a:r>
            <a:r>
              <a:rPr dirty="0" spc="-45"/>
              <a:t> </a:t>
            </a:r>
            <a:r>
              <a:rPr dirty="0"/>
              <a:t>to</a:t>
            </a:r>
            <a:r>
              <a:rPr dirty="0" spc="-55"/>
              <a:t> </a:t>
            </a:r>
            <a:r>
              <a:rPr dirty="0"/>
              <a:t>invoicing.</a:t>
            </a:r>
            <a:r>
              <a:rPr dirty="0" spc="-30"/>
              <a:t> </a:t>
            </a:r>
            <a:r>
              <a:rPr dirty="0"/>
              <a:t>It</a:t>
            </a:r>
            <a:r>
              <a:rPr dirty="0" spc="-50"/>
              <a:t> </a:t>
            </a:r>
            <a:r>
              <a:rPr dirty="0" spc="-10"/>
              <a:t>offers</a:t>
            </a:r>
            <a:r>
              <a:rPr dirty="0" spc="-50"/>
              <a:t> </a:t>
            </a:r>
            <a:r>
              <a:rPr dirty="0" spc="-10"/>
              <a:t>features</a:t>
            </a:r>
            <a:r>
              <a:rPr dirty="0" spc="-60"/>
              <a:t> </a:t>
            </a:r>
            <a:r>
              <a:rPr dirty="0"/>
              <a:t>like</a:t>
            </a:r>
            <a:r>
              <a:rPr dirty="0" spc="-40"/>
              <a:t> </a:t>
            </a:r>
            <a:r>
              <a:rPr dirty="0"/>
              <a:t>client</a:t>
            </a:r>
            <a:r>
              <a:rPr dirty="0" spc="-35"/>
              <a:t> </a:t>
            </a:r>
            <a:r>
              <a:rPr dirty="0" spc="-10"/>
              <a:t>management,</a:t>
            </a:r>
            <a:r>
              <a:rPr dirty="0" spc="-50"/>
              <a:t> </a:t>
            </a:r>
            <a:r>
              <a:rPr dirty="0"/>
              <a:t>sales</a:t>
            </a:r>
            <a:r>
              <a:rPr dirty="0" spc="-60"/>
              <a:t> </a:t>
            </a:r>
            <a:r>
              <a:rPr dirty="0" spc="-20"/>
              <a:t>team </a:t>
            </a:r>
            <a:r>
              <a:rPr dirty="0" spc="-10"/>
              <a:t>organization,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/>
              <a:t>subscription</a:t>
            </a:r>
            <a:r>
              <a:rPr dirty="0" spc="-30"/>
              <a:t> </a:t>
            </a:r>
            <a:r>
              <a:rPr dirty="0" spc="-10"/>
              <a:t>management,</a:t>
            </a:r>
            <a:r>
              <a:rPr dirty="0" spc="-45"/>
              <a:t> </a:t>
            </a:r>
            <a:r>
              <a:rPr dirty="0" spc="-10"/>
              <a:t>streamlining</a:t>
            </a:r>
            <a:r>
              <a:rPr dirty="0" spc="-35"/>
              <a:t> </a:t>
            </a:r>
            <a:r>
              <a:rPr dirty="0"/>
              <a:t>workflow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35"/>
              <a:t> </a:t>
            </a:r>
            <a:r>
              <a:rPr dirty="0" spc="-10"/>
              <a:t>improving </a:t>
            </a:r>
            <a:r>
              <a:rPr dirty="0" spc="-20"/>
              <a:t>efficiency.</a:t>
            </a:r>
            <a:r>
              <a:rPr dirty="0" spc="-35"/>
              <a:t> </a:t>
            </a:r>
            <a:r>
              <a:rPr dirty="0"/>
              <a:t>Odoo</a:t>
            </a:r>
            <a:r>
              <a:rPr dirty="0" spc="-50"/>
              <a:t> </a:t>
            </a:r>
            <a:r>
              <a:rPr dirty="0"/>
              <a:t>17's</a:t>
            </a:r>
            <a:r>
              <a:rPr dirty="0" spc="-35"/>
              <a:t> </a:t>
            </a:r>
            <a:r>
              <a:rPr dirty="0"/>
              <a:t>fast</a:t>
            </a:r>
            <a:r>
              <a:rPr dirty="0" spc="-60"/>
              <a:t> </a:t>
            </a:r>
            <a:r>
              <a:rPr dirty="0" spc="-10"/>
              <a:t>processing</a:t>
            </a:r>
            <a:r>
              <a:rPr dirty="0" spc="-45"/>
              <a:t> </a:t>
            </a:r>
            <a:r>
              <a:rPr dirty="0"/>
              <a:t>speed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 spc="-10"/>
              <a:t>continuous</a:t>
            </a:r>
            <a:r>
              <a:rPr dirty="0" spc="-30"/>
              <a:t> </a:t>
            </a:r>
            <a:r>
              <a:rPr dirty="0"/>
              <a:t>updates</a:t>
            </a:r>
            <a:r>
              <a:rPr dirty="0" spc="-45"/>
              <a:t> </a:t>
            </a:r>
            <a:r>
              <a:rPr dirty="0"/>
              <a:t>ensure</a:t>
            </a:r>
            <a:r>
              <a:rPr dirty="0" spc="-45"/>
              <a:t> </a:t>
            </a:r>
            <a:r>
              <a:rPr dirty="0" spc="-10"/>
              <a:t>optimal performance.</a:t>
            </a:r>
          </a:p>
          <a:p>
            <a:pPr algn="ctr" marL="18415" marR="354330">
              <a:lnSpc>
                <a:spcPct val="100000"/>
              </a:lnSpc>
            </a:pPr>
            <a:r>
              <a:rPr dirty="0"/>
              <a:t>The</a:t>
            </a:r>
            <a:r>
              <a:rPr dirty="0" spc="-35"/>
              <a:t> </a:t>
            </a:r>
            <a:r>
              <a:rPr dirty="0"/>
              <a:t>product</a:t>
            </a:r>
            <a:r>
              <a:rPr dirty="0" spc="-20"/>
              <a:t> </a:t>
            </a:r>
            <a:r>
              <a:rPr dirty="0"/>
              <a:t>is</a:t>
            </a:r>
            <a:r>
              <a:rPr dirty="0" spc="-35"/>
              <a:t> </a:t>
            </a:r>
            <a:r>
              <a:rPr dirty="0"/>
              <a:t>obviously</a:t>
            </a:r>
            <a:r>
              <a:rPr dirty="0" spc="-25"/>
              <a:t> </a:t>
            </a:r>
            <a:r>
              <a:rPr dirty="0"/>
              <a:t>a</a:t>
            </a:r>
            <a:r>
              <a:rPr dirty="0" spc="-40"/>
              <a:t> </a:t>
            </a:r>
            <a:r>
              <a:rPr dirty="0"/>
              <a:t>crucial</a:t>
            </a:r>
            <a:r>
              <a:rPr dirty="0" spc="-15"/>
              <a:t> </a:t>
            </a:r>
            <a:r>
              <a:rPr dirty="0"/>
              <a:t>element</a:t>
            </a:r>
            <a:r>
              <a:rPr dirty="0" spc="-25"/>
              <a:t> </a:t>
            </a:r>
            <a:r>
              <a:rPr dirty="0"/>
              <a:t>in</a:t>
            </a:r>
            <a:r>
              <a:rPr dirty="0" spc="-40"/>
              <a:t> </a:t>
            </a:r>
            <a:r>
              <a:rPr dirty="0"/>
              <a:t>any</a:t>
            </a:r>
            <a:r>
              <a:rPr dirty="0" spc="-25"/>
              <a:t> </a:t>
            </a:r>
            <a:r>
              <a:rPr dirty="0"/>
              <a:t>type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40"/>
              <a:t> </a:t>
            </a:r>
            <a:r>
              <a:rPr dirty="0"/>
              <a:t>business.</a:t>
            </a:r>
            <a:r>
              <a:rPr dirty="0" spc="-35"/>
              <a:t> </a:t>
            </a:r>
            <a:r>
              <a:rPr dirty="0"/>
              <a:t>No</a:t>
            </a:r>
            <a:r>
              <a:rPr dirty="0" spc="-25"/>
              <a:t> </a:t>
            </a:r>
            <a:r>
              <a:rPr dirty="0"/>
              <a:t>matter</a:t>
            </a:r>
            <a:r>
              <a:rPr dirty="0" spc="-35"/>
              <a:t> </a:t>
            </a:r>
            <a:r>
              <a:rPr dirty="0"/>
              <a:t>if</a:t>
            </a:r>
            <a:r>
              <a:rPr dirty="0" spc="-35"/>
              <a:t> </a:t>
            </a:r>
            <a:r>
              <a:rPr dirty="0"/>
              <a:t>it</a:t>
            </a:r>
            <a:r>
              <a:rPr dirty="0" spc="-30"/>
              <a:t> </a:t>
            </a:r>
            <a:r>
              <a:rPr dirty="0"/>
              <a:t>is</a:t>
            </a:r>
            <a:r>
              <a:rPr dirty="0" spc="-30"/>
              <a:t> </a:t>
            </a:r>
            <a:r>
              <a:rPr dirty="0" spc="-50"/>
              <a:t>a </a:t>
            </a:r>
            <a:r>
              <a:rPr dirty="0"/>
              <a:t>consumable</a:t>
            </a:r>
            <a:r>
              <a:rPr dirty="0" spc="-25"/>
              <a:t> </a:t>
            </a:r>
            <a:r>
              <a:rPr dirty="0"/>
              <a:t>product</a:t>
            </a:r>
            <a:r>
              <a:rPr dirty="0" spc="-25"/>
              <a:t> </a:t>
            </a:r>
            <a:r>
              <a:rPr dirty="0"/>
              <a:t>or</a:t>
            </a:r>
            <a:r>
              <a:rPr dirty="0" spc="-25"/>
              <a:t> </a:t>
            </a:r>
            <a:r>
              <a:rPr dirty="0"/>
              <a:t>a</a:t>
            </a:r>
            <a:r>
              <a:rPr dirty="0" spc="-35"/>
              <a:t> </a:t>
            </a:r>
            <a:r>
              <a:rPr dirty="0"/>
              <a:t>service</a:t>
            </a:r>
            <a:r>
              <a:rPr dirty="0" spc="-25"/>
              <a:t> </a:t>
            </a:r>
            <a:r>
              <a:rPr dirty="0" spc="-10"/>
              <a:t>product.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2882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Customers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24961" y="1384808"/>
            <a:ext cx="5504180" cy="8502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00299"/>
              </a:lnSpc>
              <a:spcBef>
                <a:spcPts val="90"/>
              </a:spcBef>
            </a:pPr>
            <a:r>
              <a:rPr dirty="0" sz="1800">
                <a:latin typeface="Carlito"/>
                <a:cs typeface="Carlito"/>
              </a:rPr>
              <a:t>In</a:t>
            </a:r>
            <a:r>
              <a:rPr dirty="0" sz="1800" spc="-5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Odoo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17,</a:t>
            </a:r>
            <a:r>
              <a:rPr dirty="0" sz="1800" spc="-5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you</a:t>
            </a:r>
            <a:r>
              <a:rPr dirty="0" sz="1800" spc="-5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can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manage</a:t>
            </a:r>
            <a:r>
              <a:rPr dirty="0" sz="1800" spc="-5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customer</a:t>
            </a:r>
            <a:r>
              <a:rPr dirty="0" sz="1800" spc="-5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records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through</a:t>
            </a:r>
            <a:r>
              <a:rPr dirty="0" sz="1800" spc="-55">
                <a:latin typeface="Carlito"/>
                <a:cs typeface="Carlito"/>
              </a:rPr>
              <a:t> </a:t>
            </a:r>
            <a:r>
              <a:rPr dirty="0" sz="1800" spc="-25">
                <a:latin typeface="Carlito"/>
                <a:cs typeface="Carlito"/>
              </a:rPr>
              <a:t>the </a:t>
            </a:r>
            <a:r>
              <a:rPr dirty="0" sz="1800" spc="-10">
                <a:latin typeface="Carlito"/>
                <a:cs typeface="Carlito"/>
              </a:rPr>
              <a:t>Customers</a:t>
            </a:r>
            <a:r>
              <a:rPr dirty="0" sz="1800" spc="-5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platform,</a:t>
            </a:r>
            <a:r>
              <a:rPr dirty="0" sz="1800" spc="-6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located</a:t>
            </a:r>
            <a:r>
              <a:rPr dirty="0" sz="1800" spc="-3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under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the</a:t>
            </a:r>
            <a:r>
              <a:rPr dirty="0" sz="1800" spc="-5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Orders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menu</a:t>
            </a:r>
            <a:r>
              <a:rPr dirty="0" sz="1800" spc="-5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in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 spc="-25">
                <a:latin typeface="Carlito"/>
                <a:cs typeface="Carlito"/>
              </a:rPr>
              <a:t>the </a:t>
            </a:r>
            <a:r>
              <a:rPr dirty="0" sz="1800">
                <a:latin typeface="Carlito"/>
                <a:cs typeface="Carlito"/>
              </a:rPr>
              <a:t>Sales</a:t>
            </a:r>
            <a:r>
              <a:rPr dirty="0" sz="1800" spc="-2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module.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0" y="2296667"/>
            <a:ext cx="5943600" cy="312572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129533" y="602691"/>
            <a:ext cx="5895340" cy="908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7300"/>
              </a:lnSpc>
              <a:spcBef>
                <a:spcPts val="95"/>
              </a:spcBef>
            </a:pPr>
            <a:r>
              <a:rPr dirty="0" sz="1800">
                <a:latin typeface="Carlito"/>
                <a:cs typeface="Carlito"/>
              </a:rPr>
              <a:t>Click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the</a:t>
            </a:r>
            <a:r>
              <a:rPr dirty="0" sz="1800" spc="-5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"New"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button</a:t>
            </a:r>
            <a:r>
              <a:rPr dirty="0" sz="1800" spc="-6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to</a:t>
            </a:r>
            <a:r>
              <a:rPr dirty="0" sz="1800" spc="-6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create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</a:t>
            </a:r>
            <a:r>
              <a:rPr dirty="0" sz="1800" spc="-6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customer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profile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by</a:t>
            </a:r>
            <a:r>
              <a:rPr dirty="0" sz="1800" spc="-5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entering </a:t>
            </a:r>
            <a:r>
              <a:rPr dirty="0" sz="1800">
                <a:latin typeface="Carlito"/>
                <a:cs typeface="Carlito"/>
              </a:rPr>
              <a:t>the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person's</a:t>
            </a:r>
            <a:r>
              <a:rPr dirty="0" sz="1800" spc="-5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or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business's</a:t>
            </a:r>
            <a:r>
              <a:rPr dirty="0" sz="1800" spc="-7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name.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 spc="-25">
                <a:latin typeface="Carlito"/>
                <a:cs typeface="Carlito"/>
              </a:rPr>
              <a:t>You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can</a:t>
            </a:r>
            <a:r>
              <a:rPr dirty="0" sz="1800" spc="-5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then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add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details</a:t>
            </a:r>
            <a:r>
              <a:rPr dirty="0" sz="1800" spc="-50">
                <a:latin typeface="Carlito"/>
                <a:cs typeface="Carlito"/>
              </a:rPr>
              <a:t> </a:t>
            </a:r>
            <a:r>
              <a:rPr dirty="0" sz="1800" spc="-20">
                <a:latin typeface="Carlito"/>
                <a:cs typeface="Carlito"/>
              </a:rPr>
              <a:t>such </a:t>
            </a:r>
            <a:r>
              <a:rPr dirty="0" sz="1800">
                <a:latin typeface="Carlito"/>
                <a:cs typeface="Carlito"/>
              </a:rPr>
              <a:t>as</a:t>
            </a:r>
            <a:r>
              <a:rPr dirty="0" sz="1800" spc="-6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address,</a:t>
            </a:r>
            <a:r>
              <a:rPr dirty="0" sz="1800" spc="-7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tax</a:t>
            </a:r>
            <a:r>
              <a:rPr dirty="0" sz="1800" spc="-6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ID,</a:t>
            </a:r>
            <a:r>
              <a:rPr dirty="0" sz="1800" spc="-5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phone,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email,</a:t>
            </a:r>
            <a:r>
              <a:rPr dirty="0" sz="1800" spc="-5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website,</a:t>
            </a:r>
            <a:r>
              <a:rPr dirty="0" sz="1800" spc="-5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language,</a:t>
            </a:r>
            <a:r>
              <a:rPr dirty="0" sz="1800" spc="-5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and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tags.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0" y="1566672"/>
            <a:ext cx="5943600" cy="305714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124961" y="961771"/>
            <a:ext cx="5888355" cy="1125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dirty="0" sz="1800">
                <a:latin typeface="Carlito"/>
                <a:cs typeface="Carlito"/>
              </a:rPr>
              <a:t>In</a:t>
            </a:r>
            <a:r>
              <a:rPr dirty="0" sz="1800" spc="-3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the</a:t>
            </a:r>
            <a:r>
              <a:rPr dirty="0" sz="1800" spc="-1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"Contacts</a:t>
            </a:r>
            <a:r>
              <a:rPr dirty="0" sz="1800" spc="-3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&amp;</a:t>
            </a:r>
            <a:r>
              <a:rPr dirty="0" sz="1800" spc="-2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Addresses"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tab,</a:t>
            </a:r>
            <a:r>
              <a:rPr dirty="0" sz="1800" spc="-2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click</a:t>
            </a:r>
            <a:r>
              <a:rPr dirty="0" sz="1800" spc="-1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"Add"</a:t>
            </a:r>
            <a:r>
              <a:rPr dirty="0" sz="1800" spc="-2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to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specify</a:t>
            </a:r>
            <a:r>
              <a:rPr dirty="0" sz="1800" spc="-25">
                <a:latin typeface="Carlito"/>
                <a:cs typeface="Carlito"/>
              </a:rPr>
              <a:t> the </a:t>
            </a:r>
            <a:r>
              <a:rPr dirty="0" sz="1800">
                <a:latin typeface="Carlito"/>
                <a:cs typeface="Carlito"/>
              </a:rPr>
              <a:t>contact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type,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such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as</a:t>
            </a:r>
            <a:r>
              <a:rPr dirty="0" sz="1800" spc="-5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Invoice,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 spc="-20">
                <a:latin typeface="Carlito"/>
                <a:cs typeface="Carlito"/>
              </a:rPr>
              <a:t>Delivery,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Private,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 spc="-20">
                <a:latin typeface="Carlito"/>
                <a:cs typeface="Carlito"/>
              </a:rPr>
              <a:t>Other,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or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Follow </a:t>
            </a:r>
            <a:r>
              <a:rPr dirty="0" sz="1800">
                <a:latin typeface="Carlito"/>
                <a:cs typeface="Carlito"/>
              </a:rPr>
              <a:t>Up</a:t>
            </a:r>
            <a:r>
              <a:rPr dirty="0" sz="1800" spc="-6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Address.</a:t>
            </a:r>
            <a:r>
              <a:rPr dirty="0" sz="1800" spc="-7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Then,</a:t>
            </a:r>
            <a:r>
              <a:rPr dirty="0" sz="1800" spc="-5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enter</a:t>
            </a:r>
            <a:r>
              <a:rPr dirty="0" sz="1800" spc="-5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the</a:t>
            </a:r>
            <a:r>
              <a:rPr dirty="0" sz="1800" spc="-6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contact's</a:t>
            </a:r>
            <a:r>
              <a:rPr dirty="0" sz="1800" spc="-5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details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like</a:t>
            </a:r>
            <a:r>
              <a:rPr dirty="0" sz="1800" spc="-5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name, </a:t>
            </a:r>
            <a:r>
              <a:rPr dirty="0" sz="1800">
                <a:latin typeface="Carlito"/>
                <a:cs typeface="Carlito"/>
              </a:rPr>
              <a:t>address,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email,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phone,</a:t>
            </a:r>
            <a:r>
              <a:rPr dirty="0" sz="1800" spc="-2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and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mobile</a:t>
            </a:r>
            <a:r>
              <a:rPr dirty="0" sz="1800" spc="-1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number.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0" y="2144267"/>
            <a:ext cx="5943600" cy="273557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87121"/>
            <a:ext cx="11790680" cy="1595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7200"/>
              </a:lnSpc>
              <a:spcBef>
                <a:spcPts val="100"/>
              </a:spcBef>
            </a:pPr>
            <a:r>
              <a:rPr dirty="0" sz="1800">
                <a:latin typeface="Carlito"/>
                <a:cs typeface="Carlito"/>
              </a:rPr>
              <a:t>Under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the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Sales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&amp;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Purchase</a:t>
            </a:r>
            <a:r>
              <a:rPr dirty="0" sz="1800" spc="-2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tab,</a:t>
            </a:r>
            <a:r>
              <a:rPr dirty="0" sz="1800" spc="-3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you</a:t>
            </a:r>
            <a:r>
              <a:rPr dirty="0" sz="1800" spc="-3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can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configure</a:t>
            </a:r>
            <a:r>
              <a:rPr dirty="0" sz="1800" spc="-1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details</a:t>
            </a:r>
            <a:r>
              <a:rPr dirty="0" sz="1800" spc="-2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for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sales</a:t>
            </a:r>
            <a:r>
              <a:rPr dirty="0" sz="1800" spc="-5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and</a:t>
            </a:r>
            <a:r>
              <a:rPr dirty="0" sz="1800" spc="-2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purchase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operations</a:t>
            </a:r>
            <a:r>
              <a:rPr dirty="0" sz="1800" spc="-3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with</a:t>
            </a:r>
            <a:r>
              <a:rPr dirty="0" sz="1800" spc="-2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the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 spc="-30">
                <a:latin typeface="Carlito"/>
                <a:cs typeface="Carlito"/>
              </a:rPr>
              <a:t>customer.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Assign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 spc="-50">
                <a:latin typeface="Carlito"/>
                <a:cs typeface="Carlito"/>
              </a:rPr>
              <a:t>a </a:t>
            </a:r>
            <a:r>
              <a:rPr dirty="0" sz="1800" spc="-10">
                <a:latin typeface="Carlito"/>
                <a:cs typeface="Carlito"/>
              </a:rPr>
              <a:t>Salesperson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and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Sales</a:t>
            </a:r>
            <a:r>
              <a:rPr dirty="0" sz="1800" spc="-55">
                <a:latin typeface="Carlito"/>
                <a:cs typeface="Carlito"/>
              </a:rPr>
              <a:t> </a:t>
            </a:r>
            <a:r>
              <a:rPr dirty="0" sz="1800" spc="-25">
                <a:latin typeface="Carlito"/>
                <a:cs typeface="Carlito"/>
              </a:rPr>
              <a:t>Team,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set</a:t>
            </a:r>
            <a:r>
              <a:rPr dirty="0" sz="1800" spc="-5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specific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Payment</a:t>
            </a:r>
            <a:r>
              <a:rPr dirty="0" sz="1800" spc="-5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Period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for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invoices,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and</a:t>
            </a:r>
            <a:r>
              <a:rPr dirty="0" sz="1800" spc="-3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provide</a:t>
            </a:r>
            <a:r>
              <a:rPr dirty="0" sz="1800" spc="-3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unique</a:t>
            </a:r>
            <a:r>
              <a:rPr dirty="0" sz="1800" spc="-3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Price</a:t>
            </a:r>
            <a:r>
              <a:rPr dirty="0" sz="1800" spc="-2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List.</a:t>
            </a:r>
            <a:r>
              <a:rPr dirty="0" sz="1800" spc="-5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Enter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the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Avalara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Code, </a:t>
            </a:r>
            <a:r>
              <a:rPr dirty="0" sz="1800">
                <a:latin typeface="Carlito"/>
                <a:cs typeface="Carlito"/>
              </a:rPr>
              <a:t>Partner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Code,</a:t>
            </a:r>
            <a:r>
              <a:rPr dirty="0" sz="1800" spc="-2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and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Exemption.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 spc="-40">
                <a:latin typeface="Carlito"/>
                <a:cs typeface="Carlito"/>
              </a:rPr>
              <a:t>You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can</a:t>
            </a:r>
            <a:r>
              <a:rPr dirty="0" sz="1800" spc="-3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also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specify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the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default</a:t>
            </a:r>
            <a:r>
              <a:rPr dirty="0" sz="1800" spc="-5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Delivery</a:t>
            </a:r>
            <a:r>
              <a:rPr dirty="0" sz="1800" spc="-3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Method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for</a:t>
            </a:r>
            <a:r>
              <a:rPr dirty="0" sz="1800" spc="-5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sales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orders.</a:t>
            </a:r>
            <a:endParaRPr sz="1800">
              <a:latin typeface="Carlito"/>
              <a:cs typeface="Carlito"/>
            </a:endParaRPr>
          </a:p>
          <a:p>
            <a:pPr marL="12700" marR="155575">
              <a:lnSpc>
                <a:spcPct val="106700"/>
              </a:lnSpc>
              <a:spcBef>
                <a:spcPts val="805"/>
              </a:spcBef>
            </a:pPr>
            <a:r>
              <a:rPr dirty="0" sz="1800">
                <a:latin typeface="Carlito"/>
                <a:cs typeface="Carlito"/>
              </a:rPr>
              <a:t>In</a:t>
            </a:r>
            <a:r>
              <a:rPr dirty="0" sz="1800" spc="-5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the</a:t>
            </a:r>
            <a:r>
              <a:rPr dirty="0" sz="1800" spc="-3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Purchase</a:t>
            </a:r>
            <a:r>
              <a:rPr dirty="0" sz="1800" spc="-5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tab,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select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preferred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Payment</a:t>
            </a:r>
            <a:r>
              <a:rPr dirty="0" sz="1800" spc="-60">
                <a:latin typeface="Carlito"/>
                <a:cs typeface="Carlito"/>
              </a:rPr>
              <a:t> </a:t>
            </a:r>
            <a:r>
              <a:rPr dirty="0" sz="1800" spc="-25">
                <a:latin typeface="Carlito"/>
                <a:cs typeface="Carlito"/>
              </a:rPr>
              <a:t>Terms</a:t>
            </a:r>
            <a:r>
              <a:rPr dirty="0" sz="1800" spc="-5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for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vendor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bills.</a:t>
            </a:r>
            <a:r>
              <a:rPr dirty="0" sz="1800" spc="-5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Specify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the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preferred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Payment</a:t>
            </a:r>
            <a:r>
              <a:rPr dirty="0" sz="1800" spc="-5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Mode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and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enable</a:t>
            </a:r>
            <a:r>
              <a:rPr dirty="0" sz="1800" spc="-3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receipt reminders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for</a:t>
            </a:r>
            <a:r>
              <a:rPr dirty="0" sz="1800" spc="-5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confirming</a:t>
            </a:r>
            <a:r>
              <a:rPr dirty="0" sz="1800" spc="-3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receipt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dates.</a:t>
            </a:r>
            <a:r>
              <a:rPr dirty="0" sz="1800" spc="-6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The</a:t>
            </a:r>
            <a:r>
              <a:rPr dirty="0" sz="1800" spc="-5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Supplier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Currency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will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be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used</a:t>
            </a:r>
            <a:r>
              <a:rPr dirty="0" sz="1800" spc="-5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for</a:t>
            </a:r>
            <a:r>
              <a:rPr dirty="0" sz="1800" spc="-5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purchases</a:t>
            </a:r>
            <a:r>
              <a:rPr dirty="0" sz="1800" spc="-5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from</a:t>
            </a:r>
            <a:r>
              <a:rPr dirty="0" sz="1800" spc="-5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the</a:t>
            </a:r>
            <a:r>
              <a:rPr dirty="0" sz="1800" spc="-5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current</a:t>
            </a:r>
            <a:r>
              <a:rPr dirty="0" sz="1800" spc="-5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partner.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200" y="2560320"/>
            <a:ext cx="5943600" cy="29565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7834" y="627634"/>
            <a:ext cx="7947659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rlito"/>
                <a:cs typeface="Carlito"/>
              </a:rPr>
              <a:t>For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identification</a:t>
            </a:r>
            <a:r>
              <a:rPr dirty="0" sz="1800" spc="-2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at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the</a:t>
            </a:r>
            <a:r>
              <a:rPr dirty="0" sz="1800" spc="-2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point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of</a:t>
            </a:r>
            <a:r>
              <a:rPr dirty="0" sz="1800" spc="-2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sale,</a:t>
            </a:r>
            <a:r>
              <a:rPr dirty="0" sz="1800" spc="-3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you</a:t>
            </a:r>
            <a:r>
              <a:rPr dirty="0" sz="1800" spc="-2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can</a:t>
            </a:r>
            <a:r>
              <a:rPr dirty="0" sz="1800" spc="-2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assign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Barcode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and</a:t>
            </a:r>
            <a:r>
              <a:rPr dirty="0" sz="1800" spc="-2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specify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the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Fiscal </a:t>
            </a:r>
            <a:r>
              <a:rPr dirty="0" sz="1800">
                <a:latin typeface="Carlito"/>
                <a:cs typeface="Carlito"/>
              </a:rPr>
              <a:t>Position</a:t>
            </a:r>
            <a:r>
              <a:rPr dirty="0" sz="1800" spc="-6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under</a:t>
            </a:r>
            <a:r>
              <a:rPr dirty="0" sz="1800" spc="-6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Fiscal</a:t>
            </a:r>
            <a:r>
              <a:rPr dirty="0" sz="1800" spc="-6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Information.</a:t>
            </a:r>
            <a:r>
              <a:rPr dirty="0" sz="1800" spc="-5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Additional</a:t>
            </a:r>
            <a:r>
              <a:rPr dirty="0" sz="1800" spc="-6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details</a:t>
            </a:r>
            <a:r>
              <a:rPr dirty="0" sz="1800" spc="-5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like</a:t>
            </a:r>
            <a:r>
              <a:rPr dirty="0" sz="1800" spc="-5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Company</a:t>
            </a:r>
            <a:r>
              <a:rPr dirty="0" sz="1800" spc="-5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ID,</a:t>
            </a:r>
            <a:r>
              <a:rPr dirty="0" sz="1800" spc="-6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Reference,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 spc="-25">
                <a:latin typeface="Carlito"/>
                <a:cs typeface="Carlito"/>
              </a:rPr>
              <a:t>and </a:t>
            </a:r>
            <a:r>
              <a:rPr dirty="0" sz="1800" spc="-10">
                <a:latin typeface="Carlito"/>
                <a:cs typeface="Carlito"/>
              </a:rPr>
              <a:t>Customer</a:t>
            </a:r>
            <a:r>
              <a:rPr dirty="0" sz="1800" spc="-5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Location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can</a:t>
            </a:r>
            <a:r>
              <a:rPr dirty="0" sz="1800" spc="-5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be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entered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under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the</a:t>
            </a:r>
            <a:r>
              <a:rPr dirty="0" sz="1800" spc="-5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Miscellaneous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tab.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The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Vendor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Location </a:t>
            </a:r>
            <a:r>
              <a:rPr dirty="0" sz="1800">
                <a:latin typeface="Carlito"/>
                <a:cs typeface="Carlito"/>
              </a:rPr>
              <a:t>allows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you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to</a:t>
            </a:r>
            <a:r>
              <a:rPr dirty="0" sz="1800" spc="-5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choose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where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to</a:t>
            </a:r>
            <a:r>
              <a:rPr dirty="0" sz="1800" spc="-5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receive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products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from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this</a:t>
            </a:r>
            <a:r>
              <a:rPr dirty="0" sz="1800" spc="-5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contact.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2535" y="2621279"/>
            <a:ext cx="5948171" cy="295960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7834" y="627634"/>
            <a:ext cx="836422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rlito"/>
                <a:cs typeface="Carlito"/>
              </a:rPr>
              <a:t>Under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the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Accounting</a:t>
            </a:r>
            <a:r>
              <a:rPr dirty="0" sz="1800" spc="-3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tab,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you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can</a:t>
            </a:r>
            <a:r>
              <a:rPr dirty="0" sz="1800" spc="-3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define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the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customer's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accounting</a:t>
            </a:r>
            <a:r>
              <a:rPr dirty="0" sz="1800" spc="-2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information.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Use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 spc="-25">
                <a:latin typeface="Carlito"/>
                <a:cs typeface="Carlito"/>
              </a:rPr>
              <a:t>the </a:t>
            </a:r>
            <a:r>
              <a:rPr dirty="0" sz="1800">
                <a:latin typeface="Carlito"/>
                <a:cs typeface="Carlito"/>
              </a:rPr>
              <a:t>"Add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Line"</a:t>
            </a:r>
            <a:r>
              <a:rPr dirty="0" sz="1800" spc="-2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button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to</a:t>
            </a:r>
            <a:r>
              <a:rPr dirty="0" sz="1800" spc="-5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list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the</a:t>
            </a:r>
            <a:r>
              <a:rPr dirty="0" sz="1800" spc="-3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customer's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bank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accounts</a:t>
            </a:r>
            <a:r>
              <a:rPr dirty="0" sz="1800" spc="-5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and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account</a:t>
            </a:r>
            <a:r>
              <a:rPr dirty="0" sz="1800" spc="-4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numbers.</a:t>
            </a:r>
            <a:r>
              <a:rPr dirty="0" sz="1800" spc="-20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Specify</a:t>
            </a:r>
            <a:r>
              <a:rPr dirty="0" sz="1800" spc="50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the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Account</a:t>
            </a:r>
            <a:r>
              <a:rPr dirty="0" sz="1800" spc="-6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Receivable</a:t>
            </a:r>
            <a:r>
              <a:rPr dirty="0" sz="1800" spc="-3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and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Account</a:t>
            </a:r>
            <a:r>
              <a:rPr dirty="0" sz="1800" spc="-5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Payable</a:t>
            </a:r>
            <a:r>
              <a:rPr dirty="0" sz="1800" spc="-5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under</a:t>
            </a:r>
            <a:r>
              <a:rPr dirty="0" sz="1800" spc="-50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the</a:t>
            </a:r>
            <a:r>
              <a:rPr dirty="0" sz="1800" spc="-5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Accounting</a:t>
            </a:r>
            <a:r>
              <a:rPr dirty="0" sz="1800" spc="-45">
                <a:latin typeface="Carlito"/>
                <a:cs typeface="Carlito"/>
              </a:rPr>
              <a:t> </a:t>
            </a:r>
            <a:r>
              <a:rPr dirty="0" sz="1800">
                <a:latin typeface="Carlito"/>
                <a:cs typeface="Carlito"/>
              </a:rPr>
              <a:t>Entries</a:t>
            </a:r>
            <a:r>
              <a:rPr dirty="0" sz="1800" spc="-55">
                <a:latin typeface="Carlito"/>
                <a:cs typeface="Carlito"/>
              </a:rPr>
              <a:t> </a:t>
            </a:r>
            <a:r>
              <a:rPr dirty="0" sz="1800" spc="-10">
                <a:latin typeface="Carlito"/>
                <a:cs typeface="Carlito"/>
              </a:rPr>
              <a:t>field.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4060" y="2578607"/>
            <a:ext cx="5943599" cy="304647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7834" y="616356"/>
            <a:ext cx="8256905" cy="1854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7200"/>
              </a:lnSpc>
              <a:spcBef>
                <a:spcPts val="105"/>
              </a:spcBef>
            </a:pP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Associate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Member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box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allows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you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to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link</a:t>
            </a:r>
            <a:r>
              <a:rPr dirty="0" sz="1600" spc="-6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member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to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customer's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membership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and</a:t>
            </a:r>
            <a:r>
              <a:rPr dirty="0" sz="1600" spc="-6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displays </a:t>
            </a:r>
            <a:r>
              <a:rPr dirty="0" sz="1600">
                <a:latin typeface="Carlito"/>
                <a:cs typeface="Carlito"/>
              </a:rPr>
              <a:t>their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current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membership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status.</a:t>
            </a:r>
            <a:r>
              <a:rPr dirty="0" sz="1600" spc="-55">
                <a:latin typeface="Carlito"/>
                <a:cs typeface="Carlito"/>
              </a:rPr>
              <a:t> </a:t>
            </a:r>
            <a:r>
              <a:rPr dirty="0" sz="1600" spc="-25">
                <a:latin typeface="Carlito"/>
                <a:cs typeface="Carlito"/>
              </a:rPr>
              <a:t>You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can</a:t>
            </a:r>
            <a:r>
              <a:rPr dirty="0" sz="1600" spc="-5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purchase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</a:t>
            </a:r>
            <a:r>
              <a:rPr dirty="0" sz="1600" spc="-5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membership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using</a:t>
            </a:r>
            <a:r>
              <a:rPr dirty="0" sz="1600" spc="-6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"Buy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Membership" </a:t>
            </a:r>
            <a:r>
              <a:rPr dirty="0" sz="1600">
                <a:latin typeface="Carlito"/>
                <a:cs typeface="Carlito"/>
              </a:rPr>
              <a:t>button,</a:t>
            </a:r>
            <a:r>
              <a:rPr dirty="0" sz="1600" spc="-5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which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shows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details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like</a:t>
            </a:r>
            <a:r>
              <a:rPr dirty="0" sz="1600" spc="-6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Join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Date,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Membership,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Price,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Invoice,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and</a:t>
            </a:r>
            <a:r>
              <a:rPr dirty="0" sz="1600" spc="-6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Status.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600">
              <a:latin typeface="Carlito"/>
              <a:cs typeface="Carlito"/>
            </a:endParaRPr>
          </a:p>
          <a:p>
            <a:pPr marL="12700" marR="68580">
              <a:lnSpc>
                <a:spcPct val="107300"/>
              </a:lnSpc>
            </a:pPr>
            <a:r>
              <a:rPr dirty="0" sz="1600">
                <a:latin typeface="Carlito"/>
                <a:cs typeface="Carlito"/>
              </a:rPr>
              <a:t>Smart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buttons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provide</a:t>
            </a:r>
            <a:r>
              <a:rPr dirty="0" sz="1600" spc="-2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quick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access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to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operations</a:t>
            </a:r>
            <a:r>
              <a:rPr dirty="0" sz="1600" spc="-1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related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to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 spc="-20">
                <a:latin typeface="Carlito"/>
                <a:cs typeface="Carlito"/>
              </a:rPr>
              <a:t>customer,</a:t>
            </a:r>
            <a:r>
              <a:rPr dirty="0" sz="1600" spc="-1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such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as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meetings, </a:t>
            </a:r>
            <a:r>
              <a:rPr dirty="0" sz="1600">
                <a:latin typeface="Carlito"/>
                <a:cs typeface="Carlito"/>
              </a:rPr>
              <a:t>opportunities,</a:t>
            </a:r>
            <a:r>
              <a:rPr dirty="0" sz="1600" spc="-5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sales,</a:t>
            </a:r>
            <a:r>
              <a:rPr dirty="0" sz="1600" spc="-6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subscriptions,</a:t>
            </a:r>
            <a:r>
              <a:rPr dirty="0" sz="1600" spc="-5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tasks,</a:t>
            </a:r>
            <a:r>
              <a:rPr dirty="0" sz="1600" spc="-6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purchases,</a:t>
            </a:r>
            <a:r>
              <a:rPr dirty="0" sz="1600" spc="-6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invoiced</a:t>
            </a:r>
            <a:r>
              <a:rPr dirty="0" sz="1600" spc="-6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amounts,</a:t>
            </a:r>
            <a:r>
              <a:rPr dirty="0" sz="1600" spc="-6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vendor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bills,</a:t>
            </a:r>
            <a:r>
              <a:rPr dirty="0" sz="1600" spc="-8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partner</a:t>
            </a:r>
            <a:r>
              <a:rPr dirty="0" sz="1600" spc="-6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ledger, payment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tokens,</a:t>
            </a:r>
            <a:r>
              <a:rPr dirty="0" sz="1600" spc="-2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certifications,</a:t>
            </a:r>
            <a:r>
              <a:rPr dirty="0" sz="1600" spc="-2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documents,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direct</a:t>
            </a:r>
            <a:r>
              <a:rPr dirty="0" sz="1600" spc="-1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debit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requirements,</a:t>
            </a:r>
            <a:r>
              <a:rPr dirty="0" sz="1600" spc="1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and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course </a:t>
            </a:r>
            <a:r>
              <a:rPr dirty="0" sz="1600" spc="-10">
                <a:latin typeface="Carlito"/>
                <a:cs typeface="Carlito"/>
              </a:rPr>
              <a:t>information.</a:t>
            </a:r>
            <a:endParaRPr sz="1600">
              <a:latin typeface="Carlito"/>
              <a:cs typeface="Carlito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8632" y="2927604"/>
            <a:ext cx="5934456" cy="234848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7834" y="635254"/>
            <a:ext cx="8143240" cy="15735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Carlito"/>
                <a:cs typeface="Carlito"/>
              </a:rPr>
              <a:t>Sales</a:t>
            </a:r>
            <a:r>
              <a:rPr dirty="0" sz="1600" spc="-20">
                <a:latin typeface="Carlito"/>
                <a:cs typeface="Carlito"/>
              </a:rPr>
              <a:t> Team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600">
              <a:latin typeface="Carlito"/>
              <a:cs typeface="Carlito"/>
            </a:endParaRPr>
          </a:p>
          <a:p>
            <a:pPr marL="12700" marR="5080">
              <a:lnSpc>
                <a:spcPct val="106900"/>
              </a:lnSpc>
            </a:pPr>
            <a:r>
              <a:rPr dirty="0" sz="1600">
                <a:latin typeface="Carlito"/>
                <a:cs typeface="Carlito"/>
              </a:rPr>
              <a:t>An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effective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sales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team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is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crucial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for</a:t>
            </a:r>
            <a:r>
              <a:rPr dirty="0" sz="1600" spc="-1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managing</a:t>
            </a:r>
            <a:r>
              <a:rPr dirty="0" sz="1600" spc="-6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all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sales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operations</a:t>
            </a:r>
            <a:r>
              <a:rPr dirty="0" sz="1600" spc="-2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within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 spc="-20">
                <a:latin typeface="Carlito"/>
                <a:cs typeface="Carlito"/>
              </a:rPr>
              <a:t>company.</a:t>
            </a:r>
            <a:r>
              <a:rPr dirty="0" sz="1600">
                <a:latin typeface="Carlito"/>
                <a:cs typeface="Carlito"/>
              </a:rPr>
              <a:t> The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Odoo</a:t>
            </a:r>
            <a:r>
              <a:rPr dirty="0" sz="1600" spc="5">
                <a:latin typeface="Carlito"/>
                <a:cs typeface="Carlito"/>
              </a:rPr>
              <a:t> </a:t>
            </a:r>
            <a:r>
              <a:rPr dirty="0" sz="1600" spc="-25">
                <a:latin typeface="Carlito"/>
                <a:cs typeface="Carlito"/>
              </a:rPr>
              <a:t>17 </a:t>
            </a:r>
            <a:r>
              <a:rPr dirty="0" sz="1600">
                <a:latin typeface="Carlito"/>
                <a:cs typeface="Carlito"/>
              </a:rPr>
              <a:t>Sales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module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allows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you</a:t>
            </a:r>
            <a:r>
              <a:rPr dirty="0" sz="1600" spc="-1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to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create</a:t>
            </a:r>
            <a:r>
              <a:rPr dirty="0" sz="1600" spc="-2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multiple</a:t>
            </a:r>
            <a:r>
              <a:rPr dirty="0" sz="1600" spc="-6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teams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to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enhance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sales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efforts.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CRM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module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 spc="-20">
                <a:latin typeface="Carlito"/>
                <a:cs typeface="Carlito"/>
              </a:rPr>
              <a:t>also </a:t>
            </a:r>
            <a:r>
              <a:rPr dirty="0" sz="1600" spc="-10">
                <a:latin typeface="Carlito"/>
                <a:cs typeface="Carlito"/>
              </a:rPr>
              <a:t>offers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configuration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options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for</a:t>
            </a:r>
            <a:r>
              <a:rPr dirty="0" sz="1600" spc="-2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sales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 spc="-25">
                <a:latin typeface="Carlito"/>
                <a:cs typeface="Carlito"/>
              </a:rPr>
              <a:t>staff.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Access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platform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to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build</a:t>
            </a:r>
            <a:r>
              <a:rPr dirty="0" sz="1600" spc="-5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and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manage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sales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teams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 spc="-25">
                <a:latin typeface="Carlito"/>
                <a:cs typeface="Carlito"/>
              </a:rPr>
              <a:t>by </a:t>
            </a:r>
            <a:r>
              <a:rPr dirty="0" sz="1600">
                <a:latin typeface="Carlito"/>
                <a:cs typeface="Carlito"/>
              </a:rPr>
              <a:t>selecting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2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Sales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 spc="-20">
                <a:latin typeface="Carlito"/>
                <a:cs typeface="Carlito"/>
              </a:rPr>
              <a:t>Teams </a:t>
            </a:r>
            <a:r>
              <a:rPr dirty="0" sz="1600">
                <a:latin typeface="Carlito"/>
                <a:cs typeface="Carlito"/>
              </a:rPr>
              <a:t>option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under</a:t>
            </a:r>
            <a:r>
              <a:rPr dirty="0" sz="1600" spc="-1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Configuration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menu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in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Sales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module.</a:t>
            </a:r>
            <a:endParaRPr sz="1600">
              <a:latin typeface="Carlito"/>
              <a:cs typeface="Carlito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4060" y="2538983"/>
            <a:ext cx="5943599" cy="312572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7834" y="616356"/>
            <a:ext cx="8394700" cy="1854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7200"/>
              </a:lnSpc>
              <a:spcBef>
                <a:spcPts val="105"/>
              </a:spcBef>
            </a:pPr>
            <a:r>
              <a:rPr dirty="0" sz="1600">
                <a:latin typeface="Carlito"/>
                <a:cs typeface="Carlito"/>
              </a:rPr>
              <a:t>In</a:t>
            </a:r>
            <a:r>
              <a:rPr dirty="0" sz="1600" spc="-6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2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new</a:t>
            </a:r>
            <a:r>
              <a:rPr dirty="0" sz="1600" spc="-1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sales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team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configuration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 spc="-20">
                <a:latin typeface="Carlito"/>
                <a:cs typeface="Carlito"/>
              </a:rPr>
              <a:t>window,</a:t>
            </a:r>
            <a:r>
              <a:rPr dirty="0" sz="1600" spc="1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enter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team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name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in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2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Sales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 spc="-40">
                <a:latin typeface="Carlito"/>
                <a:cs typeface="Carlito"/>
              </a:rPr>
              <a:t>Team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section.</a:t>
            </a:r>
            <a:r>
              <a:rPr dirty="0" sz="1600" spc="-5">
                <a:latin typeface="Carlito"/>
                <a:cs typeface="Carlito"/>
              </a:rPr>
              <a:t> </a:t>
            </a:r>
            <a:r>
              <a:rPr dirty="0" sz="1600" spc="-75">
                <a:latin typeface="Carlito"/>
                <a:cs typeface="Carlito"/>
              </a:rPr>
              <a:t>To</a:t>
            </a:r>
            <a:r>
              <a:rPr dirty="0" sz="1600" spc="-1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provide quotations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instead</a:t>
            </a:r>
            <a:r>
              <a:rPr dirty="0" sz="1600" spc="-6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of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confirming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sales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orders,</a:t>
            </a:r>
            <a:r>
              <a:rPr dirty="0" sz="1600" spc="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check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Quotations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box.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Tick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Pipeline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box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 spc="-25">
                <a:latin typeface="Carlito"/>
                <a:cs typeface="Carlito"/>
              </a:rPr>
              <a:t>to </a:t>
            </a:r>
            <a:r>
              <a:rPr dirty="0" sz="1600">
                <a:latin typeface="Carlito"/>
                <a:cs typeface="Carlito"/>
              </a:rPr>
              <a:t>manage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 spc="-20">
                <a:latin typeface="Carlito"/>
                <a:cs typeface="Carlito"/>
              </a:rPr>
              <a:t>pre-</a:t>
            </a:r>
            <a:r>
              <a:rPr dirty="0" sz="1600">
                <a:latin typeface="Carlito"/>
                <a:cs typeface="Carlito"/>
              </a:rPr>
              <a:t>sales</a:t>
            </a:r>
            <a:r>
              <a:rPr dirty="0" sz="1600" spc="-2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opportunities, </a:t>
            </a:r>
            <a:r>
              <a:rPr dirty="0" sz="1600">
                <a:latin typeface="Carlito"/>
                <a:cs typeface="Carlito"/>
              </a:rPr>
              <a:t>and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check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2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Leads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box</a:t>
            </a:r>
            <a:r>
              <a:rPr dirty="0" sz="1600" spc="-1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to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filter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incoming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inquiries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as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leads.</a:t>
            </a:r>
            <a:endParaRPr sz="1600">
              <a:latin typeface="Carlito"/>
              <a:cs typeface="Carlito"/>
            </a:endParaRPr>
          </a:p>
          <a:p>
            <a:pPr marL="12700" marR="216535">
              <a:lnSpc>
                <a:spcPct val="106900"/>
              </a:lnSpc>
            </a:pPr>
            <a:r>
              <a:rPr dirty="0" sz="1600">
                <a:latin typeface="Carlito"/>
                <a:cs typeface="Carlito"/>
              </a:rPr>
              <a:t>Designate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</a:t>
            </a:r>
            <a:r>
              <a:rPr dirty="0" sz="1600" spc="-30">
                <a:latin typeface="Carlito"/>
                <a:cs typeface="Carlito"/>
              </a:rPr>
              <a:t> Team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Leader</a:t>
            </a:r>
            <a:r>
              <a:rPr dirty="0" sz="1600" spc="-1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in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25">
                <a:latin typeface="Carlito"/>
                <a:cs typeface="Carlito"/>
              </a:rPr>
              <a:t> "Team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Details"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section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and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configure</a:t>
            </a:r>
            <a:r>
              <a:rPr dirty="0" sz="1600" spc="-1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custom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email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alias.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In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 spc="-25">
                <a:latin typeface="Carlito"/>
                <a:cs typeface="Carlito"/>
              </a:rPr>
              <a:t>the </a:t>
            </a:r>
            <a:r>
              <a:rPr dirty="0" sz="1600">
                <a:latin typeface="Carlito"/>
                <a:cs typeface="Carlito"/>
              </a:rPr>
              <a:t>Accept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Emails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From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section,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choose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from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Everyone,</a:t>
            </a:r>
            <a:r>
              <a:rPr dirty="0" sz="1600" spc="-2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Authenticated</a:t>
            </a:r>
            <a:r>
              <a:rPr dirty="0" sz="1600" spc="-7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Partners,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Followers</a:t>
            </a:r>
            <a:r>
              <a:rPr dirty="0" sz="1600" spc="-20">
                <a:latin typeface="Carlito"/>
                <a:cs typeface="Carlito"/>
              </a:rPr>
              <a:t> only,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 spc="-25">
                <a:latin typeface="Carlito"/>
                <a:cs typeface="Carlito"/>
              </a:rPr>
              <a:t>or </a:t>
            </a:r>
            <a:r>
              <a:rPr dirty="0" sz="1600" spc="-10">
                <a:latin typeface="Carlito"/>
                <a:cs typeface="Carlito"/>
              </a:rPr>
              <a:t>Authenticated</a:t>
            </a:r>
            <a:r>
              <a:rPr dirty="0" sz="1600" spc="-7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Employees. Specify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associated</a:t>
            </a:r>
            <a:r>
              <a:rPr dirty="0" sz="1600" spc="-5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Company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and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set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</a:t>
            </a:r>
            <a:r>
              <a:rPr dirty="0" sz="1600" spc="-5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monthly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revenue</a:t>
            </a:r>
            <a:r>
              <a:rPr dirty="0" sz="1600" spc="-10">
                <a:latin typeface="Carlito"/>
                <a:cs typeface="Carlito"/>
              </a:rPr>
              <a:t> target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in</a:t>
            </a:r>
            <a:r>
              <a:rPr dirty="0" sz="1600" spc="-55">
                <a:latin typeface="Carlito"/>
                <a:cs typeface="Carlito"/>
              </a:rPr>
              <a:t> </a:t>
            </a:r>
            <a:r>
              <a:rPr dirty="0" sz="1600" spc="-25">
                <a:latin typeface="Carlito"/>
                <a:cs typeface="Carlito"/>
              </a:rPr>
              <a:t>the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600">
                <a:latin typeface="Carlito"/>
                <a:cs typeface="Carlito"/>
              </a:rPr>
              <a:t>invoicing</a:t>
            </a:r>
            <a:r>
              <a:rPr dirty="0" sz="1600" spc="-7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target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 spc="-25">
                <a:latin typeface="Carlito"/>
                <a:cs typeface="Carlito"/>
              </a:rPr>
              <a:t>box</a:t>
            </a:r>
            <a:endParaRPr sz="1600">
              <a:latin typeface="Carlito"/>
              <a:cs typeface="Carlito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8632" y="2548127"/>
            <a:ext cx="5934456" cy="310591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7834" y="630681"/>
            <a:ext cx="842772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60">
                <a:latin typeface="Carlito"/>
                <a:cs typeface="Carlito"/>
              </a:rPr>
              <a:t>To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add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team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members,</a:t>
            </a:r>
            <a:r>
              <a:rPr dirty="0" sz="1600" spc="-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click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Add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button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under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Members</a:t>
            </a:r>
            <a:r>
              <a:rPr dirty="0" sz="1600" spc="-2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tab.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new</a:t>
            </a:r>
            <a:r>
              <a:rPr dirty="0" sz="1600" spc="-2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wizard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will</a:t>
            </a:r>
            <a:r>
              <a:rPr dirty="0" sz="1600" spc="-6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appear, </a:t>
            </a:r>
            <a:r>
              <a:rPr dirty="0" sz="1600">
                <a:latin typeface="Carlito"/>
                <a:cs typeface="Carlito"/>
              </a:rPr>
              <a:t>allowing</a:t>
            </a:r>
            <a:r>
              <a:rPr dirty="0" sz="1600" spc="-5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you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to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select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team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members.</a:t>
            </a:r>
            <a:r>
              <a:rPr dirty="0" sz="1600" spc="-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Once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you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add</a:t>
            </a:r>
            <a:r>
              <a:rPr dirty="0" sz="1600" spc="-6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desired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members,</a:t>
            </a:r>
            <a:r>
              <a:rPr dirty="0" sz="1600" spc="-1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new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sales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team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will</a:t>
            </a:r>
            <a:r>
              <a:rPr dirty="0" sz="1600" spc="-55">
                <a:latin typeface="Carlito"/>
                <a:cs typeface="Carlito"/>
              </a:rPr>
              <a:t> </a:t>
            </a:r>
            <a:r>
              <a:rPr dirty="0" sz="1600" spc="-25">
                <a:latin typeface="Carlito"/>
                <a:cs typeface="Carlito"/>
              </a:rPr>
              <a:t>be </a:t>
            </a:r>
            <a:r>
              <a:rPr dirty="0" sz="1600">
                <a:latin typeface="Carlito"/>
                <a:cs typeface="Carlito"/>
              </a:rPr>
              <a:t>saved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in</a:t>
            </a:r>
            <a:r>
              <a:rPr dirty="0" sz="1600" spc="-5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your</a:t>
            </a:r>
            <a:r>
              <a:rPr dirty="0" sz="1600" spc="-2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system.</a:t>
            </a:r>
            <a:endParaRPr sz="1600">
              <a:latin typeface="Carlito"/>
              <a:cs typeface="Carlito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180" y="2287523"/>
            <a:ext cx="8595360" cy="36271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80033" y="356743"/>
            <a:ext cx="7862570" cy="1753235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algn="ctr" marL="134620" marR="5080" indent="3175">
              <a:lnSpc>
                <a:spcPct val="96900"/>
              </a:lnSpc>
              <a:spcBef>
                <a:spcPts val="165"/>
              </a:spcBef>
            </a:pPr>
            <a:r>
              <a:rPr dirty="0" sz="1700">
                <a:latin typeface="Carlito"/>
                <a:cs typeface="Carlito"/>
              </a:rPr>
              <a:t>Odoo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provides</a:t>
            </a:r>
            <a:r>
              <a:rPr dirty="0" sz="1700" spc="-7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specific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platform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for</a:t>
            </a:r>
            <a:r>
              <a:rPr dirty="0" sz="1700" spc="-2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keeping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track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of</a:t>
            </a:r>
            <a:r>
              <a:rPr dirty="0" sz="1700" spc="-2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all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pertinent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information</a:t>
            </a:r>
            <a:r>
              <a:rPr dirty="0" sz="1700" spc="-65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about </a:t>
            </a:r>
            <a:r>
              <a:rPr dirty="0" sz="1700">
                <a:latin typeface="Carlito"/>
                <a:cs typeface="Carlito"/>
              </a:rPr>
              <a:t>product</a:t>
            </a:r>
            <a:r>
              <a:rPr dirty="0" sz="1700" spc="-6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management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and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to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ensure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that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important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data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about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products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that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are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 spc="-25">
                <a:latin typeface="Carlito"/>
                <a:cs typeface="Carlito"/>
              </a:rPr>
              <a:t>set </a:t>
            </a:r>
            <a:r>
              <a:rPr dirty="0" sz="1700">
                <a:latin typeface="Carlito"/>
                <a:cs typeface="Carlito"/>
              </a:rPr>
              <a:t>up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in</a:t>
            </a:r>
            <a:r>
              <a:rPr dirty="0" sz="1700" spc="-2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system</a:t>
            </a:r>
            <a:r>
              <a:rPr dirty="0" sz="1700" spc="-1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for</a:t>
            </a:r>
            <a:r>
              <a:rPr dirty="0" sz="1700" spc="-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sales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operations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is</a:t>
            </a:r>
            <a:r>
              <a:rPr dirty="0" sz="1700" spc="-20">
                <a:latin typeface="Carlito"/>
                <a:cs typeface="Carlito"/>
              </a:rPr>
              <a:t> tracked.</a:t>
            </a:r>
            <a:r>
              <a:rPr dirty="0" sz="1700" spc="-75">
                <a:latin typeface="Carlito"/>
                <a:cs typeface="Carlito"/>
              </a:rPr>
              <a:t> </a:t>
            </a:r>
            <a:r>
              <a:rPr dirty="0" sz="1700" spc="-30">
                <a:latin typeface="Carlito"/>
                <a:cs typeface="Carlito"/>
              </a:rPr>
              <a:t>You</a:t>
            </a:r>
            <a:r>
              <a:rPr dirty="0" sz="1700" spc="-1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can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find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relevant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tabs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to</a:t>
            </a:r>
            <a:r>
              <a:rPr dirty="0" sz="1700" spc="-15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record </a:t>
            </a:r>
            <a:r>
              <a:rPr dirty="0" sz="1700">
                <a:latin typeface="Carlito"/>
                <a:cs typeface="Carlito"/>
              </a:rPr>
              <a:t>accounting,</a:t>
            </a:r>
            <a:r>
              <a:rPr dirty="0" sz="1700" spc="-6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purchasing,</a:t>
            </a:r>
            <a:r>
              <a:rPr dirty="0" sz="1700" spc="-70">
                <a:latin typeface="Carlito"/>
                <a:cs typeface="Carlito"/>
              </a:rPr>
              <a:t> </a:t>
            </a:r>
            <a:r>
              <a:rPr dirty="0" sz="1700" spc="-20">
                <a:latin typeface="Carlito"/>
                <a:cs typeface="Carlito"/>
              </a:rPr>
              <a:t>inventory,</a:t>
            </a:r>
            <a:r>
              <a:rPr dirty="0" sz="1700" spc="-6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eCommerce,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and</a:t>
            </a:r>
            <a:r>
              <a:rPr dirty="0" sz="1700" spc="-6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many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other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types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of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data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linked</a:t>
            </a:r>
            <a:r>
              <a:rPr dirty="0" sz="1700" spc="-75">
                <a:latin typeface="Carlito"/>
                <a:cs typeface="Carlito"/>
              </a:rPr>
              <a:t> </a:t>
            </a:r>
            <a:r>
              <a:rPr dirty="0" sz="1700" spc="-25">
                <a:latin typeface="Carlito"/>
                <a:cs typeface="Carlito"/>
              </a:rPr>
              <a:t>to </a:t>
            </a:r>
            <a:r>
              <a:rPr dirty="0" sz="1700">
                <a:latin typeface="Carlito"/>
                <a:cs typeface="Carlito"/>
              </a:rPr>
              <a:t>product</a:t>
            </a:r>
            <a:r>
              <a:rPr dirty="0" sz="1700" spc="-7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management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operations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in</a:t>
            </a:r>
            <a:r>
              <a:rPr dirty="0" sz="1700" spc="-7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each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product</a:t>
            </a:r>
            <a:r>
              <a:rPr dirty="0" sz="1700" spc="-65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configuration</a:t>
            </a:r>
            <a:r>
              <a:rPr dirty="0" sz="1700" spc="-75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window.</a:t>
            </a:r>
            <a:endParaRPr sz="17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product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management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window's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Kanban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view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is</a:t>
            </a:r>
            <a:r>
              <a:rPr dirty="0" sz="1700" spc="-2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shown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in</a:t>
            </a:r>
            <a:r>
              <a:rPr dirty="0" sz="1700" spc="-1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20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screenshot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that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follows.</a:t>
            </a:r>
            <a:endParaRPr sz="1700">
              <a:latin typeface="Carlito"/>
              <a:cs typeface="Carlito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180" y="2464307"/>
            <a:ext cx="8595359" cy="384657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7834" y="635254"/>
            <a:ext cx="8377555" cy="26181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Carlito"/>
                <a:cs typeface="Carlito"/>
              </a:rPr>
              <a:t>Sales</a:t>
            </a:r>
            <a:r>
              <a:rPr dirty="0" sz="1600" spc="-2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Quotations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Carlito"/>
              <a:cs typeface="Carlito"/>
            </a:endParaRPr>
          </a:p>
          <a:p>
            <a:pPr marL="12700" marR="5080">
              <a:lnSpc>
                <a:spcPct val="107100"/>
              </a:lnSpc>
            </a:pPr>
            <a:r>
              <a:rPr dirty="0" sz="1600">
                <a:latin typeface="Carlito"/>
                <a:cs typeface="Carlito"/>
              </a:rPr>
              <a:t>Sales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quotations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are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starting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point</a:t>
            </a:r>
            <a:r>
              <a:rPr dirty="0" sz="1600" spc="-5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for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creating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sales</a:t>
            </a:r>
            <a:r>
              <a:rPr dirty="0" sz="1600" spc="-6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orders,</a:t>
            </a:r>
            <a:r>
              <a:rPr dirty="0" sz="1600" spc="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serving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as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contract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between</a:t>
            </a:r>
            <a:r>
              <a:rPr dirty="0" sz="1600" spc="-25">
                <a:latin typeface="Carlito"/>
                <a:cs typeface="Carlito"/>
              </a:rPr>
              <a:t> the </a:t>
            </a:r>
            <a:r>
              <a:rPr dirty="0" sz="1600">
                <a:latin typeface="Carlito"/>
                <a:cs typeface="Carlito"/>
              </a:rPr>
              <a:t>vendor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and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buyer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that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outlines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relevant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details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and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pricing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of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goods. Odoo</a:t>
            </a:r>
            <a:r>
              <a:rPr dirty="0" sz="1600" spc="-1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17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allows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you</a:t>
            </a:r>
            <a:r>
              <a:rPr dirty="0" sz="1600" spc="-1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to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easily generate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and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send</a:t>
            </a:r>
            <a:r>
              <a:rPr dirty="0" sz="1600" spc="-2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quotations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to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customers,</a:t>
            </a:r>
            <a:r>
              <a:rPr dirty="0" sz="1600" spc="-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providing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them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with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accurate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pricing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information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before </a:t>
            </a:r>
            <a:r>
              <a:rPr dirty="0" sz="1600">
                <a:latin typeface="Carlito"/>
                <a:cs typeface="Carlito"/>
              </a:rPr>
              <a:t>finalizing</a:t>
            </a:r>
            <a:r>
              <a:rPr dirty="0" sz="1600" spc="-7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any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sales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agreements.</a:t>
            </a:r>
            <a:r>
              <a:rPr dirty="0" sz="1600" spc="-1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If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customer</a:t>
            </a:r>
            <a:r>
              <a:rPr dirty="0" sz="1600" spc="-2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approves</a:t>
            </a:r>
            <a:r>
              <a:rPr dirty="0" sz="1600" spc="-2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 spc="-30">
                <a:latin typeface="Carlito"/>
                <a:cs typeface="Carlito"/>
              </a:rPr>
              <a:t>offer,</a:t>
            </a:r>
            <a:r>
              <a:rPr dirty="0" sz="1600" spc="-1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sales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quotation</a:t>
            </a:r>
            <a:r>
              <a:rPr dirty="0" sz="1600" spc="-5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can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 spc="-25">
                <a:latin typeface="Carlito"/>
                <a:cs typeface="Carlito"/>
              </a:rPr>
              <a:t>be </a:t>
            </a:r>
            <a:r>
              <a:rPr dirty="0" sz="1600" spc="-10">
                <a:latin typeface="Carlito"/>
                <a:cs typeface="Carlito"/>
              </a:rPr>
              <a:t>converted</a:t>
            </a:r>
            <a:r>
              <a:rPr dirty="0" sz="1600" spc="-1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into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sales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order.</a:t>
            </a:r>
            <a:endParaRPr sz="16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600">
              <a:latin typeface="Carlito"/>
              <a:cs typeface="Carlito"/>
            </a:endParaRPr>
          </a:p>
          <a:p>
            <a:pPr marL="12700" marR="213995">
              <a:lnSpc>
                <a:spcPct val="106900"/>
              </a:lnSpc>
            </a:pPr>
            <a:r>
              <a:rPr dirty="0" sz="1600" spc="-35">
                <a:latin typeface="Carlito"/>
                <a:cs typeface="Carlito"/>
              </a:rPr>
              <a:t>You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can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create</a:t>
            </a:r>
            <a:r>
              <a:rPr dirty="0" sz="1600" spc="-2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and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manage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quotations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under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Orders</a:t>
            </a:r>
            <a:r>
              <a:rPr dirty="0" sz="1600" spc="-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menu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in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Sales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module,</a:t>
            </a:r>
            <a:r>
              <a:rPr dirty="0" sz="1600" spc="-1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where you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 spc="-25">
                <a:latin typeface="Carlito"/>
                <a:cs typeface="Carlito"/>
              </a:rPr>
              <a:t>can </a:t>
            </a:r>
            <a:r>
              <a:rPr dirty="0" sz="1600">
                <a:latin typeface="Carlito"/>
                <a:cs typeface="Carlito"/>
              </a:rPr>
              <a:t>also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access</a:t>
            </a:r>
            <a:r>
              <a:rPr dirty="0" sz="1600" spc="-10">
                <a:latin typeface="Carlito"/>
                <a:cs typeface="Carlito"/>
              </a:rPr>
              <a:t> existing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sales</a:t>
            </a:r>
            <a:r>
              <a:rPr dirty="0" sz="1600" spc="-2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quotations.</a:t>
            </a:r>
            <a:endParaRPr sz="1600">
              <a:latin typeface="Carlito"/>
              <a:cs typeface="Carlito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1011" y="3429000"/>
            <a:ext cx="5948172" cy="312572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7834" y="630681"/>
            <a:ext cx="8351520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60">
                <a:latin typeface="Carlito"/>
                <a:cs typeface="Carlito"/>
              </a:rPr>
              <a:t>To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create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new</a:t>
            </a:r>
            <a:r>
              <a:rPr dirty="0" sz="1600" spc="-2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sales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quotation,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select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customer's</a:t>
            </a:r>
            <a:r>
              <a:rPr dirty="0" sz="1600" spc="-2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name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from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list.</a:t>
            </a:r>
            <a:r>
              <a:rPr dirty="0" sz="1600" spc="-6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Invoice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Address, </a:t>
            </a:r>
            <a:r>
              <a:rPr dirty="0" sz="1600">
                <a:latin typeface="Carlito"/>
                <a:cs typeface="Carlito"/>
              </a:rPr>
              <a:t>Delivery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Address,</a:t>
            </a:r>
            <a:r>
              <a:rPr dirty="0" sz="1600" spc="-2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pricelist,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and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Payment</a:t>
            </a:r>
            <a:r>
              <a:rPr dirty="0" sz="1600" spc="-25">
                <a:latin typeface="Carlito"/>
                <a:cs typeface="Carlito"/>
              </a:rPr>
              <a:t> Terms</a:t>
            </a:r>
            <a:r>
              <a:rPr dirty="0" sz="1600" spc="-2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will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automatically</a:t>
            </a:r>
            <a:r>
              <a:rPr dirty="0" sz="1600" spc="-7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populate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based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on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customer's information.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Also,</a:t>
            </a:r>
            <a:r>
              <a:rPr dirty="0" sz="1600" spc="-2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include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30">
                <a:latin typeface="Carlito"/>
                <a:cs typeface="Carlito"/>
              </a:rPr>
              <a:t> Referrer,</a:t>
            </a:r>
            <a:r>
              <a:rPr dirty="0" sz="1600" spc="3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Quotation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 spc="-20">
                <a:latin typeface="Carlito"/>
                <a:cs typeface="Carlito"/>
              </a:rPr>
              <a:t>Template,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and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Expiration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Date.</a:t>
            </a:r>
            <a:r>
              <a:rPr dirty="0" sz="1600" spc="-2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Quotation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 spc="-20">
                <a:latin typeface="Carlito"/>
                <a:cs typeface="Carlito"/>
              </a:rPr>
              <a:t>Date </a:t>
            </a:r>
            <a:r>
              <a:rPr dirty="0" sz="1600">
                <a:latin typeface="Carlito"/>
                <a:cs typeface="Carlito"/>
              </a:rPr>
              <a:t>field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will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display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1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creation</a:t>
            </a:r>
            <a:r>
              <a:rPr dirty="0" sz="1600" spc="-20">
                <a:latin typeface="Carlito"/>
                <a:cs typeface="Carlito"/>
              </a:rPr>
              <a:t> date.</a:t>
            </a:r>
            <a:endParaRPr sz="1600">
              <a:latin typeface="Carlito"/>
              <a:cs typeface="Carlito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5583" y="2564892"/>
            <a:ext cx="5940552" cy="307238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7834" y="630681"/>
            <a:ext cx="840867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Carlito"/>
                <a:cs typeface="Carlito"/>
              </a:rPr>
              <a:t>Under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Order</a:t>
            </a:r>
            <a:r>
              <a:rPr dirty="0" sz="1600" spc="-1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Line,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you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can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add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products</a:t>
            </a:r>
            <a:r>
              <a:rPr dirty="0" sz="1600" spc="-2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for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customer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using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"Add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Line"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button.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Enter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 spc="-25">
                <a:latin typeface="Carlito"/>
                <a:cs typeface="Carlito"/>
              </a:rPr>
              <a:t>the </a:t>
            </a:r>
            <a:r>
              <a:rPr dirty="0" sz="1600">
                <a:latin typeface="Carlito"/>
                <a:cs typeface="Carlito"/>
              </a:rPr>
              <a:t>Product,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Description,</a:t>
            </a:r>
            <a:r>
              <a:rPr dirty="0" sz="1600" spc="-10">
                <a:latin typeface="Carlito"/>
                <a:cs typeface="Carlito"/>
              </a:rPr>
              <a:t> </a:t>
            </a:r>
            <a:r>
              <a:rPr dirty="0" sz="1600" spc="-20">
                <a:latin typeface="Carlito"/>
                <a:cs typeface="Carlito"/>
              </a:rPr>
              <a:t>Quantity,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UoM,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Unit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Price,</a:t>
            </a:r>
            <a:r>
              <a:rPr dirty="0" sz="1600" spc="-25">
                <a:latin typeface="Carlito"/>
                <a:cs typeface="Carlito"/>
              </a:rPr>
              <a:t> Taxes,</a:t>
            </a:r>
            <a:r>
              <a:rPr dirty="0" sz="1600" spc="-5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Discount,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and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Subtotal.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 spc="-25">
                <a:latin typeface="Carlito"/>
                <a:cs typeface="Carlito"/>
              </a:rPr>
              <a:t>You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can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add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as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 spc="-20">
                <a:latin typeface="Carlito"/>
                <a:cs typeface="Carlito"/>
              </a:rPr>
              <a:t>many </a:t>
            </a:r>
            <a:r>
              <a:rPr dirty="0" sz="1600">
                <a:latin typeface="Carlito"/>
                <a:cs typeface="Carlito"/>
              </a:rPr>
              <a:t>products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as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needed.</a:t>
            </a:r>
            <a:endParaRPr sz="1600">
              <a:latin typeface="Carlito"/>
              <a:cs typeface="Carlito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4060" y="2574035"/>
            <a:ext cx="5943599" cy="305409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7834" y="630681"/>
            <a:ext cx="840930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Carlito"/>
                <a:cs typeface="Carlito"/>
              </a:rPr>
              <a:t>Businesses</a:t>
            </a:r>
            <a:r>
              <a:rPr dirty="0" sz="1600" spc="-2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may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provide</a:t>
            </a:r>
            <a:r>
              <a:rPr dirty="0" sz="1600" spc="-2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customers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with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additional</a:t>
            </a:r>
            <a:r>
              <a:rPr dirty="0" sz="1600" spc="-6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products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as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part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of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their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cross-</a:t>
            </a:r>
            <a:r>
              <a:rPr dirty="0" sz="1600">
                <a:latin typeface="Carlito"/>
                <a:cs typeface="Carlito"/>
              </a:rPr>
              <a:t>selling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techniques. </a:t>
            </a:r>
            <a:r>
              <a:rPr dirty="0" sz="1600">
                <a:latin typeface="Carlito"/>
                <a:cs typeface="Carlito"/>
              </a:rPr>
              <a:t>In</a:t>
            </a:r>
            <a:r>
              <a:rPr dirty="0" sz="1600" spc="-5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such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circumstances,</a:t>
            </a:r>
            <a:r>
              <a:rPr dirty="0" sz="1600" spc="-2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Optional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Products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section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is</a:t>
            </a:r>
            <a:r>
              <a:rPr dirty="0" sz="1600" spc="-5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where</a:t>
            </a:r>
            <a:r>
              <a:rPr dirty="0" sz="1600" spc="-1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you</a:t>
            </a:r>
            <a:r>
              <a:rPr dirty="0" sz="1600" spc="-2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would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mention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those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other products.</a:t>
            </a:r>
            <a:endParaRPr sz="1600">
              <a:latin typeface="Carlito"/>
              <a:cs typeface="Carlito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2535" y="3198876"/>
            <a:ext cx="5948171" cy="1804416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7834" y="630681"/>
            <a:ext cx="8420735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Carlito"/>
                <a:cs typeface="Carlito"/>
              </a:rPr>
              <a:t>In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2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Sales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section,</a:t>
            </a:r>
            <a:r>
              <a:rPr dirty="0" sz="1600" spc="-2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designate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Salesperson</a:t>
            </a:r>
            <a:r>
              <a:rPr dirty="0" sz="1600" spc="-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to</a:t>
            </a:r>
            <a:r>
              <a:rPr dirty="0" sz="1600" spc="-2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manage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2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quotation.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Sales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 spc="-40">
                <a:latin typeface="Carlito"/>
                <a:cs typeface="Carlito"/>
              </a:rPr>
              <a:t>Team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and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Company </a:t>
            </a:r>
            <a:r>
              <a:rPr dirty="0" sz="1600">
                <a:latin typeface="Carlito"/>
                <a:cs typeface="Carlito"/>
              </a:rPr>
              <a:t>names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will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auto-populate.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Enable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Online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Signature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for</a:t>
            </a:r>
            <a:r>
              <a:rPr dirty="0" sz="1600" spc="-1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online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customer</a:t>
            </a:r>
            <a:r>
              <a:rPr dirty="0" sz="1600" spc="-1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signing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and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Online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Payment</a:t>
            </a:r>
            <a:r>
              <a:rPr dirty="0" sz="1600" spc="50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for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payment</a:t>
            </a:r>
            <a:r>
              <a:rPr dirty="0" sz="1600" spc="-5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options.</a:t>
            </a:r>
            <a:r>
              <a:rPr dirty="0" sz="1600" spc="-2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Add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Customer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Reference </a:t>
            </a:r>
            <a:r>
              <a:rPr dirty="0" sz="1600">
                <a:latin typeface="Carlito"/>
                <a:cs typeface="Carlito"/>
              </a:rPr>
              <a:t>and</a:t>
            </a:r>
            <a:r>
              <a:rPr dirty="0" sz="1600" spc="-55">
                <a:latin typeface="Carlito"/>
                <a:cs typeface="Carlito"/>
              </a:rPr>
              <a:t> </a:t>
            </a:r>
            <a:r>
              <a:rPr dirty="0" sz="1600" spc="-20">
                <a:latin typeface="Carlito"/>
                <a:cs typeface="Carlito"/>
              </a:rPr>
              <a:t>Tags</a:t>
            </a:r>
            <a:r>
              <a:rPr dirty="0" sz="1600" spc="-5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to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print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variant</a:t>
            </a:r>
            <a:r>
              <a:rPr dirty="0" sz="1600" spc="-5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grids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and</a:t>
            </a:r>
            <a:r>
              <a:rPr dirty="0" sz="1600" spc="-5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reference Fiscal </a:t>
            </a:r>
            <a:r>
              <a:rPr dirty="0" sz="1600">
                <a:latin typeface="Carlito"/>
                <a:cs typeface="Carlito"/>
              </a:rPr>
              <a:t>Position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for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tax</a:t>
            </a:r>
            <a:r>
              <a:rPr dirty="0" sz="1600" spc="-5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adjustments.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Specify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Analytic</a:t>
            </a:r>
            <a:r>
              <a:rPr dirty="0" sz="1600" spc="-6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Account,</a:t>
            </a:r>
            <a:r>
              <a:rPr dirty="0" sz="1600" spc="-2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Account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 spc="-20">
                <a:latin typeface="Carlito"/>
                <a:cs typeface="Carlito"/>
              </a:rPr>
              <a:t>Tags,</a:t>
            </a:r>
            <a:r>
              <a:rPr dirty="0" sz="1600" spc="-6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and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 spc="-20">
                <a:latin typeface="Carlito"/>
                <a:cs typeface="Carlito"/>
              </a:rPr>
              <a:t>Payment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 spc="-30">
                <a:latin typeface="Carlito"/>
                <a:cs typeface="Carlito"/>
              </a:rPr>
              <a:t>Token,</a:t>
            </a:r>
            <a:r>
              <a:rPr dirty="0" sz="1600" spc="-2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and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activate Contract</a:t>
            </a:r>
            <a:r>
              <a:rPr dirty="0" sz="1600" spc="-1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in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Exception</a:t>
            </a:r>
            <a:r>
              <a:rPr dirty="0" sz="1600" spc="-1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if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needed.</a:t>
            </a:r>
            <a:endParaRPr sz="1600">
              <a:latin typeface="Carlito"/>
              <a:cs typeface="Carlito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2535" y="2548127"/>
            <a:ext cx="5948171" cy="310591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7834" y="630681"/>
            <a:ext cx="8305165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Carlito"/>
                <a:cs typeface="Carlito"/>
              </a:rPr>
              <a:t>Choose</a:t>
            </a:r>
            <a:r>
              <a:rPr dirty="0" sz="1600" spc="-1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Shipping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Policy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(as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soon</a:t>
            </a:r>
            <a:r>
              <a:rPr dirty="0" sz="1600" spc="-1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as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possible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or</a:t>
            </a:r>
            <a:r>
              <a:rPr dirty="0" sz="1600" spc="-1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when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all</a:t>
            </a:r>
            <a:r>
              <a:rPr dirty="0" sz="1600" spc="-5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products</a:t>
            </a:r>
            <a:r>
              <a:rPr dirty="0" sz="1600" spc="-1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are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ready)</a:t>
            </a:r>
            <a:r>
              <a:rPr dirty="0" sz="1600" spc="-5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and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mention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 spc="-25">
                <a:latin typeface="Carlito"/>
                <a:cs typeface="Carlito"/>
              </a:rPr>
              <a:t>the </a:t>
            </a:r>
            <a:r>
              <a:rPr dirty="0" sz="1600">
                <a:latin typeface="Carlito"/>
                <a:cs typeface="Carlito"/>
              </a:rPr>
              <a:t>delivery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date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in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Delivery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Date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column.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In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Tracking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section,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fill</a:t>
            </a:r>
            <a:r>
              <a:rPr dirty="0" sz="1600" spc="-6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in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Source</a:t>
            </a:r>
            <a:r>
              <a:rPr dirty="0" sz="1600" spc="-1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Document, Opportunity,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Campaign,</a:t>
            </a:r>
            <a:r>
              <a:rPr dirty="0" sz="1600" spc="-8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Medium,</a:t>
            </a:r>
            <a:r>
              <a:rPr dirty="0" sz="1600" spc="-7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and</a:t>
            </a:r>
            <a:r>
              <a:rPr dirty="0" sz="1600" spc="-6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Source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for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tracking</a:t>
            </a:r>
            <a:r>
              <a:rPr dirty="0" sz="1600" spc="-5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purposes.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Activating</a:t>
            </a:r>
            <a:r>
              <a:rPr dirty="0" sz="1600" spc="-7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Online</a:t>
            </a:r>
            <a:r>
              <a:rPr dirty="0" sz="1600" spc="-6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Signature</a:t>
            </a:r>
            <a:r>
              <a:rPr dirty="0" sz="1600" spc="-60">
                <a:latin typeface="Carlito"/>
                <a:cs typeface="Carlito"/>
              </a:rPr>
              <a:t> </a:t>
            </a:r>
            <a:r>
              <a:rPr dirty="0" sz="1600" spc="-20">
                <a:latin typeface="Carlito"/>
                <a:cs typeface="Carlito"/>
              </a:rPr>
              <a:t>adds </a:t>
            </a:r>
            <a:r>
              <a:rPr dirty="0" sz="1600">
                <a:latin typeface="Carlito"/>
                <a:cs typeface="Carlito"/>
              </a:rPr>
              <a:t>a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tab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for</a:t>
            </a:r>
            <a:r>
              <a:rPr dirty="0" sz="1600" spc="-2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capturing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customer's</a:t>
            </a:r>
            <a:r>
              <a:rPr dirty="0" sz="1600" spc="-10">
                <a:latin typeface="Carlito"/>
                <a:cs typeface="Carlito"/>
              </a:rPr>
              <a:t> signature</a:t>
            </a:r>
            <a:r>
              <a:rPr dirty="0" sz="1600" spc="-5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on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quotation</a:t>
            </a:r>
            <a:endParaRPr sz="1600">
              <a:latin typeface="Carlito"/>
              <a:cs typeface="Carlito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5583" y="2695955"/>
            <a:ext cx="5940552" cy="2810256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7834" y="630681"/>
            <a:ext cx="8338184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Carlito"/>
                <a:cs typeface="Carlito"/>
              </a:rPr>
              <a:t>Send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quotation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to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client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via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email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using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"Send</a:t>
            </a:r>
            <a:r>
              <a:rPr dirty="0" sz="1600" spc="-1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By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Email"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option.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If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customer</a:t>
            </a:r>
            <a:r>
              <a:rPr dirty="0" sz="1600" spc="-2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approves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quotation,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finalize</a:t>
            </a:r>
            <a:r>
              <a:rPr dirty="0" sz="1600" spc="-6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sale</a:t>
            </a:r>
            <a:r>
              <a:rPr dirty="0" sz="1600" spc="-5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by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clicking</a:t>
            </a:r>
            <a:r>
              <a:rPr dirty="0" sz="1600" spc="-5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Confirm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button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to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convert</a:t>
            </a:r>
            <a:r>
              <a:rPr dirty="0" sz="1600" spc="-2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it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into</a:t>
            </a:r>
            <a:r>
              <a:rPr dirty="0" sz="1600" spc="-5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sales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 spc="-25">
                <a:latin typeface="Carlito"/>
                <a:cs typeface="Carlito"/>
              </a:rPr>
              <a:t>order.</a:t>
            </a:r>
            <a:r>
              <a:rPr dirty="0" sz="1600" spc="15">
                <a:latin typeface="Carlito"/>
                <a:cs typeface="Carlito"/>
              </a:rPr>
              <a:t> </a:t>
            </a:r>
            <a:r>
              <a:rPr dirty="0" sz="1600" spc="-25">
                <a:latin typeface="Carlito"/>
                <a:cs typeface="Carlito"/>
              </a:rPr>
              <a:t>You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 spc="-25">
                <a:latin typeface="Carlito"/>
                <a:cs typeface="Carlito"/>
              </a:rPr>
              <a:t>can </a:t>
            </a:r>
            <a:r>
              <a:rPr dirty="0" sz="1600">
                <a:latin typeface="Carlito"/>
                <a:cs typeface="Carlito"/>
              </a:rPr>
              <a:t>cancel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quotation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using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Cancel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button</a:t>
            </a:r>
            <a:r>
              <a:rPr dirty="0" sz="1600" spc="-5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or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view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customer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preview</a:t>
            </a:r>
            <a:r>
              <a:rPr dirty="0" sz="1600" spc="-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by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clicking</a:t>
            </a:r>
            <a:r>
              <a:rPr dirty="0" sz="1600" spc="-6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Preview button.</a:t>
            </a:r>
            <a:endParaRPr sz="1600">
              <a:latin typeface="Carlito"/>
              <a:cs typeface="Carlito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4060" y="2616707"/>
            <a:ext cx="5943599" cy="296875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7834" y="630681"/>
            <a:ext cx="776160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Carlito"/>
                <a:cs typeface="Carlito"/>
              </a:rPr>
              <a:t>As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shown</a:t>
            </a:r>
            <a:r>
              <a:rPr dirty="0" sz="1600" spc="-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in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figure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 spc="-20">
                <a:latin typeface="Carlito"/>
                <a:cs typeface="Carlito"/>
              </a:rPr>
              <a:t>below,</a:t>
            </a:r>
            <a:r>
              <a:rPr dirty="0" sz="1600">
                <a:latin typeface="Carlito"/>
                <a:cs typeface="Carlito"/>
              </a:rPr>
              <a:t> the</a:t>
            </a:r>
            <a:r>
              <a:rPr dirty="0" sz="1600" spc="-2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status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of</a:t>
            </a:r>
            <a:r>
              <a:rPr dirty="0" sz="1600" spc="-1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2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quotation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will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be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changed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to</a:t>
            </a:r>
            <a:r>
              <a:rPr dirty="0" sz="1600" spc="-2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"Quotation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Sent."</a:t>
            </a:r>
            <a:endParaRPr sz="1600">
              <a:latin typeface="Carlito"/>
              <a:cs typeface="Carlito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2535" y="2616707"/>
            <a:ext cx="5948171" cy="2968752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7834" y="616356"/>
            <a:ext cx="8183880" cy="810260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4"/>
              </a:spcBef>
            </a:pPr>
            <a:r>
              <a:rPr dirty="0" sz="1600">
                <a:latin typeface="Carlito"/>
                <a:cs typeface="Carlito"/>
              </a:rPr>
              <a:t>Sale</a:t>
            </a:r>
            <a:r>
              <a:rPr dirty="0" sz="1600" spc="-10">
                <a:latin typeface="Carlito"/>
                <a:cs typeface="Carlito"/>
              </a:rPr>
              <a:t> Order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ct val="106900"/>
              </a:lnSpc>
              <a:spcBef>
                <a:spcPts val="10"/>
              </a:spcBef>
            </a:pPr>
            <a:r>
              <a:rPr dirty="0" sz="1600" spc="-35">
                <a:latin typeface="Carlito"/>
                <a:cs typeface="Carlito"/>
              </a:rPr>
              <a:t>You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can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now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select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Confirm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button.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status</a:t>
            </a:r>
            <a:r>
              <a:rPr dirty="0" sz="1600" spc="-5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of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quotation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will</a:t>
            </a:r>
            <a:r>
              <a:rPr dirty="0" sz="1600" spc="-6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change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to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Sales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Order</a:t>
            </a:r>
            <a:r>
              <a:rPr dirty="0" sz="1600" spc="-2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after </a:t>
            </a:r>
            <a:r>
              <a:rPr dirty="0" sz="1600">
                <a:latin typeface="Carlito"/>
                <a:cs typeface="Carlito"/>
              </a:rPr>
              <a:t>you</a:t>
            </a:r>
            <a:r>
              <a:rPr dirty="0" sz="1600" spc="-2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click</a:t>
            </a:r>
            <a:r>
              <a:rPr dirty="0" sz="1600" spc="-5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CONFIRM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button,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as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seen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in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figure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below.</a:t>
            </a:r>
            <a:endParaRPr sz="1600">
              <a:latin typeface="Carlito"/>
              <a:cs typeface="Carlito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8632" y="2557272"/>
            <a:ext cx="5934456" cy="3087624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7834" y="616356"/>
            <a:ext cx="8432800" cy="10712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105"/>
              </a:spcBef>
            </a:pP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5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Sales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Order</a:t>
            </a:r>
            <a:r>
              <a:rPr dirty="0" sz="1600" spc="-20">
                <a:latin typeface="Carlito"/>
                <a:cs typeface="Carlito"/>
              </a:rPr>
              <a:t> </a:t>
            </a:r>
            <a:r>
              <a:rPr dirty="0" sz="1600" spc="-25">
                <a:latin typeface="Carlito"/>
                <a:cs typeface="Carlito"/>
              </a:rPr>
              <a:t>Number,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Order</a:t>
            </a:r>
            <a:r>
              <a:rPr dirty="0" sz="1600" spc="-1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Date,</a:t>
            </a:r>
            <a:r>
              <a:rPr dirty="0" sz="1600" spc="-6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Website,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 spc="-20">
                <a:latin typeface="Carlito"/>
                <a:cs typeface="Carlito"/>
              </a:rPr>
              <a:t>Customer,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Salesperson,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Activities,</a:t>
            </a:r>
            <a:r>
              <a:rPr dirty="0" sz="1600" spc="-65">
                <a:latin typeface="Carlito"/>
                <a:cs typeface="Carlito"/>
              </a:rPr>
              <a:t> </a:t>
            </a:r>
            <a:r>
              <a:rPr dirty="0" sz="1600" spc="-25">
                <a:latin typeface="Carlito"/>
                <a:cs typeface="Carlito"/>
              </a:rPr>
              <a:t>Company,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 spc="-25">
                <a:latin typeface="Carlito"/>
                <a:cs typeface="Carlito"/>
              </a:rPr>
              <a:t>Total,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 spc="-25">
                <a:latin typeface="Carlito"/>
                <a:cs typeface="Carlito"/>
              </a:rPr>
              <a:t>and </a:t>
            </a:r>
            <a:r>
              <a:rPr dirty="0" sz="1600">
                <a:latin typeface="Carlito"/>
                <a:cs typeface="Carlito"/>
              </a:rPr>
              <a:t>Invoice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Status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are</a:t>
            </a:r>
            <a:r>
              <a:rPr dirty="0" sz="1600" spc="-2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displayed</a:t>
            </a:r>
            <a:r>
              <a:rPr dirty="0" sz="1600" spc="-6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in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platform's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list</a:t>
            </a:r>
            <a:r>
              <a:rPr dirty="0" sz="1600" spc="-5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view. </a:t>
            </a:r>
            <a:r>
              <a:rPr dirty="0" sz="1600">
                <a:latin typeface="Carlito"/>
                <a:cs typeface="Carlito"/>
              </a:rPr>
              <a:t>Odoo</a:t>
            </a:r>
            <a:r>
              <a:rPr dirty="0" sz="1600" spc="-1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supports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List,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Kanban,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 spc="-20">
                <a:latin typeface="Carlito"/>
                <a:cs typeface="Carlito"/>
              </a:rPr>
              <a:t>Calendar,</a:t>
            </a:r>
            <a:r>
              <a:rPr dirty="0" sz="1600" spc="-5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Pivot, </a:t>
            </a:r>
            <a:r>
              <a:rPr dirty="0" sz="1600">
                <a:latin typeface="Carlito"/>
                <a:cs typeface="Carlito"/>
              </a:rPr>
              <a:t>Graph,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and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Activity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views.</a:t>
            </a:r>
            <a:r>
              <a:rPr dirty="0" sz="1600" spc="-2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Filters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and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Group</a:t>
            </a:r>
            <a:r>
              <a:rPr dirty="0" sz="1600" spc="-2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By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options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help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streamline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search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operations</a:t>
            </a:r>
            <a:r>
              <a:rPr dirty="0" sz="1600" spc="-2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with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default </a:t>
            </a:r>
            <a:r>
              <a:rPr dirty="0" sz="1600">
                <a:latin typeface="Carlito"/>
                <a:cs typeface="Carlito"/>
              </a:rPr>
              <a:t>and</a:t>
            </a:r>
            <a:r>
              <a:rPr dirty="0" sz="1600" spc="-10">
                <a:latin typeface="Carlito"/>
                <a:cs typeface="Carlito"/>
              </a:rPr>
              <a:t> customizable</a:t>
            </a:r>
            <a:r>
              <a:rPr dirty="0" sz="1600" spc="-1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choices.</a:t>
            </a:r>
            <a:endParaRPr sz="1600">
              <a:latin typeface="Carlito"/>
              <a:cs typeface="Carlito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4060" y="2775204"/>
            <a:ext cx="5943599" cy="26517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655" y="2663951"/>
            <a:ext cx="8596884" cy="3845052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759663" y="653288"/>
            <a:ext cx="8385809" cy="1452880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algn="ctr" marL="12700" marR="5080">
              <a:lnSpc>
                <a:spcPct val="90100"/>
              </a:lnSpc>
              <a:spcBef>
                <a:spcPts val="305"/>
              </a:spcBef>
            </a:pPr>
            <a:r>
              <a:rPr dirty="0" sz="1700">
                <a:latin typeface="Carlito"/>
                <a:cs typeface="Carlito"/>
              </a:rPr>
              <a:t>In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Product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Name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column,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product's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name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may</a:t>
            </a:r>
            <a:r>
              <a:rPr dirty="0" sz="1700" spc="-2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be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mentioned.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If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you</a:t>
            </a:r>
            <a:r>
              <a:rPr dirty="0" sz="1700" spc="-2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want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to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sell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 spc="-20">
                <a:latin typeface="Carlito"/>
                <a:cs typeface="Carlito"/>
              </a:rPr>
              <a:t>this </a:t>
            </a:r>
            <a:r>
              <a:rPr dirty="0" sz="1700">
                <a:latin typeface="Carlito"/>
                <a:cs typeface="Carlito"/>
              </a:rPr>
              <a:t>product,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you</a:t>
            </a:r>
            <a:r>
              <a:rPr dirty="0" sz="1700" spc="-1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can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select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Can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be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Sold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option.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This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product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can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be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set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up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to</a:t>
            </a:r>
            <a:r>
              <a:rPr dirty="0" sz="1700" spc="-2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be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purchased</a:t>
            </a:r>
            <a:r>
              <a:rPr dirty="0" sz="1700" spc="-65">
                <a:latin typeface="Carlito"/>
                <a:cs typeface="Carlito"/>
              </a:rPr>
              <a:t> </a:t>
            </a:r>
            <a:r>
              <a:rPr dirty="0" sz="1700" spc="-25">
                <a:latin typeface="Carlito"/>
                <a:cs typeface="Carlito"/>
              </a:rPr>
              <a:t>by </a:t>
            </a:r>
            <a:r>
              <a:rPr dirty="0" sz="1700">
                <a:latin typeface="Carlito"/>
                <a:cs typeface="Carlito"/>
              </a:rPr>
              <a:t>using</a:t>
            </a:r>
            <a:r>
              <a:rPr dirty="0" sz="1700" spc="-6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Can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be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Purchased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option.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By</a:t>
            </a:r>
            <a:r>
              <a:rPr dirty="0" sz="1700" spc="-2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using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Can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be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Expensed</a:t>
            </a:r>
            <a:r>
              <a:rPr dirty="0" sz="1700" spc="-6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option,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product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can</a:t>
            </a:r>
            <a:r>
              <a:rPr dirty="0" sz="1700" spc="-20">
                <a:latin typeface="Carlito"/>
                <a:cs typeface="Carlito"/>
              </a:rPr>
              <a:t> </a:t>
            </a:r>
            <a:r>
              <a:rPr dirty="0" sz="1700" spc="-25">
                <a:latin typeface="Carlito"/>
                <a:cs typeface="Carlito"/>
              </a:rPr>
              <a:t>be </a:t>
            </a:r>
            <a:r>
              <a:rPr dirty="0" sz="1700">
                <a:latin typeface="Carlito"/>
                <a:cs typeface="Carlito"/>
              </a:rPr>
              <a:t>chosen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at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</a:t>
            </a:r>
            <a:r>
              <a:rPr dirty="0" sz="1700" spc="-2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cost.</a:t>
            </a:r>
            <a:r>
              <a:rPr dirty="0" sz="1700" spc="-1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By</a:t>
            </a:r>
            <a:r>
              <a:rPr dirty="0" sz="1700" spc="-2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choosing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Recurring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option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while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confirming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sales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order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for</a:t>
            </a:r>
            <a:r>
              <a:rPr dirty="0" sz="1700" spc="-15">
                <a:latin typeface="Carlito"/>
                <a:cs typeface="Carlito"/>
              </a:rPr>
              <a:t> </a:t>
            </a:r>
            <a:r>
              <a:rPr dirty="0" sz="1700" spc="-20">
                <a:latin typeface="Carlito"/>
                <a:cs typeface="Carlito"/>
              </a:rPr>
              <a:t>this </a:t>
            </a:r>
            <a:r>
              <a:rPr dirty="0" sz="1700">
                <a:latin typeface="Carlito"/>
                <a:cs typeface="Carlito"/>
              </a:rPr>
              <a:t>product,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subscription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will</a:t>
            </a:r>
            <a:r>
              <a:rPr dirty="0" sz="1700" spc="-6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be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created.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By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selecting</a:t>
            </a:r>
            <a:r>
              <a:rPr dirty="0" sz="1700" spc="-6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Can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be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Rented</a:t>
            </a:r>
            <a:r>
              <a:rPr dirty="0" sz="1700" spc="-6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option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in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Odoo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,</a:t>
            </a:r>
            <a:r>
              <a:rPr dirty="0" sz="1700" spc="-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you</a:t>
            </a:r>
            <a:r>
              <a:rPr dirty="0" sz="1700" spc="-15">
                <a:latin typeface="Carlito"/>
                <a:cs typeface="Carlito"/>
              </a:rPr>
              <a:t> </a:t>
            </a:r>
            <a:r>
              <a:rPr dirty="0" sz="1700" spc="-25">
                <a:latin typeface="Carlito"/>
                <a:cs typeface="Carlito"/>
              </a:rPr>
              <a:t>can </a:t>
            </a:r>
            <a:r>
              <a:rPr dirty="0" sz="1700">
                <a:latin typeface="Carlito"/>
                <a:cs typeface="Carlito"/>
              </a:rPr>
              <a:t>rent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item.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7834" y="616356"/>
            <a:ext cx="7863205" cy="5499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100"/>
              </a:spcBef>
            </a:pPr>
            <a:r>
              <a:rPr dirty="0" sz="1600">
                <a:latin typeface="Carlito"/>
                <a:cs typeface="Carlito"/>
              </a:rPr>
              <a:t>In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Odoo</a:t>
            </a:r>
            <a:r>
              <a:rPr dirty="0" sz="1600" spc="-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17,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creating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invoices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for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sales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orders</a:t>
            </a:r>
            <a:r>
              <a:rPr dirty="0" sz="1600" spc="-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is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simple.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After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confirming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sales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 spc="-30">
                <a:latin typeface="Carlito"/>
                <a:cs typeface="Carlito"/>
              </a:rPr>
              <a:t>order,</a:t>
            </a:r>
            <a:r>
              <a:rPr dirty="0" sz="1600" spc="-2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"Create </a:t>
            </a:r>
            <a:r>
              <a:rPr dirty="0" sz="1600">
                <a:latin typeface="Carlito"/>
                <a:cs typeface="Carlito"/>
              </a:rPr>
              <a:t>Invoice"</a:t>
            </a:r>
            <a:r>
              <a:rPr dirty="0" sz="1600" spc="-5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button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appears</a:t>
            </a:r>
            <a:r>
              <a:rPr dirty="0" sz="1600" spc="-5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in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sales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window.</a:t>
            </a:r>
            <a:endParaRPr sz="1600">
              <a:latin typeface="Carlito"/>
              <a:cs typeface="Carlito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8632" y="2538983"/>
            <a:ext cx="5934456" cy="3125724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7834" y="630681"/>
            <a:ext cx="837819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Carlito"/>
                <a:cs typeface="Carlito"/>
              </a:rPr>
              <a:t>Select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"Create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Invoice"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from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menu.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 spc="-60">
                <a:latin typeface="Carlito"/>
                <a:cs typeface="Carlito"/>
              </a:rPr>
              <a:t>To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choose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type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of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invoice,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popup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window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will</a:t>
            </a:r>
            <a:r>
              <a:rPr dirty="0" sz="1600" spc="-5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open. </a:t>
            </a:r>
            <a:r>
              <a:rPr dirty="0" sz="1600">
                <a:latin typeface="Carlito"/>
                <a:cs typeface="Carlito"/>
              </a:rPr>
              <a:t>Based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on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your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organization's</a:t>
            </a:r>
            <a:r>
              <a:rPr dirty="0" sz="1600" spc="-7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invoicing</a:t>
            </a:r>
            <a:r>
              <a:rPr dirty="0" sz="1600" spc="-6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policies,</a:t>
            </a:r>
            <a:r>
              <a:rPr dirty="0" sz="1600" spc="-5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choose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between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</a:t>
            </a:r>
            <a:r>
              <a:rPr dirty="0" sz="1600" spc="-5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Regular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Invoice,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Down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Payment</a:t>
            </a:r>
            <a:r>
              <a:rPr dirty="0" sz="1600" spc="50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(%),</a:t>
            </a:r>
            <a:r>
              <a:rPr dirty="0" sz="1600" spc="-1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or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Down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Payment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(Fixed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amount).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Click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"Create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Draft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Invoice"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to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view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draft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in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new</a:t>
            </a:r>
            <a:r>
              <a:rPr dirty="0" sz="1600" spc="-2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window.</a:t>
            </a:r>
            <a:endParaRPr sz="1600">
              <a:latin typeface="Carlito"/>
              <a:cs typeface="Carlito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5583" y="3259835"/>
            <a:ext cx="5940552" cy="168249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7834" y="630682"/>
            <a:ext cx="742378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Carlito"/>
                <a:cs typeface="Carlito"/>
              </a:rPr>
              <a:t>After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confirming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invoice,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click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"Register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Payment"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in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Odoo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17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to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process</a:t>
            </a:r>
            <a:r>
              <a:rPr dirty="0" sz="1600" spc="-1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payment</a:t>
            </a:r>
            <a:r>
              <a:rPr dirty="0" sz="1800" spc="-10">
                <a:solidFill>
                  <a:srgbClr val="5FCAEE"/>
                </a:solidFill>
                <a:latin typeface="Carlito"/>
                <a:cs typeface="Carlito"/>
              </a:rPr>
              <a:t>.</a:t>
            </a:r>
            <a:endParaRPr sz="1800">
              <a:latin typeface="Carlito"/>
              <a:cs typeface="Carlito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8632" y="2796539"/>
            <a:ext cx="5934456" cy="2610612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7834" y="630681"/>
            <a:ext cx="7969884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Carlito"/>
                <a:cs typeface="Carlito"/>
              </a:rPr>
              <a:t>In</a:t>
            </a:r>
            <a:r>
              <a:rPr dirty="0" sz="1600" spc="-6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new</a:t>
            </a:r>
            <a:r>
              <a:rPr dirty="0" sz="1600" spc="-3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wizard,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define</a:t>
            </a:r>
            <a:r>
              <a:rPr dirty="0" sz="1600" spc="-6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Journal,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Payment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Bank,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Recipient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Bank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Account,</a:t>
            </a:r>
            <a:r>
              <a:rPr dirty="0" sz="1600" spc="-5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Amount,</a:t>
            </a:r>
            <a:r>
              <a:rPr dirty="0" sz="1600" spc="-3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Payment </a:t>
            </a:r>
            <a:r>
              <a:rPr dirty="0" sz="1600">
                <a:latin typeface="Carlito"/>
                <a:cs typeface="Carlito"/>
              </a:rPr>
              <a:t>Date,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and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Memo.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Click</a:t>
            </a:r>
            <a:r>
              <a:rPr dirty="0" sz="1600" spc="-6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"Create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Payment."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invoice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status</a:t>
            </a:r>
            <a:r>
              <a:rPr dirty="0" sz="1600" spc="-5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will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change</a:t>
            </a:r>
            <a:r>
              <a:rPr dirty="0" sz="1600" spc="-5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to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"In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Payment,"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and</a:t>
            </a:r>
            <a:r>
              <a:rPr dirty="0" sz="1600" spc="-55">
                <a:latin typeface="Carlito"/>
                <a:cs typeface="Carlito"/>
              </a:rPr>
              <a:t> </a:t>
            </a:r>
            <a:r>
              <a:rPr dirty="0" sz="1600" spc="-25">
                <a:latin typeface="Carlito"/>
                <a:cs typeface="Carlito"/>
              </a:rPr>
              <a:t>to </a:t>
            </a:r>
            <a:r>
              <a:rPr dirty="0" sz="1600">
                <a:latin typeface="Carlito"/>
                <a:cs typeface="Carlito"/>
              </a:rPr>
              <a:t>"Paid"</a:t>
            </a:r>
            <a:r>
              <a:rPr dirty="0" sz="1600" spc="-5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once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40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customer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completes</a:t>
            </a:r>
            <a:r>
              <a:rPr dirty="0" sz="1600" spc="-25">
                <a:latin typeface="Carlito"/>
                <a:cs typeface="Carlito"/>
              </a:rPr>
              <a:t> </a:t>
            </a:r>
            <a:r>
              <a:rPr dirty="0" sz="1600">
                <a:latin typeface="Carlito"/>
                <a:cs typeface="Carlito"/>
              </a:rPr>
              <a:t>the</a:t>
            </a:r>
            <a:r>
              <a:rPr dirty="0" sz="1600" spc="-45">
                <a:latin typeface="Carlito"/>
                <a:cs typeface="Carlito"/>
              </a:rPr>
              <a:t> </a:t>
            </a:r>
            <a:r>
              <a:rPr dirty="0" sz="1600" spc="-10">
                <a:latin typeface="Carlito"/>
                <a:cs typeface="Carlito"/>
              </a:rPr>
              <a:t>payment.</a:t>
            </a:r>
            <a:endParaRPr sz="1600">
              <a:latin typeface="Carlito"/>
              <a:cs typeface="Carlito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180" y="2796539"/>
            <a:ext cx="8595360" cy="2609088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124961" y="1425066"/>
            <a:ext cx="5868670" cy="1946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Odoo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17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Sales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module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includes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several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advanced </a:t>
            </a:r>
            <a:r>
              <a:rPr dirty="0" sz="1800">
                <a:latin typeface="Trebuchet MS"/>
                <a:cs typeface="Trebuchet MS"/>
              </a:rPr>
              <a:t>options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its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Settings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menu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to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enhance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functionality. </a:t>
            </a:r>
            <a:r>
              <a:rPr dirty="0" sz="1800">
                <a:latin typeface="Trebuchet MS"/>
                <a:cs typeface="Trebuchet MS"/>
              </a:rPr>
              <a:t>These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features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can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be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activated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or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deactivated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based</a:t>
            </a:r>
            <a:r>
              <a:rPr dirty="0" sz="1800" spc="-80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on </a:t>
            </a:r>
            <a:r>
              <a:rPr dirty="0" sz="1800">
                <a:latin typeface="Trebuchet MS"/>
                <a:cs typeface="Trebuchet MS"/>
              </a:rPr>
              <a:t>your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specific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needs,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allowing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for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more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tailored implementation.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Depending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on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tasks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you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perform, </a:t>
            </a:r>
            <a:r>
              <a:rPr dirty="0" sz="1800">
                <a:latin typeface="Trebuchet MS"/>
                <a:cs typeface="Trebuchet MS"/>
              </a:rPr>
              <a:t>you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can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adjust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these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settings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to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optimize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sales </a:t>
            </a:r>
            <a:r>
              <a:rPr dirty="0" sz="1800">
                <a:latin typeface="Trebuchet MS"/>
                <a:cs typeface="Trebuchet MS"/>
              </a:rPr>
              <a:t>operations.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Let’s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explore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these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options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more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detail.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7834" y="636778"/>
            <a:ext cx="843407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rebuchet MS"/>
                <a:cs typeface="Trebuchet MS"/>
              </a:rPr>
              <a:t>In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Odoo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17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Sales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module,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you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can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configure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product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variants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and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attributes</a:t>
            </a:r>
            <a:r>
              <a:rPr dirty="0" sz="1800" spc="5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by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enabling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"variants"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option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from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Product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Catalog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menu.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65">
                <a:latin typeface="Trebuchet MS"/>
                <a:cs typeface="Trebuchet MS"/>
              </a:rPr>
              <a:t>You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can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also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set </a:t>
            </a:r>
            <a:r>
              <a:rPr dirty="0" sz="1800">
                <a:latin typeface="Trebuchet MS"/>
                <a:cs typeface="Trebuchet MS"/>
              </a:rPr>
              <a:t>multiple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units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of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measure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for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products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by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activating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"Units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of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Measure"</a:t>
            </a:r>
            <a:r>
              <a:rPr dirty="0" sz="1800" spc="5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option,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which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is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essential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for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managing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sales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effectively.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180" y="2202179"/>
            <a:ext cx="8595360" cy="3797808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7834" y="636778"/>
            <a:ext cx="839660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rebuchet MS"/>
                <a:cs typeface="Trebuchet MS"/>
              </a:rPr>
              <a:t>Odoo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17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allows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you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to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manage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and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sell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packaged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goods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by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enabling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-1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"Product Packagings"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option.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You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can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specify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packaging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types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product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settings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under </a:t>
            </a: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Inventory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tab.</a:t>
            </a:r>
            <a:r>
              <a:rPr dirty="0" sz="1800" spc="-8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Inventory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module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also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helps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managing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product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bundles efficiently.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8532" y="2161032"/>
            <a:ext cx="7534656" cy="3881628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7834" y="636778"/>
            <a:ext cx="843724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rebuchet MS"/>
                <a:cs typeface="Trebuchet MS"/>
              </a:rPr>
              <a:t>Enable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"Variant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Grid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Entry"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feature</a:t>
            </a:r>
            <a:r>
              <a:rPr dirty="0" sz="1800" spc="-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to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add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multiple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product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variants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to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sales </a:t>
            </a:r>
            <a:r>
              <a:rPr dirty="0" sz="1800" spc="-35">
                <a:latin typeface="Trebuchet MS"/>
                <a:cs typeface="Trebuchet MS"/>
              </a:rPr>
              <a:t>order.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-1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Attributes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&amp;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Variants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tab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of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product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setup,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you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can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configure </a:t>
            </a:r>
            <a:r>
              <a:rPr dirty="0" sz="1800">
                <a:latin typeface="Trebuchet MS"/>
                <a:cs typeface="Trebuchet MS"/>
              </a:rPr>
              <a:t>variant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selection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with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two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options: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Product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Configurator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or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Order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Grid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Entry.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rebuchet MS"/>
                <a:cs typeface="Trebuchet MS"/>
              </a:rPr>
              <a:t>When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creating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sales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35">
                <a:latin typeface="Trebuchet MS"/>
                <a:cs typeface="Trebuchet MS"/>
              </a:rPr>
              <a:t>order,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pop-</a:t>
            </a:r>
            <a:r>
              <a:rPr dirty="0" sz="1800">
                <a:latin typeface="Trebuchet MS"/>
                <a:cs typeface="Trebuchet MS"/>
              </a:rPr>
              <a:t>up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will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appear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for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selecting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product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variants.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6632" y="2161032"/>
            <a:ext cx="7458456" cy="3881628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7834" y="636778"/>
            <a:ext cx="24333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rebuchet MS"/>
                <a:cs typeface="Trebuchet MS"/>
              </a:rPr>
              <a:t>1.</a:t>
            </a:r>
            <a:r>
              <a:rPr dirty="0" sz="1800" spc="-7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Product</a:t>
            </a:r>
            <a:r>
              <a:rPr dirty="0" sz="1800" spc="-7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Configurator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180" y="2407920"/>
            <a:ext cx="8595360" cy="3387852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7834" y="636778"/>
            <a:ext cx="13392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rebuchet MS"/>
                <a:cs typeface="Trebuchet MS"/>
              </a:rPr>
              <a:t>2.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Grid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Entry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180" y="2796539"/>
            <a:ext cx="8595360" cy="26090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43762" y="369265"/>
            <a:ext cx="8251190" cy="1306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09270">
              <a:lnSpc>
                <a:spcPct val="100000"/>
              </a:lnSpc>
              <a:spcBef>
                <a:spcPts val="105"/>
              </a:spcBef>
            </a:pP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15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general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information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about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1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product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is</a:t>
            </a:r>
            <a:r>
              <a:rPr dirty="0" sz="1700" spc="-1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mentioned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on</a:t>
            </a:r>
            <a:r>
              <a:rPr dirty="0" sz="1700" spc="-1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1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General</a:t>
            </a:r>
            <a:r>
              <a:rPr dirty="0" sz="1700" spc="-15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Information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 spc="-25">
                <a:latin typeface="Carlito"/>
                <a:cs typeface="Carlito"/>
              </a:rPr>
              <a:t>tab</a:t>
            </a:r>
            <a:endParaRPr sz="1700">
              <a:latin typeface="Carlito"/>
              <a:cs typeface="Carlito"/>
            </a:endParaRPr>
          </a:p>
          <a:p>
            <a:pPr algn="ctr" marL="12700" marR="186690">
              <a:lnSpc>
                <a:spcPct val="100299"/>
              </a:lnSpc>
              <a:spcBef>
                <a:spcPts val="1905"/>
              </a:spcBef>
            </a:pPr>
            <a:r>
              <a:rPr dirty="0" sz="1700">
                <a:latin typeface="Carlito"/>
                <a:cs typeface="Carlito"/>
              </a:rPr>
              <a:t>Odoo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product</a:t>
            </a:r>
            <a:r>
              <a:rPr dirty="0" sz="1700" spc="-7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types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include</a:t>
            </a:r>
            <a:r>
              <a:rPr dirty="0" sz="1700" spc="-7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Consumable,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Service,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Storable</a:t>
            </a:r>
            <a:r>
              <a:rPr dirty="0" sz="1700" spc="-6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Products,</a:t>
            </a:r>
            <a:r>
              <a:rPr dirty="0" sz="1700" spc="-6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Event</a:t>
            </a:r>
            <a:r>
              <a:rPr dirty="0" sz="1700" spc="-6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Tickets,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Courses, </a:t>
            </a:r>
            <a:r>
              <a:rPr dirty="0" sz="1700">
                <a:latin typeface="Carlito"/>
                <a:cs typeface="Carlito"/>
              </a:rPr>
              <a:t>and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Event</a:t>
            </a:r>
            <a:r>
              <a:rPr dirty="0" sz="1700" spc="-6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Booths.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Odoo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invoicing</a:t>
            </a:r>
            <a:r>
              <a:rPr dirty="0" sz="1700" spc="-7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policies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can</a:t>
            </a:r>
            <a:r>
              <a:rPr dirty="0" sz="1700" spc="-6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be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set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for</a:t>
            </a:r>
            <a:r>
              <a:rPr dirty="0" sz="1700" spc="-1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each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product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type.</a:t>
            </a:r>
            <a:r>
              <a:rPr dirty="0" sz="1700" spc="-5">
                <a:latin typeface="Carlito"/>
                <a:cs typeface="Carlito"/>
              </a:rPr>
              <a:t> </a:t>
            </a:r>
            <a:r>
              <a:rPr dirty="0" sz="1700" spc="-25">
                <a:latin typeface="Carlito"/>
                <a:cs typeface="Carlito"/>
              </a:rPr>
              <a:t>You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can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invoice </a:t>
            </a:r>
            <a:r>
              <a:rPr dirty="0" sz="1700">
                <a:latin typeface="Carlito"/>
                <a:cs typeface="Carlito"/>
              </a:rPr>
              <a:t>based</a:t>
            </a:r>
            <a:r>
              <a:rPr dirty="0" sz="1700" spc="-6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on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ordered</a:t>
            </a:r>
            <a:r>
              <a:rPr dirty="0" sz="1700" spc="-7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quantities</a:t>
            </a:r>
            <a:r>
              <a:rPr dirty="0" sz="1700" spc="-6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or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delivered</a:t>
            </a:r>
            <a:r>
              <a:rPr dirty="0" sz="1700" spc="-70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quantities</a:t>
            </a:r>
            <a:endParaRPr sz="1700">
              <a:latin typeface="Carlito"/>
              <a:cs typeface="Carlito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655" y="1933955"/>
            <a:ext cx="8491728" cy="444246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7834" y="636778"/>
            <a:ext cx="831786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rebuchet MS"/>
                <a:cs typeface="Trebuchet MS"/>
              </a:rPr>
              <a:t>Pricing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pricing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tab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Settings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contains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options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Discounts,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Pricelists,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Discounts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&amp; </a:t>
            </a:r>
            <a:r>
              <a:rPr dirty="0" sz="1800">
                <a:latin typeface="Trebuchet MS"/>
                <a:cs typeface="Trebuchet MS"/>
              </a:rPr>
              <a:t>Gift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Card,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and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Margin.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0788" y="2161032"/>
            <a:ext cx="8010144" cy="3881628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7834" y="636778"/>
            <a:ext cx="834898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rebuchet MS"/>
                <a:cs typeface="Trebuchet MS"/>
              </a:rPr>
              <a:t>Enable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"Discounts"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feature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from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Pricing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tab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Settings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menu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to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apply </a:t>
            </a:r>
            <a:r>
              <a:rPr dirty="0" sz="1800">
                <a:latin typeface="Trebuchet MS"/>
                <a:cs typeface="Trebuchet MS"/>
              </a:rPr>
              <a:t>discounts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to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sales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order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lines.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Discounts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can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be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added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manually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or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automatically </a:t>
            </a:r>
            <a:r>
              <a:rPr dirty="0" sz="1800">
                <a:latin typeface="Trebuchet MS"/>
                <a:cs typeface="Trebuchet MS"/>
              </a:rPr>
              <a:t>based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on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applicable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price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list.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6236" y="2161032"/>
            <a:ext cx="7699247" cy="3881628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7834" y="636778"/>
            <a:ext cx="8325484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rebuchet MS"/>
                <a:cs typeface="Trebuchet MS"/>
              </a:rPr>
              <a:t>Odoo</a:t>
            </a:r>
            <a:r>
              <a:rPr dirty="0" sz="1800" spc="-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17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introduces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new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discount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option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-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order</a:t>
            </a:r>
            <a:r>
              <a:rPr dirty="0" sz="1800" spc="-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line,</a:t>
            </a:r>
            <a:r>
              <a:rPr dirty="0" sz="1800" spc="-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accessible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after </a:t>
            </a:r>
            <a:r>
              <a:rPr dirty="0" sz="1800">
                <a:latin typeface="Trebuchet MS"/>
                <a:cs typeface="Trebuchet MS"/>
              </a:rPr>
              <a:t>enabling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"Discount"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feature.</a:t>
            </a:r>
            <a:r>
              <a:rPr dirty="0" sz="1800" spc="-60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You </a:t>
            </a:r>
            <a:r>
              <a:rPr dirty="0" sz="1800">
                <a:latin typeface="Trebuchet MS"/>
                <a:cs typeface="Trebuchet MS"/>
              </a:rPr>
              <a:t>can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select</a:t>
            </a:r>
            <a:r>
              <a:rPr dirty="0" sz="1800" spc="-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and</a:t>
            </a:r>
            <a:r>
              <a:rPr dirty="0" sz="1800" spc="-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apply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discounts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directly</a:t>
            </a:r>
            <a:r>
              <a:rPr dirty="0" sz="1800" spc="-65">
                <a:latin typeface="Trebuchet MS"/>
                <a:cs typeface="Trebuchet MS"/>
              </a:rPr>
              <a:t> </a:t>
            </a:r>
            <a:r>
              <a:rPr dirty="0" sz="1800" spc="-20">
                <a:latin typeface="Trebuchet MS"/>
                <a:cs typeface="Trebuchet MS"/>
              </a:rPr>
              <a:t>from </a:t>
            </a:r>
            <a:r>
              <a:rPr dirty="0" sz="1800">
                <a:latin typeface="Trebuchet MS"/>
                <a:cs typeface="Trebuchet MS"/>
              </a:rPr>
              <a:t>the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order</a:t>
            </a:r>
            <a:r>
              <a:rPr dirty="0" sz="1800" spc="-4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line.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8803" y="2161032"/>
            <a:ext cx="7754111" cy="3881628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3419411"/>
            <a:ext cx="4514850" cy="3439160"/>
            <a:chOff x="0" y="3419411"/>
            <a:chExt cx="4514850" cy="343916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00" y="3428999"/>
              <a:ext cx="4390644" cy="100583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09537" y="3424173"/>
              <a:ext cx="4400550" cy="1015365"/>
            </a:xfrm>
            <a:custGeom>
              <a:avLst/>
              <a:gdLst/>
              <a:ahLst/>
              <a:cxnLst/>
              <a:rect l="l" t="t" r="r" b="b"/>
              <a:pathLst>
                <a:path w="4400550" h="1015364">
                  <a:moveTo>
                    <a:pt x="0" y="1015364"/>
                  </a:moveTo>
                  <a:lnTo>
                    <a:pt x="4400169" y="1015364"/>
                  </a:lnTo>
                  <a:lnTo>
                    <a:pt x="4400169" y="0"/>
                  </a:lnTo>
                  <a:lnTo>
                    <a:pt x="0" y="0"/>
                  </a:lnTo>
                  <a:lnTo>
                    <a:pt x="0" y="101536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757834" y="636778"/>
            <a:ext cx="8345170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rebuchet MS"/>
                <a:cs typeface="Trebuchet MS"/>
              </a:rPr>
              <a:t>The</a:t>
            </a:r>
            <a:r>
              <a:rPr dirty="0" sz="1600" spc="-3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user</a:t>
            </a:r>
            <a:r>
              <a:rPr dirty="0" sz="1600" spc="-4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can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apply</a:t>
            </a:r>
            <a:r>
              <a:rPr dirty="0" sz="1600" spc="-3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global</a:t>
            </a:r>
            <a:r>
              <a:rPr dirty="0" sz="1600" spc="-2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discount,</a:t>
            </a:r>
            <a:r>
              <a:rPr dirty="0" sz="1600" spc="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fixed</a:t>
            </a:r>
            <a:r>
              <a:rPr dirty="0" sz="1600" spc="-3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discount,</a:t>
            </a:r>
            <a:r>
              <a:rPr dirty="0" sz="1600" spc="-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or</a:t>
            </a:r>
            <a:r>
              <a:rPr dirty="0" sz="1600" spc="-3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</a:t>
            </a:r>
            <a:r>
              <a:rPr dirty="0" sz="1600" spc="-3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discount</a:t>
            </a:r>
            <a:r>
              <a:rPr dirty="0" sz="1600" spc="-1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on</a:t>
            </a:r>
            <a:r>
              <a:rPr dirty="0" sz="1600" spc="-3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every</a:t>
            </a:r>
            <a:r>
              <a:rPr dirty="0" sz="1600" spc="-2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order</a:t>
            </a:r>
            <a:r>
              <a:rPr dirty="0" sz="1600" spc="-3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line</a:t>
            </a:r>
            <a:r>
              <a:rPr dirty="0" sz="1600" spc="-15">
                <a:latin typeface="Trebuchet MS"/>
                <a:cs typeface="Trebuchet MS"/>
              </a:rPr>
              <a:t> </a:t>
            </a:r>
            <a:r>
              <a:rPr dirty="0" sz="1600" spc="-25">
                <a:latin typeface="Trebuchet MS"/>
                <a:cs typeface="Trebuchet MS"/>
              </a:rPr>
              <a:t>by </a:t>
            </a:r>
            <a:r>
              <a:rPr dirty="0" sz="1600">
                <a:latin typeface="Trebuchet MS"/>
                <a:cs typeface="Trebuchet MS"/>
              </a:rPr>
              <a:t>using</a:t>
            </a:r>
            <a:r>
              <a:rPr dirty="0" sz="1600" spc="-2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this.</a:t>
            </a:r>
            <a:r>
              <a:rPr dirty="0" sz="1600" spc="-1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Select</a:t>
            </a:r>
            <a:r>
              <a:rPr dirty="0" sz="1600" spc="-1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</a:t>
            </a:r>
            <a:r>
              <a:rPr dirty="0" sz="1600" spc="-3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single</a:t>
            </a:r>
            <a:r>
              <a:rPr dirty="0" sz="1600" spc="-2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kind</a:t>
            </a:r>
            <a:r>
              <a:rPr dirty="0" sz="1600" spc="-2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and</a:t>
            </a:r>
            <a:r>
              <a:rPr dirty="0" sz="1600" spc="-3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apply</a:t>
            </a:r>
            <a:r>
              <a:rPr dirty="0" sz="1600" spc="-2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the</a:t>
            </a:r>
            <a:r>
              <a:rPr dirty="0" sz="1600" spc="-2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coupon.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600">
              <a:latin typeface="Trebuchet MS"/>
              <a:cs typeface="Trebuchet MS"/>
            </a:endParaRPr>
          </a:p>
          <a:p>
            <a:pPr marL="12700" marR="154940">
              <a:lnSpc>
                <a:spcPct val="100000"/>
              </a:lnSpc>
            </a:pPr>
            <a:r>
              <a:rPr dirty="0" sz="1600">
                <a:latin typeface="Trebuchet MS"/>
                <a:cs typeface="Trebuchet MS"/>
              </a:rPr>
              <a:t>The</a:t>
            </a:r>
            <a:r>
              <a:rPr dirty="0" sz="1600" spc="-3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discount</a:t>
            </a:r>
            <a:r>
              <a:rPr dirty="0" sz="1600" spc="-2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will</a:t>
            </a:r>
            <a:r>
              <a:rPr dirty="0" sz="1600" spc="-1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then</a:t>
            </a:r>
            <a:r>
              <a:rPr dirty="0" sz="1600" spc="-4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be</a:t>
            </a:r>
            <a:r>
              <a:rPr dirty="0" sz="1600" spc="-2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added</a:t>
            </a:r>
            <a:r>
              <a:rPr dirty="0" sz="1600" spc="-4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to</a:t>
            </a:r>
            <a:r>
              <a:rPr dirty="0" sz="1600" spc="-3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the</a:t>
            </a:r>
            <a:r>
              <a:rPr dirty="0" sz="1600" spc="-2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order</a:t>
            </a:r>
            <a:r>
              <a:rPr dirty="0" sz="1600" spc="-2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line</a:t>
            </a:r>
            <a:r>
              <a:rPr dirty="0" sz="1600" spc="-2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by</a:t>
            </a:r>
            <a:r>
              <a:rPr dirty="0" sz="1600" spc="-4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clicking</a:t>
            </a:r>
            <a:r>
              <a:rPr dirty="0" sz="1600" spc="-1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the</a:t>
            </a:r>
            <a:r>
              <a:rPr dirty="0" sz="1600" spc="-114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Apply</a:t>
            </a:r>
            <a:r>
              <a:rPr dirty="0" sz="1600" spc="-2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button,</a:t>
            </a:r>
            <a:r>
              <a:rPr dirty="0" sz="1600" spc="4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as</a:t>
            </a:r>
            <a:r>
              <a:rPr dirty="0" sz="1600" spc="-4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seen</a:t>
            </a:r>
            <a:r>
              <a:rPr dirty="0" sz="1600" spc="-30">
                <a:latin typeface="Trebuchet MS"/>
                <a:cs typeface="Trebuchet MS"/>
              </a:rPr>
              <a:t> </a:t>
            </a:r>
            <a:r>
              <a:rPr dirty="0" sz="1600" spc="-25">
                <a:latin typeface="Trebuchet MS"/>
                <a:cs typeface="Trebuchet MS"/>
              </a:rPr>
              <a:t>in </a:t>
            </a:r>
            <a:r>
              <a:rPr dirty="0" sz="1600">
                <a:latin typeface="Trebuchet MS"/>
                <a:cs typeface="Trebuchet MS"/>
              </a:rPr>
              <a:t>the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screenshot</a:t>
            </a:r>
            <a:r>
              <a:rPr dirty="0" sz="1600" spc="-4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below.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4751387" y="2419667"/>
            <a:ext cx="5871210" cy="3024505"/>
            <a:chOff x="4751387" y="2419667"/>
            <a:chExt cx="5871210" cy="3024505"/>
          </a:xfrm>
        </p:grpSpPr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0975" y="2429255"/>
              <a:ext cx="5852160" cy="3005328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4756150" y="2424429"/>
              <a:ext cx="5861685" cy="3014980"/>
            </a:xfrm>
            <a:custGeom>
              <a:avLst/>
              <a:gdLst/>
              <a:ahLst/>
              <a:cxnLst/>
              <a:rect l="l" t="t" r="r" b="b"/>
              <a:pathLst>
                <a:path w="5861684" h="3014979">
                  <a:moveTo>
                    <a:pt x="0" y="3014853"/>
                  </a:moveTo>
                  <a:lnTo>
                    <a:pt x="5861684" y="3014853"/>
                  </a:lnTo>
                  <a:lnTo>
                    <a:pt x="5861684" y="0"/>
                  </a:lnTo>
                  <a:lnTo>
                    <a:pt x="0" y="0"/>
                  </a:lnTo>
                  <a:lnTo>
                    <a:pt x="0" y="301485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7834" y="636778"/>
            <a:ext cx="819340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rebuchet MS"/>
                <a:cs typeface="Trebuchet MS"/>
              </a:rPr>
              <a:t>Enable</a:t>
            </a:r>
            <a:r>
              <a:rPr dirty="0" sz="1600" spc="-3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the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"Margins"</a:t>
            </a:r>
            <a:r>
              <a:rPr dirty="0" sz="1600" spc="-2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feature</a:t>
            </a:r>
            <a:r>
              <a:rPr dirty="0" sz="1600" spc="-3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from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the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Settings</a:t>
            </a:r>
            <a:r>
              <a:rPr dirty="0" sz="1600" spc="-3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menu</a:t>
            </a:r>
            <a:r>
              <a:rPr dirty="0" sz="1600" spc="-4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to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include</a:t>
            </a:r>
            <a:r>
              <a:rPr dirty="0" sz="1600" spc="-4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margins</a:t>
            </a:r>
            <a:r>
              <a:rPr dirty="0" sz="1600" spc="-3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in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sales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orders</a:t>
            </a:r>
            <a:r>
              <a:rPr dirty="0" sz="1600" spc="-30">
                <a:latin typeface="Trebuchet MS"/>
                <a:cs typeface="Trebuchet MS"/>
              </a:rPr>
              <a:t> </a:t>
            </a:r>
            <a:r>
              <a:rPr dirty="0" sz="1600" spc="-25">
                <a:latin typeface="Trebuchet MS"/>
                <a:cs typeface="Trebuchet MS"/>
              </a:rPr>
              <a:t>or </a:t>
            </a:r>
            <a:r>
              <a:rPr dirty="0" sz="1600">
                <a:latin typeface="Trebuchet MS"/>
                <a:cs typeface="Trebuchet MS"/>
              </a:rPr>
              <a:t>quotes.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The</a:t>
            </a:r>
            <a:r>
              <a:rPr dirty="0" sz="1600" spc="-4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margin</a:t>
            </a:r>
            <a:r>
              <a:rPr dirty="0" sz="1600" spc="-4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is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calculated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by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subtracting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the</a:t>
            </a:r>
            <a:r>
              <a:rPr dirty="0" sz="1600" spc="-4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product</a:t>
            </a:r>
            <a:r>
              <a:rPr dirty="0" sz="1600" spc="-4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cost</a:t>
            </a:r>
            <a:r>
              <a:rPr dirty="0" sz="1600" spc="-3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from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its</a:t>
            </a:r>
            <a:r>
              <a:rPr dirty="0" sz="1600" spc="-3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sales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price.</a:t>
            </a:r>
            <a:endParaRPr sz="1600">
              <a:latin typeface="Trebuchet MS"/>
              <a:cs typeface="Trebuchet M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1151763" y="2151507"/>
            <a:ext cx="7648575" cy="3900804"/>
            <a:chOff x="1151763" y="2151507"/>
            <a:chExt cx="7648575" cy="3900804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1288" y="2161032"/>
              <a:ext cx="7629144" cy="3881628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56525" y="2156269"/>
              <a:ext cx="7639050" cy="3891279"/>
            </a:xfrm>
            <a:custGeom>
              <a:avLst/>
              <a:gdLst/>
              <a:ahLst/>
              <a:cxnLst/>
              <a:rect l="l" t="t" r="r" b="b"/>
              <a:pathLst>
                <a:path w="7639050" h="3891279">
                  <a:moveTo>
                    <a:pt x="0" y="3891153"/>
                  </a:moveTo>
                  <a:lnTo>
                    <a:pt x="7638669" y="3891153"/>
                  </a:lnTo>
                  <a:lnTo>
                    <a:pt x="7638669" y="0"/>
                  </a:lnTo>
                  <a:lnTo>
                    <a:pt x="0" y="0"/>
                  </a:lnTo>
                  <a:lnTo>
                    <a:pt x="0" y="389115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7834" y="636778"/>
            <a:ext cx="814260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rebuchet MS"/>
                <a:cs typeface="Trebuchet MS"/>
              </a:rPr>
              <a:t>The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Quotations</a:t>
            </a:r>
            <a:r>
              <a:rPr dirty="0" sz="1600" spc="-3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&amp;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Orders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tab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includes</a:t>
            </a:r>
            <a:r>
              <a:rPr dirty="0" sz="1600" spc="-4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features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like</a:t>
            </a:r>
            <a:r>
              <a:rPr dirty="0" sz="1600" spc="-3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Default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Values,</a:t>
            </a:r>
            <a:r>
              <a:rPr dirty="0" sz="1600" spc="-3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Quotation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Templates, </a:t>
            </a:r>
            <a:r>
              <a:rPr dirty="0" sz="1600">
                <a:latin typeface="Trebuchet MS"/>
                <a:cs typeface="Trebuchet MS"/>
              </a:rPr>
              <a:t>Online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Signature,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Online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Payment,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Sale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Warning,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 spc="-35">
                <a:latin typeface="Trebuchet MS"/>
                <a:cs typeface="Trebuchet MS"/>
              </a:rPr>
              <a:t>Pro-</a:t>
            </a:r>
            <a:r>
              <a:rPr dirty="0" sz="1600">
                <a:latin typeface="Trebuchet MS"/>
                <a:cs typeface="Trebuchet MS"/>
              </a:rPr>
              <a:t>Forma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Invoice,</a:t>
            </a:r>
            <a:r>
              <a:rPr dirty="0" sz="1600" spc="-3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and</a:t>
            </a:r>
            <a:r>
              <a:rPr dirty="0" sz="1600" spc="-6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Lock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Confirmed Sale.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9972" y="2161032"/>
            <a:ext cx="7351776" cy="3881628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7834" y="636778"/>
            <a:ext cx="7657465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Trebuchet MS"/>
                <a:cs typeface="Trebuchet MS"/>
              </a:rPr>
              <a:t>Invoicing</a:t>
            </a:r>
            <a:endParaRPr sz="16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dirty="0" sz="1600">
                <a:latin typeface="Trebuchet MS"/>
                <a:cs typeface="Trebuchet MS"/>
              </a:rPr>
              <a:t>The</a:t>
            </a:r>
            <a:r>
              <a:rPr dirty="0" sz="1600" spc="-7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Invoicing</a:t>
            </a:r>
            <a:r>
              <a:rPr dirty="0" sz="1600" spc="-4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tab</a:t>
            </a:r>
            <a:r>
              <a:rPr dirty="0" sz="1600" spc="-5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contains</a:t>
            </a:r>
            <a:r>
              <a:rPr dirty="0" sz="1600" spc="-5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Invoicing</a:t>
            </a:r>
            <a:r>
              <a:rPr dirty="0" sz="1600" spc="-30">
                <a:latin typeface="Trebuchet MS"/>
                <a:cs typeface="Trebuchet MS"/>
              </a:rPr>
              <a:t> Policy,</a:t>
            </a:r>
            <a:r>
              <a:rPr dirty="0" sz="1600" spc="-1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Down</a:t>
            </a:r>
            <a:r>
              <a:rPr dirty="0" sz="1600" spc="-45">
                <a:latin typeface="Trebuchet MS"/>
                <a:cs typeface="Trebuchet MS"/>
              </a:rPr>
              <a:t> </a:t>
            </a:r>
            <a:r>
              <a:rPr dirty="0" sz="1600" spc="-20">
                <a:latin typeface="Trebuchet MS"/>
                <a:cs typeface="Trebuchet MS"/>
              </a:rPr>
              <a:t>Payments,</a:t>
            </a:r>
            <a:r>
              <a:rPr dirty="0" sz="1600" spc="-10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Automatic</a:t>
            </a:r>
            <a:r>
              <a:rPr dirty="0" sz="1600" spc="-2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Invoice,</a:t>
            </a:r>
            <a:r>
              <a:rPr dirty="0" sz="1600" spc="-25">
                <a:latin typeface="Trebuchet MS"/>
                <a:cs typeface="Trebuchet MS"/>
              </a:rPr>
              <a:t> and </a:t>
            </a:r>
            <a:r>
              <a:rPr dirty="0" sz="1600">
                <a:latin typeface="Trebuchet MS"/>
                <a:cs typeface="Trebuchet MS"/>
              </a:rPr>
              <a:t>Consolidate</a:t>
            </a:r>
            <a:r>
              <a:rPr dirty="0" sz="1600" spc="-6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subscription</a:t>
            </a:r>
            <a:r>
              <a:rPr dirty="0" sz="1600" spc="-9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billing.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180" y="2318004"/>
            <a:ext cx="8595360" cy="35661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3872" y="305181"/>
            <a:ext cx="8177530" cy="803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4445">
              <a:lnSpc>
                <a:spcPct val="100000"/>
              </a:lnSpc>
              <a:spcBef>
                <a:spcPts val="100"/>
              </a:spcBef>
            </a:pPr>
            <a:r>
              <a:rPr dirty="0" sz="1700">
                <a:latin typeface="Carlito"/>
                <a:cs typeface="Carlito"/>
              </a:rPr>
              <a:t>In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Unit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of</a:t>
            </a:r>
            <a:r>
              <a:rPr dirty="0" sz="1700" spc="-2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Measure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section,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set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</a:t>
            </a:r>
            <a:r>
              <a:rPr dirty="0" sz="1700" spc="-2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default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UoM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for</a:t>
            </a:r>
            <a:r>
              <a:rPr dirty="0" sz="1700" spc="-1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stock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activities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and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specify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</a:t>
            </a:r>
            <a:r>
              <a:rPr dirty="0" sz="1700" spc="-20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Purchase </a:t>
            </a:r>
            <a:r>
              <a:rPr dirty="0" sz="1700">
                <a:latin typeface="Carlito"/>
                <a:cs typeface="Carlito"/>
              </a:rPr>
              <a:t>UoM,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which</a:t>
            </a:r>
            <a:r>
              <a:rPr dirty="0" sz="1700" spc="-6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must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match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standard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UoM</a:t>
            </a:r>
            <a:r>
              <a:rPr dirty="0" sz="1700" spc="-7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class.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 spc="-35">
                <a:latin typeface="Carlito"/>
                <a:cs typeface="Carlito"/>
              </a:rPr>
              <a:t>You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can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also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enter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details</a:t>
            </a:r>
            <a:r>
              <a:rPr dirty="0" sz="1700" spc="-6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like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Cost,</a:t>
            </a:r>
            <a:r>
              <a:rPr dirty="0" sz="1700" spc="-15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Product </a:t>
            </a:r>
            <a:r>
              <a:rPr dirty="0" sz="1700" spc="-20">
                <a:latin typeface="Carlito"/>
                <a:cs typeface="Carlito"/>
              </a:rPr>
              <a:t>Category,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Internal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 spc="-20">
                <a:latin typeface="Carlito"/>
                <a:cs typeface="Carlito"/>
              </a:rPr>
              <a:t>Reference,</a:t>
            </a:r>
            <a:r>
              <a:rPr dirty="0" sz="1700" spc="-6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Barcode,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Product</a:t>
            </a:r>
            <a:r>
              <a:rPr dirty="0" sz="1700" spc="-70">
                <a:latin typeface="Carlito"/>
                <a:cs typeface="Carlito"/>
              </a:rPr>
              <a:t> </a:t>
            </a:r>
            <a:r>
              <a:rPr dirty="0" sz="1700" spc="-20">
                <a:latin typeface="Carlito"/>
                <a:cs typeface="Carlito"/>
              </a:rPr>
              <a:t>Tags,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and</a:t>
            </a:r>
            <a:r>
              <a:rPr dirty="0" sz="1700" spc="-6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Company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information.</a:t>
            </a:r>
            <a:endParaRPr sz="1700">
              <a:latin typeface="Carlito"/>
              <a:cs typeface="Carlito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544" y="1769364"/>
            <a:ext cx="8596884" cy="3846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0436" y="984503"/>
            <a:ext cx="8418576" cy="5637276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476808" y="55245"/>
            <a:ext cx="8124190" cy="805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>
              <a:lnSpc>
                <a:spcPct val="100299"/>
              </a:lnSpc>
              <a:spcBef>
                <a:spcPts val="95"/>
              </a:spcBef>
            </a:pPr>
            <a:r>
              <a:rPr dirty="0" sz="1700">
                <a:latin typeface="Carlito"/>
                <a:cs typeface="Carlito"/>
              </a:rPr>
              <a:t>Under</a:t>
            </a:r>
            <a:r>
              <a:rPr dirty="0" sz="1700" spc="-2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Attributes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&amp; </a:t>
            </a:r>
            <a:r>
              <a:rPr dirty="0" sz="1700" spc="-10">
                <a:latin typeface="Carlito"/>
                <a:cs typeface="Carlito"/>
              </a:rPr>
              <a:t>Variants</a:t>
            </a:r>
            <a:r>
              <a:rPr dirty="0" sz="1700" spc="-6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tab,</a:t>
            </a:r>
            <a:r>
              <a:rPr dirty="0" sz="1700" spc="-1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list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product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variations.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In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Sales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tab,</a:t>
            </a:r>
            <a:r>
              <a:rPr dirty="0" sz="1700" spc="-2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set</a:t>
            </a:r>
            <a:r>
              <a:rPr dirty="0" sz="1700" spc="-1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up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sales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info, </a:t>
            </a:r>
            <a:r>
              <a:rPr dirty="0" sz="1700">
                <a:latin typeface="Carlito"/>
                <a:cs typeface="Carlito"/>
              </a:rPr>
              <a:t>point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of</a:t>
            </a:r>
            <a:r>
              <a:rPr dirty="0" sz="1700" spc="-1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sale,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eCommerce,</a:t>
            </a:r>
            <a:r>
              <a:rPr dirty="0" sz="1700" spc="-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and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upselling/cross-</a:t>
            </a:r>
            <a:r>
              <a:rPr dirty="0" sz="1700">
                <a:latin typeface="Carlito"/>
                <a:cs typeface="Carlito"/>
              </a:rPr>
              <a:t>selling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options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like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Optional,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 spc="-20">
                <a:latin typeface="Carlito"/>
                <a:cs typeface="Carlito"/>
              </a:rPr>
              <a:t>Accessory,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 spc="-25">
                <a:latin typeface="Carlito"/>
                <a:cs typeface="Carlito"/>
              </a:rPr>
              <a:t>and </a:t>
            </a:r>
            <a:r>
              <a:rPr dirty="0" sz="1700" spc="-10">
                <a:latin typeface="Carlito"/>
                <a:cs typeface="Carlito"/>
              </a:rPr>
              <a:t>Alternative</a:t>
            </a:r>
            <a:r>
              <a:rPr dirty="0" sz="1700" spc="-15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Products.</a:t>
            </a:r>
            <a:endParaRPr sz="17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8100" y="588390"/>
            <a:ext cx="7684134" cy="5461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2449830" marR="5080" indent="-2437765">
              <a:lnSpc>
                <a:spcPct val="100600"/>
              </a:lnSpc>
              <a:spcBef>
                <a:spcPts val="90"/>
              </a:spcBef>
            </a:pP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Purchase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tab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can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be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used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to</a:t>
            </a:r>
            <a:r>
              <a:rPr dirty="0" sz="1700" spc="-1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define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purchase-related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details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when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configuring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 spc="-50">
                <a:latin typeface="Carlito"/>
                <a:cs typeface="Carlito"/>
              </a:rPr>
              <a:t>a </a:t>
            </a:r>
            <a:r>
              <a:rPr dirty="0" sz="1700">
                <a:latin typeface="Carlito"/>
                <a:cs typeface="Carlito"/>
              </a:rPr>
              <a:t>product</a:t>
            </a:r>
            <a:r>
              <a:rPr dirty="0" sz="1700" spc="-6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that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can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be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purchased.</a:t>
            </a:r>
            <a:endParaRPr sz="1700">
              <a:latin typeface="Carlito"/>
              <a:cs typeface="Carlito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8991" y="1543811"/>
            <a:ext cx="7389876" cy="45278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393293"/>
            <a:ext cx="8265159" cy="5803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3180" marR="5080" indent="-30480">
              <a:lnSpc>
                <a:spcPct val="107100"/>
              </a:lnSpc>
              <a:spcBef>
                <a:spcPts val="95"/>
              </a:spcBef>
            </a:pPr>
            <a:r>
              <a:rPr dirty="0" sz="1700">
                <a:latin typeface="Carlito"/>
                <a:cs typeface="Carlito"/>
              </a:rPr>
              <a:t>In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Inventory</a:t>
            </a:r>
            <a:r>
              <a:rPr dirty="0" sz="1700" spc="-6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tab,</a:t>
            </a:r>
            <a:r>
              <a:rPr dirty="0" sz="1700" spc="-2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manage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product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inventory</a:t>
            </a:r>
            <a:r>
              <a:rPr dirty="0" sz="1700" spc="-6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and</a:t>
            </a:r>
            <a:r>
              <a:rPr dirty="0" sz="1700" spc="-5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select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operation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routes</a:t>
            </a:r>
            <a:r>
              <a:rPr dirty="0" sz="1700" spc="-6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based</a:t>
            </a:r>
            <a:r>
              <a:rPr dirty="0" sz="1700" spc="-6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on</a:t>
            </a:r>
            <a:r>
              <a:rPr dirty="0" sz="1700" spc="-35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installed </a:t>
            </a:r>
            <a:r>
              <a:rPr dirty="0" sz="1700">
                <a:latin typeface="Carlito"/>
                <a:cs typeface="Carlito"/>
              </a:rPr>
              <a:t>modules.</a:t>
            </a:r>
            <a:r>
              <a:rPr dirty="0" sz="1700" spc="-6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Assign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</a:t>
            </a:r>
            <a:r>
              <a:rPr dirty="0" sz="1700" spc="-2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responsible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user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for</a:t>
            </a:r>
            <a:r>
              <a:rPr dirty="0" sz="1700" spc="-2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logistics,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and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specify</a:t>
            </a:r>
            <a:r>
              <a:rPr dirty="0" sz="1700" spc="-4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the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product's</a:t>
            </a:r>
            <a:r>
              <a:rPr dirty="0" sz="1700" spc="-30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weight</a:t>
            </a:r>
            <a:r>
              <a:rPr dirty="0" sz="1700" spc="-55">
                <a:latin typeface="Carlito"/>
                <a:cs typeface="Carlito"/>
              </a:rPr>
              <a:t> </a:t>
            </a:r>
            <a:r>
              <a:rPr dirty="0" sz="1700">
                <a:latin typeface="Carlito"/>
                <a:cs typeface="Carlito"/>
              </a:rPr>
              <a:t>and</a:t>
            </a:r>
            <a:r>
              <a:rPr dirty="0" sz="1700" spc="-45">
                <a:latin typeface="Carlito"/>
                <a:cs typeface="Carlito"/>
              </a:rPr>
              <a:t> </a:t>
            </a:r>
            <a:r>
              <a:rPr dirty="0" sz="1700" spc="-10">
                <a:latin typeface="Carlito"/>
                <a:cs typeface="Carlito"/>
              </a:rPr>
              <a:t>volume.</a:t>
            </a:r>
            <a:endParaRPr sz="1700">
              <a:latin typeface="Carlito"/>
              <a:cs typeface="Carlito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3980" y="1490472"/>
            <a:ext cx="7389876" cy="47746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2024-11-22T23:35:10Z</dcterms:created>
  <dcterms:modified xsi:type="dcterms:W3CDTF">2024-11-22T23:35:10Z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2024-11-22T00:00:00Z</vt:filetime>
  </property>
  <property fmtid="{D5CDD505-2E9C-101B-9397-08002B2CF9AE}" pid="3" name="Producer">
    <vt:lpwstr>3-Heights(TM) PDF Security Shell 4.8.25.2 (http://www.pdf-tools.com)</vt:lpwstr>
  </property>
</Properties>
</file>