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502" r:id="rId2"/>
    <p:sldId id="558" r:id="rId3"/>
    <p:sldId id="559" r:id="rId4"/>
    <p:sldId id="560" r:id="rId5"/>
    <p:sldId id="478" r:id="rId6"/>
    <p:sldId id="557" r:id="rId7"/>
    <p:sldId id="509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1">
          <p15:clr>
            <a:srgbClr val="A4A3A4"/>
          </p15:clr>
        </p15:guide>
        <p15:guide id="2" pos="287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esly Anton Carvalho" initials="AA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E63D1E"/>
    <a:srgbClr val="E83E24"/>
    <a:srgbClr val="9F2825"/>
    <a:srgbClr val="FF3300"/>
    <a:srgbClr val="0033CC"/>
    <a:srgbClr val="CC0000"/>
    <a:srgbClr val="FF6600"/>
    <a:srgbClr val="629DD1"/>
    <a:srgbClr val="F55D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411"/>
        <p:guide pos="2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4EB1-4167-40EB-A536-EE930D3AF22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EFE9D-5AC9-4891-B69C-DB40606C6C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EFE9D-5AC9-4891-B69C-DB40606C6C0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 rot="5400000">
            <a:off x="-1142999" y="1809750"/>
            <a:ext cx="3124200" cy="8382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-762000" y="-37598"/>
            <a:ext cx="8153400" cy="5208608"/>
          </a:xfrm>
          <a:prstGeom prst="parallelogram">
            <a:avLst>
              <a:gd name="adj" fmla="val 54432"/>
            </a:avLst>
          </a:prstGeom>
          <a:solidFill>
            <a:srgbClr val="E63D1E"/>
          </a:solidFill>
        </p:spPr>
        <p:txBody>
          <a:bodyPr/>
          <a:lstStyle>
            <a:lvl1pPr marL="0" indent="0">
              <a:buNone/>
              <a:defRPr sz="1200" baseline="0"/>
            </a:lvl1pPr>
          </a:lstStyle>
          <a:p>
            <a:r>
              <a:rPr lang="en-US"/>
              <a:t>Insert Image In Here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-457200" y="-19050"/>
            <a:ext cx="4169484" cy="2254535"/>
          </a:xfrm>
          <a:prstGeom prst="parallelogram">
            <a:avLst>
              <a:gd name="adj" fmla="val 56254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-164827" y="1353656"/>
            <a:ext cx="992349" cy="881829"/>
          </a:xfrm>
          <a:prstGeom prst="triangle">
            <a:avLst/>
          </a:prstGeom>
          <a:solidFill>
            <a:srgbClr val="E63D1E"/>
          </a:solidFill>
        </p:spPr>
        <p:txBody>
          <a:bodyPr/>
          <a:lstStyle>
            <a:lvl1pPr marL="0" indent="0">
              <a:buNone/>
              <a:defRPr sz="100" baseline="0"/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4558090" y="4346776"/>
            <a:ext cx="893539" cy="824234"/>
          </a:xfrm>
          <a:prstGeom prst="triangle">
            <a:avLst/>
          </a:prstGeom>
          <a:solidFill>
            <a:srgbClr val="E63D1E"/>
          </a:solidFill>
        </p:spPr>
        <p:txBody>
          <a:bodyPr/>
          <a:lstStyle>
            <a:lvl1pPr marL="0" indent="0">
              <a:buNone/>
              <a:defRPr sz="100" baseline="0"/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6" hasCustomPrompt="1"/>
          </p:nvPr>
        </p:nvSpPr>
        <p:spPr>
          <a:xfrm flipH="1" flipV="1">
            <a:off x="2433346" y="-19050"/>
            <a:ext cx="838200" cy="744848"/>
          </a:xfrm>
          <a:prstGeom prst="triangle">
            <a:avLst/>
          </a:prstGeom>
          <a:solidFill>
            <a:srgbClr val="E63D1E"/>
          </a:solidFill>
        </p:spPr>
        <p:txBody>
          <a:bodyPr/>
          <a:lstStyle>
            <a:lvl1pPr marL="0" indent="0">
              <a:buNone/>
              <a:defRPr sz="100" baseline="0"/>
            </a:lvl1pPr>
          </a:lstStyle>
          <a:p>
            <a:pPr lvl="0"/>
            <a:r>
              <a:rPr lang="en-US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100" fill="hold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100" fill="hold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5" grpId="0" animBg="1"/>
      <p:bldP spid="24" grpId="0" build="p" animBg="1">
        <p:tmplLst>
          <p:tmpl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1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1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 animBg="1">
        <p:tmplLst>
          <p:tmpl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 animBg="1">
        <p:tmplLst>
          <p:tmpl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 animBg="1">
        <p:tmplLst>
          <p:tmpl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stum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100830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5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Gulim" pitchFamily="34" charset="-127"/>
              </a:defRPr>
            </a:lvl1pPr>
          </a:lstStyle>
          <a:p>
            <a:r>
              <a:rPr lang="en-US"/>
              <a:t>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56550" y="557213"/>
            <a:ext cx="71913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1088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386CB-6963-4367-87B8-973367DCA39B}" type="datetimeFigureOut">
              <a:rPr lang="en-IN"/>
              <a:t>05-05-2021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C0589-D0BD-4AD3-B880-36A58F45E25D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03515" y="93828"/>
            <a:ext cx="8784976" cy="382685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>
              <a:lnSpc>
                <a:spcPct val="90000"/>
              </a:lnSpc>
              <a:defRPr sz="1985" b="1">
                <a:solidFill>
                  <a:srgbClr val="000000"/>
                </a:solidFill>
                <a:latin typeface="+mj-lt"/>
                <a:ea typeface="Gulim" pitchFamily="34" charset="-127"/>
                <a:cs typeface="Segoe UI" panose="020B0502040204020203" pitchFamily="34" charset="0"/>
              </a:defRPr>
            </a:lvl1pPr>
          </a:lstStyle>
          <a:p>
            <a:r>
              <a:rPr lang="en-US"/>
              <a:t>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931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" y="0"/>
            <a:ext cx="2590800" cy="931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0" y="5069540"/>
            <a:ext cx="9144000" cy="73960"/>
          </a:xfrm>
          <a:prstGeom prst="rect">
            <a:avLst/>
          </a:prstGeom>
          <a:solidFill>
            <a:srgbClr val="E63D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293225" y="5069540"/>
            <a:ext cx="2590800" cy="73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205594" y="4682346"/>
            <a:ext cx="184731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>
              <a:lnSpc>
                <a:spcPct val="100000"/>
              </a:lnSpc>
            </a:pPr>
            <a:endParaRPr lang="en-US" sz="900" b="1">
              <a:solidFill>
                <a:schemeClr val="bg1">
                  <a:lumMod val="95000"/>
                </a:schemeClr>
              </a:solidFill>
              <a:latin typeface="Exo" pitchFamily="50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0" y="4629150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6"/>
          <p:cNvSpPr txBox="1"/>
          <p:nvPr/>
        </p:nvSpPr>
        <p:spPr>
          <a:xfrm flipH="1">
            <a:off x="3786182" y="2071684"/>
            <a:ext cx="5257898" cy="2835997"/>
          </a:xfrm>
          <a:custGeom>
            <a:avLst/>
            <a:gdLst>
              <a:gd name="connsiteX0" fmla="*/ 0 w 5257800"/>
              <a:gd name="connsiteY0" fmla="*/ 3420941 h 3420941"/>
              <a:gd name="connsiteX1" fmla="*/ 0 w 5257800"/>
              <a:gd name="connsiteY1" fmla="*/ 0 h 3420941"/>
              <a:gd name="connsiteX2" fmla="*/ 5257800 w 5257800"/>
              <a:gd name="connsiteY2" fmla="*/ 3420941 h 3420941"/>
              <a:gd name="connsiteX3" fmla="*/ 0 w 5257800"/>
              <a:gd name="connsiteY3" fmla="*/ 3420941 h 3420941"/>
              <a:gd name="connsiteX0-1" fmla="*/ 0 w 5257800"/>
              <a:gd name="connsiteY0-2" fmla="*/ 2268900 h 2268900"/>
              <a:gd name="connsiteX1-3" fmla="*/ 10332 w 5257800"/>
              <a:gd name="connsiteY1-4" fmla="*/ 0 h 2268900"/>
              <a:gd name="connsiteX2-5" fmla="*/ 5257800 w 5257800"/>
              <a:gd name="connsiteY2-6" fmla="*/ 2268900 h 2268900"/>
              <a:gd name="connsiteX3-7" fmla="*/ 0 w 5257800"/>
              <a:gd name="connsiteY3-8" fmla="*/ 2268900 h 2268900"/>
              <a:gd name="connsiteX0-9" fmla="*/ 0 w 5257800"/>
              <a:gd name="connsiteY0-10" fmla="*/ 2847687 h 2847687"/>
              <a:gd name="connsiteX1-11" fmla="*/ 10332 w 5257800"/>
              <a:gd name="connsiteY1-12" fmla="*/ 578787 h 2847687"/>
              <a:gd name="connsiteX2-13" fmla="*/ 888571 w 5257800"/>
              <a:gd name="connsiteY2-14" fmla="*/ 11493 h 2847687"/>
              <a:gd name="connsiteX3-15" fmla="*/ 5257800 w 5257800"/>
              <a:gd name="connsiteY3-16" fmla="*/ 2847687 h 2847687"/>
              <a:gd name="connsiteX4" fmla="*/ 0 w 5257800"/>
              <a:gd name="connsiteY4" fmla="*/ 2847687 h 2847687"/>
              <a:gd name="connsiteX0-17" fmla="*/ 0 w 5257800"/>
              <a:gd name="connsiteY0-18" fmla="*/ 2836194 h 2836194"/>
              <a:gd name="connsiteX1-19" fmla="*/ 10332 w 5257800"/>
              <a:gd name="connsiteY1-20" fmla="*/ 567294 h 2836194"/>
              <a:gd name="connsiteX2-21" fmla="*/ 888571 w 5257800"/>
              <a:gd name="connsiteY2-22" fmla="*/ 0 h 2836194"/>
              <a:gd name="connsiteX3-23" fmla="*/ 5257800 w 5257800"/>
              <a:gd name="connsiteY3-24" fmla="*/ 2836194 h 2836194"/>
              <a:gd name="connsiteX4-25" fmla="*/ 0 w 5257800"/>
              <a:gd name="connsiteY4-26" fmla="*/ 2836194 h 2836194"/>
              <a:gd name="connsiteX0-27" fmla="*/ 0 w 5257800"/>
              <a:gd name="connsiteY0-28" fmla="*/ 2836194 h 2836194"/>
              <a:gd name="connsiteX1-29" fmla="*/ 10332 w 5257800"/>
              <a:gd name="connsiteY1-30" fmla="*/ 567294 h 2836194"/>
              <a:gd name="connsiteX2-31" fmla="*/ 888571 w 5257800"/>
              <a:gd name="connsiteY2-32" fmla="*/ 0 h 2836194"/>
              <a:gd name="connsiteX3-33" fmla="*/ 5257800 w 5257800"/>
              <a:gd name="connsiteY3-34" fmla="*/ 2836194 h 2836194"/>
              <a:gd name="connsiteX4-35" fmla="*/ 0 w 5257800"/>
              <a:gd name="connsiteY4-36" fmla="*/ 2836194 h 2836194"/>
              <a:gd name="connsiteX0-37" fmla="*/ 0 w 5257800"/>
              <a:gd name="connsiteY0-38" fmla="*/ 2856858 h 2856858"/>
              <a:gd name="connsiteX1-39" fmla="*/ 10332 w 5257800"/>
              <a:gd name="connsiteY1-40" fmla="*/ 587958 h 2856858"/>
              <a:gd name="connsiteX2-41" fmla="*/ 862741 w 5257800"/>
              <a:gd name="connsiteY2-42" fmla="*/ 0 h 2856858"/>
              <a:gd name="connsiteX3-43" fmla="*/ 5257800 w 5257800"/>
              <a:gd name="connsiteY3-44" fmla="*/ 2856858 h 2856858"/>
              <a:gd name="connsiteX4-45" fmla="*/ 0 w 5257800"/>
              <a:gd name="connsiteY4-46" fmla="*/ 2856858 h 2856858"/>
              <a:gd name="connsiteX0-47" fmla="*/ 0 w 5257800"/>
              <a:gd name="connsiteY0-48" fmla="*/ 2856858 h 2856858"/>
              <a:gd name="connsiteX1-49" fmla="*/ 10332 w 5257800"/>
              <a:gd name="connsiteY1-50" fmla="*/ 587958 h 2856858"/>
              <a:gd name="connsiteX2-51" fmla="*/ 862741 w 5257800"/>
              <a:gd name="connsiteY2-52" fmla="*/ 0 h 2856858"/>
              <a:gd name="connsiteX3-53" fmla="*/ 5257800 w 5257800"/>
              <a:gd name="connsiteY3-54" fmla="*/ 2856858 h 2856858"/>
              <a:gd name="connsiteX4-55" fmla="*/ 0 w 5257800"/>
              <a:gd name="connsiteY4-56" fmla="*/ 2856858 h 2856858"/>
              <a:gd name="connsiteX0-57" fmla="*/ 0 w 5257800"/>
              <a:gd name="connsiteY0-58" fmla="*/ 2856858 h 2856858"/>
              <a:gd name="connsiteX1-59" fmla="*/ 10332 w 5257800"/>
              <a:gd name="connsiteY1-60" fmla="*/ 587958 h 2856858"/>
              <a:gd name="connsiteX2-61" fmla="*/ 862741 w 5257800"/>
              <a:gd name="connsiteY2-62" fmla="*/ 0 h 2856858"/>
              <a:gd name="connsiteX3-63" fmla="*/ 5257800 w 5257800"/>
              <a:gd name="connsiteY3-64" fmla="*/ 2856858 h 2856858"/>
              <a:gd name="connsiteX4-65" fmla="*/ 0 w 5257800"/>
              <a:gd name="connsiteY4-66" fmla="*/ 2856858 h 2856858"/>
              <a:gd name="connsiteX0-67" fmla="*/ 0 w 5257800"/>
              <a:gd name="connsiteY0-68" fmla="*/ 2835997 h 2835997"/>
              <a:gd name="connsiteX1-69" fmla="*/ 10332 w 5257800"/>
              <a:gd name="connsiteY1-70" fmla="*/ 567097 h 2835997"/>
              <a:gd name="connsiteX2-71" fmla="*/ 880125 w 5257800"/>
              <a:gd name="connsiteY2-72" fmla="*/ 0 h 2835997"/>
              <a:gd name="connsiteX3-73" fmla="*/ 5257800 w 5257800"/>
              <a:gd name="connsiteY3-74" fmla="*/ 2835997 h 2835997"/>
              <a:gd name="connsiteX4-75" fmla="*/ 0 w 5257800"/>
              <a:gd name="connsiteY4-76" fmla="*/ 2835997 h 2835997"/>
              <a:gd name="connsiteX0-77" fmla="*/ 0 w 5257800"/>
              <a:gd name="connsiteY0-78" fmla="*/ 2835997 h 2835997"/>
              <a:gd name="connsiteX1-79" fmla="*/ 10332 w 5257800"/>
              <a:gd name="connsiteY1-80" fmla="*/ 567097 h 2835997"/>
              <a:gd name="connsiteX2-81" fmla="*/ 880125 w 5257800"/>
              <a:gd name="connsiteY2-82" fmla="*/ 0 h 2835997"/>
              <a:gd name="connsiteX3-83" fmla="*/ 5257800 w 5257800"/>
              <a:gd name="connsiteY3-84" fmla="*/ 2835997 h 2835997"/>
              <a:gd name="connsiteX4-85" fmla="*/ 0 w 5257800"/>
              <a:gd name="connsiteY4-86" fmla="*/ 2835997 h 2835997"/>
              <a:gd name="connsiteX0-87" fmla="*/ 98 w 5257898"/>
              <a:gd name="connsiteY0-88" fmla="*/ 2835997 h 2835997"/>
              <a:gd name="connsiteX1-89" fmla="*/ 0 w 5257898"/>
              <a:gd name="connsiteY1-90" fmla="*/ 567097 h 2835997"/>
              <a:gd name="connsiteX2-91" fmla="*/ 880223 w 5257898"/>
              <a:gd name="connsiteY2-92" fmla="*/ 0 h 2835997"/>
              <a:gd name="connsiteX3-93" fmla="*/ 5257898 w 5257898"/>
              <a:gd name="connsiteY3-94" fmla="*/ 2835997 h 2835997"/>
              <a:gd name="connsiteX4-95" fmla="*/ 98 w 5257898"/>
              <a:gd name="connsiteY4-96" fmla="*/ 2835997 h 28359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25" y="connsiteY4-26"/>
              </a:cxn>
            </a:cxnLst>
            <a:rect l="l" t="t" r="r" b="b"/>
            <a:pathLst>
              <a:path w="5257898" h="2835997">
                <a:moveTo>
                  <a:pt x="98" y="2835997"/>
                </a:moveTo>
                <a:cubicBezTo>
                  <a:pt x="65" y="2079697"/>
                  <a:pt x="33" y="1323397"/>
                  <a:pt x="0" y="567097"/>
                </a:cubicBezTo>
                <a:cubicBezTo>
                  <a:pt x="659539" y="119694"/>
                  <a:pt x="154015" y="462311"/>
                  <a:pt x="880223" y="0"/>
                </a:cubicBezTo>
                <a:lnTo>
                  <a:pt x="5257898" y="2835997"/>
                </a:lnTo>
                <a:lnTo>
                  <a:pt x="98" y="2835997"/>
                </a:lnTo>
                <a:close/>
              </a:path>
            </a:pathLst>
          </a:custGeom>
          <a:solidFill>
            <a:srgbClr val="C00000">
              <a:alpha val="5000"/>
            </a:srgbClr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.</a:t>
            </a:r>
          </a:p>
        </p:txBody>
      </p:sp>
      <p:sp>
        <p:nvSpPr>
          <p:cNvPr id="40" name="Text Placeholder 6"/>
          <p:cNvSpPr txBox="1"/>
          <p:nvPr/>
        </p:nvSpPr>
        <p:spPr>
          <a:xfrm rot="16200000">
            <a:off x="8130711" y="1560211"/>
            <a:ext cx="1144749" cy="881829"/>
          </a:xfrm>
          <a:prstGeom prst="triangle">
            <a:avLst/>
          </a:prstGeom>
          <a:solidFill>
            <a:srgbClr val="E63D1E">
              <a:alpha val="5000"/>
            </a:srgbClr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.</a:t>
            </a:r>
          </a:p>
        </p:txBody>
      </p:sp>
      <p:pic>
        <p:nvPicPr>
          <p:cNvPr id="16" name="Picture 15" descr="SA_LOGO_INST_BU-SV_RGB_POS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8429652" y="4643452"/>
            <a:ext cx="306328" cy="340365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4671970"/>
            <a:ext cx="15520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IN" sz="1000">
                <a:solidFill>
                  <a:srgbClr val="FF3F00"/>
                </a:solidFill>
                <a:latin typeface="Helvetica" panose="020B0604020202030204" pitchFamily="34" charset="0"/>
              </a:rPr>
              <a:t>Redefine your business </a:t>
            </a:r>
          </a:p>
          <a:p>
            <a:pPr algn="r"/>
            <a:r>
              <a:rPr lang="en-IN" sz="1000">
                <a:solidFill>
                  <a:srgbClr val="FF3F00"/>
                </a:solidFill>
                <a:latin typeface="Helvetica" panose="020B0604020202030204" pitchFamily="34" charset="0"/>
              </a:rPr>
              <a:t>model with 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66" y="4643452"/>
            <a:ext cx="1857388" cy="4194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tretch>
            <a:fillRect/>
          </a:stretch>
        </p:blipFill>
        <p:spPr>
          <a:xfrm>
            <a:off x="-57785" y="-47625"/>
            <a:ext cx="6555105" cy="5156200"/>
          </a:xfrm>
        </p:spPr>
      </p:pic>
      <p:sp>
        <p:nvSpPr>
          <p:cNvPr id="130" name="Text Placeholder 129"/>
          <p:cNvSpPr>
            <a:spLocks noGrp="1"/>
          </p:cNvSpPr>
          <p:nvPr>
            <p:ph type="body" sz="quarter" idx="12"/>
          </p:nvPr>
        </p:nvSpPr>
        <p:spPr>
          <a:xfrm rot="180000" flipH="1">
            <a:off x="-651000" y="-207235"/>
            <a:ext cx="3780505" cy="2431066"/>
          </a:xfrm>
        </p:spPr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14" name="Text Placeholder 130"/>
          <p:cNvSpPr>
            <a:spLocks noGrp="1"/>
          </p:cNvSpPr>
          <p:nvPr>
            <p:ph type="body" sz="quarter" idx="13"/>
          </p:nvPr>
        </p:nvSpPr>
        <p:spPr>
          <a:xfrm rot="5400000" flipH="1">
            <a:off x="-1160874" y="1789254"/>
            <a:ext cx="3158915" cy="837166"/>
          </a:xfrm>
          <a:solidFill>
            <a:srgbClr val="C00000"/>
          </a:solidFill>
        </p:spPr>
        <p:txBody>
          <a:bodyPr/>
          <a:lstStyle/>
          <a:p>
            <a:endParaRPr 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2" name="Text Placeholder 131"/>
          <p:cNvSpPr>
            <a:spLocks noGrp="1"/>
          </p:cNvSpPr>
          <p:nvPr>
            <p:ph type="body" sz="quarter" idx="15"/>
          </p:nvPr>
        </p:nvSpPr>
        <p:spPr>
          <a:xfrm flipH="1">
            <a:off x="3722370" y="4172585"/>
            <a:ext cx="1080770" cy="935990"/>
          </a:xfrm>
          <a:solidFill>
            <a:srgbClr val="E63D1E"/>
          </a:solidFill>
        </p:spPr>
        <p:txBody>
          <a:bodyPr/>
          <a:lstStyle/>
          <a:p>
            <a:endParaRPr lang="en-US"/>
          </a:p>
        </p:txBody>
      </p:sp>
      <p:sp>
        <p:nvSpPr>
          <p:cNvPr id="133" name="Text Placeholder 132"/>
          <p:cNvSpPr>
            <a:spLocks noGrp="1"/>
          </p:cNvSpPr>
          <p:nvPr>
            <p:ph type="body" sz="quarter" idx="16"/>
          </p:nvPr>
        </p:nvSpPr>
        <p:spPr>
          <a:xfrm flipH="1" flipV="1">
            <a:off x="1876424" y="-48381"/>
            <a:ext cx="1103364" cy="1099143"/>
          </a:xfrm>
          <a:solidFill>
            <a:srgbClr val="E63D1E"/>
          </a:solidFill>
        </p:spPr>
        <p:txBody>
          <a:bodyPr/>
          <a:lstStyle/>
          <a:p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4294967295"/>
          </p:nvPr>
        </p:nvSpPr>
        <p:spPr>
          <a:xfrm>
            <a:off x="5215890" y="2670175"/>
            <a:ext cx="3777615" cy="1233805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10000"/>
              </a:lnSpc>
              <a:buNone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Task - 01</a:t>
            </a:r>
          </a:p>
          <a:p>
            <a:pPr algn="ctr">
              <a:lnSpc>
                <a:spcPct val="110000"/>
              </a:lnSpc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Mohamed Aarish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lt"/>
              <a:cs typeface="+mn-lt"/>
            </a:endParaRPr>
          </a:p>
        </p:txBody>
      </p:sp>
      <p:pic>
        <p:nvPicPr>
          <p:cNvPr id="11" name="Picture 10" descr="SA_LOGO_INST_BU-SV_RGB_PO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363" y="89884"/>
            <a:ext cx="1171153" cy="1301281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H="1">
            <a:off x="3695700" y="-8890"/>
            <a:ext cx="2794635" cy="511873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build="p">
        <p:tmplLst>
          <p:tmpl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100" fill="hold"/>
                        <p:tgtEl>
                          <p:spTgt spid="1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100" fill="hold"/>
                        <p:tgtEl>
                          <p:spTgt spid="1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2" grpId="0" build="p">
        <p:tmplLst>
          <p:tmpl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3" grpId="0" build="p">
        <p:tmplLst>
          <p:tmpl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835" y="337820"/>
            <a:ext cx="7056120" cy="752475"/>
          </a:xfrm>
        </p:spPr>
        <p:txBody>
          <a:bodyPr lIns="91440" tIns="45720" rIns="91440" bIns="45720" anchor="t"/>
          <a:lstStyle/>
          <a:p>
            <a:pPr marL="0" indent="0" algn="l">
              <a:buFont typeface="Arial" panose="020B0604020202020204" pitchFamily="34" charset="0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What is Regulatory Body ?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/>
            </a:r>
            <a:br>
              <a:rPr lang="en-US" sz="24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endParaRPr lang="en-US" sz="2400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38505" y="1265555"/>
            <a:ext cx="8232313" cy="2976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/>
              <a:t>A regulatory body is a public organization or government agency that is set up to exercise a regulatory function. This involves imposing requirements, conditions or restrictions, setting the standard for activities, and enforcing in these areas or obtaining compliance. Regulatory bodies cover a wide variety of professions, but not all professions are regulated and may be self-regulated. A regulatory body might also be referred to as a regulatory agency, a regulatory authority or </a:t>
            </a:r>
            <a:r>
              <a:rPr lang="en-US" sz="1600" dirty="0" err="1"/>
              <a:t>or</a:t>
            </a:r>
            <a:r>
              <a:rPr lang="en-US" sz="1600" dirty="0"/>
              <a:t> a regulator.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835" y="337820"/>
            <a:ext cx="7056120" cy="752475"/>
          </a:xfrm>
        </p:spPr>
        <p:txBody>
          <a:bodyPr lIns="91440" tIns="45720" rIns="91440" bIns="45720" anchor="t"/>
          <a:lstStyle/>
          <a:p>
            <a:pPr marL="0" indent="0" algn="l">
              <a:buFont typeface="Arial" panose="020B0604020202020204" pitchFamily="34" charset="0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Primary Function of a Regulatory Body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/>
            </a:r>
            <a:br>
              <a:rPr lang="en-US" sz="24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endParaRPr lang="en-US" sz="2400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38505" y="1265555"/>
            <a:ext cx="76561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>
                <a:latin typeface="+mj-lt"/>
              </a:rPr>
              <a:t>Regulatory agencies serve </a:t>
            </a:r>
            <a:r>
              <a:rPr lang="en-US" sz="1600" b="1" dirty="0">
                <a:latin typeface="+mj-lt"/>
              </a:rPr>
              <a:t>two primary functions</a:t>
            </a:r>
            <a:r>
              <a:rPr lang="en-US" sz="1600" dirty="0">
                <a:latin typeface="+mj-lt"/>
              </a:rPr>
              <a:t> in government: they </a:t>
            </a:r>
            <a:r>
              <a:rPr lang="en-US" sz="1600" b="1" dirty="0">
                <a:latin typeface="+mj-lt"/>
              </a:rPr>
              <a:t>implement laws </a:t>
            </a:r>
            <a:r>
              <a:rPr lang="en-US" sz="1600" dirty="0">
                <a:latin typeface="+mj-lt"/>
              </a:rPr>
              <a:t>and they </a:t>
            </a:r>
            <a:r>
              <a:rPr lang="en-US" sz="1600" b="1" dirty="0">
                <a:latin typeface="+mj-lt"/>
              </a:rPr>
              <a:t>enforce laws</a:t>
            </a:r>
            <a:r>
              <a:rPr lang="en-US" sz="1600" dirty="0">
                <a:latin typeface="+mj-lt"/>
              </a:rPr>
              <a:t>. Regulations are the means by which a regulatory agency implements laws enacted by the legislature. You can think of regulations as formal rules based upon the laws enacted by a legislature that govern specific social or economic activities.</a:t>
            </a:r>
            <a:endParaRPr lang="en-US" sz="1600" dirty="0">
              <a:latin typeface="+mj-lt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4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835" y="337820"/>
            <a:ext cx="7056120" cy="752475"/>
          </a:xfrm>
        </p:spPr>
        <p:txBody>
          <a:bodyPr lIns="91440" tIns="45720" rIns="91440" bIns="45720" anchor="t"/>
          <a:lstStyle/>
          <a:p>
            <a:pPr marL="0" indent="0" algn="l">
              <a:buFont typeface="Arial" panose="020B0604020202020204" pitchFamily="34" charset="0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REGULATORY BODIES OF SAUDI ARABIA</a:t>
            </a:r>
            <a:br>
              <a:rPr lang="en-US" sz="24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endParaRPr lang="en-US" sz="2400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38505" y="1265555"/>
            <a:ext cx="765619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 Saudi Food &amp; Drug Authority (SFDA).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Communications and Information Technology Commission (CITC).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Agricultural and Processed Food Products Export Development Authority (APEDA)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Electricity &amp; Cogeneration Regulatory Authority (ECRA) </a:t>
            </a:r>
          </a:p>
        </p:txBody>
      </p:sp>
    </p:spTree>
    <p:extLst>
      <p:ext uri="{BB962C8B-B14F-4D97-AF65-F5344CB8AC3E}">
        <p14:creationId xmlns:p14="http://schemas.microsoft.com/office/powerpoint/2010/main" val="1999306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835" y="337820"/>
            <a:ext cx="7056120" cy="752475"/>
          </a:xfrm>
        </p:spPr>
        <p:txBody>
          <a:bodyPr lIns="91440" tIns="45720" rIns="91440" bIns="45720" anchor="t">
            <a:normAutofit/>
          </a:bodyPr>
          <a:lstStyle/>
          <a:p>
            <a:pPr marL="0" indent="0" algn="l">
              <a:buFont typeface="Arial" panose="020B0604020202020204" pitchFamily="34" charset="0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REGULATORY BODIES OF OMAN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738505" y="1265555"/>
            <a:ext cx="765619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 Directorate General of Pharmaceutical affairs and Drug Control.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Telecommunications Regulatory Authority (TRA).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Capital Market Authority's (CMA).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Authority of Public Service Regulations.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835" y="337820"/>
            <a:ext cx="7056120" cy="752475"/>
          </a:xfrm>
        </p:spPr>
        <p:txBody>
          <a:bodyPr lIns="91440" tIns="45720" rIns="91440" bIns="45720" anchor="t">
            <a:normAutofit/>
          </a:bodyPr>
          <a:lstStyle/>
          <a:p>
            <a:pPr marL="0" indent="0" algn="l">
              <a:buFont typeface="Arial" panose="020B0604020202020204" pitchFamily="34" charset="0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REGULATORY BODIES OF QATAR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738505" y="1265555"/>
            <a:ext cx="7656195" cy="2777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>
                <a:cs typeface="Times New Roman" panose="02020603050405020304" charset="0"/>
              </a:rPr>
              <a:t>Communications </a:t>
            </a:r>
            <a:r>
              <a:rPr lang="en-US" dirty="0">
                <a:cs typeface="Times New Roman" panose="02020603050405020304" charset="0"/>
              </a:rPr>
              <a:t>Regulatory Authority (CRA</a:t>
            </a:r>
            <a:r>
              <a:rPr lang="en-US" dirty="0" smtClean="0">
                <a:cs typeface="Times New Roman" panose="02020603050405020304" charset="0"/>
              </a:rPr>
              <a:t>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Ministry </a:t>
            </a:r>
            <a:r>
              <a:rPr lang="en-US" dirty="0"/>
              <a:t>of Energy Affairs- Oil and gas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GB" dirty="0">
                <a:solidFill>
                  <a:srgbClr val="3C4043"/>
                </a:solidFill>
              </a:rPr>
              <a:t>Supreme Council for the Environment and Natural Reserves </a:t>
            </a:r>
            <a:r>
              <a:rPr lang="en-US" dirty="0">
                <a:solidFill>
                  <a:srgbClr val="3C4043"/>
                </a:solidFill>
              </a:rPr>
              <a:t>– </a:t>
            </a:r>
            <a:r>
              <a:rPr lang="en-US" b="1" dirty="0">
                <a:solidFill>
                  <a:srgbClr val="3C4043"/>
                </a:solidFill>
              </a:rPr>
              <a:t>SCENR</a:t>
            </a:r>
            <a:r>
              <a:rPr lang="en-US" dirty="0">
                <a:solidFill>
                  <a:srgbClr val="3C4043"/>
                </a:solidFill>
              </a:rPr>
              <a:t>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GB" dirty="0">
                <a:solidFill>
                  <a:srgbClr val="333333"/>
                </a:solidFill>
              </a:rPr>
              <a:t>Laboratories and Standardization Affairs (QS)</a:t>
            </a:r>
            <a:endParaRPr lang="en-US" dirty="0">
              <a:solidFill>
                <a:srgbClr val="333333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GB" dirty="0">
                <a:solidFill>
                  <a:srgbClr val="3C4043"/>
                </a:solidFill>
              </a:rPr>
              <a:t> </a:t>
            </a:r>
            <a:r>
              <a:rPr lang="en-US" b="1" dirty="0">
                <a:solidFill>
                  <a:srgbClr val="3C4043"/>
                </a:solidFill>
              </a:rPr>
              <a:t>QFC (</a:t>
            </a:r>
            <a:r>
              <a:rPr lang="en-US" b="1" dirty="0" err="1">
                <a:solidFill>
                  <a:srgbClr val="3C4043"/>
                </a:solidFill>
              </a:rPr>
              <a:t>QatarFinqncial</a:t>
            </a:r>
            <a:r>
              <a:rPr lang="en-US" b="1" dirty="0">
                <a:solidFill>
                  <a:srgbClr val="3C4043"/>
                </a:solidFill>
              </a:rPr>
              <a:t> Centre) </a:t>
            </a:r>
            <a:r>
              <a:rPr lang="en-GB" dirty="0">
                <a:solidFill>
                  <a:srgbClr val="3C4043"/>
                </a:solidFill>
              </a:rPr>
              <a:t> Regulatory Authority is the independent regulator of the QFC, established to authorise and regulate firms and individuals conducting financial services</a:t>
            </a:r>
            <a:endParaRPr lang="en-US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33618" y="0"/>
            <a:ext cx="9059984" cy="514350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 flipH="1">
            <a:off x="33618" y="0"/>
            <a:ext cx="9076765" cy="5143500"/>
          </a:xfrm>
          <a:prstGeom prst="rect">
            <a:avLst/>
          </a:prstGeom>
          <a:solidFill>
            <a:srgbClr val="9D0102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1336" tIns="80668" rIns="161336" bIns="80668" rtlCol="0" anchor="ctr"/>
          <a:lstStyle/>
          <a:p>
            <a:pPr algn="ctr"/>
            <a:endParaRPr lang="en-US" sz="119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227129" y="3101393"/>
            <a:ext cx="4689741" cy="805052"/>
            <a:chOff x="2960304" y="4699249"/>
            <a:chExt cx="7795392" cy="1216523"/>
          </a:xfrm>
        </p:grpSpPr>
        <p:sp>
          <p:nvSpPr>
            <p:cNvPr id="6" name="Rectangle 5"/>
            <p:cNvSpPr/>
            <p:nvPr/>
          </p:nvSpPr>
          <p:spPr>
            <a:xfrm>
              <a:off x="2960304" y="5039698"/>
              <a:ext cx="7795392" cy="876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800">
                <a:spcBef>
                  <a:spcPct val="0"/>
                </a:spcBef>
              </a:pPr>
              <a:r>
                <a:rPr lang="en-IN" sz="1060">
                  <a:solidFill>
                    <a:schemeClr val="bg1"/>
                  </a:solidFill>
                  <a:latin typeface="+mj-lt"/>
                  <a:ea typeface="Gulim" pitchFamily="34" charset="-127"/>
                  <a:cs typeface="+mj-cs"/>
                </a:rPr>
                <a:t>Level 8, </a:t>
              </a:r>
              <a:r>
                <a:rPr lang="en-IN" sz="1060" err="1">
                  <a:solidFill>
                    <a:schemeClr val="bg1"/>
                  </a:solidFill>
                  <a:latin typeface="+mj-lt"/>
                  <a:ea typeface="Gulim" pitchFamily="34" charset="-127"/>
                  <a:cs typeface="+mj-cs"/>
                </a:rPr>
                <a:t>Shyamala</a:t>
              </a:r>
              <a:r>
                <a:rPr lang="en-IN" sz="1060">
                  <a:solidFill>
                    <a:schemeClr val="bg1"/>
                  </a:solidFill>
                  <a:latin typeface="+mj-lt"/>
                  <a:ea typeface="Gulim" pitchFamily="34" charset="-127"/>
                  <a:cs typeface="+mj-cs"/>
                </a:rPr>
                <a:t> </a:t>
              </a:r>
              <a:r>
                <a:rPr lang="en-IN" sz="1060" err="1">
                  <a:solidFill>
                    <a:schemeClr val="bg1"/>
                  </a:solidFill>
                  <a:latin typeface="+mj-lt"/>
                  <a:ea typeface="Gulim" pitchFamily="34" charset="-127"/>
                  <a:cs typeface="+mj-cs"/>
                </a:rPr>
                <a:t>Towers,No</a:t>
              </a:r>
              <a:r>
                <a:rPr lang="en-IN" sz="1060">
                  <a:solidFill>
                    <a:schemeClr val="bg1"/>
                  </a:solidFill>
                  <a:latin typeface="+mj-lt"/>
                  <a:ea typeface="Gulim" pitchFamily="34" charset="-127"/>
                  <a:cs typeface="+mj-cs"/>
                </a:rPr>
                <a:t> 136, </a:t>
              </a:r>
            </a:p>
            <a:p>
              <a:pPr algn="ctr" defTabSz="685800">
                <a:spcBef>
                  <a:spcPct val="0"/>
                </a:spcBef>
              </a:pPr>
              <a:r>
                <a:rPr lang="en-IN" sz="1060" err="1">
                  <a:solidFill>
                    <a:schemeClr val="bg1"/>
                  </a:solidFill>
                  <a:latin typeface="+mj-lt"/>
                  <a:ea typeface="Gulim" pitchFamily="34" charset="-127"/>
                  <a:cs typeface="+mj-cs"/>
                </a:rPr>
                <a:t>Arcot</a:t>
              </a:r>
              <a:r>
                <a:rPr lang="en-IN" sz="1060">
                  <a:solidFill>
                    <a:schemeClr val="bg1"/>
                  </a:solidFill>
                  <a:latin typeface="+mj-lt"/>
                  <a:ea typeface="Gulim" pitchFamily="34" charset="-127"/>
                  <a:cs typeface="+mj-cs"/>
                </a:rPr>
                <a:t> Road, Chennai- 600 093</a:t>
              </a:r>
              <a:br>
                <a:rPr lang="en-IN" sz="1060">
                  <a:solidFill>
                    <a:schemeClr val="bg1"/>
                  </a:solidFill>
                  <a:latin typeface="+mj-lt"/>
                  <a:ea typeface="Gulim" pitchFamily="34" charset="-127"/>
                  <a:cs typeface="+mj-cs"/>
                </a:rPr>
              </a:br>
              <a:r>
                <a:rPr lang="en-IN" sz="1060">
                  <a:solidFill>
                    <a:schemeClr val="bg1"/>
                  </a:solidFill>
                  <a:latin typeface="+mj-lt"/>
                  <a:ea typeface="Gulim" pitchFamily="34" charset="-127"/>
                  <a:cs typeface="+mj-cs"/>
                </a:rPr>
                <a:t>Tel: +91 (44) 4065 1500, Fax: +91 (44) 4065 1512</a:t>
              </a:r>
            </a:p>
          </p:txBody>
        </p:sp>
        <p:sp>
          <p:nvSpPr>
            <p:cNvPr id="7" name="AutoShape 98"/>
            <p:cNvSpPr>
              <a:spLocks noChangeAspect="1"/>
            </p:cNvSpPr>
            <p:nvPr/>
          </p:nvSpPr>
          <p:spPr bwMode="auto">
            <a:xfrm>
              <a:off x="6751894" y="4699249"/>
              <a:ext cx="212207" cy="27432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7647"/>
                  </a:moveTo>
                  <a:cubicBezTo>
                    <a:pt x="21599" y="8410"/>
                    <a:pt x="21443" y="9124"/>
                    <a:pt x="21132" y="9804"/>
                  </a:cubicBezTo>
                  <a:cubicBezTo>
                    <a:pt x="20820" y="10488"/>
                    <a:pt x="20404" y="11134"/>
                    <a:pt x="19880" y="11747"/>
                  </a:cubicBezTo>
                  <a:lnTo>
                    <a:pt x="12619" y="20679"/>
                  </a:lnTo>
                  <a:cubicBezTo>
                    <a:pt x="12095" y="21292"/>
                    <a:pt x="11491" y="21599"/>
                    <a:pt x="10804" y="21599"/>
                  </a:cubicBezTo>
                  <a:cubicBezTo>
                    <a:pt x="10112" y="21599"/>
                    <a:pt x="9520" y="21292"/>
                    <a:pt x="9024" y="20679"/>
                  </a:cubicBezTo>
                  <a:lnTo>
                    <a:pt x="1727" y="11718"/>
                  </a:lnTo>
                  <a:cubicBezTo>
                    <a:pt x="1203" y="11106"/>
                    <a:pt x="783" y="10462"/>
                    <a:pt x="472" y="9782"/>
                  </a:cubicBezTo>
                  <a:cubicBezTo>
                    <a:pt x="156" y="9110"/>
                    <a:pt x="0" y="8398"/>
                    <a:pt x="0" y="7647"/>
                  </a:cubicBezTo>
                  <a:cubicBezTo>
                    <a:pt x="0" y="6594"/>
                    <a:pt x="279" y="5601"/>
                    <a:pt x="843" y="4669"/>
                  </a:cubicBezTo>
                  <a:cubicBezTo>
                    <a:pt x="1403" y="3737"/>
                    <a:pt x="2179" y="2921"/>
                    <a:pt x="3164" y="2227"/>
                  </a:cubicBezTo>
                  <a:cubicBezTo>
                    <a:pt x="4143" y="1538"/>
                    <a:pt x="5296" y="990"/>
                    <a:pt x="6615" y="595"/>
                  </a:cubicBezTo>
                  <a:cubicBezTo>
                    <a:pt x="7936" y="197"/>
                    <a:pt x="9344" y="0"/>
                    <a:pt x="10819" y="0"/>
                  </a:cubicBezTo>
                  <a:cubicBezTo>
                    <a:pt x="12315" y="0"/>
                    <a:pt x="13719" y="197"/>
                    <a:pt x="15023" y="595"/>
                  </a:cubicBezTo>
                  <a:cubicBezTo>
                    <a:pt x="16335" y="993"/>
                    <a:pt x="17475" y="1538"/>
                    <a:pt x="18451" y="2227"/>
                  </a:cubicBezTo>
                  <a:cubicBezTo>
                    <a:pt x="19427" y="2921"/>
                    <a:pt x="20200" y="3737"/>
                    <a:pt x="20756" y="4669"/>
                  </a:cubicBezTo>
                  <a:cubicBezTo>
                    <a:pt x="21320" y="5603"/>
                    <a:pt x="21599" y="6594"/>
                    <a:pt x="21599" y="7647"/>
                  </a:cubicBezTo>
                  <a:moveTo>
                    <a:pt x="10819" y="11408"/>
                  </a:moveTo>
                  <a:cubicBezTo>
                    <a:pt x="11547" y="11408"/>
                    <a:pt x="12240" y="11309"/>
                    <a:pt x="12900" y="11114"/>
                  </a:cubicBezTo>
                  <a:cubicBezTo>
                    <a:pt x="13556" y="10922"/>
                    <a:pt x="14127" y="10651"/>
                    <a:pt x="14612" y="10310"/>
                  </a:cubicBezTo>
                  <a:cubicBezTo>
                    <a:pt x="15096" y="9968"/>
                    <a:pt x="15476" y="9564"/>
                    <a:pt x="15748" y="9107"/>
                  </a:cubicBezTo>
                  <a:cubicBezTo>
                    <a:pt x="16028" y="8650"/>
                    <a:pt x="16164" y="8158"/>
                    <a:pt x="16164" y="7645"/>
                  </a:cubicBezTo>
                  <a:cubicBezTo>
                    <a:pt x="16164" y="7131"/>
                    <a:pt x="16028" y="6642"/>
                    <a:pt x="15748" y="6176"/>
                  </a:cubicBezTo>
                  <a:cubicBezTo>
                    <a:pt x="15476" y="5713"/>
                    <a:pt x="15096" y="5304"/>
                    <a:pt x="14612" y="4951"/>
                  </a:cubicBezTo>
                  <a:cubicBezTo>
                    <a:pt x="14128" y="4604"/>
                    <a:pt x="13564" y="4327"/>
                    <a:pt x="12908" y="4135"/>
                  </a:cubicBezTo>
                  <a:cubicBezTo>
                    <a:pt x="12256" y="3943"/>
                    <a:pt x="11564" y="3842"/>
                    <a:pt x="10820" y="3842"/>
                  </a:cubicBezTo>
                  <a:cubicBezTo>
                    <a:pt x="10068" y="3842"/>
                    <a:pt x="9376" y="3940"/>
                    <a:pt x="8736" y="4135"/>
                  </a:cubicBezTo>
                  <a:cubicBezTo>
                    <a:pt x="8092" y="4327"/>
                    <a:pt x="7528" y="4604"/>
                    <a:pt x="7032" y="4951"/>
                  </a:cubicBezTo>
                  <a:cubicBezTo>
                    <a:pt x="6532" y="5304"/>
                    <a:pt x="6148" y="5713"/>
                    <a:pt x="5872" y="6171"/>
                  </a:cubicBezTo>
                  <a:cubicBezTo>
                    <a:pt x="5596" y="6628"/>
                    <a:pt x="5460" y="7119"/>
                    <a:pt x="5460" y="7642"/>
                  </a:cubicBezTo>
                  <a:cubicBezTo>
                    <a:pt x="5460" y="8155"/>
                    <a:pt x="5596" y="8644"/>
                    <a:pt x="5872" y="9104"/>
                  </a:cubicBezTo>
                  <a:cubicBezTo>
                    <a:pt x="6148" y="9561"/>
                    <a:pt x="6532" y="9965"/>
                    <a:pt x="7032" y="10307"/>
                  </a:cubicBezTo>
                  <a:cubicBezTo>
                    <a:pt x="7528" y="10648"/>
                    <a:pt x="8092" y="10919"/>
                    <a:pt x="8736" y="11111"/>
                  </a:cubicBezTo>
                  <a:cubicBezTo>
                    <a:pt x="9376" y="11309"/>
                    <a:pt x="10068" y="11408"/>
                    <a:pt x="10819" y="11408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lIns="25213" tIns="25213" rIns="25213" bIns="25213" anchor="ctr"/>
            <a:lstStyle/>
            <a:p>
              <a:pPr defTabSz="342900">
                <a:defRPr/>
              </a:pPr>
              <a:endParaRPr lang="es-ES" sz="1455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3355022" y="2304394"/>
            <a:ext cx="2433955" cy="457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800">
              <a:spcBef>
                <a:spcPct val="0"/>
              </a:spcBef>
            </a:pPr>
            <a:r>
              <a:rPr lang="en-IN" sz="2380" b="1">
                <a:solidFill>
                  <a:schemeClr val="bg1">
                    <a:lumMod val="95000"/>
                  </a:schemeClr>
                </a:solidFill>
                <a:ea typeface="Gulim" pitchFamily="34" charset="-127"/>
              </a:rPr>
              <a:t>Kaar Technologies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675991" y="4304586"/>
            <a:ext cx="3935967" cy="280267"/>
            <a:chOff x="4051657" y="5568850"/>
            <a:chExt cx="5947683" cy="423515"/>
          </a:xfrm>
        </p:grpSpPr>
        <p:grpSp>
          <p:nvGrpSpPr>
            <p:cNvPr id="10" name="Group 9"/>
            <p:cNvGrpSpPr/>
            <p:nvPr/>
          </p:nvGrpSpPr>
          <p:grpSpPr>
            <a:xfrm>
              <a:off x="4051657" y="5585307"/>
              <a:ext cx="1212481" cy="383822"/>
              <a:chOff x="4175125" y="5585307"/>
              <a:chExt cx="1212481" cy="383822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4175125" y="5616032"/>
                <a:ext cx="276225" cy="274954"/>
                <a:chOff x="4175125" y="5535296"/>
                <a:chExt cx="276225" cy="274954"/>
              </a:xfrm>
            </p:grpSpPr>
            <p:sp>
              <p:nvSpPr>
                <p:cNvPr id="28" name="Oval 5"/>
                <p:cNvSpPr>
                  <a:spLocks noChangeArrowheads="1"/>
                </p:cNvSpPr>
                <p:nvPr/>
              </p:nvSpPr>
              <p:spPr bwMode="auto">
                <a:xfrm>
                  <a:off x="4175125" y="5535296"/>
                  <a:ext cx="276225" cy="274954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vert="horz" wrap="square" lIns="60511" tIns="30255" rIns="60511" bIns="30255" numCol="1" anchor="t" anchorCtr="0" compatLnSpc="1"/>
                <a:lstStyle/>
                <a:p>
                  <a:endParaRPr lang="en-US" sz="1190"/>
                </a:p>
              </p:txBody>
            </p:sp>
            <p:sp>
              <p:nvSpPr>
                <p:cNvPr id="29" name="Freeform 6"/>
                <p:cNvSpPr/>
                <p:nvPr/>
              </p:nvSpPr>
              <p:spPr bwMode="auto">
                <a:xfrm>
                  <a:off x="4275138" y="5590662"/>
                  <a:ext cx="77788" cy="159263"/>
                </a:xfrm>
                <a:custGeom>
                  <a:avLst/>
                  <a:gdLst>
                    <a:gd name="T0" fmla="*/ 7 w 11"/>
                    <a:gd name="T1" fmla="*/ 6 h 22"/>
                    <a:gd name="T2" fmla="*/ 7 w 11"/>
                    <a:gd name="T3" fmla="*/ 5 h 22"/>
                    <a:gd name="T4" fmla="*/ 8 w 11"/>
                    <a:gd name="T5" fmla="*/ 4 h 22"/>
                    <a:gd name="T6" fmla="*/ 11 w 11"/>
                    <a:gd name="T7" fmla="*/ 4 h 22"/>
                    <a:gd name="T8" fmla="*/ 11 w 11"/>
                    <a:gd name="T9" fmla="*/ 0 h 22"/>
                    <a:gd name="T10" fmla="*/ 8 w 11"/>
                    <a:gd name="T11" fmla="*/ 0 h 22"/>
                    <a:gd name="T12" fmla="*/ 3 w 11"/>
                    <a:gd name="T13" fmla="*/ 4 h 22"/>
                    <a:gd name="T14" fmla="*/ 3 w 11"/>
                    <a:gd name="T15" fmla="*/ 6 h 22"/>
                    <a:gd name="T16" fmla="*/ 0 w 11"/>
                    <a:gd name="T17" fmla="*/ 6 h 22"/>
                    <a:gd name="T18" fmla="*/ 0 w 11"/>
                    <a:gd name="T19" fmla="*/ 9 h 22"/>
                    <a:gd name="T20" fmla="*/ 0 w 11"/>
                    <a:gd name="T21" fmla="*/ 11 h 22"/>
                    <a:gd name="T22" fmla="*/ 3 w 11"/>
                    <a:gd name="T23" fmla="*/ 11 h 22"/>
                    <a:gd name="T24" fmla="*/ 3 w 11"/>
                    <a:gd name="T25" fmla="*/ 22 h 22"/>
                    <a:gd name="T26" fmla="*/ 7 w 11"/>
                    <a:gd name="T27" fmla="*/ 22 h 22"/>
                    <a:gd name="T28" fmla="*/ 7 w 11"/>
                    <a:gd name="T29" fmla="*/ 11 h 22"/>
                    <a:gd name="T30" fmla="*/ 11 w 11"/>
                    <a:gd name="T31" fmla="*/ 11 h 22"/>
                    <a:gd name="T32" fmla="*/ 11 w 11"/>
                    <a:gd name="T33" fmla="*/ 9 h 22"/>
                    <a:gd name="T34" fmla="*/ 11 w 11"/>
                    <a:gd name="T35" fmla="*/ 6 h 22"/>
                    <a:gd name="T36" fmla="*/ 7 w 11"/>
                    <a:gd name="T37" fmla="*/ 6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" h="22">
                      <a:moveTo>
                        <a:pt x="7" y="6"/>
                      </a:move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7" y="4"/>
                        <a:pt x="8" y="4"/>
                        <a:pt x="8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4" y="0"/>
                        <a:pt x="3" y="3"/>
                        <a:pt x="3" y="4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3" y="22"/>
                        <a:pt x="3" y="22"/>
                        <a:pt x="3" y="22"/>
                      </a:cubicBezTo>
                      <a:cubicBezTo>
                        <a:pt x="7" y="22"/>
                        <a:pt x="7" y="22"/>
                        <a:pt x="7" y="22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11" y="9"/>
                        <a:pt x="11" y="9"/>
                        <a:pt x="11" y="9"/>
                      </a:cubicBezTo>
                      <a:cubicBezTo>
                        <a:pt x="11" y="6"/>
                        <a:pt x="11" y="6"/>
                        <a:pt x="11" y="6"/>
                      </a:cubicBezTo>
                      <a:lnTo>
                        <a:pt x="7" y="6"/>
                      </a:lnTo>
                      <a:close/>
                    </a:path>
                  </a:pathLst>
                </a:custGeom>
                <a:solidFill>
                  <a:srgbClr val="9D0102"/>
                </a:solidFill>
                <a:ln>
                  <a:noFill/>
                </a:ln>
              </p:spPr>
              <p:txBody>
                <a:bodyPr vert="horz" wrap="square" lIns="60511" tIns="30255" rIns="60511" bIns="30255" numCol="1" anchor="t" anchorCtr="0" compatLnSpc="1"/>
                <a:lstStyle/>
                <a:p>
                  <a:endParaRPr lang="en-US" sz="1190"/>
                </a:p>
              </p:txBody>
            </p:sp>
          </p:grpSp>
          <p:sp>
            <p:nvSpPr>
              <p:cNvPr id="27" name="Rectangle 26"/>
              <p:cNvSpPr/>
              <p:nvPr/>
            </p:nvSpPr>
            <p:spPr>
              <a:xfrm>
                <a:off x="4390628" y="5585307"/>
                <a:ext cx="996978" cy="383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spcBef>
                    <a:spcPct val="0"/>
                  </a:spcBef>
                </a:pPr>
                <a:r>
                  <a:rPr lang="en-IN" sz="1060" err="1">
                    <a:solidFill>
                      <a:schemeClr val="bg1">
                        <a:lumMod val="95000"/>
                      </a:schemeClr>
                    </a:solidFill>
                    <a:ea typeface="Gulim" pitchFamily="34" charset="-127"/>
                  </a:rPr>
                  <a:t>kaartech</a:t>
                </a:r>
                <a:endParaRPr lang="en-IN" sz="1060">
                  <a:solidFill>
                    <a:schemeClr val="bg1">
                      <a:lumMod val="95000"/>
                    </a:schemeClr>
                  </a:solidFill>
                  <a:ea typeface="Gulim" pitchFamily="34" charset="-127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245835" y="5590582"/>
              <a:ext cx="1431309" cy="383822"/>
              <a:chOff x="5588000" y="5590582"/>
              <a:chExt cx="1431309" cy="383822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5588000" y="5622382"/>
                <a:ext cx="274638" cy="274954"/>
                <a:chOff x="5588000" y="5535296"/>
                <a:chExt cx="274638" cy="274954"/>
              </a:xfrm>
            </p:grpSpPr>
            <p:sp>
              <p:nvSpPr>
                <p:cNvPr id="24" name="Oval 7"/>
                <p:cNvSpPr>
                  <a:spLocks noChangeArrowheads="1"/>
                </p:cNvSpPr>
                <p:nvPr/>
              </p:nvSpPr>
              <p:spPr bwMode="auto">
                <a:xfrm>
                  <a:off x="5588000" y="5535296"/>
                  <a:ext cx="274638" cy="274954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vert="horz" wrap="square" lIns="60511" tIns="30255" rIns="60511" bIns="30255" numCol="1" anchor="t" anchorCtr="0" compatLnSpc="1"/>
                <a:lstStyle/>
                <a:p>
                  <a:endParaRPr lang="en-US" sz="1190"/>
                </a:p>
              </p:txBody>
            </p:sp>
            <p:sp>
              <p:nvSpPr>
                <p:cNvPr id="25" name="Freeform 8"/>
                <p:cNvSpPr/>
                <p:nvPr/>
              </p:nvSpPr>
              <p:spPr bwMode="auto">
                <a:xfrm>
                  <a:off x="5643563" y="5611272"/>
                  <a:ext cx="163513" cy="130716"/>
                </a:xfrm>
                <a:custGeom>
                  <a:avLst/>
                  <a:gdLst>
                    <a:gd name="T0" fmla="*/ 23 w 23"/>
                    <a:gd name="T1" fmla="*/ 2 h 18"/>
                    <a:gd name="T2" fmla="*/ 20 w 23"/>
                    <a:gd name="T3" fmla="*/ 3 h 18"/>
                    <a:gd name="T4" fmla="*/ 22 w 23"/>
                    <a:gd name="T5" fmla="*/ 0 h 18"/>
                    <a:gd name="T6" fmla="*/ 19 w 23"/>
                    <a:gd name="T7" fmla="*/ 1 h 18"/>
                    <a:gd name="T8" fmla="*/ 16 w 23"/>
                    <a:gd name="T9" fmla="*/ 0 h 18"/>
                    <a:gd name="T10" fmla="*/ 11 w 23"/>
                    <a:gd name="T11" fmla="*/ 5 h 18"/>
                    <a:gd name="T12" fmla="*/ 11 w 23"/>
                    <a:gd name="T13" fmla="*/ 6 h 18"/>
                    <a:gd name="T14" fmla="*/ 1 w 23"/>
                    <a:gd name="T15" fmla="*/ 1 h 18"/>
                    <a:gd name="T16" fmla="*/ 1 w 23"/>
                    <a:gd name="T17" fmla="*/ 3 h 18"/>
                    <a:gd name="T18" fmla="*/ 3 w 23"/>
                    <a:gd name="T19" fmla="*/ 7 h 18"/>
                    <a:gd name="T20" fmla="*/ 1 w 23"/>
                    <a:gd name="T21" fmla="*/ 6 h 18"/>
                    <a:gd name="T22" fmla="*/ 1 w 23"/>
                    <a:gd name="T23" fmla="*/ 6 h 18"/>
                    <a:gd name="T24" fmla="*/ 1 w 23"/>
                    <a:gd name="T25" fmla="*/ 8 h 18"/>
                    <a:gd name="T26" fmla="*/ 4 w 23"/>
                    <a:gd name="T27" fmla="*/ 11 h 18"/>
                    <a:gd name="T28" fmla="*/ 3 w 23"/>
                    <a:gd name="T29" fmla="*/ 11 h 18"/>
                    <a:gd name="T30" fmla="*/ 2 w 23"/>
                    <a:gd name="T31" fmla="*/ 11 h 18"/>
                    <a:gd name="T32" fmla="*/ 7 w 23"/>
                    <a:gd name="T33" fmla="*/ 14 h 18"/>
                    <a:gd name="T34" fmla="*/ 1 w 23"/>
                    <a:gd name="T35" fmla="*/ 16 h 18"/>
                    <a:gd name="T36" fmla="*/ 0 w 23"/>
                    <a:gd name="T37" fmla="*/ 16 h 18"/>
                    <a:gd name="T38" fmla="*/ 7 w 23"/>
                    <a:gd name="T39" fmla="*/ 18 h 18"/>
                    <a:gd name="T40" fmla="*/ 20 w 23"/>
                    <a:gd name="T41" fmla="*/ 8 h 18"/>
                    <a:gd name="T42" fmla="*/ 20 w 23"/>
                    <a:gd name="T43" fmla="*/ 5 h 18"/>
                    <a:gd name="T44" fmla="*/ 20 w 23"/>
                    <a:gd name="T45" fmla="*/ 4 h 18"/>
                    <a:gd name="T46" fmla="*/ 23 w 23"/>
                    <a:gd name="T47" fmla="*/ 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3" h="18">
                      <a:moveTo>
                        <a:pt x="23" y="2"/>
                      </a:moveTo>
                      <a:cubicBezTo>
                        <a:pt x="22" y="2"/>
                        <a:pt x="21" y="3"/>
                        <a:pt x="20" y="3"/>
                      </a:cubicBezTo>
                      <a:cubicBezTo>
                        <a:pt x="21" y="2"/>
                        <a:pt x="22" y="1"/>
                        <a:pt x="22" y="0"/>
                      </a:cubicBezTo>
                      <a:cubicBezTo>
                        <a:pt x="21" y="1"/>
                        <a:pt x="20" y="1"/>
                        <a:pt x="19" y="1"/>
                      </a:cubicBezTo>
                      <a:cubicBezTo>
                        <a:pt x="18" y="1"/>
                        <a:pt x="17" y="0"/>
                        <a:pt x="16" y="0"/>
                      </a:cubicBezTo>
                      <a:cubicBezTo>
                        <a:pt x="13" y="0"/>
                        <a:pt x="11" y="2"/>
                        <a:pt x="11" y="5"/>
                      </a:cubicBezTo>
                      <a:cubicBezTo>
                        <a:pt x="11" y="5"/>
                        <a:pt x="11" y="5"/>
                        <a:pt x="11" y="6"/>
                      </a:cubicBezTo>
                      <a:cubicBezTo>
                        <a:pt x="7" y="5"/>
                        <a:pt x="4" y="4"/>
                        <a:pt x="1" y="1"/>
                      </a:cubicBezTo>
                      <a:cubicBezTo>
                        <a:pt x="1" y="1"/>
                        <a:pt x="1" y="2"/>
                        <a:pt x="1" y="3"/>
                      </a:cubicBezTo>
                      <a:cubicBezTo>
                        <a:pt x="1" y="5"/>
                        <a:pt x="2" y="6"/>
                        <a:pt x="3" y="7"/>
                      </a:cubicBezTo>
                      <a:cubicBezTo>
                        <a:pt x="2" y="7"/>
                        <a:pt x="1" y="7"/>
                        <a:pt x="1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7"/>
                        <a:pt x="1" y="8"/>
                        <a:pt x="1" y="8"/>
                      </a:cubicBezTo>
                      <a:cubicBezTo>
                        <a:pt x="2" y="10"/>
                        <a:pt x="3" y="11"/>
                        <a:pt x="4" y="11"/>
                      </a:cubicBezTo>
                      <a:cubicBezTo>
                        <a:pt x="4" y="11"/>
                        <a:pt x="4" y="11"/>
                        <a:pt x="3" y="11"/>
                      </a:cubicBezTo>
                      <a:cubicBezTo>
                        <a:pt x="3" y="11"/>
                        <a:pt x="3" y="11"/>
                        <a:pt x="2" y="11"/>
                      </a:cubicBezTo>
                      <a:cubicBezTo>
                        <a:pt x="3" y="13"/>
                        <a:pt x="5" y="14"/>
                        <a:pt x="7" y="14"/>
                      </a:cubicBezTo>
                      <a:cubicBezTo>
                        <a:pt x="5" y="15"/>
                        <a:pt x="3" y="16"/>
                        <a:pt x="1" y="16"/>
                      </a:cubicBezTo>
                      <a:cubicBezTo>
                        <a:pt x="1" y="16"/>
                        <a:pt x="0" y="16"/>
                        <a:pt x="0" y="16"/>
                      </a:cubicBezTo>
                      <a:cubicBezTo>
                        <a:pt x="2" y="17"/>
                        <a:pt x="4" y="18"/>
                        <a:pt x="7" y="18"/>
                      </a:cubicBezTo>
                      <a:cubicBezTo>
                        <a:pt x="14" y="18"/>
                        <a:pt x="19" y="13"/>
                        <a:pt x="20" y="8"/>
                      </a:cubicBezTo>
                      <a:cubicBezTo>
                        <a:pt x="20" y="7"/>
                        <a:pt x="20" y="6"/>
                        <a:pt x="20" y="5"/>
                      </a:cubicBezTo>
                      <a:cubicBezTo>
                        <a:pt x="20" y="5"/>
                        <a:pt x="20" y="5"/>
                        <a:pt x="20" y="4"/>
                      </a:cubicBezTo>
                      <a:cubicBezTo>
                        <a:pt x="21" y="4"/>
                        <a:pt x="22" y="3"/>
                        <a:pt x="23" y="2"/>
                      </a:cubicBezTo>
                    </a:path>
                  </a:pathLst>
                </a:custGeom>
                <a:solidFill>
                  <a:srgbClr val="9D0102"/>
                </a:solidFill>
                <a:ln>
                  <a:noFill/>
                </a:ln>
              </p:spPr>
              <p:txBody>
                <a:bodyPr vert="horz" wrap="square" lIns="60511" tIns="30255" rIns="60511" bIns="30255" numCol="1" anchor="t" anchorCtr="0" compatLnSpc="1"/>
                <a:lstStyle/>
                <a:p>
                  <a:endParaRPr lang="en-US" sz="1190"/>
                </a:p>
              </p:txBody>
            </p:sp>
          </p:grpSp>
          <p:sp>
            <p:nvSpPr>
              <p:cNvPr id="23" name="Rectangle 22"/>
              <p:cNvSpPr/>
              <p:nvPr/>
            </p:nvSpPr>
            <p:spPr>
              <a:xfrm>
                <a:off x="5840015" y="5590582"/>
                <a:ext cx="1179294" cy="383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spcBef>
                    <a:spcPct val="0"/>
                  </a:spcBef>
                </a:pPr>
                <a:r>
                  <a:rPr lang="en-IN" sz="1060">
                    <a:solidFill>
                      <a:schemeClr val="bg1">
                        <a:lumMod val="95000"/>
                      </a:schemeClr>
                    </a:solidFill>
                    <a:ea typeface="Gulim" pitchFamily="34" charset="-127"/>
                  </a:rPr>
                  <a:t>@</a:t>
                </a:r>
                <a:r>
                  <a:rPr lang="en-IN" sz="1060" err="1">
                    <a:solidFill>
                      <a:schemeClr val="bg1">
                        <a:lumMod val="95000"/>
                      </a:schemeClr>
                    </a:solidFill>
                    <a:ea typeface="Gulim" pitchFamily="34" charset="-127"/>
                  </a:rPr>
                  <a:t>kaartech</a:t>
                </a:r>
                <a:endParaRPr lang="en-IN" sz="1060">
                  <a:solidFill>
                    <a:schemeClr val="bg1">
                      <a:lumMod val="95000"/>
                    </a:schemeClr>
                  </a:solidFill>
                  <a:ea typeface="Gulim" pitchFamily="34" charset="-127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596767" y="5568850"/>
              <a:ext cx="2056141" cy="401969"/>
              <a:chOff x="7077609" y="5568850"/>
              <a:chExt cx="2056141" cy="401969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7077609" y="5568850"/>
                <a:ext cx="416447" cy="354076"/>
                <a:chOff x="7077609" y="5488114"/>
                <a:chExt cx="416447" cy="354076"/>
              </a:xfrm>
            </p:grpSpPr>
            <p:sp>
              <p:nvSpPr>
                <p:cNvPr id="20" name="Oval 9"/>
                <p:cNvSpPr>
                  <a:spLocks noChangeArrowheads="1"/>
                </p:cNvSpPr>
                <p:nvPr/>
              </p:nvSpPr>
              <p:spPr bwMode="auto">
                <a:xfrm>
                  <a:off x="7148513" y="5535296"/>
                  <a:ext cx="274638" cy="274954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vert="horz" wrap="square" lIns="60511" tIns="30255" rIns="60511" bIns="30255" numCol="1" anchor="t" anchorCtr="0" compatLnSpc="1"/>
                <a:lstStyle/>
                <a:p>
                  <a:endParaRPr lang="en-US" sz="1190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7077609" y="5488114"/>
                  <a:ext cx="416447" cy="354076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 algn="ctr" defTabSz="685800">
                    <a:spcBef>
                      <a:spcPct val="0"/>
                    </a:spcBef>
                  </a:pPr>
                  <a:r>
                    <a:rPr lang="en-IN" sz="925" b="1">
                      <a:solidFill>
                        <a:srgbClr val="9D0102"/>
                      </a:solidFill>
                      <a:ea typeface="Gulim" pitchFamily="34" charset="-127"/>
                    </a:rPr>
                    <a:t>in</a:t>
                  </a:r>
                </a:p>
              </p:txBody>
            </p:sp>
          </p:grpSp>
          <p:sp>
            <p:nvSpPr>
              <p:cNvPr id="19" name="Rectangle 18"/>
              <p:cNvSpPr/>
              <p:nvPr/>
            </p:nvSpPr>
            <p:spPr>
              <a:xfrm>
                <a:off x="7354734" y="5586997"/>
                <a:ext cx="1779016" cy="383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spcBef>
                    <a:spcPct val="0"/>
                  </a:spcBef>
                </a:pPr>
                <a:r>
                  <a:rPr lang="en-IN" sz="1060">
                    <a:solidFill>
                      <a:schemeClr val="bg1">
                        <a:lumMod val="95000"/>
                      </a:schemeClr>
                    </a:solidFill>
                    <a:ea typeface="Gulim" pitchFamily="34" charset="-127"/>
                  </a:rPr>
                  <a:t>Kaar Technologies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8486799" y="5576425"/>
              <a:ext cx="1512541" cy="415940"/>
              <a:chOff x="9370041" y="5576425"/>
              <a:chExt cx="1512541" cy="41594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9370041" y="5576425"/>
                <a:ext cx="479778" cy="354076"/>
                <a:chOff x="9370041" y="5488114"/>
                <a:chExt cx="479778" cy="354076"/>
              </a:xfrm>
            </p:grpSpPr>
            <p:sp>
              <p:nvSpPr>
                <p:cNvPr id="16" name="Oval 13"/>
                <p:cNvSpPr>
                  <a:spLocks noChangeArrowheads="1"/>
                </p:cNvSpPr>
                <p:nvPr/>
              </p:nvSpPr>
              <p:spPr bwMode="auto">
                <a:xfrm>
                  <a:off x="9477375" y="5535296"/>
                  <a:ext cx="276225" cy="2749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60511" tIns="30255" rIns="60511" bIns="30255" numCol="1" anchor="t" anchorCtr="0" compatLnSpc="1"/>
                <a:lstStyle/>
                <a:p>
                  <a:endParaRPr lang="en-US" sz="1190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9370041" y="5488114"/>
                  <a:ext cx="479778" cy="354076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 algn="ctr" defTabSz="685800">
                    <a:spcBef>
                      <a:spcPct val="0"/>
                    </a:spcBef>
                  </a:pPr>
                  <a:r>
                    <a:rPr lang="en-IN" sz="925" b="1">
                      <a:solidFill>
                        <a:srgbClr val="9D0102"/>
                      </a:solidFill>
                      <a:ea typeface="Gulim" pitchFamily="34" charset="-127"/>
                    </a:rPr>
                    <a:t>G+</a:t>
                  </a:r>
                </a:p>
              </p:txBody>
            </p:sp>
          </p:grpSp>
          <p:sp>
            <p:nvSpPr>
              <p:cNvPr id="15" name="Rectangle 14"/>
              <p:cNvSpPr/>
              <p:nvPr/>
            </p:nvSpPr>
            <p:spPr>
              <a:xfrm>
                <a:off x="9698284" y="5590945"/>
                <a:ext cx="1184298" cy="4014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spcBef>
                    <a:spcPct val="0"/>
                  </a:spcBef>
                </a:pPr>
                <a:r>
                  <a:rPr lang="en-IN" sz="1060">
                    <a:solidFill>
                      <a:schemeClr val="bg1">
                        <a:lumMod val="95000"/>
                      </a:schemeClr>
                    </a:solidFill>
                    <a:ea typeface="Gulim" pitchFamily="34" charset="-127"/>
                  </a:rPr>
                  <a:t>Kaar Tech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Light Version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sz="1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238</Words>
  <Application>Microsoft Office PowerPoint</Application>
  <PresentationFormat>On-screen Show (16:9)</PresentationFormat>
  <Paragraphs>32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Exo</vt:lpstr>
      <vt:lpstr>Gill Sans</vt:lpstr>
      <vt:lpstr>Gulim</vt:lpstr>
      <vt:lpstr>Helvetica</vt:lpstr>
      <vt:lpstr>Segoe UI</vt:lpstr>
      <vt:lpstr>Times New Roman</vt:lpstr>
      <vt:lpstr>Light Version</vt:lpstr>
      <vt:lpstr>PowerPoint Presentation</vt:lpstr>
      <vt:lpstr>What is Regulatory Body ? </vt:lpstr>
      <vt:lpstr>Primary Function of a Regulatory Body </vt:lpstr>
      <vt:lpstr>REGULATORY BODIES OF SAUDI ARABIA </vt:lpstr>
      <vt:lpstr>REGULATORY BODIES OF OMAN</vt:lpstr>
      <vt:lpstr>REGULATORY BODIES OF QATAR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Ipas Slide</dc:title>
  <dc:creator>Vadivel.M</dc:creator>
  <cp:lastModifiedBy>Mohamed Aarish</cp:lastModifiedBy>
  <cp:revision>23</cp:revision>
  <dcterms:created xsi:type="dcterms:W3CDTF">2013-04-14T10:12:00Z</dcterms:created>
  <dcterms:modified xsi:type="dcterms:W3CDTF">2021-05-05T06:11:11Z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1033-11.2.0.10101</vt:lpwstr>
  </property>
</Properties>
</file>