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9" r:id="rId4"/>
    <p:sldId id="270" r:id="rId5"/>
    <p:sldId id="271" r:id="rId6"/>
    <p:sldId id="272" r:id="rId7"/>
    <p:sldId id="273" r:id="rId8"/>
    <p:sldId id="274" r:id="rId9"/>
    <p:sldId id="278" r:id="rId10"/>
    <p:sldId id="275" r:id="rId11"/>
    <p:sldId id="276" r:id="rId12"/>
    <p:sldId id="27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ACE"/>
    <a:srgbClr val="000000"/>
    <a:srgbClr val="656E95"/>
    <a:srgbClr val="00FF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p:scale>
          <a:sx n="102" d="100"/>
          <a:sy n="102" d="100"/>
        </p:scale>
        <p:origin x="-346"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40694-C920-4EF3-8857-AD126CBAABCE}"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en-US"/>
        </a:p>
      </dgm:t>
    </dgm:pt>
    <dgm:pt modelId="{2816E3DE-94BB-45C0-B877-4F5682F4B6AA}">
      <dgm:prSet phldrT="[Text]"/>
      <dgm:spPr/>
      <dgm:t>
        <a:bodyPr/>
        <a:lstStyle/>
        <a:p>
          <a:r>
            <a:rPr lang="en-US" dirty="0"/>
            <a:t>1NF</a:t>
          </a:r>
        </a:p>
      </dgm:t>
    </dgm:pt>
    <dgm:pt modelId="{0A1D380D-7CC8-4422-9F14-64E1A47304BD}" type="parTrans" cxnId="{59AD7585-30FE-4177-AA7C-900E27D1B274}">
      <dgm:prSet/>
      <dgm:spPr/>
      <dgm:t>
        <a:bodyPr/>
        <a:lstStyle/>
        <a:p>
          <a:endParaRPr lang="en-US"/>
        </a:p>
      </dgm:t>
    </dgm:pt>
    <dgm:pt modelId="{3049B9DD-18D1-4418-A2B0-A7FD5C866764}" type="sibTrans" cxnId="{59AD7585-30FE-4177-AA7C-900E27D1B274}">
      <dgm:prSet/>
      <dgm:spPr/>
      <dgm:t>
        <a:bodyPr/>
        <a:lstStyle/>
        <a:p>
          <a:endParaRPr lang="en-US"/>
        </a:p>
      </dgm:t>
    </dgm:pt>
    <dgm:pt modelId="{7229533D-A231-4B33-8B43-36D0A5D365E9}">
      <dgm:prSet phldrT="[Text]"/>
      <dgm:spPr/>
      <dgm:t>
        <a:bodyPr/>
        <a:lstStyle/>
        <a:p>
          <a:r>
            <a:rPr lang="en-US" dirty="0"/>
            <a:t>2NF</a:t>
          </a:r>
        </a:p>
      </dgm:t>
    </dgm:pt>
    <dgm:pt modelId="{998BE464-9896-4D03-9ECC-4F6AE0EB1503}" type="parTrans" cxnId="{40393158-06C9-4FEC-8D98-ED208EA7CE26}">
      <dgm:prSet/>
      <dgm:spPr/>
      <dgm:t>
        <a:bodyPr/>
        <a:lstStyle/>
        <a:p>
          <a:endParaRPr lang="en-US"/>
        </a:p>
      </dgm:t>
    </dgm:pt>
    <dgm:pt modelId="{5606D5CF-78A5-44D8-9E59-2E193F1DCBFF}" type="sibTrans" cxnId="{40393158-06C9-4FEC-8D98-ED208EA7CE26}">
      <dgm:prSet/>
      <dgm:spPr/>
      <dgm:t>
        <a:bodyPr/>
        <a:lstStyle/>
        <a:p>
          <a:endParaRPr lang="en-US"/>
        </a:p>
      </dgm:t>
    </dgm:pt>
    <dgm:pt modelId="{E37C5C5A-A9B6-4710-BA2E-E60811E09FDC}">
      <dgm:prSet phldrT="[Text]"/>
      <dgm:spPr/>
      <dgm:t>
        <a:bodyPr/>
        <a:lstStyle/>
        <a:p>
          <a:r>
            <a:rPr lang="en-US" dirty="0"/>
            <a:t>3NF</a:t>
          </a:r>
        </a:p>
      </dgm:t>
    </dgm:pt>
    <dgm:pt modelId="{97A5E3FF-DEA0-4457-8086-8B9A3304C34F}" type="parTrans" cxnId="{EA743B9D-60DF-4C7B-957A-0B42F7ADECEF}">
      <dgm:prSet/>
      <dgm:spPr/>
      <dgm:t>
        <a:bodyPr/>
        <a:lstStyle/>
        <a:p>
          <a:endParaRPr lang="en-US"/>
        </a:p>
      </dgm:t>
    </dgm:pt>
    <dgm:pt modelId="{1F24BF93-359E-4428-9913-7909B719A201}" type="sibTrans" cxnId="{EA743B9D-60DF-4C7B-957A-0B42F7ADECEF}">
      <dgm:prSet/>
      <dgm:spPr/>
      <dgm:t>
        <a:bodyPr/>
        <a:lstStyle/>
        <a:p>
          <a:endParaRPr lang="en-US"/>
        </a:p>
      </dgm:t>
    </dgm:pt>
    <dgm:pt modelId="{C9B7BE56-1B38-48D1-BC0C-333B420394F1}">
      <dgm:prSet phldrT="[Text]"/>
      <dgm:spPr/>
      <dgm:t>
        <a:bodyPr/>
        <a:lstStyle/>
        <a:p>
          <a:r>
            <a:rPr lang="en-US" dirty="0"/>
            <a:t>……</a:t>
          </a:r>
        </a:p>
      </dgm:t>
    </dgm:pt>
    <dgm:pt modelId="{78BB3521-8593-4FD0-ACCA-BE18D3E8C852}" type="parTrans" cxnId="{1B617857-8FCF-4DE1-83AB-21E391380806}">
      <dgm:prSet/>
      <dgm:spPr/>
      <dgm:t>
        <a:bodyPr/>
        <a:lstStyle/>
        <a:p>
          <a:endParaRPr lang="en-US"/>
        </a:p>
      </dgm:t>
    </dgm:pt>
    <dgm:pt modelId="{CAEF9182-803E-4EA9-9DD6-D3BD29DBD90E}" type="sibTrans" cxnId="{1B617857-8FCF-4DE1-83AB-21E391380806}">
      <dgm:prSet/>
      <dgm:spPr/>
      <dgm:t>
        <a:bodyPr/>
        <a:lstStyle/>
        <a:p>
          <a:endParaRPr lang="en-US"/>
        </a:p>
      </dgm:t>
    </dgm:pt>
    <dgm:pt modelId="{47662A5D-B5D9-4712-B6E3-F2D37228AB93}" type="pres">
      <dgm:prSet presAssocID="{35340694-C920-4EF3-8857-AD126CBAABCE}" presName="Name0" presStyleCnt="0">
        <dgm:presLayoutVars>
          <dgm:chMax val="11"/>
          <dgm:chPref val="11"/>
          <dgm:dir/>
          <dgm:resizeHandles/>
        </dgm:presLayoutVars>
      </dgm:prSet>
      <dgm:spPr/>
    </dgm:pt>
    <dgm:pt modelId="{884DFEA7-C5C9-4D11-B4C9-BC38CAD3B90F}" type="pres">
      <dgm:prSet presAssocID="{C9B7BE56-1B38-48D1-BC0C-333B420394F1}" presName="Accent4" presStyleCnt="0"/>
      <dgm:spPr/>
    </dgm:pt>
    <dgm:pt modelId="{D868F166-48C5-44B2-A7C7-86670F3FFDB8}" type="pres">
      <dgm:prSet presAssocID="{C9B7BE56-1B38-48D1-BC0C-333B420394F1}" presName="Accent" presStyleLbl="node1" presStyleIdx="0" presStyleCnt="4"/>
      <dgm:spPr/>
    </dgm:pt>
    <dgm:pt modelId="{3C6FB408-6F59-4F39-B12F-D176CC72F132}" type="pres">
      <dgm:prSet presAssocID="{C9B7BE56-1B38-48D1-BC0C-333B420394F1}" presName="ParentBackground4" presStyleCnt="0"/>
      <dgm:spPr/>
    </dgm:pt>
    <dgm:pt modelId="{3444A6C3-1A5B-47C8-AF16-D0C7A5F3A333}" type="pres">
      <dgm:prSet presAssocID="{C9B7BE56-1B38-48D1-BC0C-333B420394F1}" presName="ParentBackground" presStyleLbl="fgAcc1" presStyleIdx="0" presStyleCnt="4"/>
      <dgm:spPr/>
    </dgm:pt>
    <dgm:pt modelId="{28707755-FA8A-4B37-B4B7-86EC106F1C8A}" type="pres">
      <dgm:prSet presAssocID="{C9B7BE56-1B38-48D1-BC0C-333B420394F1}" presName="Parent4" presStyleLbl="revTx" presStyleIdx="0" presStyleCnt="0">
        <dgm:presLayoutVars>
          <dgm:chMax val="1"/>
          <dgm:chPref val="1"/>
          <dgm:bulletEnabled val="1"/>
        </dgm:presLayoutVars>
      </dgm:prSet>
      <dgm:spPr/>
    </dgm:pt>
    <dgm:pt modelId="{07686AAA-B185-4CA7-B76B-B8C55FB3B4FB}" type="pres">
      <dgm:prSet presAssocID="{E37C5C5A-A9B6-4710-BA2E-E60811E09FDC}" presName="Accent3" presStyleCnt="0"/>
      <dgm:spPr/>
    </dgm:pt>
    <dgm:pt modelId="{4171D42B-3A9C-45DD-9D4B-7CBBF1C75CE1}" type="pres">
      <dgm:prSet presAssocID="{E37C5C5A-A9B6-4710-BA2E-E60811E09FDC}" presName="Accent" presStyleLbl="node1" presStyleIdx="1" presStyleCnt="4"/>
      <dgm:spPr/>
    </dgm:pt>
    <dgm:pt modelId="{BD4F9F54-21B1-44A9-A711-A587C272A1C8}" type="pres">
      <dgm:prSet presAssocID="{E37C5C5A-A9B6-4710-BA2E-E60811E09FDC}" presName="ParentBackground3" presStyleCnt="0"/>
      <dgm:spPr/>
    </dgm:pt>
    <dgm:pt modelId="{4C925221-BF84-4570-8A3D-EC5D52F1A9ED}" type="pres">
      <dgm:prSet presAssocID="{E37C5C5A-A9B6-4710-BA2E-E60811E09FDC}" presName="ParentBackground" presStyleLbl="fgAcc1" presStyleIdx="1" presStyleCnt="4"/>
      <dgm:spPr/>
    </dgm:pt>
    <dgm:pt modelId="{9CD2E36E-9ED0-4984-B735-358E743E9772}" type="pres">
      <dgm:prSet presAssocID="{E37C5C5A-A9B6-4710-BA2E-E60811E09FDC}" presName="Parent3" presStyleLbl="revTx" presStyleIdx="0" presStyleCnt="0">
        <dgm:presLayoutVars>
          <dgm:chMax val="1"/>
          <dgm:chPref val="1"/>
          <dgm:bulletEnabled val="1"/>
        </dgm:presLayoutVars>
      </dgm:prSet>
      <dgm:spPr/>
    </dgm:pt>
    <dgm:pt modelId="{2FD2A5FD-3B2E-4FD1-9D28-FB41A9B4D1AB}" type="pres">
      <dgm:prSet presAssocID="{7229533D-A231-4B33-8B43-36D0A5D365E9}" presName="Accent2" presStyleCnt="0"/>
      <dgm:spPr/>
    </dgm:pt>
    <dgm:pt modelId="{FB9FEA3A-DD28-4B3F-9248-17F2B5279E94}" type="pres">
      <dgm:prSet presAssocID="{7229533D-A231-4B33-8B43-36D0A5D365E9}" presName="Accent" presStyleLbl="node1" presStyleIdx="2" presStyleCnt="4"/>
      <dgm:spPr/>
    </dgm:pt>
    <dgm:pt modelId="{4FF02111-C6FD-4FE7-8B5E-DACB947F8360}" type="pres">
      <dgm:prSet presAssocID="{7229533D-A231-4B33-8B43-36D0A5D365E9}" presName="ParentBackground2" presStyleCnt="0"/>
      <dgm:spPr/>
    </dgm:pt>
    <dgm:pt modelId="{CD840B10-99CD-4859-A70D-45543AF5B940}" type="pres">
      <dgm:prSet presAssocID="{7229533D-A231-4B33-8B43-36D0A5D365E9}" presName="ParentBackground" presStyleLbl="fgAcc1" presStyleIdx="2" presStyleCnt="4"/>
      <dgm:spPr/>
    </dgm:pt>
    <dgm:pt modelId="{BC2893A9-3332-467A-8FB4-399916434098}" type="pres">
      <dgm:prSet presAssocID="{7229533D-A231-4B33-8B43-36D0A5D365E9}" presName="Parent2" presStyleLbl="revTx" presStyleIdx="0" presStyleCnt="0">
        <dgm:presLayoutVars>
          <dgm:chMax val="1"/>
          <dgm:chPref val="1"/>
          <dgm:bulletEnabled val="1"/>
        </dgm:presLayoutVars>
      </dgm:prSet>
      <dgm:spPr/>
    </dgm:pt>
    <dgm:pt modelId="{8BDF8408-11A7-4247-8717-9A4104042645}" type="pres">
      <dgm:prSet presAssocID="{2816E3DE-94BB-45C0-B877-4F5682F4B6AA}" presName="Accent1" presStyleCnt="0"/>
      <dgm:spPr/>
    </dgm:pt>
    <dgm:pt modelId="{DA7CF5D8-868A-4C5D-BF16-88B91F6FB9F2}" type="pres">
      <dgm:prSet presAssocID="{2816E3DE-94BB-45C0-B877-4F5682F4B6AA}" presName="Accent" presStyleLbl="node1" presStyleIdx="3" presStyleCnt="4"/>
      <dgm:spPr/>
    </dgm:pt>
    <dgm:pt modelId="{7AF9B8CC-F40E-4778-816F-14ED21B8DF16}" type="pres">
      <dgm:prSet presAssocID="{2816E3DE-94BB-45C0-B877-4F5682F4B6AA}" presName="ParentBackground1" presStyleCnt="0"/>
      <dgm:spPr/>
    </dgm:pt>
    <dgm:pt modelId="{DDDF166C-3F37-40EF-8537-D3D368960B46}" type="pres">
      <dgm:prSet presAssocID="{2816E3DE-94BB-45C0-B877-4F5682F4B6AA}" presName="ParentBackground" presStyleLbl="fgAcc1" presStyleIdx="3" presStyleCnt="4"/>
      <dgm:spPr/>
    </dgm:pt>
    <dgm:pt modelId="{3EB70130-ABC4-44F3-8668-557913268BFF}" type="pres">
      <dgm:prSet presAssocID="{2816E3DE-94BB-45C0-B877-4F5682F4B6AA}" presName="Parent1" presStyleLbl="revTx" presStyleIdx="0" presStyleCnt="0">
        <dgm:presLayoutVars>
          <dgm:chMax val="1"/>
          <dgm:chPref val="1"/>
          <dgm:bulletEnabled val="1"/>
        </dgm:presLayoutVars>
      </dgm:prSet>
      <dgm:spPr/>
    </dgm:pt>
  </dgm:ptLst>
  <dgm:cxnLst>
    <dgm:cxn modelId="{4211B11D-EFE5-44CB-8E3F-DD9B1A29B48A}" type="presOf" srcId="{2816E3DE-94BB-45C0-B877-4F5682F4B6AA}" destId="{DDDF166C-3F37-40EF-8537-D3D368960B46}" srcOrd="0" destOrd="0" presId="urn:microsoft.com/office/officeart/2011/layout/CircleProcess"/>
    <dgm:cxn modelId="{704E8326-47CC-4FAA-8771-63A6919EAED4}" type="presOf" srcId="{E37C5C5A-A9B6-4710-BA2E-E60811E09FDC}" destId="{9CD2E36E-9ED0-4984-B735-358E743E9772}" srcOrd="1" destOrd="0" presId="urn:microsoft.com/office/officeart/2011/layout/CircleProcess"/>
    <dgm:cxn modelId="{13EC5430-DA28-4359-9470-4B82D80AC146}" type="presOf" srcId="{7229533D-A231-4B33-8B43-36D0A5D365E9}" destId="{CD840B10-99CD-4859-A70D-45543AF5B940}" srcOrd="0" destOrd="0" presId="urn:microsoft.com/office/officeart/2011/layout/CircleProcess"/>
    <dgm:cxn modelId="{24F5033D-C982-4B63-B9F3-3B0276FAB920}" type="presOf" srcId="{7229533D-A231-4B33-8B43-36D0A5D365E9}" destId="{BC2893A9-3332-467A-8FB4-399916434098}" srcOrd="1" destOrd="0" presId="urn:microsoft.com/office/officeart/2011/layout/CircleProcess"/>
    <dgm:cxn modelId="{1B617857-8FCF-4DE1-83AB-21E391380806}" srcId="{35340694-C920-4EF3-8857-AD126CBAABCE}" destId="{C9B7BE56-1B38-48D1-BC0C-333B420394F1}" srcOrd="3" destOrd="0" parTransId="{78BB3521-8593-4FD0-ACCA-BE18D3E8C852}" sibTransId="{CAEF9182-803E-4EA9-9DD6-D3BD29DBD90E}"/>
    <dgm:cxn modelId="{40393158-06C9-4FEC-8D98-ED208EA7CE26}" srcId="{35340694-C920-4EF3-8857-AD126CBAABCE}" destId="{7229533D-A231-4B33-8B43-36D0A5D365E9}" srcOrd="1" destOrd="0" parTransId="{998BE464-9896-4D03-9ECC-4F6AE0EB1503}" sibTransId="{5606D5CF-78A5-44D8-9E59-2E193F1DCBFF}"/>
    <dgm:cxn modelId="{5F59B57F-54B8-4A87-AF78-8D1B861E8DF4}" type="presOf" srcId="{C9B7BE56-1B38-48D1-BC0C-333B420394F1}" destId="{3444A6C3-1A5B-47C8-AF16-D0C7A5F3A333}" srcOrd="0" destOrd="0" presId="urn:microsoft.com/office/officeart/2011/layout/CircleProcess"/>
    <dgm:cxn modelId="{59AD7585-30FE-4177-AA7C-900E27D1B274}" srcId="{35340694-C920-4EF3-8857-AD126CBAABCE}" destId="{2816E3DE-94BB-45C0-B877-4F5682F4B6AA}" srcOrd="0" destOrd="0" parTransId="{0A1D380D-7CC8-4422-9F14-64E1A47304BD}" sibTransId="{3049B9DD-18D1-4418-A2B0-A7FD5C866764}"/>
    <dgm:cxn modelId="{EA743B9D-60DF-4C7B-957A-0B42F7ADECEF}" srcId="{35340694-C920-4EF3-8857-AD126CBAABCE}" destId="{E37C5C5A-A9B6-4710-BA2E-E60811E09FDC}" srcOrd="2" destOrd="0" parTransId="{97A5E3FF-DEA0-4457-8086-8B9A3304C34F}" sibTransId="{1F24BF93-359E-4428-9913-7909B719A201}"/>
    <dgm:cxn modelId="{124105B7-80DC-455E-9C7B-634C4577199D}" type="presOf" srcId="{E37C5C5A-A9B6-4710-BA2E-E60811E09FDC}" destId="{4C925221-BF84-4570-8A3D-EC5D52F1A9ED}" srcOrd="0" destOrd="0" presId="urn:microsoft.com/office/officeart/2011/layout/CircleProcess"/>
    <dgm:cxn modelId="{B6643FBC-B774-4C66-AE48-D335002A24E4}" type="presOf" srcId="{2816E3DE-94BB-45C0-B877-4F5682F4B6AA}" destId="{3EB70130-ABC4-44F3-8668-557913268BFF}" srcOrd="1" destOrd="0" presId="urn:microsoft.com/office/officeart/2011/layout/CircleProcess"/>
    <dgm:cxn modelId="{FC9864BD-B871-4ADB-B07A-768F55D8B72B}" type="presOf" srcId="{35340694-C920-4EF3-8857-AD126CBAABCE}" destId="{47662A5D-B5D9-4712-B6E3-F2D37228AB93}" srcOrd="0" destOrd="0" presId="urn:microsoft.com/office/officeart/2011/layout/CircleProcess"/>
    <dgm:cxn modelId="{B92F54F1-6441-46F7-8080-45DA9624B62F}" type="presOf" srcId="{C9B7BE56-1B38-48D1-BC0C-333B420394F1}" destId="{28707755-FA8A-4B37-B4B7-86EC106F1C8A}" srcOrd="1" destOrd="0" presId="urn:microsoft.com/office/officeart/2011/layout/CircleProcess"/>
    <dgm:cxn modelId="{FACDA454-5866-406A-8EE0-23164D834A29}" type="presParOf" srcId="{47662A5D-B5D9-4712-B6E3-F2D37228AB93}" destId="{884DFEA7-C5C9-4D11-B4C9-BC38CAD3B90F}" srcOrd="0" destOrd="0" presId="urn:microsoft.com/office/officeart/2011/layout/CircleProcess"/>
    <dgm:cxn modelId="{760F3686-49E8-479E-BF28-03A29E461127}" type="presParOf" srcId="{884DFEA7-C5C9-4D11-B4C9-BC38CAD3B90F}" destId="{D868F166-48C5-44B2-A7C7-86670F3FFDB8}" srcOrd="0" destOrd="0" presId="urn:microsoft.com/office/officeart/2011/layout/CircleProcess"/>
    <dgm:cxn modelId="{1C54E5D8-73BD-4DE5-B388-693827ECF3F7}" type="presParOf" srcId="{47662A5D-B5D9-4712-B6E3-F2D37228AB93}" destId="{3C6FB408-6F59-4F39-B12F-D176CC72F132}" srcOrd="1" destOrd="0" presId="urn:microsoft.com/office/officeart/2011/layout/CircleProcess"/>
    <dgm:cxn modelId="{8A838125-4B2A-40E8-923F-FE4629F23FA8}" type="presParOf" srcId="{3C6FB408-6F59-4F39-B12F-D176CC72F132}" destId="{3444A6C3-1A5B-47C8-AF16-D0C7A5F3A333}" srcOrd="0" destOrd="0" presId="urn:microsoft.com/office/officeart/2011/layout/CircleProcess"/>
    <dgm:cxn modelId="{70E787B7-C8B2-4CF3-9EAB-B69995C18B00}" type="presParOf" srcId="{47662A5D-B5D9-4712-B6E3-F2D37228AB93}" destId="{28707755-FA8A-4B37-B4B7-86EC106F1C8A}" srcOrd="2" destOrd="0" presId="urn:microsoft.com/office/officeart/2011/layout/CircleProcess"/>
    <dgm:cxn modelId="{5D42F757-5B6A-46D2-B933-5E9ECCB5A8E3}" type="presParOf" srcId="{47662A5D-B5D9-4712-B6E3-F2D37228AB93}" destId="{07686AAA-B185-4CA7-B76B-B8C55FB3B4FB}" srcOrd="3" destOrd="0" presId="urn:microsoft.com/office/officeart/2011/layout/CircleProcess"/>
    <dgm:cxn modelId="{E0F45BF6-37DA-4FFC-BAB7-A1B51F737C82}" type="presParOf" srcId="{07686AAA-B185-4CA7-B76B-B8C55FB3B4FB}" destId="{4171D42B-3A9C-45DD-9D4B-7CBBF1C75CE1}" srcOrd="0" destOrd="0" presId="urn:microsoft.com/office/officeart/2011/layout/CircleProcess"/>
    <dgm:cxn modelId="{6E86B666-2BBD-4C89-B08F-8522E7FEBEC9}" type="presParOf" srcId="{47662A5D-B5D9-4712-B6E3-F2D37228AB93}" destId="{BD4F9F54-21B1-44A9-A711-A587C272A1C8}" srcOrd="4" destOrd="0" presId="urn:microsoft.com/office/officeart/2011/layout/CircleProcess"/>
    <dgm:cxn modelId="{762C7BB2-B93E-4A26-99B8-D44C1E58A1A2}" type="presParOf" srcId="{BD4F9F54-21B1-44A9-A711-A587C272A1C8}" destId="{4C925221-BF84-4570-8A3D-EC5D52F1A9ED}" srcOrd="0" destOrd="0" presId="urn:microsoft.com/office/officeart/2011/layout/CircleProcess"/>
    <dgm:cxn modelId="{D386CC91-8C70-4A4E-8CAF-9A2D9A123835}" type="presParOf" srcId="{47662A5D-B5D9-4712-B6E3-F2D37228AB93}" destId="{9CD2E36E-9ED0-4984-B735-358E743E9772}" srcOrd="5" destOrd="0" presId="urn:microsoft.com/office/officeart/2011/layout/CircleProcess"/>
    <dgm:cxn modelId="{037594FD-7B83-4EF8-AFFE-6D8D8EE96F91}" type="presParOf" srcId="{47662A5D-B5D9-4712-B6E3-F2D37228AB93}" destId="{2FD2A5FD-3B2E-4FD1-9D28-FB41A9B4D1AB}" srcOrd="6" destOrd="0" presId="urn:microsoft.com/office/officeart/2011/layout/CircleProcess"/>
    <dgm:cxn modelId="{09D7CB44-71CD-463B-8C84-C528330F04CD}" type="presParOf" srcId="{2FD2A5FD-3B2E-4FD1-9D28-FB41A9B4D1AB}" destId="{FB9FEA3A-DD28-4B3F-9248-17F2B5279E94}" srcOrd="0" destOrd="0" presId="urn:microsoft.com/office/officeart/2011/layout/CircleProcess"/>
    <dgm:cxn modelId="{27BCC34C-799D-4530-8BAC-FEB07F191462}" type="presParOf" srcId="{47662A5D-B5D9-4712-B6E3-F2D37228AB93}" destId="{4FF02111-C6FD-4FE7-8B5E-DACB947F8360}" srcOrd="7" destOrd="0" presId="urn:microsoft.com/office/officeart/2011/layout/CircleProcess"/>
    <dgm:cxn modelId="{4BC400B9-D914-4EBD-8F16-9635782765B2}" type="presParOf" srcId="{4FF02111-C6FD-4FE7-8B5E-DACB947F8360}" destId="{CD840B10-99CD-4859-A70D-45543AF5B940}" srcOrd="0" destOrd="0" presId="urn:microsoft.com/office/officeart/2011/layout/CircleProcess"/>
    <dgm:cxn modelId="{145DA940-375A-4C6D-A0A8-1B29D78BDDA8}" type="presParOf" srcId="{47662A5D-B5D9-4712-B6E3-F2D37228AB93}" destId="{BC2893A9-3332-467A-8FB4-399916434098}" srcOrd="8" destOrd="0" presId="urn:microsoft.com/office/officeart/2011/layout/CircleProcess"/>
    <dgm:cxn modelId="{C43787D1-CFCC-4E05-9888-9FBF3A9A6CF9}" type="presParOf" srcId="{47662A5D-B5D9-4712-B6E3-F2D37228AB93}" destId="{8BDF8408-11A7-4247-8717-9A4104042645}" srcOrd="9" destOrd="0" presId="urn:microsoft.com/office/officeart/2011/layout/CircleProcess"/>
    <dgm:cxn modelId="{8B3D97DB-8503-4DC6-846C-D9C5994BAE1A}" type="presParOf" srcId="{8BDF8408-11A7-4247-8717-9A4104042645}" destId="{DA7CF5D8-868A-4C5D-BF16-88B91F6FB9F2}" srcOrd="0" destOrd="0" presId="urn:microsoft.com/office/officeart/2011/layout/CircleProcess"/>
    <dgm:cxn modelId="{2933A44A-1DB5-40CA-8B3F-B266E33EC838}" type="presParOf" srcId="{47662A5D-B5D9-4712-B6E3-F2D37228AB93}" destId="{7AF9B8CC-F40E-4778-816F-14ED21B8DF16}" srcOrd="10" destOrd="0" presId="urn:microsoft.com/office/officeart/2011/layout/CircleProcess"/>
    <dgm:cxn modelId="{21DE9350-B05B-4D60-9C3E-4AA3BCFD393A}" type="presParOf" srcId="{7AF9B8CC-F40E-4778-816F-14ED21B8DF16}" destId="{DDDF166C-3F37-40EF-8537-D3D368960B46}" srcOrd="0" destOrd="0" presId="urn:microsoft.com/office/officeart/2011/layout/CircleProcess"/>
    <dgm:cxn modelId="{0C58ED25-6623-45C8-A3BB-F39F474D0351}" type="presParOf" srcId="{47662A5D-B5D9-4712-B6E3-F2D37228AB93}" destId="{3EB70130-ABC4-44F3-8668-557913268BFF}"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8F166-48C5-44B2-A7C7-86670F3FFDB8}">
      <dsp:nvSpPr>
        <dsp:cNvPr id="0" name=""/>
        <dsp:cNvSpPr/>
      </dsp:nvSpPr>
      <dsp:spPr>
        <a:xfrm>
          <a:off x="3772867" y="696622"/>
          <a:ext cx="1129136" cy="11291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4A6C3-1A5B-47C8-AF16-D0C7A5F3A333}">
      <dsp:nvSpPr>
        <dsp:cNvPr id="0" name=""/>
        <dsp:cNvSpPr/>
      </dsp:nvSpPr>
      <dsp:spPr>
        <a:xfrm>
          <a:off x="3810634" y="734268"/>
          <a:ext cx="1054086" cy="1053901"/>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t>
          </a:r>
        </a:p>
      </dsp:txBody>
      <dsp:txXfrm>
        <a:off x="3961218" y="884854"/>
        <a:ext cx="752918" cy="752729"/>
      </dsp:txXfrm>
    </dsp:sp>
    <dsp:sp modelId="{4171D42B-3A9C-45DD-9D4B-7CBBF1C75CE1}">
      <dsp:nvSpPr>
        <dsp:cNvPr id="0" name=""/>
        <dsp:cNvSpPr/>
      </dsp:nvSpPr>
      <dsp:spPr>
        <a:xfrm rot="2700000">
          <a:off x="2601113" y="696542"/>
          <a:ext cx="1129154" cy="1129154"/>
        </a:xfrm>
        <a:prstGeom prst="teardrop">
          <a:avLst>
            <a:gd name="adj" fmla="val 1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25221-BF84-4570-8A3D-EC5D52F1A9ED}">
      <dsp:nvSpPr>
        <dsp:cNvPr id="0" name=""/>
        <dsp:cNvSpPr/>
      </dsp:nvSpPr>
      <dsp:spPr>
        <a:xfrm>
          <a:off x="2643731" y="734268"/>
          <a:ext cx="1054086" cy="1053901"/>
        </a:xfrm>
        <a:prstGeom prst="ellipse">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3NF</a:t>
          </a:r>
        </a:p>
      </dsp:txBody>
      <dsp:txXfrm>
        <a:off x="2794315" y="884854"/>
        <a:ext cx="752918" cy="752729"/>
      </dsp:txXfrm>
    </dsp:sp>
    <dsp:sp modelId="{FB9FEA3A-DD28-4B3F-9248-17F2B5279E94}">
      <dsp:nvSpPr>
        <dsp:cNvPr id="0" name=""/>
        <dsp:cNvSpPr/>
      </dsp:nvSpPr>
      <dsp:spPr>
        <a:xfrm rot="2700000">
          <a:off x="1439052" y="696542"/>
          <a:ext cx="1129154" cy="1129154"/>
        </a:xfrm>
        <a:prstGeom prst="teardrop">
          <a:avLst>
            <a:gd name="adj" fmla="val 1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40B10-99CD-4859-A70D-45543AF5B940}">
      <dsp:nvSpPr>
        <dsp:cNvPr id="0" name=""/>
        <dsp:cNvSpPr/>
      </dsp:nvSpPr>
      <dsp:spPr>
        <a:xfrm>
          <a:off x="1476828" y="734268"/>
          <a:ext cx="1054086" cy="1053901"/>
        </a:xfrm>
        <a:prstGeom prst="ellipse">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2NF</a:t>
          </a:r>
        </a:p>
      </dsp:txBody>
      <dsp:txXfrm>
        <a:off x="1627412" y="884854"/>
        <a:ext cx="752918" cy="752729"/>
      </dsp:txXfrm>
    </dsp:sp>
    <dsp:sp modelId="{DA7CF5D8-868A-4C5D-BF16-88B91F6FB9F2}">
      <dsp:nvSpPr>
        <dsp:cNvPr id="0" name=""/>
        <dsp:cNvSpPr/>
      </dsp:nvSpPr>
      <dsp:spPr>
        <a:xfrm rot="2700000">
          <a:off x="272149" y="696542"/>
          <a:ext cx="1129154" cy="1129154"/>
        </a:xfrm>
        <a:prstGeom prst="teardrop">
          <a:avLst>
            <a:gd name="adj" fmla="val 1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F166C-3F37-40EF-8537-D3D368960B46}">
      <dsp:nvSpPr>
        <dsp:cNvPr id="0" name=""/>
        <dsp:cNvSpPr/>
      </dsp:nvSpPr>
      <dsp:spPr>
        <a:xfrm>
          <a:off x="309925" y="734268"/>
          <a:ext cx="1054086" cy="1053901"/>
        </a:xfrm>
        <a:prstGeom prst="ellipse">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1NF</a:t>
          </a:r>
        </a:p>
      </dsp:txBody>
      <dsp:txXfrm>
        <a:off x="460509" y="884854"/>
        <a:ext cx="752918" cy="75272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AE815-7BA3-409F-9819-809EB8011857}"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4BDAB-1A68-4BE6-8183-17C1F25E9302}" type="slidenum">
              <a:rPr lang="en-US" smtClean="0"/>
              <a:t>‹#›</a:t>
            </a:fld>
            <a:endParaRPr lang="en-US" dirty="0"/>
          </a:p>
        </p:txBody>
      </p:sp>
    </p:spTree>
    <p:extLst>
      <p:ext uri="{BB962C8B-B14F-4D97-AF65-F5344CB8AC3E}">
        <p14:creationId xmlns:p14="http://schemas.microsoft.com/office/powerpoint/2010/main" val="84751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4BDAB-1A68-4BE6-8183-17C1F25E9302}" type="slidenum">
              <a:rPr lang="en-US" smtClean="0"/>
              <a:t>1</a:t>
            </a:fld>
            <a:endParaRPr lang="en-US" dirty="0"/>
          </a:p>
        </p:txBody>
      </p:sp>
    </p:spTree>
    <p:extLst>
      <p:ext uri="{BB962C8B-B14F-4D97-AF65-F5344CB8AC3E}">
        <p14:creationId xmlns:p14="http://schemas.microsoft.com/office/powerpoint/2010/main" val="44822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1" dirty="0"/>
              <a:t>Update anomalies</a:t>
            </a:r>
            <a:r>
              <a:rPr lang="en-US" dirty="0"/>
              <a:t> − 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p>
          <a:p>
            <a:pPr marL="171450" lvl="0" indent="-171450">
              <a:buFont typeface="Arial" panose="020B0604020202020204" pitchFamily="34" charset="0"/>
              <a:buChar char="•"/>
            </a:pPr>
            <a:r>
              <a:rPr lang="en-US" b="1" dirty="0"/>
              <a:t>Deletion anomalies</a:t>
            </a:r>
            <a:r>
              <a:rPr lang="en-US" dirty="0"/>
              <a:t> − We tried to delete a record, but parts of it was left undeleted because of unawareness, the data is also saved somewhere else.</a:t>
            </a:r>
          </a:p>
          <a:p>
            <a:pPr marL="171450" lvl="0" indent="-171450">
              <a:buFont typeface="Arial" panose="020B0604020202020204" pitchFamily="34" charset="0"/>
              <a:buChar char="•"/>
            </a:pPr>
            <a:r>
              <a:rPr lang="en-US" b="1" dirty="0"/>
              <a:t>Insert anomalies</a:t>
            </a:r>
            <a:r>
              <a:rPr lang="en-US" dirty="0"/>
              <a:t> − We tried to insert data in a record that does not exist at all.</a:t>
            </a:r>
          </a:p>
        </p:txBody>
      </p:sp>
      <p:sp>
        <p:nvSpPr>
          <p:cNvPr id="4" name="Slide Number Placeholder 3"/>
          <p:cNvSpPr>
            <a:spLocks noGrp="1"/>
          </p:cNvSpPr>
          <p:nvPr>
            <p:ph type="sldNum" sz="quarter" idx="10"/>
          </p:nvPr>
        </p:nvSpPr>
        <p:spPr/>
        <p:txBody>
          <a:bodyPr/>
          <a:lstStyle/>
          <a:p>
            <a:fld id="{1414BDAB-1A68-4BE6-8183-17C1F25E9302}" type="slidenum">
              <a:rPr lang="en-US" smtClean="0"/>
              <a:t>2</a:t>
            </a:fld>
            <a:endParaRPr lang="en-US" dirty="0"/>
          </a:p>
        </p:txBody>
      </p:sp>
    </p:spTree>
    <p:extLst>
      <p:ext uri="{BB962C8B-B14F-4D97-AF65-F5344CB8AC3E}">
        <p14:creationId xmlns:p14="http://schemas.microsoft.com/office/powerpoint/2010/main" val="310516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4823C-6A2D-44C2-B307-953897759E17}"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30250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C9988-3AD6-4D5C-9CA8-FBA1496C354D}"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97952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40872-BE88-49F9-B567-3AB9794AD103}"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82268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73101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04FD9-440D-41CF-A4E3-C7F029DDFFA0}"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54709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B8D8E8-2F8A-40AD-9566-C9A02EC08063}" type="datetime1">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95162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735F68-1056-4964-8F3B-A24FB619230D}" type="datetime1">
              <a:rPr lang="en-US" smtClean="0"/>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34657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C37F5D-5014-4752-9E74-5881D9413991}" type="datetime1">
              <a:rPr lang="en-US" smtClean="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18035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9616A-C5B2-4E3C-87E3-63D8FBD30E92}" type="datetime1">
              <a:rPr lang="en-US" smtClean="0"/>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109139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026DB0-785C-48D7-962A-32FC9B5F24F4}" type="datetime1">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416630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FAC3FD-9824-40AE-9936-9C69D24B7B88}" type="datetime1">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BC6C79-CC43-4C7B-8A21-204DFF88C6F6}" type="slidenum">
              <a:rPr lang="en-US" smtClean="0"/>
              <a:t>‹#›</a:t>
            </a:fld>
            <a:endParaRPr lang="en-US" dirty="0"/>
          </a:p>
        </p:txBody>
      </p:sp>
    </p:spTree>
    <p:extLst>
      <p:ext uri="{BB962C8B-B14F-4D97-AF65-F5344CB8AC3E}">
        <p14:creationId xmlns:p14="http://schemas.microsoft.com/office/powerpoint/2010/main" val="26303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Parallelogram 6"/>
          <p:cNvSpPr/>
          <p:nvPr/>
        </p:nvSpPr>
        <p:spPr>
          <a:xfrm>
            <a:off x="-435428" y="6473371"/>
            <a:ext cx="10043886" cy="399142"/>
          </a:xfrm>
          <a:prstGeom prst="parallelogram">
            <a:avLst/>
          </a:prstGeom>
          <a:solidFill>
            <a:srgbClr val="656E95"/>
          </a:solidFill>
          <a:ln>
            <a:solidFill>
              <a:srgbClr val="656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838200" y="1825624"/>
            <a:ext cx="10515600" cy="4488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arallelogram 7"/>
          <p:cNvSpPr/>
          <p:nvPr/>
        </p:nvSpPr>
        <p:spPr>
          <a:xfrm>
            <a:off x="9666515" y="6473371"/>
            <a:ext cx="2685142" cy="399144"/>
          </a:xfrm>
          <a:prstGeom prst="parallelogram">
            <a:avLst/>
          </a:prstGeom>
          <a:solidFill>
            <a:srgbClr val="8D9ACE"/>
          </a:solidFill>
          <a:ln>
            <a:solidFill>
              <a:srgbClr val="8D9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838200" y="6486976"/>
            <a:ext cx="2743200" cy="365125"/>
          </a:xfrm>
          <a:prstGeom prst="rect">
            <a:avLst/>
          </a:prstGeom>
        </p:spPr>
        <p:txBody>
          <a:bodyPr vert="horz" lIns="91440" tIns="45720" rIns="91440" bIns="45720" rtlCol="0" anchor="ctr"/>
          <a:lstStyle>
            <a:lvl1pPr algn="l">
              <a:defRPr sz="1200">
                <a:solidFill>
                  <a:srgbClr val="FFFFFF"/>
                </a:solidFill>
              </a:defRPr>
            </a:lvl1pPr>
          </a:lstStyle>
          <a:p>
            <a:fld id="{AED2CA74-BDA2-43DF-95CD-49ED7CA6B563}" type="datetime1">
              <a:rPr lang="en-US" smtClean="0"/>
              <a:t>9/8/2021</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8610600" y="6486976"/>
            <a:ext cx="2743200" cy="365125"/>
          </a:xfrm>
          <a:prstGeom prst="rect">
            <a:avLst/>
          </a:prstGeom>
        </p:spPr>
        <p:txBody>
          <a:bodyPr vert="horz" lIns="91440" tIns="45720" rIns="91440" bIns="45720" rtlCol="0" anchor="ctr"/>
          <a:lstStyle>
            <a:lvl1pPr algn="r">
              <a:defRPr sz="1200">
                <a:solidFill>
                  <a:srgbClr val="FFFFFF"/>
                </a:solidFill>
              </a:defRPr>
            </a:lvl1pPr>
          </a:lstStyle>
          <a:p>
            <a:fld id="{52BC6C79-CC43-4C7B-8A21-204DFF88C6F6}" type="slidenum">
              <a:rPr lang="en-US" smtClean="0"/>
              <a:t>‹#›</a:t>
            </a:fld>
            <a:endParaRPr lang="en-US" dirty="0"/>
          </a:p>
        </p:txBody>
      </p:sp>
      <p:grpSp>
        <p:nvGrpSpPr>
          <p:cNvPr id="24" name="Group 23"/>
          <p:cNvGrpSpPr/>
          <p:nvPr/>
        </p:nvGrpSpPr>
        <p:grpSpPr>
          <a:xfrm>
            <a:off x="9329060" y="-829692"/>
            <a:ext cx="3174997" cy="3957518"/>
            <a:chOff x="9329060" y="-829692"/>
            <a:chExt cx="3174997" cy="3957518"/>
          </a:xfrm>
        </p:grpSpPr>
        <p:sp>
          <p:nvSpPr>
            <p:cNvPr id="10" name="Diamond 9"/>
            <p:cNvSpPr/>
            <p:nvPr userDrawn="1"/>
          </p:nvSpPr>
          <p:spPr>
            <a:xfrm>
              <a:off x="10722429" y="-370283"/>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p:cNvSpPr/>
            <p:nvPr userDrawn="1"/>
          </p:nvSpPr>
          <p:spPr>
            <a:xfrm>
              <a:off x="10461173" y="742382"/>
              <a:ext cx="1262742" cy="1262742"/>
            </a:xfrm>
            <a:prstGeom prst="diamond">
              <a:avLst/>
            </a:prstGeom>
            <a:solidFill>
              <a:srgbClr val="C4CAE6"/>
            </a:solid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p:cNvSpPr/>
            <p:nvPr userDrawn="1"/>
          </p:nvSpPr>
          <p:spPr>
            <a:xfrm>
              <a:off x="11223172" y="1865084"/>
              <a:ext cx="1262742" cy="1262742"/>
            </a:xfrm>
            <a:prstGeom prst="diamond">
              <a:avLst/>
            </a:prstGeom>
            <a:solidFill>
              <a:srgbClr val="C4CAE6"/>
            </a:solid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iamond 16"/>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608458" y="946442"/>
            <a:ext cx="3174997" cy="3957518"/>
            <a:chOff x="9329060" y="-829692"/>
            <a:chExt cx="3174997" cy="3957518"/>
          </a:xfrm>
        </p:grpSpPr>
        <p:sp>
          <p:nvSpPr>
            <p:cNvPr id="26" name="Diamond 25"/>
            <p:cNvSpPr/>
            <p:nvPr userDrawn="1"/>
          </p:nvSpPr>
          <p:spPr>
            <a:xfrm>
              <a:off x="10722429" y="-370283"/>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p:cNvSpPr/>
            <p:nvPr userDrawn="1"/>
          </p:nvSpPr>
          <p:spPr>
            <a:xfrm>
              <a:off x="11241315" y="-82436"/>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iamond 27"/>
            <p:cNvSpPr/>
            <p:nvPr userDrawn="1"/>
          </p:nvSpPr>
          <p:spPr>
            <a:xfrm>
              <a:off x="10461173" y="742382"/>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iamond 28"/>
            <p:cNvSpPr/>
            <p:nvPr userDrawn="1"/>
          </p:nvSpPr>
          <p:spPr>
            <a:xfrm>
              <a:off x="10105572" y="-63385"/>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p:cNvSpPr/>
            <p:nvPr userDrawn="1"/>
          </p:nvSpPr>
          <p:spPr>
            <a:xfrm>
              <a:off x="11127014" y="1187451"/>
              <a:ext cx="1262742" cy="1262742"/>
            </a:xfrm>
            <a:prstGeom prst="diamond">
              <a:avLst/>
            </a:prstGeom>
            <a:noFill/>
            <a:ln w="38100">
              <a:solidFill>
                <a:srgbClr val="9EA3BC">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iamond 30"/>
            <p:cNvSpPr/>
            <p:nvPr userDrawn="1"/>
          </p:nvSpPr>
          <p:spPr>
            <a:xfrm>
              <a:off x="11223172" y="1865084"/>
              <a:ext cx="1262742" cy="1262742"/>
            </a:xfrm>
            <a:prstGeom prst="diamond">
              <a:avLst/>
            </a:prstGeom>
            <a:noFill/>
            <a:ln w="38100">
              <a:solidFill>
                <a:srgbClr val="C4CAE6">
                  <a:alpha val="4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Diamond 31"/>
            <p:cNvSpPr/>
            <p:nvPr userDrawn="1"/>
          </p:nvSpPr>
          <p:spPr>
            <a:xfrm>
              <a:off x="9329060" y="-829692"/>
              <a:ext cx="1262742" cy="1262742"/>
            </a:xfrm>
            <a:prstGeom prst="diamond">
              <a:avLst/>
            </a:prstGeom>
            <a:noFill/>
            <a:ln w="38100">
              <a:solidFill>
                <a:srgbClr val="9EA3BC">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p:cNvSpPr/>
            <p:nvPr userDrawn="1"/>
          </p:nvSpPr>
          <p:spPr>
            <a:xfrm>
              <a:off x="9419773" y="205467"/>
              <a:ext cx="1262742" cy="1262742"/>
            </a:xfrm>
            <a:prstGeom prst="diamond">
              <a:avLst/>
            </a:prstGeom>
            <a:noFill/>
            <a:ln w="38100">
              <a:solidFill>
                <a:srgbClr val="C4CAE6">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822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rgbClr val="656E95"/>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Fundamentals</a:t>
            </a:r>
          </a:p>
        </p:txBody>
      </p:sp>
      <p:sp>
        <p:nvSpPr>
          <p:cNvPr id="3" name="Subtitle 2"/>
          <p:cNvSpPr>
            <a:spLocks noGrp="1"/>
          </p:cNvSpPr>
          <p:nvPr>
            <p:ph type="subTitle" idx="1"/>
          </p:nvPr>
        </p:nvSpPr>
        <p:spPr/>
        <p:txBody>
          <a:bodyPr/>
          <a:lstStyle/>
          <a:p>
            <a:r>
              <a:rPr lang="en-US" dirty="0"/>
              <a:t>Mrihan Mohamed Ahmed</a:t>
            </a:r>
          </a:p>
          <a:p>
            <a:r>
              <a:rPr lang="en-US" dirty="0"/>
              <a:t>Teacher Assistant – ITI</a:t>
            </a:r>
          </a:p>
          <a:p>
            <a:r>
              <a:rPr lang="en-US" dirty="0"/>
              <a:t>mrihan.m.ahmed@gmail.com</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00" y="508001"/>
            <a:ext cx="2032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DA8F584-317F-40D6-9062-AF716736C8FF}"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a:t>
            </a:fld>
            <a:endParaRPr lang="en-US" dirty="0"/>
          </a:p>
        </p:txBody>
      </p:sp>
    </p:spTree>
    <p:extLst>
      <p:ext uri="{BB962C8B-B14F-4D97-AF65-F5344CB8AC3E}">
        <p14:creationId xmlns:p14="http://schemas.microsoft.com/office/powerpoint/2010/main" val="163766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(Left Join)</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2587224"/>
              </p:ext>
            </p:extLst>
          </p:nvPr>
        </p:nvGraphicFramePr>
        <p:xfrm>
          <a:off x="675520" y="3729221"/>
          <a:ext cx="2080381" cy="1525712"/>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0540814"/>
              </p:ext>
            </p:extLst>
          </p:nvPr>
        </p:nvGraphicFramePr>
        <p:xfrm>
          <a:off x="429987" y="2283622"/>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3173187" y="3565032"/>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513205698"/>
              </p:ext>
            </p:extLst>
          </p:nvPr>
        </p:nvGraphicFramePr>
        <p:xfrm>
          <a:off x="3687804" y="2436906"/>
          <a:ext cx="3633836" cy="256032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2"/>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4"/>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5"/>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6"/>
                  </a:ext>
                </a:extLst>
              </a:tr>
            </a:tbl>
          </a:graphicData>
        </a:graphic>
      </p:graphicFrame>
      <p:cxnSp>
        <p:nvCxnSpPr>
          <p:cNvPr id="11" name="Straight Arrow Connector 10"/>
          <p:cNvCxnSpPr/>
          <p:nvPr/>
        </p:nvCxnSpPr>
        <p:spPr>
          <a:xfrm>
            <a:off x="7473044" y="3565032"/>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140855463"/>
              </p:ext>
            </p:extLst>
          </p:nvPr>
        </p:nvGraphicFramePr>
        <p:xfrm>
          <a:off x="8081648" y="2855764"/>
          <a:ext cx="3633836" cy="146304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3"/>
                  </a:ext>
                </a:extLst>
              </a:tr>
            </a:tbl>
          </a:graphicData>
        </a:graphic>
      </p:graphicFrame>
      <p:pic>
        <p:nvPicPr>
          <p:cNvPr id="14" name="Picture 13"/>
          <p:cNvPicPr>
            <a:picLocks noChangeAspect="1"/>
          </p:cNvPicPr>
          <p:nvPr/>
        </p:nvPicPr>
        <p:blipFill>
          <a:blip r:embed="rId2">
            <a:clrChange>
              <a:clrFrom>
                <a:srgbClr val="FFFFFF"/>
              </a:clrFrom>
              <a:clrTo>
                <a:srgbClr val="FFFFFF">
                  <a:alpha val="0"/>
                </a:srgbClr>
              </a:clrTo>
            </a:clrChange>
          </a:blip>
          <a:stretch>
            <a:fillRect/>
          </a:stretch>
        </p:blipFill>
        <p:spPr>
          <a:xfrm>
            <a:off x="6582456" y="202635"/>
            <a:ext cx="2238375" cy="1685925"/>
          </a:xfrm>
          <a:prstGeom prst="rect">
            <a:avLst/>
          </a:prstGeom>
        </p:spPr>
      </p:pic>
    </p:spTree>
    <p:extLst>
      <p:ext uri="{BB962C8B-B14F-4D97-AF65-F5344CB8AC3E}">
        <p14:creationId xmlns:p14="http://schemas.microsoft.com/office/powerpoint/2010/main" val="276872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(Right Join)</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6075969"/>
              </p:ext>
            </p:extLst>
          </p:nvPr>
        </p:nvGraphicFramePr>
        <p:xfrm>
          <a:off x="675520" y="3729222"/>
          <a:ext cx="2080381" cy="1525712"/>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7038374"/>
              </p:ext>
            </p:extLst>
          </p:nvPr>
        </p:nvGraphicFramePr>
        <p:xfrm>
          <a:off x="429987" y="2283623"/>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3173187" y="3565033"/>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29424943"/>
              </p:ext>
            </p:extLst>
          </p:nvPr>
        </p:nvGraphicFramePr>
        <p:xfrm>
          <a:off x="3687804" y="2436907"/>
          <a:ext cx="3633836" cy="256032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2"/>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4"/>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5"/>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6"/>
                  </a:ext>
                </a:extLst>
              </a:tr>
            </a:tbl>
          </a:graphicData>
        </a:graphic>
      </p:graphicFrame>
      <p:cxnSp>
        <p:nvCxnSpPr>
          <p:cNvPr id="11" name="Straight Arrow Connector 10"/>
          <p:cNvCxnSpPr/>
          <p:nvPr/>
        </p:nvCxnSpPr>
        <p:spPr>
          <a:xfrm>
            <a:off x="7473044" y="3565033"/>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863555907"/>
              </p:ext>
            </p:extLst>
          </p:nvPr>
        </p:nvGraphicFramePr>
        <p:xfrm>
          <a:off x="8081648" y="2855765"/>
          <a:ext cx="3633836" cy="146304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374">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6591981" y="298564"/>
            <a:ext cx="2219325" cy="1524000"/>
          </a:xfrm>
          <a:prstGeom prst="rect">
            <a:avLst/>
          </a:prstGeom>
        </p:spPr>
      </p:pic>
    </p:spTree>
    <p:extLst>
      <p:ext uri="{BB962C8B-B14F-4D97-AF65-F5344CB8AC3E}">
        <p14:creationId xmlns:p14="http://schemas.microsoft.com/office/powerpoint/2010/main" val="165303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(Full Join)</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13131239"/>
              </p:ext>
            </p:extLst>
          </p:nvPr>
        </p:nvGraphicFramePr>
        <p:xfrm>
          <a:off x="675520" y="3729222"/>
          <a:ext cx="2080381" cy="1525712"/>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8281853"/>
              </p:ext>
            </p:extLst>
          </p:nvPr>
        </p:nvGraphicFramePr>
        <p:xfrm>
          <a:off x="429987" y="2283623"/>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3173187" y="3565033"/>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29424943"/>
              </p:ext>
            </p:extLst>
          </p:nvPr>
        </p:nvGraphicFramePr>
        <p:xfrm>
          <a:off x="3687804" y="2436907"/>
          <a:ext cx="3633836" cy="256032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2"/>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4"/>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5"/>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6"/>
                  </a:ext>
                </a:extLst>
              </a:tr>
            </a:tbl>
          </a:graphicData>
        </a:graphic>
      </p:graphicFrame>
      <p:cxnSp>
        <p:nvCxnSpPr>
          <p:cNvPr id="11" name="Straight Arrow Connector 10"/>
          <p:cNvCxnSpPr/>
          <p:nvPr/>
        </p:nvCxnSpPr>
        <p:spPr>
          <a:xfrm>
            <a:off x="7473044" y="3565033"/>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6596069" y="334732"/>
            <a:ext cx="2200275" cy="148590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382344300"/>
              </p:ext>
            </p:extLst>
          </p:nvPr>
        </p:nvGraphicFramePr>
        <p:xfrm>
          <a:off x="8081648" y="2855765"/>
          <a:ext cx="3633836" cy="182880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374">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8D9ACE">
                        <a:alpha val="4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986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a:t>
            </a:r>
          </a:p>
        </p:txBody>
      </p:sp>
      <p:sp>
        <p:nvSpPr>
          <p:cNvPr id="4" name="Date Placeholder 3"/>
          <p:cNvSpPr>
            <a:spLocks noGrp="1"/>
          </p:cNvSpPr>
          <p:nvPr>
            <p:ph type="dt" sz="half" idx="10"/>
          </p:nvPr>
        </p:nvSpPr>
        <p:spPr/>
        <p:txBody>
          <a:bodyPr/>
          <a:lstStyle/>
          <a:p>
            <a:fld id="{53F4823C-6A2D-44C2-B307-953897759E17}"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13</a:t>
            </a:fld>
            <a:endParaRPr lang="en-US" dirty="0"/>
          </a:p>
        </p:txBody>
      </p:sp>
    </p:spTree>
    <p:extLst>
      <p:ext uri="{BB962C8B-B14F-4D97-AF65-F5344CB8AC3E}">
        <p14:creationId xmlns:p14="http://schemas.microsoft.com/office/powerpoint/2010/main" val="35308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rmAutofit/>
          </a:bodyPr>
          <a:lstStyle/>
          <a:p>
            <a:pPr algn="justLow"/>
            <a:r>
              <a:rPr lang="en-US" dirty="0"/>
              <a:t>The process of decomposing unsatisfactory "bad“ relations by breaking up their attributes into smaller relations.</a:t>
            </a:r>
            <a:endParaRPr lang="en-US" sz="1000" dirty="0"/>
          </a:p>
          <a:p>
            <a:pPr algn="justLow"/>
            <a:r>
              <a:rPr lang="en-US" dirty="0"/>
              <a:t>Normalization Avoids:</a:t>
            </a:r>
          </a:p>
          <a:p>
            <a:pPr lvl="1"/>
            <a:r>
              <a:rPr lang="en-US" dirty="0"/>
              <a:t>Update anomalies.</a:t>
            </a:r>
          </a:p>
          <a:p>
            <a:pPr lvl="1"/>
            <a:r>
              <a:rPr lang="en-US" dirty="0"/>
              <a:t>Deletion anomalies.</a:t>
            </a:r>
          </a:p>
          <a:p>
            <a:pPr lvl="1"/>
            <a:r>
              <a:rPr lang="en-US" dirty="0"/>
              <a:t>Insert anomalies.</a:t>
            </a:r>
          </a:p>
          <a:p>
            <a:pPr lvl="1"/>
            <a:r>
              <a:rPr lang="en-US" dirty="0"/>
              <a:t>Duplication of Data.</a:t>
            </a:r>
          </a:p>
          <a:p>
            <a:pPr lvl="1"/>
            <a:r>
              <a:rPr lang="en-US" dirty="0"/>
              <a:t>Frequent Null Values.</a:t>
            </a:r>
            <a:endParaRPr lang="en-US" sz="1000" dirty="0"/>
          </a:p>
          <a:p>
            <a:r>
              <a:rPr lang="en-US" dirty="0"/>
              <a:t>Normalization is a method to remove all these anomalies and bring the database to a consistent state.</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2</a:t>
            </a:fld>
            <a:endParaRPr lang="en-US" dirty="0"/>
          </a:p>
        </p:txBody>
      </p:sp>
      <p:graphicFrame>
        <p:nvGraphicFramePr>
          <p:cNvPr id="16" name="Diagram 15"/>
          <p:cNvGraphicFramePr/>
          <p:nvPr>
            <p:extLst>
              <p:ext uri="{D42A27DB-BD31-4B8C-83A1-F6EECF244321}">
                <p14:modId xmlns:p14="http://schemas.microsoft.com/office/powerpoint/2010/main" val="4143163588"/>
              </p:ext>
            </p:extLst>
          </p:nvPr>
        </p:nvGraphicFramePr>
        <p:xfrm>
          <a:off x="5061859" y="2506959"/>
          <a:ext cx="4940298" cy="252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76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normAutofit/>
          </a:bodyPr>
          <a:lstStyle/>
          <a:p>
            <a:pPr algn="justLow"/>
            <a:r>
              <a:rPr lang="en-US" dirty="0"/>
              <a:t>Functional dependency is represented by an arrow sign (→) that is, X→Y, where X functionally determines Y. It is read as: X determines Y OR Y depends on X.</a:t>
            </a:r>
          </a:p>
          <a:p>
            <a:pPr algn="justLow"/>
            <a:r>
              <a:rPr lang="en-US" dirty="0"/>
              <a:t>Examples:</a:t>
            </a:r>
          </a:p>
          <a:p>
            <a:pPr lvl="1" algn="justLow"/>
            <a:r>
              <a:rPr lang="en-US" dirty="0"/>
              <a:t>Social security number determines employee name </a:t>
            </a:r>
          </a:p>
          <a:p>
            <a:pPr marL="914400" lvl="2" indent="0" algn="justLow">
              <a:buNone/>
            </a:pPr>
            <a:r>
              <a:rPr lang="en-US" dirty="0"/>
              <a:t>SSN -&gt; ENAME</a:t>
            </a:r>
          </a:p>
          <a:p>
            <a:pPr lvl="1" algn="justLow"/>
            <a:r>
              <a:rPr lang="en-US" dirty="0"/>
              <a:t>Project number determines project name and location. </a:t>
            </a:r>
          </a:p>
          <a:p>
            <a:pPr marL="914400" lvl="2" indent="0" algn="justLow">
              <a:buNone/>
            </a:pPr>
            <a:r>
              <a:rPr lang="en-US" dirty="0"/>
              <a:t>PNUMBER -&gt; {PNAME, PLOCATION}</a:t>
            </a:r>
          </a:p>
          <a:p>
            <a:pPr lvl="1" algn="justLow"/>
            <a:r>
              <a:rPr lang="en-US" dirty="0"/>
              <a:t>Employee </a:t>
            </a:r>
            <a:r>
              <a:rPr lang="en-US" dirty="0" err="1"/>
              <a:t>ssn</a:t>
            </a:r>
            <a:r>
              <a:rPr lang="en-US" dirty="0"/>
              <a:t> and project number determines the hours per week that the employee works on the project. </a:t>
            </a:r>
          </a:p>
          <a:p>
            <a:pPr marL="914400" lvl="2" indent="0" algn="justLow">
              <a:buNone/>
            </a:pPr>
            <a:r>
              <a:rPr lang="en-US" dirty="0"/>
              <a:t>{SSN, PNUMBER} -&gt; HOURS</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3</a:t>
            </a:fld>
            <a:endParaRPr lang="en-US" dirty="0"/>
          </a:p>
        </p:txBody>
      </p:sp>
    </p:spTree>
    <p:extLst>
      <p:ext uri="{BB962C8B-B14F-4D97-AF65-F5344CB8AC3E}">
        <p14:creationId xmlns:p14="http://schemas.microsoft.com/office/powerpoint/2010/main" val="16644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Forms</a:t>
            </a:r>
          </a:p>
        </p:txBody>
      </p:sp>
      <p:sp>
        <p:nvSpPr>
          <p:cNvPr id="3" name="Content Placeholder 2"/>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Fourth Normal Form (4NF).</a:t>
            </a:r>
          </a:p>
          <a:p>
            <a:r>
              <a:rPr lang="en-US" dirty="0"/>
              <a:t>Boyce </a:t>
            </a:r>
            <a:r>
              <a:rPr lang="en-US" dirty="0" err="1"/>
              <a:t>Codd</a:t>
            </a:r>
            <a:r>
              <a:rPr lang="en-US" dirty="0"/>
              <a:t> Normal Form (BCNF).</a:t>
            </a:r>
          </a:p>
          <a:p>
            <a:r>
              <a:rPr lang="en-US" dirty="0"/>
              <a:t>Fifth Normal Form (5NF).</a:t>
            </a:r>
          </a:p>
          <a:p>
            <a:r>
              <a:rPr lang="en-US" dirty="0"/>
              <a:t>Domain Key Normal Form (DK/NF).</a:t>
            </a:r>
            <a:br>
              <a:rPr lang="en-US" dirty="0"/>
            </a:br>
            <a:endParaRPr lang="en-US" dirty="0"/>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4</a:t>
            </a:fld>
            <a:endParaRPr lang="en-US" dirty="0"/>
          </a:p>
        </p:txBody>
      </p:sp>
      <p:cxnSp>
        <p:nvCxnSpPr>
          <p:cNvPr id="7" name="Straight Arrow Connector 6"/>
          <p:cNvCxnSpPr/>
          <p:nvPr/>
        </p:nvCxnSpPr>
        <p:spPr>
          <a:xfrm>
            <a:off x="8066316" y="1825624"/>
            <a:ext cx="0" cy="3673929"/>
          </a:xfrm>
          <a:prstGeom prst="straightConnector1">
            <a:avLst/>
          </a:prstGeom>
          <a:ln w="57150">
            <a:solidFill>
              <a:srgbClr val="656E95"/>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5400000">
            <a:off x="6675299" y="3507630"/>
            <a:ext cx="3827843" cy="369332"/>
          </a:xfrm>
          <a:prstGeom prst="rect">
            <a:avLst/>
          </a:prstGeom>
          <a:noFill/>
        </p:spPr>
        <p:txBody>
          <a:bodyPr wrap="none" rtlCol="0">
            <a:spAutoFit/>
          </a:bodyPr>
          <a:lstStyle/>
          <a:p>
            <a:r>
              <a:rPr lang="en-US" dirty="0">
                <a:solidFill>
                  <a:schemeClr val="tx1">
                    <a:lumMod val="65000"/>
                    <a:lumOff val="35000"/>
                  </a:schemeClr>
                </a:solidFill>
              </a:rPr>
              <a:t>Better Database Design as we go down</a:t>
            </a:r>
          </a:p>
        </p:txBody>
      </p:sp>
    </p:spTree>
    <p:extLst>
      <p:ext uri="{BB962C8B-B14F-4D97-AF65-F5344CB8AC3E}">
        <p14:creationId xmlns:p14="http://schemas.microsoft.com/office/powerpoint/2010/main" val="101535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p:txBody>
          <a:bodyPr/>
          <a:lstStyle/>
          <a:p>
            <a:pPr algn="justLow"/>
            <a:r>
              <a:rPr lang="en-US" dirty="0"/>
              <a:t>First Normal Form is defined in the definition of relations (tables) itself. </a:t>
            </a:r>
          </a:p>
          <a:p>
            <a:pPr algn="justLow"/>
            <a:r>
              <a:rPr lang="en-US" dirty="0"/>
              <a:t>This rule defines that all the attributes in a relation must have atomic domains. The values in an atomic domain are indivisible units.</a:t>
            </a:r>
          </a:p>
          <a:p>
            <a:pPr algn="justLow"/>
            <a:r>
              <a:rPr lang="en-US" dirty="0"/>
              <a:t>contains no multi-valued attributes</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65696145"/>
              </p:ext>
            </p:extLst>
          </p:nvPr>
        </p:nvGraphicFramePr>
        <p:xfrm>
          <a:off x="838200" y="4683919"/>
          <a:ext cx="3857172"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gridCol w="1285724">
                  <a:extLst>
                    <a:ext uri="{9D8B030D-6E8A-4147-A177-3AD203B41FA5}">
                      <a16:colId xmlns:a16="http://schemas.microsoft.com/office/drawing/2014/main" val="20002"/>
                    </a:ext>
                  </a:extLst>
                </a:gridCol>
              </a:tblGrid>
              <a:tr h="381428">
                <a:tc>
                  <a:txBody>
                    <a:bodyPr/>
                    <a:lstStyle/>
                    <a:p>
                      <a:pPr algn="ctr"/>
                      <a:r>
                        <a:rPr lang="en-US" u="sng"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 </a:t>
                      </a: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 CSS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4985658" y="5254322"/>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4080664278"/>
              </p:ext>
            </p:extLst>
          </p:nvPr>
        </p:nvGraphicFramePr>
        <p:xfrm>
          <a:off x="9248020" y="4300752"/>
          <a:ext cx="2080381" cy="1907140"/>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u="sng" dirty="0" err="1"/>
                        <a:t>CNo</a:t>
                      </a:r>
                      <a:r>
                        <a:rPr lang="en-US" u="sng"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81765237"/>
              </p:ext>
            </p:extLst>
          </p:nvPr>
        </p:nvGraphicFramePr>
        <p:xfrm>
          <a:off x="6386286" y="4683919"/>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u="sng"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888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p:txBody>
          <a:bodyPr/>
          <a:lstStyle/>
          <a:p>
            <a:r>
              <a:rPr lang="en-US" b="1" dirty="0"/>
              <a:t>Prime attribute</a:t>
            </a:r>
            <a:r>
              <a:rPr lang="en-US" dirty="0"/>
              <a:t>: An attribute, which is a part of the candidate-key, is known as a prime attribute.</a:t>
            </a:r>
          </a:p>
          <a:p>
            <a:r>
              <a:rPr lang="en-US" b="1" dirty="0"/>
              <a:t>Non-prime attribute</a:t>
            </a:r>
            <a:r>
              <a:rPr lang="en-US" dirty="0"/>
              <a:t>: An attribute, which is not a part of the prime-key, is said to be a non-prime attribute.</a:t>
            </a:r>
          </a:p>
          <a:p>
            <a:r>
              <a:rPr lang="en-US" dirty="0"/>
              <a:t>Every non-prime attribute should be fully functionally dependent on Table Key.</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4097300"/>
              </p:ext>
            </p:extLst>
          </p:nvPr>
        </p:nvGraphicFramePr>
        <p:xfrm>
          <a:off x="838200" y="4683919"/>
          <a:ext cx="38571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624335">
                  <a:extLst>
                    <a:ext uri="{9D8B030D-6E8A-4147-A177-3AD203B41FA5}">
                      <a16:colId xmlns:a16="http://schemas.microsoft.com/office/drawing/2014/main" val="20001"/>
                    </a:ext>
                  </a:extLst>
                </a:gridCol>
                <a:gridCol w="1453242">
                  <a:extLst>
                    <a:ext uri="{9D8B030D-6E8A-4147-A177-3AD203B41FA5}">
                      <a16:colId xmlns:a16="http://schemas.microsoft.com/office/drawing/2014/main" val="20002"/>
                    </a:ext>
                  </a:extLst>
                </a:gridCol>
                <a:gridCol w="1282700">
                  <a:extLst>
                    <a:ext uri="{9D8B030D-6E8A-4147-A177-3AD203B41FA5}">
                      <a16:colId xmlns:a16="http://schemas.microsoft.com/office/drawing/2014/main" val="20003"/>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err="1"/>
                        <a:t>PId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WorkHours</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EName</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4985658" y="5254322"/>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180184273"/>
              </p:ext>
            </p:extLst>
          </p:nvPr>
        </p:nvGraphicFramePr>
        <p:xfrm>
          <a:off x="6386286" y="4683919"/>
          <a:ext cx="1663700" cy="1144284"/>
        </p:xfrm>
        <a:graphic>
          <a:graphicData uri="http://schemas.openxmlformats.org/drawingml/2006/table">
            <a:tbl>
              <a:tblPr firstRow="1" bandRow="1">
                <a:tableStyleId>{00A15C55-8517-42AA-B614-E9B94910E393}</a:tableStyleId>
              </a:tblPr>
              <a:tblGrid>
                <a:gridCol w="586014">
                  <a:extLst>
                    <a:ext uri="{9D8B030D-6E8A-4147-A177-3AD203B41FA5}">
                      <a16:colId xmlns:a16="http://schemas.microsoft.com/office/drawing/2014/main" val="20000"/>
                    </a:ext>
                  </a:extLst>
                </a:gridCol>
                <a:gridCol w="1077686">
                  <a:extLst>
                    <a:ext uri="{9D8B030D-6E8A-4147-A177-3AD203B41FA5}">
                      <a16:colId xmlns:a16="http://schemas.microsoft.com/office/drawing/2014/main" val="20001"/>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EName</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99199301"/>
              </p:ext>
            </p:extLst>
          </p:nvPr>
        </p:nvGraphicFramePr>
        <p:xfrm>
          <a:off x="8337551" y="4683919"/>
          <a:ext cx="25744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624335">
                  <a:extLst>
                    <a:ext uri="{9D8B030D-6E8A-4147-A177-3AD203B41FA5}">
                      <a16:colId xmlns:a16="http://schemas.microsoft.com/office/drawing/2014/main" val="20001"/>
                    </a:ext>
                  </a:extLst>
                </a:gridCol>
                <a:gridCol w="1453242">
                  <a:extLst>
                    <a:ext uri="{9D8B030D-6E8A-4147-A177-3AD203B41FA5}">
                      <a16:colId xmlns:a16="http://schemas.microsoft.com/office/drawing/2014/main" val="20002"/>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sng" dirty="0" err="1"/>
                        <a:t>PId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WorkHours</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9" name="Straight Arrow Connector 18"/>
          <p:cNvCxnSpPr/>
          <p:nvPr/>
        </p:nvCxnSpPr>
        <p:spPr>
          <a:xfrm flipV="1">
            <a:off x="1094014" y="5845625"/>
            <a:ext cx="0" cy="27432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7685" y="6103616"/>
            <a:ext cx="287382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951514" y="5845625"/>
            <a:ext cx="0" cy="25799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667531" y="5845624"/>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952498" y="5834736"/>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627412" y="5829296"/>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36163" y="6288674"/>
            <a:ext cx="1737360" cy="0"/>
          </a:xfrm>
          <a:prstGeom prst="line">
            <a:avLst/>
          </a:prstGeom>
          <a:ln w="38100">
            <a:solidFill>
              <a:srgbClr val="656E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03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lstStyle/>
          <a:p>
            <a:r>
              <a:rPr lang="en-US" dirty="0"/>
              <a:t>A relation is in </a:t>
            </a:r>
            <a:r>
              <a:rPr lang="en-US" b="1" dirty="0"/>
              <a:t>third normal form </a:t>
            </a:r>
            <a:r>
              <a:rPr lang="en-US" dirty="0"/>
              <a:t>if it is in 2NF, AND no transitive dependencies</a:t>
            </a:r>
            <a:r>
              <a:rPr lang="en-US" i="1" dirty="0"/>
              <a:t> </a:t>
            </a:r>
            <a:r>
              <a:rPr lang="en-US" dirty="0"/>
              <a:t>exist.</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6229827"/>
              </p:ext>
            </p:extLst>
          </p:nvPr>
        </p:nvGraphicFramePr>
        <p:xfrm>
          <a:off x="936174" y="3100048"/>
          <a:ext cx="38571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967232">
                  <a:extLst>
                    <a:ext uri="{9D8B030D-6E8A-4147-A177-3AD203B41FA5}">
                      <a16:colId xmlns:a16="http://schemas.microsoft.com/office/drawing/2014/main" val="20001"/>
                    </a:ext>
                  </a:extLst>
                </a:gridCol>
                <a:gridCol w="1110345">
                  <a:extLst>
                    <a:ext uri="{9D8B030D-6E8A-4147-A177-3AD203B41FA5}">
                      <a16:colId xmlns:a16="http://schemas.microsoft.com/office/drawing/2014/main" val="20002"/>
                    </a:ext>
                  </a:extLst>
                </a:gridCol>
                <a:gridCol w="1282700">
                  <a:extLst>
                    <a:ext uri="{9D8B030D-6E8A-4147-A177-3AD203B41FA5}">
                      <a16:colId xmlns:a16="http://schemas.microsoft.com/office/drawing/2014/main" val="20003"/>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Name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Zip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5083632" y="3670451"/>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58683812"/>
              </p:ext>
            </p:extLst>
          </p:nvPr>
        </p:nvGraphicFramePr>
        <p:xfrm>
          <a:off x="6484260" y="3100048"/>
          <a:ext cx="1663700" cy="762856"/>
        </p:xfrm>
        <a:graphic>
          <a:graphicData uri="http://schemas.openxmlformats.org/drawingml/2006/table">
            <a:tbl>
              <a:tblPr firstRow="1" bandRow="1">
                <a:tableStyleId>{00A15C55-8517-42AA-B614-E9B94910E393}</a:tableStyleId>
              </a:tblPr>
              <a:tblGrid>
                <a:gridCol w="749297">
                  <a:extLst>
                    <a:ext uri="{9D8B030D-6E8A-4147-A177-3AD203B41FA5}">
                      <a16:colId xmlns:a16="http://schemas.microsoft.com/office/drawing/2014/main" val="20000"/>
                    </a:ext>
                  </a:extLst>
                </a:gridCol>
                <a:gridCol w="914403">
                  <a:extLst>
                    <a:ext uri="{9D8B030D-6E8A-4147-A177-3AD203B41FA5}">
                      <a16:colId xmlns:a16="http://schemas.microsoft.com/office/drawing/2014/main" val="20001"/>
                    </a:ext>
                  </a:extLst>
                </a:gridCol>
              </a:tblGrid>
              <a:tr h="381428">
                <a:tc>
                  <a:txBody>
                    <a:bodyPr/>
                    <a:lstStyle/>
                    <a:p>
                      <a:pPr algn="ctr"/>
                      <a:r>
                        <a:rPr lang="en-US" u="sng"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Zip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16111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flipV="1">
            <a:off x="3004456" y="4261754"/>
            <a:ext cx="0" cy="27432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20795" y="4519745"/>
            <a:ext cx="100584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049488" y="4261754"/>
            <a:ext cx="0" cy="25799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65505" y="4261753"/>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050472" y="4250865"/>
            <a:ext cx="0" cy="457200"/>
          </a:xfrm>
          <a:prstGeom prst="straightConnector1">
            <a:avLst/>
          </a:prstGeom>
          <a:ln w="38100">
            <a:solidFill>
              <a:srgbClr val="656E9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34137" y="4704803"/>
            <a:ext cx="1737360" cy="0"/>
          </a:xfrm>
          <a:prstGeom prst="line">
            <a:avLst/>
          </a:prstGeom>
          <a:ln w="38100">
            <a:solidFill>
              <a:srgbClr val="656E9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880506" y="4261753"/>
            <a:ext cx="5443" cy="451760"/>
          </a:xfrm>
          <a:prstGeom prst="line">
            <a:avLst/>
          </a:prstGeom>
          <a:ln w="28575">
            <a:solidFill>
              <a:srgbClr val="656E95"/>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3179059982"/>
              </p:ext>
            </p:extLst>
          </p:nvPr>
        </p:nvGraphicFramePr>
        <p:xfrm>
          <a:off x="8438246" y="3098309"/>
          <a:ext cx="2574471" cy="1144284"/>
        </p:xfrm>
        <a:graphic>
          <a:graphicData uri="http://schemas.openxmlformats.org/drawingml/2006/table">
            <a:tbl>
              <a:tblPr firstRow="1" bandRow="1">
                <a:tableStyleId>{00A15C55-8517-42AA-B614-E9B94910E393}</a:tableStyleId>
              </a:tblPr>
              <a:tblGrid>
                <a:gridCol w="496894">
                  <a:extLst>
                    <a:ext uri="{9D8B030D-6E8A-4147-A177-3AD203B41FA5}">
                      <a16:colId xmlns:a16="http://schemas.microsoft.com/office/drawing/2014/main" val="20000"/>
                    </a:ext>
                  </a:extLst>
                </a:gridCol>
                <a:gridCol w="967232">
                  <a:extLst>
                    <a:ext uri="{9D8B030D-6E8A-4147-A177-3AD203B41FA5}">
                      <a16:colId xmlns:a16="http://schemas.microsoft.com/office/drawing/2014/main" val="20001"/>
                    </a:ext>
                  </a:extLst>
                </a:gridCol>
                <a:gridCol w="1110345">
                  <a:extLst>
                    <a:ext uri="{9D8B030D-6E8A-4147-A177-3AD203B41FA5}">
                      <a16:colId xmlns:a16="http://schemas.microsoft.com/office/drawing/2014/main" val="20002"/>
                    </a:ext>
                  </a:extLst>
                </a:gridCol>
              </a:tblGrid>
              <a:tr h="381428">
                <a:tc>
                  <a:txBody>
                    <a:bodyPr/>
                    <a:lstStyle/>
                    <a:p>
                      <a:pPr algn="ctr"/>
                      <a:r>
                        <a:rPr lang="en-US" u="sng" dirty="0" err="1"/>
                        <a:t>EId</a:t>
                      </a:r>
                      <a:endParaRPr lang="en-US" u="sng"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Name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City</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E1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Ali</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E2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Ramy</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Minia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249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p:txBody>
          <a:bodyPr/>
          <a:lstStyle/>
          <a:p>
            <a:pPr algn="justLow"/>
            <a:r>
              <a:rPr lang="en-US" b="1" dirty="0"/>
              <a:t>Join</a:t>
            </a:r>
            <a:r>
              <a:rPr lang="en-US" dirty="0"/>
              <a:t> is a combination of a Cartesian product followed by a selection process. A Join operation pairs two tuples from different relations, if and only if a given join condition is satisfied.</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937975"/>
              </p:ext>
            </p:extLst>
          </p:nvPr>
        </p:nvGraphicFramePr>
        <p:xfrm>
          <a:off x="1083733" y="4754425"/>
          <a:ext cx="2080381" cy="1525712"/>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40280182"/>
              </p:ext>
            </p:extLst>
          </p:nvPr>
        </p:nvGraphicFramePr>
        <p:xfrm>
          <a:off x="838200" y="3214350"/>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a:off x="3989616" y="4601179"/>
            <a:ext cx="11103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17193" y="4188168"/>
            <a:ext cx="1855188" cy="369332"/>
          </a:xfrm>
          <a:prstGeom prst="rect">
            <a:avLst/>
          </a:prstGeom>
          <a:noFill/>
        </p:spPr>
        <p:txBody>
          <a:bodyPr wrap="none" rtlCol="0">
            <a:spAutoFit/>
          </a:bodyPr>
          <a:lstStyle/>
          <a:p>
            <a:r>
              <a:rPr lang="en-US" dirty="0"/>
              <a:t>Cartesian product</a:t>
            </a:r>
          </a:p>
        </p:txBody>
      </p:sp>
      <p:graphicFrame>
        <p:nvGraphicFramePr>
          <p:cNvPr id="10" name="Table 9"/>
          <p:cNvGraphicFramePr>
            <a:graphicFrameLocks noGrp="1"/>
          </p:cNvGraphicFramePr>
          <p:nvPr>
            <p:extLst>
              <p:ext uri="{D42A27DB-BD31-4B8C-83A1-F6EECF244321}">
                <p14:modId xmlns:p14="http://schemas.microsoft.com/office/powerpoint/2010/main" val="989641966"/>
              </p:ext>
            </p:extLst>
          </p:nvPr>
        </p:nvGraphicFramePr>
        <p:xfrm>
          <a:off x="5697284" y="3321019"/>
          <a:ext cx="5431613" cy="256032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1636544">
                  <a:extLst>
                    <a:ext uri="{9D8B030D-6E8A-4147-A177-3AD203B41FA5}">
                      <a16:colId xmlns:a16="http://schemas.microsoft.com/office/drawing/2014/main" val="20001"/>
                    </a:ext>
                  </a:extLst>
                </a:gridCol>
                <a:gridCol w="1100206">
                  <a:extLst>
                    <a:ext uri="{9D8B030D-6E8A-4147-A177-3AD203B41FA5}">
                      <a16:colId xmlns:a16="http://schemas.microsoft.com/office/drawing/2014/main" val="20002"/>
                    </a:ext>
                  </a:extLst>
                </a:gridCol>
                <a:gridCol w="1806280">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a:t>HTML</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68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(Inner Join)</a:t>
            </a:r>
          </a:p>
        </p:txBody>
      </p:sp>
      <p:sp>
        <p:nvSpPr>
          <p:cNvPr id="4" name="Date Placeholder 3"/>
          <p:cNvSpPr>
            <a:spLocks noGrp="1"/>
          </p:cNvSpPr>
          <p:nvPr>
            <p:ph type="dt" sz="half" idx="10"/>
          </p:nvPr>
        </p:nvSpPr>
        <p:spPr/>
        <p:txBody>
          <a:bodyPr/>
          <a:lstStyle/>
          <a:p>
            <a:fld id="{C578E4F1-3E2C-4E69-9EEF-507C3F59FF8B}" type="datetime1">
              <a:rPr lang="en-US" smtClean="0"/>
              <a:t>9/8/2021</a:t>
            </a:fld>
            <a:endParaRPr lang="en-US" dirty="0"/>
          </a:p>
        </p:txBody>
      </p:sp>
      <p:sp>
        <p:nvSpPr>
          <p:cNvPr id="5" name="Slide Number Placeholder 4"/>
          <p:cNvSpPr>
            <a:spLocks noGrp="1"/>
          </p:cNvSpPr>
          <p:nvPr>
            <p:ph type="sldNum" sz="quarter" idx="12"/>
          </p:nvPr>
        </p:nvSpPr>
        <p:spPr/>
        <p:txBody>
          <a:bodyPr/>
          <a:lstStyle/>
          <a:p>
            <a:fld id="{52BC6C79-CC43-4C7B-8A21-204DFF88C6F6}" type="slidenum">
              <a:rPr lang="en-US" smtClean="0"/>
              <a:t>9</a:t>
            </a:fld>
            <a:endParaRPr lang="en-US" dirty="0"/>
          </a:p>
        </p:txBody>
      </p:sp>
      <p:pic>
        <p:nvPicPr>
          <p:cNvPr id="14" name="Picture 13"/>
          <p:cNvPicPr>
            <a:picLocks noChangeAspect="1"/>
          </p:cNvPicPr>
          <p:nvPr/>
        </p:nvPicPr>
        <p:blipFill>
          <a:blip r:embed="rId2">
            <a:clrChange>
              <a:clrFrom>
                <a:srgbClr val="FFFFFF"/>
              </a:clrFrom>
              <a:clrTo>
                <a:srgbClr val="FFFFFF">
                  <a:alpha val="0"/>
                </a:srgbClr>
              </a:clrTo>
            </a:clrChange>
          </a:blip>
          <a:stretch>
            <a:fillRect/>
          </a:stretch>
        </p:blipFill>
        <p:spPr>
          <a:xfrm>
            <a:off x="6302826" y="-2153"/>
            <a:ext cx="2819400" cy="219075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594024461"/>
              </p:ext>
            </p:extLst>
          </p:nvPr>
        </p:nvGraphicFramePr>
        <p:xfrm>
          <a:off x="675520" y="3729221"/>
          <a:ext cx="2080381" cy="1525712"/>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285724">
                  <a:extLst>
                    <a:ext uri="{9D8B030D-6E8A-4147-A177-3AD203B41FA5}">
                      <a16:colId xmlns:a16="http://schemas.microsoft.com/office/drawing/2014/main" val="20001"/>
                    </a:ext>
                  </a:extLst>
                </a:gridCol>
              </a:tblGrid>
              <a:tr h="381428">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28">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20465336"/>
              </p:ext>
            </p:extLst>
          </p:nvPr>
        </p:nvGraphicFramePr>
        <p:xfrm>
          <a:off x="429987" y="2283622"/>
          <a:ext cx="2571448" cy="1144284"/>
        </p:xfrm>
        <a:graphic>
          <a:graphicData uri="http://schemas.openxmlformats.org/drawingml/2006/table">
            <a:tbl>
              <a:tblPr firstRow="1" bandRow="1">
                <a:tableStyleId>{00A15C55-8517-42AA-B614-E9B94910E393}</a:tableStyleId>
              </a:tblPr>
              <a:tblGrid>
                <a:gridCol w="794657">
                  <a:extLst>
                    <a:ext uri="{9D8B030D-6E8A-4147-A177-3AD203B41FA5}">
                      <a16:colId xmlns:a16="http://schemas.microsoft.com/office/drawing/2014/main" val="20000"/>
                    </a:ext>
                  </a:extLst>
                </a:gridCol>
                <a:gridCol w="1776791">
                  <a:extLst>
                    <a:ext uri="{9D8B030D-6E8A-4147-A177-3AD203B41FA5}">
                      <a16:colId xmlns:a16="http://schemas.microsoft.com/office/drawing/2014/main" val="20001"/>
                    </a:ext>
                  </a:extLst>
                </a:gridCol>
              </a:tblGrid>
              <a:tr h="381428">
                <a:tc>
                  <a:txBody>
                    <a:bodyPr/>
                    <a:lstStyle/>
                    <a:p>
                      <a:pPr algn="ctr"/>
                      <a:r>
                        <a:rPr lang="en-US"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81428">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Programming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28">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5" name="Straight Arrow Connector 14"/>
          <p:cNvCxnSpPr/>
          <p:nvPr/>
        </p:nvCxnSpPr>
        <p:spPr>
          <a:xfrm>
            <a:off x="3173187" y="3565032"/>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654659442"/>
              </p:ext>
            </p:extLst>
          </p:nvPr>
        </p:nvGraphicFramePr>
        <p:xfrm>
          <a:off x="3687804" y="2436906"/>
          <a:ext cx="3633836" cy="256032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92D050">
                        <a:alpha val="40000"/>
                      </a:srgbClr>
                    </a:solidFill>
                  </a:tcPr>
                </a:tc>
                <a:extLst>
                  <a:ext uri="{0D108BD9-81ED-4DB2-BD59-A6C34878D82A}">
                    <a16:rowId xmlns:a16="http://schemas.microsoft.com/office/drawing/2014/main" val="10002"/>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3"/>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4"/>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5"/>
                  </a:ext>
                </a:extLst>
              </a:tr>
              <a:tr h="344374">
                <a:tc>
                  <a:txBody>
                    <a:bodyPr/>
                    <a:lstStyle/>
                    <a:p>
                      <a:pPr algn="ctr"/>
                      <a:r>
                        <a:rPr lang="en-US" dirty="0"/>
                        <a:t>CS002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Design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NULL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tc>
                  <a:txBody>
                    <a:bodyPr/>
                    <a:lstStyle/>
                    <a:p>
                      <a:pPr algn="ctr"/>
                      <a:r>
                        <a:rPr lang="en-US" dirty="0"/>
                        <a:t>HTML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C00000">
                        <a:alpha val="40000"/>
                      </a:srgb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7473044" y="3565032"/>
            <a:ext cx="4572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725582263"/>
              </p:ext>
            </p:extLst>
          </p:nvPr>
        </p:nvGraphicFramePr>
        <p:xfrm>
          <a:off x="8081648" y="2855764"/>
          <a:ext cx="3633836" cy="1097280"/>
        </p:xfrm>
        <a:graphic>
          <a:graphicData uri="http://schemas.openxmlformats.org/drawingml/2006/table">
            <a:tbl>
              <a:tblPr firstRow="1" bandRow="1">
                <a:tableStyleId>{00A15C55-8517-42AA-B614-E9B94910E393}</a:tableStyleId>
              </a:tblPr>
              <a:tblGrid>
                <a:gridCol w="888583">
                  <a:extLst>
                    <a:ext uri="{9D8B030D-6E8A-4147-A177-3AD203B41FA5}">
                      <a16:colId xmlns:a16="http://schemas.microsoft.com/office/drawing/2014/main" val="20000"/>
                    </a:ext>
                  </a:extLst>
                </a:gridCol>
                <a:gridCol w="900124">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996043">
                  <a:extLst>
                    <a:ext uri="{9D8B030D-6E8A-4147-A177-3AD203B41FA5}">
                      <a16:colId xmlns:a16="http://schemas.microsoft.com/office/drawing/2014/main" val="20003"/>
                    </a:ext>
                  </a:extLst>
                </a:gridCol>
              </a:tblGrid>
              <a:tr h="344374">
                <a:tc>
                  <a:txBody>
                    <a:bodyPr/>
                    <a:lstStyle/>
                    <a:p>
                      <a:pPr algn="ctr"/>
                      <a:r>
                        <a:rPr lang="en-US" u="none" dirty="0"/>
                        <a:t>No.</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u="none" dirty="0"/>
                        <a:t>Course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err="1"/>
                        <a:t>CNo</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t>Content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374">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Prog</a:t>
                      </a:r>
                      <a:r>
                        <a:rPr lang="en-US"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a:t>CS001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dirty="0" err="1"/>
                        <a:t>oop</a:t>
                      </a:r>
                      <a:endParaRPr lang="en-US"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95542706"/>
      </p:ext>
    </p:extLst>
  </p:cSld>
  <p:clrMapOvr>
    <a:masterClrMapping/>
  </p:clrMapOvr>
</p:sld>
</file>

<file path=ppt/theme/theme1.xml><?xml version="1.0" encoding="utf-8"?>
<a:theme xmlns:a="http://schemas.openxmlformats.org/drawingml/2006/main" name="Templat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714D7E2-7921-4105-9D3E-4B6951431BE4}" vid="{60A3165A-4F14-45EE-A4EF-DC37E9AF6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65E8A91759B4DB7AACDDCF8C0A3A2" ma:contentTypeVersion="11" ma:contentTypeDescription="Create a new document." ma:contentTypeScope="" ma:versionID="6e9468ad11ed6366b1bf9771ccfcb55c">
  <xsd:schema xmlns:xsd="http://www.w3.org/2001/XMLSchema" xmlns:xs="http://www.w3.org/2001/XMLSchema" xmlns:p="http://schemas.microsoft.com/office/2006/metadata/properties" xmlns:ns2="d43c1280-4834-421b-8186-147e51489707" xmlns:ns3="75977663-49d0-4bbc-9649-85c7a01dc337" targetNamespace="http://schemas.microsoft.com/office/2006/metadata/properties" ma:root="true" ma:fieldsID="405e8239117f63358bd1fc3bdd38291d" ns2:_="" ns3:_="">
    <xsd:import namespace="d43c1280-4834-421b-8186-147e51489707"/>
    <xsd:import namespace="75977663-49d0-4bbc-9649-85c7a01dc33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1280-4834-421b-8186-147e51489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977663-49d0-4bbc-9649-85c7a01dc33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39bae69-2136-48e4-949b-12bc2e322746}" ma:internalName="TaxCatchAll" ma:showField="CatchAllData" ma:web="75977663-49d0-4bbc-9649-85c7a01dc3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43c1280-4834-421b-8186-147e51489707">
      <Terms xmlns="http://schemas.microsoft.com/office/infopath/2007/PartnerControls"/>
    </lcf76f155ced4ddcb4097134ff3c332f>
    <TaxCatchAll xmlns="75977663-49d0-4bbc-9649-85c7a01dc337" xsi:nil="true"/>
  </documentManagement>
</p:properties>
</file>

<file path=customXml/itemProps1.xml><?xml version="1.0" encoding="utf-8"?>
<ds:datastoreItem xmlns:ds="http://schemas.openxmlformats.org/officeDocument/2006/customXml" ds:itemID="{249A5F61-1F73-4470-8D49-042BB2F435FF}"/>
</file>

<file path=customXml/itemProps2.xml><?xml version="1.0" encoding="utf-8"?>
<ds:datastoreItem xmlns:ds="http://schemas.openxmlformats.org/officeDocument/2006/customXml" ds:itemID="{D798BA17-DB63-459C-8518-C121DDACCB78}"/>
</file>

<file path=customXml/itemProps3.xml><?xml version="1.0" encoding="utf-8"?>
<ds:datastoreItem xmlns:ds="http://schemas.openxmlformats.org/officeDocument/2006/customXml" ds:itemID="{5785A399-4976-4F0E-BD88-A21E87EEE4F8}"/>
</file>

<file path=docProps/app.xml><?xml version="1.0" encoding="utf-8"?>
<Properties xmlns="http://schemas.openxmlformats.org/officeDocument/2006/extended-properties" xmlns:vt="http://schemas.openxmlformats.org/officeDocument/2006/docPropsVTypes">
  <Template>Template1</Template>
  <TotalTime>407</TotalTime>
  <Words>984</Words>
  <Application>Microsoft Office PowerPoint</Application>
  <PresentationFormat>Widescreen</PresentationFormat>
  <Paragraphs>435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Courier New</vt:lpstr>
      <vt:lpstr>Template1</vt:lpstr>
      <vt:lpstr>Database Fundamentals</vt:lpstr>
      <vt:lpstr>Normalization</vt:lpstr>
      <vt:lpstr>Functional Dependency</vt:lpstr>
      <vt:lpstr>Normalization Forms</vt:lpstr>
      <vt:lpstr>First Normal Form</vt:lpstr>
      <vt:lpstr>Second Normal Form</vt:lpstr>
      <vt:lpstr>Third Normal Form</vt:lpstr>
      <vt:lpstr>Joins</vt:lpstr>
      <vt:lpstr>Joins (Inner Join)</vt:lpstr>
      <vt:lpstr>Joins (Left Join)</vt:lpstr>
      <vt:lpstr>Joins (Right Join)</vt:lpstr>
      <vt:lpstr>Joins (Full Join)</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Marihan AhmedHassan</dc:creator>
  <cp:lastModifiedBy>Mrihan Mohamed</cp:lastModifiedBy>
  <cp:revision>74</cp:revision>
  <dcterms:created xsi:type="dcterms:W3CDTF">2019-12-14T12:52:58Z</dcterms:created>
  <dcterms:modified xsi:type="dcterms:W3CDTF">2021-09-08T07:54:42Z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0x0101006FC65E8A91759B4DB7AACDDCF8C0A3A2</vt:lpwstr>
  </property>
</Properties>
</file>