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embeddedFontLst>
    <p:embeddedFont>
      <p:font typeface="Calibri" panose="020F0502020204030204" pitchFamily="34" charset="0"/>
      <p:regular r:id="rId36"/>
      <p:bold r:id="rId37"/>
    </p:embeddedFont>
    <p:embeddedFont>
      <p:font typeface="Garamond" panose="02020404030301010803"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uu9S5X/l/miuXvwd+Ni59St3A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5B8FE-31FD-4C36-BB1A-F164231FFB43}">
  <a:tblStyle styleId="{D275B8FE-31FD-4C36-BB1A-F164231FFB4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F1F1"/>
          </a:solidFill>
        </a:fill>
      </a:tcStyle>
    </a:wholeTbl>
    <a:band1H>
      <a:tcTxStyle/>
      <a:tcStyle>
        <a:tcBdr/>
        <a:fill>
          <a:solidFill>
            <a:srgbClr val="E3E3E3"/>
          </a:solidFill>
        </a:fill>
      </a:tcStyle>
    </a:band1H>
    <a:band2H>
      <a:tcTxStyle/>
      <a:tcStyle>
        <a:tcBdr/>
      </a:tcStyle>
    </a:band2H>
    <a:band1V>
      <a:tcTxStyle/>
      <a:tcStyle>
        <a:tcBdr/>
        <a:fill>
          <a:solidFill>
            <a:srgbClr val="E3E3E3"/>
          </a:solidFill>
        </a:fill>
      </a:tcStyle>
    </a:band1V>
    <a:band2V>
      <a:tcTxStyle/>
      <a:tcStyle>
        <a:tcBdr/>
      </a:tcStyle>
    </a:band2V>
    <a:lastCol>
      <a:tcTxStyle b="on" i="off">
        <a:font>
          <a:latin typeface="Arial"/>
          <a:ea typeface="Arial"/>
          <a:cs typeface="Arial"/>
        </a:font>
        <a:schemeClr val="lt1"/>
      </a:tcTxStyle>
      <a:tcStyle>
        <a:tcBdr/>
        <a:fill>
          <a:solidFill>
            <a:schemeClr val="accent6"/>
          </a:solidFill>
        </a:fill>
      </a:tcStyle>
    </a:lastCol>
    <a:firstCol>
      <a:tcTxStyle b="on" i="off">
        <a:font>
          <a:latin typeface="Arial"/>
          <a:ea typeface="Arial"/>
          <a:cs typeface="Arial"/>
        </a:font>
        <a:schemeClr val="lt1"/>
      </a:tcTxStyle>
      <a:tcStyle>
        <a:tcBdr/>
        <a:fill>
          <a:solidFill>
            <a:schemeClr val="accent6"/>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 styleId="{6A242E61-3B61-4571-903B-4528CD0352B9}"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2FD83C1-4EEE-4D73-9895-7CE2D9634ABF}" styleName="Table_2">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 styleId="{8707E820-B877-4D4E-8049-1EE25E48125A}" styleName="Table_3">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67" name="Google Shape;6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b="1">
                <a:latin typeface="Arial"/>
                <a:ea typeface="Arial"/>
                <a:cs typeface="Arial"/>
                <a:sym typeface="Arial"/>
              </a:rPr>
              <a:t>Normalization</a:t>
            </a:r>
            <a:r>
              <a:rPr lang="en-US">
                <a:latin typeface="Arial"/>
                <a:ea typeface="Arial"/>
                <a:cs typeface="Arial"/>
                <a:sym typeface="Arial"/>
              </a:rPr>
              <a:t> is carried out in practice so that the resulting designs are of high quality and meet the desirable properties </a:t>
            </a:r>
            <a:endParaRPr/>
          </a:p>
          <a:p>
            <a:pPr marL="0" lvl="0" indent="0" algn="l" rtl="0">
              <a:lnSpc>
                <a:spcPct val="90000"/>
              </a:lnSpc>
              <a:spcBef>
                <a:spcPts val="360"/>
              </a:spcBef>
              <a:spcAft>
                <a:spcPts val="0"/>
              </a:spcAft>
              <a:buNone/>
            </a:pPr>
            <a:r>
              <a:rPr lang="en-US">
                <a:latin typeface="Arial"/>
                <a:ea typeface="Arial"/>
                <a:cs typeface="Arial"/>
                <a:sym typeface="Arial"/>
              </a:rPr>
              <a:t>The practical utility of these normal forms becomes questionable when the constraints on which they are based are </a:t>
            </a:r>
            <a:r>
              <a:rPr lang="en-US" b="1">
                <a:latin typeface="Arial"/>
                <a:ea typeface="Arial"/>
                <a:cs typeface="Arial"/>
                <a:sym typeface="Arial"/>
              </a:rPr>
              <a:t>hard to understand</a:t>
            </a:r>
            <a:r>
              <a:rPr lang="en-US">
                <a:latin typeface="Arial"/>
                <a:ea typeface="Arial"/>
                <a:cs typeface="Arial"/>
                <a:sym typeface="Arial"/>
              </a:rPr>
              <a:t> or to </a:t>
            </a:r>
            <a:r>
              <a:rPr lang="en-US" b="1">
                <a:latin typeface="Arial"/>
                <a:ea typeface="Arial"/>
                <a:cs typeface="Arial"/>
                <a:sym typeface="Arial"/>
              </a:rPr>
              <a:t>detect</a:t>
            </a:r>
            <a:endParaRPr/>
          </a:p>
          <a:p>
            <a:pPr marL="0" lvl="0" indent="0" algn="l" rtl="0">
              <a:lnSpc>
                <a:spcPct val="90000"/>
              </a:lnSpc>
              <a:spcBef>
                <a:spcPts val="360"/>
              </a:spcBef>
              <a:spcAft>
                <a:spcPts val="0"/>
              </a:spcAft>
              <a:buNone/>
            </a:pPr>
            <a:r>
              <a:rPr lang="en-US">
                <a:latin typeface="Arial"/>
                <a:ea typeface="Arial"/>
                <a:cs typeface="Arial"/>
                <a:sym typeface="Arial"/>
              </a:rPr>
              <a:t>The database designers </a:t>
            </a:r>
            <a:r>
              <a:rPr lang="en-US" b="1" i="1">
                <a:latin typeface="Arial"/>
                <a:ea typeface="Arial"/>
                <a:cs typeface="Arial"/>
                <a:sym typeface="Arial"/>
              </a:rPr>
              <a:t>need not</a:t>
            </a:r>
            <a:r>
              <a:rPr lang="en-US">
                <a:latin typeface="Arial"/>
                <a:ea typeface="Arial"/>
                <a:cs typeface="Arial"/>
                <a:sym typeface="Arial"/>
              </a:rPr>
              <a:t> normalize to the highest possible normal form. (usually up to 3NF, BCNF or 4NF)</a:t>
            </a:r>
            <a:endParaRPr/>
          </a:p>
          <a:p>
            <a:pPr marL="0" lvl="0" indent="0" algn="l" rtl="0">
              <a:lnSpc>
                <a:spcPct val="90000"/>
              </a:lnSpc>
              <a:spcBef>
                <a:spcPts val="420"/>
              </a:spcBef>
              <a:spcAft>
                <a:spcPts val="0"/>
              </a:spcAft>
              <a:buNone/>
            </a:pPr>
            <a:r>
              <a:rPr lang="en-US" b="1">
                <a:latin typeface="Arial"/>
                <a:ea typeface="Arial"/>
                <a:cs typeface="Arial"/>
                <a:sym typeface="Arial"/>
              </a:rPr>
              <a:t>Denormalization: </a:t>
            </a:r>
            <a:r>
              <a:rPr lang="en-US">
                <a:latin typeface="Arial"/>
                <a:ea typeface="Arial"/>
                <a:cs typeface="Arial"/>
                <a:sym typeface="Arial"/>
              </a:rPr>
              <a:t>the process of storing the join of higher normal form relations as a base relation—which is in a lower normal form</a:t>
            </a:r>
            <a:r>
              <a:rPr lang="en-US" b="1">
                <a:latin typeface="Arial"/>
                <a:ea typeface="Arial"/>
                <a:cs typeface="Arial"/>
                <a:sym typeface="Arial"/>
              </a:rPr>
              <a:t> </a:t>
            </a:r>
            <a:r>
              <a:rPr lang="en-US" sz="1400">
                <a:latin typeface="Arial"/>
                <a:ea typeface="Arial"/>
                <a:cs typeface="Arial"/>
                <a:sym typeface="Arial"/>
              </a:rPr>
              <a:t>   </a:t>
            </a:r>
            <a:endParaRPr/>
          </a:p>
          <a:p>
            <a:pPr marL="0" lvl="0" indent="0" algn="l" rtl="0">
              <a:spcBef>
                <a:spcPts val="360"/>
              </a:spcBef>
              <a:spcAft>
                <a:spcPts val="0"/>
              </a:spcAft>
              <a:buNone/>
            </a:pPr>
            <a:endParaRPr>
              <a:latin typeface="Arial"/>
              <a:ea typeface="Arial"/>
              <a:cs typeface="Arial"/>
              <a:sym typeface="Arial"/>
            </a:endParaRPr>
          </a:p>
        </p:txBody>
      </p:sp>
      <p:sp>
        <p:nvSpPr>
          <p:cNvPr id="131" name="Google Shape;13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
        <p:nvSpPr>
          <p:cNvPr id="137" name="Google Shape;13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1NF- Disallows composite attributes, multivalued attributes, and </a:t>
            </a:r>
            <a:r>
              <a:rPr lang="en-US" b="1">
                <a:latin typeface="Arial"/>
                <a:ea typeface="Arial"/>
                <a:cs typeface="Arial"/>
                <a:sym typeface="Arial"/>
              </a:rPr>
              <a:t>nested relations </a:t>
            </a:r>
            <a:r>
              <a:rPr lang="en-US">
                <a:latin typeface="Arial"/>
                <a:ea typeface="Arial"/>
                <a:cs typeface="Arial"/>
                <a:sym typeface="Arial"/>
              </a:rPr>
              <a:t>(relations within relations); attributes whose values </a:t>
            </a:r>
            <a:r>
              <a:rPr lang="en-US" i="1">
                <a:latin typeface="Arial"/>
                <a:ea typeface="Arial"/>
                <a:cs typeface="Arial"/>
                <a:sym typeface="Arial"/>
              </a:rPr>
              <a:t>for an individual tuple</a:t>
            </a:r>
            <a:r>
              <a:rPr lang="en-US">
                <a:latin typeface="Arial"/>
                <a:ea typeface="Arial"/>
                <a:cs typeface="Arial"/>
                <a:sym typeface="Arial"/>
              </a:rPr>
              <a:t> are non-atomic considered to be part of the definition of relation</a:t>
            </a:r>
            <a:r>
              <a:rPr lang="en-US" sz="1100">
                <a:latin typeface="Arial"/>
                <a:ea typeface="Arial"/>
                <a:cs typeface="Arial"/>
                <a:sym typeface="Arial"/>
              </a:rPr>
              <a:t>.</a:t>
            </a:r>
            <a:r>
              <a:rPr lang="en-US">
                <a:latin typeface="Arial"/>
                <a:ea typeface="Arial"/>
                <a:cs typeface="Arial"/>
                <a:sym typeface="Arial"/>
              </a:rPr>
              <a:t> It states that the domain of an attribute must include only </a:t>
            </a:r>
            <a:r>
              <a:rPr lang="en-US" i="1">
                <a:latin typeface="Arial"/>
                <a:ea typeface="Arial"/>
                <a:cs typeface="Arial"/>
                <a:sym typeface="Arial"/>
              </a:rPr>
              <a:t>atomic </a:t>
            </a:r>
            <a:r>
              <a:rPr lang="en-US">
                <a:latin typeface="Arial"/>
                <a:ea typeface="Arial"/>
                <a:cs typeface="Arial"/>
                <a:sym typeface="Arial"/>
              </a:rPr>
              <a:t>(simple, indivisible) </a:t>
            </a:r>
            <a:r>
              <a:rPr lang="en-US" i="1">
                <a:latin typeface="Arial"/>
                <a:ea typeface="Arial"/>
                <a:cs typeface="Arial"/>
                <a:sym typeface="Arial"/>
              </a:rPr>
              <a:t>values</a:t>
            </a:r>
            <a:endParaRPr>
              <a:latin typeface="Arial"/>
              <a:ea typeface="Arial"/>
              <a:cs typeface="Arial"/>
              <a:sym typeface="Arial"/>
            </a:endParaRPr>
          </a:p>
          <a:p>
            <a:pPr marL="0" lvl="0" indent="0" algn="l" rtl="0">
              <a:spcBef>
                <a:spcPts val="360"/>
              </a:spcBef>
              <a:spcAft>
                <a:spcPts val="0"/>
              </a:spcAft>
              <a:buClr>
                <a:schemeClr val="dk1"/>
              </a:buClr>
              <a:buSzPts val="1200"/>
              <a:buFont typeface="Noto Sans Symbols"/>
              <a:buNone/>
            </a:pPr>
            <a:endParaRPr>
              <a:latin typeface="Arial"/>
              <a:ea typeface="Arial"/>
              <a:cs typeface="Arial"/>
              <a:sym typeface="Arial"/>
            </a:endParaRPr>
          </a:p>
          <a:p>
            <a:pPr marL="0" lvl="0" indent="0" algn="l" rtl="0">
              <a:spcBef>
                <a:spcPts val="360"/>
              </a:spcBef>
              <a:spcAft>
                <a:spcPts val="0"/>
              </a:spcAft>
              <a:buClr>
                <a:schemeClr val="dk1"/>
              </a:buClr>
              <a:buSzPts val="1200"/>
              <a:buFont typeface="Noto Sans Symbols"/>
              <a:buNone/>
            </a:pPr>
            <a:r>
              <a:rPr lang="en-US">
                <a:latin typeface="Arial"/>
                <a:ea typeface="Arial"/>
                <a:cs typeface="Arial"/>
                <a:sym typeface="Arial"/>
              </a:rPr>
              <a:t>Repeating groups are nested relations (i.e. set of multivalued columns that are related to each other)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1NF</a:t>
            </a:r>
            <a:endParaRPr/>
          </a:p>
          <a:p>
            <a:pPr marL="228600" lvl="0" indent="-228600" algn="l" rtl="0">
              <a:spcBef>
                <a:spcPts val="360"/>
              </a:spcBef>
              <a:spcAft>
                <a:spcPts val="0"/>
              </a:spcAft>
              <a:buClr>
                <a:schemeClr val="dk1"/>
              </a:buClr>
              <a:buSzPts val="1200"/>
              <a:buFont typeface="Arial"/>
              <a:buAutoNum type="arabicPeriod"/>
            </a:pPr>
            <a:r>
              <a:rPr lang="en-US"/>
              <a:t>(</a:t>
            </a:r>
            <a:r>
              <a:rPr lang="en-US" u="sng"/>
              <a:t>Stud_ID</a:t>
            </a:r>
            <a:r>
              <a:rPr lang="en-US"/>
              <a:t>, Name, Loc, Level, Level_Mgr)</a:t>
            </a:r>
            <a:endParaRPr/>
          </a:p>
          <a:p>
            <a:pPr marL="228600" lvl="0" indent="-228600" algn="l" rtl="0">
              <a:spcBef>
                <a:spcPts val="360"/>
              </a:spcBef>
              <a:spcAft>
                <a:spcPts val="0"/>
              </a:spcAft>
              <a:buClr>
                <a:schemeClr val="dk1"/>
              </a:buClr>
              <a:buSzPts val="1200"/>
              <a:buFont typeface="Arial"/>
              <a:buAutoNum type="arabicPeriod"/>
            </a:pPr>
            <a:r>
              <a:rPr lang="en-US"/>
              <a:t>(</a:t>
            </a:r>
            <a:r>
              <a:rPr lang="en-US" u="sng"/>
              <a:t>Stud_ID, Tel</a:t>
            </a:r>
            <a:r>
              <a:rPr lang="en-US"/>
              <a:t>)</a:t>
            </a:r>
            <a:endParaRPr/>
          </a:p>
          <a:p>
            <a:pPr marL="228600" lvl="0" indent="-228600" algn="l" rtl="0">
              <a:spcBef>
                <a:spcPts val="360"/>
              </a:spcBef>
              <a:spcAft>
                <a:spcPts val="0"/>
              </a:spcAft>
              <a:buClr>
                <a:schemeClr val="dk1"/>
              </a:buClr>
              <a:buSzPts val="1200"/>
              <a:buFont typeface="Arial"/>
              <a:buAutoNum type="arabicPeriod"/>
            </a:pPr>
            <a:r>
              <a:rPr lang="en-US"/>
              <a:t>(</a:t>
            </a:r>
            <a:r>
              <a:rPr lang="en-US" u="sng"/>
              <a:t>Stud_ID, Subject</a:t>
            </a:r>
            <a:r>
              <a:rPr lang="en-US"/>
              <a:t>, Subj_desc, Grade)</a:t>
            </a:r>
            <a:endParaRPr/>
          </a:p>
          <a:p>
            <a:pPr marL="228600" lvl="0" indent="-152400" algn="l" rtl="0">
              <a:spcBef>
                <a:spcPts val="360"/>
              </a:spcBef>
              <a:spcAft>
                <a:spcPts val="0"/>
              </a:spcAft>
              <a:buClr>
                <a:schemeClr val="dk1"/>
              </a:buClr>
              <a:buSzPts val="1200"/>
              <a:buFont typeface="Arial"/>
              <a:buNone/>
            </a:pPr>
            <a:endParaRPr/>
          </a:p>
          <a:p>
            <a:pPr marL="0" lvl="0" indent="0" algn="l" rtl="0">
              <a:spcBef>
                <a:spcPts val="360"/>
              </a:spcBef>
              <a:spcAft>
                <a:spcPts val="0"/>
              </a:spcAft>
              <a:buNone/>
            </a:pPr>
            <a:r>
              <a:rPr lang="en-US" b="1"/>
              <a:t>2NF</a:t>
            </a:r>
            <a:endParaRPr/>
          </a:p>
          <a:p>
            <a:pPr marL="228600" lvl="0" indent="-228600" algn="l" rtl="0">
              <a:spcBef>
                <a:spcPts val="360"/>
              </a:spcBef>
              <a:spcAft>
                <a:spcPts val="0"/>
              </a:spcAft>
              <a:buClr>
                <a:schemeClr val="dk1"/>
              </a:buClr>
              <a:buSzPts val="1200"/>
              <a:buFont typeface="Arial"/>
              <a:buAutoNum type="arabicPeriod"/>
            </a:pPr>
            <a:r>
              <a:rPr lang="en-US"/>
              <a:t>(</a:t>
            </a:r>
            <a:r>
              <a:rPr lang="en-US" u="sng"/>
              <a:t>Stud_ID</a:t>
            </a:r>
            <a:r>
              <a:rPr lang="en-US"/>
              <a:t>, Name, Loc, Level, Level_Mgr)</a:t>
            </a:r>
            <a:endParaRPr/>
          </a:p>
          <a:p>
            <a:pPr marL="228600" lvl="0" indent="-228600" algn="l" rtl="0">
              <a:spcBef>
                <a:spcPts val="360"/>
              </a:spcBef>
              <a:spcAft>
                <a:spcPts val="0"/>
              </a:spcAft>
              <a:buClr>
                <a:schemeClr val="dk1"/>
              </a:buClr>
              <a:buSzPts val="1200"/>
              <a:buFont typeface="Arial"/>
              <a:buAutoNum type="arabicPeriod"/>
            </a:pPr>
            <a:r>
              <a:rPr lang="en-US"/>
              <a:t>(</a:t>
            </a:r>
            <a:r>
              <a:rPr lang="en-US" u="sng"/>
              <a:t>Stud_ID, Tel</a:t>
            </a:r>
            <a:r>
              <a:rPr lang="en-US"/>
              <a:t>)</a:t>
            </a:r>
            <a:endParaRPr/>
          </a:p>
          <a:p>
            <a:pPr marL="228600" lvl="0" indent="-228600" algn="l" rtl="0">
              <a:spcBef>
                <a:spcPts val="360"/>
              </a:spcBef>
              <a:spcAft>
                <a:spcPts val="0"/>
              </a:spcAft>
              <a:buClr>
                <a:schemeClr val="dk1"/>
              </a:buClr>
              <a:buSzPts val="1200"/>
              <a:buFont typeface="Arial"/>
              <a:buAutoNum type="arabicPeriod"/>
            </a:pPr>
            <a:r>
              <a:rPr lang="en-US"/>
              <a:t>(</a:t>
            </a:r>
            <a:r>
              <a:rPr lang="en-US" u="sng"/>
              <a:t>Stud_ID, Subject</a:t>
            </a:r>
            <a:r>
              <a:rPr lang="en-US"/>
              <a:t>, Grade)</a:t>
            </a:r>
            <a:endParaRPr/>
          </a:p>
          <a:p>
            <a:pPr marL="228600" lvl="0" indent="-228600" algn="l" rtl="0">
              <a:spcBef>
                <a:spcPts val="360"/>
              </a:spcBef>
              <a:spcAft>
                <a:spcPts val="0"/>
              </a:spcAft>
              <a:buClr>
                <a:schemeClr val="dk1"/>
              </a:buClr>
              <a:buSzPts val="1200"/>
              <a:buFont typeface="Arial"/>
              <a:buAutoNum type="arabicPeriod"/>
            </a:pPr>
            <a:r>
              <a:rPr lang="en-US" u="sng"/>
              <a:t>(Subject</a:t>
            </a:r>
            <a:r>
              <a:rPr lang="en-US"/>
              <a:t>, Subj_desc)</a:t>
            </a:r>
            <a:endParaRPr/>
          </a:p>
          <a:p>
            <a:pPr marL="228600" lvl="0" indent="-152400" algn="l" rtl="0">
              <a:spcBef>
                <a:spcPts val="360"/>
              </a:spcBef>
              <a:spcAft>
                <a:spcPts val="0"/>
              </a:spcAft>
              <a:buClr>
                <a:schemeClr val="dk1"/>
              </a:buClr>
              <a:buSzPts val="1200"/>
              <a:buFont typeface="Arial"/>
              <a:buNone/>
            </a:pPr>
            <a:endParaRPr/>
          </a:p>
          <a:p>
            <a:pPr marL="0" lvl="0" indent="0" algn="l" rtl="0">
              <a:spcBef>
                <a:spcPts val="360"/>
              </a:spcBef>
              <a:spcAft>
                <a:spcPts val="0"/>
              </a:spcAft>
              <a:buNone/>
            </a:pPr>
            <a:r>
              <a:rPr lang="en-US" b="1"/>
              <a:t>3NF</a:t>
            </a:r>
            <a:endParaRPr/>
          </a:p>
          <a:p>
            <a:pPr marL="228600" lvl="0" indent="-228600" algn="l" rtl="0">
              <a:spcBef>
                <a:spcPts val="360"/>
              </a:spcBef>
              <a:spcAft>
                <a:spcPts val="0"/>
              </a:spcAft>
              <a:buClr>
                <a:schemeClr val="dk1"/>
              </a:buClr>
              <a:buSzPts val="1200"/>
              <a:buFont typeface="Arial"/>
              <a:buAutoNum type="arabicPeriod"/>
            </a:pPr>
            <a:r>
              <a:rPr lang="en-US"/>
              <a:t>(</a:t>
            </a:r>
            <a:r>
              <a:rPr lang="en-US" u="sng"/>
              <a:t>Stud_ID</a:t>
            </a:r>
            <a:r>
              <a:rPr lang="en-US"/>
              <a:t>, Name, Loc, Level)</a:t>
            </a:r>
            <a:endParaRPr/>
          </a:p>
          <a:p>
            <a:pPr marL="228600" lvl="0" indent="-228600" algn="l" rtl="0">
              <a:spcBef>
                <a:spcPts val="360"/>
              </a:spcBef>
              <a:spcAft>
                <a:spcPts val="0"/>
              </a:spcAft>
              <a:buClr>
                <a:schemeClr val="dk1"/>
              </a:buClr>
              <a:buSzPts val="1200"/>
              <a:buFont typeface="Arial"/>
              <a:buAutoNum type="arabicPeriod"/>
            </a:pPr>
            <a:r>
              <a:rPr lang="en-US"/>
              <a:t>(</a:t>
            </a:r>
            <a:r>
              <a:rPr lang="en-US" u="sng"/>
              <a:t>Level</a:t>
            </a:r>
            <a:r>
              <a:rPr lang="en-US"/>
              <a:t>, Level_Mgr)</a:t>
            </a:r>
            <a:endParaRPr/>
          </a:p>
          <a:p>
            <a:pPr marL="228600" lvl="0" indent="-228600" algn="l" rtl="0">
              <a:spcBef>
                <a:spcPts val="360"/>
              </a:spcBef>
              <a:spcAft>
                <a:spcPts val="0"/>
              </a:spcAft>
              <a:buClr>
                <a:schemeClr val="dk1"/>
              </a:buClr>
              <a:buSzPts val="1200"/>
              <a:buFont typeface="Arial"/>
              <a:buAutoNum type="arabicPeriod"/>
            </a:pPr>
            <a:r>
              <a:rPr lang="en-US"/>
              <a:t>(</a:t>
            </a:r>
            <a:r>
              <a:rPr lang="en-US" u="sng"/>
              <a:t>Stud_ID, Tel</a:t>
            </a:r>
            <a:r>
              <a:rPr lang="en-US"/>
              <a:t>)</a:t>
            </a:r>
            <a:endParaRPr/>
          </a:p>
          <a:p>
            <a:pPr marL="228600" lvl="0" indent="-228600" algn="l" rtl="0">
              <a:spcBef>
                <a:spcPts val="360"/>
              </a:spcBef>
              <a:spcAft>
                <a:spcPts val="0"/>
              </a:spcAft>
              <a:buClr>
                <a:schemeClr val="dk1"/>
              </a:buClr>
              <a:buSzPts val="1200"/>
              <a:buFont typeface="Arial"/>
              <a:buAutoNum type="arabicPeriod"/>
            </a:pPr>
            <a:r>
              <a:rPr lang="en-US"/>
              <a:t>(</a:t>
            </a:r>
            <a:r>
              <a:rPr lang="en-US" u="sng"/>
              <a:t>Stud_ID, Subject</a:t>
            </a:r>
            <a:r>
              <a:rPr lang="en-US"/>
              <a:t>, Grade)</a:t>
            </a:r>
            <a:endParaRPr/>
          </a:p>
          <a:p>
            <a:pPr marL="228600" lvl="0" indent="-228600" algn="l" rtl="0">
              <a:spcBef>
                <a:spcPts val="360"/>
              </a:spcBef>
              <a:spcAft>
                <a:spcPts val="0"/>
              </a:spcAft>
              <a:buClr>
                <a:schemeClr val="dk1"/>
              </a:buClr>
              <a:buSzPts val="1200"/>
              <a:buFont typeface="Arial"/>
              <a:buAutoNum type="arabicPeriod"/>
            </a:pPr>
            <a:r>
              <a:rPr lang="en-US" u="sng"/>
              <a:t>(Subject</a:t>
            </a:r>
            <a:r>
              <a:rPr lang="en-US"/>
              <a:t>, Subj_desc)</a:t>
            </a:r>
            <a:endParaRPr/>
          </a:p>
          <a:p>
            <a:pPr marL="0" lvl="0" indent="0" algn="l" rtl="0">
              <a:spcBef>
                <a:spcPts val="360"/>
              </a:spcBef>
              <a:spcAft>
                <a:spcPts val="0"/>
              </a:spcAft>
              <a:buNone/>
            </a:pPr>
            <a:endParaRPr/>
          </a:p>
        </p:txBody>
      </p:sp>
      <p:sp>
        <p:nvSpPr>
          <p:cNvPr id="145" name="Google Shape;145;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52" name="Google Shape;15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
        <p:nvSpPr>
          <p:cNvPr id="160" name="Google Shape;16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
        <p:nvSpPr>
          <p:cNvPr id="167" name="Google Shape;16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75" name="Google Shape;175;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
        <p:nvSpPr>
          <p:cNvPr id="184" name="Google Shape;18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92" name="Google Shape;192;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8" name="Google Shape;208;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database design may be performed using two approaches: bottom-up or top-down.</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US">
                <a:latin typeface="Arial"/>
                <a:ea typeface="Arial"/>
                <a:cs typeface="Arial"/>
                <a:sym typeface="Arial"/>
              </a:rPr>
              <a:t>A </a:t>
            </a:r>
            <a:r>
              <a:rPr lang="en-US" b="1">
                <a:latin typeface="Arial"/>
                <a:ea typeface="Arial"/>
                <a:cs typeface="Arial"/>
                <a:sym typeface="Arial"/>
              </a:rPr>
              <a:t>bottom-up design methodology </a:t>
            </a:r>
            <a:r>
              <a:rPr lang="en-US">
                <a:latin typeface="Arial"/>
                <a:ea typeface="Arial"/>
                <a:cs typeface="Arial"/>
                <a:sym typeface="Arial"/>
              </a:rPr>
              <a:t>considers the basic relationships </a:t>
            </a:r>
            <a:r>
              <a:rPr lang="en-US" i="1">
                <a:latin typeface="Arial"/>
                <a:ea typeface="Arial"/>
                <a:cs typeface="Arial"/>
                <a:sym typeface="Arial"/>
              </a:rPr>
              <a:t>among individual attributes </a:t>
            </a:r>
            <a:r>
              <a:rPr lang="en-US">
                <a:latin typeface="Arial"/>
                <a:ea typeface="Arial"/>
                <a:cs typeface="Arial"/>
                <a:sym typeface="Arial"/>
              </a:rPr>
              <a:t>as the starting point and uses those to construct relation schemas (tables). This approach is not very popular in practice.</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US">
                <a:latin typeface="Arial"/>
                <a:ea typeface="Arial"/>
                <a:cs typeface="Arial"/>
                <a:sym typeface="Arial"/>
              </a:rPr>
              <a:t>A </a:t>
            </a:r>
            <a:r>
              <a:rPr lang="en-US" b="1">
                <a:latin typeface="Arial"/>
                <a:ea typeface="Arial"/>
                <a:cs typeface="Arial"/>
                <a:sym typeface="Arial"/>
              </a:rPr>
              <a:t>top-down design methodology </a:t>
            </a:r>
            <a:r>
              <a:rPr lang="en-US">
                <a:latin typeface="Arial"/>
                <a:ea typeface="Arial"/>
                <a:cs typeface="Arial"/>
                <a:sym typeface="Arial"/>
              </a:rPr>
              <a:t>Perform a conceptual schema design using a conceptual model such as ER and map the conceptual design into a set of relations.</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US">
                <a:latin typeface="Arial"/>
                <a:ea typeface="Arial"/>
                <a:cs typeface="Arial"/>
                <a:sym typeface="Arial"/>
              </a:rPr>
              <a:t>Normalization plays only a limited role in database schema design if a top-down modeling approach like the entity- relationship approach is used. </a:t>
            </a:r>
            <a:endParaRPr/>
          </a:p>
          <a:p>
            <a:pPr marL="0" lvl="0" indent="0" algn="l" rtl="0">
              <a:spcBef>
                <a:spcPts val="360"/>
              </a:spcBef>
              <a:spcAft>
                <a:spcPts val="0"/>
              </a:spcAft>
              <a:buNone/>
            </a:pPr>
            <a:r>
              <a:rPr lang="en-US">
                <a:latin typeface="Arial"/>
                <a:ea typeface="Arial"/>
                <a:cs typeface="Arial"/>
                <a:sym typeface="Arial"/>
              </a:rPr>
              <a:t>Normalization however plays a major role when the bottom-up approach is being used. Normalization is then essential to build appropriate relations to hold the information of the enterprise. </a:t>
            </a:r>
            <a:endParaRPr/>
          </a:p>
          <a:p>
            <a:pPr marL="0" lvl="0" indent="0" algn="l" rtl="0">
              <a:spcBef>
                <a:spcPts val="360"/>
              </a:spcBef>
              <a:spcAft>
                <a:spcPts val="0"/>
              </a:spcAft>
              <a:buNone/>
            </a:pPr>
            <a:endParaRPr>
              <a:latin typeface="Arial"/>
              <a:ea typeface="Arial"/>
              <a:cs typeface="Arial"/>
              <a:sym typeface="Arial"/>
            </a:endParaRPr>
          </a:p>
        </p:txBody>
      </p:sp>
      <p:sp>
        <p:nvSpPr>
          <p:cNvPr id="75" name="Google Shape;7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5" name="Google Shape;21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7" name="Google Shape;22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3" name="Google Shape;2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0NF</a:t>
            </a:r>
            <a:endParaRPr/>
          </a:p>
          <a:p>
            <a:pPr marL="0" lvl="0" indent="0" algn="l" rtl="0">
              <a:spcBef>
                <a:spcPts val="360"/>
              </a:spcBef>
              <a:spcAft>
                <a:spcPts val="0"/>
              </a:spcAft>
              <a:buNone/>
            </a:pPr>
            <a:r>
              <a:rPr lang="en-US" b="1">
                <a:latin typeface="Arial"/>
                <a:ea typeface="Arial"/>
                <a:cs typeface="Arial"/>
                <a:sym typeface="Arial"/>
              </a:rPr>
              <a:t>Student</a:t>
            </a:r>
            <a:r>
              <a:rPr lang="en-US">
                <a:latin typeface="Arial"/>
                <a:ea typeface="Arial"/>
                <a:cs typeface="Arial"/>
                <a:sym typeface="Arial"/>
              </a:rPr>
              <a:t> (App_No, Stud_Fname, Parent1, Parent2, City, Postal_Code, Birthdate, Prev_Teacher, Curr_Teacher, Student_Phone, Course, Course_Desc, Enrolled, Att_Days)</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US">
                <a:latin typeface="Arial"/>
                <a:ea typeface="Arial"/>
                <a:cs typeface="Arial"/>
                <a:sym typeface="Arial"/>
              </a:rPr>
              <a:t>1NF</a:t>
            </a:r>
            <a:endParaRPr/>
          </a:p>
          <a:p>
            <a:pPr marL="0" lvl="0" indent="0" algn="l" rtl="0">
              <a:spcBef>
                <a:spcPts val="360"/>
              </a:spcBef>
              <a:spcAft>
                <a:spcPts val="0"/>
              </a:spcAft>
              <a:buNone/>
            </a:pPr>
            <a:r>
              <a:rPr lang="en-US" b="1">
                <a:latin typeface="Arial"/>
                <a:ea typeface="Arial"/>
                <a:cs typeface="Arial"/>
                <a:sym typeface="Arial"/>
              </a:rPr>
              <a:t>Student</a:t>
            </a:r>
            <a:r>
              <a:rPr lang="en-US">
                <a:latin typeface="Arial"/>
                <a:ea typeface="Arial"/>
                <a:cs typeface="Arial"/>
                <a:sym typeface="Arial"/>
              </a:rPr>
              <a:t> (</a:t>
            </a:r>
            <a:r>
              <a:rPr lang="en-US" u="sng">
                <a:latin typeface="Arial"/>
                <a:ea typeface="Arial"/>
                <a:cs typeface="Arial"/>
                <a:sym typeface="Arial"/>
              </a:rPr>
              <a:t>App_No</a:t>
            </a:r>
            <a:r>
              <a:rPr lang="en-US">
                <a:latin typeface="Arial"/>
                <a:ea typeface="Arial"/>
                <a:cs typeface="Arial"/>
                <a:sym typeface="Arial"/>
              </a:rPr>
              <a:t>, Stud_Fname, Parent1, Parent2, City, Postal_Code, Birthdate, Prev_Teacher, Curr_Teacher)</a:t>
            </a:r>
            <a:endParaRPr/>
          </a:p>
          <a:p>
            <a:pPr marL="0" lvl="0" indent="0" algn="l" rtl="0">
              <a:spcBef>
                <a:spcPts val="360"/>
              </a:spcBef>
              <a:spcAft>
                <a:spcPts val="0"/>
              </a:spcAft>
              <a:buNone/>
            </a:pPr>
            <a:r>
              <a:rPr lang="en-US" b="1">
                <a:latin typeface="Arial"/>
                <a:ea typeface="Arial"/>
                <a:cs typeface="Arial"/>
                <a:sym typeface="Arial"/>
              </a:rPr>
              <a:t>Student_Course </a:t>
            </a:r>
            <a:r>
              <a:rPr lang="en-US">
                <a:latin typeface="Arial"/>
                <a:ea typeface="Arial"/>
                <a:cs typeface="Arial"/>
                <a:sym typeface="Arial"/>
              </a:rPr>
              <a:t>(</a:t>
            </a:r>
            <a:r>
              <a:rPr lang="en-US" u="sng">
                <a:latin typeface="Arial"/>
                <a:ea typeface="Arial"/>
                <a:cs typeface="Arial"/>
                <a:sym typeface="Arial"/>
              </a:rPr>
              <a:t>App_No,Course, </a:t>
            </a:r>
            <a:r>
              <a:rPr lang="en-US">
                <a:latin typeface="Arial"/>
                <a:ea typeface="Arial"/>
                <a:cs typeface="Arial"/>
                <a:sym typeface="Arial"/>
              </a:rPr>
              <a:t>Course_Desc, Enrolled, Att_Days)</a:t>
            </a:r>
            <a:endParaRPr/>
          </a:p>
          <a:p>
            <a:pPr marL="0" lvl="0" indent="0" algn="l" rtl="0">
              <a:spcBef>
                <a:spcPts val="360"/>
              </a:spcBef>
              <a:spcAft>
                <a:spcPts val="0"/>
              </a:spcAft>
              <a:buNone/>
            </a:pPr>
            <a:r>
              <a:rPr lang="en-US" b="1">
                <a:latin typeface="Arial"/>
                <a:ea typeface="Arial"/>
                <a:cs typeface="Arial"/>
                <a:sym typeface="Arial"/>
              </a:rPr>
              <a:t>Student_Phone </a:t>
            </a:r>
            <a:r>
              <a:rPr lang="en-US">
                <a:latin typeface="Arial"/>
                <a:ea typeface="Arial"/>
                <a:cs typeface="Arial"/>
                <a:sym typeface="Arial"/>
              </a:rPr>
              <a:t>( </a:t>
            </a:r>
            <a:r>
              <a:rPr lang="en-US" u="sng">
                <a:latin typeface="Arial"/>
                <a:ea typeface="Arial"/>
                <a:cs typeface="Arial"/>
                <a:sym typeface="Arial"/>
              </a:rPr>
              <a:t>App_No,Phone</a:t>
            </a:r>
            <a:r>
              <a:rPr lang="en-US">
                <a:latin typeface="Arial"/>
                <a:ea typeface="Arial"/>
                <a:cs typeface="Arial"/>
                <a:sym typeface="Arial"/>
              </a:rPr>
              <a:t>)</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US">
                <a:latin typeface="Arial"/>
                <a:ea typeface="Arial"/>
                <a:cs typeface="Arial"/>
                <a:sym typeface="Arial"/>
              </a:rPr>
              <a:t>2NF</a:t>
            </a:r>
            <a:endParaRPr/>
          </a:p>
          <a:p>
            <a:pPr marL="0" lvl="0" indent="0" algn="l" rtl="0">
              <a:spcBef>
                <a:spcPts val="360"/>
              </a:spcBef>
              <a:spcAft>
                <a:spcPts val="0"/>
              </a:spcAft>
              <a:buNone/>
            </a:pPr>
            <a:r>
              <a:rPr lang="en-US" b="1">
                <a:latin typeface="Arial"/>
                <a:ea typeface="Arial"/>
                <a:cs typeface="Arial"/>
                <a:sym typeface="Arial"/>
              </a:rPr>
              <a:t>Student</a:t>
            </a:r>
            <a:r>
              <a:rPr lang="en-US">
                <a:latin typeface="Arial"/>
                <a:ea typeface="Arial"/>
                <a:cs typeface="Arial"/>
                <a:sym typeface="Arial"/>
              </a:rPr>
              <a:t> (</a:t>
            </a:r>
            <a:r>
              <a:rPr lang="en-US" u="sng">
                <a:latin typeface="Arial"/>
                <a:ea typeface="Arial"/>
                <a:cs typeface="Arial"/>
                <a:sym typeface="Arial"/>
              </a:rPr>
              <a:t>App_No</a:t>
            </a:r>
            <a:r>
              <a:rPr lang="en-US">
                <a:latin typeface="Arial"/>
                <a:ea typeface="Arial"/>
                <a:cs typeface="Arial"/>
                <a:sym typeface="Arial"/>
              </a:rPr>
              <a:t>, Stud_Fname, Parent1, Parent2, City, Postal_Code, Birthdate, Prev_Teacher, Curr_Teacher)</a:t>
            </a:r>
            <a:endParaRPr/>
          </a:p>
          <a:p>
            <a:pPr marL="0" lvl="0" indent="0" algn="l" rtl="0">
              <a:spcBef>
                <a:spcPts val="360"/>
              </a:spcBef>
              <a:spcAft>
                <a:spcPts val="0"/>
              </a:spcAft>
              <a:buNone/>
            </a:pPr>
            <a:r>
              <a:rPr lang="en-US" b="1">
                <a:latin typeface="Arial"/>
                <a:ea typeface="Arial"/>
                <a:cs typeface="Arial"/>
                <a:sym typeface="Arial"/>
              </a:rPr>
              <a:t>Student_Course </a:t>
            </a:r>
            <a:r>
              <a:rPr lang="en-US">
                <a:latin typeface="Arial"/>
                <a:ea typeface="Arial"/>
                <a:cs typeface="Arial"/>
                <a:sym typeface="Arial"/>
              </a:rPr>
              <a:t>(</a:t>
            </a:r>
            <a:r>
              <a:rPr lang="en-US" u="sng">
                <a:latin typeface="Arial"/>
                <a:ea typeface="Arial"/>
                <a:cs typeface="Arial"/>
                <a:sym typeface="Arial"/>
              </a:rPr>
              <a:t>App_No,Course</a:t>
            </a:r>
            <a:r>
              <a:rPr lang="en-US">
                <a:latin typeface="Arial"/>
                <a:ea typeface="Arial"/>
                <a:cs typeface="Arial"/>
                <a:sym typeface="Arial"/>
              </a:rPr>
              <a:t>, Enrolled, Att_Days)</a:t>
            </a:r>
            <a:endParaRPr/>
          </a:p>
          <a:p>
            <a:pPr marL="0" lvl="0" indent="0" algn="l" rtl="0">
              <a:spcBef>
                <a:spcPts val="360"/>
              </a:spcBef>
              <a:spcAft>
                <a:spcPts val="0"/>
              </a:spcAft>
              <a:buNone/>
            </a:pPr>
            <a:r>
              <a:rPr lang="en-US" b="1">
                <a:latin typeface="Arial"/>
                <a:ea typeface="Arial"/>
                <a:cs typeface="Arial"/>
                <a:sym typeface="Arial"/>
              </a:rPr>
              <a:t>Student_Phone </a:t>
            </a:r>
            <a:r>
              <a:rPr lang="en-US">
                <a:latin typeface="Arial"/>
                <a:ea typeface="Arial"/>
                <a:cs typeface="Arial"/>
                <a:sym typeface="Arial"/>
              </a:rPr>
              <a:t>( </a:t>
            </a:r>
            <a:r>
              <a:rPr lang="en-US" u="sng">
                <a:latin typeface="Arial"/>
                <a:ea typeface="Arial"/>
                <a:cs typeface="Arial"/>
                <a:sym typeface="Arial"/>
              </a:rPr>
              <a:t>App_No,Phone</a:t>
            </a:r>
            <a:r>
              <a:rPr lang="en-US">
                <a:latin typeface="Arial"/>
                <a:ea typeface="Arial"/>
                <a:cs typeface="Arial"/>
                <a:sym typeface="Arial"/>
              </a:rPr>
              <a:t>)</a:t>
            </a:r>
            <a:endParaRPr/>
          </a:p>
          <a:p>
            <a:pPr marL="0" lvl="0" indent="0" algn="l" rtl="0">
              <a:spcBef>
                <a:spcPts val="360"/>
              </a:spcBef>
              <a:spcAft>
                <a:spcPts val="0"/>
              </a:spcAft>
              <a:buNone/>
            </a:pPr>
            <a:r>
              <a:rPr lang="en-US" b="1">
                <a:latin typeface="Arial"/>
                <a:ea typeface="Arial"/>
                <a:cs typeface="Arial"/>
                <a:sym typeface="Arial"/>
              </a:rPr>
              <a:t>Course </a:t>
            </a:r>
            <a:r>
              <a:rPr lang="en-US">
                <a:latin typeface="Arial"/>
                <a:ea typeface="Arial"/>
                <a:cs typeface="Arial"/>
                <a:sym typeface="Arial"/>
              </a:rPr>
              <a:t>(</a:t>
            </a:r>
            <a:r>
              <a:rPr lang="en-US" u="sng">
                <a:latin typeface="Arial"/>
                <a:ea typeface="Arial"/>
                <a:cs typeface="Arial"/>
                <a:sym typeface="Arial"/>
              </a:rPr>
              <a:t>Course, </a:t>
            </a:r>
            <a:r>
              <a:rPr lang="en-US">
                <a:latin typeface="Arial"/>
                <a:ea typeface="Arial"/>
                <a:cs typeface="Arial"/>
                <a:sym typeface="Arial"/>
              </a:rPr>
              <a:t>Course_Desc)</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US">
                <a:latin typeface="Arial"/>
                <a:ea typeface="Arial"/>
                <a:cs typeface="Arial"/>
                <a:sym typeface="Arial"/>
              </a:rPr>
              <a:t>3NF</a:t>
            </a:r>
            <a:endParaRPr/>
          </a:p>
          <a:p>
            <a:pPr marL="0" lvl="0" indent="0" algn="l" rtl="0">
              <a:spcBef>
                <a:spcPts val="360"/>
              </a:spcBef>
              <a:spcAft>
                <a:spcPts val="0"/>
              </a:spcAft>
              <a:buNone/>
            </a:pPr>
            <a:r>
              <a:rPr lang="en-US" b="1">
                <a:latin typeface="Arial"/>
                <a:ea typeface="Arial"/>
                <a:cs typeface="Arial"/>
                <a:sym typeface="Arial"/>
              </a:rPr>
              <a:t>Student</a:t>
            </a:r>
            <a:r>
              <a:rPr lang="en-US">
                <a:latin typeface="Arial"/>
                <a:ea typeface="Arial"/>
                <a:cs typeface="Arial"/>
                <a:sym typeface="Arial"/>
              </a:rPr>
              <a:t> (</a:t>
            </a:r>
            <a:r>
              <a:rPr lang="en-US" u="sng">
                <a:latin typeface="Arial"/>
                <a:ea typeface="Arial"/>
                <a:cs typeface="Arial"/>
                <a:sym typeface="Arial"/>
              </a:rPr>
              <a:t>App_No</a:t>
            </a:r>
            <a:r>
              <a:rPr lang="en-US">
                <a:latin typeface="Arial"/>
                <a:ea typeface="Arial"/>
                <a:cs typeface="Arial"/>
                <a:sym typeface="Arial"/>
              </a:rPr>
              <a:t>, Stud_Fname, Parent1, Parent2, Postal_Code, Birthdate, Prev_Teacher, Curr_Teacher)</a:t>
            </a:r>
            <a:endParaRPr/>
          </a:p>
          <a:p>
            <a:pPr marL="0" lvl="0" indent="0" algn="l" rtl="0">
              <a:spcBef>
                <a:spcPts val="360"/>
              </a:spcBef>
              <a:spcAft>
                <a:spcPts val="0"/>
              </a:spcAft>
              <a:buNone/>
            </a:pPr>
            <a:r>
              <a:rPr lang="en-US" b="1">
                <a:latin typeface="Arial"/>
                <a:ea typeface="Arial"/>
                <a:cs typeface="Arial"/>
                <a:sym typeface="Arial"/>
              </a:rPr>
              <a:t>Student_Course </a:t>
            </a:r>
            <a:r>
              <a:rPr lang="en-US">
                <a:latin typeface="Arial"/>
                <a:ea typeface="Arial"/>
                <a:cs typeface="Arial"/>
                <a:sym typeface="Arial"/>
              </a:rPr>
              <a:t>(</a:t>
            </a:r>
            <a:r>
              <a:rPr lang="en-US" u="sng">
                <a:latin typeface="Arial"/>
                <a:ea typeface="Arial"/>
                <a:cs typeface="Arial"/>
                <a:sym typeface="Arial"/>
              </a:rPr>
              <a:t>App_No,Course</a:t>
            </a:r>
            <a:r>
              <a:rPr lang="en-US">
                <a:latin typeface="Arial"/>
                <a:ea typeface="Arial"/>
                <a:cs typeface="Arial"/>
                <a:sym typeface="Arial"/>
              </a:rPr>
              <a:t>, Enrolled, Att_Days)</a:t>
            </a:r>
            <a:endParaRPr/>
          </a:p>
          <a:p>
            <a:pPr marL="0" lvl="0" indent="0" algn="l" rtl="0">
              <a:spcBef>
                <a:spcPts val="360"/>
              </a:spcBef>
              <a:spcAft>
                <a:spcPts val="0"/>
              </a:spcAft>
              <a:buNone/>
            </a:pPr>
            <a:r>
              <a:rPr lang="en-US" b="1">
                <a:latin typeface="Arial"/>
                <a:ea typeface="Arial"/>
                <a:cs typeface="Arial"/>
                <a:sym typeface="Arial"/>
              </a:rPr>
              <a:t>Student_Phone </a:t>
            </a:r>
            <a:r>
              <a:rPr lang="en-US">
                <a:latin typeface="Arial"/>
                <a:ea typeface="Arial"/>
                <a:cs typeface="Arial"/>
                <a:sym typeface="Arial"/>
              </a:rPr>
              <a:t>( </a:t>
            </a:r>
            <a:r>
              <a:rPr lang="en-US" u="sng">
                <a:latin typeface="Arial"/>
                <a:ea typeface="Arial"/>
                <a:cs typeface="Arial"/>
                <a:sym typeface="Arial"/>
              </a:rPr>
              <a:t>App_No,Phone</a:t>
            </a:r>
            <a:r>
              <a:rPr lang="en-US">
                <a:latin typeface="Arial"/>
                <a:ea typeface="Arial"/>
                <a:cs typeface="Arial"/>
                <a:sym typeface="Arial"/>
              </a:rPr>
              <a:t>)</a:t>
            </a:r>
            <a:endParaRPr/>
          </a:p>
          <a:p>
            <a:pPr marL="0" lvl="0" indent="0" algn="l" rtl="0">
              <a:spcBef>
                <a:spcPts val="360"/>
              </a:spcBef>
              <a:spcAft>
                <a:spcPts val="0"/>
              </a:spcAft>
              <a:buNone/>
            </a:pPr>
            <a:r>
              <a:rPr lang="en-US" b="1">
                <a:latin typeface="Arial"/>
                <a:ea typeface="Arial"/>
                <a:cs typeface="Arial"/>
                <a:sym typeface="Arial"/>
              </a:rPr>
              <a:t>Course </a:t>
            </a:r>
            <a:r>
              <a:rPr lang="en-US">
                <a:latin typeface="Arial"/>
                <a:ea typeface="Arial"/>
                <a:cs typeface="Arial"/>
                <a:sym typeface="Arial"/>
              </a:rPr>
              <a:t>(</a:t>
            </a:r>
            <a:r>
              <a:rPr lang="en-US" u="sng">
                <a:latin typeface="Arial"/>
                <a:ea typeface="Arial"/>
                <a:cs typeface="Arial"/>
                <a:sym typeface="Arial"/>
              </a:rPr>
              <a:t>Course, </a:t>
            </a:r>
            <a:r>
              <a:rPr lang="en-US">
                <a:latin typeface="Arial"/>
                <a:ea typeface="Arial"/>
                <a:cs typeface="Arial"/>
                <a:sym typeface="Arial"/>
              </a:rPr>
              <a:t>Course_Desc)</a:t>
            </a:r>
            <a:endParaRPr/>
          </a:p>
          <a:p>
            <a:pPr marL="0" lvl="0" indent="0" algn="l" rtl="0">
              <a:spcBef>
                <a:spcPts val="360"/>
              </a:spcBef>
              <a:spcAft>
                <a:spcPts val="0"/>
              </a:spcAft>
              <a:buNone/>
            </a:pPr>
            <a:r>
              <a:rPr lang="en-US" b="1">
                <a:latin typeface="Arial"/>
                <a:ea typeface="Arial"/>
                <a:cs typeface="Arial"/>
                <a:sym typeface="Arial"/>
              </a:rPr>
              <a:t>City </a:t>
            </a:r>
            <a:r>
              <a:rPr lang="en-US">
                <a:latin typeface="Arial"/>
                <a:ea typeface="Arial"/>
                <a:cs typeface="Arial"/>
                <a:sym typeface="Arial"/>
              </a:rPr>
              <a:t>(City, </a:t>
            </a:r>
            <a:r>
              <a:rPr lang="en-US" u="sng">
                <a:latin typeface="Arial"/>
                <a:ea typeface="Arial"/>
                <a:cs typeface="Arial"/>
                <a:sym typeface="Arial"/>
              </a:rPr>
              <a:t>Postal_Code</a:t>
            </a:r>
            <a:r>
              <a:rPr lang="en-US">
                <a:latin typeface="Arial"/>
                <a:ea typeface="Arial"/>
                <a:cs typeface="Arial"/>
                <a:sym typeface="Arial"/>
              </a:rPr>
              <a:t>)</a:t>
            </a:r>
            <a:endParaRPr/>
          </a:p>
        </p:txBody>
      </p:sp>
      <p:sp>
        <p:nvSpPr>
          <p:cNvPr id="234" name="Google Shape;234;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0" name="Google Shape;24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6" name="Google Shape;24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2" name="Google Shape;25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8" name="Google Shape;25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28</a:t>
            </a:fld>
            <a:endParaRPr sz="1200" b="0" i="0" u="none" strike="noStrike" cap="none">
              <a:solidFill>
                <a:schemeClr val="dk1"/>
              </a:solidFill>
              <a:latin typeface="Arial"/>
              <a:ea typeface="Arial"/>
              <a:cs typeface="Arial"/>
              <a:sym typeface="Arial"/>
            </a:endParaRPr>
          </a:p>
        </p:txBody>
      </p:sp>
      <p:sp>
        <p:nvSpPr>
          <p:cNvPr id="264" name="Google Shape;26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1NF</a:t>
            </a:r>
            <a:endParaRPr/>
          </a:p>
          <a:p>
            <a:pPr marL="0" lvl="0" indent="0" algn="l" rtl="0">
              <a:spcBef>
                <a:spcPts val="360"/>
              </a:spcBef>
              <a:spcAft>
                <a:spcPts val="0"/>
              </a:spcAft>
              <a:buNone/>
            </a:pPr>
            <a:r>
              <a:rPr lang="en-US" b="1">
                <a:latin typeface="Arial"/>
                <a:ea typeface="Arial"/>
                <a:cs typeface="Arial"/>
                <a:sym typeface="Arial"/>
              </a:rPr>
              <a:t>Supplier </a:t>
            </a:r>
            <a:r>
              <a:rPr lang="en-US">
                <a:latin typeface="Arial"/>
                <a:ea typeface="Arial"/>
                <a:cs typeface="Arial"/>
                <a:sym typeface="Arial"/>
              </a:rPr>
              <a:t>(</a:t>
            </a:r>
            <a:r>
              <a:rPr lang="en-US" u="sng">
                <a:latin typeface="Arial"/>
                <a:ea typeface="Arial"/>
                <a:cs typeface="Arial"/>
                <a:sym typeface="Arial"/>
              </a:rPr>
              <a:t>S#</a:t>
            </a:r>
            <a:r>
              <a:rPr lang="en-US">
                <a:latin typeface="Arial"/>
                <a:ea typeface="Arial"/>
                <a:cs typeface="Arial"/>
                <a:sym typeface="Arial"/>
              </a:rPr>
              <a:t>, country, currency)</a:t>
            </a:r>
            <a:endParaRPr/>
          </a:p>
          <a:p>
            <a:pPr marL="0" lvl="0" indent="0" algn="l" rtl="0">
              <a:spcBef>
                <a:spcPts val="360"/>
              </a:spcBef>
              <a:spcAft>
                <a:spcPts val="0"/>
              </a:spcAft>
              <a:buNone/>
            </a:pPr>
            <a:r>
              <a:rPr lang="en-US" b="1">
                <a:latin typeface="Arial"/>
                <a:ea typeface="Arial"/>
                <a:cs typeface="Arial"/>
                <a:sym typeface="Arial"/>
              </a:rPr>
              <a:t>Supplier_Parts </a:t>
            </a:r>
            <a:r>
              <a:rPr lang="en-US">
                <a:latin typeface="Arial"/>
                <a:ea typeface="Arial"/>
                <a:cs typeface="Arial"/>
                <a:sym typeface="Arial"/>
              </a:rPr>
              <a:t>(</a:t>
            </a:r>
            <a:r>
              <a:rPr lang="en-US" u="sng">
                <a:latin typeface="Arial"/>
                <a:ea typeface="Arial"/>
                <a:cs typeface="Arial"/>
                <a:sym typeface="Arial"/>
              </a:rPr>
              <a:t>S#,P#</a:t>
            </a:r>
            <a:r>
              <a:rPr lang="en-US">
                <a:latin typeface="Arial"/>
                <a:ea typeface="Arial"/>
                <a:cs typeface="Arial"/>
                <a:sym typeface="Arial"/>
              </a:rPr>
              <a:t>,qty)</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US">
                <a:latin typeface="Arial"/>
                <a:ea typeface="Arial"/>
                <a:cs typeface="Arial"/>
                <a:sym typeface="Arial"/>
              </a:rPr>
              <a:t>2NF</a:t>
            </a:r>
            <a:endParaRPr/>
          </a:p>
          <a:p>
            <a:pPr marL="0" lvl="0" indent="0" algn="l" rtl="0">
              <a:spcBef>
                <a:spcPts val="360"/>
              </a:spcBef>
              <a:spcAft>
                <a:spcPts val="0"/>
              </a:spcAft>
              <a:buNone/>
            </a:pPr>
            <a:r>
              <a:rPr lang="en-US">
                <a:latin typeface="Arial"/>
                <a:ea typeface="Arial"/>
                <a:cs typeface="Arial"/>
                <a:sym typeface="Arial"/>
              </a:rPr>
              <a:t>Applied</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US">
                <a:latin typeface="Arial"/>
                <a:ea typeface="Arial"/>
                <a:cs typeface="Arial"/>
                <a:sym typeface="Arial"/>
              </a:rPr>
              <a:t>3NF</a:t>
            </a:r>
            <a:endParaRPr/>
          </a:p>
          <a:p>
            <a:pPr marL="0" lvl="0" indent="0" algn="l" rtl="0">
              <a:spcBef>
                <a:spcPts val="360"/>
              </a:spcBef>
              <a:spcAft>
                <a:spcPts val="0"/>
              </a:spcAft>
              <a:buNone/>
            </a:pPr>
            <a:r>
              <a:rPr lang="en-US" b="1">
                <a:latin typeface="Arial"/>
                <a:ea typeface="Arial"/>
                <a:cs typeface="Arial"/>
                <a:sym typeface="Arial"/>
              </a:rPr>
              <a:t>Supplier</a:t>
            </a:r>
            <a:r>
              <a:rPr lang="en-US" b="1" u="sng">
                <a:latin typeface="Arial"/>
                <a:ea typeface="Arial"/>
                <a:cs typeface="Arial"/>
                <a:sym typeface="Arial"/>
              </a:rPr>
              <a:t> </a:t>
            </a:r>
            <a:r>
              <a:rPr lang="en-US" u="sng">
                <a:latin typeface="Arial"/>
                <a:ea typeface="Arial"/>
                <a:cs typeface="Arial"/>
                <a:sym typeface="Arial"/>
              </a:rPr>
              <a:t>(S#, </a:t>
            </a:r>
            <a:r>
              <a:rPr lang="en-US">
                <a:latin typeface="Arial"/>
                <a:ea typeface="Arial"/>
                <a:cs typeface="Arial"/>
                <a:sym typeface="Arial"/>
              </a:rPr>
              <a:t>Country)</a:t>
            </a:r>
            <a:endParaRPr/>
          </a:p>
          <a:p>
            <a:pPr marL="0" lvl="0" indent="0" algn="l" rtl="0">
              <a:spcBef>
                <a:spcPts val="360"/>
              </a:spcBef>
              <a:spcAft>
                <a:spcPts val="0"/>
              </a:spcAft>
              <a:buNone/>
            </a:pPr>
            <a:r>
              <a:rPr lang="en-US" b="1">
                <a:latin typeface="Arial"/>
                <a:ea typeface="Arial"/>
                <a:cs typeface="Arial"/>
                <a:sym typeface="Arial"/>
              </a:rPr>
              <a:t>Country </a:t>
            </a:r>
            <a:r>
              <a:rPr lang="en-US">
                <a:latin typeface="Arial"/>
                <a:ea typeface="Arial"/>
                <a:cs typeface="Arial"/>
                <a:sym typeface="Arial"/>
              </a:rPr>
              <a:t>(</a:t>
            </a:r>
            <a:r>
              <a:rPr lang="en-US" u="sng">
                <a:latin typeface="Arial"/>
                <a:ea typeface="Arial"/>
                <a:cs typeface="Arial"/>
                <a:sym typeface="Arial"/>
              </a:rPr>
              <a:t>Country</a:t>
            </a:r>
            <a:r>
              <a:rPr lang="en-US">
                <a:latin typeface="Arial"/>
                <a:ea typeface="Arial"/>
                <a:cs typeface="Arial"/>
                <a:sym typeface="Arial"/>
              </a:rPr>
              <a:t>, Currency)</a:t>
            </a:r>
            <a:endParaRPr/>
          </a:p>
          <a:p>
            <a:pPr marL="0" lvl="0" indent="0" algn="l" rtl="0">
              <a:spcBef>
                <a:spcPts val="360"/>
              </a:spcBef>
              <a:spcAft>
                <a:spcPts val="0"/>
              </a:spcAft>
              <a:buNone/>
            </a:pPr>
            <a:r>
              <a:rPr lang="en-US" b="1">
                <a:latin typeface="Arial"/>
                <a:ea typeface="Arial"/>
                <a:cs typeface="Arial"/>
                <a:sym typeface="Arial"/>
              </a:rPr>
              <a:t>Supplier_Parts </a:t>
            </a:r>
            <a:r>
              <a:rPr lang="en-US">
                <a:latin typeface="Arial"/>
                <a:ea typeface="Arial"/>
                <a:cs typeface="Arial"/>
                <a:sym typeface="Arial"/>
              </a:rPr>
              <a:t>(</a:t>
            </a:r>
            <a:r>
              <a:rPr lang="en-US" u="sng">
                <a:latin typeface="Arial"/>
                <a:ea typeface="Arial"/>
                <a:cs typeface="Arial"/>
                <a:sym typeface="Arial"/>
              </a:rPr>
              <a:t>S#,P#,</a:t>
            </a:r>
            <a:r>
              <a:rPr lang="en-US">
                <a:latin typeface="Arial"/>
                <a:ea typeface="Arial"/>
                <a:cs typeface="Arial"/>
                <a:sym typeface="Arial"/>
              </a:rPr>
              <a:t>qty)</a:t>
            </a:r>
            <a:endParaRPr/>
          </a:p>
          <a:p>
            <a:pPr marL="0" lvl="0" indent="0" algn="l" rtl="0">
              <a:spcBef>
                <a:spcPts val="360"/>
              </a:spcBef>
              <a:spcAft>
                <a:spcPts val="0"/>
              </a:spcAft>
              <a:buNone/>
            </a:pP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1" name="Google Shape;27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Four </a:t>
            </a:r>
            <a:r>
              <a:rPr lang="en-US" i="1"/>
              <a:t>informal guidelines </a:t>
            </a:r>
            <a:r>
              <a:rPr lang="en-US"/>
              <a:t>that may be used as </a:t>
            </a:r>
            <a:r>
              <a:rPr lang="en-US" i="1"/>
              <a:t>measures to determine the quality </a:t>
            </a:r>
            <a:r>
              <a:rPr lang="en-US"/>
              <a:t>of relation schema design:</a:t>
            </a:r>
            <a:endParaRPr/>
          </a:p>
          <a:p>
            <a:pPr marL="171450" lvl="0" indent="-171450" algn="l" rtl="0">
              <a:spcBef>
                <a:spcPts val="360"/>
              </a:spcBef>
              <a:spcAft>
                <a:spcPts val="0"/>
              </a:spcAft>
              <a:buClr>
                <a:schemeClr val="dk1"/>
              </a:buClr>
              <a:buSzPts val="1200"/>
              <a:buFont typeface="Arial"/>
              <a:buChar char="•"/>
            </a:pPr>
            <a:r>
              <a:rPr lang="en-US"/>
              <a:t>Making sure that the semantics of the attributes is clear in the schema</a:t>
            </a:r>
            <a:endParaRPr/>
          </a:p>
          <a:p>
            <a:pPr marL="171450" lvl="0" indent="-171450" algn="l" rtl="0">
              <a:spcBef>
                <a:spcPts val="360"/>
              </a:spcBef>
              <a:spcAft>
                <a:spcPts val="0"/>
              </a:spcAft>
              <a:buClr>
                <a:schemeClr val="dk1"/>
              </a:buClr>
              <a:buSzPts val="1200"/>
              <a:buFont typeface="Arial"/>
              <a:buChar char="•"/>
            </a:pPr>
            <a:r>
              <a:rPr lang="en-US"/>
              <a:t>Reducing the redundant information in tuples</a:t>
            </a:r>
            <a:endParaRPr/>
          </a:p>
          <a:p>
            <a:pPr marL="171450" lvl="0" indent="-171450" algn="l" rtl="0">
              <a:spcBef>
                <a:spcPts val="360"/>
              </a:spcBef>
              <a:spcAft>
                <a:spcPts val="0"/>
              </a:spcAft>
              <a:buClr>
                <a:schemeClr val="dk1"/>
              </a:buClr>
              <a:buSzPts val="1200"/>
              <a:buFont typeface="Arial"/>
              <a:buChar char="•"/>
            </a:pPr>
            <a:r>
              <a:rPr lang="en-US"/>
              <a:t>Reducing the NULL values in tuples</a:t>
            </a:r>
            <a:endParaRPr/>
          </a:p>
          <a:p>
            <a:pPr marL="171450" lvl="0" indent="-171450" algn="l" rtl="0">
              <a:spcBef>
                <a:spcPts val="360"/>
              </a:spcBef>
              <a:spcAft>
                <a:spcPts val="0"/>
              </a:spcAft>
              <a:buClr>
                <a:schemeClr val="dk1"/>
              </a:buClr>
              <a:buSzPts val="1200"/>
              <a:buFont typeface="Arial"/>
              <a:buChar char="•"/>
            </a:pPr>
            <a:r>
              <a:rPr lang="en-US"/>
              <a:t>Disallowing the possibility of generating spurious tuples</a:t>
            </a:r>
            <a:endParaRPr/>
          </a:p>
          <a:p>
            <a:pPr marL="171450" lvl="0" indent="-95250" algn="l" rtl="0">
              <a:spcBef>
                <a:spcPts val="360"/>
              </a:spcBef>
              <a:spcAft>
                <a:spcPts val="0"/>
              </a:spcAft>
              <a:buClr>
                <a:schemeClr val="dk1"/>
              </a:buClr>
              <a:buSzPts val="1200"/>
              <a:buFont typeface="Arial"/>
              <a:buNone/>
            </a:pPr>
            <a:endParaRPr/>
          </a:p>
          <a:p>
            <a:pPr marL="0" lvl="0" indent="0" algn="l" rtl="0">
              <a:spcBef>
                <a:spcPts val="360"/>
              </a:spcBef>
              <a:spcAft>
                <a:spcPts val="0"/>
              </a:spcAft>
              <a:buNone/>
            </a:pPr>
            <a:r>
              <a:rPr lang="en-US"/>
              <a:t>Guideline 1- Do not combine attributes from multiple entity types and relationship types into a single relation</a:t>
            </a:r>
            <a:endParaRPr/>
          </a:p>
          <a:p>
            <a:pPr marL="0" lvl="0" indent="0" algn="l" rtl="0">
              <a:spcBef>
                <a:spcPts val="360"/>
              </a:spcBef>
              <a:spcAft>
                <a:spcPts val="0"/>
              </a:spcAft>
              <a:buNone/>
            </a:pPr>
            <a:r>
              <a:rPr lang="en-US"/>
              <a:t>Guideline 2- Design the base relation schemas so that no insertion, deletion, or modification anomalies are present in the relations</a:t>
            </a:r>
            <a:endParaRPr/>
          </a:p>
          <a:p>
            <a:pPr marL="0" lvl="0" indent="0" algn="l" rtl="0">
              <a:spcBef>
                <a:spcPts val="360"/>
              </a:spcBef>
              <a:spcAft>
                <a:spcPts val="0"/>
              </a:spcAft>
              <a:buNone/>
            </a:pPr>
            <a:r>
              <a:rPr lang="en-US"/>
              <a:t>Guideline 3- As far as possible, avoid placing attributes in a base relation whose values may frequently be NULL</a:t>
            </a:r>
            <a:endParaRPr/>
          </a:p>
          <a:p>
            <a:pPr marL="0" lvl="0" indent="0" algn="l" rtl="0">
              <a:spcBef>
                <a:spcPts val="360"/>
              </a:spcBef>
              <a:spcAft>
                <a:spcPts val="0"/>
              </a:spcAft>
              <a:buNone/>
            </a:pPr>
            <a:r>
              <a:rPr lang="en-US"/>
              <a:t>Guideline 4- Avoid relations that contain matching attributes that are not (foreign key, primary key) combinations because joining on such attributes may produce spurious tuples</a:t>
            </a:r>
            <a:endParaRPr/>
          </a:p>
        </p:txBody>
      </p:sp>
      <p:sp>
        <p:nvSpPr>
          <p:cNvPr id="82" name="Google Shape;8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7" name="Google Shape;27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3" name="Google Shape;28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latin typeface="Arial"/>
              <a:ea typeface="Arial"/>
              <a:cs typeface="Arial"/>
              <a:sym typeface="Arial"/>
            </a:endParaRPr>
          </a:p>
        </p:txBody>
      </p:sp>
      <p:sp>
        <p:nvSpPr>
          <p:cNvPr id="290" name="Google Shape;290;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5" name="Google Shape;29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Normalization avoids:</a:t>
            </a:r>
            <a:endParaRPr/>
          </a:p>
          <a:p>
            <a:pPr marL="171450" lvl="0" indent="-171450" algn="l" rtl="0">
              <a:spcBef>
                <a:spcPts val="360"/>
              </a:spcBef>
              <a:spcAft>
                <a:spcPts val="0"/>
              </a:spcAft>
              <a:buClr>
                <a:schemeClr val="dk1"/>
              </a:buClr>
              <a:buSzPts val="1200"/>
              <a:buFont typeface="Arial"/>
              <a:buChar char="•"/>
            </a:pPr>
            <a:r>
              <a:rPr lang="en-US">
                <a:latin typeface="Arial"/>
                <a:ea typeface="Arial"/>
                <a:cs typeface="Arial"/>
                <a:sym typeface="Arial"/>
              </a:rPr>
              <a:t>Duplication of Data  – The same data is listed in multiple lines of the database</a:t>
            </a:r>
            <a:endParaRPr/>
          </a:p>
          <a:p>
            <a:pPr marL="171450" lvl="0" indent="-171450" algn="l" rtl="0">
              <a:spcBef>
                <a:spcPts val="360"/>
              </a:spcBef>
              <a:spcAft>
                <a:spcPts val="0"/>
              </a:spcAft>
              <a:buClr>
                <a:schemeClr val="dk1"/>
              </a:buClr>
              <a:buSzPts val="1200"/>
              <a:buFont typeface="Arial"/>
              <a:buChar char="•"/>
            </a:pPr>
            <a:r>
              <a:rPr lang="en-US">
                <a:latin typeface="Arial"/>
                <a:ea typeface="Arial"/>
                <a:cs typeface="Arial"/>
                <a:sym typeface="Arial"/>
              </a:rPr>
              <a:t>Insert Anomaly  – A record about an entity cannot be inserted into the table without first inserting information about another entity – Cannot enter a department without an employee</a:t>
            </a:r>
            <a:endParaRPr/>
          </a:p>
          <a:p>
            <a:pPr marL="171450" lvl="0" indent="-171450" algn="l" rtl="0">
              <a:spcBef>
                <a:spcPts val="360"/>
              </a:spcBef>
              <a:spcAft>
                <a:spcPts val="0"/>
              </a:spcAft>
              <a:buClr>
                <a:schemeClr val="dk1"/>
              </a:buClr>
              <a:buSzPts val="1200"/>
              <a:buFont typeface="Arial"/>
              <a:buChar char="•"/>
            </a:pPr>
            <a:r>
              <a:rPr lang="en-US">
                <a:latin typeface="Arial"/>
                <a:ea typeface="Arial"/>
                <a:cs typeface="Arial"/>
                <a:sym typeface="Arial"/>
              </a:rPr>
              <a:t>Delete Anomaly – A record cannot be deleted without deleting a record about a related entity. </a:t>
            </a:r>
            <a:r>
              <a:rPr lang="en-US"/>
              <a:t>If we delete from EMP_DEPT an employee tuple that happens to represent the last employee working for a particular department, the information concerning that department is lost from the database</a:t>
            </a:r>
            <a:r>
              <a:rPr lang="en-US">
                <a:latin typeface="Arial"/>
                <a:ea typeface="Arial"/>
                <a:cs typeface="Arial"/>
                <a:sym typeface="Arial"/>
              </a:rPr>
              <a:t>.</a:t>
            </a:r>
            <a:endParaRPr/>
          </a:p>
          <a:p>
            <a:pPr marL="171450" lvl="0" indent="-171450" algn="l" rtl="0">
              <a:spcBef>
                <a:spcPts val="360"/>
              </a:spcBef>
              <a:spcAft>
                <a:spcPts val="0"/>
              </a:spcAft>
              <a:buClr>
                <a:schemeClr val="dk1"/>
              </a:buClr>
              <a:buSzPts val="1200"/>
              <a:buFont typeface="Arial"/>
              <a:buChar char="•"/>
            </a:pPr>
            <a:r>
              <a:rPr lang="en-US">
                <a:latin typeface="Arial"/>
                <a:ea typeface="Arial"/>
                <a:cs typeface="Arial"/>
                <a:sym typeface="Arial"/>
              </a:rPr>
              <a:t>Update Anomaly – Cannot update information without changing information in many places. To update department information, it must be updated for each employee working in this department.</a:t>
            </a:r>
            <a:endParaRPr/>
          </a:p>
          <a:p>
            <a:pPr marL="171450" lvl="0" indent="-171450" algn="l" rtl="0">
              <a:spcBef>
                <a:spcPts val="360"/>
              </a:spcBef>
              <a:spcAft>
                <a:spcPts val="0"/>
              </a:spcAft>
              <a:buClr>
                <a:schemeClr val="dk1"/>
              </a:buClr>
              <a:buSzPts val="1200"/>
              <a:buFont typeface="Arial"/>
              <a:buChar char="•"/>
            </a:pPr>
            <a:r>
              <a:rPr lang="en-US">
                <a:latin typeface="Arial"/>
                <a:ea typeface="Arial"/>
                <a:cs typeface="Arial"/>
                <a:sym typeface="Arial"/>
              </a:rPr>
              <a:t>Using frequent Null values: Attributes that are NULL frequently could be placed in separate relations (with the primary key)</a:t>
            </a:r>
            <a:endParaRPr>
              <a:latin typeface="Arial"/>
              <a:ea typeface="Arial"/>
              <a:cs typeface="Arial"/>
              <a:sym typeface="Arial"/>
            </a:endParaRPr>
          </a:p>
          <a:p>
            <a:pPr marL="0" lvl="0" indent="0" algn="l" rtl="0">
              <a:spcBef>
                <a:spcPts val="360"/>
              </a:spcBef>
              <a:spcAft>
                <a:spcPts val="0"/>
              </a:spcAft>
              <a:buNone/>
            </a:pPr>
            <a:endParaRPr>
              <a:latin typeface="Arial"/>
              <a:ea typeface="Arial"/>
              <a:cs typeface="Arial"/>
              <a:sym typeface="Arial"/>
            </a:endParaRPr>
          </a:p>
        </p:txBody>
      </p:sp>
      <p:sp>
        <p:nvSpPr>
          <p:cNvPr id="89" name="Google Shape;89;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Most practical design projects acquire existing designs of databases from previous designs, designs in legacy models, or from existing files. Normalization is carried out in practice so that the resulting designs are of high quality and meet these desirable properties:</a:t>
            </a:r>
            <a:endParaRPr/>
          </a:p>
          <a:p>
            <a:pPr marL="228600" lvl="0" indent="-228600" algn="l" rtl="0">
              <a:spcBef>
                <a:spcPts val="360"/>
              </a:spcBef>
              <a:spcAft>
                <a:spcPts val="0"/>
              </a:spcAft>
              <a:buClr>
                <a:schemeClr val="dk1"/>
              </a:buClr>
              <a:buSzPts val="1200"/>
              <a:buFont typeface="Arial"/>
              <a:buAutoNum type="arabicParenBoth"/>
            </a:pPr>
            <a:r>
              <a:rPr lang="en-US"/>
              <a:t>minimizing redundancy </a:t>
            </a:r>
            <a:endParaRPr/>
          </a:p>
          <a:p>
            <a:pPr marL="228600" lvl="0" indent="-228600" algn="l" rtl="0">
              <a:spcBef>
                <a:spcPts val="360"/>
              </a:spcBef>
              <a:spcAft>
                <a:spcPts val="0"/>
              </a:spcAft>
              <a:buClr>
                <a:schemeClr val="dk1"/>
              </a:buClr>
              <a:buSzPts val="1200"/>
              <a:buFont typeface="Arial"/>
              <a:buAutoNum type="arabicParenBoth"/>
            </a:pPr>
            <a:r>
              <a:rPr lang="en-US"/>
              <a:t>minimizing the insertion, deletion, and update anomalies</a:t>
            </a:r>
            <a:endParaRPr/>
          </a:p>
        </p:txBody>
      </p:sp>
      <p:sp>
        <p:nvSpPr>
          <p:cNvPr id="96" name="Google Shape;9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
        <p:nvSpPr>
          <p:cNvPr id="102" name="Google Shape;10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a:latin typeface="Arial"/>
                <a:ea typeface="Arial"/>
                <a:cs typeface="Arial"/>
                <a:sym typeface="Arial"/>
              </a:rPr>
              <a:t>Functional dependencies (FDs) are used to specify </a:t>
            </a:r>
            <a:r>
              <a:rPr lang="en-US" i="1">
                <a:latin typeface="Arial"/>
                <a:ea typeface="Arial"/>
                <a:cs typeface="Arial"/>
                <a:sym typeface="Arial"/>
              </a:rPr>
              <a:t>formal measures</a:t>
            </a:r>
            <a:r>
              <a:rPr lang="en-US">
                <a:latin typeface="Arial"/>
                <a:ea typeface="Arial"/>
                <a:cs typeface="Arial"/>
                <a:sym typeface="Arial"/>
              </a:rPr>
              <a:t>  of the "goodness" of relational designs</a:t>
            </a:r>
            <a:endParaRPr/>
          </a:p>
          <a:p>
            <a:pPr marL="0" lvl="0" indent="0" algn="l" rtl="0">
              <a:lnSpc>
                <a:spcPct val="90000"/>
              </a:lnSpc>
              <a:spcBef>
                <a:spcPts val="360"/>
              </a:spcBef>
              <a:spcAft>
                <a:spcPts val="0"/>
              </a:spcAft>
              <a:buNone/>
            </a:pPr>
            <a:r>
              <a:rPr lang="en-US">
                <a:latin typeface="Arial"/>
                <a:ea typeface="Arial"/>
                <a:cs typeface="Arial"/>
                <a:sym typeface="Arial"/>
              </a:rPr>
              <a:t>FDs and keys are used to define </a:t>
            </a:r>
            <a:r>
              <a:rPr lang="en-US" b="1">
                <a:latin typeface="Arial"/>
                <a:ea typeface="Arial"/>
                <a:cs typeface="Arial"/>
                <a:sym typeface="Arial"/>
              </a:rPr>
              <a:t>normal forms</a:t>
            </a:r>
            <a:r>
              <a:rPr lang="en-US">
                <a:latin typeface="Arial"/>
                <a:ea typeface="Arial"/>
                <a:cs typeface="Arial"/>
                <a:sym typeface="Arial"/>
              </a:rPr>
              <a:t> for relations</a:t>
            </a:r>
            <a:endParaRPr/>
          </a:p>
          <a:p>
            <a:pPr marL="0" lvl="0" indent="0" algn="l" rtl="0">
              <a:lnSpc>
                <a:spcPct val="90000"/>
              </a:lnSpc>
              <a:spcBef>
                <a:spcPts val="360"/>
              </a:spcBef>
              <a:spcAft>
                <a:spcPts val="0"/>
              </a:spcAft>
              <a:buNone/>
            </a:pPr>
            <a:r>
              <a:rPr lang="en-US">
                <a:latin typeface="Arial"/>
                <a:ea typeface="Arial"/>
                <a:cs typeface="Arial"/>
                <a:sym typeface="Arial"/>
              </a:rPr>
              <a:t>FDs are </a:t>
            </a:r>
            <a:r>
              <a:rPr lang="en-US" b="1">
                <a:latin typeface="Arial"/>
                <a:ea typeface="Arial"/>
                <a:cs typeface="Arial"/>
                <a:sym typeface="Arial"/>
              </a:rPr>
              <a:t>constraints</a:t>
            </a:r>
            <a:r>
              <a:rPr lang="en-US">
                <a:latin typeface="Arial"/>
                <a:ea typeface="Arial"/>
                <a:cs typeface="Arial"/>
                <a:sym typeface="Arial"/>
              </a:rPr>
              <a:t> that are derived from the </a:t>
            </a:r>
            <a:r>
              <a:rPr lang="en-US" i="1">
                <a:latin typeface="Arial"/>
                <a:ea typeface="Arial"/>
                <a:cs typeface="Arial"/>
                <a:sym typeface="Arial"/>
              </a:rPr>
              <a:t>meaning</a:t>
            </a:r>
            <a:r>
              <a:rPr lang="en-US">
                <a:latin typeface="Arial"/>
                <a:ea typeface="Arial"/>
                <a:cs typeface="Arial"/>
                <a:sym typeface="Arial"/>
              </a:rPr>
              <a:t>  and </a:t>
            </a:r>
            <a:r>
              <a:rPr lang="en-US" i="1">
                <a:latin typeface="Arial"/>
                <a:ea typeface="Arial"/>
                <a:cs typeface="Arial"/>
                <a:sym typeface="Arial"/>
              </a:rPr>
              <a:t>interrelationships</a:t>
            </a:r>
            <a:r>
              <a:rPr lang="en-US">
                <a:latin typeface="Arial"/>
                <a:ea typeface="Arial"/>
                <a:cs typeface="Arial"/>
                <a:sym typeface="Arial"/>
              </a:rPr>
              <a:t>  of the data attributes</a:t>
            </a:r>
            <a:endParaRPr/>
          </a:p>
          <a:p>
            <a:pPr marL="0" lvl="0" indent="0" algn="l" rtl="0">
              <a:lnSpc>
                <a:spcPct val="90000"/>
              </a:lnSpc>
              <a:spcBef>
                <a:spcPts val="360"/>
              </a:spcBef>
              <a:spcAft>
                <a:spcPts val="0"/>
              </a:spcAft>
              <a:buNone/>
            </a:pPr>
            <a:r>
              <a:rPr lang="en-US">
                <a:latin typeface="Arial"/>
                <a:ea typeface="Arial"/>
                <a:cs typeface="Arial"/>
                <a:sym typeface="Arial"/>
              </a:rPr>
              <a:t>A set of attributes A </a:t>
            </a:r>
            <a:r>
              <a:rPr lang="en-US" i="1">
                <a:latin typeface="Arial"/>
                <a:ea typeface="Arial"/>
                <a:cs typeface="Arial"/>
                <a:sym typeface="Arial"/>
              </a:rPr>
              <a:t>functionally determines</a:t>
            </a:r>
            <a:r>
              <a:rPr lang="en-US">
                <a:latin typeface="Arial"/>
                <a:ea typeface="Arial"/>
                <a:cs typeface="Arial"/>
                <a:sym typeface="Arial"/>
              </a:rPr>
              <a:t>  a set of attributes B if the value of A determines a unique value for B</a:t>
            </a:r>
            <a:endParaRPr/>
          </a:p>
          <a:p>
            <a:pPr marL="0" lvl="0" indent="0" algn="l" rtl="0">
              <a:spcBef>
                <a:spcPts val="360"/>
              </a:spcBef>
              <a:spcAft>
                <a:spcPts val="0"/>
              </a:spcAft>
              <a:buNone/>
            </a:pP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FD1 and FD4 are Full Functional Dependency</a:t>
            </a:r>
            <a:endParaRPr/>
          </a:p>
          <a:p>
            <a:pPr marL="0" lvl="0" indent="0" algn="l" rtl="0">
              <a:spcBef>
                <a:spcPts val="360"/>
              </a:spcBef>
              <a:spcAft>
                <a:spcPts val="0"/>
              </a:spcAft>
              <a:buNone/>
            </a:pPr>
            <a:r>
              <a:rPr lang="en-US">
                <a:latin typeface="Arial"/>
                <a:ea typeface="Arial"/>
                <a:cs typeface="Arial"/>
                <a:sym typeface="Arial"/>
              </a:rPr>
              <a:t>FD2 and FD3 are Partial Functional Dependency</a:t>
            </a:r>
            <a:endParaRPr/>
          </a:p>
          <a:p>
            <a:pPr marL="0" lvl="0" indent="0" algn="l" rtl="0">
              <a:spcBef>
                <a:spcPts val="360"/>
              </a:spcBef>
              <a:spcAft>
                <a:spcPts val="0"/>
              </a:spcAft>
              <a:buNone/>
            </a:pPr>
            <a:r>
              <a:rPr lang="en-US">
                <a:latin typeface="Arial"/>
                <a:ea typeface="Arial"/>
                <a:cs typeface="Arial"/>
                <a:sym typeface="Arial"/>
              </a:rPr>
              <a:t>FD5 is Transitive Functional Dependency</a:t>
            </a:r>
            <a:endParaRPr/>
          </a:p>
        </p:txBody>
      </p:sp>
      <p:sp>
        <p:nvSpPr>
          <p:cNvPr id="116" name="Google Shape;11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pic>
        <p:nvPicPr>
          <p:cNvPr id="17" name="Google Shape;17;p35" descr="Red Bar"/>
          <p:cNvPicPr preferRelativeResize="0"/>
          <p:nvPr/>
        </p:nvPicPr>
        <p:blipFill rotWithShape="1">
          <a:blip r:embed="rId2">
            <a:alphaModFix/>
          </a:blip>
          <a:srcRect/>
          <a:stretch/>
        </p:blipFill>
        <p:spPr>
          <a:xfrm>
            <a:off x="0" y="6022975"/>
            <a:ext cx="9144000" cy="225425"/>
          </a:xfrm>
          <a:prstGeom prst="rect">
            <a:avLst/>
          </a:prstGeom>
          <a:noFill/>
          <a:ln>
            <a:noFill/>
          </a:ln>
        </p:spPr>
      </p:pic>
      <p:pic>
        <p:nvPicPr>
          <p:cNvPr id="18" name="Google Shape;18;p35" descr="Red Bar"/>
          <p:cNvPicPr preferRelativeResize="0"/>
          <p:nvPr/>
        </p:nvPicPr>
        <p:blipFill rotWithShape="1">
          <a:blip r:embed="rId2">
            <a:alphaModFix/>
          </a:blip>
          <a:srcRect/>
          <a:stretch/>
        </p:blipFill>
        <p:spPr>
          <a:xfrm>
            <a:off x="5334000" y="2514600"/>
            <a:ext cx="3505200" cy="2667000"/>
          </a:xfrm>
          <a:prstGeom prst="rect">
            <a:avLst/>
          </a:prstGeom>
          <a:noFill/>
          <a:ln>
            <a:noFill/>
          </a:ln>
        </p:spPr>
      </p:pic>
      <p:pic>
        <p:nvPicPr>
          <p:cNvPr id="19" name="Google Shape;19;p35" descr="2801057463"/>
          <p:cNvPicPr preferRelativeResize="0"/>
          <p:nvPr/>
        </p:nvPicPr>
        <p:blipFill rotWithShape="1">
          <a:blip r:embed="rId3">
            <a:alphaModFix/>
          </a:blip>
          <a:srcRect/>
          <a:stretch/>
        </p:blipFill>
        <p:spPr>
          <a:xfrm>
            <a:off x="5410200" y="2590800"/>
            <a:ext cx="3352800" cy="2441575"/>
          </a:xfrm>
          <a:prstGeom prst="rect">
            <a:avLst/>
          </a:prstGeom>
          <a:noFill/>
          <a:ln>
            <a:noFill/>
          </a:ln>
        </p:spPr>
      </p:pic>
      <p:sp>
        <p:nvSpPr>
          <p:cNvPr id="20" name="Google Shape;20;p35"/>
          <p:cNvSpPr txBox="1">
            <a:spLocks noGrp="1"/>
          </p:cNvSpPr>
          <p:nvPr>
            <p:ph type="ctrTitle"/>
          </p:nvPr>
        </p:nvSpPr>
        <p:spPr>
          <a:xfrm>
            <a:off x="457200" y="2819400"/>
            <a:ext cx="7772400" cy="228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5"/>
          <p:cNvSpPr txBox="1">
            <a:spLocks noGrp="1"/>
          </p:cNvSpPr>
          <p:nvPr>
            <p:ph type="subTitle" idx="1"/>
          </p:nvPr>
        </p:nvSpPr>
        <p:spPr>
          <a:xfrm>
            <a:off x="762000" y="4724400"/>
            <a:ext cx="80772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2400"/>
              <a:buFont typeface="Garamond"/>
              <a:buNone/>
              <a:defRPr b="1">
                <a:latin typeface="Garamond"/>
                <a:ea typeface="Garamond"/>
                <a:cs typeface="Garamond"/>
                <a:sym typeface="Garamond"/>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Google Shape;58;p44"/>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4"/>
          <p:cNvSpPr txBox="1">
            <a:spLocks noGrp="1"/>
          </p:cNvSpPr>
          <p:nvPr>
            <p:ph type="body" idx="1"/>
          </p:nvPr>
        </p:nvSpPr>
        <p:spPr>
          <a:xfrm rot="5400000">
            <a:off x="2282825" y="3175"/>
            <a:ext cx="4343400" cy="7537450"/>
          </a:xfrm>
          <a:prstGeom prst="rect">
            <a:avLst/>
          </a:prstGeom>
          <a:noFill/>
          <a:ln>
            <a:noFill/>
          </a:ln>
        </p:spPr>
        <p:txBody>
          <a:bodyPr spcFirstLastPara="1" wrap="square" lIns="0" tIns="0" rIns="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 name="Google Shape;60;p44"/>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Google Shape;62;p45"/>
          <p:cNvSpPr txBox="1">
            <a:spLocks noGrp="1"/>
          </p:cNvSpPr>
          <p:nvPr>
            <p:ph type="title"/>
          </p:nvPr>
        </p:nvSpPr>
        <p:spPr>
          <a:xfrm rot="5400000">
            <a:off x="4462462" y="2176463"/>
            <a:ext cx="5638800" cy="18954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5"/>
          <p:cNvSpPr txBox="1">
            <a:spLocks noGrp="1"/>
          </p:cNvSpPr>
          <p:nvPr>
            <p:ph type="body" idx="1"/>
          </p:nvPr>
        </p:nvSpPr>
        <p:spPr>
          <a:xfrm rot="5400000">
            <a:off x="595313" y="357188"/>
            <a:ext cx="5638800" cy="5534025"/>
          </a:xfrm>
          <a:prstGeom prst="rect">
            <a:avLst/>
          </a:prstGeom>
          <a:noFill/>
          <a:ln>
            <a:noFill/>
          </a:ln>
        </p:spPr>
        <p:txBody>
          <a:bodyPr spcFirstLastPara="1" wrap="square" lIns="0" tIns="0" rIns="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45"/>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6"/>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6"/>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 name="Google Shape;25;p36"/>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7"/>
          <p:cNvSpPr txBox="1">
            <a:spLocks noGrp="1"/>
          </p:cNvSpPr>
          <p:nvPr>
            <p:ph type="title"/>
          </p:nvPr>
        </p:nvSpPr>
        <p:spPr>
          <a:xfrm>
            <a:off x="722313" y="4406900"/>
            <a:ext cx="7772400" cy="13620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7"/>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spcBef>
                <a:spcPts val="400"/>
              </a:spcBef>
              <a:spcAft>
                <a:spcPts val="0"/>
              </a:spcAft>
              <a:buSzPts val="2000"/>
              <a:buFont typeface="Arial"/>
              <a:buNone/>
              <a:defRPr sz="2000"/>
            </a:lvl1pPr>
            <a:lvl2pPr marL="914400" lvl="1" indent="-228600" algn="l">
              <a:spcBef>
                <a:spcPts val="360"/>
              </a:spcBef>
              <a:spcAft>
                <a:spcPts val="0"/>
              </a:spcAft>
              <a:buSzPts val="1800"/>
              <a:buFont typeface="Arial"/>
              <a:buNone/>
              <a:defRPr sz="1800"/>
            </a:lvl2pPr>
            <a:lvl3pPr marL="1371600" lvl="2" indent="-228600" algn="l">
              <a:spcBef>
                <a:spcPts val="320"/>
              </a:spcBef>
              <a:spcAft>
                <a:spcPts val="0"/>
              </a:spcAft>
              <a:buSzPts val="1600"/>
              <a:buFont typeface="Arial"/>
              <a:buNone/>
              <a:defRPr sz="1600"/>
            </a:lvl3pPr>
            <a:lvl4pPr marL="1828800" lvl="3" indent="-228600" algn="l">
              <a:spcBef>
                <a:spcPts val="280"/>
              </a:spcBef>
              <a:spcAft>
                <a:spcPts val="0"/>
              </a:spcAft>
              <a:buSzPts val="1400"/>
              <a:buFont typeface="Arial"/>
              <a:buNone/>
              <a:defRPr sz="1400"/>
            </a:lvl4pPr>
            <a:lvl5pPr marL="2286000" lvl="4" indent="-228600" algn="l">
              <a:spcBef>
                <a:spcPts val="280"/>
              </a:spcBef>
              <a:spcAft>
                <a:spcPts val="0"/>
              </a:spcAft>
              <a:buSzPts val="1400"/>
              <a:buFont typeface="Arial"/>
              <a:buNone/>
              <a:defRPr sz="1400"/>
            </a:lvl5pPr>
            <a:lvl6pPr marL="2743200" lvl="5" indent="-228600" algn="l">
              <a:spcBef>
                <a:spcPts val="280"/>
              </a:spcBef>
              <a:spcAft>
                <a:spcPts val="0"/>
              </a:spcAft>
              <a:buSzPts val="1400"/>
              <a:buFont typeface="Arial"/>
              <a:buNone/>
              <a:defRPr sz="1400"/>
            </a:lvl6pPr>
            <a:lvl7pPr marL="3200400" lvl="6" indent="-228600" algn="l">
              <a:spcBef>
                <a:spcPts val="280"/>
              </a:spcBef>
              <a:spcAft>
                <a:spcPts val="0"/>
              </a:spcAft>
              <a:buSzPts val="1400"/>
              <a:buFont typeface="Arial"/>
              <a:buNone/>
              <a:defRPr sz="1400"/>
            </a:lvl7pPr>
            <a:lvl8pPr marL="3657600" lvl="7" indent="-228600" algn="l">
              <a:spcBef>
                <a:spcPts val="280"/>
              </a:spcBef>
              <a:spcAft>
                <a:spcPts val="0"/>
              </a:spcAft>
              <a:buSzPts val="1400"/>
              <a:buFont typeface="Arial"/>
              <a:buNone/>
              <a:defRPr sz="1400"/>
            </a:lvl8pPr>
            <a:lvl9pPr marL="4114800" lvl="8" indent="-228600" algn="l">
              <a:spcBef>
                <a:spcPts val="280"/>
              </a:spcBef>
              <a:spcAft>
                <a:spcPts val="0"/>
              </a:spcAft>
              <a:buSzPts val="1400"/>
              <a:buFont typeface="Arial"/>
              <a:buNone/>
              <a:defRPr sz="1400"/>
            </a:lvl9pPr>
          </a:lstStyle>
          <a:p>
            <a:endParaRPr/>
          </a:p>
        </p:txBody>
      </p:sp>
      <p:sp>
        <p:nvSpPr>
          <p:cNvPr id="29" name="Google Shape;29;p37"/>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38"/>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8"/>
          <p:cNvSpPr txBox="1">
            <a:spLocks noGrp="1"/>
          </p:cNvSpPr>
          <p:nvPr>
            <p:ph type="body" idx="1"/>
          </p:nvPr>
        </p:nvSpPr>
        <p:spPr>
          <a:xfrm>
            <a:off x="685800" y="1600200"/>
            <a:ext cx="3692525" cy="4343400"/>
          </a:xfrm>
          <a:prstGeom prst="rect">
            <a:avLst/>
          </a:prstGeom>
          <a:noFill/>
          <a:ln>
            <a:noFill/>
          </a:ln>
        </p:spPr>
        <p:txBody>
          <a:bodyPr spcFirstLastPara="1" wrap="square" lIns="0" tIns="0" rIns="0" bIns="0" anchor="t" anchorCtr="0">
            <a:noAutofit/>
          </a:bodyPr>
          <a:lstStyle>
            <a:lvl1pPr marL="457200" lvl="0" indent="-406400" algn="l">
              <a:spcBef>
                <a:spcPts val="560"/>
              </a:spcBef>
              <a:spcAft>
                <a:spcPts val="0"/>
              </a:spcAft>
              <a:buSzPts val="2800"/>
              <a:buFont typeface="Arial"/>
              <a:buChar char="•"/>
              <a:defRPr sz="2800"/>
            </a:lvl1pPr>
            <a:lvl2pPr marL="914400" lvl="1" indent="-381000" algn="l">
              <a:spcBef>
                <a:spcPts val="480"/>
              </a:spcBef>
              <a:spcAft>
                <a:spcPts val="0"/>
              </a:spcAft>
              <a:buSzPts val="2400"/>
              <a:buFont typeface="Arial"/>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SzPts val="1800"/>
              <a:buFont typeface="Arial"/>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33" name="Google Shape;33;p38"/>
          <p:cNvSpPr txBox="1">
            <a:spLocks noGrp="1"/>
          </p:cNvSpPr>
          <p:nvPr>
            <p:ph type="body" idx="2"/>
          </p:nvPr>
        </p:nvSpPr>
        <p:spPr>
          <a:xfrm>
            <a:off x="4530725" y="1600200"/>
            <a:ext cx="3692525" cy="4343400"/>
          </a:xfrm>
          <a:prstGeom prst="rect">
            <a:avLst/>
          </a:prstGeom>
          <a:noFill/>
          <a:ln>
            <a:noFill/>
          </a:ln>
        </p:spPr>
        <p:txBody>
          <a:bodyPr spcFirstLastPara="1" wrap="square" lIns="0" tIns="0" rIns="0" bIns="0" anchor="t" anchorCtr="0">
            <a:noAutofit/>
          </a:bodyPr>
          <a:lstStyle>
            <a:lvl1pPr marL="457200" lvl="0" indent="-406400" algn="l">
              <a:spcBef>
                <a:spcPts val="560"/>
              </a:spcBef>
              <a:spcAft>
                <a:spcPts val="0"/>
              </a:spcAft>
              <a:buSzPts val="2800"/>
              <a:buFont typeface="Arial"/>
              <a:buChar char="•"/>
              <a:defRPr sz="2800"/>
            </a:lvl1pPr>
            <a:lvl2pPr marL="914400" lvl="1" indent="-381000" algn="l">
              <a:spcBef>
                <a:spcPts val="480"/>
              </a:spcBef>
              <a:spcAft>
                <a:spcPts val="0"/>
              </a:spcAft>
              <a:buSzPts val="2400"/>
              <a:buFont typeface="Arial"/>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SzPts val="1800"/>
              <a:buFont typeface="Arial"/>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34" name="Google Shape;34;p38"/>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39"/>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9"/>
          <p:cNvSpPr txBox="1">
            <a:spLocks noGrp="1"/>
          </p:cNvSpPr>
          <p:nvPr>
            <p:ph type="body" idx="1"/>
          </p:nvPr>
        </p:nvSpPr>
        <p:spPr>
          <a:xfrm>
            <a:off x="457200" y="1535113"/>
            <a:ext cx="4040188" cy="639762"/>
          </a:xfrm>
          <a:prstGeom prst="rect">
            <a:avLst/>
          </a:prstGeom>
          <a:noFill/>
          <a:ln>
            <a:noFill/>
          </a:ln>
        </p:spPr>
        <p:txBody>
          <a:bodyPr spcFirstLastPara="1" wrap="square" lIns="0" tIns="0" rIns="0" bIns="0" anchor="b" anchorCtr="0">
            <a:noAutofit/>
          </a:bodyPr>
          <a:lstStyle>
            <a:lvl1pPr marL="457200" lvl="0" indent="-228600" algn="l">
              <a:spcBef>
                <a:spcPts val="480"/>
              </a:spcBef>
              <a:spcAft>
                <a:spcPts val="0"/>
              </a:spcAft>
              <a:buSzPts val="2400"/>
              <a:buFont typeface="Arial"/>
              <a:buNone/>
              <a:defRPr sz="2400" b="1"/>
            </a:lvl1pPr>
            <a:lvl2pPr marL="914400" lvl="1" indent="-228600" algn="l">
              <a:spcBef>
                <a:spcPts val="400"/>
              </a:spcBef>
              <a:spcAft>
                <a:spcPts val="0"/>
              </a:spcAft>
              <a:buSzPts val="2000"/>
              <a:buFont typeface="Arial"/>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1600"/>
              <a:buFont typeface="Arial"/>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38" name="Google Shape;38;p39"/>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381000" algn="l">
              <a:spcBef>
                <a:spcPts val="480"/>
              </a:spcBef>
              <a:spcAft>
                <a:spcPts val="0"/>
              </a:spcAft>
              <a:buSzPts val="2400"/>
              <a:buFont typeface="Arial"/>
              <a:buChar char="•"/>
              <a:defRPr sz="2400"/>
            </a:lvl1pPr>
            <a:lvl2pPr marL="914400" lvl="1" indent="-355600" algn="l">
              <a:spcBef>
                <a:spcPts val="400"/>
              </a:spcBef>
              <a:spcAft>
                <a:spcPts val="0"/>
              </a:spcAft>
              <a:buSzPts val="2000"/>
              <a:buFont typeface="Arial"/>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39" name="Google Shape;39;p39"/>
          <p:cNvSpPr txBox="1">
            <a:spLocks noGrp="1"/>
          </p:cNvSpPr>
          <p:nvPr>
            <p:ph type="body" idx="3"/>
          </p:nvPr>
        </p:nvSpPr>
        <p:spPr>
          <a:xfrm>
            <a:off x="4645025" y="1535113"/>
            <a:ext cx="4041775" cy="639762"/>
          </a:xfrm>
          <a:prstGeom prst="rect">
            <a:avLst/>
          </a:prstGeom>
          <a:noFill/>
          <a:ln>
            <a:noFill/>
          </a:ln>
        </p:spPr>
        <p:txBody>
          <a:bodyPr spcFirstLastPara="1" wrap="square" lIns="0" tIns="0" rIns="0" bIns="0" anchor="b" anchorCtr="0">
            <a:noAutofit/>
          </a:bodyPr>
          <a:lstStyle>
            <a:lvl1pPr marL="457200" lvl="0" indent="-228600" algn="l">
              <a:spcBef>
                <a:spcPts val="480"/>
              </a:spcBef>
              <a:spcAft>
                <a:spcPts val="0"/>
              </a:spcAft>
              <a:buSzPts val="2400"/>
              <a:buFont typeface="Arial"/>
              <a:buNone/>
              <a:defRPr sz="2400" b="1"/>
            </a:lvl1pPr>
            <a:lvl2pPr marL="914400" lvl="1" indent="-228600" algn="l">
              <a:spcBef>
                <a:spcPts val="400"/>
              </a:spcBef>
              <a:spcAft>
                <a:spcPts val="0"/>
              </a:spcAft>
              <a:buSzPts val="2000"/>
              <a:buFont typeface="Arial"/>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1600"/>
              <a:buFont typeface="Arial"/>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40" name="Google Shape;40;p39"/>
          <p:cNvSpPr txBox="1">
            <a:spLocks noGrp="1"/>
          </p:cNvSpPr>
          <p:nvPr>
            <p:ph type="body" idx="4"/>
          </p:nvPr>
        </p:nvSpPr>
        <p:spPr>
          <a:xfrm>
            <a:off x="4645025" y="2174875"/>
            <a:ext cx="4041775" cy="3951288"/>
          </a:xfrm>
          <a:prstGeom prst="rect">
            <a:avLst/>
          </a:prstGeom>
          <a:noFill/>
          <a:ln>
            <a:noFill/>
          </a:ln>
        </p:spPr>
        <p:txBody>
          <a:bodyPr spcFirstLastPara="1" wrap="square" lIns="0" tIns="0" rIns="0" bIns="0" anchor="t" anchorCtr="0">
            <a:noAutofit/>
          </a:bodyPr>
          <a:lstStyle>
            <a:lvl1pPr marL="457200" lvl="0" indent="-381000" algn="l">
              <a:spcBef>
                <a:spcPts val="480"/>
              </a:spcBef>
              <a:spcAft>
                <a:spcPts val="0"/>
              </a:spcAft>
              <a:buSzPts val="2400"/>
              <a:buFont typeface="Arial"/>
              <a:buChar char="•"/>
              <a:defRPr sz="2400"/>
            </a:lvl1pPr>
            <a:lvl2pPr marL="914400" lvl="1" indent="-355600" algn="l">
              <a:spcBef>
                <a:spcPts val="400"/>
              </a:spcBef>
              <a:spcAft>
                <a:spcPts val="0"/>
              </a:spcAft>
              <a:buSzPts val="2000"/>
              <a:buFont typeface="Arial"/>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41" name="Google Shape;41;p39"/>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0"/>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0"/>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41"/>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p42"/>
          <p:cNvSpPr txBox="1">
            <a:spLocks noGrp="1"/>
          </p:cNvSpPr>
          <p:nvPr>
            <p:ph type="title"/>
          </p:nvPr>
        </p:nvSpPr>
        <p:spPr>
          <a:xfrm>
            <a:off x="457200" y="273050"/>
            <a:ext cx="3008313" cy="11620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2"/>
          <p:cNvSpPr txBox="1">
            <a:spLocks noGrp="1"/>
          </p:cNvSpPr>
          <p:nvPr>
            <p:ph type="body" idx="1"/>
          </p:nvPr>
        </p:nvSpPr>
        <p:spPr>
          <a:xfrm>
            <a:off x="3575050" y="273050"/>
            <a:ext cx="5111750" cy="5853113"/>
          </a:xfrm>
          <a:prstGeom prst="rect">
            <a:avLst/>
          </a:prstGeom>
          <a:noFill/>
          <a:ln>
            <a:noFill/>
          </a:ln>
        </p:spPr>
        <p:txBody>
          <a:bodyPr spcFirstLastPara="1" wrap="square" lIns="0" tIns="0" rIns="0" bIns="0" anchor="t" anchorCtr="0">
            <a:noAutofit/>
          </a:bodyPr>
          <a:lstStyle>
            <a:lvl1pPr marL="457200" lvl="0" indent="-431800" algn="l">
              <a:spcBef>
                <a:spcPts val="640"/>
              </a:spcBef>
              <a:spcAft>
                <a:spcPts val="0"/>
              </a:spcAft>
              <a:buSzPts val="3200"/>
              <a:buFont typeface="Arial"/>
              <a:buChar char="•"/>
              <a:defRPr sz="3200"/>
            </a:lvl1pPr>
            <a:lvl2pPr marL="914400" lvl="1" indent="-406400" algn="l">
              <a:spcBef>
                <a:spcPts val="560"/>
              </a:spcBef>
              <a:spcAft>
                <a:spcPts val="0"/>
              </a:spcAft>
              <a:buSzPts val="2800"/>
              <a:buFont typeface="Arial"/>
              <a:buChar char="•"/>
              <a:defRPr sz="2800"/>
            </a:lvl2pPr>
            <a:lvl3pPr marL="1371600" lvl="2" indent="-381000" algn="l">
              <a:spcBef>
                <a:spcPts val="480"/>
              </a:spcBef>
              <a:spcAft>
                <a:spcPts val="0"/>
              </a:spcAft>
              <a:buSzPts val="2400"/>
              <a:buFont typeface="Arial"/>
              <a:buChar char="•"/>
              <a:defRPr sz="2400"/>
            </a:lvl3pPr>
            <a:lvl4pPr marL="1828800" lvl="3" indent="-355600" algn="l">
              <a:spcBef>
                <a:spcPts val="400"/>
              </a:spcBef>
              <a:spcAft>
                <a:spcPts val="0"/>
              </a:spcAft>
              <a:buSzPts val="2000"/>
              <a:buFont typeface="Arial"/>
              <a:buChar char="•"/>
              <a:defRPr sz="2000"/>
            </a:lvl4pPr>
            <a:lvl5pPr marL="2286000" lvl="4" indent="-355600" algn="l">
              <a:spcBef>
                <a:spcPts val="400"/>
              </a:spcBef>
              <a:spcAft>
                <a:spcPts val="0"/>
              </a:spcAft>
              <a:buSzPts val="2000"/>
              <a:buFont typeface="Arial"/>
              <a:buChar char="•"/>
              <a:defRPr sz="2000"/>
            </a:lvl5pPr>
            <a:lvl6pPr marL="2743200" lvl="5" indent="-355600" algn="l">
              <a:spcBef>
                <a:spcPts val="400"/>
              </a:spcBef>
              <a:spcAft>
                <a:spcPts val="0"/>
              </a:spcAft>
              <a:buSzPts val="2000"/>
              <a:buFont typeface="Arial"/>
              <a:buChar char="•"/>
              <a:defRPr sz="2000"/>
            </a:lvl6pPr>
            <a:lvl7pPr marL="3200400" lvl="6" indent="-355600" algn="l">
              <a:spcBef>
                <a:spcPts val="400"/>
              </a:spcBef>
              <a:spcAft>
                <a:spcPts val="0"/>
              </a:spcAft>
              <a:buSzPts val="2000"/>
              <a:buFont typeface="Arial"/>
              <a:buChar char="•"/>
              <a:defRPr sz="2000"/>
            </a:lvl7pPr>
            <a:lvl8pPr marL="3657600" lvl="7" indent="-355600" algn="l">
              <a:spcBef>
                <a:spcPts val="400"/>
              </a:spcBef>
              <a:spcAft>
                <a:spcPts val="0"/>
              </a:spcAft>
              <a:buSzPts val="2000"/>
              <a:buFont typeface="Arial"/>
              <a:buChar char="•"/>
              <a:defRPr sz="2000"/>
            </a:lvl8pPr>
            <a:lvl9pPr marL="4114800" lvl="8" indent="-355600" algn="l">
              <a:spcBef>
                <a:spcPts val="400"/>
              </a:spcBef>
              <a:spcAft>
                <a:spcPts val="0"/>
              </a:spcAft>
              <a:buSzPts val="2000"/>
              <a:buFont typeface="Arial"/>
              <a:buChar char="•"/>
              <a:defRPr sz="2000"/>
            </a:lvl9pPr>
          </a:lstStyle>
          <a:p>
            <a:endParaRPr/>
          </a:p>
        </p:txBody>
      </p:sp>
      <p:sp>
        <p:nvSpPr>
          <p:cNvPr id="50" name="Google Shape;50;p42"/>
          <p:cNvSpPr txBox="1">
            <a:spLocks noGrp="1"/>
          </p:cNvSpPr>
          <p:nvPr>
            <p:ph type="body" idx="2"/>
          </p:nvPr>
        </p:nvSpPr>
        <p:spPr>
          <a:xfrm>
            <a:off x="457200" y="1435100"/>
            <a:ext cx="3008313" cy="4691063"/>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1400"/>
              <a:buFont typeface="Arial"/>
              <a:buNone/>
              <a:defRPr sz="1400"/>
            </a:lvl1pPr>
            <a:lvl2pPr marL="914400" lvl="1" indent="-228600" algn="l">
              <a:spcBef>
                <a:spcPts val="240"/>
              </a:spcBef>
              <a:spcAft>
                <a:spcPts val="0"/>
              </a:spcAft>
              <a:buSzPts val="1200"/>
              <a:buFont typeface="Arial"/>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SzPts val="900"/>
              <a:buFont typeface="Arial"/>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51" name="Google Shape;51;p42"/>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
        <p:cNvGrpSpPr/>
        <p:nvPr/>
      </p:nvGrpSpPr>
      <p:grpSpPr>
        <a:xfrm>
          <a:off x="0" y="0"/>
          <a:ext cx="0" cy="0"/>
          <a:chOff x="0" y="0"/>
          <a:chExt cx="0" cy="0"/>
        </a:xfrm>
      </p:grpSpPr>
      <p:sp>
        <p:nvSpPr>
          <p:cNvPr id="53" name="Google Shape;53;p43"/>
          <p:cNvSpPr txBox="1">
            <a:spLocks noGrp="1"/>
          </p:cNvSpPr>
          <p:nvPr>
            <p:ph type="title"/>
          </p:nvPr>
        </p:nvSpPr>
        <p:spPr>
          <a:xfrm>
            <a:off x="1792288" y="4800600"/>
            <a:ext cx="5486400" cy="56673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3"/>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spcBef>
                <a:spcPts val="640"/>
              </a:spcBef>
              <a:spcAft>
                <a:spcPts val="0"/>
              </a:spcAft>
              <a:buClr>
                <a:schemeClr val="accent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5" name="Google Shape;55;p43"/>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1400"/>
              <a:buFont typeface="Arial"/>
              <a:buNone/>
              <a:defRPr sz="1400"/>
            </a:lvl1pPr>
            <a:lvl2pPr marL="914400" lvl="1" indent="-228600" algn="l">
              <a:spcBef>
                <a:spcPts val="240"/>
              </a:spcBef>
              <a:spcAft>
                <a:spcPts val="0"/>
              </a:spcAft>
              <a:buSzPts val="1200"/>
              <a:buFont typeface="Arial"/>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SzPts val="900"/>
              <a:buFont typeface="Arial"/>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56" name="Google Shape;56;p43"/>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4" descr="Red Bar"/>
          <p:cNvPicPr preferRelativeResize="0"/>
          <p:nvPr/>
        </p:nvPicPr>
        <p:blipFill rotWithShape="1">
          <a:blip r:embed="rId13">
            <a:alphaModFix/>
          </a:blip>
          <a:srcRect/>
          <a:stretch/>
        </p:blipFill>
        <p:spPr>
          <a:xfrm>
            <a:off x="0" y="6251575"/>
            <a:ext cx="9144000" cy="225425"/>
          </a:xfrm>
          <a:prstGeom prst="rect">
            <a:avLst/>
          </a:prstGeom>
          <a:noFill/>
          <a:ln>
            <a:noFill/>
          </a:ln>
        </p:spPr>
      </p:pic>
      <p:sp>
        <p:nvSpPr>
          <p:cNvPr id="11" name="Google Shape;11;p34"/>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34"/>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9pPr>
          </a:lstStyle>
          <a:p>
            <a:endParaRPr/>
          </a:p>
        </p:txBody>
      </p:sp>
      <p:sp>
        <p:nvSpPr>
          <p:cNvPr id="13" name="Google Shape;13;p34"/>
          <p:cNvSpPr/>
          <p:nvPr/>
        </p:nvSpPr>
        <p:spPr>
          <a:xfrm>
            <a:off x="0" y="6172200"/>
            <a:ext cx="9144000" cy="3048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i="0" u="none" strike="noStrike" cap="none">
              <a:solidFill>
                <a:schemeClr val="dk1"/>
              </a:solidFill>
              <a:latin typeface="Arial"/>
              <a:ea typeface="Arial"/>
              <a:cs typeface="Arial"/>
              <a:sym typeface="Arial"/>
            </a:endParaRPr>
          </a:p>
        </p:txBody>
      </p:sp>
      <p:sp>
        <p:nvSpPr>
          <p:cNvPr id="14" name="Google Shape;14;p34"/>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9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15" name="Google Shape;15;p34"/>
          <p:cNvSpPr txBox="1"/>
          <p:nvPr/>
        </p:nvSpPr>
        <p:spPr>
          <a:xfrm>
            <a:off x="8545513" y="6489700"/>
            <a:ext cx="457200" cy="257175"/>
          </a:xfrm>
          <a:prstGeom prst="rect">
            <a:avLst/>
          </a:prstGeom>
          <a:noFill/>
          <a:ln>
            <a:noFill/>
          </a:ln>
        </p:spPr>
        <p:txBody>
          <a:bodyPr spcFirstLastPara="1" wrap="square" lIns="92075" tIns="46025" rIns="92075" bIns="46025" anchor="t" anchorCtr="0">
            <a:spAutoFit/>
          </a:bodyPr>
          <a:lstStyle/>
          <a:p>
            <a:pPr marL="0" marR="0" lvl="0" indent="0" algn="ctr" rtl="0">
              <a:lnSpc>
                <a:spcPct val="90000"/>
              </a:lnSpc>
              <a:spcBef>
                <a:spcPts val="0"/>
              </a:spcBef>
              <a:spcAft>
                <a:spcPts val="0"/>
              </a:spcAft>
              <a:buNone/>
            </a:pPr>
            <a:fld id="{00000000-1234-1234-1234-123412341234}" type="slidenum">
              <a:rPr lang="en-US" sz="1200" b="1" i="0" u="none" strike="noStrike" cap="none">
                <a:solidFill>
                  <a:schemeClr val="dk1"/>
                </a:solidFill>
                <a:latin typeface="Arial"/>
                <a:ea typeface="Arial"/>
                <a:cs typeface="Arial"/>
                <a:sym typeface="Arial"/>
              </a:rPr>
              <a:t>‹#›</a:t>
            </a:fld>
            <a:endParaRPr sz="1200" b="1"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ctrTitle"/>
          </p:nvPr>
        </p:nvSpPr>
        <p:spPr>
          <a:xfrm>
            <a:off x="1524000" y="990600"/>
            <a:ext cx="5867400" cy="1524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4000" dirty="0" smtClean="0"/>
              <a:t/>
            </a:r>
            <a:br>
              <a:rPr lang="en-US" sz="4000" dirty="0" smtClean="0"/>
            </a:br>
            <a:r>
              <a:rPr lang="en-US" sz="4000" dirty="0" smtClean="0"/>
              <a:t>Normalization</a:t>
            </a:r>
            <a:br>
              <a:rPr lang="en-US" sz="4000" dirty="0" smtClean="0"/>
            </a:br>
            <a:endParaRPr sz="3200" dirty="0"/>
          </a:p>
        </p:txBody>
      </p:sp>
      <p:sp>
        <p:nvSpPr>
          <p:cNvPr id="71" name="Google Shape;71;p1"/>
          <p:cNvSpPr/>
          <p:nvPr/>
        </p:nvSpPr>
        <p:spPr>
          <a:xfrm>
            <a:off x="685800" y="2895600"/>
            <a:ext cx="4267200" cy="2801938"/>
          </a:xfrm>
          <a:prstGeom prst="rect">
            <a:avLst/>
          </a:prstGeom>
          <a:noFill/>
          <a:ln>
            <a:noFill/>
          </a:ln>
        </p:spPr>
        <p:txBody>
          <a:bodyPr spcFirstLastPara="1" wrap="square" lIns="92075" tIns="46025" rIns="92075" bIns="46025" anchor="t" anchorCtr="0">
            <a:spAutoFit/>
          </a:bodyPr>
          <a:lstStyle/>
          <a:p>
            <a:pPr marL="119063" marR="0" lvl="0" indent="-119063" algn="l" rtl="0">
              <a:spcBef>
                <a:spcPts val="0"/>
              </a:spcBef>
              <a:spcAft>
                <a:spcPts val="0"/>
              </a:spcAft>
              <a:buClr>
                <a:schemeClr val="accent1"/>
              </a:buClr>
              <a:buSzPts val="2800"/>
              <a:buFont typeface="Garamond"/>
              <a:buNone/>
            </a:pPr>
            <a:r>
              <a:rPr lang="en-US" sz="2800" b="1" i="0" u="none" strike="noStrike" cap="none">
                <a:solidFill>
                  <a:schemeClr val="dk1"/>
                </a:solidFill>
                <a:latin typeface="Garamond"/>
                <a:ea typeface="Garamond"/>
                <a:cs typeface="Garamond"/>
                <a:sym typeface="Garamond"/>
              </a:rPr>
              <a:t>Lecturer: Rana Salah</a:t>
            </a:r>
            <a:endParaRPr/>
          </a:p>
          <a:p>
            <a:pPr marL="119063" marR="0" lvl="0" indent="-119063" algn="l" rtl="0">
              <a:spcBef>
                <a:spcPts val="0"/>
              </a:spcBef>
              <a:spcAft>
                <a:spcPts val="0"/>
              </a:spcAft>
              <a:buClr>
                <a:schemeClr val="accent1"/>
              </a:buClr>
              <a:buSzPts val="2000"/>
              <a:buFont typeface="Garamond"/>
              <a:buNone/>
            </a:pPr>
            <a:r>
              <a:rPr lang="en-US" sz="2000" b="1" i="0" u="none" strike="noStrike" cap="none">
                <a:solidFill>
                  <a:schemeClr val="dk1"/>
                </a:solidFill>
                <a:latin typeface="Garamond"/>
                <a:ea typeface="Garamond"/>
                <a:cs typeface="Garamond"/>
                <a:sym typeface="Garamond"/>
              </a:rPr>
              <a:t>rsalah@mcit.gov.eg</a:t>
            </a:r>
            <a:endParaRPr/>
          </a:p>
          <a:p>
            <a:pPr marL="119063" marR="0" lvl="0" indent="-119063" algn="l" rtl="0">
              <a:spcBef>
                <a:spcPts val="0"/>
              </a:spcBef>
              <a:spcAft>
                <a:spcPts val="0"/>
              </a:spcAft>
              <a:buClr>
                <a:schemeClr val="accent1"/>
              </a:buClr>
              <a:buSzPts val="2000"/>
              <a:buFont typeface="Garamond"/>
              <a:buNone/>
            </a:pPr>
            <a:r>
              <a:rPr lang="en-US" sz="2000" b="1" i="0" u="none" strike="noStrike" cap="none">
                <a:solidFill>
                  <a:schemeClr val="dk1"/>
                </a:solidFill>
                <a:latin typeface="Garamond"/>
                <a:ea typeface="Garamond"/>
                <a:cs typeface="Garamond"/>
                <a:sym typeface="Garamond"/>
              </a:rPr>
              <a:t>Room:3005</a:t>
            </a:r>
            <a:endParaRPr/>
          </a:p>
          <a:p>
            <a:pPr marL="119063" marR="0" lvl="0" indent="-119063" algn="l" rtl="0">
              <a:spcBef>
                <a:spcPts val="0"/>
              </a:spcBef>
              <a:spcAft>
                <a:spcPts val="0"/>
              </a:spcAft>
              <a:buClr>
                <a:schemeClr val="accent1"/>
              </a:buClr>
              <a:buSzPts val="1800"/>
              <a:buFont typeface="Arial"/>
              <a:buNone/>
            </a:pPr>
            <a:endParaRPr sz="1800" b="1" i="0" u="none" strike="noStrike" cap="none">
              <a:solidFill>
                <a:schemeClr val="dk1"/>
              </a:solidFill>
              <a:latin typeface="Garamond"/>
              <a:ea typeface="Garamond"/>
              <a:cs typeface="Garamond"/>
              <a:sym typeface="Garamond"/>
            </a:endParaRPr>
          </a:p>
          <a:p>
            <a:pPr marL="119063" marR="0" lvl="0" indent="-119063" algn="l" rtl="0">
              <a:spcBef>
                <a:spcPts val="0"/>
              </a:spcBef>
              <a:spcAft>
                <a:spcPts val="0"/>
              </a:spcAft>
              <a:buClr>
                <a:schemeClr val="accent1"/>
              </a:buClr>
              <a:buSzPts val="1800"/>
              <a:buFont typeface="Arial"/>
              <a:buNone/>
            </a:pPr>
            <a:endParaRPr sz="1800" b="1" i="0" u="none" strike="noStrike" cap="none">
              <a:solidFill>
                <a:schemeClr val="dk1"/>
              </a:solidFill>
              <a:latin typeface="Garamond"/>
              <a:ea typeface="Garamond"/>
              <a:cs typeface="Garamond"/>
              <a:sym typeface="Garamond"/>
            </a:endParaRPr>
          </a:p>
          <a:p>
            <a:pPr marL="119063" marR="0" lvl="0" indent="-119063" algn="l" rtl="0">
              <a:spcBef>
                <a:spcPts val="0"/>
              </a:spcBef>
              <a:spcAft>
                <a:spcPts val="0"/>
              </a:spcAft>
              <a:buClr>
                <a:schemeClr val="accent1"/>
              </a:buClr>
              <a:buSzPts val="1800"/>
              <a:buFont typeface="Garamond"/>
              <a:buNone/>
            </a:pPr>
            <a:r>
              <a:rPr lang="en-US" sz="1800" b="1" i="0" u="none" strike="noStrike" cap="none">
                <a:solidFill>
                  <a:schemeClr val="dk1"/>
                </a:solidFill>
                <a:latin typeface="Garamond"/>
                <a:ea typeface="Garamond"/>
                <a:cs typeface="Garamond"/>
                <a:sym typeface="Garamond"/>
              </a:rPr>
              <a:t>Made by:</a:t>
            </a:r>
            <a:endParaRPr/>
          </a:p>
          <a:p>
            <a:pPr marL="119063" marR="0" lvl="0" indent="-119063" algn="l" rtl="0">
              <a:spcBef>
                <a:spcPts val="0"/>
              </a:spcBef>
              <a:spcAft>
                <a:spcPts val="0"/>
              </a:spcAft>
              <a:buClr>
                <a:schemeClr val="accent1"/>
              </a:buClr>
              <a:buSzPts val="1800"/>
              <a:buFont typeface="Garamond"/>
              <a:buNone/>
            </a:pPr>
            <a:r>
              <a:rPr lang="en-US" sz="1800" b="1" i="0" u="none" strike="noStrike" cap="none">
                <a:solidFill>
                  <a:schemeClr val="dk1"/>
                </a:solidFill>
                <a:latin typeface="Garamond"/>
                <a:ea typeface="Garamond"/>
                <a:cs typeface="Garamond"/>
                <a:sym typeface="Garamond"/>
              </a:rPr>
              <a:t>Shahinaz S. Azab</a:t>
            </a:r>
            <a:endParaRPr sz="1800" b="1" i="0" u="none" strike="noStrike" cap="none">
              <a:solidFill>
                <a:schemeClr val="dk1"/>
              </a:solidFill>
              <a:latin typeface="Garamond"/>
              <a:ea typeface="Garamond"/>
              <a:cs typeface="Garamond"/>
              <a:sym typeface="Garamond"/>
            </a:endParaRPr>
          </a:p>
          <a:p>
            <a:pPr marL="119063" marR="0" lvl="0" indent="-119063" algn="l" rtl="0">
              <a:spcBef>
                <a:spcPts val="0"/>
              </a:spcBef>
              <a:spcAft>
                <a:spcPts val="0"/>
              </a:spcAft>
              <a:buClr>
                <a:schemeClr val="accent1"/>
              </a:buClr>
              <a:buSzPts val="1800"/>
              <a:buFont typeface="Garamond"/>
              <a:buNone/>
            </a:pPr>
            <a:r>
              <a:rPr lang="en-US" sz="1800" b="1" i="0" u="none" strike="noStrike" cap="none">
                <a:solidFill>
                  <a:schemeClr val="dk1"/>
                </a:solidFill>
                <a:latin typeface="Garamond"/>
                <a:ea typeface="Garamond"/>
                <a:cs typeface="Garamond"/>
                <a:sym typeface="Garamond"/>
              </a:rPr>
              <a:t>Edited by:</a:t>
            </a:r>
            <a:endParaRPr/>
          </a:p>
          <a:p>
            <a:pPr marL="119063" marR="0" lvl="0" indent="-119063" algn="l" rtl="0">
              <a:spcBef>
                <a:spcPts val="0"/>
              </a:spcBef>
              <a:spcAft>
                <a:spcPts val="0"/>
              </a:spcAft>
              <a:buClr>
                <a:schemeClr val="accent1"/>
              </a:buClr>
              <a:buSzPts val="1800"/>
              <a:buFont typeface="Garamond"/>
              <a:buNone/>
            </a:pPr>
            <a:r>
              <a:rPr lang="en-US" sz="1800" b="1" i="0" u="none" strike="noStrike" cap="none">
                <a:solidFill>
                  <a:schemeClr val="dk1"/>
                </a:solidFill>
                <a:latin typeface="Garamond"/>
                <a:ea typeface="Garamond"/>
                <a:cs typeface="Garamond"/>
                <a:sym typeface="Garamond"/>
              </a:rPr>
              <a:t>Mona Saleh</a:t>
            </a:r>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Definition</a:t>
            </a:r>
            <a:endParaRPr/>
          </a:p>
        </p:txBody>
      </p:sp>
      <p:sp>
        <p:nvSpPr>
          <p:cNvPr id="134" name="Google Shape;134;p10"/>
          <p:cNvSpPr txBox="1">
            <a:spLocks noGrp="1"/>
          </p:cNvSpPr>
          <p:nvPr>
            <p:ph type="body" idx="1"/>
          </p:nvPr>
        </p:nvSpPr>
        <p:spPr>
          <a:xfrm>
            <a:off x="533400" y="1676400"/>
            <a:ext cx="807720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b="1"/>
              <a:t>Normalization</a:t>
            </a:r>
            <a:r>
              <a:rPr lang="en-US"/>
              <a:t>: The process of decomposing unsatisfactory "bad" relations by breaking up their attributes into smaller relations</a:t>
            </a:r>
            <a:endParaRPr/>
          </a:p>
          <a:p>
            <a:pPr marL="227013" lvl="0" indent="-227013" algn="l" rtl="0">
              <a:spcBef>
                <a:spcPts val="480"/>
              </a:spcBef>
              <a:spcAft>
                <a:spcPts val="0"/>
              </a:spcAft>
              <a:buSzPts val="2400"/>
              <a:buFont typeface="Noto Sans Symbols"/>
              <a:buNone/>
            </a:pPr>
            <a:endParaRPr/>
          </a:p>
          <a:p>
            <a:pPr marL="227013" lvl="0" indent="-227013" algn="l" rtl="0">
              <a:spcBef>
                <a:spcPts val="480"/>
              </a:spcBef>
              <a:spcAft>
                <a:spcPts val="0"/>
              </a:spcAft>
              <a:buSzPts val="2400"/>
              <a:buFont typeface="Arial"/>
              <a:buChar char="•"/>
            </a:pPr>
            <a:r>
              <a:rPr lang="en-US" b="1"/>
              <a:t>Normal form</a:t>
            </a:r>
            <a:r>
              <a:rPr lang="en-US"/>
              <a:t>: Condition using keys and FDs of a relation to certify whether a relation schema is in a particular normal form </a:t>
            </a:r>
            <a:endParaRPr/>
          </a:p>
          <a:p>
            <a:pPr marL="227013" lvl="0" indent="-74613" algn="l" rtl="0">
              <a:spcBef>
                <a:spcPts val="480"/>
              </a:spcBef>
              <a:spcAft>
                <a:spcPts val="0"/>
              </a:spcAft>
              <a:buSzPts val="2400"/>
              <a:buFont typeface="Arial"/>
              <a:buNone/>
            </a:pPr>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1"/>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First Normal Form</a:t>
            </a:r>
            <a:endParaRPr/>
          </a:p>
        </p:txBody>
      </p:sp>
      <p:sp>
        <p:nvSpPr>
          <p:cNvPr id="141" name="Google Shape;141;p11"/>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a:t>A relation is in </a:t>
            </a:r>
            <a:r>
              <a:rPr lang="en-US" b="1"/>
              <a:t>1NF </a:t>
            </a:r>
            <a:r>
              <a:rPr lang="en-US"/>
              <a:t>if it contains no multivalued, repeating groups or composite attributes</a:t>
            </a:r>
            <a:endParaRPr/>
          </a:p>
          <a:p>
            <a:pPr marL="0" lvl="0" indent="0" algn="l" rtl="0">
              <a:spcBef>
                <a:spcPts val="480"/>
              </a:spcBef>
              <a:spcAft>
                <a:spcPts val="0"/>
              </a:spcAft>
              <a:buSzPts val="2400"/>
              <a:buFont typeface="Arial"/>
              <a:buNone/>
            </a:pPr>
            <a:endParaRPr i="1"/>
          </a:p>
          <a:p>
            <a:pPr marL="0" lvl="0" indent="0" algn="l" rtl="0">
              <a:spcBef>
                <a:spcPts val="480"/>
              </a:spcBef>
              <a:spcAft>
                <a:spcPts val="0"/>
              </a:spcAft>
              <a:buSzPts val="2400"/>
              <a:buFont typeface="Arial"/>
              <a:buNone/>
            </a:pPr>
            <a:r>
              <a:rPr lang="en-US" b="1"/>
              <a:t>To put a relation in 1NF</a:t>
            </a:r>
            <a:endParaRPr/>
          </a:p>
          <a:p>
            <a:pPr marL="227013" lvl="0" indent="-227013" algn="l" rtl="0">
              <a:spcBef>
                <a:spcPts val="480"/>
              </a:spcBef>
              <a:spcAft>
                <a:spcPts val="0"/>
              </a:spcAft>
              <a:buSzPts val="2400"/>
              <a:buFont typeface="Arial"/>
              <a:buChar char="•"/>
            </a:pPr>
            <a:r>
              <a:rPr lang="en-US"/>
              <a:t>Remove each repeating group and place it in a new table carrying the PK as a FK</a:t>
            </a:r>
            <a:endParaRPr/>
          </a:p>
          <a:p>
            <a:pPr marL="227013" lvl="0" indent="-227013" algn="l" rtl="0">
              <a:spcBef>
                <a:spcPts val="480"/>
              </a:spcBef>
              <a:spcAft>
                <a:spcPts val="0"/>
              </a:spcAft>
              <a:buSzPts val="2400"/>
              <a:buFont typeface="Arial"/>
              <a:buChar char="•"/>
            </a:pPr>
            <a:r>
              <a:rPr lang="en-US"/>
              <a:t>Remove each multivalued attribute and place it in a new table carrying the PK as a FK</a:t>
            </a:r>
            <a:endParaRPr/>
          </a:p>
          <a:p>
            <a:pPr marL="227013" lvl="0" indent="-227013" algn="l" rtl="0">
              <a:spcBef>
                <a:spcPts val="480"/>
              </a:spcBef>
              <a:spcAft>
                <a:spcPts val="0"/>
              </a:spcAft>
              <a:buSzPts val="2400"/>
              <a:buFont typeface="Arial"/>
              <a:buChar char="•"/>
            </a:pPr>
            <a:r>
              <a:rPr lang="en-US"/>
              <a:t>Put composite attribute subparts each in a column when necessary</a:t>
            </a:r>
            <a:endParaRPr/>
          </a:p>
          <a:p>
            <a:pPr marL="0" lvl="0" indent="0" algn="l" rtl="0">
              <a:spcBef>
                <a:spcPts val="480"/>
              </a:spcBef>
              <a:spcAft>
                <a:spcPts val="0"/>
              </a:spcAft>
              <a:buSzPts val="2400"/>
              <a:buFont typeface="Arial"/>
              <a:buNone/>
            </a:pPr>
            <a:endParaRPr/>
          </a:p>
          <a:p>
            <a:pPr marL="227013" lvl="0" indent="-74613" algn="l" rtl="0">
              <a:spcBef>
                <a:spcPts val="480"/>
              </a:spcBef>
              <a:spcAft>
                <a:spcPts val="0"/>
              </a:spcAft>
              <a:buSzPts val="2400"/>
              <a:buFont typeface="Arial"/>
              <a:buNone/>
            </a:pPr>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School Example</a:t>
            </a:r>
            <a:endParaRPr/>
          </a:p>
        </p:txBody>
      </p:sp>
      <p:graphicFrame>
        <p:nvGraphicFramePr>
          <p:cNvPr id="148" name="Google Shape;148;p12"/>
          <p:cNvGraphicFramePr/>
          <p:nvPr/>
        </p:nvGraphicFramePr>
        <p:xfrm>
          <a:off x="76200" y="1371600"/>
          <a:ext cx="3000000" cy="3000000"/>
        </p:xfrm>
        <a:graphic>
          <a:graphicData uri="http://schemas.openxmlformats.org/drawingml/2006/table">
            <a:tbl>
              <a:tblPr firstRow="1" bandRow="1">
                <a:noFill/>
                <a:tableStyleId>{D275B8FE-31FD-4C36-BB1A-F164231FFB43}</a:tableStyleId>
              </a:tblPr>
              <a:tblGrid>
                <a:gridCol w="1066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1600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tblGrid>
              <a:tr h="772025">
                <a:tc>
                  <a:txBody>
                    <a:bodyPr/>
                    <a:lstStyle/>
                    <a:p>
                      <a:pPr marL="0" marR="0" lvl="0" indent="0" algn="l" rtl="0">
                        <a:spcBef>
                          <a:spcPts val="0"/>
                        </a:spcBef>
                        <a:spcAft>
                          <a:spcPts val="0"/>
                        </a:spcAft>
                        <a:buNone/>
                      </a:pPr>
                      <a:r>
                        <a:rPr lang="en-US" sz="1800" u="sng" strike="noStrike" cap="none"/>
                        <a:t>Stud_ID</a:t>
                      </a:r>
                      <a:endParaRPr sz="1800" u="sng"/>
                    </a:p>
                  </a:txBody>
                  <a:tcPr marL="91450" marR="91450" marT="45725" marB="45725"/>
                </a:tc>
                <a:tc>
                  <a:txBody>
                    <a:bodyPr/>
                    <a:lstStyle/>
                    <a:p>
                      <a:pPr marL="0" marR="0" lvl="0" indent="0" algn="l" rtl="0">
                        <a:spcBef>
                          <a:spcPts val="0"/>
                        </a:spcBef>
                        <a:spcAft>
                          <a:spcPts val="0"/>
                        </a:spcAft>
                        <a:buNone/>
                      </a:pPr>
                      <a:r>
                        <a:rPr lang="en-US" sz="1800"/>
                        <a:t>Name</a:t>
                      </a:r>
                      <a:endParaRPr/>
                    </a:p>
                  </a:txBody>
                  <a:tcPr marL="91450" marR="91450" marT="45725" marB="45725"/>
                </a:tc>
                <a:tc>
                  <a:txBody>
                    <a:bodyPr/>
                    <a:lstStyle/>
                    <a:p>
                      <a:pPr marL="0" marR="0" lvl="0" indent="0" algn="l" rtl="0">
                        <a:spcBef>
                          <a:spcPts val="0"/>
                        </a:spcBef>
                        <a:spcAft>
                          <a:spcPts val="0"/>
                        </a:spcAft>
                        <a:buNone/>
                      </a:pPr>
                      <a:r>
                        <a:rPr lang="en-US" sz="1800"/>
                        <a:t>Location</a:t>
                      </a:r>
                      <a:endParaRPr/>
                    </a:p>
                  </a:txBody>
                  <a:tcPr marL="91450" marR="91450" marT="45725" marB="45725"/>
                </a:tc>
                <a:tc>
                  <a:txBody>
                    <a:bodyPr/>
                    <a:lstStyle/>
                    <a:p>
                      <a:pPr marL="0" marR="0" lvl="0" indent="0" algn="l" rtl="0">
                        <a:spcBef>
                          <a:spcPts val="0"/>
                        </a:spcBef>
                        <a:spcAft>
                          <a:spcPts val="0"/>
                        </a:spcAft>
                        <a:buNone/>
                      </a:pPr>
                      <a:r>
                        <a:rPr lang="en-US" sz="1800"/>
                        <a:t>Tel</a:t>
                      </a:r>
                      <a:endParaRPr/>
                    </a:p>
                  </a:txBody>
                  <a:tcPr marL="91450" marR="91450" marT="45725" marB="45725"/>
                </a:tc>
                <a:tc>
                  <a:txBody>
                    <a:bodyPr/>
                    <a:lstStyle/>
                    <a:p>
                      <a:pPr marL="0" marR="0" lvl="0" indent="0" algn="l" rtl="0">
                        <a:spcBef>
                          <a:spcPts val="0"/>
                        </a:spcBef>
                        <a:spcAft>
                          <a:spcPts val="0"/>
                        </a:spcAft>
                        <a:buNone/>
                      </a:pPr>
                      <a:r>
                        <a:rPr lang="en-US" sz="1800"/>
                        <a:t>Level</a:t>
                      </a:r>
                      <a:endParaRPr/>
                    </a:p>
                  </a:txBody>
                  <a:tcPr marL="91450" marR="91450" marT="45725" marB="45725"/>
                </a:tc>
                <a:tc>
                  <a:txBody>
                    <a:bodyPr/>
                    <a:lstStyle/>
                    <a:p>
                      <a:pPr marL="0" marR="0" lvl="0" indent="0" algn="l" rtl="0">
                        <a:spcBef>
                          <a:spcPts val="0"/>
                        </a:spcBef>
                        <a:spcAft>
                          <a:spcPts val="0"/>
                        </a:spcAft>
                        <a:buNone/>
                      </a:pPr>
                      <a:r>
                        <a:rPr lang="en-US" sz="1800"/>
                        <a:t>Level_Mgr</a:t>
                      </a:r>
                      <a:endParaRPr sz="1800"/>
                    </a:p>
                  </a:txBody>
                  <a:tcPr marL="91450" marR="91450" marT="45725" marB="45725"/>
                </a:tc>
                <a:tc>
                  <a:txBody>
                    <a:bodyPr/>
                    <a:lstStyle/>
                    <a:p>
                      <a:pPr marL="0" marR="0" lvl="0" indent="0" algn="l" rtl="0">
                        <a:spcBef>
                          <a:spcPts val="0"/>
                        </a:spcBef>
                        <a:spcAft>
                          <a:spcPts val="0"/>
                        </a:spcAft>
                        <a:buNone/>
                      </a:pPr>
                      <a:r>
                        <a:rPr lang="en-US" sz="1800"/>
                        <a:t>Subject</a:t>
                      </a:r>
                      <a:endParaRPr/>
                    </a:p>
                  </a:txBody>
                  <a:tcPr marL="91450" marR="91450" marT="45725" marB="45725"/>
                </a:tc>
                <a:tc>
                  <a:txBody>
                    <a:bodyPr/>
                    <a:lstStyle/>
                    <a:p>
                      <a:pPr marL="0" marR="0" lvl="0" indent="0" algn="l" rtl="0">
                        <a:spcBef>
                          <a:spcPts val="0"/>
                        </a:spcBef>
                        <a:spcAft>
                          <a:spcPts val="0"/>
                        </a:spcAft>
                        <a:buNone/>
                      </a:pPr>
                      <a:r>
                        <a:rPr lang="en-US" sz="1800"/>
                        <a:t>Subj-Desc</a:t>
                      </a:r>
                      <a:endParaRPr sz="1800"/>
                    </a:p>
                  </a:txBody>
                  <a:tcPr marL="91450" marR="91450" marT="45725" marB="45725"/>
                </a:tc>
                <a:tc>
                  <a:txBody>
                    <a:bodyPr/>
                    <a:lstStyle/>
                    <a:p>
                      <a:pPr marL="0" marR="0" lvl="0" indent="0" algn="l" rtl="0">
                        <a:spcBef>
                          <a:spcPts val="0"/>
                        </a:spcBef>
                        <a:spcAft>
                          <a:spcPts val="0"/>
                        </a:spcAft>
                        <a:buNone/>
                      </a:pPr>
                      <a:r>
                        <a:rPr lang="en-US" sz="1800"/>
                        <a:t>G</a:t>
                      </a:r>
                      <a:endParaRPr/>
                    </a:p>
                  </a:txBody>
                  <a:tcPr marL="91450" marR="91450" marT="45725" marB="45725"/>
                </a:tc>
                <a:extLst>
                  <a:ext uri="{0D108BD9-81ED-4DB2-BD59-A6C34878D82A}">
                    <a16:rowId xmlns:a16="http://schemas.microsoft.com/office/drawing/2014/main" val="10000"/>
                  </a:ext>
                </a:extLst>
              </a:tr>
              <a:tr h="640125">
                <a:tc>
                  <a:txBody>
                    <a:bodyPr/>
                    <a:lstStyle/>
                    <a:p>
                      <a:pPr marL="0" marR="0" lvl="0" indent="0" algn="l" rtl="0">
                        <a:spcBef>
                          <a:spcPts val="0"/>
                        </a:spcBef>
                        <a:spcAft>
                          <a:spcPts val="0"/>
                        </a:spcAft>
                        <a:buNone/>
                      </a:pPr>
                      <a:r>
                        <a:rPr lang="en-US" sz="1800"/>
                        <a:t>11</a:t>
                      </a:r>
                      <a:endParaRPr/>
                    </a:p>
                  </a:txBody>
                  <a:tcPr marL="91450" marR="91450" marT="45725" marB="45725"/>
                </a:tc>
                <a:tc>
                  <a:txBody>
                    <a:bodyPr/>
                    <a:lstStyle/>
                    <a:p>
                      <a:pPr marL="0" marR="0" lvl="0" indent="0" algn="l" rtl="0">
                        <a:spcBef>
                          <a:spcPts val="0"/>
                        </a:spcBef>
                        <a:spcAft>
                          <a:spcPts val="0"/>
                        </a:spcAft>
                        <a:buNone/>
                      </a:pPr>
                      <a:r>
                        <a:rPr lang="en-US" sz="1800"/>
                        <a:t>Ali</a:t>
                      </a:r>
                      <a:endParaRPr/>
                    </a:p>
                  </a:txBody>
                  <a:tcPr marL="91450" marR="91450" marT="45725" marB="45725"/>
                </a:tc>
                <a:tc>
                  <a:txBody>
                    <a:bodyPr/>
                    <a:lstStyle/>
                    <a:p>
                      <a:pPr marL="0" marR="0" lvl="0" indent="0" algn="l" rtl="0">
                        <a:spcBef>
                          <a:spcPts val="0"/>
                        </a:spcBef>
                        <a:spcAft>
                          <a:spcPts val="0"/>
                        </a:spcAft>
                        <a:buNone/>
                      </a:pPr>
                      <a:r>
                        <a:rPr lang="en-US" sz="1800"/>
                        <a:t>Cairo</a:t>
                      </a:r>
                      <a:endParaRPr/>
                    </a:p>
                  </a:txBody>
                  <a:tcPr marL="91450" marR="91450" marT="45725" marB="45725"/>
                </a:tc>
                <a:tc>
                  <a:txBody>
                    <a:bodyPr/>
                    <a:lstStyle/>
                    <a:p>
                      <a:pPr marL="0" marR="0" lvl="0" indent="0" algn="l" rtl="0">
                        <a:spcBef>
                          <a:spcPts val="0"/>
                        </a:spcBef>
                        <a:spcAft>
                          <a:spcPts val="0"/>
                        </a:spcAft>
                        <a:buNone/>
                      </a:pPr>
                      <a:r>
                        <a:rPr lang="en-US" sz="1800"/>
                        <a:t>010</a:t>
                      </a:r>
                      <a:endParaRPr/>
                    </a:p>
                  </a:txBody>
                  <a:tcPr marL="91450" marR="91450" marT="45725" marB="45725"/>
                </a:tc>
                <a:tc>
                  <a:txBody>
                    <a:bodyPr/>
                    <a:lstStyle/>
                    <a:p>
                      <a:pPr marL="0" marR="0" lvl="0" indent="0" algn="l" rtl="0">
                        <a:spcBef>
                          <a:spcPts val="0"/>
                        </a:spcBef>
                        <a:spcAft>
                          <a:spcPts val="0"/>
                        </a:spcAft>
                        <a:buNone/>
                      </a:pPr>
                      <a:r>
                        <a:rPr lang="en-US" sz="1800"/>
                        <a:t>Primary</a:t>
                      </a:r>
                      <a:endParaRPr/>
                    </a:p>
                  </a:txBody>
                  <a:tcPr marL="91450" marR="91450" marT="45725" marB="45725"/>
                </a:tc>
                <a:tc>
                  <a:txBody>
                    <a:bodyPr/>
                    <a:lstStyle/>
                    <a:p>
                      <a:pPr marL="0" marR="0" lvl="0" indent="0" algn="l" rtl="0">
                        <a:spcBef>
                          <a:spcPts val="0"/>
                        </a:spcBef>
                        <a:spcAft>
                          <a:spcPts val="0"/>
                        </a:spcAft>
                        <a:buNone/>
                      </a:pPr>
                      <a:r>
                        <a:rPr lang="en-US" sz="1800"/>
                        <a:t>Noha M.</a:t>
                      </a:r>
                      <a:endParaRPr/>
                    </a:p>
                  </a:txBody>
                  <a:tcPr marL="91450" marR="91450" marT="45725" marB="45725"/>
                </a:tc>
                <a:tc>
                  <a:txBody>
                    <a:bodyPr/>
                    <a:lstStyle/>
                    <a:p>
                      <a:pPr marL="0" marR="0" lvl="0" indent="0" algn="l" rtl="0">
                        <a:spcBef>
                          <a:spcPts val="0"/>
                        </a:spcBef>
                        <a:spcAft>
                          <a:spcPts val="0"/>
                        </a:spcAft>
                        <a:buNone/>
                      </a:pPr>
                      <a:r>
                        <a:rPr lang="en-US" sz="1800"/>
                        <a:t>DB, CN</a:t>
                      </a:r>
                      <a:endParaRPr/>
                    </a:p>
                  </a:txBody>
                  <a:tcPr marL="91450" marR="91450" marT="45725" marB="45725"/>
                </a:tc>
                <a:tc>
                  <a:txBody>
                    <a:bodyPr/>
                    <a:lstStyle/>
                    <a:p>
                      <a:pPr marL="0" marR="0" lvl="0" indent="0" algn="l" rtl="0">
                        <a:spcBef>
                          <a:spcPts val="0"/>
                        </a:spcBef>
                        <a:spcAft>
                          <a:spcPts val="0"/>
                        </a:spcAft>
                        <a:buNone/>
                      </a:pPr>
                      <a:r>
                        <a:rPr lang="en-US" sz="1800"/>
                        <a:t>Database, Networks</a:t>
                      </a:r>
                      <a:endParaRPr sz="1800"/>
                    </a:p>
                  </a:txBody>
                  <a:tcPr marL="91450" marR="91450" marT="45725" marB="45725"/>
                </a:tc>
                <a:tc>
                  <a:txBody>
                    <a:bodyPr/>
                    <a:lstStyle/>
                    <a:p>
                      <a:pPr marL="0" marR="0" lvl="0" indent="0" algn="l" rtl="0">
                        <a:spcBef>
                          <a:spcPts val="0"/>
                        </a:spcBef>
                        <a:spcAft>
                          <a:spcPts val="0"/>
                        </a:spcAft>
                        <a:buNone/>
                      </a:pPr>
                      <a:r>
                        <a:rPr lang="en-US" sz="1800"/>
                        <a:t>A,B</a:t>
                      </a:r>
                      <a:endParaRPr/>
                    </a:p>
                  </a:txBody>
                  <a:tcPr marL="91450" marR="91450" marT="45725" marB="45725"/>
                </a:tc>
                <a:extLst>
                  <a:ext uri="{0D108BD9-81ED-4DB2-BD59-A6C34878D82A}">
                    <a16:rowId xmlns:a16="http://schemas.microsoft.com/office/drawing/2014/main" val="10001"/>
                  </a:ext>
                </a:extLst>
              </a:tr>
              <a:tr h="640125">
                <a:tc>
                  <a:txBody>
                    <a:bodyPr/>
                    <a:lstStyle/>
                    <a:p>
                      <a:pPr marL="0" marR="0" lvl="0" indent="0" algn="l" rtl="0">
                        <a:spcBef>
                          <a:spcPts val="0"/>
                        </a:spcBef>
                        <a:spcAft>
                          <a:spcPts val="0"/>
                        </a:spcAft>
                        <a:buNone/>
                      </a:pPr>
                      <a:r>
                        <a:rPr lang="en-US" sz="1800"/>
                        <a:t>22</a:t>
                      </a:r>
                      <a:endParaRPr/>
                    </a:p>
                  </a:txBody>
                  <a:tcPr marL="91450" marR="91450" marT="45725" marB="45725"/>
                </a:tc>
                <a:tc>
                  <a:txBody>
                    <a:bodyPr/>
                    <a:lstStyle/>
                    <a:p>
                      <a:pPr marL="0" marR="0" lvl="0" indent="0" algn="l" rtl="0">
                        <a:spcBef>
                          <a:spcPts val="0"/>
                        </a:spcBef>
                        <a:spcAft>
                          <a:spcPts val="0"/>
                        </a:spcAft>
                        <a:buNone/>
                      </a:pPr>
                      <a:r>
                        <a:rPr lang="en-US" sz="1800"/>
                        <a:t>Mai</a:t>
                      </a:r>
                      <a:endParaRPr/>
                    </a:p>
                  </a:txBody>
                  <a:tcPr marL="91450" marR="91450" marT="45725" marB="45725"/>
                </a:tc>
                <a:tc>
                  <a:txBody>
                    <a:bodyPr/>
                    <a:lstStyle/>
                    <a:p>
                      <a:pPr marL="0" marR="0" lvl="0" indent="0" algn="l" rtl="0">
                        <a:spcBef>
                          <a:spcPts val="0"/>
                        </a:spcBef>
                        <a:spcAft>
                          <a:spcPts val="0"/>
                        </a:spcAft>
                        <a:buNone/>
                      </a:pPr>
                      <a:r>
                        <a:rPr lang="en-US" sz="1800"/>
                        <a:t>Giza</a:t>
                      </a:r>
                      <a:endParaRPr/>
                    </a:p>
                  </a:txBody>
                  <a:tcPr marL="91450" marR="91450" marT="45725" marB="45725"/>
                </a:tc>
                <a:tc>
                  <a:txBody>
                    <a:bodyPr/>
                    <a:lstStyle/>
                    <a:p>
                      <a:pPr marL="0" marR="0" lvl="0" indent="0" algn="l" rtl="0">
                        <a:spcBef>
                          <a:spcPts val="0"/>
                        </a:spcBef>
                        <a:spcAft>
                          <a:spcPts val="0"/>
                        </a:spcAft>
                        <a:buNone/>
                      </a:pPr>
                      <a:r>
                        <a:rPr lang="en-US" sz="1800"/>
                        <a:t>011, 010</a:t>
                      </a:r>
                      <a:endParaRPr sz="1800"/>
                    </a:p>
                  </a:txBody>
                  <a:tcPr marL="91450" marR="91450" marT="45725" marB="45725"/>
                </a:tc>
                <a:tc>
                  <a:txBody>
                    <a:bodyPr/>
                    <a:lstStyle/>
                    <a:p>
                      <a:pPr marL="0" marR="0" lvl="0" indent="0" algn="l" rtl="0">
                        <a:spcBef>
                          <a:spcPts val="0"/>
                        </a:spcBef>
                        <a:spcAft>
                          <a:spcPts val="0"/>
                        </a:spcAft>
                        <a:buNone/>
                      </a:pPr>
                      <a:r>
                        <a:rPr lang="en-US" sz="1800"/>
                        <a:t>Primary</a:t>
                      </a:r>
                      <a:endParaRPr/>
                    </a:p>
                  </a:txBody>
                  <a:tcPr marL="91450" marR="91450" marT="45725" marB="45725"/>
                </a:tc>
                <a:tc>
                  <a:txBody>
                    <a:bodyPr/>
                    <a:lstStyle/>
                    <a:p>
                      <a:pPr marL="0" marR="0" lvl="0" indent="0" algn="l" rtl="0">
                        <a:spcBef>
                          <a:spcPts val="0"/>
                        </a:spcBef>
                        <a:spcAft>
                          <a:spcPts val="0"/>
                        </a:spcAft>
                        <a:buNone/>
                      </a:pPr>
                      <a:r>
                        <a:rPr lang="en-US" sz="1800"/>
                        <a:t>Noha M</a:t>
                      </a:r>
                      <a:endParaRPr/>
                    </a:p>
                  </a:txBody>
                  <a:tcPr marL="91450" marR="91450" marT="45725" marB="45725"/>
                </a:tc>
                <a:tc>
                  <a:txBody>
                    <a:bodyPr/>
                    <a:lstStyle/>
                    <a:p>
                      <a:pPr marL="0" marR="0" lvl="0" indent="0" algn="l" rtl="0">
                        <a:spcBef>
                          <a:spcPts val="0"/>
                        </a:spcBef>
                        <a:spcAft>
                          <a:spcPts val="0"/>
                        </a:spcAft>
                        <a:buNone/>
                      </a:pPr>
                      <a:r>
                        <a:rPr lang="en-US" sz="1800"/>
                        <a:t>CN, DB</a:t>
                      </a:r>
                      <a:endParaRPr/>
                    </a:p>
                  </a:txBody>
                  <a:tcPr marL="91450" marR="91450" marT="45725" marB="45725"/>
                </a:tc>
                <a:tc>
                  <a:txBody>
                    <a:bodyPr/>
                    <a:lstStyle/>
                    <a:p>
                      <a:pPr marL="0" marR="0" lvl="0" indent="0" algn="l" rtl="0">
                        <a:spcBef>
                          <a:spcPts val="0"/>
                        </a:spcBef>
                        <a:spcAft>
                          <a:spcPts val="0"/>
                        </a:spcAft>
                        <a:buNone/>
                      </a:pPr>
                      <a:r>
                        <a:rPr lang="en-US" sz="1800"/>
                        <a:t>Networks, Database</a:t>
                      </a:r>
                      <a:endParaRPr/>
                    </a:p>
                  </a:txBody>
                  <a:tcPr marL="91450" marR="91450" marT="45725" marB="45725"/>
                </a:tc>
                <a:tc>
                  <a:txBody>
                    <a:bodyPr/>
                    <a:lstStyle/>
                    <a:p>
                      <a:pPr marL="0" marR="0" lvl="0" indent="0" algn="l" rtl="0">
                        <a:spcBef>
                          <a:spcPts val="0"/>
                        </a:spcBef>
                        <a:spcAft>
                          <a:spcPts val="0"/>
                        </a:spcAft>
                        <a:buNone/>
                      </a:pPr>
                      <a:r>
                        <a:rPr lang="en-US" sz="1800"/>
                        <a:t>B, C</a:t>
                      </a:r>
                      <a:endParaRPr/>
                    </a:p>
                  </a:txBody>
                  <a:tcPr marL="91450" marR="91450" marT="45725" marB="45725"/>
                </a:tc>
                <a:extLst>
                  <a:ext uri="{0D108BD9-81ED-4DB2-BD59-A6C34878D82A}">
                    <a16:rowId xmlns:a16="http://schemas.microsoft.com/office/drawing/2014/main" val="10002"/>
                  </a:ext>
                </a:extLst>
              </a:tr>
              <a:tr h="640125">
                <a:tc>
                  <a:txBody>
                    <a:bodyPr/>
                    <a:lstStyle/>
                    <a:p>
                      <a:pPr marL="0" marR="0" lvl="0" indent="0" algn="l" rtl="0">
                        <a:spcBef>
                          <a:spcPts val="0"/>
                        </a:spcBef>
                        <a:spcAft>
                          <a:spcPts val="0"/>
                        </a:spcAft>
                        <a:buNone/>
                      </a:pPr>
                      <a:r>
                        <a:rPr lang="en-US" sz="1800"/>
                        <a:t>33</a:t>
                      </a:r>
                      <a:endParaRPr/>
                    </a:p>
                  </a:txBody>
                  <a:tcPr marL="91450" marR="91450" marT="45725" marB="45725"/>
                </a:tc>
                <a:tc>
                  <a:txBody>
                    <a:bodyPr/>
                    <a:lstStyle/>
                    <a:p>
                      <a:pPr marL="0" marR="0" lvl="0" indent="0" algn="l" rtl="0">
                        <a:spcBef>
                          <a:spcPts val="0"/>
                        </a:spcBef>
                        <a:spcAft>
                          <a:spcPts val="0"/>
                        </a:spcAft>
                        <a:buNone/>
                      </a:pPr>
                      <a:r>
                        <a:rPr lang="en-US" sz="1800"/>
                        <a:t>Marwa</a:t>
                      </a:r>
                      <a:endParaRPr sz="1800"/>
                    </a:p>
                  </a:txBody>
                  <a:tcPr marL="91450" marR="91450" marT="45725" marB="45725"/>
                </a:tc>
                <a:tc>
                  <a:txBody>
                    <a:bodyPr/>
                    <a:lstStyle/>
                    <a:p>
                      <a:pPr marL="0" marR="0" lvl="0" indent="0" algn="l" rtl="0">
                        <a:spcBef>
                          <a:spcPts val="0"/>
                        </a:spcBef>
                        <a:spcAft>
                          <a:spcPts val="0"/>
                        </a:spcAft>
                        <a:buNone/>
                      </a:pPr>
                      <a:r>
                        <a:rPr lang="en-US" sz="1800"/>
                        <a:t>Giza</a:t>
                      </a:r>
                      <a:endParaRPr/>
                    </a:p>
                  </a:txBody>
                  <a:tcPr marL="91450" marR="91450" marT="45725" marB="45725"/>
                </a:tc>
                <a:tc>
                  <a:txBody>
                    <a:bodyPr/>
                    <a:lstStyle/>
                    <a:p>
                      <a:pPr marL="0" marR="0" lvl="0" indent="0" algn="l" rtl="0">
                        <a:spcBef>
                          <a:spcPts val="0"/>
                        </a:spcBef>
                        <a:spcAft>
                          <a:spcPts val="0"/>
                        </a:spcAft>
                        <a:buNone/>
                      </a:pPr>
                      <a:r>
                        <a:rPr lang="en-US" sz="1800"/>
                        <a:t>010</a:t>
                      </a:r>
                      <a:endParaRPr/>
                    </a:p>
                  </a:txBody>
                  <a:tcPr marL="91450" marR="91450" marT="45725" marB="45725"/>
                </a:tc>
                <a:tc>
                  <a:txBody>
                    <a:bodyPr/>
                    <a:lstStyle/>
                    <a:p>
                      <a:pPr marL="0" marR="0" lvl="0" indent="0" algn="l" rtl="0">
                        <a:spcBef>
                          <a:spcPts val="0"/>
                        </a:spcBef>
                        <a:spcAft>
                          <a:spcPts val="0"/>
                        </a:spcAft>
                        <a:buNone/>
                      </a:pPr>
                      <a:r>
                        <a:rPr lang="en-US" sz="1800"/>
                        <a:t>Secon.</a:t>
                      </a:r>
                      <a:endParaRPr/>
                    </a:p>
                  </a:txBody>
                  <a:tcPr marL="91450" marR="91450" marT="45725" marB="45725"/>
                </a:tc>
                <a:tc>
                  <a:txBody>
                    <a:bodyPr/>
                    <a:lstStyle/>
                    <a:p>
                      <a:pPr marL="0" marR="0" lvl="0" indent="0" algn="l" rtl="0">
                        <a:spcBef>
                          <a:spcPts val="0"/>
                        </a:spcBef>
                        <a:spcAft>
                          <a:spcPts val="0"/>
                        </a:spcAft>
                        <a:buNone/>
                      </a:pPr>
                      <a:r>
                        <a:rPr lang="en-US" sz="1800"/>
                        <a:t>Moh.A.</a:t>
                      </a:r>
                      <a:endParaRPr/>
                    </a:p>
                  </a:txBody>
                  <a:tcPr marL="91450" marR="91450" marT="45725" marB="45725"/>
                </a:tc>
                <a:tc>
                  <a:txBody>
                    <a:bodyPr/>
                    <a:lstStyle/>
                    <a:p>
                      <a:pPr marL="0" marR="0" lvl="0" indent="0" algn="l" rtl="0">
                        <a:spcBef>
                          <a:spcPts val="0"/>
                        </a:spcBef>
                        <a:spcAft>
                          <a:spcPts val="0"/>
                        </a:spcAft>
                        <a:buNone/>
                      </a:pPr>
                      <a:r>
                        <a:rPr lang="en-US" sz="1800"/>
                        <a:t>SW, DB</a:t>
                      </a:r>
                      <a:endParaRPr/>
                    </a:p>
                  </a:txBody>
                  <a:tcPr marL="91450" marR="91450" marT="45725" marB="45725"/>
                </a:tc>
                <a:tc>
                  <a:txBody>
                    <a:bodyPr/>
                    <a:lstStyle/>
                    <a:p>
                      <a:pPr marL="0" marR="0" lvl="0" indent="0" algn="l" rtl="0">
                        <a:spcBef>
                          <a:spcPts val="0"/>
                        </a:spcBef>
                        <a:spcAft>
                          <a:spcPts val="0"/>
                        </a:spcAft>
                        <a:buNone/>
                      </a:pPr>
                      <a:r>
                        <a:rPr lang="en-US" sz="1800"/>
                        <a:t>Software, Database</a:t>
                      </a:r>
                      <a:endParaRPr/>
                    </a:p>
                  </a:txBody>
                  <a:tcPr marL="91450" marR="91450" marT="45725" marB="45725"/>
                </a:tc>
                <a:tc>
                  <a:txBody>
                    <a:bodyPr/>
                    <a:lstStyle/>
                    <a:p>
                      <a:pPr marL="0" marR="0" lvl="0" indent="0" algn="l" rtl="0">
                        <a:spcBef>
                          <a:spcPts val="0"/>
                        </a:spcBef>
                        <a:spcAft>
                          <a:spcPts val="0"/>
                        </a:spcAft>
                        <a:buNone/>
                      </a:pPr>
                      <a:r>
                        <a:rPr lang="en-US" sz="1800"/>
                        <a:t>A, A</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School Example 1NF</a:t>
            </a:r>
            <a:endParaRPr/>
          </a:p>
        </p:txBody>
      </p:sp>
      <p:graphicFrame>
        <p:nvGraphicFramePr>
          <p:cNvPr id="155" name="Google Shape;155;p13"/>
          <p:cNvGraphicFramePr/>
          <p:nvPr/>
        </p:nvGraphicFramePr>
        <p:xfrm>
          <a:off x="685800" y="1600200"/>
          <a:ext cx="3000000" cy="3000000"/>
        </p:xfrm>
        <a:graphic>
          <a:graphicData uri="http://schemas.openxmlformats.org/drawingml/2006/table">
            <a:tbl>
              <a:tblPr firstRow="1" bandRow="1">
                <a:noFill/>
                <a:tableStyleId>{6A242E61-3B61-4571-903B-4528CD0352B9}</a:tableStyleId>
              </a:tblPr>
              <a:tblGrid>
                <a:gridCol w="1539250">
                  <a:extLst>
                    <a:ext uri="{9D8B030D-6E8A-4147-A177-3AD203B41FA5}">
                      <a16:colId xmlns:a16="http://schemas.microsoft.com/office/drawing/2014/main" val="20000"/>
                    </a:ext>
                  </a:extLst>
                </a:gridCol>
                <a:gridCol w="1539250">
                  <a:extLst>
                    <a:ext uri="{9D8B030D-6E8A-4147-A177-3AD203B41FA5}">
                      <a16:colId xmlns:a16="http://schemas.microsoft.com/office/drawing/2014/main" val="20001"/>
                    </a:ext>
                  </a:extLst>
                </a:gridCol>
                <a:gridCol w="1539250">
                  <a:extLst>
                    <a:ext uri="{9D8B030D-6E8A-4147-A177-3AD203B41FA5}">
                      <a16:colId xmlns:a16="http://schemas.microsoft.com/office/drawing/2014/main" val="20002"/>
                    </a:ext>
                  </a:extLst>
                </a:gridCol>
                <a:gridCol w="1539250">
                  <a:extLst>
                    <a:ext uri="{9D8B030D-6E8A-4147-A177-3AD203B41FA5}">
                      <a16:colId xmlns:a16="http://schemas.microsoft.com/office/drawing/2014/main" val="20003"/>
                    </a:ext>
                  </a:extLst>
                </a:gridCol>
                <a:gridCol w="1539250">
                  <a:extLst>
                    <a:ext uri="{9D8B030D-6E8A-4147-A177-3AD203B41FA5}">
                      <a16:colId xmlns:a16="http://schemas.microsoft.com/office/drawing/2014/main" val="20004"/>
                    </a:ext>
                  </a:extLst>
                </a:gridCol>
              </a:tblGrid>
              <a:tr h="762000">
                <a:tc>
                  <a:txBody>
                    <a:bodyPr/>
                    <a:lstStyle/>
                    <a:p>
                      <a:pPr marL="0" marR="0" lvl="0" indent="0" algn="l" rtl="0">
                        <a:spcBef>
                          <a:spcPts val="0"/>
                        </a:spcBef>
                        <a:spcAft>
                          <a:spcPts val="0"/>
                        </a:spcAft>
                        <a:buNone/>
                      </a:pPr>
                      <a:r>
                        <a:rPr lang="en-US" sz="1800" u="sng"/>
                        <a:t>Stud_ID</a:t>
                      </a:r>
                      <a:endParaRPr sz="1800" u="sng"/>
                    </a:p>
                  </a:txBody>
                  <a:tcPr marL="91450" marR="91450" marT="45725" marB="45725"/>
                </a:tc>
                <a:tc>
                  <a:txBody>
                    <a:bodyPr/>
                    <a:lstStyle/>
                    <a:p>
                      <a:pPr marL="0" marR="0" lvl="0" indent="0" algn="l" rtl="0">
                        <a:spcBef>
                          <a:spcPts val="0"/>
                        </a:spcBef>
                        <a:spcAft>
                          <a:spcPts val="0"/>
                        </a:spcAft>
                        <a:buNone/>
                      </a:pPr>
                      <a:r>
                        <a:rPr lang="en-US" sz="1800"/>
                        <a:t>Name</a:t>
                      </a:r>
                      <a:endParaRPr/>
                    </a:p>
                  </a:txBody>
                  <a:tcPr marL="91450" marR="91450" marT="45725" marB="45725"/>
                </a:tc>
                <a:tc>
                  <a:txBody>
                    <a:bodyPr/>
                    <a:lstStyle/>
                    <a:p>
                      <a:pPr marL="0" marR="0" lvl="0" indent="0" algn="l" rtl="0">
                        <a:spcBef>
                          <a:spcPts val="0"/>
                        </a:spcBef>
                        <a:spcAft>
                          <a:spcPts val="0"/>
                        </a:spcAft>
                        <a:buNone/>
                      </a:pPr>
                      <a:r>
                        <a:rPr lang="en-US" sz="1800"/>
                        <a:t>Location</a:t>
                      </a:r>
                      <a:endParaRPr/>
                    </a:p>
                  </a:txBody>
                  <a:tcPr marL="91450" marR="91450" marT="45725" marB="45725"/>
                </a:tc>
                <a:tc>
                  <a:txBody>
                    <a:bodyPr/>
                    <a:lstStyle/>
                    <a:p>
                      <a:pPr marL="0" marR="0" lvl="0" indent="0" algn="l" rtl="0">
                        <a:spcBef>
                          <a:spcPts val="0"/>
                        </a:spcBef>
                        <a:spcAft>
                          <a:spcPts val="0"/>
                        </a:spcAft>
                        <a:buNone/>
                      </a:pPr>
                      <a:r>
                        <a:rPr lang="en-US" sz="1800"/>
                        <a:t>Level</a:t>
                      </a:r>
                      <a:endParaRPr/>
                    </a:p>
                  </a:txBody>
                  <a:tcPr marL="91450" marR="91450" marT="45725" marB="45725"/>
                </a:tc>
                <a:tc>
                  <a:txBody>
                    <a:bodyPr/>
                    <a:lstStyle/>
                    <a:p>
                      <a:pPr marL="0" marR="0" lvl="0" indent="0" algn="l" rtl="0">
                        <a:spcBef>
                          <a:spcPts val="0"/>
                        </a:spcBef>
                        <a:spcAft>
                          <a:spcPts val="0"/>
                        </a:spcAft>
                        <a:buNone/>
                      </a:pPr>
                      <a:r>
                        <a:rPr lang="en-US" sz="1800"/>
                        <a:t>Level_Mgr</a:t>
                      </a: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56" name="Google Shape;156;p13"/>
          <p:cNvGraphicFramePr/>
          <p:nvPr/>
        </p:nvGraphicFramePr>
        <p:xfrm>
          <a:off x="685800" y="2828925"/>
          <a:ext cx="3000000" cy="3000000"/>
        </p:xfrm>
        <a:graphic>
          <a:graphicData uri="http://schemas.openxmlformats.org/drawingml/2006/table">
            <a:tbl>
              <a:tblPr firstRow="1" bandRow="1">
                <a:noFill/>
                <a:tableStyleId>{6A242E61-3B61-4571-903B-4528CD0352B9}</a:tableStyleId>
              </a:tblPr>
              <a:tblGrid>
                <a:gridCol w="3162300">
                  <a:extLst>
                    <a:ext uri="{9D8B030D-6E8A-4147-A177-3AD203B41FA5}">
                      <a16:colId xmlns:a16="http://schemas.microsoft.com/office/drawing/2014/main" val="20000"/>
                    </a:ext>
                  </a:extLst>
                </a:gridCol>
                <a:gridCol w="3162300">
                  <a:extLst>
                    <a:ext uri="{9D8B030D-6E8A-4147-A177-3AD203B41FA5}">
                      <a16:colId xmlns:a16="http://schemas.microsoft.com/office/drawing/2014/main" val="20001"/>
                    </a:ext>
                  </a:extLst>
                </a:gridCol>
              </a:tblGrid>
              <a:tr h="600075">
                <a:tc>
                  <a:txBody>
                    <a:bodyPr/>
                    <a:lstStyle/>
                    <a:p>
                      <a:pPr marL="0" marR="0" lvl="0" indent="0" algn="l" rtl="0">
                        <a:spcBef>
                          <a:spcPts val="0"/>
                        </a:spcBef>
                        <a:spcAft>
                          <a:spcPts val="0"/>
                        </a:spcAft>
                        <a:buNone/>
                      </a:pPr>
                      <a:r>
                        <a:rPr lang="en-US" sz="1800" u="sng"/>
                        <a:t>Stud_ID</a:t>
                      </a:r>
                      <a:endParaRPr sz="1800" u="sng"/>
                    </a:p>
                  </a:txBody>
                  <a:tcPr marL="91450" marR="91450" marT="45775" marB="45775"/>
                </a:tc>
                <a:tc>
                  <a:txBody>
                    <a:bodyPr/>
                    <a:lstStyle/>
                    <a:p>
                      <a:pPr marL="0" marR="0" lvl="0" indent="0" algn="l" rtl="0">
                        <a:spcBef>
                          <a:spcPts val="0"/>
                        </a:spcBef>
                        <a:spcAft>
                          <a:spcPts val="0"/>
                        </a:spcAft>
                        <a:buNone/>
                      </a:pPr>
                      <a:r>
                        <a:rPr lang="en-US" sz="1800" u="sng"/>
                        <a:t>Tel</a:t>
                      </a:r>
                      <a:endParaRPr/>
                    </a:p>
                  </a:txBody>
                  <a:tcPr marL="91450" marR="91450" marT="45775" marB="45775"/>
                </a:tc>
                <a:extLst>
                  <a:ext uri="{0D108BD9-81ED-4DB2-BD59-A6C34878D82A}">
                    <a16:rowId xmlns:a16="http://schemas.microsoft.com/office/drawing/2014/main" val="10000"/>
                  </a:ext>
                </a:extLst>
              </a:tr>
            </a:tbl>
          </a:graphicData>
        </a:graphic>
      </p:graphicFrame>
      <p:graphicFrame>
        <p:nvGraphicFramePr>
          <p:cNvPr id="157" name="Google Shape;157;p13"/>
          <p:cNvGraphicFramePr/>
          <p:nvPr/>
        </p:nvGraphicFramePr>
        <p:xfrm>
          <a:off x="685800" y="3886200"/>
          <a:ext cx="3000000" cy="3000000"/>
        </p:xfrm>
        <a:graphic>
          <a:graphicData uri="http://schemas.openxmlformats.org/drawingml/2006/table">
            <a:tbl>
              <a:tblPr firstRow="1" bandRow="1">
                <a:noFill/>
                <a:tableStyleId>{6A242E61-3B61-4571-903B-4528CD0352B9}</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874525">
                  <a:extLst>
                    <a:ext uri="{9D8B030D-6E8A-4147-A177-3AD203B41FA5}">
                      <a16:colId xmlns:a16="http://schemas.microsoft.com/office/drawing/2014/main" val="20002"/>
                    </a:ext>
                  </a:extLst>
                </a:gridCol>
                <a:gridCol w="1249675">
                  <a:extLst>
                    <a:ext uri="{9D8B030D-6E8A-4147-A177-3AD203B41FA5}">
                      <a16:colId xmlns:a16="http://schemas.microsoft.com/office/drawing/2014/main" val="20003"/>
                    </a:ext>
                  </a:extLst>
                </a:gridCol>
              </a:tblGrid>
              <a:tr h="609600">
                <a:tc>
                  <a:txBody>
                    <a:bodyPr/>
                    <a:lstStyle/>
                    <a:p>
                      <a:pPr marL="0" marR="0" lvl="0" indent="0" algn="l" rtl="0">
                        <a:spcBef>
                          <a:spcPts val="0"/>
                        </a:spcBef>
                        <a:spcAft>
                          <a:spcPts val="0"/>
                        </a:spcAft>
                        <a:buNone/>
                      </a:pPr>
                      <a:r>
                        <a:rPr lang="en-US" sz="1800" u="sng"/>
                        <a:t>Stud_ID</a:t>
                      </a:r>
                      <a:endParaRPr sz="1800" u="sng"/>
                    </a:p>
                  </a:txBody>
                  <a:tcPr marL="91450" marR="91450" marT="45725" marB="45725"/>
                </a:tc>
                <a:tc>
                  <a:txBody>
                    <a:bodyPr/>
                    <a:lstStyle/>
                    <a:p>
                      <a:pPr marL="0" marR="0" lvl="0" indent="0" algn="l" rtl="0">
                        <a:spcBef>
                          <a:spcPts val="0"/>
                        </a:spcBef>
                        <a:spcAft>
                          <a:spcPts val="0"/>
                        </a:spcAft>
                        <a:buNone/>
                      </a:pPr>
                      <a:r>
                        <a:rPr lang="en-US" sz="1800" u="sng"/>
                        <a:t>Subject</a:t>
                      </a:r>
                      <a:endParaRPr/>
                    </a:p>
                  </a:txBody>
                  <a:tcPr marL="91450" marR="91450" marT="45725" marB="45725"/>
                </a:tc>
                <a:tc>
                  <a:txBody>
                    <a:bodyPr/>
                    <a:lstStyle/>
                    <a:p>
                      <a:pPr marL="0" marR="0" lvl="0" indent="0" algn="l" rtl="0">
                        <a:spcBef>
                          <a:spcPts val="0"/>
                        </a:spcBef>
                        <a:spcAft>
                          <a:spcPts val="0"/>
                        </a:spcAft>
                        <a:buNone/>
                      </a:pPr>
                      <a:r>
                        <a:rPr lang="en-US" sz="1800"/>
                        <a:t>Subject_Desc</a:t>
                      </a:r>
                      <a:endParaRPr sz="1800"/>
                    </a:p>
                  </a:txBody>
                  <a:tcPr marL="91450" marR="91450" marT="45725" marB="45725"/>
                </a:tc>
                <a:tc>
                  <a:txBody>
                    <a:bodyPr/>
                    <a:lstStyle/>
                    <a:p>
                      <a:pPr marL="0" marR="0" lvl="0" indent="0" algn="l" rtl="0">
                        <a:spcBef>
                          <a:spcPts val="0"/>
                        </a:spcBef>
                        <a:spcAft>
                          <a:spcPts val="0"/>
                        </a:spcAft>
                        <a:buNone/>
                      </a:pPr>
                      <a:r>
                        <a:rPr lang="en-US" sz="1800"/>
                        <a:t>Grade</a:t>
                      </a:r>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Second Normal Form</a:t>
            </a:r>
            <a:endParaRPr/>
          </a:p>
        </p:txBody>
      </p:sp>
      <p:sp>
        <p:nvSpPr>
          <p:cNvPr id="164" name="Google Shape;164;p14"/>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a:t>A relation is in </a:t>
            </a:r>
            <a:r>
              <a:rPr lang="en-US" b="1"/>
              <a:t>2NF</a:t>
            </a:r>
            <a:r>
              <a:rPr lang="en-US"/>
              <a:t> if it is in 1NF and every nonkey</a:t>
            </a:r>
            <a:endParaRPr/>
          </a:p>
          <a:p>
            <a:pPr marL="0" lvl="0" indent="0" algn="l" rtl="0">
              <a:spcBef>
                <a:spcPts val="480"/>
              </a:spcBef>
              <a:spcAft>
                <a:spcPts val="0"/>
              </a:spcAft>
              <a:buSzPts val="2400"/>
              <a:buFont typeface="Arial"/>
              <a:buNone/>
            </a:pPr>
            <a:r>
              <a:rPr lang="en-US"/>
              <a:t>attribute is not partially dependent on the primary key</a:t>
            </a:r>
            <a:endParaRPr/>
          </a:p>
          <a:p>
            <a:pPr marL="227013" lvl="0" indent="-74613" algn="l" rtl="0">
              <a:spcBef>
                <a:spcPts val="480"/>
              </a:spcBef>
              <a:spcAft>
                <a:spcPts val="0"/>
              </a:spcAft>
              <a:buSzPts val="2400"/>
              <a:buFont typeface="Arial"/>
              <a:buNone/>
            </a:pPr>
            <a:endParaRPr/>
          </a:p>
          <a:p>
            <a:pPr marL="0" lvl="0" indent="0" algn="l" rtl="0">
              <a:spcBef>
                <a:spcPts val="480"/>
              </a:spcBef>
              <a:spcAft>
                <a:spcPts val="0"/>
              </a:spcAft>
              <a:buSzPts val="2400"/>
              <a:buFont typeface="Arial"/>
              <a:buNone/>
            </a:pPr>
            <a:r>
              <a:rPr lang="en-US" b="1"/>
              <a:t>To put a relation in 2NF</a:t>
            </a:r>
            <a:endParaRPr/>
          </a:p>
          <a:p>
            <a:pPr marL="227013" lvl="0" indent="-227013" algn="l" rtl="0">
              <a:spcBef>
                <a:spcPts val="480"/>
              </a:spcBef>
              <a:spcAft>
                <a:spcPts val="0"/>
              </a:spcAft>
              <a:buSzPts val="2400"/>
              <a:buFont typeface="Arial"/>
              <a:buChar char="•"/>
            </a:pPr>
            <a:r>
              <a:rPr lang="en-US"/>
              <a:t>Remove partial functional dependent non-keys carrying the key they depend on and place them in a new table</a:t>
            </a:r>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5"/>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Guidelines</a:t>
            </a:r>
            <a:endParaRPr/>
          </a:p>
        </p:txBody>
      </p:sp>
      <p:sp>
        <p:nvSpPr>
          <p:cNvPr id="171" name="Google Shape;171;p15"/>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a:t>A relation is in 2NF if it is in 1NF and any one of these is true:</a:t>
            </a:r>
            <a:endParaRPr/>
          </a:p>
          <a:p>
            <a:pPr marL="569913" lvl="1" indent="-228600" algn="l" rtl="0">
              <a:spcBef>
                <a:spcPts val="400"/>
              </a:spcBef>
              <a:spcAft>
                <a:spcPts val="0"/>
              </a:spcAft>
              <a:buSzPts val="2000"/>
              <a:buFont typeface="Arial"/>
              <a:buChar char="•"/>
            </a:pPr>
            <a:r>
              <a:rPr lang="en-US"/>
              <a:t>the PK consists of only 1 attribute</a:t>
            </a:r>
            <a:endParaRPr/>
          </a:p>
          <a:p>
            <a:pPr marL="569913" lvl="1" indent="-228600" algn="l" rtl="0">
              <a:spcBef>
                <a:spcPts val="400"/>
              </a:spcBef>
              <a:spcAft>
                <a:spcPts val="0"/>
              </a:spcAft>
              <a:buSzPts val="2000"/>
              <a:buFont typeface="Arial"/>
              <a:buChar char="•"/>
            </a:pPr>
            <a:r>
              <a:rPr lang="en-US"/>
              <a:t>all attributes are part of the PK (no nonkey attributes)</a:t>
            </a:r>
            <a:endParaRPr/>
          </a:p>
          <a:p>
            <a:pPr marL="569913" lvl="1" indent="-228600" algn="l" rtl="0">
              <a:spcBef>
                <a:spcPts val="400"/>
              </a:spcBef>
              <a:spcAft>
                <a:spcPts val="0"/>
              </a:spcAft>
              <a:buSzPts val="2000"/>
              <a:buFont typeface="Arial"/>
              <a:buChar char="•"/>
            </a:pPr>
            <a:r>
              <a:rPr lang="en-US"/>
              <a:t>every non key attribute is functionally dependent on the whole PK </a:t>
            </a:r>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School Example 2NF</a:t>
            </a:r>
            <a:endParaRPr/>
          </a:p>
        </p:txBody>
      </p:sp>
      <p:graphicFrame>
        <p:nvGraphicFramePr>
          <p:cNvPr id="178" name="Google Shape;178;p16"/>
          <p:cNvGraphicFramePr/>
          <p:nvPr/>
        </p:nvGraphicFramePr>
        <p:xfrm>
          <a:off x="685800" y="1600200"/>
          <a:ext cx="3000000" cy="3000000"/>
        </p:xfrm>
        <a:graphic>
          <a:graphicData uri="http://schemas.openxmlformats.org/drawingml/2006/table">
            <a:tbl>
              <a:tblPr firstRow="1" bandRow="1">
                <a:noFill/>
                <a:tableStyleId>{6A242E61-3B61-4571-903B-4528CD0352B9}</a:tableStyleId>
              </a:tblPr>
              <a:tblGrid>
                <a:gridCol w="1539250">
                  <a:extLst>
                    <a:ext uri="{9D8B030D-6E8A-4147-A177-3AD203B41FA5}">
                      <a16:colId xmlns:a16="http://schemas.microsoft.com/office/drawing/2014/main" val="20000"/>
                    </a:ext>
                  </a:extLst>
                </a:gridCol>
                <a:gridCol w="1539250">
                  <a:extLst>
                    <a:ext uri="{9D8B030D-6E8A-4147-A177-3AD203B41FA5}">
                      <a16:colId xmlns:a16="http://schemas.microsoft.com/office/drawing/2014/main" val="20001"/>
                    </a:ext>
                  </a:extLst>
                </a:gridCol>
                <a:gridCol w="1539250">
                  <a:extLst>
                    <a:ext uri="{9D8B030D-6E8A-4147-A177-3AD203B41FA5}">
                      <a16:colId xmlns:a16="http://schemas.microsoft.com/office/drawing/2014/main" val="20002"/>
                    </a:ext>
                  </a:extLst>
                </a:gridCol>
                <a:gridCol w="1539250">
                  <a:extLst>
                    <a:ext uri="{9D8B030D-6E8A-4147-A177-3AD203B41FA5}">
                      <a16:colId xmlns:a16="http://schemas.microsoft.com/office/drawing/2014/main" val="20003"/>
                    </a:ext>
                  </a:extLst>
                </a:gridCol>
                <a:gridCol w="1539250">
                  <a:extLst>
                    <a:ext uri="{9D8B030D-6E8A-4147-A177-3AD203B41FA5}">
                      <a16:colId xmlns:a16="http://schemas.microsoft.com/office/drawing/2014/main" val="20004"/>
                    </a:ext>
                  </a:extLst>
                </a:gridCol>
              </a:tblGrid>
              <a:tr h="762000">
                <a:tc>
                  <a:txBody>
                    <a:bodyPr/>
                    <a:lstStyle/>
                    <a:p>
                      <a:pPr marL="0" marR="0" lvl="0" indent="0" algn="l" rtl="0">
                        <a:spcBef>
                          <a:spcPts val="0"/>
                        </a:spcBef>
                        <a:spcAft>
                          <a:spcPts val="0"/>
                        </a:spcAft>
                        <a:buNone/>
                      </a:pPr>
                      <a:r>
                        <a:rPr lang="en-US" sz="1800" u="sng"/>
                        <a:t>Stud_ID</a:t>
                      </a:r>
                      <a:endParaRPr sz="1800" u="sng"/>
                    </a:p>
                  </a:txBody>
                  <a:tcPr marL="91450" marR="91450" marT="45725" marB="45725"/>
                </a:tc>
                <a:tc>
                  <a:txBody>
                    <a:bodyPr/>
                    <a:lstStyle/>
                    <a:p>
                      <a:pPr marL="0" marR="0" lvl="0" indent="0" algn="l" rtl="0">
                        <a:spcBef>
                          <a:spcPts val="0"/>
                        </a:spcBef>
                        <a:spcAft>
                          <a:spcPts val="0"/>
                        </a:spcAft>
                        <a:buNone/>
                      </a:pPr>
                      <a:r>
                        <a:rPr lang="en-US" sz="1800"/>
                        <a:t>Name</a:t>
                      </a:r>
                      <a:endParaRPr/>
                    </a:p>
                  </a:txBody>
                  <a:tcPr marL="91450" marR="91450" marT="45725" marB="45725"/>
                </a:tc>
                <a:tc>
                  <a:txBody>
                    <a:bodyPr/>
                    <a:lstStyle/>
                    <a:p>
                      <a:pPr marL="0" marR="0" lvl="0" indent="0" algn="l" rtl="0">
                        <a:spcBef>
                          <a:spcPts val="0"/>
                        </a:spcBef>
                        <a:spcAft>
                          <a:spcPts val="0"/>
                        </a:spcAft>
                        <a:buNone/>
                      </a:pPr>
                      <a:r>
                        <a:rPr lang="en-US" sz="1800"/>
                        <a:t>Location</a:t>
                      </a:r>
                      <a:endParaRPr/>
                    </a:p>
                  </a:txBody>
                  <a:tcPr marL="91450" marR="91450" marT="45725" marB="45725"/>
                </a:tc>
                <a:tc>
                  <a:txBody>
                    <a:bodyPr/>
                    <a:lstStyle/>
                    <a:p>
                      <a:pPr marL="0" marR="0" lvl="0" indent="0" algn="l" rtl="0">
                        <a:spcBef>
                          <a:spcPts val="0"/>
                        </a:spcBef>
                        <a:spcAft>
                          <a:spcPts val="0"/>
                        </a:spcAft>
                        <a:buNone/>
                      </a:pPr>
                      <a:r>
                        <a:rPr lang="en-US" sz="1800"/>
                        <a:t>Level</a:t>
                      </a:r>
                      <a:endParaRPr/>
                    </a:p>
                  </a:txBody>
                  <a:tcPr marL="91450" marR="91450" marT="45725" marB="45725"/>
                </a:tc>
                <a:tc>
                  <a:txBody>
                    <a:bodyPr/>
                    <a:lstStyle/>
                    <a:p>
                      <a:pPr marL="0" marR="0" lvl="0" indent="0" algn="l" rtl="0">
                        <a:spcBef>
                          <a:spcPts val="0"/>
                        </a:spcBef>
                        <a:spcAft>
                          <a:spcPts val="0"/>
                        </a:spcAft>
                        <a:buNone/>
                      </a:pPr>
                      <a:r>
                        <a:rPr lang="en-US" sz="1800"/>
                        <a:t>Level_Mgr</a:t>
                      </a: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79" name="Google Shape;179;p16"/>
          <p:cNvGraphicFramePr/>
          <p:nvPr/>
        </p:nvGraphicFramePr>
        <p:xfrm>
          <a:off x="685800" y="2828925"/>
          <a:ext cx="3000000" cy="3000000"/>
        </p:xfrm>
        <a:graphic>
          <a:graphicData uri="http://schemas.openxmlformats.org/drawingml/2006/table">
            <a:tbl>
              <a:tblPr firstRow="1" bandRow="1">
                <a:noFill/>
                <a:tableStyleId>{6A242E61-3B61-4571-903B-4528CD0352B9}</a:tableStyleId>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600075">
                <a:tc>
                  <a:txBody>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rPr>
                        <a:t>Stud_ID</a:t>
                      </a:r>
                      <a:endParaRPr sz="1800" u="sng">
                        <a:solidFill>
                          <a:schemeClr val="dk1"/>
                        </a:solidFill>
                        <a:latin typeface="Arial"/>
                        <a:ea typeface="Arial"/>
                        <a:cs typeface="Arial"/>
                        <a:sym typeface="Arial"/>
                      </a:endParaRPr>
                    </a:p>
                  </a:txBody>
                  <a:tcPr marL="91450" marR="91450" marT="45775" marB="45775"/>
                </a:tc>
                <a:tc>
                  <a:txBody>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rPr>
                        <a:t>Tel</a:t>
                      </a:r>
                      <a:endParaRPr/>
                    </a:p>
                  </a:txBody>
                  <a:tcPr marL="91450" marR="91450" marT="45775" marB="45775"/>
                </a:tc>
                <a:extLst>
                  <a:ext uri="{0D108BD9-81ED-4DB2-BD59-A6C34878D82A}">
                    <a16:rowId xmlns:a16="http://schemas.microsoft.com/office/drawing/2014/main" val="10000"/>
                  </a:ext>
                </a:extLst>
              </a:tr>
            </a:tbl>
          </a:graphicData>
        </a:graphic>
      </p:graphicFrame>
      <p:graphicFrame>
        <p:nvGraphicFramePr>
          <p:cNvPr id="180" name="Google Shape;180;p16"/>
          <p:cNvGraphicFramePr/>
          <p:nvPr/>
        </p:nvGraphicFramePr>
        <p:xfrm>
          <a:off x="685800" y="3886200"/>
          <a:ext cx="3000000" cy="3000000"/>
        </p:xfrm>
        <a:graphic>
          <a:graphicData uri="http://schemas.openxmlformats.org/drawingml/2006/table">
            <a:tbl>
              <a:tblPr firstRow="1" bandRow="1">
                <a:noFill/>
                <a:tableStyleId>{6A242E61-3B61-4571-903B-4528CD0352B9}</a:tableStyleId>
              </a:tblPr>
              <a:tblGrid>
                <a:gridCol w="1605650">
                  <a:extLst>
                    <a:ext uri="{9D8B030D-6E8A-4147-A177-3AD203B41FA5}">
                      <a16:colId xmlns:a16="http://schemas.microsoft.com/office/drawing/2014/main" val="20000"/>
                    </a:ext>
                  </a:extLst>
                </a:gridCol>
                <a:gridCol w="1605650">
                  <a:extLst>
                    <a:ext uri="{9D8B030D-6E8A-4147-A177-3AD203B41FA5}">
                      <a16:colId xmlns:a16="http://schemas.microsoft.com/office/drawing/2014/main" val="20001"/>
                    </a:ext>
                  </a:extLst>
                </a:gridCol>
                <a:gridCol w="1284525">
                  <a:extLst>
                    <a:ext uri="{9D8B030D-6E8A-4147-A177-3AD203B41FA5}">
                      <a16:colId xmlns:a16="http://schemas.microsoft.com/office/drawing/2014/main" val="20002"/>
                    </a:ext>
                  </a:extLst>
                </a:gridCol>
              </a:tblGrid>
              <a:tr h="609600">
                <a:tc>
                  <a:txBody>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rPr>
                        <a:t>Stud_ID</a:t>
                      </a:r>
                      <a:endParaRPr sz="1800" u="sng">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rPr>
                        <a:t>Subject</a:t>
                      </a:r>
                      <a:endParaRPr/>
                    </a:p>
                  </a:txBody>
                  <a:tcPr marL="91450" marR="91450" marT="45725" marB="45725"/>
                </a:tc>
                <a:tc>
                  <a:txBody>
                    <a:bodyPr/>
                    <a:lstStyle/>
                    <a:p>
                      <a:pPr marL="0" marR="0" lvl="0" indent="0" algn="l" rtl="0">
                        <a:spcBef>
                          <a:spcPts val="0"/>
                        </a:spcBef>
                        <a:spcAft>
                          <a:spcPts val="0"/>
                        </a:spcAft>
                        <a:buNone/>
                      </a:pPr>
                      <a:r>
                        <a:rPr lang="en-US" sz="1800"/>
                        <a:t>Grade</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81" name="Google Shape;181;p16"/>
          <p:cNvGraphicFramePr/>
          <p:nvPr/>
        </p:nvGraphicFramePr>
        <p:xfrm>
          <a:off x="685800" y="5029200"/>
          <a:ext cx="3000000" cy="3000000"/>
        </p:xfrm>
        <a:graphic>
          <a:graphicData uri="http://schemas.openxmlformats.org/drawingml/2006/table">
            <a:tbl>
              <a:tblPr firstRow="1" bandRow="1">
                <a:noFill/>
                <a:tableStyleId>{6A242E61-3B61-4571-903B-4528CD0352B9}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609600">
                <a:tc>
                  <a:txBody>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rPr>
                        <a:t>Subject</a:t>
                      </a:r>
                      <a:endParaRPr/>
                    </a:p>
                  </a:txBody>
                  <a:tcPr marL="91450" marR="91450" marT="45725" marB="45725"/>
                </a:tc>
                <a:tc>
                  <a:txBody>
                    <a:bodyPr/>
                    <a:lstStyle/>
                    <a:p>
                      <a:pPr marL="0" marR="0" lvl="0" indent="0" algn="l" rtl="0">
                        <a:spcBef>
                          <a:spcPts val="0"/>
                        </a:spcBef>
                        <a:spcAft>
                          <a:spcPts val="0"/>
                        </a:spcAft>
                        <a:buNone/>
                      </a:pPr>
                      <a:r>
                        <a:rPr lang="en-US" sz="1800"/>
                        <a:t>Subject_Desc</a:t>
                      </a:r>
                      <a:endParaRPr sz="180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Third Normal Form</a:t>
            </a:r>
            <a:endParaRPr/>
          </a:p>
        </p:txBody>
      </p:sp>
      <p:sp>
        <p:nvSpPr>
          <p:cNvPr id="188" name="Google Shape;188;p17"/>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a:t>A relation is in </a:t>
            </a:r>
            <a:r>
              <a:rPr lang="en-US" b="1"/>
              <a:t>3NF </a:t>
            </a:r>
            <a:r>
              <a:rPr lang="en-US"/>
              <a:t>if it is in 2NF and no </a:t>
            </a:r>
            <a:r>
              <a:rPr lang="en-US" i="1"/>
              <a:t>transitive dependencies</a:t>
            </a:r>
            <a:r>
              <a:rPr lang="en-US"/>
              <a:t> exist</a:t>
            </a:r>
            <a:endParaRPr/>
          </a:p>
          <a:p>
            <a:pPr marL="0" lvl="0" indent="0" algn="l" rtl="0">
              <a:spcBef>
                <a:spcPts val="480"/>
              </a:spcBef>
              <a:spcAft>
                <a:spcPts val="0"/>
              </a:spcAft>
              <a:buSzPts val="2400"/>
              <a:buFont typeface="Arial"/>
              <a:buNone/>
            </a:pPr>
            <a:endParaRPr b="1"/>
          </a:p>
          <a:p>
            <a:pPr marL="0" lvl="0" indent="0" algn="l" rtl="0">
              <a:spcBef>
                <a:spcPts val="480"/>
              </a:spcBef>
              <a:spcAft>
                <a:spcPts val="0"/>
              </a:spcAft>
              <a:buSzPts val="2400"/>
              <a:buFont typeface="Arial"/>
              <a:buNone/>
            </a:pPr>
            <a:r>
              <a:rPr lang="en-US" b="1"/>
              <a:t>To put a relation in 3NF</a:t>
            </a:r>
            <a:endParaRPr/>
          </a:p>
          <a:p>
            <a:pPr marL="227013" lvl="0" indent="-227013" algn="l" rtl="0">
              <a:spcBef>
                <a:spcPts val="480"/>
              </a:spcBef>
              <a:spcAft>
                <a:spcPts val="0"/>
              </a:spcAft>
              <a:buSzPts val="2400"/>
              <a:buFont typeface="Arial"/>
              <a:buChar char="•"/>
            </a:pPr>
            <a:r>
              <a:rPr lang="en-US"/>
              <a:t>Remove the nonkey attributes carrying the nonkey attribute they depend on and place them in a new table. (Hint: leave the nonkey they depend on in the same table as well)</a:t>
            </a:r>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School Example 3NF</a:t>
            </a:r>
            <a:endParaRPr/>
          </a:p>
        </p:txBody>
      </p:sp>
      <p:graphicFrame>
        <p:nvGraphicFramePr>
          <p:cNvPr id="195" name="Google Shape;195;p18"/>
          <p:cNvGraphicFramePr/>
          <p:nvPr/>
        </p:nvGraphicFramePr>
        <p:xfrm>
          <a:off x="685800" y="1600200"/>
          <a:ext cx="3000000" cy="3000000"/>
        </p:xfrm>
        <a:graphic>
          <a:graphicData uri="http://schemas.openxmlformats.org/drawingml/2006/table">
            <a:tbl>
              <a:tblPr firstRow="1" bandRow="1">
                <a:noFill/>
                <a:tableStyleId>{6A242E61-3B61-4571-903B-4528CD0352B9}</a:tableStyleId>
              </a:tblPr>
              <a:tblGrid>
                <a:gridCol w="1539075">
                  <a:extLst>
                    <a:ext uri="{9D8B030D-6E8A-4147-A177-3AD203B41FA5}">
                      <a16:colId xmlns:a16="http://schemas.microsoft.com/office/drawing/2014/main" val="20000"/>
                    </a:ext>
                  </a:extLst>
                </a:gridCol>
                <a:gridCol w="1539075">
                  <a:extLst>
                    <a:ext uri="{9D8B030D-6E8A-4147-A177-3AD203B41FA5}">
                      <a16:colId xmlns:a16="http://schemas.microsoft.com/office/drawing/2014/main" val="20001"/>
                    </a:ext>
                  </a:extLst>
                </a:gridCol>
                <a:gridCol w="1539075">
                  <a:extLst>
                    <a:ext uri="{9D8B030D-6E8A-4147-A177-3AD203B41FA5}">
                      <a16:colId xmlns:a16="http://schemas.microsoft.com/office/drawing/2014/main" val="20002"/>
                    </a:ext>
                  </a:extLst>
                </a:gridCol>
                <a:gridCol w="1539075">
                  <a:extLst>
                    <a:ext uri="{9D8B030D-6E8A-4147-A177-3AD203B41FA5}">
                      <a16:colId xmlns:a16="http://schemas.microsoft.com/office/drawing/2014/main" val="20003"/>
                    </a:ext>
                  </a:extLst>
                </a:gridCol>
              </a:tblGrid>
              <a:tr h="533400">
                <a:tc>
                  <a:txBody>
                    <a:bodyPr/>
                    <a:lstStyle/>
                    <a:p>
                      <a:pPr marL="0" marR="0" lvl="0" indent="0" algn="l" rtl="0">
                        <a:spcBef>
                          <a:spcPts val="0"/>
                        </a:spcBef>
                        <a:spcAft>
                          <a:spcPts val="0"/>
                        </a:spcAft>
                        <a:buNone/>
                      </a:pPr>
                      <a:r>
                        <a:rPr lang="en-US" sz="1800" u="sng"/>
                        <a:t>Stud_ID</a:t>
                      </a:r>
                      <a:endParaRPr sz="1800" u="sng"/>
                    </a:p>
                  </a:txBody>
                  <a:tcPr marL="91425" marR="91425" marT="45725" marB="45725"/>
                </a:tc>
                <a:tc>
                  <a:txBody>
                    <a:bodyPr/>
                    <a:lstStyle/>
                    <a:p>
                      <a:pPr marL="0" marR="0" lvl="0" indent="0" algn="l" rtl="0">
                        <a:spcBef>
                          <a:spcPts val="0"/>
                        </a:spcBef>
                        <a:spcAft>
                          <a:spcPts val="0"/>
                        </a:spcAft>
                        <a:buNone/>
                      </a:pPr>
                      <a:r>
                        <a:rPr lang="en-US" sz="1800"/>
                        <a:t>Name</a:t>
                      </a:r>
                      <a:endParaRPr/>
                    </a:p>
                  </a:txBody>
                  <a:tcPr marL="91425" marR="91425" marT="45725" marB="45725"/>
                </a:tc>
                <a:tc>
                  <a:txBody>
                    <a:bodyPr/>
                    <a:lstStyle/>
                    <a:p>
                      <a:pPr marL="0" marR="0" lvl="0" indent="0" algn="l" rtl="0">
                        <a:spcBef>
                          <a:spcPts val="0"/>
                        </a:spcBef>
                        <a:spcAft>
                          <a:spcPts val="0"/>
                        </a:spcAft>
                        <a:buNone/>
                      </a:pPr>
                      <a:r>
                        <a:rPr lang="en-US" sz="1800"/>
                        <a:t>Location</a:t>
                      </a:r>
                      <a:endParaRPr/>
                    </a:p>
                  </a:txBody>
                  <a:tcPr marL="91425" marR="91425" marT="45725" marB="45725"/>
                </a:tc>
                <a:tc>
                  <a:txBody>
                    <a:bodyPr/>
                    <a:lstStyle/>
                    <a:p>
                      <a:pPr marL="0" marR="0" lvl="0" indent="0" algn="l" rtl="0">
                        <a:spcBef>
                          <a:spcPts val="0"/>
                        </a:spcBef>
                        <a:spcAft>
                          <a:spcPts val="0"/>
                        </a:spcAft>
                        <a:buNone/>
                      </a:pPr>
                      <a:r>
                        <a:rPr lang="en-US" sz="1800"/>
                        <a:t>Level</a:t>
                      </a:r>
                      <a:endParaRPr/>
                    </a:p>
                  </a:txBody>
                  <a:tcPr marL="91425" marR="91425" marT="45725" marB="45725"/>
                </a:tc>
                <a:extLst>
                  <a:ext uri="{0D108BD9-81ED-4DB2-BD59-A6C34878D82A}">
                    <a16:rowId xmlns:a16="http://schemas.microsoft.com/office/drawing/2014/main" val="10000"/>
                  </a:ext>
                </a:extLst>
              </a:tr>
            </a:tbl>
          </a:graphicData>
        </a:graphic>
      </p:graphicFrame>
      <p:graphicFrame>
        <p:nvGraphicFramePr>
          <p:cNvPr id="196" name="Google Shape;196;p18"/>
          <p:cNvGraphicFramePr/>
          <p:nvPr/>
        </p:nvGraphicFramePr>
        <p:xfrm>
          <a:off x="685800" y="2667000"/>
          <a:ext cx="3000000" cy="3000000"/>
        </p:xfrm>
        <a:graphic>
          <a:graphicData uri="http://schemas.openxmlformats.org/drawingml/2006/table">
            <a:tbl>
              <a:tblPr firstRow="1" bandRow="1">
                <a:noFill/>
                <a:tableStyleId>{6A242E61-3B61-4571-903B-4528CD0352B9}</a:tableStyleId>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533400">
                <a:tc>
                  <a:txBody>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rPr>
                        <a:t>Level</a:t>
                      </a:r>
                      <a:endParaRPr/>
                    </a:p>
                  </a:txBody>
                  <a:tcPr marL="91450" marR="91450" marT="45725" marB="45725"/>
                </a:tc>
                <a:tc>
                  <a:txBody>
                    <a:bodyPr/>
                    <a:lstStyle/>
                    <a:p>
                      <a:pPr marL="0" marR="0" lvl="0" indent="0" algn="l" rtl="0">
                        <a:spcBef>
                          <a:spcPts val="0"/>
                        </a:spcBef>
                        <a:spcAft>
                          <a:spcPts val="0"/>
                        </a:spcAft>
                        <a:buNone/>
                      </a:pPr>
                      <a:r>
                        <a:rPr lang="en-US" sz="1800"/>
                        <a:t>Level_Mgr</a:t>
                      </a: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97" name="Google Shape;197;p18"/>
          <p:cNvGraphicFramePr/>
          <p:nvPr/>
        </p:nvGraphicFramePr>
        <p:xfrm>
          <a:off x="685800" y="4648200"/>
          <a:ext cx="3000000" cy="3000000"/>
        </p:xfrm>
        <a:graphic>
          <a:graphicData uri="http://schemas.openxmlformats.org/drawingml/2006/table">
            <a:tbl>
              <a:tblPr firstRow="1" bandRow="1">
                <a:noFill/>
                <a:tableStyleId>{6A242E61-3B61-4571-903B-4528CD0352B9}</a:tableStyleId>
              </a:tblPr>
              <a:tblGrid>
                <a:gridCol w="1605650">
                  <a:extLst>
                    <a:ext uri="{9D8B030D-6E8A-4147-A177-3AD203B41FA5}">
                      <a16:colId xmlns:a16="http://schemas.microsoft.com/office/drawing/2014/main" val="20000"/>
                    </a:ext>
                  </a:extLst>
                </a:gridCol>
                <a:gridCol w="1605650">
                  <a:extLst>
                    <a:ext uri="{9D8B030D-6E8A-4147-A177-3AD203B41FA5}">
                      <a16:colId xmlns:a16="http://schemas.microsoft.com/office/drawing/2014/main" val="20001"/>
                    </a:ext>
                  </a:extLst>
                </a:gridCol>
                <a:gridCol w="1284525">
                  <a:extLst>
                    <a:ext uri="{9D8B030D-6E8A-4147-A177-3AD203B41FA5}">
                      <a16:colId xmlns:a16="http://schemas.microsoft.com/office/drawing/2014/main" val="20002"/>
                    </a:ext>
                  </a:extLst>
                </a:gridCol>
              </a:tblGrid>
              <a:tr h="457200">
                <a:tc>
                  <a:txBody>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rPr>
                        <a:t>Stud_ID</a:t>
                      </a:r>
                      <a:endParaRPr sz="1800" u="sng">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rPr>
                        <a:t>Subject</a:t>
                      </a:r>
                      <a:endParaRPr/>
                    </a:p>
                  </a:txBody>
                  <a:tcPr marL="91450" marR="91450" marT="45725" marB="45725"/>
                </a:tc>
                <a:tc>
                  <a:txBody>
                    <a:bodyPr/>
                    <a:lstStyle/>
                    <a:p>
                      <a:pPr marL="0" marR="0" lvl="0" indent="0" algn="l" rtl="0">
                        <a:spcBef>
                          <a:spcPts val="0"/>
                        </a:spcBef>
                        <a:spcAft>
                          <a:spcPts val="0"/>
                        </a:spcAft>
                        <a:buNone/>
                      </a:pPr>
                      <a:r>
                        <a:rPr lang="en-US" sz="1800"/>
                        <a:t>Grade</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98" name="Google Shape;198;p18"/>
          <p:cNvGraphicFramePr/>
          <p:nvPr/>
        </p:nvGraphicFramePr>
        <p:xfrm>
          <a:off x="685800" y="5562600"/>
          <a:ext cx="3000000" cy="3000000"/>
        </p:xfrm>
        <a:graphic>
          <a:graphicData uri="http://schemas.openxmlformats.org/drawingml/2006/table">
            <a:tbl>
              <a:tblPr firstRow="1" bandRow="1">
                <a:noFill/>
                <a:tableStyleId>{6A242E61-3B61-4571-903B-4528CD0352B9}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533400">
                <a:tc>
                  <a:txBody>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rPr>
                        <a:t>Subject</a:t>
                      </a:r>
                      <a:endParaRPr/>
                    </a:p>
                  </a:txBody>
                  <a:tcPr marL="91450" marR="91450" marT="45725" marB="45725"/>
                </a:tc>
                <a:tc>
                  <a:txBody>
                    <a:bodyPr/>
                    <a:lstStyle/>
                    <a:p>
                      <a:pPr marL="0" marR="0" lvl="0" indent="0" algn="l" rtl="0">
                        <a:spcBef>
                          <a:spcPts val="0"/>
                        </a:spcBef>
                        <a:spcAft>
                          <a:spcPts val="0"/>
                        </a:spcAft>
                        <a:buNone/>
                      </a:pPr>
                      <a:r>
                        <a:rPr lang="en-US" sz="1800"/>
                        <a:t>Subject_Desc</a:t>
                      </a: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99" name="Google Shape;199;p18"/>
          <p:cNvGraphicFramePr/>
          <p:nvPr/>
        </p:nvGraphicFramePr>
        <p:xfrm>
          <a:off x="685800" y="3657600"/>
          <a:ext cx="3000000" cy="3000000"/>
        </p:xfrm>
        <a:graphic>
          <a:graphicData uri="http://schemas.openxmlformats.org/drawingml/2006/table">
            <a:tbl>
              <a:tblPr firstRow="1" bandRow="1">
                <a:noFill/>
                <a:tableStyleId>{6A242E61-3B61-4571-903B-4528CD0352B9}</a:tableStyleId>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523875">
                <a:tc>
                  <a:txBody>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rPr>
                        <a:t>Stud_ID</a:t>
                      </a:r>
                      <a:endParaRPr sz="1800" u="sng">
                        <a:solidFill>
                          <a:schemeClr val="dk1"/>
                        </a:solidFill>
                        <a:latin typeface="Arial"/>
                        <a:ea typeface="Arial"/>
                        <a:cs typeface="Arial"/>
                        <a:sym typeface="Arial"/>
                      </a:endParaRPr>
                    </a:p>
                  </a:txBody>
                  <a:tcPr marL="91450" marR="91450" marT="45775" marB="45775"/>
                </a:tc>
                <a:tc>
                  <a:txBody>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rPr>
                        <a:t>Tel</a:t>
                      </a:r>
                      <a:endParaRPr/>
                    </a:p>
                  </a:txBody>
                  <a:tcPr marL="91450" marR="91450" marT="45775" marB="45775"/>
                </a:tc>
                <a:extLst>
                  <a:ext uri="{0D108BD9-81ED-4DB2-BD59-A6C34878D82A}">
                    <a16:rowId xmlns:a16="http://schemas.microsoft.com/office/drawing/2014/main" val="10000"/>
                  </a:ext>
                </a:extLst>
              </a:tr>
            </a:tbl>
          </a:graphicData>
        </a:graphic>
      </p:graphicFrame>
      <p:sp>
        <p:nvSpPr>
          <p:cNvPr id="200" name="Google Shape;200;p18"/>
          <p:cNvSpPr txBox="1"/>
          <p:nvPr/>
        </p:nvSpPr>
        <p:spPr>
          <a:xfrm>
            <a:off x="609600" y="1219200"/>
            <a:ext cx="1295400" cy="36988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accent1"/>
              </a:buClr>
              <a:buSzPts val="2000"/>
              <a:buFont typeface="Arial"/>
              <a:buNone/>
            </a:pPr>
            <a:r>
              <a:rPr lang="en-US" sz="2000" b="1" i="0" u="none" strike="noStrike" cap="none">
                <a:solidFill>
                  <a:schemeClr val="dk1"/>
                </a:solidFill>
                <a:latin typeface="Arial"/>
                <a:ea typeface="Arial"/>
                <a:cs typeface="Arial"/>
                <a:sym typeface="Arial"/>
              </a:rPr>
              <a:t>Student</a:t>
            </a:r>
            <a:endParaRPr/>
          </a:p>
        </p:txBody>
      </p:sp>
      <p:sp>
        <p:nvSpPr>
          <p:cNvPr id="201" name="Google Shape;201;p18"/>
          <p:cNvSpPr txBox="1"/>
          <p:nvPr/>
        </p:nvSpPr>
        <p:spPr>
          <a:xfrm>
            <a:off x="457200" y="2286000"/>
            <a:ext cx="1295400" cy="36988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accent1"/>
              </a:buClr>
              <a:buSzPts val="2000"/>
              <a:buFont typeface="Arial"/>
              <a:buNone/>
            </a:pPr>
            <a:r>
              <a:rPr lang="en-US" sz="2000" b="1" i="0" u="none" strike="noStrike" cap="none">
                <a:solidFill>
                  <a:schemeClr val="dk1"/>
                </a:solidFill>
                <a:latin typeface="Arial"/>
                <a:ea typeface="Arial"/>
                <a:cs typeface="Arial"/>
                <a:sym typeface="Arial"/>
              </a:rPr>
              <a:t>Level</a:t>
            </a:r>
            <a:endParaRPr/>
          </a:p>
        </p:txBody>
      </p:sp>
      <p:sp>
        <p:nvSpPr>
          <p:cNvPr id="202" name="Google Shape;202;p18"/>
          <p:cNvSpPr txBox="1"/>
          <p:nvPr/>
        </p:nvSpPr>
        <p:spPr>
          <a:xfrm>
            <a:off x="304800" y="3276600"/>
            <a:ext cx="2286000" cy="36988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accent1"/>
              </a:buClr>
              <a:buSzPts val="2000"/>
              <a:buFont typeface="Arial"/>
              <a:buNone/>
            </a:pPr>
            <a:r>
              <a:rPr lang="en-US" sz="2000" b="1" i="0" u="none" strike="noStrike" cap="none">
                <a:solidFill>
                  <a:schemeClr val="dk1"/>
                </a:solidFill>
                <a:latin typeface="Arial"/>
                <a:ea typeface="Arial"/>
                <a:cs typeface="Arial"/>
                <a:sym typeface="Arial"/>
              </a:rPr>
              <a:t>Student_Tel</a:t>
            </a:r>
            <a:endParaRPr/>
          </a:p>
        </p:txBody>
      </p:sp>
      <p:sp>
        <p:nvSpPr>
          <p:cNvPr id="203" name="Google Shape;203;p18"/>
          <p:cNvSpPr txBox="1"/>
          <p:nvPr/>
        </p:nvSpPr>
        <p:spPr>
          <a:xfrm>
            <a:off x="457200" y="4278313"/>
            <a:ext cx="22098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accent1"/>
              </a:buClr>
              <a:buSzPts val="2000"/>
              <a:buFont typeface="Arial"/>
              <a:buNone/>
            </a:pPr>
            <a:r>
              <a:rPr lang="en-US" sz="2000" b="1" i="0" u="none" strike="noStrike" cap="none">
                <a:solidFill>
                  <a:schemeClr val="dk1"/>
                </a:solidFill>
                <a:latin typeface="Arial"/>
                <a:ea typeface="Arial"/>
                <a:cs typeface="Arial"/>
                <a:sym typeface="Arial"/>
              </a:rPr>
              <a:t>Stud_Subject</a:t>
            </a:r>
            <a:endParaRPr/>
          </a:p>
        </p:txBody>
      </p:sp>
      <p:sp>
        <p:nvSpPr>
          <p:cNvPr id="204" name="Google Shape;204;p18"/>
          <p:cNvSpPr txBox="1"/>
          <p:nvPr/>
        </p:nvSpPr>
        <p:spPr>
          <a:xfrm>
            <a:off x="533400" y="5181600"/>
            <a:ext cx="1295400" cy="36988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accent1"/>
              </a:buClr>
              <a:buSzPts val="2000"/>
              <a:buFont typeface="Arial"/>
              <a:buNone/>
            </a:pPr>
            <a:r>
              <a:rPr lang="en-US" sz="2000" b="1" i="0" u="none" strike="noStrike" cap="none">
                <a:solidFill>
                  <a:schemeClr val="dk1"/>
                </a:solidFill>
                <a:latin typeface="Arial"/>
                <a:ea typeface="Arial"/>
                <a:cs typeface="Arial"/>
                <a:sym typeface="Arial"/>
              </a:rPr>
              <a:t>Subject</a:t>
            </a:r>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a:spLocks noGrp="1"/>
          </p:cNvSpPr>
          <p:nvPr>
            <p:ph type="title"/>
          </p:nvPr>
        </p:nvSpPr>
        <p:spPr>
          <a:xfrm>
            <a:off x="533400" y="220663"/>
            <a:ext cx="7581900" cy="941387"/>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ITI Example</a:t>
            </a:r>
            <a:endParaRPr/>
          </a:p>
        </p:txBody>
      </p:sp>
      <p:sp>
        <p:nvSpPr>
          <p:cNvPr id="211" name="Google Shape;211;p19"/>
          <p:cNvSpPr txBox="1">
            <a:spLocks noGrp="1"/>
          </p:cNvSpPr>
          <p:nvPr>
            <p:ph type="body" idx="1"/>
          </p:nvPr>
        </p:nvSpPr>
        <p:spPr>
          <a:xfrm>
            <a:off x="1143000" y="914400"/>
            <a:ext cx="8382000" cy="2743200"/>
          </a:xfrm>
          <a:prstGeom prst="rect">
            <a:avLst/>
          </a:prstGeom>
          <a:noFill/>
          <a:ln>
            <a:noFill/>
          </a:ln>
        </p:spPr>
        <p:txBody>
          <a:bodyPr spcFirstLastPara="1" wrap="square" lIns="0" tIns="0" rIns="0" bIns="0" anchor="t" anchorCtr="0">
            <a:noAutofit/>
          </a:bodyPr>
          <a:lstStyle/>
          <a:p>
            <a:pPr marL="227013" lvl="0" indent="-227013" algn="r" rtl="0">
              <a:spcBef>
                <a:spcPts val="0"/>
              </a:spcBef>
              <a:spcAft>
                <a:spcPts val="0"/>
              </a:spcAft>
              <a:buSzPts val="2400"/>
              <a:buFont typeface="Arial"/>
              <a:buNone/>
            </a:pPr>
            <a:r>
              <a:rPr lang="en-US" b="1" u="sng">
                <a:solidFill>
                  <a:srgbClr val="0070C0"/>
                </a:solidFill>
              </a:rPr>
              <a:t>ITI Students Sheet</a:t>
            </a:r>
            <a:endParaRPr/>
          </a:p>
          <a:p>
            <a:pPr marL="227013" lvl="0" indent="-227013" algn="l" rtl="0">
              <a:spcBef>
                <a:spcPts val="400"/>
              </a:spcBef>
              <a:spcAft>
                <a:spcPts val="0"/>
              </a:spcAft>
              <a:buSzPts val="2000"/>
              <a:buFont typeface="Arial"/>
              <a:buNone/>
            </a:pPr>
            <a:endParaRPr sz="2000" b="1"/>
          </a:p>
          <a:p>
            <a:pPr marL="227013" lvl="0" indent="-227013" algn="l" rtl="0">
              <a:spcBef>
                <a:spcPts val="400"/>
              </a:spcBef>
              <a:spcAft>
                <a:spcPts val="0"/>
              </a:spcAft>
              <a:buSzPts val="2000"/>
              <a:buFont typeface="Arial"/>
              <a:buNone/>
            </a:pPr>
            <a:r>
              <a:rPr lang="en-US" sz="2000" b="1"/>
              <a:t>Student Number: </a:t>
            </a:r>
            <a:r>
              <a:rPr lang="en-US" sz="2000"/>
              <a:t>ITI205-40</a:t>
            </a:r>
            <a:endParaRPr/>
          </a:p>
          <a:p>
            <a:pPr marL="227013" lvl="0" indent="-227013" algn="l" rtl="0">
              <a:spcBef>
                <a:spcPts val="400"/>
              </a:spcBef>
              <a:spcAft>
                <a:spcPts val="0"/>
              </a:spcAft>
              <a:buSzPts val="2000"/>
              <a:buFont typeface="Arial"/>
              <a:buNone/>
            </a:pPr>
            <a:r>
              <a:rPr lang="en-US" sz="2000" b="1"/>
              <a:t>Student Name: </a:t>
            </a:r>
            <a:r>
              <a:rPr lang="en-US" sz="2000"/>
              <a:t>Hassan Ali Ahmed</a:t>
            </a:r>
            <a:endParaRPr/>
          </a:p>
          <a:p>
            <a:pPr marL="227013" lvl="0" indent="-227013" algn="l" rtl="0">
              <a:spcBef>
                <a:spcPts val="400"/>
              </a:spcBef>
              <a:spcAft>
                <a:spcPts val="0"/>
              </a:spcAft>
              <a:buSzPts val="2000"/>
              <a:buFont typeface="Arial"/>
              <a:buNone/>
            </a:pPr>
            <a:r>
              <a:rPr lang="en-US" sz="2000" b="1"/>
              <a:t>Address(Street, City): </a:t>
            </a:r>
            <a:r>
              <a:rPr lang="en-US" sz="2000"/>
              <a:t>12 Haram st, 			giza</a:t>
            </a:r>
            <a:endParaRPr sz="2000"/>
          </a:p>
          <a:p>
            <a:pPr marL="227013" lvl="0" indent="-227013" algn="l" rtl="0">
              <a:spcBef>
                <a:spcPts val="400"/>
              </a:spcBef>
              <a:spcAft>
                <a:spcPts val="0"/>
              </a:spcAft>
              <a:buSzPts val="2000"/>
              <a:buFont typeface="Arial"/>
              <a:buNone/>
            </a:pPr>
            <a:r>
              <a:rPr lang="en-US" sz="2000" b="1"/>
              <a:t>Tel no/Mobile: </a:t>
            </a:r>
            <a:r>
              <a:rPr lang="en-US" sz="2000"/>
              <a:t>33868420</a:t>
            </a:r>
            <a:endParaRPr/>
          </a:p>
          <a:p>
            <a:pPr marL="227013" lvl="0" indent="-227013" algn="l" rtl="0">
              <a:spcBef>
                <a:spcPts val="400"/>
              </a:spcBef>
              <a:spcAft>
                <a:spcPts val="0"/>
              </a:spcAft>
              <a:buSzPts val="2000"/>
              <a:buFont typeface="Arial"/>
              <a:buNone/>
            </a:pPr>
            <a:r>
              <a:rPr lang="en-US" sz="2000"/>
              <a:t>			01111111253</a:t>
            </a:r>
            <a:endParaRPr/>
          </a:p>
          <a:p>
            <a:pPr marL="227013" lvl="0" indent="-227013" algn="l" rtl="0">
              <a:spcBef>
                <a:spcPts val="400"/>
              </a:spcBef>
              <a:spcAft>
                <a:spcPts val="0"/>
              </a:spcAft>
              <a:buSzPts val="2000"/>
              <a:buFont typeface="Arial"/>
              <a:buNone/>
            </a:pPr>
            <a:endParaRPr sz="2000" b="1"/>
          </a:p>
          <a:p>
            <a:pPr marL="227013" lvl="0" indent="-227013" algn="l" rtl="0">
              <a:spcBef>
                <a:spcPts val="400"/>
              </a:spcBef>
              <a:spcAft>
                <a:spcPts val="0"/>
              </a:spcAft>
              <a:buSzPts val="2000"/>
              <a:buFont typeface="Arial"/>
              <a:buNone/>
            </a:pPr>
            <a:endParaRPr sz="2000" b="1"/>
          </a:p>
          <a:p>
            <a:pPr marL="227013" lvl="0" indent="-227013" algn="l" rtl="0">
              <a:spcBef>
                <a:spcPts val="400"/>
              </a:spcBef>
              <a:spcAft>
                <a:spcPts val="0"/>
              </a:spcAft>
              <a:buSzPts val="2000"/>
              <a:buFont typeface="Arial"/>
              <a:buNone/>
            </a:pPr>
            <a:endParaRPr sz="2000" b="1"/>
          </a:p>
          <a:p>
            <a:pPr marL="227013" lvl="0" indent="-227013" algn="l" rtl="0">
              <a:spcBef>
                <a:spcPts val="400"/>
              </a:spcBef>
              <a:spcAft>
                <a:spcPts val="0"/>
              </a:spcAft>
              <a:buSzPts val="2000"/>
              <a:buFont typeface="Arial"/>
              <a:buNone/>
            </a:pPr>
            <a:endParaRPr sz="2000" b="1"/>
          </a:p>
          <a:p>
            <a:pPr marL="227013" lvl="0" indent="-227013" algn="l" rtl="0">
              <a:spcBef>
                <a:spcPts val="400"/>
              </a:spcBef>
              <a:spcAft>
                <a:spcPts val="0"/>
              </a:spcAft>
              <a:buSzPts val="2000"/>
              <a:buFont typeface="Arial"/>
              <a:buNone/>
            </a:pPr>
            <a:endParaRPr sz="2000" b="1"/>
          </a:p>
          <a:p>
            <a:pPr marL="227013" lvl="0" indent="-227013" algn="l" rtl="0">
              <a:spcBef>
                <a:spcPts val="400"/>
              </a:spcBef>
              <a:spcAft>
                <a:spcPts val="0"/>
              </a:spcAft>
              <a:buSzPts val="2000"/>
              <a:buFont typeface="Arial"/>
              <a:buNone/>
            </a:pPr>
            <a:r>
              <a:rPr lang="en-US" sz="2000" b="1"/>
              <a:t>F-code: </a:t>
            </a:r>
            <a:r>
              <a:rPr lang="en-US" sz="2000"/>
              <a:t>ENG</a:t>
            </a:r>
            <a:endParaRPr/>
          </a:p>
          <a:p>
            <a:pPr marL="227013" lvl="0" indent="-227013" algn="l" rtl="0">
              <a:spcBef>
                <a:spcPts val="400"/>
              </a:spcBef>
              <a:spcAft>
                <a:spcPts val="0"/>
              </a:spcAft>
              <a:buSzPts val="2000"/>
              <a:buFont typeface="Arial"/>
              <a:buNone/>
            </a:pPr>
            <a:r>
              <a:rPr lang="en-US" sz="2000" b="1"/>
              <a:t>Faculty: </a:t>
            </a:r>
            <a:r>
              <a:rPr lang="en-US" sz="2000"/>
              <a:t>Engineering</a:t>
            </a:r>
            <a:endParaRPr/>
          </a:p>
          <a:p>
            <a:pPr marL="227013" lvl="0" indent="-227013" algn="l" rtl="0">
              <a:spcBef>
                <a:spcPts val="400"/>
              </a:spcBef>
              <a:spcAft>
                <a:spcPts val="0"/>
              </a:spcAft>
              <a:buSzPts val="2000"/>
              <a:buFont typeface="Arial"/>
              <a:buNone/>
            </a:pPr>
            <a:r>
              <a:rPr lang="en-US" sz="2000" b="1"/>
              <a:t>Major: </a:t>
            </a:r>
            <a:r>
              <a:rPr lang="en-US" sz="2000"/>
              <a:t>Computer</a:t>
            </a:r>
            <a:endParaRPr sz="2000" b="1"/>
          </a:p>
          <a:p>
            <a:pPr marL="227013" lvl="0" indent="-227013" algn="l" rtl="0">
              <a:spcBef>
                <a:spcPts val="400"/>
              </a:spcBef>
              <a:spcAft>
                <a:spcPts val="0"/>
              </a:spcAft>
              <a:buSzPts val="2000"/>
              <a:buFont typeface="Arial"/>
              <a:buNone/>
            </a:pPr>
            <a:endParaRPr sz="2000"/>
          </a:p>
          <a:p>
            <a:pPr marL="227013" lvl="0" indent="-227013" algn="l" rtl="0">
              <a:spcBef>
                <a:spcPts val="400"/>
              </a:spcBef>
              <a:spcAft>
                <a:spcPts val="0"/>
              </a:spcAft>
              <a:buSzPts val="2000"/>
              <a:buFont typeface="Arial"/>
              <a:buNone/>
            </a:pPr>
            <a:endParaRPr sz="2000"/>
          </a:p>
          <a:p>
            <a:pPr marL="227013" lvl="0" indent="-227013" algn="l" rtl="0">
              <a:spcBef>
                <a:spcPts val="480"/>
              </a:spcBef>
              <a:spcAft>
                <a:spcPts val="0"/>
              </a:spcAft>
              <a:buSzPts val="2400"/>
              <a:buFont typeface="Arial"/>
              <a:buNone/>
            </a:pPr>
            <a:endParaRPr/>
          </a:p>
          <a:p>
            <a:pPr marL="227013" lvl="0" indent="-227013" algn="l" rtl="0">
              <a:spcBef>
                <a:spcPts val="480"/>
              </a:spcBef>
              <a:spcAft>
                <a:spcPts val="0"/>
              </a:spcAft>
              <a:buSzPts val="2400"/>
              <a:buFont typeface="Arial"/>
              <a:buNone/>
            </a:pPr>
            <a:endParaRPr/>
          </a:p>
          <a:p>
            <a:pPr marL="227013" lvl="0" indent="-227013" algn="l" rtl="0">
              <a:spcBef>
                <a:spcPts val="480"/>
              </a:spcBef>
              <a:spcAft>
                <a:spcPts val="0"/>
              </a:spcAft>
              <a:buSzPts val="2400"/>
              <a:buFont typeface="Arial"/>
              <a:buNone/>
            </a:pPr>
            <a:endParaRPr/>
          </a:p>
        </p:txBody>
      </p:sp>
      <p:graphicFrame>
        <p:nvGraphicFramePr>
          <p:cNvPr id="212" name="Google Shape;212;p19"/>
          <p:cNvGraphicFramePr/>
          <p:nvPr/>
        </p:nvGraphicFramePr>
        <p:xfrm>
          <a:off x="533400" y="3962400"/>
          <a:ext cx="3000000" cy="3000000"/>
        </p:xfrm>
        <a:graphic>
          <a:graphicData uri="http://schemas.openxmlformats.org/drawingml/2006/table">
            <a:tbl>
              <a:tblPr firstRow="1" bandRow="1">
                <a:noFill/>
                <a:tableStyleId>{22FD83C1-4EEE-4D73-9895-7CE2D9634ABF}</a:tableStyleId>
              </a:tblPr>
              <a:tblGrid>
                <a:gridCol w="1752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505575">
                <a:tc>
                  <a:txBody>
                    <a:bodyPr/>
                    <a:lstStyle/>
                    <a:p>
                      <a:pPr marL="0" marR="0" lvl="0" indent="0" algn="l" rtl="0">
                        <a:spcBef>
                          <a:spcPts val="0"/>
                        </a:spcBef>
                        <a:spcAft>
                          <a:spcPts val="0"/>
                        </a:spcAft>
                        <a:buNone/>
                      </a:pPr>
                      <a:r>
                        <a:rPr lang="en-US" sz="1400" b="1">
                          <a:solidFill>
                            <a:srgbClr val="0070C0"/>
                          </a:solidFill>
                        </a:rPr>
                        <a:t>Department Name</a:t>
                      </a:r>
                      <a:endParaRPr/>
                    </a:p>
                  </a:txBody>
                  <a:tcPr marL="91450" marR="91450" marT="45700" marB="45700"/>
                </a:tc>
                <a:tc>
                  <a:txBody>
                    <a:bodyPr/>
                    <a:lstStyle/>
                    <a:p>
                      <a:pPr marL="0" marR="0" lvl="0" indent="0" algn="l" rtl="0">
                        <a:spcBef>
                          <a:spcPts val="0"/>
                        </a:spcBef>
                        <a:spcAft>
                          <a:spcPts val="0"/>
                        </a:spcAft>
                        <a:buNone/>
                      </a:pPr>
                      <a:r>
                        <a:rPr lang="en-US" sz="1400" b="1">
                          <a:solidFill>
                            <a:srgbClr val="0070C0"/>
                          </a:solidFill>
                        </a:rPr>
                        <a:t>Department Description</a:t>
                      </a:r>
                      <a:endParaRPr/>
                    </a:p>
                  </a:txBody>
                  <a:tcPr marL="91450" marR="91450" marT="45700" marB="45700"/>
                </a:tc>
                <a:tc>
                  <a:txBody>
                    <a:bodyPr/>
                    <a:lstStyle/>
                    <a:p>
                      <a:pPr marL="0" marR="0" lvl="0" indent="0" algn="l" rtl="0">
                        <a:spcBef>
                          <a:spcPts val="0"/>
                        </a:spcBef>
                        <a:spcAft>
                          <a:spcPts val="0"/>
                        </a:spcAft>
                        <a:buNone/>
                      </a:pPr>
                      <a:r>
                        <a:rPr lang="en-US" sz="1400" b="1">
                          <a:solidFill>
                            <a:srgbClr val="0070C0"/>
                          </a:solidFill>
                        </a:rPr>
                        <a:t>Admission grade</a:t>
                      </a:r>
                      <a:endParaRPr/>
                    </a:p>
                  </a:txBody>
                  <a:tcPr marL="91450" marR="91450" marT="45700" marB="45700"/>
                </a:tc>
                <a:tc>
                  <a:txBody>
                    <a:bodyPr/>
                    <a:lstStyle/>
                    <a:p>
                      <a:pPr marL="0" marR="0" lvl="0" indent="0" algn="l" rtl="0">
                        <a:spcBef>
                          <a:spcPts val="0"/>
                        </a:spcBef>
                        <a:spcAft>
                          <a:spcPts val="0"/>
                        </a:spcAft>
                        <a:buNone/>
                      </a:pPr>
                      <a:r>
                        <a:rPr lang="en-US" sz="1400" b="1">
                          <a:solidFill>
                            <a:srgbClr val="0070C0"/>
                          </a:solidFill>
                        </a:rPr>
                        <a:t>Comments</a:t>
                      </a:r>
                      <a:endParaRPr/>
                    </a:p>
                  </a:txBody>
                  <a:tcPr marL="91450" marR="91450" marT="45700" marB="45700"/>
                </a:tc>
                <a:extLst>
                  <a:ext uri="{0D108BD9-81ED-4DB2-BD59-A6C34878D82A}">
                    <a16:rowId xmlns:a16="http://schemas.microsoft.com/office/drawing/2014/main" val="10000"/>
                  </a:ext>
                </a:extLst>
              </a:tr>
              <a:tr h="319300">
                <a:tc>
                  <a:txBody>
                    <a:bodyPr/>
                    <a:lstStyle/>
                    <a:p>
                      <a:pPr marL="0" marR="0" lvl="0" indent="0" algn="l" rtl="0">
                        <a:spcBef>
                          <a:spcPts val="0"/>
                        </a:spcBef>
                        <a:spcAft>
                          <a:spcPts val="0"/>
                        </a:spcAft>
                        <a:buNone/>
                      </a:pPr>
                      <a:r>
                        <a:rPr lang="en-US" sz="1400"/>
                        <a:t>ERP-SAP</a:t>
                      </a:r>
                      <a:endParaRPr/>
                    </a:p>
                  </a:txBody>
                  <a:tcPr marL="91450" marR="91450" marT="45700" marB="45700"/>
                </a:tc>
                <a:tc>
                  <a:txBody>
                    <a:bodyPr/>
                    <a:lstStyle/>
                    <a:p>
                      <a:pPr marL="0" marR="0" lvl="0" indent="0" algn="l" rtl="0">
                        <a:spcBef>
                          <a:spcPts val="0"/>
                        </a:spcBef>
                        <a:spcAft>
                          <a:spcPts val="0"/>
                        </a:spcAft>
                        <a:buNone/>
                      </a:pPr>
                      <a:r>
                        <a:rPr lang="en-US" sz="1400"/>
                        <a:t>ERP-SAP Functional Consultant</a:t>
                      </a:r>
                      <a:endParaRPr sz="1400"/>
                    </a:p>
                  </a:txBody>
                  <a:tcPr marL="91450" marR="91450" marT="45700" marB="45700"/>
                </a:tc>
                <a:tc>
                  <a:txBody>
                    <a:bodyPr/>
                    <a:lstStyle/>
                    <a:p>
                      <a:pPr marL="0" marR="0" lvl="0" indent="0" algn="l" rtl="0">
                        <a:spcBef>
                          <a:spcPts val="0"/>
                        </a:spcBef>
                        <a:spcAft>
                          <a:spcPts val="0"/>
                        </a:spcAft>
                        <a:buNone/>
                      </a:pPr>
                      <a:r>
                        <a:rPr lang="en-US" sz="1400"/>
                        <a:t>59</a:t>
                      </a:r>
                      <a:endParaRPr/>
                    </a:p>
                  </a:txBody>
                  <a:tcPr marL="91450" marR="91450" marT="45700" marB="45700"/>
                </a:tc>
                <a:tc>
                  <a:txBody>
                    <a:bodyPr/>
                    <a:lstStyle/>
                    <a:p>
                      <a:pPr marL="0" marR="0" lvl="0" indent="0" algn="l" rtl="0">
                        <a:spcBef>
                          <a:spcPts val="0"/>
                        </a:spcBef>
                        <a:spcAft>
                          <a:spcPts val="0"/>
                        </a:spcAft>
                        <a:buNone/>
                      </a:pPr>
                      <a:r>
                        <a:rPr lang="en-US" sz="1400"/>
                        <a:t>Average personality</a:t>
                      </a:r>
                      <a:endParaRPr/>
                    </a:p>
                  </a:txBody>
                  <a:tcPr marL="91450" marR="91450" marT="45700" marB="45700"/>
                </a:tc>
                <a:extLst>
                  <a:ext uri="{0D108BD9-81ED-4DB2-BD59-A6C34878D82A}">
                    <a16:rowId xmlns:a16="http://schemas.microsoft.com/office/drawing/2014/main" val="10001"/>
                  </a:ext>
                </a:extLst>
              </a:tr>
              <a:tr h="319225">
                <a:tc>
                  <a:txBody>
                    <a:bodyPr/>
                    <a:lstStyle/>
                    <a:p>
                      <a:pPr marL="0" marR="0" lvl="0" indent="0" algn="l" rtl="0">
                        <a:spcBef>
                          <a:spcPts val="0"/>
                        </a:spcBef>
                        <a:spcAft>
                          <a:spcPts val="0"/>
                        </a:spcAft>
                        <a:buNone/>
                      </a:pPr>
                      <a:r>
                        <a:rPr lang="en-US" sz="1400"/>
                        <a:t>Java -MAD</a:t>
                      </a:r>
                      <a:endParaRPr/>
                    </a:p>
                  </a:txBody>
                  <a:tcPr marL="91450" marR="91450" marT="45700" marB="45700"/>
                </a:tc>
                <a:tc>
                  <a:txBody>
                    <a:bodyPr/>
                    <a:lstStyle/>
                    <a:p>
                      <a:pPr marL="0" marR="0" lvl="0" indent="0" algn="l" rtl="0">
                        <a:spcBef>
                          <a:spcPts val="0"/>
                        </a:spcBef>
                        <a:spcAft>
                          <a:spcPts val="0"/>
                        </a:spcAft>
                        <a:buNone/>
                      </a:pPr>
                      <a:r>
                        <a:rPr lang="en-US" sz="1400"/>
                        <a:t>Java mobile applications developer</a:t>
                      </a:r>
                      <a:endParaRPr sz="1400"/>
                    </a:p>
                  </a:txBody>
                  <a:tcPr marL="91450" marR="91450" marT="45700" marB="45700"/>
                </a:tc>
                <a:tc>
                  <a:txBody>
                    <a:bodyPr/>
                    <a:lstStyle/>
                    <a:p>
                      <a:pPr marL="0" marR="0" lvl="0" indent="0" algn="l" rtl="0">
                        <a:spcBef>
                          <a:spcPts val="0"/>
                        </a:spcBef>
                        <a:spcAft>
                          <a:spcPts val="0"/>
                        </a:spcAft>
                        <a:buNone/>
                      </a:pPr>
                      <a:r>
                        <a:rPr lang="en-US" sz="1400"/>
                        <a:t>70</a:t>
                      </a:r>
                      <a:endParaRPr/>
                    </a:p>
                  </a:txBody>
                  <a:tcPr marL="91450" marR="91450" marT="45700" marB="45700"/>
                </a:tc>
                <a:tc>
                  <a:txBody>
                    <a:bodyPr/>
                    <a:lstStyle/>
                    <a:p>
                      <a:pPr marL="0" marR="0" lvl="0" indent="0" algn="l" rtl="0">
                        <a:spcBef>
                          <a:spcPts val="0"/>
                        </a:spcBef>
                        <a:spcAft>
                          <a:spcPts val="0"/>
                        </a:spcAft>
                        <a:buNone/>
                      </a:pPr>
                      <a:r>
                        <a:rPr lang="en-US" sz="1400"/>
                        <a:t>Very Good</a:t>
                      </a:r>
                      <a:endParaRPr/>
                    </a:p>
                  </a:txBody>
                  <a:tcPr marL="91450" marR="91450" marT="45700" marB="45700"/>
                </a:tc>
                <a:extLst>
                  <a:ext uri="{0D108BD9-81ED-4DB2-BD59-A6C34878D82A}">
                    <a16:rowId xmlns:a16="http://schemas.microsoft.com/office/drawing/2014/main" val="10002"/>
                  </a:ext>
                </a:extLst>
              </a:tr>
              <a:tr h="228050">
                <a:tc>
                  <a:txBody>
                    <a:bodyPr/>
                    <a:lstStyle/>
                    <a:p>
                      <a:pPr marL="0" marR="0" lvl="0" indent="0" algn="l" rtl="0">
                        <a:spcBef>
                          <a:spcPts val="0"/>
                        </a:spcBef>
                        <a:spcAft>
                          <a:spcPts val="0"/>
                        </a:spcAft>
                        <a:buNone/>
                      </a:pPr>
                      <a:r>
                        <a:rPr lang="en-US" sz="1400"/>
                        <a:t>CS</a:t>
                      </a:r>
                      <a:endParaRPr/>
                    </a:p>
                  </a:txBody>
                  <a:tcPr marL="91450" marR="91450" marT="45700" marB="45700"/>
                </a:tc>
                <a:tc>
                  <a:txBody>
                    <a:bodyPr/>
                    <a:lstStyle/>
                    <a:p>
                      <a:pPr marL="0" marR="0" lvl="0" indent="0" algn="l" rtl="0">
                        <a:spcBef>
                          <a:spcPts val="0"/>
                        </a:spcBef>
                        <a:spcAft>
                          <a:spcPts val="0"/>
                        </a:spcAft>
                        <a:buNone/>
                      </a:pPr>
                      <a:r>
                        <a:rPr lang="en-US" sz="1400"/>
                        <a:t>Cyber Security</a:t>
                      </a:r>
                      <a:endParaRPr/>
                    </a:p>
                  </a:txBody>
                  <a:tcPr marL="91450" marR="91450" marT="45700" marB="45700"/>
                </a:tc>
                <a:tc>
                  <a:txBody>
                    <a:bodyPr/>
                    <a:lstStyle/>
                    <a:p>
                      <a:pPr marL="0" marR="0" lvl="0" indent="0" algn="l" rtl="0">
                        <a:spcBef>
                          <a:spcPts val="0"/>
                        </a:spcBef>
                        <a:spcAft>
                          <a:spcPts val="0"/>
                        </a:spcAft>
                        <a:buNone/>
                      </a:pPr>
                      <a:r>
                        <a:rPr lang="en-US" sz="1400"/>
                        <a:t>60</a:t>
                      </a:r>
                      <a:endParaRPr/>
                    </a:p>
                  </a:txBody>
                  <a:tcPr marL="91450" marR="91450" marT="45700" marB="45700"/>
                </a:tc>
                <a:tc>
                  <a:txBody>
                    <a:bodyPr/>
                    <a:lstStyle/>
                    <a:p>
                      <a:pPr marL="0" marR="0" lvl="0" indent="0" algn="l" rtl="0">
                        <a:spcBef>
                          <a:spcPts val="0"/>
                        </a:spcBef>
                        <a:spcAft>
                          <a:spcPts val="0"/>
                        </a:spcAft>
                        <a:buNone/>
                      </a:pPr>
                      <a:r>
                        <a:rPr lang="en-US" sz="1400"/>
                        <a:t>Above average technical</a:t>
                      </a:r>
                      <a:endParaRPr sz="1400"/>
                    </a:p>
                  </a:txBody>
                  <a:tcPr marL="91450" marR="91450" marT="45700" marB="45700"/>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What is Normalization?</a:t>
            </a:r>
            <a:endParaRPr/>
          </a:p>
        </p:txBody>
      </p:sp>
      <p:sp>
        <p:nvSpPr>
          <p:cNvPr id="78" name="Google Shape;78;p2"/>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b="1"/>
              <a:t>Normalization of data- </a:t>
            </a:r>
            <a:r>
              <a:rPr lang="en-US"/>
              <a:t>a process that takes a table through a series of tests </a:t>
            </a:r>
            <a:r>
              <a:rPr lang="en-US" i="1"/>
              <a:t>(normal forms) </a:t>
            </a:r>
            <a:r>
              <a:rPr lang="en-US"/>
              <a:t>to </a:t>
            </a:r>
            <a:r>
              <a:rPr lang="en-US" i="1"/>
              <a:t>certify </a:t>
            </a:r>
            <a:r>
              <a:rPr lang="en-US"/>
              <a:t>the goodness of a design and thus to minimize redundancy and anomalies (insert, update, delete anomalies)</a:t>
            </a:r>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1NF</a:t>
            </a:r>
            <a:endParaRPr/>
          </a:p>
        </p:txBody>
      </p:sp>
      <p:sp>
        <p:nvSpPr>
          <p:cNvPr id="218" name="Google Shape;218;p20"/>
          <p:cNvSpPr txBox="1">
            <a:spLocks noGrp="1"/>
          </p:cNvSpPr>
          <p:nvPr>
            <p:ph type="body" idx="1"/>
          </p:nvPr>
        </p:nvSpPr>
        <p:spPr>
          <a:xfrm>
            <a:off x="685800" y="1246188"/>
            <a:ext cx="7537450" cy="4697412"/>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Clr>
                <a:schemeClr val="dk1"/>
              </a:buClr>
              <a:buSzPts val="2400"/>
              <a:buFont typeface="Arial"/>
              <a:buChar char="•"/>
            </a:pPr>
            <a:r>
              <a:rPr lang="en-US" b="1"/>
              <a:t>Student </a:t>
            </a:r>
            <a:r>
              <a:rPr lang="en-US"/>
              <a:t>(</a:t>
            </a:r>
            <a:r>
              <a:rPr lang="en-US" u="sng"/>
              <a:t>Stud_No,</a:t>
            </a:r>
            <a:r>
              <a:rPr lang="en-US"/>
              <a:t>Stud_Name, F-code, Faculty, Major, Street, City)</a:t>
            </a:r>
            <a:endParaRPr/>
          </a:p>
          <a:p>
            <a:pPr marL="227013" lvl="0" indent="-74613" algn="l" rtl="0">
              <a:spcBef>
                <a:spcPts val="720"/>
              </a:spcBef>
              <a:spcAft>
                <a:spcPts val="0"/>
              </a:spcAft>
              <a:buClr>
                <a:schemeClr val="dk1"/>
              </a:buClr>
              <a:buSzPts val="2400"/>
              <a:buFont typeface="Arial"/>
              <a:buNone/>
            </a:pPr>
            <a:endParaRPr/>
          </a:p>
          <a:p>
            <a:pPr marL="227013" lvl="0" indent="-227013" algn="l" rtl="0">
              <a:spcBef>
                <a:spcPts val="720"/>
              </a:spcBef>
              <a:spcAft>
                <a:spcPts val="0"/>
              </a:spcAft>
              <a:buClr>
                <a:schemeClr val="dk1"/>
              </a:buClr>
              <a:buSzPts val="2400"/>
              <a:buFont typeface="Arial"/>
              <a:buChar char="•"/>
            </a:pPr>
            <a:r>
              <a:rPr lang="en-US" b="1"/>
              <a:t>Student_Tel</a:t>
            </a:r>
            <a:r>
              <a:rPr lang="en-US"/>
              <a:t> (</a:t>
            </a:r>
            <a:r>
              <a:rPr lang="en-US" u="sng"/>
              <a:t>Stud_No, Tel_No)</a:t>
            </a:r>
            <a:endParaRPr/>
          </a:p>
          <a:p>
            <a:pPr marL="227013" lvl="0" indent="-74613" algn="l" rtl="0">
              <a:spcBef>
                <a:spcPts val="720"/>
              </a:spcBef>
              <a:spcAft>
                <a:spcPts val="0"/>
              </a:spcAft>
              <a:buClr>
                <a:schemeClr val="dk1"/>
              </a:buClr>
              <a:buSzPts val="2400"/>
              <a:buFont typeface="Arial"/>
              <a:buNone/>
            </a:pPr>
            <a:endParaRPr b="1"/>
          </a:p>
          <a:p>
            <a:pPr marL="227013" lvl="0" indent="-227013" algn="l" rtl="0">
              <a:spcBef>
                <a:spcPts val="720"/>
              </a:spcBef>
              <a:spcAft>
                <a:spcPts val="0"/>
              </a:spcAft>
              <a:buClr>
                <a:schemeClr val="dk1"/>
              </a:buClr>
              <a:buSzPts val="2400"/>
              <a:buFont typeface="Arial"/>
              <a:buChar char="•"/>
            </a:pPr>
            <a:r>
              <a:rPr lang="en-US" b="1"/>
              <a:t>Department_Student </a:t>
            </a:r>
            <a:r>
              <a:rPr lang="en-US"/>
              <a:t>(</a:t>
            </a:r>
            <a:r>
              <a:rPr lang="en-US" u="sng"/>
              <a:t>Dept_Name, Stud_No</a:t>
            </a:r>
            <a:r>
              <a:rPr lang="en-US"/>
              <a:t>, Dept_desc , Ad_Grade, Comments)</a:t>
            </a:r>
            <a:endParaRPr/>
          </a:p>
          <a:p>
            <a:pPr marL="227013" lvl="0" indent="-74613" algn="l" rtl="0">
              <a:spcBef>
                <a:spcPts val="720"/>
              </a:spcBef>
              <a:spcAft>
                <a:spcPts val="0"/>
              </a:spcAft>
              <a:buClr>
                <a:schemeClr val="dk1"/>
              </a:buClr>
              <a:buSzPts val="2400"/>
              <a:buFont typeface="Arial"/>
              <a:buNone/>
            </a:pPr>
            <a:endParaRPr b="1"/>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2NF</a:t>
            </a:r>
            <a:endParaRPr/>
          </a:p>
        </p:txBody>
      </p:sp>
      <p:sp>
        <p:nvSpPr>
          <p:cNvPr id="224" name="Google Shape;224;p21"/>
          <p:cNvSpPr txBox="1">
            <a:spLocks noGrp="1"/>
          </p:cNvSpPr>
          <p:nvPr>
            <p:ph type="body" idx="1"/>
          </p:nvPr>
        </p:nvSpPr>
        <p:spPr>
          <a:xfrm>
            <a:off x="685800" y="1246188"/>
            <a:ext cx="7537450" cy="4697412"/>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Clr>
                <a:schemeClr val="dk1"/>
              </a:buClr>
              <a:buSzPts val="2400"/>
              <a:buFont typeface="Arial"/>
              <a:buChar char="•"/>
            </a:pPr>
            <a:r>
              <a:rPr lang="en-US" b="1"/>
              <a:t>Student </a:t>
            </a:r>
            <a:r>
              <a:rPr lang="en-US"/>
              <a:t>(</a:t>
            </a:r>
            <a:r>
              <a:rPr lang="en-US" u="sng"/>
              <a:t>Stud_No,</a:t>
            </a:r>
            <a:r>
              <a:rPr lang="en-US"/>
              <a:t>Stud_Name, F-code, Faculty, Major, Street, City)</a:t>
            </a:r>
            <a:endParaRPr/>
          </a:p>
          <a:p>
            <a:pPr marL="227013" lvl="0" indent="-74613" algn="l" rtl="0">
              <a:spcBef>
                <a:spcPts val="720"/>
              </a:spcBef>
              <a:spcAft>
                <a:spcPts val="0"/>
              </a:spcAft>
              <a:buClr>
                <a:schemeClr val="dk1"/>
              </a:buClr>
              <a:buSzPts val="2400"/>
              <a:buFont typeface="Arial"/>
              <a:buNone/>
            </a:pPr>
            <a:endParaRPr/>
          </a:p>
          <a:p>
            <a:pPr marL="227013" lvl="0" indent="-227013" algn="l" rtl="0">
              <a:spcBef>
                <a:spcPts val="720"/>
              </a:spcBef>
              <a:spcAft>
                <a:spcPts val="0"/>
              </a:spcAft>
              <a:buClr>
                <a:schemeClr val="dk1"/>
              </a:buClr>
              <a:buSzPts val="2400"/>
              <a:buFont typeface="Arial"/>
              <a:buChar char="•"/>
            </a:pPr>
            <a:r>
              <a:rPr lang="en-US" b="1"/>
              <a:t>Student_Tel</a:t>
            </a:r>
            <a:r>
              <a:rPr lang="en-US"/>
              <a:t> (</a:t>
            </a:r>
            <a:r>
              <a:rPr lang="en-US" u="sng"/>
              <a:t>Stud_No, Tel_No)</a:t>
            </a:r>
            <a:endParaRPr/>
          </a:p>
          <a:p>
            <a:pPr marL="227013" lvl="0" indent="-74613" algn="l" rtl="0">
              <a:spcBef>
                <a:spcPts val="720"/>
              </a:spcBef>
              <a:spcAft>
                <a:spcPts val="0"/>
              </a:spcAft>
              <a:buClr>
                <a:schemeClr val="dk1"/>
              </a:buClr>
              <a:buSzPts val="2400"/>
              <a:buFont typeface="Arial"/>
              <a:buNone/>
            </a:pPr>
            <a:endParaRPr b="1"/>
          </a:p>
          <a:p>
            <a:pPr marL="227013" lvl="0" indent="-227013" algn="l" rtl="0">
              <a:spcBef>
                <a:spcPts val="720"/>
              </a:spcBef>
              <a:spcAft>
                <a:spcPts val="0"/>
              </a:spcAft>
              <a:buClr>
                <a:schemeClr val="dk1"/>
              </a:buClr>
              <a:buSzPts val="2400"/>
              <a:buFont typeface="Arial"/>
              <a:buChar char="•"/>
            </a:pPr>
            <a:r>
              <a:rPr lang="en-US" b="1"/>
              <a:t>Department_Student </a:t>
            </a:r>
            <a:r>
              <a:rPr lang="en-US"/>
              <a:t>(</a:t>
            </a:r>
            <a:r>
              <a:rPr lang="en-US" u="sng"/>
              <a:t>Dept_Name, Stud_No</a:t>
            </a:r>
            <a:r>
              <a:rPr lang="en-US"/>
              <a:t>, Ad_Grade, Comments)</a:t>
            </a:r>
            <a:endParaRPr/>
          </a:p>
          <a:p>
            <a:pPr marL="227013" lvl="0" indent="-74613" algn="l" rtl="0">
              <a:spcBef>
                <a:spcPts val="720"/>
              </a:spcBef>
              <a:spcAft>
                <a:spcPts val="0"/>
              </a:spcAft>
              <a:buClr>
                <a:schemeClr val="dk1"/>
              </a:buClr>
              <a:buSzPts val="2400"/>
              <a:buFont typeface="Arial"/>
              <a:buNone/>
            </a:pPr>
            <a:endParaRPr/>
          </a:p>
          <a:p>
            <a:pPr marL="227013" lvl="0" indent="-227013" algn="l" rtl="0">
              <a:spcBef>
                <a:spcPts val="720"/>
              </a:spcBef>
              <a:spcAft>
                <a:spcPts val="0"/>
              </a:spcAft>
              <a:buClr>
                <a:schemeClr val="dk1"/>
              </a:buClr>
              <a:buSzPts val="2400"/>
              <a:buFont typeface="Arial"/>
              <a:buChar char="•"/>
            </a:pPr>
            <a:r>
              <a:rPr lang="en-US" b="1"/>
              <a:t>Department</a:t>
            </a:r>
            <a:r>
              <a:rPr lang="en-US"/>
              <a:t> ( </a:t>
            </a:r>
            <a:r>
              <a:rPr lang="en-US" u="sng"/>
              <a:t>Dept_Name</a:t>
            </a:r>
            <a:r>
              <a:rPr lang="en-US"/>
              <a:t>, Dept_Desc)</a:t>
            </a:r>
            <a:endParaRPr/>
          </a:p>
          <a:p>
            <a:pPr marL="227013" lvl="0" indent="-74613" algn="l" rtl="0">
              <a:spcBef>
                <a:spcPts val="720"/>
              </a:spcBef>
              <a:spcAft>
                <a:spcPts val="0"/>
              </a:spcAft>
              <a:buClr>
                <a:schemeClr val="dk1"/>
              </a:buClr>
              <a:buSzPts val="2400"/>
              <a:buFont typeface="Arial"/>
              <a:buNone/>
            </a:pPr>
            <a:endParaRPr b="1"/>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3NF</a:t>
            </a:r>
            <a:endParaRPr/>
          </a:p>
        </p:txBody>
      </p:sp>
      <p:sp>
        <p:nvSpPr>
          <p:cNvPr id="230" name="Google Shape;230;p22"/>
          <p:cNvSpPr txBox="1">
            <a:spLocks noGrp="1"/>
          </p:cNvSpPr>
          <p:nvPr>
            <p:ph type="body" idx="1"/>
          </p:nvPr>
        </p:nvSpPr>
        <p:spPr>
          <a:xfrm>
            <a:off x="685800" y="1246188"/>
            <a:ext cx="7537450" cy="4697412"/>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Clr>
                <a:schemeClr val="dk1"/>
              </a:buClr>
              <a:buSzPts val="2400"/>
              <a:buFont typeface="Arial"/>
              <a:buChar char="•"/>
            </a:pPr>
            <a:r>
              <a:rPr lang="en-US" b="1"/>
              <a:t>Student </a:t>
            </a:r>
            <a:r>
              <a:rPr lang="en-US"/>
              <a:t>(</a:t>
            </a:r>
            <a:r>
              <a:rPr lang="en-US" u="sng"/>
              <a:t>Stud_No,</a:t>
            </a:r>
            <a:r>
              <a:rPr lang="en-US"/>
              <a:t>Stud_Name, F-code,Major, Street, City)</a:t>
            </a:r>
            <a:endParaRPr/>
          </a:p>
          <a:p>
            <a:pPr marL="227013" lvl="0" indent="-74613" algn="l" rtl="0">
              <a:spcBef>
                <a:spcPts val="720"/>
              </a:spcBef>
              <a:spcAft>
                <a:spcPts val="0"/>
              </a:spcAft>
              <a:buClr>
                <a:schemeClr val="dk1"/>
              </a:buClr>
              <a:buSzPts val="2400"/>
              <a:buFont typeface="Arial"/>
              <a:buNone/>
            </a:pPr>
            <a:endParaRPr/>
          </a:p>
          <a:p>
            <a:pPr marL="227013" lvl="0" indent="-227013" algn="l" rtl="0">
              <a:spcBef>
                <a:spcPts val="720"/>
              </a:spcBef>
              <a:spcAft>
                <a:spcPts val="0"/>
              </a:spcAft>
              <a:buClr>
                <a:schemeClr val="dk1"/>
              </a:buClr>
              <a:buSzPts val="2400"/>
              <a:buFont typeface="Arial"/>
              <a:buChar char="•"/>
            </a:pPr>
            <a:r>
              <a:rPr lang="en-US" b="1"/>
              <a:t>Faculty </a:t>
            </a:r>
            <a:r>
              <a:rPr lang="en-US"/>
              <a:t>(</a:t>
            </a:r>
            <a:r>
              <a:rPr lang="en-US" u="sng"/>
              <a:t>F-code</a:t>
            </a:r>
            <a:r>
              <a:rPr lang="en-US"/>
              <a:t>, Faculty)</a:t>
            </a:r>
            <a:endParaRPr/>
          </a:p>
          <a:p>
            <a:pPr marL="227013" lvl="0" indent="-74613" algn="l" rtl="0">
              <a:spcBef>
                <a:spcPts val="720"/>
              </a:spcBef>
              <a:spcAft>
                <a:spcPts val="0"/>
              </a:spcAft>
              <a:buClr>
                <a:schemeClr val="dk1"/>
              </a:buClr>
              <a:buSzPts val="2400"/>
              <a:buFont typeface="Arial"/>
              <a:buNone/>
            </a:pPr>
            <a:endParaRPr/>
          </a:p>
          <a:p>
            <a:pPr marL="227013" lvl="0" indent="-227013" algn="l" rtl="0">
              <a:spcBef>
                <a:spcPts val="720"/>
              </a:spcBef>
              <a:spcAft>
                <a:spcPts val="0"/>
              </a:spcAft>
              <a:buClr>
                <a:schemeClr val="dk1"/>
              </a:buClr>
              <a:buSzPts val="2400"/>
              <a:buFont typeface="Arial"/>
              <a:buChar char="•"/>
            </a:pPr>
            <a:r>
              <a:rPr lang="en-US" b="1"/>
              <a:t>Student_Tel</a:t>
            </a:r>
            <a:r>
              <a:rPr lang="en-US"/>
              <a:t> (</a:t>
            </a:r>
            <a:r>
              <a:rPr lang="en-US" u="sng"/>
              <a:t>Stud_No, Tel_No)</a:t>
            </a:r>
            <a:endParaRPr/>
          </a:p>
          <a:p>
            <a:pPr marL="227013" lvl="0" indent="-74613" algn="l" rtl="0">
              <a:spcBef>
                <a:spcPts val="720"/>
              </a:spcBef>
              <a:spcAft>
                <a:spcPts val="0"/>
              </a:spcAft>
              <a:buClr>
                <a:schemeClr val="dk1"/>
              </a:buClr>
              <a:buSzPts val="2400"/>
              <a:buFont typeface="Arial"/>
              <a:buNone/>
            </a:pPr>
            <a:endParaRPr b="1"/>
          </a:p>
          <a:p>
            <a:pPr marL="227013" lvl="0" indent="-227013" algn="l" rtl="0">
              <a:spcBef>
                <a:spcPts val="720"/>
              </a:spcBef>
              <a:spcAft>
                <a:spcPts val="0"/>
              </a:spcAft>
              <a:buClr>
                <a:schemeClr val="dk1"/>
              </a:buClr>
              <a:buSzPts val="2400"/>
              <a:buFont typeface="Arial"/>
              <a:buChar char="•"/>
            </a:pPr>
            <a:r>
              <a:rPr lang="en-US" b="1"/>
              <a:t>Department_Student </a:t>
            </a:r>
            <a:r>
              <a:rPr lang="en-US"/>
              <a:t>(</a:t>
            </a:r>
            <a:r>
              <a:rPr lang="en-US" u="sng"/>
              <a:t>Dept_Name, Stud_No</a:t>
            </a:r>
            <a:r>
              <a:rPr lang="en-US"/>
              <a:t>, Ad_Grade, Comments)</a:t>
            </a:r>
            <a:endParaRPr/>
          </a:p>
          <a:p>
            <a:pPr marL="227013" lvl="0" indent="-74613" algn="l" rtl="0">
              <a:spcBef>
                <a:spcPts val="720"/>
              </a:spcBef>
              <a:spcAft>
                <a:spcPts val="0"/>
              </a:spcAft>
              <a:buClr>
                <a:schemeClr val="dk1"/>
              </a:buClr>
              <a:buSzPts val="2400"/>
              <a:buFont typeface="Arial"/>
              <a:buNone/>
            </a:pPr>
            <a:endParaRPr/>
          </a:p>
          <a:p>
            <a:pPr marL="227013" lvl="0" indent="-227013" algn="l" rtl="0">
              <a:spcBef>
                <a:spcPts val="720"/>
              </a:spcBef>
              <a:spcAft>
                <a:spcPts val="0"/>
              </a:spcAft>
              <a:buClr>
                <a:schemeClr val="dk1"/>
              </a:buClr>
              <a:buSzPts val="2400"/>
              <a:buFont typeface="Arial"/>
              <a:buChar char="•"/>
            </a:pPr>
            <a:r>
              <a:rPr lang="en-US" b="1"/>
              <a:t>Department</a:t>
            </a:r>
            <a:r>
              <a:rPr lang="en-US"/>
              <a:t> ( </a:t>
            </a:r>
            <a:r>
              <a:rPr lang="en-US" u="sng"/>
              <a:t>Dept_Name</a:t>
            </a:r>
            <a:r>
              <a:rPr lang="en-US"/>
              <a:t>, Dept_Desc)</a:t>
            </a:r>
            <a:endParaRPr/>
          </a:p>
          <a:p>
            <a:pPr marL="227013" lvl="0" indent="-74613" algn="l" rtl="0">
              <a:spcBef>
                <a:spcPts val="720"/>
              </a:spcBef>
              <a:spcAft>
                <a:spcPts val="0"/>
              </a:spcAft>
              <a:buClr>
                <a:schemeClr val="dk1"/>
              </a:buClr>
              <a:buSzPts val="2400"/>
              <a:buFont typeface="Arial"/>
              <a:buNone/>
            </a:pPr>
            <a:endParaRPr b="1"/>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3"/>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Real World - School Data</a:t>
            </a:r>
            <a:endParaRPr/>
          </a:p>
        </p:txBody>
      </p:sp>
      <p:graphicFrame>
        <p:nvGraphicFramePr>
          <p:cNvPr id="237" name="Google Shape;237;p23"/>
          <p:cNvGraphicFramePr/>
          <p:nvPr/>
        </p:nvGraphicFramePr>
        <p:xfrm>
          <a:off x="381000" y="914400"/>
          <a:ext cx="3000000" cy="3000000"/>
        </p:xfrm>
        <a:graphic>
          <a:graphicData uri="http://schemas.openxmlformats.org/drawingml/2006/table">
            <a:tbl>
              <a:tblPr>
                <a:noFill/>
                <a:tableStyleId>{8707E820-B877-4D4E-8049-1EE25E48125A}</a:tableStyleId>
              </a:tblPr>
              <a:tblGrid>
                <a:gridCol w="1676400">
                  <a:extLst>
                    <a:ext uri="{9D8B030D-6E8A-4147-A177-3AD203B41FA5}">
                      <a16:colId xmlns:a16="http://schemas.microsoft.com/office/drawing/2014/main" val="20000"/>
                    </a:ext>
                  </a:extLst>
                </a:gridCol>
                <a:gridCol w="1411100">
                  <a:extLst>
                    <a:ext uri="{9D8B030D-6E8A-4147-A177-3AD203B41FA5}">
                      <a16:colId xmlns:a16="http://schemas.microsoft.com/office/drawing/2014/main" val="20001"/>
                    </a:ext>
                  </a:extLst>
                </a:gridCol>
                <a:gridCol w="19417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04725">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Student</a:t>
                      </a:r>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endParaRPr sz="1600" b="1" i="0" u="none" strike="noStrike">
                        <a:solidFill>
                          <a:srgbClr val="FF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DD9C3"/>
                    </a:solidFill>
                  </a:tcPr>
                </a:tc>
                <a:extLst>
                  <a:ext uri="{0D108BD9-81ED-4DB2-BD59-A6C34878D82A}">
                    <a16:rowId xmlns:a16="http://schemas.microsoft.com/office/drawing/2014/main" val="10000"/>
                  </a:ext>
                </a:extLst>
              </a:tr>
              <a:tr h="330850">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First </a:t>
                      </a:r>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Parent 1</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Parent 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Application No</a:t>
                      </a:r>
                      <a:endParaRPr sz="1600" b="1" i="0" u="none" strike="noStrik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endParaRPr sz="1600" b="1" i="0" u="none" strike="noStrike">
                        <a:solidFill>
                          <a:srgbClr val="FF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DDD9C3"/>
                    </a:solidFill>
                  </a:tcPr>
                </a:tc>
                <a:extLst>
                  <a:ext uri="{0D108BD9-81ED-4DB2-BD59-A6C34878D82A}">
                    <a16:rowId xmlns:a16="http://schemas.microsoft.com/office/drawing/2014/main" val="10001"/>
                  </a:ext>
                </a:extLst>
              </a:tr>
              <a:tr h="319025">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Renee</a:t>
                      </a:r>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Ann Jones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Theodore Smith</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 123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600" b="1" i="0" u="none" strike="noStrik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9025">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Lucy</a:t>
                      </a:r>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Barbara Mills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Steve Mills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 558</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600" b="1" i="0" u="none" strike="noStrik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97200">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Brendan</a:t>
                      </a:r>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Jennifer Jones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Stephen Jones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145</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a:t>
                      </a:r>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97200">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City</a:t>
                      </a:r>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Postal Code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Birth date</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Previous  Teacher</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D9C3"/>
                    </a:solidFill>
                  </a:tcPr>
                </a:tc>
                <a:tc>
                  <a:txBody>
                    <a:bodyPr/>
                    <a:lstStyle/>
                    <a:p>
                      <a:pPr marL="0" marR="0" lvl="0" indent="0" algn="l" rtl="0">
                        <a:lnSpc>
                          <a:spcPct val="100000"/>
                        </a:lnSpc>
                        <a:spcBef>
                          <a:spcPts val="0"/>
                        </a:spcBef>
                        <a:spcAft>
                          <a:spcPts val="0"/>
                        </a:spcAft>
                        <a:buClr>
                          <a:srgbClr val="FF0000"/>
                        </a:buClr>
                        <a:buSzPts val="1600"/>
                        <a:buFont typeface="Arial"/>
                        <a:buNone/>
                      </a:pPr>
                      <a:r>
                        <a:rPr lang="en-US" sz="1600" b="1" i="0" u="none" strike="noStrike">
                          <a:solidFill>
                            <a:srgbClr val="FF0000"/>
                          </a:solidFill>
                          <a:latin typeface="Arial"/>
                          <a:ea typeface="Arial"/>
                          <a:cs typeface="Arial"/>
                          <a:sym typeface="Arial"/>
                        </a:rPr>
                        <a:t>Current</a:t>
                      </a:r>
                      <a:endParaRPr/>
                    </a:p>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Teacher</a:t>
                      </a:r>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D9C3"/>
                    </a:solidFill>
                  </a:tcPr>
                </a:tc>
                <a:extLst>
                  <a:ext uri="{0D108BD9-81ED-4DB2-BD59-A6C34878D82A}">
                    <a16:rowId xmlns:a16="http://schemas.microsoft.com/office/drawing/2014/main" val="10005"/>
                  </a:ext>
                </a:extLst>
              </a:tr>
              <a:tr h="616775">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Annandale </a:t>
                      </a:r>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22003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6/25/1983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Hamil</a:t>
                      </a:r>
                      <a:endParaRPr sz="1600" b="1" i="0" u="none" strike="noStrik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Burke</a:t>
                      </a:r>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19025">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Annandale </a:t>
                      </a:r>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22003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8/14/1983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Hamil</a:t>
                      </a:r>
                      <a:endParaRPr sz="1600" b="1" i="0" u="none" strike="noStrik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Burke </a:t>
                      </a:r>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13550">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Fairfax</a:t>
                      </a:r>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22032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6/13/1984</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Hamil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Burke </a:t>
                      </a:r>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97200">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 Student_Phone</a:t>
                      </a:r>
                      <a:endParaRPr sz="1600" b="1" i="0" u="none" strike="noStrike">
                        <a:solidFill>
                          <a:srgbClr val="FF0000"/>
                        </a:solidFill>
                        <a:latin typeface="Arial"/>
                        <a:ea typeface="Arial"/>
                        <a:cs typeface="Arial"/>
                        <a:sym typeface="Arial"/>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 </a:t>
                      </a:r>
                      <a:r>
                        <a:rPr lang="en-US" sz="1600" b="1" i="0" u="none" strike="noStrike">
                          <a:solidFill>
                            <a:srgbClr val="FF0000"/>
                          </a:solidFill>
                          <a:latin typeface="Arial"/>
                          <a:ea typeface="Arial"/>
                          <a:cs typeface="Arial"/>
                          <a:sym typeface="Arial"/>
                        </a:rPr>
                        <a:t>Course</a:t>
                      </a: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r>
                        <a:rPr lang="en-US" sz="1600" b="1" i="0" u="none" strike="noStrike" cap="none">
                          <a:solidFill>
                            <a:srgbClr val="FF0000"/>
                          </a:solidFill>
                          <a:latin typeface="Arial"/>
                          <a:ea typeface="Arial"/>
                          <a:cs typeface="Arial"/>
                          <a:sym typeface="Arial"/>
                        </a:rPr>
                        <a:t>Course-desc</a:t>
                      </a:r>
                      <a:endParaRPr sz="180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Enrolled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D9C3"/>
                    </a:solidFill>
                  </a:tcPr>
                </a:tc>
                <a:tc>
                  <a:txBody>
                    <a:bodyPr/>
                    <a:lstStyle/>
                    <a:p>
                      <a:pPr marL="0" marR="0" lvl="0" indent="0" algn="l" rtl="0">
                        <a:spcBef>
                          <a:spcPts val="0"/>
                        </a:spcBef>
                        <a:spcAft>
                          <a:spcPts val="0"/>
                        </a:spcAft>
                        <a:buNone/>
                      </a:pPr>
                      <a:r>
                        <a:rPr lang="en-US" sz="1600" b="1" i="0" u="none" strike="noStrike">
                          <a:solidFill>
                            <a:srgbClr val="FF0000"/>
                          </a:solidFill>
                          <a:latin typeface="Arial"/>
                          <a:ea typeface="Arial"/>
                          <a:cs typeface="Arial"/>
                          <a:sym typeface="Arial"/>
                        </a:rPr>
                        <a:t>Attended/ days</a:t>
                      </a:r>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D9C3"/>
                    </a:solidFill>
                  </a:tcPr>
                </a:tc>
                <a:extLst>
                  <a:ext uri="{0D108BD9-81ED-4DB2-BD59-A6C34878D82A}">
                    <a16:rowId xmlns:a16="http://schemas.microsoft.com/office/drawing/2014/main" val="10009"/>
                  </a:ext>
                </a:extLst>
              </a:tr>
              <a:tr h="497200">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(703) 323-0893, (703) 3240708</a:t>
                      </a:r>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X,Y,Z</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X,y,z</a:t>
                      </a:r>
                      <a:endParaRPr sz="180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96/97, 96/97, 97/98 </a:t>
                      </a:r>
                      <a:endParaRPr sz="1600" b="1" i="0" u="none" strike="noStrik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0,0,0</a:t>
                      </a:r>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19025">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(703) 764-5829</a:t>
                      </a:r>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Y</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Y</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96/97</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0</a:t>
                      </a:r>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19025">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(703) 978-1083 </a:t>
                      </a:r>
                      <a:endParaRPr/>
                    </a:p>
                  </a:txBody>
                  <a:tcPr marL="9525" marR="9525" marT="9525"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Z</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Z</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96/97</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i="0" u="none" strike="noStrike">
                          <a:solidFill>
                            <a:srgbClr val="000000"/>
                          </a:solidFill>
                          <a:latin typeface="Arial"/>
                          <a:ea typeface="Arial"/>
                          <a:cs typeface="Arial"/>
                          <a:sym typeface="Arial"/>
                        </a:rPr>
                        <a:t>0</a:t>
                      </a:r>
                      <a:endParaRPr/>
                    </a:p>
                  </a:txBody>
                  <a:tcPr marL="9525" marR="9525" marT="9525"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ONF</a:t>
            </a:r>
            <a:endParaRPr/>
          </a:p>
        </p:txBody>
      </p:sp>
      <p:sp>
        <p:nvSpPr>
          <p:cNvPr id="243" name="Google Shape;243;p24"/>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b="1">
                <a:latin typeface="Arial"/>
                <a:ea typeface="Arial"/>
                <a:cs typeface="Arial"/>
                <a:sym typeface="Arial"/>
              </a:rPr>
              <a:t>Student</a:t>
            </a:r>
            <a:r>
              <a:rPr lang="en-US">
                <a:latin typeface="Arial"/>
                <a:ea typeface="Arial"/>
                <a:cs typeface="Arial"/>
                <a:sym typeface="Arial"/>
              </a:rPr>
              <a:t> (</a:t>
            </a:r>
            <a:r>
              <a:rPr lang="en-US" u="sng">
                <a:latin typeface="Arial"/>
                <a:ea typeface="Arial"/>
                <a:cs typeface="Arial"/>
                <a:sym typeface="Arial"/>
              </a:rPr>
              <a:t>App_No</a:t>
            </a:r>
            <a:r>
              <a:rPr lang="en-US">
                <a:latin typeface="Arial"/>
                <a:ea typeface="Arial"/>
                <a:cs typeface="Arial"/>
                <a:sym typeface="Arial"/>
              </a:rPr>
              <a:t>, Stud_Fname, Parent1, Parent2, City, Postal_Code, Birthdate, Prev_Teacher, Curr_Teacher, Student_Phone, Course, Course_Desc, Enrolled, Att_Days)</a:t>
            </a:r>
            <a:endParaRP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1NF</a:t>
            </a:r>
            <a:endParaRPr/>
          </a:p>
        </p:txBody>
      </p:sp>
      <p:sp>
        <p:nvSpPr>
          <p:cNvPr id="249" name="Google Shape;249;p25"/>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b="1">
                <a:latin typeface="Arial"/>
                <a:ea typeface="Arial"/>
                <a:cs typeface="Arial"/>
                <a:sym typeface="Arial"/>
              </a:rPr>
              <a:t>Student</a:t>
            </a:r>
            <a:r>
              <a:rPr lang="en-US">
                <a:latin typeface="Arial"/>
                <a:ea typeface="Arial"/>
                <a:cs typeface="Arial"/>
                <a:sym typeface="Arial"/>
              </a:rPr>
              <a:t> (</a:t>
            </a:r>
            <a:r>
              <a:rPr lang="en-US" u="sng">
                <a:latin typeface="Arial"/>
                <a:ea typeface="Arial"/>
                <a:cs typeface="Arial"/>
                <a:sym typeface="Arial"/>
              </a:rPr>
              <a:t>App_No</a:t>
            </a:r>
            <a:r>
              <a:rPr lang="en-US">
                <a:latin typeface="Arial"/>
                <a:ea typeface="Arial"/>
                <a:cs typeface="Arial"/>
                <a:sym typeface="Arial"/>
              </a:rPr>
              <a:t>, Stud_Fname, Parent1, Parent2, City, Postal_Code, Birthdate, Prev_Teacher, Curr_Teacher)</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Student_Course </a:t>
            </a:r>
            <a:r>
              <a:rPr lang="en-US">
                <a:latin typeface="Arial"/>
                <a:ea typeface="Arial"/>
                <a:cs typeface="Arial"/>
                <a:sym typeface="Arial"/>
              </a:rPr>
              <a:t>(</a:t>
            </a:r>
            <a:r>
              <a:rPr lang="en-US" u="sng">
                <a:latin typeface="Arial"/>
                <a:ea typeface="Arial"/>
                <a:cs typeface="Arial"/>
                <a:sym typeface="Arial"/>
              </a:rPr>
              <a:t>App_No,Course, </a:t>
            </a:r>
            <a:r>
              <a:rPr lang="en-US">
                <a:latin typeface="Arial"/>
                <a:ea typeface="Arial"/>
                <a:cs typeface="Arial"/>
                <a:sym typeface="Arial"/>
              </a:rPr>
              <a:t>Course_Desc, Enrolled, Att_Days)</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Student_Phone </a:t>
            </a:r>
            <a:r>
              <a:rPr lang="en-US">
                <a:latin typeface="Arial"/>
                <a:ea typeface="Arial"/>
                <a:cs typeface="Arial"/>
                <a:sym typeface="Arial"/>
              </a:rPr>
              <a:t>( </a:t>
            </a:r>
            <a:r>
              <a:rPr lang="en-US" u="sng">
                <a:latin typeface="Arial"/>
                <a:ea typeface="Arial"/>
                <a:cs typeface="Arial"/>
                <a:sym typeface="Arial"/>
              </a:rPr>
              <a:t>App_No,Phone</a:t>
            </a:r>
            <a:r>
              <a:rPr lang="en-US">
                <a:latin typeface="Arial"/>
                <a:ea typeface="Arial"/>
                <a:cs typeface="Arial"/>
                <a:sym typeface="Arial"/>
              </a:rPr>
              <a:t>)</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74613" algn="l" rtl="0">
              <a:spcBef>
                <a:spcPts val="480"/>
              </a:spcBef>
              <a:spcAft>
                <a:spcPts val="0"/>
              </a:spcAft>
              <a:buSzPts val="2400"/>
              <a:buFont typeface="Arial"/>
              <a:buNone/>
            </a:pPr>
            <a:endParaRP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2NF</a:t>
            </a:r>
            <a:endParaRPr/>
          </a:p>
        </p:txBody>
      </p:sp>
      <p:sp>
        <p:nvSpPr>
          <p:cNvPr id="255" name="Google Shape;255;p26"/>
          <p:cNvSpPr txBox="1">
            <a:spLocks noGrp="1"/>
          </p:cNvSpPr>
          <p:nvPr>
            <p:ph type="body" idx="1"/>
          </p:nvPr>
        </p:nvSpPr>
        <p:spPr>
          <a:xfrm>
            <a:off x="685800" y="1246188"/>
            <a:ext cx="7537450" cy="4697412"/>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b="1">
                <a:latin typeface="Arial"/>
                <a:ea typeface="Arial"/>
                <a:cs typeface="Arial"/>
                <a:sym typeface="Arial"/>
              </a:rPr>
              <a:t>Student</a:t>
            </a:r>
            <a:r>
              <a:rPr lang="en-US">
                <a:latin typeface="Arial"/>
                <a:ea typeface="Arial"/>
                <a:cs typeface="Arial"/>
                <a:sym typeface="Arial"/>
              </a:rPr>
              <a:t> (</a:t>
            </a:r>
            <a:r>
              <a:rPr lang="en-US" u="sng">
                <a:latin typeface="Arial"/>
                <a:ea typeface="Arial"/>
                <a:cs typeface="Arial"/>
                <a:sym typeface="Arial"/>
              </a:rPr>
              <a:t>App_No</a:t>
            </a:r>
            <a:r>
              <a:rPr lang="en-US">
                <a:latin typeface="Arial"/>
                <a:ea typeface="Arial"/>
                <a:cs typeface="Arial"/>
                <a:sym typeface="Arial"/>
              </a:rPr>
              <a:t>, Stud_Fname, Parent1, Parent2, City, Postal_Code, Birthdate, Prev_Teacher, Curr_Teacher)</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Student_Course </a:t>
            </a:r>
            <a:r>
              <a:rPr lang="en-US">
                <a:latin typeface="Arial"/>
                <a:ea typeface="Arial"/>
                <a:cs typeface="Arial"/>
                <a:sym typeface="Arial"/>
              </a:rPr>
              <a:t>(</a:t>
            </a:r>
            <a:r>
              <a:rPr lang="en-US" u="sng">
                <a:latin typeface="Arial"/>
                <a:ea typeface="Arial"/>
                <a:cs typeface="Arial"/>
                <a:sym typeface="Arial"/>
              </a:rPr>
              <a:t>App_No,Course</a:t>
            </a:r>
            <a:r>
              <a:rPr lang="en-US">
                <a:latin typeface="Arial"/>
                <a:ea typeface="Arial"/>
                <a:cs typeface="Arial"/>
                <a:sym typeface="Arial"/>
              </a:rPr>
              <a:t>, Enrolled, Att_Days)</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Student_Phone </a:t>
            </a:r>
            <a:r>
              <a:rPr lang="en-US">
                <a:latin typeface="Arial"/>
                <a:ea typeface="Arial"/>
                <a:cs typeface="Arial"/>
                <a:sym typeface="Arial"/>
              </a:rPr>
              <a:t>( </a:t>
            </a:r>
            <a:r>
              <a:rPr lang="en-US" u="sng">
                <a:latin typeface="Arial"/>
                <a:ea typeface="Arial"/>
                <a:cs typeface="Arial"/>
                <a:sym typeface="Arial"/>
              </a:rPr>
              <a:t>App_No,Phone</a:t>
            </a:r>
            <a:r>
              <a:rPr lang="en-US">
                <a:latin typeface="Arial"/>
                <a:ea typeface="Arial"/>
                <a:cs typeface="Arial"/>
                <a:sym typeface="Arial"/>
              </a:rPr>
              <a:t>)</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Course </a:t>
            </a:r>
            <a:r>
              <a:rPr lang="en-US">
                <a:latin typeface="Arial"/>
                <a:ea typeface="Arial"/>
                <a:cs typeface="Arial"/>
                <a:sym typeface="Arial"/>
              </a:rPr>
              <a:t>(</a:t>
            </a:r>
            <a:r>
              <a:rPr lang="en-US" u="sng">
                <a:latin typeface="Arial"/>
                <a:ea typeface="Arial"/>
                <a:cs typeface="Arial"/>
                <a:sym typeface="Arial"/>
              </a:rPr>
              <a:t>Course, </a:t>
            </a:r>
            <a:r>
              <a:rPr lang="en-US">
                <a:latin typeface="Arial"/>
                <a:ea typeface="Arial"/>
                <a:cs typeface="Arial"/>
                <a:sym typeface="Arial"/>
              </a:rPr>
              <a:t>Course_Desc)</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74613" algn="l" rtl="0">
              <a:spcBef>
                <a:spcPts val="480"/>
              </a:spcBef>
              <a:spcAft>
                <a:spcPts val="0"/>
              </a:spcAft>
              <a:buSzPts val="2400"/>
              <a:buFont typeface="Arial"/>
              <a:buNone/>
            </a:pPr>
            <a:endParaRP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7"/>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3NF</a:t>
            </a:r>
            <a:endParaRPr/>
          </a:p>
        </p:txBody>
      </p:sp>
      <p:sp>
        <p:nvSpPr>
          <p:cNvPr id="261" name="Google Shape;261;p27"/>
          <p:cNvSpPr txBox="1">
            <a:spLocks noGrp="1"/>
          </p:cNvSpPr>
          <p:nvPr>
            <p:ph type="body" idx="1"/>
          </p:nvPr>
        </p:nvSpPr>
        <p:spPr>
          <a:xfrm>
            <a:off x="685800" y="1246188"/>
            <a:ext cx="7537450" cy="4697412"/>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b="1">
                <a:latin typeface="Arial"/>
                <a:ea typeface="Arial"/>
                <a:cs typeface="Arial"/>
                <a:sym typeface="Arial"/>
              </a:rPr>
              <a:t>Student</a:t>
            </a:r>
            <a:r>
              <a:rPr lang="en-US">
                <a:latin typeface="Arial"/>
                <a:ea typeface="Arial"/>
                <a:cs typeface="Arial"/>
                <a:sym typeface="Arial"/>
              </a:rPr>
              <a:t> (</a:t>
            </a:r>
            <a:r>
              <a:rPr lang="en-US" u="sng">
                <a:latin typeface="Arial"/>
                <a:ea typeface="Arial"/>
                <a:cs typeface="Arial"/>
                <a:sym typeface="Arial"/>
              </a:rPr>
              <a:t>App_No</a:t>
            </a:r>
            <a:r>
              <a:rPr lang="en-US">
                <a:latin typeface="Arial"/>
                <a:ea typeface="Arial"/>
                <a:cs typeface="Arial"/>
                <a:sym typeface="Arial"/>
              </a:rPr>
              <a:t>, Stud_Fname, Parent1, Parent2, Postal_Code, Birthdate, Prev_Teacher, Curr_Teacher)</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Student_Course </a:t>
            </a:r>
            <a:r>
              <a:rPr lang="en-US">
                <a:latin typeface="Arial"/>
                <a:ea typeface="Arial"/>
                <a:cs typeface="Arial"/>
                <a:sym typeface="Arial"/>
              </a:rPr>
              <a:t>(</a:t>
            </a:r>
            <a:r>
              <a:rPr lang="en-US" u="sng">
                <a:latin typeface="Arial"/>
                <a:ea typeface="Arial"/>
                <a:cs typeface="Arial"/>
                <a:sym typeface="Arial"/>
              </a:rPr>
              <a:t>App_No,Course</a:t>
            </a:r>
            <a:r>
              <a:rPr lang="en-US">
                <a:latin typeface="Arial"/>
                <a:ea typeface="Arial"/>
                <a:cs typeface="Arial"/>
                <a:sym typeface="Arial"/>
              </a:rPr>
              <a:t>, Enrolled, Att_Days)</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Student_Phone </a:t>
            </a:r>
            <a:r>
              <a:rPr lang="en-US">
                <a:latin typeface="Arial"/>
                <a:ea typeface="Arial"/>
                <a:cs typeface="Arial"/>
                <a:sym typeface="Arial"/>
              </a:rPr>
              <a:t>( </a:t>
            </a:r>
            <a:r>
              <a:rPr lang="en-US" u="sng">
                <a:latin typeface="Arial"/>
                <a:ea typeface="Arial"/>
                <a:cs typeface="Arial"/>
                <a:sym typeface="Arial"/>
              </a:rPr>
              <a:t>App_No,Phone</a:t>
            </a:r>
            <a:r>
              <a:rPr lang="en-US">
                <a:latin typeface="Arial"/>
                <a:ea typeface="Arial"/>
                <a:cs typeface="Arial"/>
                <a:sym typeface="Arial"/>
              </a:rPr>
              <a:t>)</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Course </a:t>
            </a:r>
            <a:r>
              <a:rPr lang="en-US">
                <a:latin typeface="Arial"/>
                <a:ea typeface="Arial"/>
                <a:cs typeface="Arial"/>
                <a:sym typeface="Arial"/>
              </a:rPr>
              <a:t>(</a:t>
            </a:r>
            <a:r>
              <a:rPr lang="en-US" u="sng">
                <a:latin typeface="Arial"/>
                <a:ea typeface="Arial"/>
                <a:cs typeface="Arial"/>
                <a:sym typeface="Arial"/>
              </a:rPr>
              <a:t>Course, </a:t>
            </a:r>
            <a:r>
              <a:rPr lang="en-US">
                <a:latin typeface="Arial"/>
                <a:ea typeface="Arial"/>
                <a:cs typeface="Arial"/>
                <a:sym typeface="Arial"/>
              </a:rPr>
              <a:t>Course_Desc)</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City </a:t>
            </a:r>
            <a:r>
              <a:rPr lang="en-US">
                <a:latin typeface="Arial"/>
                <a:ea typeface="Arial"/>
                <a:cs typeface="Arial"/>
                <a:sym typeface="Arial"/>
              </a:rPr>
              <a:t>(City, </a:t>
            </a:r>
            <a:r>
              <a:rPr lang="en-US" u="sng">
                <a:latin typeface="Arial"/>
                <a:ea typeface="Arial"/>
                <a:cs typeface="Arial"/>
                <a:sym typeface="Arial"/>
              </a:rPr>
              <a:t>Postal_Code</a:t>
            </a:r>
            <a:r>
              <a:rPr lang="en-US">
                <a:latin typeface="Arial"/>
                <a:ea typeface="Arial"/>
                <a:cs typeface="Arial"/>
                <a:sym typeface="Arial"/>
              </a:rPr>
              <a:t>)</a:t>
            </a:r>
            <a:endParaRPr/>
          </a:p>
          <a:p>
            <a:pPr marL="227013" lvl="0" indent="-74613" algn="l" rtl="0">
              <a:spcBef>
                <a:spcPts val="480"/>
              </a:spcBef>
              <a:spcAft>
                <a:spcPts val="0"/>
              </a:spcAft>
              <a:buSzPts val="2400"/>
              <a:buFont typeface="Arial"/>
              <a:buNone/>
            </a:pPr>
            <a:endParaRP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8"/>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Suppliers Data</a:t>
            </a:r>
            <a:endParaRPr/>
          </a:p>
        </p:txBody>
      </p:sp>
      <p:sp>
        <p:nvSpPr>
          <p:cNvPr id="268" name="Google Shape;268;p28"/>
          <p:cNvSpPr txBox="1">
            <a:spLocks noGrp="1"/>
          </p:cNvSpPr>
          <p:nvPr>
            <p:ph type="body" idx="1"/>
          </p:nvPr>
        </p:nvSpPr>
        <p:spPr>
          <a:xfrm>
            <a:off x="76200" y="1295400"/>
            <a:ext cx="8534400" cy="4533900"/>
          </a:xfrm>
          <a:prstGeom prst="rect">
            <a:avLst/>
          </a:prstGeom>
          <a:noFill/>
          <a:ln>
            <a:noFill/>
          </a:ln>
        </p:spPr>
        <p:txBody>
          <a:bodyPr spcFirstLastPara="1" wrap="square" lIns="0" tIns="0" rIns="0" bIns="0" anchor="t" anchorCtr="0">
            <a:noAutofit/>
          </a:bodyPr>
          <a:lstStyle/>
          <a:p>
            <a:pPr marL="227013" lvl="0" indent="-227013" algn="l" rtl="0">
              <a:lnSpc>
                <a:spcPct val="80000"/>
              </a:lnSpc>
              <a:spcBef>
                <a:spcPts val="0"/>
              </a:spcBef>
              <a:spcAft>
                <a:spcPts val="0"/>
              </a:spcAft>
              <a:buSzPts val="2800"/>
              <a:buFont typeface="Arial"/>
              <a:buChar char="•"/>
            </a:pPr>
            <a:r>
              <a:rPr lang="en-US" sz="2800"/>
              <a:t>Relation (s#, country, currency, p#, qty) </a:t>
            </a:r>
            <a:endParaRPr/>
          </a:p>
          <a:p>
            <a:pPr marL="227013" lvl="0" indent="-227013" algn="l" rtl="0">
              <a:lnSpc>
                <a:spcPct val="80000"/>
              </a:lnSpc>
              <a:spcBef>
                <a:spcPts val="480"/>
              </a:spcBef>
              <a:spcAft>
                <a:spcPts val="0"/>
              </a:spcAft>
              <a:buSzPts val="2400"/>
              <a:buFont typeface="Noto Sans Symbols"/>
              <a:buNone/>
            </a:pPr>
            <a:endParaRPr i="1"/>
          </a:p>
          <a:p>
            <a:pPr marL="227013" lvl="0" indent="-227013" algn="l" rtl="0">
              <a:lnSpc>
                <a:spcPct val="80000"/>
              </a:lnSpc>
              <a:spcBef>
                <a:spcPts val="480"/>
              </a:spcBef>
              <a:spcAft>
                <a:spcPts val="0"/>
              </a:spcAft>
              <a:buSzPts val="2400"/>
              <a:buFont typeface="Noto Sans Symbols"/>
              <a:buNone/>
            </a:pPr>
            <a:r>
              <a:rPr lang="en-US" i="1"/>
              <a:t>where </a:t>
            </a:r>
            <a:endParaRPr sz="2800" i="1"/>
          </a:p>
          <a:p>
            <a:pPr marL="569913" lvl="1" indent="-228600" algn="l" rtl="0">
              <a:lnSpc>
                <a:spcPct val="80000"/>
              </a:lnSpc>
              <a:spcBef>
                <a:spcPts val="400"/>
              </a:spcBef>
              <a:spcAft>
                <a:spcPts val="0"/>
              </a:spcAft>
              <a:buSzPts val="2000"/>
              <a:buFont typeface="Arial"/>
              <a:buChar char="•"/>
            </a:pPr>
            <a:r>
              <a:rPr lang="en-US"/>
              <a:t>s# supplier identification number (this is the primary key) </a:t>
            </a:r>
            <a:endParaRPr/>
          </a:p>
          <a:p>
            <a:pPr marL="569913" lvl="1" indent="-228600" algn="l" rtl="0">
              <a:lnSpc>
                <a:spcPct val="80000"/>
              </a:lnSpc>
              <a:spcBef>
                <a:spcPts val="400"/>
              </a:spcBef>
              <a:spcAft>
                <a:spcPts val="0"/>
              </a:spcAft>
              <a:buSzPts val="2000"/>
              <a:buFont typeface="Arial"/>
              <a:buChar char="•"/>
            </a:pPr>
            <a:r>
              <a:rPr lang="en-US"/>
              <a:t>country name of country where supplier is located</a:t>
            </a:r>
            <a:endParaRPr/>
          </a:p>
          <a:p>
            <a:pPr marL="569913" lvl="1" indent="-228600" algn="l" rtl="0">
              <a:lnSpc>
                <a:spcPct val="80000"/>
              </a:lnSpc>
              <a:spcBef>
                <a:spcPts val="400"/>
              </a:spcBef>
              <a:spcAft>
                <a:spcPts val="0"/>
              </a:spcAft>
              <a:buSzPts val="2000"/>
              <a:buFont typeface="Arial"/>
              <a:buChar char="•"/>
            </a:pPr>
            <a:r>
              <a:rPr lang="en-US"/>
              <a:t>currency: Currency of the country of each supplier</a:t>
            </a:r>
            <a:endParaRPr/>
          </a:p>
          <a:p>
            <a:pPr marL="569913" lvl="1" indent="-228600" algn="l" rtl="0">
              <a:lnSpc>
                <a:spcPct val="80000"/>
              </a:lnSpc>
              <a:spcBef>
                <a:spcPts val="400"/>
              </a:spcBef>
              <a:spcAft>
                <a:spcPts val="0"/>
              </a:spcAft>
              <a:buSzPts val="2000"/>
              <a:buFont typeface="Arial"/>
              <a:buChar char="•"/>
            </a:pPr>
            <a:r>
              <a:rPr lang="en-US"/>
              <a:t>p# part number of part supplied </a:t>
            </a:r>
            <a:endParaRPr/>
          </a:p>
          <a:p>
            <a:pPr marL="569913" lvl="1" indent="-228600" algn="l" rtl="0">
              <a:lnSpc>
                <a:spcPct val="80000"/>
              </a:lnSpc>
              <a:spcBef>
                <a:spcPts val="400"/>
              </a:spcBef>
              <a:spcAft>
                <a:spcPts val="0"/>
              </a:spcAft>
              <a:buSzPts val="2000"/>
              <a:buFont typeface="Arial"/>
              <a:buChar char="•"/>
            </a:pPr>
            <a:r>
              <a:rPr lang="en-US"/>
              <a:t>qty quantity of parts supplied to date</a:t>
            </a:r>
            <a:endParaRPr/>
          </a:p>
          <a:p>
            <a:pPr marL="227013" lvl="0" indent="-227013" algn="l" rtl="0">
              <a:lnSpc>
                <a:spcPct val="80000"/>
              </a:lnSpc>
              <a:spcBef>
                <a:spcPts val="560"/>
              </a:spcBef>
              <a:spcAft>
                <a:spcPts val="0"/>
              </a:spcAft>
              <a:buSzPts val="2800"/>
              <a:buFont typeface="Noto Sans Symbols"/>
              <a:buNone/>
            </a:pPr>
            <a:endParaRPr sz="2800"/>
          </a:p>
          <a:p>
            <a:pPr marL="227013" lvl="0" indent="-227013" algn="l" rtl="0">
              <a:lnSpc>
                <a:spcPct val="80000"/>
              </a:lnSpc>
              <a:spcBef>
                <a:spcPts val="480"/>
              </a:spcBef>
              <a:spcAft>
                <a:spcPts val="0"/>
              </a:spcAft>
              <a:buSzPts val="2400"/>
              <a:buFont typeface="Arial"/>
              <a:buChar char="•"/>
            </a:pPr>
            <a:r>
              <a:rPr lang="en-US"/>
              <a:t>In order to uniquely associate quantity supplied (qty) with part (p#) and supplier (s#), a composite primary key composed of </a:t>
            </a:r>
            <a:r>
              <a:rPr lang="en-US">
                <a:solidFill>
                  <a:srgbClr val="FF0000"/>
                </a:solidFill>
              </a:rPr>
              <a:t>s# and p# is used. </a:t>
            </a:r>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1NF</a:t>
            </a:r>
            <a:endParaRPr/>
          </a:p>
        </p:txBody>
      </p:sp>
      <p:sp>
        <p:nvSpPr>
          <p:cNvPr id="274" name="Google Shape;274;p29"/>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b="1">
                <a:latin typeface="Arial"/>
                <a:ea typeface="Arial"/>
                <a:cs typeface="Arial"/>
                <a:sym typeface="Arial"/>
              </a:rPr>
              <a:t>Supplier </a:t>
            </a:r>
            <a:r>
              <a:rPr lang="en-US">
                <a:latin typeface="Arial"/>
                <a:ea typeface="Arial"/>
                <a:cs typeface="Arial"/>
                <a:sym typeface="Arial"/>
              </a:rPr>
              <a:t>(</a:t>
            </a:r>
            <a:r>
              <a:rPr lang="en-US" u="sng">
                <a:latin typeface="Arial"/>
                <a:ea typeface="Arial"/>
                <a:cs typeface="Arial"/>
                <a:sym typeface="Arial"/>
              </a:rPr>
              <a:t>S#</a:t>
            </a:r>
            <a:r>
              <a:rPr lang="en-US">
                <a:latin typeface="Arial"/>
                <a:ea typeface="Arial"/>
                <a:cs typeface="Arial"/>
                <a:sym typeface="Arial"/>
              </a:rPr>
              <a:t>, country, currency)</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Supplier_Parts </a:t>
            </a:r>
            <a:r>
              <a:rPr lang="en-US">
                <a:latin typeface="Arial"/>
                <a:ea typeface="Arial"/>
                <a:cs typeface="Arial"/>
                <a:sym typeface="Arial"/>
              </a:rPr>
              <a:t>(</a:t>
            </a:r>
            <a:r>
              <a:rPr lang="en-US" u="sng">
                <a:latin typeface="Arial"/>
                <a:ea typeface="Arial"/>
                <a:cs typeface="Arial"/>
                <a:sym typeface="Arial"/>
              </a:rPr>
              <a:t>S#,P#</a:t>
            </a:r>
            <a:r>
              <a:rPr lang="en-US">
                <a:latin typeface="Arial"/>
                <a:ea typeface="Arial"/>
                <a:cs typeface="Arial"/>
                <a:sym typeface="Arial"/>
              </a:rPr>
              <a:t>,qty)</a:t>
            </a:r>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3"/>
          <p:cNvPicPr preferRelativeResize="0">
            <a:picLocks noGrp="1"/>
          </p:cNvPicPr>
          <p:nvPr>
            <p:ph type="body" idx="1"/>
          </p:nvPr>
        </p:nvPicPr>
        <p:blipFill rotWithShape="1">
          <a:blip r:embed="rId3">
            <a:alphaModFix/>
          </a:blip>
          <a:srcRect/>
          <a:stretch/>
        </p:blipFill>
        <p:spPr>
          <a:xfrm>
            <a:off x="0" y="533400"/>
            <a:ext cx="9144000" cy="5867400"/>
          </a:xfrm>
          <a:prstGeom prst="rect">
            <a:avLst/>
          </a:prstGeom>
          <a:noFill/>
          <a:ln>
            <a:noFill/>
          </a:ln>
        </p:spPr>
      </p:pic>
      <p:sp>
        <p:nvSpPr>
          <p:cNvPr id="85" name="Google Shape;85;p3"/>
          <p:cNvSpPr txBox="1">
            <a:spLocks noGrp="1"/>
          </p:cNvSpPr>
          <p:nvPr>
            <p:ph type="title"/>
          </p:nvPr>
        </p:nvSpPr>
        <p:spPr>
          <a:xfrm>
            <a:off x="647700" y="1524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Why do we need Normalization?</a:t>
            </a:r>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2NF</a:t>
            </a:r>
            <a:endParaRPr/>
          </a:p>
        </p:txBody>
      </p:sp>
      <p:sp>
        <p:nvSpPr>
          <p:cNvPr id="280" name="Google Shape;280;p30"/>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2400"/>
              <a:buFont typeface="Arial"/>
              <a:buNone/>
            </a:pPr>
            <a:r>
              <a:rPr lang="en-US">
                <a:latin typeface="Arial"/>
                <a:ea typeface="Arial"/>
                <a:cs typeface="Arial"/>
                <a:sym typeface="Arial"/>
              </a:rPr>
              <a:t>Same as First</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Supplier </a:t>
            </a:r>
            <a:r>
              <a:rPr lang="en-US">
                <a:latin typeface="Arial"/>
                <a:ea typeface="Arial"/>
                <a:cs typeface="Arial"/>
                <a:sym typeface="Arial"/>
              </a:rPr>
              <a:t>(</a:t>
            </a:r>
            <a:r>
              <a:rPr lang="en-US" u="sng">
                <a:latin typeface="Arial"/>
                <a:ea typeface="Arial"/>
                <a:cs typeface="Arial"/>
                <a:sym typeface="Arial"/>
              </a:rPr>
              <a:t>S#</a:t>
            </a:r>
            <a:r>
              <a:rPr lang="en-US">
                <a:latin typeface="Arial"/>
                <a:ea typeface="Arial"/>
                <a:cs typeface="Arial"/>
                <a:sym typeface="Arial"/>
              </a:rPr>
              <a:t>, country, currency)</a:t>
            </a:r>
            <a:endParaRPr/>
          </a:p>
          <a:p>
            <a:pPr marL="227013" lvl="0" indent="-74613" algn="l" rtl="0">
              <a:spcBef>
                <a:spcPts val="480"/>
              </a:spcBef>
              <a:spcAft>
                <a:spcPts val="0"/>
              </a:spcAft>
              <a:buSzPts val="2400"/>
              <a:buFont typeface="Arial"/>
              <a:buNone/>
            </a:pPr>
            <a:endParaRPr b="1">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Supplier_Parts </a:t>
            </a:r>
            <a:r>
              <a:rPr lang="en-US">
                <a:latin typeface="Arial"/>
                <a:ea typeface="Arial"/>
                <a:cs typeface="Arial"/>
                <a:sym typeface="Arial"/>
              </a:rPr>
              <a:t>(</a:t>
            </a:r>
            <a:r>
              <a:rPr lang="en-US" u="sng">
                <a:latin typeface="Arial"/>
                <a:ea typeface="Arial"/>
                <a:cs typeface="Arial"/>
                <a:sym typeface="Arial"/>
              </a:rPr>
              <a:t>S#,P#</a:t>
            </a:r>
            <a:r>
              <a:rPr lang="en-US">
                <a:latin typeface="Arial"/>
                <a:ea typeface="Arial"/>
                <a:cs typeface="Arial"/>
                <a:sym typeface="Arial"/>
              </a:rPr>
              <a:t>,qty)</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3NF</a:t>
            </a:r>
            <a:endParaRPr/>
          </a:p>
        </p:txBody>
      </p:sp>
      <p:sp>
        <p:nvSpPr>
          <p:cNvPr id="286" name="Google Shape;286;p31"/>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b="1">
                <a:latin typeface="Arial"/>
                <a:ea typeface="Arial"/>
                <a:cs typeface="Arial"/>
                <a:sym typeface="Arial"/>
              </a:rPr>
              <a:t>Supplier</a:t>
            </a:r>
            <a:r>
              <a:rPr lang="en-US" b="1" u="sng">
                <a:latin typeface="Arial"/>
                <a:ea typeface="Arial"/>
                <a:cs typeface="Arial"/>
                <a:sym typeface="Arial"/>
              </a:rPr>
              <a:t> </a:t>
            </a:r>
            <a:r>
              <a:rPr lang="en-US" u="sng">
                <a:latin typeface="Arial"/>
                <a:ea typeface="Arial"/>
                <a:cs typeface="Arial"/>
                <a:sym typeface="Arial"/>
              </a:rPr>
              <a:t>(S#, </a:t>
            </a:r>
            <a:r>
              <a:rPr lang="en-US">
                <a:latin typeface="Arial"/>
                <a:ea typeface="Arial"/>
                <a:cs typeface="Arial"/>
                <a:sym typeface="Arial"/>
              </a:rPr>
              <a:t>Country)</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Country </a:t>
            </a:r>
            <a:r>
              <a:rPr lang="en-US">
                <a:latin typeface="Arial"/>
                <a:ea typeface="Arial"/>
                <a:cs typeface="Arial"/>
                <a:sym typeface="Arial"/>
              </a:rPr>
              <a:t>(</a:t>
            </a:r>
            <a:r>
              <a:rPr lang="en-US" u="sng">
                <a:latin typeface="Arial"/>
                <a:ea typeface="Arial"/>
                <a:cs typeface="Arial"/>
                <a:sym typeface="Arial"/>
              </a:rPr>
              <a:t>Country</a:t>
            </a:r>
            <a:r>
              <a:rPr lang="en-US">
                <a:latin typeface="Arial"/>
                <a:ea typeface="Arial"/>
                <a:cs typeface="Arial"/>
                <a:sym typeface="Arial"/>
              </a:rPr>
              <a:t>, Currency)</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a:p>
            <a:pPr marL="227013" lvl="0" indent="-227013" algn="l" rtl="0">
              <a:spcBef>
                <a:spcPts val="480"/>
              </a:spcBef>
              <a:spcAft>
                <a:spcPts val="0"/>
              </a:spcAft>
              <a:buSzPts val="2400"/>
              <a:buFont typeface="Arial"/>
              <a:buChar char="•"/>
            </a:pPr>
            <a:r>
              <a:rPr lang="en-US" b="1">
                <a:latin typeface="Arial"/>
                <a:ea typeface="Arial"/>
                <a:cs typeface="Arial"/>
                <a:sym typeface="Arial"/>
              </a:rPr>
              <a:t>Supplier_Parts </a:t>
            </a:r>
            <a:r>
              <a:rPr lang="en-US">
                <a:latin typeface="Arial"/>
                <a:ea typeface="Arial"/>
                <a:cs typeface="Arial"/>
                <a:sym typeface="Arial"/>
              </a:rPr>
              <a:t>(</a:t>
            </a:r>
            <a:r>
              <a:rPr lang="en-US" u="sng">
                <a:latin typeface="Arial"/>
                <a:ea typeface="Arial"/>
                <a:cs typeface="Arial"/>
                <a:sym typeface="Arial"/>
              </a:rPr>
              <a:t>S#,P#,</a:t>
            </a:r>
            <a:r>
              <a:rPr lang="en-US">
                <a:latin typeface="Arial"/>
                <a:ea typeface="Arial"/>
                <a:cs typeface="Arial"/>
                <a:sym typeface="Arial"/>
              </a:rPr>
              <a:t>qty)</a:t>
            </a:r>
            <a:endParaRPr/>
          </a:p>
          <a:p>
            <a:pPr marL="227013" lvl="0" indent="-74613" algn="l" rtl="0">
              <a:spcBef>
                <a:spcPts val="480"/>
              </a:spcBef>
              <a:spcAft>
                <a:spcPts val="0"/>
              </a:spcAft>
              <a:buSzPts val="2400"/>
              <a:buFont typeface="Arial"/>
              <a:buNone/>
            </a:pPr>
            <a:endParaRPr>
              <a:latin typeface="Arial"/>
              <a:ea typeface="Arial"/>
              <a:cs typeface="Arial"/>
              <a:sym typeface="Arial"/>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2"/>
          <p:cNvPicPr preferRelativeResize="0"/>
          <p:nvPr/>
        </p:nvPicPr>
        <p:blipFill rotWithShape="1">
          <a:blip r:embed="rId3">
            <a:alphaModFix/>
          </a:blip>
          <a:srcRect/>
          <a:stretch/>
        </p:blipFill>
        <p:spPr>
          <a:xfrm>
            <a:off x="381000" y="91440"/>
            <a:ext cx="8624089" cy="6309360"/>
          </a:xfrm>
          <a:prstGeom prst="rect">
            <a:avLst/>
          </a:prstGeom>
          <a:noFill/>
          <a:ln>
            <a:noFill/>
          </a:ln>
        </p:spPr>
      </p:pic>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SzPts val="2800"/>
              <a:buFont typeface="Arial"/>
              <a:buNone/>
            </a:pPr>
            <a:endParaRPr sz="2800"/>
          </a:p>
          <a:p>
            <a:pPr marL="0" lvl="0" indent="0" algn="ctr" rtl="0">
              <a:spcBef>
                <a:spcPts val="560"/>
              </a:spcBef>
              <a:spcAft>
                <a:spcPts val="0"/>
              </a:spcAft>
              <a:buSzPts val="2800"/>
              <a:buFont typeface="Arial"/>
              <a:buNone/>
            </a:pPr>
            <a:endParaRPr sz="2800"/>
          </a:p>
          <a:p>
            <a:pPr marL="0" lvl="0" indent="0" algn="ctr" rtl="0">
              <a:spcBef>
                <a:spcPts val="560"/>
              </a:spcBef>
              <a:spcAft>
                <a:spcPts val="0"/>
              </a:spcAft>
              <a:buSzPts val="2800"/>
              <a:buFont typeface="Arial"/>
              <a:buNone/>
            </a:pPr>
            <a:r>
              <a:rPr lang="en-US" sz="2800"/>
              <a:t>Questions?</a:t>
            </a:r>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Normalization Avoids</a:t>
            </a:r>
            <a:endParaRPr/>
          </a:p>
        </p:txBody>
      </p:sp>
      <p:sp>
        <p:nvSpPr>
          <p:cNvPr id="92" name="Google Shape;92;p4"/>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a:t>Duplication of Data</a:t>
            </a:r>
            <a:endParaRPr/>
          </a:p>
          <a:p>
            <a:pPr marL="227013" lvl="0" indent="-227013" algn="l" rtl="0">
              <a:spcBef>
                <a:spcPts val="480"/>
              </a:spcBef>
              <a:spcAft>
                <a:spcPts val="0"/>
              </a:spcAft>
              <a:buSzPts val="2400"/>
              <a:buFont typeface="Arial"/>
              <a:buChar char="•"/>
            </a:pPr>
            <a:r>
              <a:rPr lang="en-US"/>
              <a:t>Insert Anomaly</a:t>
            </a:r>
            <a:endParaRPr/>
          </a:p>
          <a:p>
            <a:pPr marL="227013" lvl="0" indent="-227013" algn="l" rtl="0">
              <a:spcBef>
                <a:spcPts val="480"/>
              </a:spcBef>
              <a:spcAft>
                <a:spcPts val="0"/>
              </a:spcAft>
              <a:buSzPts val="2400"/>
              <a:buFont typeface="Arial"/>
              <a:buChar char="•"/>
            </a:pPr>
            <a:r>
              <a:rPr lang="en-US"/>
              <a:t>Delete Anomaly</a:t>
            </a:r>
            <a:endParaRPr/>
          </a:p>
          <a:p>
            <a:pPr marL="227013" lvl="0" indent="-227013" algn="l" rtl="0">
              <a:spcBef>
                <a:spcPts val="480"/>
              </a:spcBef>
              <a:spcAft>
                <a:spcPts val="0"/>
              </a:spcAft>
              <a:buSzPts val="2400"/>
              <a:buFont typeface="Arial"/>
              <a:buChar char="•"/>
            </a:pPr>
            <a:r>
              <a:rPr lang="en-US"/>
              <a:t>Update Anomaly</a:t>
            </a:r>
            <a:endParaRPr/>
          </a:p>
          <a:p>
            <a:pPr marL="227013" lvl="0" indent="-227013" algn="l" rtl="0">
              <a:spcBef>
                <a:spcPts val="480"/>
              </a:spcBef>
              <a:spcAft>
                <a:spcPts val="0"/>
              </a:spcAft>
              <a:buSzPts val="2400"/>
              <a:buFont typeface="Arial"/>
              <a:buChar char="•"/>
            </a:pPr>
            <a:r>
              <a:rPr lang="en-US"/>
              <a:t>Frequent Null Values</a:t>
            </a:r>
            <a:endParaRPr/>
          </a:p>
          <a:p>
            <a:pPr marL="0" lvl="0" indent="0" algn="l" rtl="0">
              <a:spcBef>
                <a:spcPts val="480"/>
              </a:spcBef>
              <a:spcAft>
                <a:spcPts val="0"/>
              </a:spcAft>
              <a:buSzPts val="2400"/>
              <a:buFont typeface="Arial"/>
              <a:buNone/>
            </a:pPr>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When to use Normalization?</a:t>
            </a:r>
            <a:endParaRPr/>
          </a:p>
        </p:txBody>
      </p:sp>
      <p:sp>
        <p:nvSpPr>
          <p:cNvPr id="99" name="Google Shape;99;p5"/>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a:t>To certify the goodness of a relational schema design</a:t>
            </a:r>
            <a:endParaRPr/>
          </a:p>
          <a:p>
            <a:pPr marL="227013" lvl="0" indent="-74613" algn="l" rtl="0">
              <a:spcBef>
                <a:spcPts val="480"/>
              </a:spcBef>
              <a:spcAft>
                <a:spcPts val="0"/>
              </a:spcAft>
              <a:buSzPts val="2400"/>
              <a:buFont typeface="Arial"/>
              <a:buNone/>
            </a:pPr>
            <a:endParaRPr/>
          </a:p>
          <a:p>
            <a:pPr marL="227013" lvl="0" indent="-227013" algn="l" rtl="0">
              <a:spcBef>
                <a:spcPts val="480"/>
              </a:spcBef>
              <a:spcAft>
                <a:spcPts val="0"/>
              </a:spcAft>
              <a:buSzPts val="2400"/>
              <a:buFont typeface="Arial"/>
              <a:buChar char="•"/>
            </a:pPr>
            <a:r>
              <a:rPr lang="en-US"/>
              <a:t>When acquiring existing database design from previous legacy models, or from existing files</a:t>
            </a:r>
            <a:endParaRPr/>
          </a:p>
          <a:p>
            <a:pPr marL="227013" lvl="0" indent="-74613" algn="l" rtl="0">
              <a:spcBef>
                <a:spcPts val="480"/>
              </a:spcBef>
              <a:spcAft>
                <a:spcPts val="0"/>
              </a:spcAft>
              <a:buSzPts val="2400"/>
              <a:buFont typeface="Arial"/>
              <a:buNone/>
            </a:pPr>
            <a:endParaRPr/>
          </a:p>
          <a:p>
            <a:pPr marL="0" lvl="0" indent="0" algn="l" rtl="0">
              <a:spcBef>
                <a:spcPts val="480"/>
              </a:spcBef>
              <a:spcAft>
                <a:spcPts val="0"/>
              </a:spcAft>
              <a:buSzPts val="2400"/>
              <a:buFont typeface="Arial"/>
              <a:buNone/>
            </a:pPr>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Functional Dependency</a:t>
            </a:r>
            <a:endParaRPr/>
          </a:p>
        </p:txBody>
      </p:sp>
      <p:sp>
        <p:nvSpPr>
          <p:cNvPr id="106" name="Google Shape;106;p6"/>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spcBef>
                <a:spcPts val="0"/>
              </a:spcBef>
              <a:spcAft>
                <a:spcPts val="0"/>
              </a:spcAft>
              <a:buSzPts val="2400"/>
              <a:buFont typeface="Arial"/>
              <a:buChar char="•"/>
            </a:pPr>
            <a:r>
              <a:rPr lang="en-US"/>
              <a:t>A constraint between two attributes (columns) or two sets of columns</a:t>
            </a:r>
            <a:endParaRPr/>
          </a:p>
          <a:p>
            <a:pPr marL="227013" lvl="0" indent="-74613" algn="l" rtl="0">
              <a:spcBef>
                <a:spcPts val="480"/>
              </a:spcBef>
              <a:spcAft>
                <a:spcPts val="0"/>
              </a:spcAft>
              <a:buSzPts val="2400"/>
              <a:buFont typeface="Arial"/>
              <a:buNone/>
            </a:pPr>
            <a:endParaRPr/>
          </a:p>
          <a:p>
            <a:pPr marL="227013" lvl="0" indent="-227013" algn="l" rtl="0">
              <a:spcBef>
                <a:spcPts val="480"/>
              </a:spcBef>
              <a:spcAft>
                <a:spcPts val="0"/>
              </a:spcAft>
              <a:buSzPts val="2400"/>
              <a:buFont typeface="Arial"/>
              <a:buChar char="•"/>
            </a:pPr>
            <a:r>
              <a:rPr lang="en-US"/>
              <a:t>A 🡪 B if “for every valid instance of A, that value of A uniquely determines the value of B”</a:t>
            </a:r>
            <a:endParaRPr/>
          </a:p>
          <a:p>
            <a:pPr marL="227013" lvl="0" indent="-74613" algn="l" rtl="0">
              <a:spcBef>
                <a:spcPts val="480"/>
              </a:spcBef>
              <a:spcAft>
                <a:spcPts val="0"/>
              </a:spcAft>
              <a:buSzPts val="2400"/>
              <a:buFont typeface="Arial"/>
              <a:buNone/>
            </a:pPr>
            <a:endParaRPr/>
          </a:p>
          <a:p>
            <a:pPr marL="227013" lvl="0" indent="-227013" algn="l" rtl="0">
              <a:spcBef>
                <a:spcPts val="480"/>
              </a:spcBef>
              <a:spcAft>
                <a:spcPts val="0"/>
              </a:spcAft>
              <a:buSzPts val="2400"/>
              <a:buFont typeface="Arial"/>
              <a:buChar char="•"/>
            </a:pPr>
            <a:r>
              <a:rPr lang="en-US"/>
              <a:t>Or …A 🡪B if “there exists at most one value of B for every value of A”</a:t>
            </a:r>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Examples</a:t>
            </a:r>
            <a:endParaRPr/>
          </a:p>
        </p:txBody>
      </p:sp>
      <p:sp>
        <p:nvSpPr>
          <p:cNvPr id="112" name="Google Shape;112;p7"/>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3" lvl="0" indent="-227013" algn="l" rtl="0">
              <a:lnSpc>
                <a:spcPct val="90000"/>
              </a:lnSpc>
              <a:spcBef>
                <a:spcPts val="0"/>
              </a:spcBef>
              <a:spcAft>
                <a:spcPts val="0"/>
              </a:spcAft>
              <a:buSzPts val="2400"/>
              <a:buFont typeface="Arial"/>
              <a:buChar char="•"/>
            </a:pPr>
            <a:r>
              <a:rPr lang="en-US"/>
              <a:t>Social security number determines employee name</a:t>
            </a:r>
            <a:endParaRPr/>
          </a:p>
          <a:p>
            <a:pPr marL="227013" lvl="0" indent="-227013" algn="l" rtl="0">
              <a:lnSpc>
                <a:spcPct val="90000"/>
              </a:lnSpc>
              <a:spcBef>
                <a:spcPts val="480"/>
              </a:spcBef>
              <a:spcAft>
                <a:spcPts val="0"/>
              </a:spcAft>
              <a:buSzPts val="2400"/>
              <a:buFont typeface="Noto Sans Symbols"/>
              <a:buNone/>
            </a:pPr>
            <a:r>
              <a:rPr lang="en-US"/>
              <a:t>	SSN </a:t>
            </a:r>
            <a:r>
              <a:rPr lang="en-US">
                <a:latin typeface="Arial"/>
                <a:ea typeface="Arial"/>
                <a:cs typeface="Arial"/>
                <a:sym typeface="Arial"/>
              </a:rPr>
              <a:t>-&gt; </a:t>
            </a:r>
            <a:r>
              <a:rPr lang="en-US"/>
              <a:t>ENAME</a:t>
            </a:r>
            <a:endParaRPr/>
          </a:p>
          <a:p>
            <a:pPr marL="227013" lvl="0" indent="-227013" algn="l" rtl="0">
              <a:lnSpc>
                <a:spcPct val="90000"/>
              </a:lnSpc>
              <a:spcBef>
                <a:spcPts val="480"/>
              </a:spcBef>
              <a:spcAft>
                <a:spcPts val="0"/>
              </a:spcAft>
              <a:buSzPts val="2400"/>
              <a:buFont typeface="Arial"/>
              <a:buChar char="•"/>
            </a:pPr>
            <a:r>
              <a:rPr lang="en-US"/>
              <a:t>Project number determines project name and location</a:t>
            </a:r>
            <a:endParaRPr/>
          </a:p>
          <a:p>
            <a:pPr marL="227013" lvl="0" indent="-227013" algn="l" rtl="0">
              <a:lnSpc>
                <a:spcPct val="90000"/>
              </a:lnSpc>
              <a:spcBef>
                <a:spcPts val="480"/>
              </a:spcBef>
              <a:spcAft>
                <a:spcPts val="0"/>
              </a:spcAft>
              <a:buSzPts val="2400"/>
              <a:buFont typeface="Noto Sans Symbols"/>
              <a:buNone/>
            </a:pPr>
            <a:r>
              <a:rPr lang="en-US"/>
              <a:t>	PNUMBER </a:t>
            </a:r>
            <a:r>
              <a:rPr lang="en-US">
                <a:latin typeface="Arial"/>
                <a:ea typeface="Arial"/>
                <a:cs typeface="Arial"/>
                <a:sym typeface="Arial"/>
              </a:rPr>
              <a:t>-&gt; </a:t>
            </a:r>
            <a:r>
              <a:rPr lang="en-US"/>
              <a:t>{PNAME, PLOCATION}</a:t>
            </a:r>
            <a:endParaRPr/>
          </a:p>
          <a:p>
            <a:pPr marL="227013" lvl="0" indent="-227013" algn="l" rtl="0">
              <a:lnSpc>
                <a:spcPct val="90000"/>
              </a:lnSpc>
              <a:spcBef>
                <a:spcPts val="480"/>
              </a:spcBef>
              <a:spcAft>
                <a:spcPts val="0"/>
              </a:spcAft>
              <a:buSzPts val="2400"/>
              <a:buFont typeface="Arial"/>
              <a:buChar char="•"/>
            </a:pPr>
            <a:r>
              <a:rPr lang="en-US"/>
              <a:t>Employee SSN and project number determines the hours per week that the employee works on the project</a:t>
            </a:r>
            <a:endParaRPr/>
          </a:p>
          <a:p>
            <a:pPr marL="227013" lvl="0" indent="-227013" algn="l" rtl="0">
              <a:lnSpc>
                <a:spcPct val="90000"/>
              </a:lnSpc>
              <a:spcBef>
                <a:spcPts val="480"/>
              </a:spcBef>
              <a:spcAft>
                <a:spcPts val="0"/>
              </a:spcAft>
              <a:buSzPts val="2400"/>
              <a:buFont typeface="Noto Sans Symbols"/>
              <a:buNone/>
            </a:pPr>
            <a:r>
              <a:rPr lang="en-US"/>
              <a:t>	{SSN, PNUMBER} </a:t>
            </a:r>
            <a:r>
              <a:rPr lang="en-US">
                <a:latin typeface="Arial"/>
                <a:ea typeface="Arial"/>
                <a:cs typeface="Arial"/>
                <a:sym typeface="Arial"/>
              </a:rPr>
              <a:t>-&gt; </a:t>
            </a:r>
            <a:r>
              <a:rPr lang="en-US"/>
              <a:t>HOURS </a:t>
            </a:r>
            <a:endParaRPr/>
          </a:p>
          <a:p>
            <a:pPr marL="227013" lvl="0" indent="-74613" algn="l" rtl="0">
              <a:spcBef>
                <a:spcPts val="480"/>
              </a:spcBef>
              <a:spcAft>
                <a:spcPts val="0"/>
              </a:spcAft>
              <a:buSzPts val="2400"/>
              <a:buFont typeface="Arial"/>
              <a:buNone/>
            </a:pPr>
            <a:endParaRPr b="1"/>
          </a:p>
          <a:p>
            <a:pPr marL="227013" lvl="0" indent="-227013" algn="l" rtl="0">
              <a:spcBef>
                <a:spcPts val="480"/>
              </a:spcBef>
              <a:spcAft>
                <a:spcPts val="0"/>
              </a:spcAft>
              <a:buSzPts val="2400"/>
              <a:buFont typeface="Arial"/>
              <a:buChar char="•"/>
            </a:pPr>
            <a:r>
              <a:rPr lang="en-US" b="1"/>
              <a:t>So functional dependency is the technical term for </a:t>
            </a:r>
            <a:r>
              <a:rPr lang="en-US" b="1" i="1"/>
              <a:t>determines</a:t>
            </a:r>
            <a:r>
              <a:rPr lang="en-US" b="1"/>
              <a:t> </a:t>
            </a:r>
            <a:endParaRPr/>
          </a:p>
          <a:p>
            <a:pPr marL="227013" lvl="0" indent="-74613" algn="l" rtl="0">
              <a:spcBef>
                <a:spcPts val="480"/>
              </a:spcBef>
              <a:spcAft>
                <a:spcPts val="0"/>
              </a:spcAft>
              <a:buSzPts val="2400"/>
              <a:buFont typeface="Arial"/>
              <a:buNone/>
            </a:pPr>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Types of Functional Dependency</a:t>
            </a:r>
            <a:endParaRPr/>
          </a:p>
        </p:txBody>
      </p:sp>
      <p:pic>
        <p:nvPicPr>
          <p:cNvPr id="119" name="Google Shape;119;p8" descr="Machine generated alternative text: EM P_DEPT&#10;Ename Bdate Address Dnumber Dname Dmgr_ssn&#10;41 4 A&#10;EM P_PROJ&#10;Ssn Pnumber Hours Ename Pname Plocation&#10;Full FD , 4&#10;Partial FD [&#10;Partial FD"/>
          <p:cNvPicPr preferRelativeResize="0"/>
          <p:nvPr/>
        </p:nvPicPr>
        <p:blipFill rotWithShape="1">
          <a:blip r:embed="rId3">
            <a:alphaModFix/>
          </a:blip>
          <a:srcRect/>
          <a:stretch/>
        </p:blipFill>
        <p:spPr>
          <a:xfrm>
            <a:off x="152400" y="990600"/>
            <a:ext cx="8851900" cy="4724400"/>
          </a:xfrm>
          <a:prstGeom prst="rect">
            <a:avLst/>
          </a:prstGeom>
          <a:noFill/>
          <a:ln>
            <a:noFill/>
          </a:ln>
        </p:spPr>
      </p:pic>
      <p:sp>
        <p:nvSpPr>
          <p:cNvPr id="120" name="Google Shape;120;p8"/>
          <p:cNvSpPr txBox="1"/>
          <p:nvPr/>
        </p:nvSpPr>
        <p:spPr>
          <a:xfrm>
            <a:off x="1371600" y="2300288"/>
            <a:ext cx="14478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accent1"/>
              </a:buClr>
              <a:buSzPts val="2000"/>
              <a:buFont typeface="Arial"/>
              <a:buNone/>
            </a:pPr>
            <a:r>
              <a:rPr lang="en-US" sz="2000" b="1" i="0" u="none" strike="noStrike" cap="none">
                <a:solidFill>
                  <a:schemeClr val="lt2"/>
                </a:solidFill>
                <a:latin typeface="Arial"/>
                <a:ea typeface="Arial"/>
                <a:cs typeface="Arial"/>
                <a:sym typeface="Arial"/>
              </a:rPr>
              <a:t>FD4</a:t>
            </a:r>
            <a:endParaRPr/>
          </a:p>
        </p:txBody>
      </p:sp>
      <p:sp>
        <p:nvSpPr>
          <p:cNvPr id="121" name="Google Shape;121;p8"/>
          <p:cNvSpPr txBox="1"/>
          <p:nvPr/>
        </p:nvSpPr>
        <p:spPr>
          <a:xfrm>
            <a:off x="5867400" y="2667000"/>
            <a:ext cx="1447800" cy="36988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accent1"/>
              </a:buClr>
              <a:buSzPts val="2000"/>
              <a:buFont typeface="Arial"/>
              <a:buNone/>
            </a:pPr>
            <a:r>
              <a:rPr lang="en-US" sz="2000" b="1" i="0" u="none" strike="noStrike" cap="none">
                <a:solidFill>
                  <a:schemeClr val="lt2"/>
                </a:solidFill>
                <a:latin typeface="Arial"/>
                <a:ea typeface="Arial"/>
                <a:cs typeface="Arial"/>
                <a:sym typeface="Arial"/>
              </a:rPr>
              <a:t>FD5</a:t>
            </a:r>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647700" y="304800"/>
            <a:ext cx="7581900" cy="9413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Types of Functional Dependency</a:t>
            </a:r>
            <a:endParaRPr/>
          </a:p>
        </p:txBody>
      </p:sp>
      <p:sp>
        <p:nvSpPr>
          <p:cNvPr id="127" name="Google Shape;127;p9"/>
          <p:cNvSpPr txBox="1"/>
          <p:nvPr/>
        </p:nvSpPr>
        <p:spPr>
          <a:xfrm>
            <a:off x="838200" y="1600200"/>
            <a:ext cx="7537450" cy="4343400"/>
          </a:xfrm>
          <a:prstGeom prst="rect">
            <a:avLst/>
          </a:prstGeom>
          <a:noFill/>
          <a:ln>
            <a:noFill/>
          </a:ln>
        </p:spPr>
        <p:txBody>
          <a:bodyPr spcFirstLastPara="1" wrap="square" lIns="0" tIns="0" rIns="0" bIns="0" anchor="t" anchorCtr="0">
            <a:noAutofit/>
          </a:bodyPr>
          <a:lstStyle/>
          <a:p>
            <a:pPr marL="227013" marR="0" lvl="0" indent="-227013" algn="l" rtl="0">
              <a:lnSpc>
                <a:spcPct val="90000"/>
              </a:lnSpc>
              <a:spcBef>
                <a:spcPts val="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Full Functional Dependency- </a:t>
            </a:r>
            <a:r>
              <a:rPr lang="en-US" sz="2400" b="0" i="1" u="none" strike="noStrike" cap="none">
                <a:solidFill>
                  <a:schemeClr val="dk1"/>
                </a:solidFill>
                <a:latin typeface="Arial"/>
                <a:ea typeface="Arial"/>
                <a:cs typeface="Arial"/>
                <a:sym typeface="Arial"/>
              </a:rPr>
              <a:t>X </a:t>
            </a:r>
            <a:r>
              <a:rPr lang="en-US" sz="2400" b="0" i="0" u="none" strike="noStrike" cap="none">
                <a:solidFill>
                  <a:schemeClr val="dk1"/>
                </a:solidFill>
                <a:latin typeface="Arial"/>
                <a:ea typeface="Arial"/>
                <a:cs typeface="Arial"/>
                <a:sym typeface="Arial"/>
              </a:rPr>
              <a:t>→ </a:t>
            </a:r>
            <a:r>
              <a:rPr lang="en-US" sz="2400" b="0" i="1" u="none" strike="noStrike" cap="none">
                <a:solidFill>
                  <a:schemeClr val="dk1"/>
                </a:solidFill>
                <a:latin typeface="Arial"/>
                <a:ea typeface="Arial"/>
                <a:cs typeface="Arial"/>
                <a:sym typeface="Arial"/>
              </a:rPr>
              <a:t>Y </a:t>
            </a:r>
            <a:r>
              <a:rPr lang="en-US" sz="2400" b="0" i="0" u="none" strike="noStrike" cap="none">
                <a:solidFill>
                  <a:schemeClr val="dk1"/>
                </a:solidFill>
                <a:latin typeface="Arial"/>
                <a:ea typeface="Arial"/>
                <a:cs typeface="Arial"/>
                <a:sym typeface="Arial"/>
              </a:rPr>
              <a:t>is a </a:t>
            </a:r>
            <a:r>
              <a:rPr lang="en-US" sz="2400" b="1" i="0" u="none" strike="noStrike" cap="none">
                <a:solidFill>
                  <a:schemeClr val="dk1"/>
                </a:solidFill>
                <a:latin typeface="Arial"/>
                <a:ea typeface="Arial"/>
                <a:cs typeface="Arial"/>
                <a:sym typeface="Arial"/>
              </a:rPr>
              <a:t>FFD </a:t>
            </a:r>
            <a:r>
              <a:rPr lang="en-US" sz="2400" b="0" i="0" u="none" strike="noStrike" cap="none">
                <a:solidFill>
                  <a:schemeClr val="dk1"/>
                </a:solidFill>
                <a:latin typeface="Arial"/>
                <a:ea typeface="Arial"/>
                <a:cs typeface="Arial"/>
                <a:sym typeface="Arial"/>
              </a:rPr>
              <a:t>if removal of any attribute </a:t>
            </a:r>
            <a:r>
              <a:rPr lang="en-US" sz="2400" b="0" i="1" u="none" strike="noStrike" cap="none">
                <a:solidFill>
                  <a:schemeClr val="dk1"/>
                </a:solidFill>
                <a:latin typeface="Arial"/>
                <a:ea typeface="Arial"/>
                <a:cs typeface="Arial"/>
                <a:sym typeface="Arial"/>
              </a:rPr>
              <a:t>A </a:t>
            </a:r>
            <a:r>
              <a:rPr lang="en-US" sz="2400" b="0" i="0" u="none" strike="noStrike" cap="none">
                <a:solidFill>
                  <a:schemeClr val="dk1"/>
                </a:solidFill>
                <a:latin typeface="Arial"/>
                <a:ea typeface="Arial"/>
                <a:cs typeface="Arial"/>
                <a:sym typeface="Arial"/>
              </a:rPr>
              <a:t>from </a:t>
            </a:r>
            <a:r>
              <a:rPr lang="en-US" sz="2400" b="0" i="1" u="none" strike="noStrike" cap="none">
                <a:solidFill>
                  <a:schemeClr val="dk1"/>
                </a:solidFill>
                <a:latin typeface="Arial"/>
                <a:ea typeface="Arial"/>
                <a:cs typeface="Arial"/>
                <a:sym typeface="Arial"/>
              </a:rPr>
              <a:t>X </a:t>
            </a:r>
            <a:r>
              <a:rPr lang="en-US" sz="2400" b="0" i="0" u="none" strike="noStrike" cap="none">
                <a:solidFill>
                  <a:schemeClr val="dk1"/>
                </a:solidFill>
                <a:latin typeface="Arial"/>
                <a:ea typeface="Arial"/>
                <a:cs typeface="Arial"/>
                <a:sym typeface="Arial"/>
              </a:rPr>
              <a:t>means that the dependency does not hold any more</a:t>
            </a:r>
            <a:endParaRPr sz="2400" b="0" i="0" u="none" strike="noStrike" cap="none">
              <a:solidFill>
                <a:schemeClr val="dk1"/>
              </a:solidFill>
              <a:latin typeface="Arial"/>
              <a:ea typeface="Arial"/>
              <a:cs typeface="Arial"/>
              <a:sym typeface="Arial"/>
            </a:endParaRPr>
          </a:p>
          <a:p>
            <a:pPr marL="227013" marR="0" lvl="0" indent="-74613" algn="l" rtl="0">
              <a:spcBef>
                <a:spcPts val="48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a:p>
            <a:pPr marL="227013" marR="0" lvl="0" indent="-227013" algn="l" rtl="0">
              <a:spcBef>
                <a:spcPts val="48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Partial Functional Dependency- </a:t>
            </a:r>
            <a:r>
              <a:rPr lang="en-US" sz="2400" b="0" i="1" u="none" strike="noStrike" cap="none">
                <a:solidFill>
                  <a:schemeClr val="dk1"/>
                </a:solidFill>
                <a:latin typeface="Arial"/>
                <a:ea typeface="Arial"/>
                <a:cs typeface="Arial"/>
                <a:sym typeface="Arial"/>
              </a:rPr>
              <a:t>X</a:t>
            </a:r>
            <a:r>
              <a:rPr lang="en-US" sz="2400" b="0" i="0" u="none" strike="noStrike" cap="none">
                <a:solidFill>
                  <a:schemeClr val="dk1"/>
                </a:solidFill>
                <a:latin typeface="Arial"/>
                <a:ea typeface="Arial"/>
                <a:cs typeface="Arial"/>
                <a:sym typeface="Arial"/>
              </a:rPr>
              <a:t>→</a:t>
            </a:r>
            <a:r>
              <a:rPr lang="en-US" sz="2400" b="0" i="1" u="none" strike="noStrike" cap="none">
                <a:solidFill>
                  <a:schemeClr val="dk1"/>
                </a:solidFill>
                <a:latin typeface="Arial"/>
                <a:ea typeface="Arial"/>
                <a:cs typeface="Arial"/>
                <a:sym typeface="Arial"/>
              </a:rPr>
              <a:t>Y </a:t>
            </a:r>
            <a:r>
              <a:rPr lang="en-US" sz="2400" b="0" i="0" u="none" strike="noStrike" cap="none">
                <a:solidFill>
                  <a:schemeClr val="dk1"/>
                </a:solidFill>
                <a:latin typeface="Arial"/>
                <a:ea typeface="Arial"/>
                <a:cs typeface="Arial"/>
                <a:sym typeface="Arial"/>
              </a:rPr>
              <a:t>is a </a:t>
            </a:r>
            <a:r>
              <a:rPr lang="en-US" sz="2400" b="1" i="0" u="none" strike="noStrike" cap="none">
                <a:solidFill>
                  <a:schemeClr val="dk1"/>
                </a:solidFill>
                <a:latin typeface="Arial"/>
                <a:ea typeface="Arial"/>
                <a:cs typeface="Arial"/>
                <a:sym typeface="Arial"/>
              </a:rPr>
              <a:t>PFD </a:t>
            </a:r>
            <a:r>
              <a:rPr lang="en-US" sz="2400" b="0" i="0" u="none" strike="noStrike" cap="none">
                <a:solidFill>
                  <a:schemeClr val="dk1"/>
                </a:solidFill>
                <a:latin typeface="Arial"/>
                <a:ea typeface="Arial"/>
                <a:cs typeface="Arial"/>
                <a:sym typeface="Arial"/>
              </a:rPr>
              <a:t>if some attribute </a:t>
            </a:r>
            <a:r>
              <a:rPr lang="en-US" sz="2400" b="0" i="1" u="none" strike="noStrike" cap="none">
                <a:solidFill>
                  <a:schemeClr val="dk1"/>
                </a:solidFill>
                <a:latin typeface="Arial"/>
                <a:ea typeface="Arial"/>
                <a:cs typeface="Arial"/>
                <a:sym typeface="Arial"/>
              </a:rPr>
              <a:t>A </a:t>
            </a:r>
            <a:r>
              <a:rPr lang="en-US" sz="2400" b="0" i="0" u="none" strike="noStrike" cap="none">
                <a:solidFill>
                  <a:schemeClr val="dk1"/>
                </a:solidFill>
                <a:latin typeface="Arial"/>
                <a:ea typeface="Arial"/>
                <a:cs typeface="Arial"/>
                <a:sym typeface="Arial"/>
              </a:rPr>
              <a:t>ε </a:t>
            </a:r>
            <a:r>
              <a:rPr lang="en-US" sz="2400" b="0" i="1" u="none" strike="noStrike" cap="none">
                <a:solidFill>
                  <a:schemeClr val="dk1"/>
                </a:solidFill>
                <a:latin typeface="Arial"/>
                <a:ea typeface="Arial"/>
                <a:cs typeface="Arial"/>
                <a:sym typeface="Arial"/>
              </a:rPr>
              <a:t>X </a:t>
            </a:r>
            <a:r>
              <a:rPr lang="en-US" sz="2400" b="0" i="0" u="none" strike="noStrike" cap="none">
                <a:solidFill>
                  <a:schemeClr val="dk1"/>
                </a:solidFill>
                <a:latin typeface="Arial"/>
                <a:ea typeface="Arial"/>
                <a:cs typeface="Arial"/>
                <a:sym typeface="Arial"/>
              </a:rPr>
              <a:t>can be removed from </a:t>
            </a:r>
            <a:r>
              <a:rPr lang="en-US" sz="2400" b="0" i="1" u="none" strike="noStrike" cap="none">
                <a:solidFill>
                  <a:schemeClr val="dk1"/>
                </a:solidFill>
                <a:latin typeface="Arial"/>
                <a:ea typeface="Arial"/>
                <a:cs typeface="Arial"/>
                <a:sym typeface="Arial"/>
              </a:rPr>
              <a:t>X </a:t>
            </a:r>
            <a:r>
              <a:rPr lang="en-US" sz="2400" b="0" i="0" u="none" strike="noStrike" cap="none">
                <a:solidFill>
                  <a:schemeClr val="dk1"/>
                </a:solidFill>
                <a:latin typeface="Arial"/>
                <a:ea typeface="Arial"/>
                <a:cs typeface="Arial"/>
                <a:sym typeface="Arial"/>
              </a:rPr>
              <a:t>and the dependency still holds</a:t>
            </a:r>
            <a:endParaRPr sz="2400" b="0" i="0" u="none" strike="noStrike" cap="none">
              <a:solidFill>
                <a:schemeClr val="dk1"/>
              </a:solidFill>
              <a:latin typeface="Arial"/>
              <a:ea typeface="Arial"/>
              <a:cs typeface="Arial"/>
              <a:sym typeface="Arial"/>
            </a:endParaRPr>
          </a:p>
          <a:p>
            <a:pPr marL="227013" marR="0" lvl="0" indent="-74613" algn="l" rtl="0">
              <a:lnSpc>
                <a:spcPct val="90000"/>
              </a:lnSpc>
              <a:spcBef>
                <a:spcPts val="48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a:p>
            <a:pPr marL="227013" marR="0" lvl="0" indent="-227013" algn="l" rtl="0">
              <a:lnSpc>
                <a:spcPct val="90000"/>
              </a:lnSpc>
              <a:spcBef>
                <a:spcPts val="48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Transitive Functional Dependency- </a:t>
            </a:r>
            <a:r>
              <a:rPr lang="en-US" sz="2400" b="0" i="1" u="none" strike="noStrike" cap="none">
                <a:solidFill>
                  <a:schemeClr val="dk1"/>
                </a:solidFill>
                <a:latin typeface="Arial"/>
                <a:ea typeface="Arial"/>
                <a:cs typeface="Arial"/>
                <a:sym typeface="Arial"/>
              </a:rPr>
              <a:t>X</a:t>
            </a:r>
            <a:r>
              <a:rPr lang="en-US" sz="2400" b="0" i="0" u="none" strike="noStrike" cap="none">
                <a:solidFill>
                  <a:schemeClr val="dk1"/>
                </a:solidFill>
                <a:latin typeface="Arial"/>
                <a:ea typeface="Arial"/>
                <a:cs typeface="Arial"/>
                <a:sym typeface="Arial"/>
              </a:rPr>
              <a:t>→</a:t>
            </a:r>
            <a:r>
              <a:rPr lang="en-US" sz="2400" b="0" i="1" u="none" strike="noStrike" cap="none">
                <a:solidFill>
                  <a:schemeClr val="dk1"/>
                </a:solidFill>
                <a:latin typeface="Arial"/>
                <a:ea typeface="Arial"/>
                <a:cs typeface="Arial"/>
                <a:sym typeface="Arial"/>
              </a:rPr>
              <a:t>Y </a:t>
            </a:r>
            <a:r>
              <a:rPr lang="en-US" sz="2400" b="0" i="0" u="none" strike="noStrike" cap="none">
                <a:solidFill>
                  <a:schemeClr val="dk1"/>
                </a:solidFill>
                <a:latin typeface="Arial"/>
                <a:ea typeface="Arial"/>
                <a:cs typeface="Arial"/>
                <a:sym typeface="Arial"/>
              </a:rPr>
              <a:t>in a relation R</a:t>
            </a:r>
            <a:r>
              <a:rPr lang="en-US" sz="2400" b="0" i="1" u="none" strike="noStrike" cap="none">
                <a:solidFill>
                  <a:schemeClr val="dk1"/>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is a </a:t>
            </a:r>
            <a:r>
              <a:rPr lang="en-US" sz="2400" b="1" i="0" u="none" strike="noStrike" cap="none">
                <a:solidFill>
                  <a:schemeClr val="dk1"/>
                </a:solidFill>
                <a:latin typeface="Arial"/>
                <a:ea typeface="Arial"/>
                <a:cs typeface="Arial"/>
                <a:sym typeface="Arial"/>
              </a:rPr>
              <a:t>TFD </a:t>
            </a:r>
            <a:r>
              <a:rPr lang="en-US" sz="2400" b="0" i="0" u="none" strike="noStrike" cap="none">
                <a:solidFill>
                  <a:schemeClr val="dk1"/>
                </a:solidFill>
                <a:latin typeface="Arial"/>
                <a:ea typeface="Arial"/>
                <a:cs typeface="Arial"/>
                <a:sym typeface="Arial"/>
              </a:rPr>
              <a:t>if there exists a set of attributes </a:t>
            </a:r>
            <a:r>
              <a:rPr lang="en-US" sz="2400" b="0" i="1" u="none" strike="noStrike" cap="none">
                <a:solidFill>
                  <a:schemeClr val="dk1"/>
                </a:solidFill>
                <a:latin typeface="Arial"/>
                <a:ea typeface="Arial"/>
                <a:cs typeface="Arial"/>
                <a:sym typeface="Arial"/>
              </a:rPr>
              <a:t>Z </a:t>
            </a:r>
            <a:r>
              <a:rPr lang="en-US" sz="2400" b="0" i="0" u="none" strike="noStrike" cap="none">
                <a:solidFill>
                  <a:schemeClr val="dk1"/>
                </a:solidFill>
                <a:latin typeface="Arial"/>
                <a:ea typeface="Arial"/>
                <a:cs typeface="Arial"/>
                <a:sym typeface="Arial"/>
              </a:rPr>
              <a:t>in </a:t>
            </a:r>
            <a:r>
              <a:rPr lang="en-US" sz="2400" b="0" i="1" u="none" strike="noStrike" cap="none">
                <a:solidFill>
                  <a:schemeClr val="dk1"/>
                </a:solidFill>
                <a:latin typeface="Arial"/>
                <a:ea typeface="Arial"/>
                <a:cs typeface="Arial"/>
                <a:sym typeface="Arial"/>
              </a:rPr>
              <a:t>R </a:t>
            </a:r>
            <a:r>
              <a:rPr lang="en-US" sz="2400" b="0" i="0" u="none" strike="noStrike" cap="none">
                <a:solidFill>
                  <a:schemeClr val="dk1"/>
                </a:solidFill>
                <a:latin typeface="Arial"/>
                <a:ea typeface="Arial"/>
                <a:cs typeface="Arial"/>
                <a:sym typeface="Arial"/>
              </a:rPr>
              <a:t>that is neither a primary key nor a subset of any key of </a:t>
            </a:r>
            <a:r>
              <a:rPr lang="en-US" sz="2400" b="0" i="1" u="none" strike="noStrike" cap="none">
                <a:solidFill>
                  <a:schemeClr val="dk1"/>
                </a:solidFill>
                <a:latin typeface="Arial"/>
                <a:ea typeface="Arial"/>
                <a:cs typeface="Arial"/>
                <a:sym typeface="Arial"/>
              </a:rPr>
              <a:t>R</a:t>
            </a:r>
            <a:r>
              <a:rPr lang="en-US" sz="2400" b="0" i="0" u="none" strike="noStrike" cap="none">
                <a:solidFill>
                  <a:schemeClr val="dk1"/>
                </a:solidFill>
                <a:latin typeface="Arial"/>
                <a:ea typeface="Arial"/>
                <a:cs typeface="Arial"/>
                <a:sym typeface="Arial"/>
              </a:rPr>
              <a:t>, and both </a:t>
            </a:r>
            <a:r>
              <a:rPr lang="en-US" sz="2400" b="0" i="1" u="none" strike="noStrike" cap="none">
                <a:solidFill>
                  <a:schemeClr val="dk1"/>
                </a:solidFill>
                <a:latin typeface="Arial"/>
                <a:ea typeface="Arial"/>
                <a:cs typeface="Arial"/>
                <a:sym typeface="Arial"/>
              </a:rPr>
              <a:t>X</a:t>
            </a:r>
            <a:r>
              <a:rPr lang="en-US" sz="2400" b="0" i="0" u="none" strike="noStrike" cap="none">
                <a:solidFill>
                  <a:schemeClr val="dk1"/>
                </a:solidFill>
                <a:latin typeface="Arial"/>
                <a:ea typeface="Arial"/>
                <a:cs typeface="Arial"/>
                <a:sym typeface="Arial"/>
              </a:rPr>
              <a:t>→</a:t>
            </a:r>
            <a:r>
              <a:rPr lang="en-US" sz="2400" b="0" i="1" u="none" strike="noStrike" cap="none">
                <a:solidFill>
                  <a:schemeClr val="dk1"/>
                </a:solidFill>
                <a:latin typeface="Arial"/>
                <a:ea typeface="Arial"/>
                <a:cs typeface="Arial"/>
                <a:sym typeface="Arial"/>
              </a:rPr>
              <a:t>Z </a:t>
            </a:r>
            <a:r>
              <a:rPr lang="en-US" sz="2400" b="0" i="0" u="none" strike="noStrike" cap="none">
                <a:solidFill>
                  <a:schemeClr val="dk1"/>
                </a:solidFill>
                <a:latin typeface="Arial"/>
                <a:ea typeface="Arial"/>
                <a:cs typeface="Arial"/>
                <a:sym typeface="Arial"/>
              </a:rPr>
              <a:t>and </a:t>
            </a:r>
            <a:r>
              <a:rPr lang="en-US" sz="2400" b="0" i="1" u="none" strike="noStrike" cap="none">
                <a:solidFill>
                  <a:schemeClr val="dk1"/>
                </a:solidFill>
                <a:latin typeface="Arial"/>
                <a:ea typeface="Arial"/>
                <a:cs typeface="Arial"/>
                <a:sym typeface="Arial"/>
              </a:rPr>
              <a:t>Z</a:t>
            </a:r>
            <a:r>
              <a:rPr lang="en-US" sz="2400" b="0" i="0" u="none" strike="noStrike" cap="none">
                <a:solidFill>
                  <a:schemeClr val="dk1"/>
                </a:solidFill>
                <a:latin typeface="Arial"/>
                <a:ea typeface="Arial"/>
                <a:cs typeface="Arial"/>
                <a:sym typeface="Arial"/>
              </a:rPr>
              <a:t>→</a:t>
            </a:r>
            <a:r>
              <a:rPr lang="en-US" sz="2400" b="0" i="1" u="none" strike="noStrike" cap="none">
                <a:solidFill>
                  <a:schemeClr val="dk1"/>
                </a:solidFill>
                <a:latin typeface="Arial"/>
                <a:ea typeface="Arial"/>
                <a:cs typeface="Arial"/>
                <a:sym typeface="Arial"/>
              </a:rPr>
              <a:t>Y </a:t>
            </a:r>
            <a:r>
              <a:rPr lang="en-US" sz="2400" b="0" i="0" u="none" strike="noStrike" cap="none">
                <a:solidFill>
                  <a:schemeClr val="dk1"/>
                </a:solidFill>
                <a:latin typeface="Arial"/>
                <a:ea typeface="Arial"/>
                <a:cs typeface="Arial"/>
                <a:sym typeface="Arial"/>
              </a:rPr>
              <a:t>hold</a:t>
            </a:r>
            <a:endParaRPr sz="2400" b="0" i="0" u="none" strike="noStrike" cap="none">
              <a:solidFill>
                <a:schemeClr val="dk1"/>
              </a:solidFill>
              <a:latin typeface="Arial"/>
              <a:ea typeface="Arial"/>
              <a:cs typeface="Arial"/>
              <a:sym typeface="Arial"/>
            </a:endParaRPr>
          </a:p>
        </p:txBody>
      </p:sp>
    </p:spTree>
  </p:cSld>
  <p:clrMapOvr>
    <a:masterClrMapping/>
  </p:clrMapOvr>
  <p:transition>
    <p:wipe dir="r"/>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2233</Words>
  <Application>Microsoft Office PowerPoint</Application>
  <PresentationFormat>On-screen Show (4:3)</PresentationFormat>
  <Paragraphs>440</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Noto Sans Symbols</vt:lpstr>
      <vt:lpstr>Calibri</vt:lpstr>
      <vt:lpstr>Garamond</vt:lpstr>
      <vt:lpstr>Blank Presentation</vt:lpstr>
      <vt:lpstr> Normalization </vt:lpstr>
      <vt:lpstr>What is Normalization?</vt:lpstr>
      <vt:lpstr>Why do we need Normalization?</vt:lpstr>
      <vt:lpstr>Normalization Avoids</vt:lpstr>
      <vt:lpstr>When to use Normalization?</vt:lpstr>
      <vt:lpstr>Functional Dependency</vt:lpstr>
      <vt:lpstr>Examples</vt:lpstr>
      <vt:lpstr>Types of Functional Dependency</vt:lpstr>
      <vt:lpstr>Types of Functional Dependency</vt:lpstr>
      <vt:lpstr>Definition</vt:lpstr>
      <vt:lpstr>First Normal Form</vt:lpstr>
      <vt:lpstr>School Example</vt:lpstr>
      <vt:lpstr>School Example 1NF</vt:lpstr>
      <vt:lpstr>Second Normal Form</vt:lpstr>
      <vt:lpstr>Guidelines</vt:lpstr>
      <vt:lpstr>School Example 2NF</vt:lpstr>
      <vt:lpstr>Third Normal Form</vt:lpstr>
      <vt:lpstr>School Example 3NF</vt:lpstr>
      <vt:lpstr>ITI Example</vt:lpstr>
      <vt:lpstr>1NF</vt:lpstr>
      <vt:lpstr>2NF</vt:lpstr>
      <vt:lpstr>3NF</vt:lpstr>
      <vt:lpstr>Real World - School Data</vt:lpstr>
      <vt:lpstr>ONF</vt:lpstr>
      <vt:lpstr>1NF</vt:lpstr>
      <vt:lpstr>2NF</vt:lpstr>
      <vt:lpstr>3NF</vt:lpstr>
      <vt:lpstr>Suppliers Data</vt:lpstr>
      <vt:lpstr>1NF</vt:lpstr>
      <vt:lpstr>2NF</vt:lpstr>
      <vt:lpstr>3NF</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Normalization </dc:title>
  <dc:creator>ITI</dc:creator>
  <cp:lastModifiedBy>Ahmed Maher</cp:lastModifiedBy>
  <cp:revision>1</cp:revision>
  <dcterms:created xsi:type="dcterms:W3CDTF">2004-07-31T05:28:03Z</dcterms:created>
  <dcterms:modified xsi:type="dcterms:W3CDTF">2023-04-02T07:00:37Z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