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handoutMasterIdLst>
    <p:handoutMasterId r:id="rId39"/>
  </p:handoutMasterIdLst>
  <p:sldIdLst>
    <p:sldId id="265" r:id="rId3"/>
    <p:sldId id="258" r:id="rId4"/>
    <p:sldId id="309" r:id="rId5"/>
    <p:sldId id="310" r:id="rId6"/>
    <p:sldId id="278" r:id="rId7"/>
    <p:sldId id="279" r:id="rId8"/>
    <p:sldId id="280" r:id="rId9"/>
    <p:sldId id="301" r:id="rId10"/>
    <p:sldId id="281" r:id="rId11"/>
    <p:sldId id="282" r:id="rId12"/>
    <p:sldId id="283" r:id="rId13"/>
    <p:sldId id="284" r:id="rId14"/>
    <p:sldId id="285" r:id="rId15"/>
    <p:sldId id="286" r:id="rId16"/>
    <p:sldId id="302" r:id="rId17"/>
    <p:sldId id="287" r:id="rId18"/>
    <p:sldId id="288" r:id="rId19"/>
    <p:sldId id="289" r:id="rId20"/>
    <p:sldId id="290" r:id="rId21"/>
    <p:sldId id="303" r:id="rId22"/>
    <p:sldId id="291" r:id="rId23"/>
    <p:sldId id="304" r:id="rId24"/>
    <p:sldId id="292" r:id="rId25"/>
    <p:sldId id="305" r:id="rId26"/>
    <p:sldId id="293" r:id="rId27"/>
    <p:sldId id="294" r:id="rId28"/>
    <p:sldId id="306" r:id="rId29"/>
    <p:sldId id="295" r:id="rId30"/>
    <p:sldId id="308" r:id="rId31"/>
    <p:sldId id="296" r:id="rId32"/>
    <p:sldId id="297" r:id="rId33"/>
    <p:sldId id="307" r:id="rId34"/>
    <p:sldId id="298" r:id="rId35"/>
    <p:sldId id="300" r:id="rId36"/>
    <p:sldId id="277" r:id="rId37"/>
  </p:sldIdLst>
  <p:sldSz cx="9144000" cy="6858000" type="screen4x3"/>
  <p:notesSz cx="7315200" cy="96012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82712" autoAdjust="0"/>
  </p:normalViewPr>
  <p:slideViewPr>
    <p:cSldViewPr>
      <p:cViewPr varScale="1">
        <p:scale>
          <a:sx n="75" d="100"/>
          <a:sy n="75" d="100"/>
        </p:scale>
        <p:origin x="16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51E21679-3124-4C6D-914B-5559326D60B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967B7734-5495-490A-86A9-2EC06928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4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145281" y="0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94" y="0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122EF98A-D47D-431E-B422-1C99676DA92B}" type="datetimeFigureOut">
              <a:rPr lang="ar-EG" smtClean="0"/>
              <a:pPr/>
              <a:t>27/01/1440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984" tIns="49492" rIns="98984" bIns="49492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145281" y="9119474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94" y="9119474"/>
            <a:ext cx="3169920" cy="480060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Monotype Sorts" pitchFamily="2" charset="2"/>
              <a:buNone/>
            </a:pPr>
            <a:r>
              <a:rPr lang="en-US" altLang="ar-EG" dirty="0"/>
              <a:t>1. Hardware – provides basic computing resources (CPU, memory, I/O devices)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/>
              <a:t>2.</a:t>
            </a:r>
            <a:r>
              <a:rPr lang="en-US" altLang="ar-EG" baseline="0" dirty="0"/>
              <a:t> </a:t>
            </a:r>
            <a:r>
              <a:rPr lang="en-US" altLang="ar-EG" dirty="0"/>
              <a:t> Operating system – controls and coordinates the use of the hardware among the various application programs for the various users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/>
              <a:t>3.</a:t>
            </a:r>
            <a:r>
              <a:rPr lang="en-US" altLang="ar-EG" baseline="0" dirty="0"/>
              <a:t> </a:t>
            </a:r>
            <a:r>
              <a:rPr lang="en-US" altLang="ar-EG" dirty="0"/>
              <a:t> Applications programs – define the ways in which the system resources are used to solve the computing problems of the users (compilers, database systems, video games, business programs)</a:t>
            </a:r>
          </a:p>
          <a:p>
            <a:pPr algn="l" rtl="0">
              <a:buFont typeface="Monotype Sorts" pitchFamily="2" charset="2"/>
              <a:buNone/>
            </a:pPr>
            <a:r>
              <a:rPr lang="en-US" altLang="ar-EG" dirty="0"/>
              <a:t>4.</a:t>
            </a:r>
            <a:r>
              <a:rPr lang="en-US" altLang="ar-EG" baseline="0" dirty="0"/>
              <a:t> </a:t>
            </a:r>
            <a:r>
              <a:rPr lang="en-US" altLang="ar-EG" dirty="0"/>
              <a:t> Users (people, machines, other computers)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Examples</a:t>
            </a:r>
            <a:r>
              <a:rPr lang="en-US" baseline="0" dirty="0"/>
              <a:t> of Application:</a:t>
            </a:r>
          </a:p>
          <a:p>
            <a:pPr algn="l" rtl="0"/>
            <a:r>
              <a:rPr lang="en-US" dirty="0"/>
              <a:t>Compiler</a:t>
            </a:r>
          </a:p>
          <a:p>
            <a:pPr algn="l" rtl="0"/>
            <a:r>
              <a:rPr lang="en-US" dirty="0"/>
              <a:t>Games</a:t>
            </a:r>
          </a:p>
          <a:p>
            <a:pPr algn="l" rtl="0"/>
            <a:r>
              <a:rPr lang="en-US" dirty="0"/>
              <a:t>Text editors</a:t>
            </a:r>
          </a:p>
          <a:p>
            <a:pPr algn="l" rtl="0"/>
            <a:r>
              <a:rPr lang="en-US" dirty="0"/>
              <a:t>Database</a:t>
            </a:r>
            <a:r>
              <a:rPr lang="en-US" baseline="0" dirty="0"/>
              <a:t> systems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D199-C3A0-4514-BF79-A3BDE7AA1118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206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4465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392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755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D199-C3A0-4514-BF79-A3BDE7AA1118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906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8798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8177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54587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767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388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9234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200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373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655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95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3299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197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7357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4574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5341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5929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3129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093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74723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9894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2923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5pPr>
            <a:lvl6pPr marL="2722055" indent="-247460" algn="r" defTabSz="486327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6pPr>
            <a:lvl7pPr marL="3216974" indent="-247460" algn="r" defTabSz="486327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7pPr>
            <a:lvl8pPr marL="3711893" indent="-247460" algn="r" defTabSz="486327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8pPr>
            <a:lvl9pPr marL="4206812" indent="-247460" algn="r" defTabSz="486327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84608" algn="l"/>
                <a:tab pos="970935" algn="l"/>
                <a:tab pos="1457262" algn="l"/>
                <a:tab pos="1943589" algn="l"/>
                <a:tab pos="2429915" algn="l"/>
                <a:tab pos="2916242" algn="l"/>
                <a:tab pos="3402568" algn="l"/>
                <a:tab pos="3888895" algn="l"/>
                <a:tab pos="4375221" algn="l"/>
                <a:tab pos="4861549" algn="l"/>
                <a:tab pos="5347875" algn="l"/>
                <a:tab pos="5834202" algn="l"/>
                <a:tab pos="6320528" algn="l"/>
                <a:tab pos="6806855" algn="l"/>
                <a:tab pos="7293181" algn="l"/>
                <a:tab pos="7779509" algn="l"/>
                <a:tab pos="8265835" algn="l"/>
                <a:tab pos="8752162" algn="l"/>
                <a:tab pos="9238488" algn="l"/>
                <a:tab pos="9724815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9pPr>
          </a:lstStyle>
          <a:p>
            <a:pPr eaLnBrk="1" hangingPunct="1"/>
            <a:fld id="{D5E576D1-8576-43AB-BDD1-34DC954537F1}" type="slidenum">
              <a:rPr lang="ar-EG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pPr eaLnBrk="1" hangingPunct="1"/>
              <a:t>35</a:t>
            </a:fld>
            <a:endParaRPr lang="en-US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694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25" tIns="50661" rIns="97425" bIns="50661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5pPr>
            <a:lvl6pPr marL="25146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6pPr>
            <a:lvl7pPr marL="29718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7pPr>
            <a:lvl8pPr marL="34290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8pPr>
            <a:lvl9pPr marL="38862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9pPr>
          </a:lstStyle>
          <a:p>
            <a:pPr defTabSz="486327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082496BA-A4F0-48A0-8D7A-BAAAD286A125}" type="slidenum">
              <a:rPr lang="en-US" sz="1300">
                <a:solidFill>
                  <a:srgbClr val="000000"/>
                </a:solidFill>
                <a:latin typeface="Calibri" pitchFamily="34" charset="0"/>
              </a:rPr>
              <a:pPr defTabSz="486327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 sz="13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5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928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992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986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627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0807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1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Berlin Sans FB" panose="020E0602020502020306" pitchFamily="34" charset="0"/>
              </a:defRPr>
            </a:lvl1pPr>
            <a:lvl2pPr>
              <a:defRPr sz="2800">
                <a:latin typeface="Berlin Sans FB" panose="020E0602020502020306" pitchFamily="34" charset="0"/>
              </a:defRPr>
            </a:lvl2pPr>
            <a:lvl3pPr>
              <a:defRPr sz="2400">
                <a:latin typeface="Berlin Sans FB" panose="020E0602020502020306" pitchFamily="34" charset="0"/>
              </a:defRPr>
            </a:lvl3pPr>
            <a:lvl4pPr>
              <a:defRPr sz="2000">
                <a:latin typeface="Berlin Sans FB" panose="020E0602020502020306" pitchFamily="34" charset="0"/>
              </a:defRPr>
            </a:lvl4pPr>
            <a:lvl5pPr>
              <a:defRPr sz="2000">
                <a:latin typeface="Berlin Sans FB" panose="020E0602020502020306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Berlin Sans FB" panose="020E0602020502020306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871DF-B0A7-4A99-BED3-D3451CE92627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ct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1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>
                <a:solidFill>
                  <a:schemeClr val="tx1">
                    <a:tint val="75000"/>
                  </a:schemeClr>
                </a:solidFill>
                <a:latin typeface="Arial Rounded MT Bold" pitchFamily="34" charset="0"/>
              </a:rPr>
              <a:t>© Copyright Information Technology Institute  - 2018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224" y="3173421"/>
            <a:ext cx="6980312" cy="1470025"/>
          </a:xfrm>
        </p:spPr>
        <p:txBody>
          <a:bodyPr/>
          <a:lstStyle/>
          <a:p>
            <a:r>
              <a:rPr lang="en-US" sz="3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Fundamentals</a:t>
            </a:r>
            <a:endParaRPr lang="en-US" sz="3800" dirty="0">
              <a:solidFill>
                <a:srgbClr val="5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Components</a:t>
            </a:r>
            <a:endParaRPr lang="ar-EG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3207990" cy="47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0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Computer Hardware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37894"/>
            <a:ext cx="6840760" cy="5187450"/>
          </a:xfrm>
        </p:spPr>
      </p:pic>
    </p:spTree>
    <p:extLst>
      <p:ext uri="{BB962C8B-B14F-4D97-AF65-F5344CB8AC3E}">
        <p14:creationId xmlns:p14="http://schemas.microsoft.com/office/powerpoint/2010/main" val="274487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Operating System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and coordinates the use of the HW among the various application programs for the various users</a:t>
            </a:r>
          </a:p>
          <a:p>
            <a:pPr lvl="1"/>
            <a:r>
              <a:rPr lang="en-US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and allocates resources</a:t>
            </a:r>
          </a:p>
          <a:p>
            <a:pPr lvl="1"/>
            <a:r>
              <a:rPr lang="en-US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the execution of user programs and operations of I/O devices</a:t>
            </a:r>
          </a:p>
          <a:p>
            <a:r>
              <a:rPr lang="en-US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– the one program running at all times</a:t>
            </a:r>
          </a:p>
        </p:txBody>
      </p:sp>
    </p:spTree>
    <p:extLst>
      <p:ext uri="{BB962C8B-B14F-4D97-AF65-F5344CB8AC3E}">
        <p14:creationId xmlns:p14="http://schemas.microsoft.com/office/powerpoint/2010/main" val="41472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Application Programs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Compilers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Web browsers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Spread sheets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Word processors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974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  <a:p>
            <a:r>
              <a:rPr lang="en-US" dirty="0"/>
              <a:t>Machines</a:t>
            </a:r>
          </a:p>
          <a:p>
            <a:r>
              <a:rPr lang="en-US" dirty="0"/>
              <a:t>Other Computers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2650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Mainframe Systems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52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Mainframe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>
                <a:sym typeface="Symbol" pitchFamily="18" charset="2"/>
              </a:rPr>
              <a:t>Reduce setup time by batching similar jobs</a:t>
            </a:r>
          </a:p>
          <a:p>
            <a:r>
              <a:rPr lang="en-US" altLang="ar-EG" dirty="0">
                <a:sym typeface="Symbol" pitchFamily="18" charset="2"/>
              </a:rPr>
              <a:t>Automatic job sequencing</a:t>
            </a:r>
          </a:p>
          <a:p>
            <a:pPr lvl="1"/>
            <a:r>
              <a:rPr lang="en-US" altLang="ar-EG" dirty="0">
                <a:sym typeface="Symbol" pitchFamily="18" charset="2"/>
              </a:rPr>
              <a:t>Automatically transfers control from one job to another.  </a:t>
            </a:r>
          </a:p>
          <a:p>
            <a:pPr lvl="1"/>
            <a:r>
              <a:rPr lang="en-US" altLang="ar-EG" dirty="0">
                <a:sym typeface="Symbol" pitchFamily="18" charset="2"/>
              </a:rPr>
              <a:t>First rudimentary operating system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23" y="4437112"/>
            <a:ext cx="2959666" cy="17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Mainframe Systems </a:t>
            </a:r>
            <a:r>
              <a:rPr lang="en-US" altLang="ar-EG" sz="2000" dirty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Memory Layout for a Simple Batch System</a:t>
            </a:r>
            <a:endParaRPr lang="ar-EG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5" t="1007" r="28203" b="806"/>
          <a:stretch>
            <a:fillRect/>
          </a:stretch>
        </p:blipFill>
        <p:spPr bwMode="auto">
          <a:xfrm>
            <a:off x="3451158" y="2531567"/>
            <a:ext cx="2128954" cy="384976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3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Mainframe Systems </a:t>
            </a:r>
            <a:r>
              <a:rPr lang="en-US" altLang="ar-EG" sz="2000" dirty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9765"/>
            <a:ext cx="8228013" cy="4341813"/>
          </a:xfrm>
        </p:spPr>
        <p:txBody>
          <a:bodyPr>
            <a:normAutofit/>
          </a:bodyPr>
          <a:lstStyle/>
          <a:p>
            <a:r>
              <a:rPr lang="en-US" altLang="ar-EG" dirty="0"/>
              <a:t>Multi-programmed Batch Systems</a:t>
            </a:r>
          </a:p>
          <a:p>
            <a:pPr lvl="1"/>
            <a:r>
              <a:rPr lang="en-US" altLang="ar-EG" dirty="0"/>
              <a:t>Several jobs are kept in main memory at the same time, and the CPU is multiplexed among them</a:t>
            </a:r>
          </a:p>
          <a:p>
            <a:pPr marL="914400" lvl="2" indent="0">
              <a:buNone/>
            </a:pPr>
            <a:endParaRPr lang="en-US" altLang="ar-EG" dirty="0"/>
          </a:p>
          <a:p>
            <a:pPr lvl="1"/>
            <a:endParaRPr lang="en-US" altLang="ar-EG" dirty="0"/>
          </a:p>
          <a:p>
            <a:endParaRPr lang="ar-EG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934" r="25233" b="934"/>
          <a:stretch>
            <a:fillRect/>
          </a:stretch>
        </p:blipFill>
        <p:spPr bwMode="auto">
          <a:xfrm>
            <a:off x="6659800" y="2852936"/>
            <a:ext cx="2169276" cy="345112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72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Mainframe Systems </a:t>
            </a:r>
            <a:r>
              <a:rPr lang="en-US" altLang="ar-EG" sz="2000" dirty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ar-EG" dirty="0"/>
              <a:t>Time-Sharing Systems (Interactive Computing )</a:t>
            </a:r>
          </a:p>
          <a:p>
            <a:pPr lvl="1"/>
            <a:r>
              <a:rPr lang="en-US" altLang="ar-EG" dirty="0"/>
              <a:t>The CPU is multiplexed among several jobs that are kept in memory and on disk </a:t>
            </a:r>
          </a:p>
          <a:p>
            <a:pPr lvl="1"/>
            <a:r>
              <a:rPr lang="en-US" altLang="ar-EG" dirty="0"/>
              <a:t>The CPU is allocated to a job only if the job is in memory</a:t>
            </a:r>
          </a:p>
          <a:p>
            <a:pPr lvl="1"/>
            <a:r>
              <a:rPr lang="en-US" altLang="ar-EG" dirty="0"/>
              <a:t>A job swapped in and out of memory to the disk</a:t>
            </a:r>
          </a:p>
          <a:p>
            <a:pPr lvl="1"/>
            <a:r>
              <a:rPr lang="en-US" altLang="ar-EG" dirty="0"/>
              <a:t>On-line communication between the user and the system is provided</a:t>
            </a:r>
          </a:p>
          <a:p>
            <a:pPr lvl="2"/>
            <a:r>
              <a:rPr lang="en-US" altLang="ar-EG" dirty="0"/>
              <a:t>When the operating system finishes the execution of one command, it seeks the next “control statement” from the user’s keyboard</a:t>
            </a:r>
          </a:p>
          <a:p>
            <a:pPr lvl="1"/>
            <a:r>
              <a:rPr lang="en-US" altLang="ar-EG" dirty="0"/>
              <a:t>On-line system must be available for users to access data and code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086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05" y="-71462"/>
            <a:ext cx="7770813" cy="1433513"/>
          </a:xfrm>
        </p:spPr>
        <p:txBody>
          <a:bodyPr/>
          <a:lstStyle/>
          <a:p>
            <a:pPr algn="l" defTabSz="449263" eaLnBrk="1" hangingPunct="1"/>
            <a:r>
              <a:rPr lang="en-US" sz="3600" dirty="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6768752" cy="5472608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400" dirty="0"/>
              <a:t>Overview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Introduction (</a:t>
            </a:r>
            <a:r>
              <a:rPr lang="en-US" sz="2000" dirty="0" err="1"/>
              <a:t>Lect</a:t>
            </a:r>
            <a:r>
              <a:rPr lang="en-US" sz="2000" dirty="0"/>
              <a:t> 1)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Computer System Structure(</a:t>
            </a:r>
            <a:r>
              <a:rPr lang="en-US" sz="2000" dirty="0" err="1"/>
              <a:t>Lect</a:t>
            </a:r>
            <a:r>
              <a:rPr lang="en-US" sz="2000" dirty="0"/>
              <a:t> 2)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Operating System Structure (</a:t>
            </a:r>
            <a:r>
              <a:rPr lang="en-US" sz="2000" dirty="0" err="1"/>
              <a:t>Lect</a:t>
            </a:r>
            <a:r>
              <a:rPr lang="en-US" sz="2000" dirty="0"/>
              <a:t> 2)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400" dirty="0"/>
              <a:t>Process Management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Processes (</a:t>
            </a:r>
            <a:r>
              <a:rPr lang="en-US" sz="2000" dirty="0" err="1"/>
              <a:t>Lect</a:t>
            </a:r>
            <a:r>
              <a:rPr lang="en-US" sz="2000" dirty="0"/>
              <a:t> 3)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CPU Scheduling (</a:t>
            </a:r>
            <a:r>
              <a:rPr lang="en-US" sz="2000" dirty="0" err="1"/>
              <a:t>Lect</a:t>
            </a:r>
            <a:r>
              <a:rPr lang="en-US" sz="2000" dirty="0"/>
              <a:t> 4)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Deadlocks (</a:t>
            </a:r>
            <a:r>
              <a:rPr lang="en-US" sz="2000" dirty="0" err="1"/>
              <a:t>Lect</a:t>
            </a:r>
            <a:r>
              <a:rPr lang="en-US" sz="2000" dirty="0"/>
              <a:t> 5)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400" dirty="0"/>
              <a:t>Storage Management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/>
              <a:t>Memory Management (</a:t>
            </a:r>
            <a:r>
              <a:rPr lang="en-US" sz="2000" dirty="0" err="1"/>
              <a:t>Lect</a:t>
            </a:r>
            <a:r>
              <a:rPr lang="en-US" sz="2000" dirty="0"/>
              <a:t> 5)</a:t>
            </a:r>
          </a:p>
          <a:p>
            <a:pPr marL="914400" lvl="1" indent="-457200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Virtual Memory (Self Study)</a:t>
            </a:r>
          </a:p>
          <a:p>
            <a:pPr lvl="1">
              <a:buFont typeface="Wingdings" pitchFamily="2" charset="2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File Management (Self Study)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sz="2400" dirty="0"/>
              <a:t>Introduction to Cloud Computing (</a:t>
            </a:r>
            <a:r>
              <a:rPr lang="en-US" sz="2400" dirty="0" err="1"/>
              <a:t>Lect</a:t>
            </a:r>
            <a:r>
              <a:rPr lang="en-US" sz="2400" dirty="0"/>
              <a:t> 6)</a:t>
            </a:r>
          </a:p>
          <a:p>
            <a:pPr marL="1066800" lvl="1" indent="-609600">
              <a:buFont typeface="Wingdings" pitchFamily="2" charset="2"/>
              <a:buAutoNum type="arabicPeriod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70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Desktop Systems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07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Desktop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5419"/>
            <a:ext cx="8228013" cy="4341813"/>
          </a:xfrm>
        </p:spPr>
        <p:txBody>
          <a:bodyPr>
            <a:noAutofit/>
          </a:bodyPr>
          <a:lstStyle/>
          <a:p>
            <a:pPr>
              <a:tabLst>
                <a:tab pos="6000750" algn="l"/>
              </a:tabLst>
            </a:pPr>
            <a:r>
              <a:rPr lang="en-US" altLang="ar-EG" sz="2400" i="1" dirty="0"/>
              <a:t>Personal computers</a:t>
            </a:r>
            <a:endParaRPr lang="en-US" altLang="ar-EG" sz="2400" dirty="0"/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Computer system dedicated to a single user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I/O devices 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Keyboards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Mice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Display screens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Small printers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User convenience and responsiveness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Can adopt technology developed for larger operating system </a:t>
            </a:r>
          </a:p>
          <a:p>
            <a:pPr lvl="1">
              <a:tabLst>
                <a:tab pos="6000750" algn="l"/>
              </a:tabLst>
            </a:pPr>
            <a:r>
              <a:rPr lang="en-US" altLang="ar-EG" sz="2000" dirty="0"/>
              <a:t>Often individuals have sole use of computer and do not need advanced CPU utilization of protection features</a:t>
            </a:r>
          </a:p>
          <a:p>
            <a:pPr>
              <a:tabLst>
                <a:tab pos="6000750" algn="l"/>
              </a:tabLst>
            </a:pPr>
            <a:r>
              <a:rPr lang="en-US" altLang="ar-EG" sz="2400" dirty="0"/>
              <a:t>May run several different types of operating systems (Windows, </a:t>
            </a:r>
            <a:r>
              <a:rPr lang="en-US" altLang="ar-EG" sz="2400" dirty="0" err="1"/>
              <a:t>MacOS</a:t>
            </a:r>
            <a:r>
              <a:rPr lang="en-US" altLang="ar-EG" sz="2400" dirty="0"/>
              <a:t>, UNIX, Linux)</a:t>
            </a:r>
          </a:p>
        </p:txBody>
      </p:sp>
      <p:pic>
        <p:nvPicPr>
          <p:cNvPr id="1026" name="Picture 2" descr="http://www.hypersonictechnologies.com/wp-content/uploads/2012/10/How-to-select-a-cost-effective-desk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34" y="2060848"/>
            <a:ext cx="2723456" cy="16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Multiprocessor Systems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195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Parallel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ar-EG" dirty="0"/>
              <a:t>Systems with more than one CPU in close communication</a:t>
            </a:r>
          </a:p>
          <a:p>
            <a:pPr lvl="1"/>
            <a:r>
              <a:rPr lang="en-US" altLang="ar-EG" dirty="0"/>
              <a:t>Also known as </a:t>
            </a:r>
            <a:r>
              <a:rPr lang="en-US" altLang="ar-EG" i="1" dirty="0"/>
              <a:t>multiprocessor systems</a:t>
            </a:r>
            <a:endParaRPr lang="en-US" altLang="ar-EG" dirty="0"/>
          </a:p>
          <a:p>
            <a:r>
              <a:rPr lang="en-US" altLang="ar-EG" i="1" dirty="0"/>
              <a:t>Tightly coupled system</a:t>
            </a:r>
            <a:endParaRPr lang="en-US" altLang="ar-EG" dirty="0"/>
          </a:p>
          <a:p>
            <a:pPr lvl="1"/>
            <a:r>
              <a:rPr lang="en-US" altLang="ar-EG" dirty="0"/>
              <a:t>processors share memory and a clock; communication usually takes place through the shared memory</a:t>
            </a:r>
          </a:p>
          <a:p>
            <a:r>
              <a:rPr lang="en-US" altLang="ar-EG" dirty="0"/>
              <a:t>Advantages of parallel system: </a:t>
            </a:r>
          </a:p>
          <a:p>
            <a:pPr lvl="1"/>
            <a:r>
              <a:rPr lang="en-US" altLang="ar-EG" dirty="0"/>
              <a:t>Increased </a:t>
            </a:r>
            <a:r>
              <a:rPr lang="en-US" altLang="ar-EG" i="1" dirty="0"/>
              <a:t>throughput</a:t>
            </a:r>
          </a:p>
          <a:p>
            <a:pPr lvl="1"/>
            <a:r>
              <a:rPr lang="en-US" altLang="ar-EG" dirty="0"/>
              <a:t>Economical</a:t>
            </a:r>
            <a:r>
              <a:rPr lang="en-US" altLang="ar-EG" i="1" dirty="0"/>
              <a:t> </a:t>
            </a:r>
          </a:p>
          <a:p>
            <a:pPr lvl="1"/>
            <a:r>
              <a:rPr lang="en-US" altLang="ar-EG" dirty="0"/>
              <a:t>Increased reliability </a:t>
            </a:r>
          </a:p>
          <a:p>
            <a:pPr lvl="2"/>
            <a:r>
              <a:rPr lang="en-US" altLang="ar-EG" dirty="0"/>
              <a:t>graceful degradation</a:t>
            </a:r>
          </a:p>
          <a:p>
            <a:pPr lvl="2"/>
            <a:r>
              <a:rPr lang="en-US" altLang="ar-EG" dirty="0"/>
              <a:t>fail-soft systems</a:t>
            </a:r>
            <a:endParaRPr lang="en-US" altLang="ar-EG" i="1" dirty="0"/>
          </a:p>
        </p:txBody>
      </p:sp>
      <p:pic>
        <p:nvPicPr>
          <p:cNvPr id="2050" name="Picture 2" descr="https://encrypted-tbn0.gstatic.com/images?q=tbn:ANd9GcRC4-Ok-_lTRqct6Xe2Ff7_NJ70oUiC39GjU6VSxAjKMmoFbP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70" y="3933056"/>
            <a:ext cx="377385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Distributed Systems </a:t>
            </a:r>
            <a:br>
              <a:rPr lang="en-US" dirty="0">
                <a:solidFill>
                  <a:schemeClr val="tx1"/>
                </a:solidFill>
              </a:rPr>
            </a:b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975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Distributed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ar-EG" dirty="0"/>
              <a:t>Distribute the computation among several physical processors</a:t>
            </a:r>
          </a:p>
          <a:p>
            <a:r>
              <a:rPr lang="en-US" altLang="ar-EG" i="1" dirty="0"/>
              <a:t>Loosely coupled system</a:t>
            </a:r>
            <a:r>
              <a:rPr lang="en-US" altLang="ar-EG" dirty="0"/>
              <a:t> </a:t>
            </a:r>
          </a:p>
          <a:p>
            <a:pPr lvl="1"/>
            <a:r>
              <a:rPr lang="en-US" altLang="ar-EG" dirty="0"/>
              <a:t>Each processor has its own local memory</a:t>
            </a:r>
          </a:p>
          <a:p>
            <a:pPr lvl="1"/>
            <a:r>
              <a:rPr lang="en-US" altLang="ar-EG" dirty="0"/>
              <a:t>processors communicate with one another through various communications lines, such as high-speed buses or telephone lines</a:t>
            </a:r>
          </a:p>
          <a:p>
            <a:r>
              <a:rPr lang="en-US" altLang="ar-EG" dirty="0"/>
              <a:t>Advantages of distributed systems</a:t>
            </a:r>
          </a:p>
          <a:p>
            <a:pPr lvl="1"/>
            <a:r>
              <a:rPr lang="en-US" altLang="ar-EG" dirty="0"/>
              <a:t>Resources Sharing </a:t>
            </a:r>
          </a:p>
          <a:p>
            <a:pPr lvl="1"/>
            <a:r>
              <a:rPr lang="en-US" altLang="ar-EG" dirty="0"/>
              <a:t>Computation speed up </a:t>
            </a:r>
          </a:p>
          <a:p>
            <a:pPr lvl="2"/>
            <a:r>
              <a:rPr lang="en-US" altLang="ar-EG" dirty="0"/>
              <a:t>load sharing </a:t>
            </a:r>
          </a:p>
          <a:p>
            <a:pPr lvl="1"/>
            <a:r>
              <a:rPr lang="en-US" altLang="ar-EG" dirty="0"/>
              <a:t>Reliability</a:t>
            </a:r>
          </a:p>
        </p:txBody>
      </p:sp>
      <p:pic>
        <p:nvPicPr>
          <p:cNvPr id="3074" name="Picture 2" descr="http://www.careerbless.com/images/img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150071" cy="16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5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Distributed Systems </a:t>
            </a:r>
            <a:r>
              <a:rPr lang="en-US" altLang="ar-EG" sz="2000" dirty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Requires networking infrastructure</a:t>
            </a:r>
          </a:p>
          <a:p>
            <a:r>
              <a:rPr lang="en-US" altLang="ar-EG" dirty="0"/>
              <a:t>Local area networks (</a:t>
            </a:r>
            <a:r>
              <a:rPr lang="en-US" altLang="ar-EG" i="1" dirty="0"/>
              <a:t>LAN</a:t>
            </a:r>
            <a:r>
              <a:rPr lang="en-US" altLang="ar-EG" dirty="0"/>
              <a:t>) or Wide area networks (</a:t>
            </a:r>
            <a:r>
              <a:rPr lang="en-US" altLang="ar-EG" i="1" dirty="0"/>
              <a:t>WAN</a:t>
            </a:r>
            <a:r>
              <a:rPr lang="en-US" altLang="ar-EG" dirty="0"/>
              <a:t>)</a:t>
            </a:r>
          </a:p>
          <a:p>
            <a:r>
              <a:rPr lang="en-US" altLang="ar-EG" dirty="0"/>
              <a:t>May be either </a:t>
            </a:r>
            <a:r>
              <a:rPr lang="en-US" altLang="ar-EG" i="1" dirty="0"/>
              <a:t>client-server</a:t>
            </a:r>
            <a:r>
              <a:rPr lang="en-US" altLang="ar-EG" dirty="0"/>
              <a:t> or </a:t>
            </a:r>
            <a:r>
              <a:rPr lang="en-US" altLang="ar-EG" i="1" dirty="0"/>
              <a:t>peer-to-peer</a:t>
            </a:r>
            <a:r>
              <a:rPr lang="en-US" altLang="ar-EG" dirty="0"/>
              <a:t> systems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32166" r="3943" b="31702"/>
          <a:stretch>
            <a:fillRect/>
          </a:stretch>
        </p:blipFill>
        <p:spPr bwMode="auto">
          <a:xfrm>
            <a:off x="4362507" y="4293096"/>
            <a:ext cx="4516528" cy="1281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912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Clustered Systems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2735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Clustered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64" y="1600201"/>
            <a:ext cx="8003232" cy="3412976"/>
          </a:xfrm>
        </p:spPr>
        <p:txBody>
          <a:bodyPr>
            <a:normAutofit fontScale="92500" lnSpcReduction="20000"/>
          </a:bodyPr>
          <a:lstStyle/>
          <a:p>
            <a:r>
              <a:rPr lang="en-US" altLang="ar-EG" dirty="0"/>
              <a:t>Clustering allows two or more systems to share storage</a:t>
            </a:r>
          </a:p>
          <a:p>
            <a:r>
              <a:rPr lang="en-US" altLang="ar-EG" dirty="0"/>
              <a:t>Provides high reliability</a:t>
            </a:r>
          </a:p>
          <a:p>
            <a:r>
              <a:rPr lang="en-US" altLang="ar-EG" i="1" dirty="0"/>
              <a:t>Asymmetric clustering</a:t>
            </a:r>
            <a:r>
              <a:rPr lang="en-US" altLang="ar-EG" dirty="0"/>
              <a:t>: one server runs the application or applications while other servers standby</a:t>
            </a:r>
          </a:p>
          <a:p>
            <a:r>
              <a:rPr lang="en-US" altLang="ar-EG" i="1" dirty="0"/>
              <a:t>Symmetric clustering</a:t>
            </a:r>
            <a:r>
              <a:rPr lang="en-US" altLang="ar-EG" dirty="0"/>
              <a:t>: all N hosts are running the application 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914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Real-Time Systems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3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1" y="1340768"/>
            <a:ext cx="8064896" cy="4824536"/>
          </a:xfrm>
        </p:spPr>
        <p:txBody>
          <a:bodyPr/>
          <a:lstStyle/>
          <a:p>
            <a:pPr lvl="0"/>
            <a:r>
              <a:rPr lang="en-US" sz="2800" dirty="0"/>
              <a:t> Virtual Memory </a:t>
            </a:r>
          </a:p>
          <a:p>
            <a:pPr lvl="1"/>
            <a:r>
              <a:rPr lang="en-US" sz="2400" dirty="0"/>
              <a:t>Background.</a:t>
            </a:r>
          </a:p>
          <a:p>
            <a:pPr lvl="1"/>
            <a:r>
              <a:rPr lang="en-US" sz="2400" dirty="0"/>
              <a:t>Demand Paging.</a:t>
            </a:r>
          </a:p>
          <a:p>
            <a:pPr lvl="1"/>
            <a:r>
              <a:rPr lang="en-US" sz="2400" dirty="0"/>
              <a:t>Page Replacement.</a:t>
            </a:r>
          </a:p>
          <a:p>
            <a:pPr lvl="1"/>
            <a:r>
              <a:rPr lang="en-US" sz="2400" dirty="0"/>
              <a:t>Allocation of frames.</a:t>
            </a:r>
          </a:p>
          <a:p>
            <a:pPr lvl="0"/>
            <a:r>
              <a:rPr lang="en-US" sz="2800" dirty="0"/>
              <a:t>File-System Interface</a:t>
            </a:r>
          </a:p>
          <a:p>
            <a:pPr lvl="1"/>
            <a:r>
              <a:rPr lang="en-US" sz="2400" dirty="0"/>
              <a:t>File Concept.</a:t>
            </a:r>
          </a:p>
          <a:p>
            <a:pPr lvl="1"/>
            <a:r>
              <a:rPr lang="en-US" sz="2400" dirty="0"/>
              <a:t>Access Methods.</a:t>
            </a:r>
          </a:p>
          <a:p>
            <a:pPr lvl="1"/>
            <a:r>
              <a:rPr lang="en-US" sz="2400" dirty="0"/>
              <a:t>Directory Structure.</a:t>
            </a:r>
          </a:p>
          <a:p>
            <a:pPr lvl="1"/>
            <a:r>
              <a:rPr lang="en-US" sz="2400" dirty="0"/>
              <a:t>Protection.</a:t>
            </a:r>
          </a:p>
        </p:txBody>
      </p:sp>
    </p:spTree>
    <p:extLst>
      <p:ext uri="{BB962C8B-B14F-4D97-AF65-F5344CB8AC3E}">
        <p14:creationId xmlns:p14="http://schemas.microsoft.com/office/powerpoint/2010/main" val="39744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Real-Time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600201"/>
            <a:ext cx="8291264" cy="2980928"/>
          </a:xfrm>
        </p:spPr>
        <p:txBody>
          <a:bodyPr>
            <a:normAutofit fontScale="92500" lnSpcReduction="20000"/>
          </a:bodyPr>
          <a:lstStyle/>
          <a:p>
            <a:r>
              <a:rPr lang="en-US" altLang="ar-EG" dirty="0"/>
              <a:t>Often used as a control device in a dedicated application such as controlling scientific experiments, medical imaging systems, industrial control systems, and some display systems</a:t>
            </a:r>
          </a:p>
          <a:p>
            <a:r>
              <a:rPr lang="en-US" altLang="ar-EG" dirty="0"/>
              <a:t>Well-defined fixed-time constraints</a:t>
            </a:r>
          </a:p>
          <a:p>
            <a:r>
              <a:rPr lang="en-US" altLang="ar-EG" dirty="0"/>
              <a:t>Real-Time systems may be either </a:t>
            </a:r>
            <a:r>
              <a:rPr lang="en-US" altLang="ar-EG" i="1" dirty="0"/>
              <a:t>hard </a:t>
            </a:r>
            <a:r>
              <a:rPr lang="en-US" altLang="ar-EG" dirty="0"/>
              <a:t>or </a:t>
            </a:r>
            <a:r>
              <a:rPr lang="en-US" altLang="ar-EG" i="1" dirty="0"/>
              <a:t>soft</a:t>
            </a:r>
            <a:r>
              <a:rPr lang="en-US" altLang="ar-EG" dirty="0"/>
              <a:t> real-time</a:t>
            </a:r>
          </a:p>
        </p:txBody>
      </p:sp>
      <p:pic>
        <p:nvPicPr>
          <p:cNvPr id="6146" name="Picture 2" descr="http://www.systronix.com/jrealtime/assets/20071029_TrackBot_0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2531435" cy="18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0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Real-Time Systems </a:t>
            </a:r>
            <a:r>
              <a:rPr lang="en-US" altLang="ar-EG" sz="2000" dirty="0"/>
              <a:t>Cont’d</a:t>
            </a:r>
            <a:endParaRPr lang="ar-E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07" y="1905000"/>
            <a:ext cx="8119493" cy="4341813"/>
          </a:xfrm>
        </p:spPr>
        <p:txBody>
          <a:bodyPr>
            <a:normAutofit fontScale="92500" lnSpcReduction="10000"/>
          </a:bodyPr>
          <a:lstStyle/>
          <a:p>
            <a:r>
              <a:rPr lang="en-US" altLang="ar-EG" dirty="0"/>
              <a:t>Hard real-time:</a:t>
            </a:r>
          </a:p>
          <a:p>
            <a:pPr lvl="1"/>
            <a:r>
              <a:rPr lang="en-US" altLang="ar-EG" dirty="0"/>
              <a:t>Secondary storage limited or absent, data stored in short term memory, or read-only memory (ROM)</a:t>
            </a:r>
          </a:p>
          <a:p>
            <a:pPr lvl="1"/>
            <a:r>
              <a:rPr lang="en-US" altLang="ar-EG" dirty="0"/>
              <a:t>Conflicts with time-sharing systems, not supported by general-purpose operating systems</a:t>
            </a:r>
          </a:p>
          <a:p>
            <a:r>
              <a:rPr lang="en-US" altLang="ar-EG" dirty="0"/>
              <a:t>Soft real-time</a:t>
            </a:r>
          </a:p>
          <a:p>
            <a:pPr lvl="1"/>
            <a:r>
              <a:rPr lang="en-US" altLang="ar-EG" dirty="0"/>
              <a:t>Limited utility in industrial control of robotics</a:t>
            </a:r>
          </a:p>
          <a:p>
            <a:pPr lvl="1"/>
            <a:r>
              <a:rPr lang="en-US" altLang="ar-EG" dirty="0"/>
              <a:t>Integrate-able with time-share systems</a:t>
            </a:r>
          </a:p>
          <a:p>
            <a:pPr lvl="1"/>
            <a:r>
              <a:rPr lang="en-US" altLang="ar-EG" dirty="0"/>
              <a:t>Useful in applications (multimedia, virtual reality) requiring tight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94630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tx1"/>
                </a:solidFill>
              </a:rPr>
              <a:t>Handheld Systems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2480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Handheld Systems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EG" dirty="0"/>
              <a:t>Personal Digital Assistants (PDAs)</a:t>
            </a:r>
          </a:p>
          <a:p>
            <a:r>
              <a:rPr lang="en-US" altLang="ar-EG" dirty="0"/>
              <a:t>Cellular Phone &amp; Smart Phone</a:t>
            </a:r>
          </a:p>
          <a:p>
            <a:r>
              <a:rPr lang="en-US" altLang="ar-EG" dirty="0"/>
              <a:t>Issues:</a:t>
            </a:r>
          </a:p>
          <a:p>
            <a:pPr lvl="1"/>
            <a:r>
              <a:rPr lang="en-US" altLang="ar-EG" dirty="0"/>
              <a:t>Limited memory</a:t>
            </a:r>
          </a:p>
          <a:p>
            <a:pPr lvl="1"/>
            <a:r>
              <a:rPr lang="en-US" altLang="ar-EG" dirty="0"/>
              <a:t>Slow processors</a:t>
            </a:r>
          </a:p>
          <a:p>
            <a:pPr lvl="1"/>
            <a:r>
              <a:rPr lang="en-US" altLang="ar-EG" dirty="0"/>
              <a:t>Small display screens</a:t>
            </a:r>
          </a:p>
        </p:txBody>
      </p:sp>
      <p:pic>
        <p:nvPicPr>
          <p:cNvPr id="7170" name="Picture 2" descr="http://www.nij.gov/nij/images/epub-219941/ch1-handheld-de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25" y="2596931"/>
            <a:ext cx="2271889" cy="28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5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/>
              <a:t>Computing Environments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07" y="1484784"/>
            <a:ext cx="8119493" cy="4762029"/>
          </a:xfrm>
        </p:spPr>
        <p:txBody>
          <a:bodyPr>
            <a:normAutofit/>
          </a:bodyPr>
          <a:lstStyle/>
          <a:p>
            <a:r>
              <a:rPr lang="en-US" altLang="ar-EG" dirty="0"/>
              <a:t>Traditional computing</a:t>
            </a:r>
          </a:p>
          <a:p>
            <a:pPr lvl="1"/>
            <a:r>
              <a:rPr lang="en-US" altLang="ar-EG" dirty="0"/>
              <a:t>PCs, Servers, limited remote access</a:t>
            </a:r>
          </a:p>
          <a:p>
            <a:r>
              <a:rPr lang="en-US" altLang="ar-EG" dirty="0"/>
              <a:t>Web-Based Computing</a:t>
            </a:r>
          </a:p>
          <a:p>
            <a:pPr lvl="1"/>
            <a:r>
              <a:rPr lang="en-US" altLang="ar-EG" dirty="0"/>
              <a:t>Client-server and web services, convenient remote access, location-less servers</a:t>
            </a:r>
          </a:p>
          <a:p>
            <a:r>
              <a:rPr lang="en-US" altLang="ar-EG" dirty="0"/>
              <a:t>Embedded Computing</a:t>
            </a:r>
          </a:p>
          <a:p>
            <a:pPr lvl="1"/>
            <a:r>
              <a:rPr lang="en-US" altLang="ar-EG" dirty="0"/>
              <a:t>Very limited operating system features</a:t>
            </a:r>
          </a:p>
          <a:p>
            <a:pPr lvl="1"/>
            <a:r>
              <a:rPr lang="en-US" altLang="ar-EG" dirty="0"/>
              <a:t>Little or no user interface, remote access</a:t>
            </a:r>
          </a:p>
        </p:txBody>
      </p:sp>
    </p:spTree>
    <p:extLst>
      <p:ext uri="{BB962C8B-B14F-4D97-AF65-F5344CB8AC3E}">
        <p14:creationId xmlns:p14="http://schemas.microsoft.com/office/powerpoint/2010/main" val="826250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5pPr>
            <a:lvl6pPr marL="25146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6pPr>
            <a:lvl7pPr marL="29718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7pPr>
            <a:lvl8pPr marL="34290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8pPr>
            <a:lvl9pPr marL="3886200" indent="-228600" algn="r" defTabSz="449263" rt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itchFamily="18" charset="0"/>
                <a:ea typeface="DejaVu Sans"/>
                <a:cs typeface="DejaVu Sans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4800" dirty="0">
              <a:solidFill>
                <a:srgbClr val="FFFFFF"/>
              </a:solidFill>
              <a:latin typeface="Berlin Sans FB" panose="020E0602020502020306" pitchFamily="34" charset="0"/>
              <a:cs typeface="Times New Roman" pitchFamily="18" charset="0"/>
            </a:endParaRPr>
          </a:p>
        </p:txBody>
      </p:sp>
      <p:pic>
        <p:nvPicPr>
          <p:cNvPr id="3" name="Picture 3" descr="C:\Users\EL-mohab\Desktop\ITI_eLearning_Template\thank-yo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500174"/>
            <a:ext cx="53975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280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Topics </a:t>
            </a:r>
            <a:r>
              <a:rPr lang="en-US" sz="32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8064896" cy="5112568"/>
          </a:xfrm>
        </p:spPr>
        <p:txBody>
          <a:bodyPr/>
          <a:lstStyle/>
          <a:p>
            <a:pPr lvl="0"/>
            <a:r>
              <a:rPr lang="en-US" sz="2800" dirty="0"/>
              <a:t>File-System Implementation</a:t>
            </a:r>
          </a:p>
          <a:p>
            <a:pPr lvl="1"/>
            <a:r>
              <a:rPr lang="en-US" sz="2400" dirty="0"/>
              <a:t>File System Structure.</a:t>
            </a:r>
          </a:p>
          <a:p>
            <a:pPr lvl="1"/>
            <a:r>
              <a:rPr lang="en-US" sz="2400" dirty="0"/>
              <a:t>Allocation Methods.</a:t>
            </a:r>
          </a:p>
          <a:p>
            <a:pPr lvl="1"/>
            <a:r>
              <a:rPr lang="en-US" sz="2400" dirty="0"/>
              <a:t>Free-Space Management.</a:t>
            </a:r>
          </a:p>
          <a:p>
            <a:pPr lvl="1"/>
            <a:r>
              <a:rPr lang="en-US" sz="2400" dirty="0"/>
              <a:t>Directory Implementation.</a:t>
            </a:r>
          </a:p>
          <a:p>
            <a:pPr lvl="1"/>
            <a:r>
              <a:rPr lang="en-US" sz="2400" dirty="0"/>
              <a:t>Recovery.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04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1484784"/>
            <a:ext cx="8228013" cy="44644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Computer Operating System Concepts</a:t>
            </a:r>
          </a:p>
          <a:p>
            <a:pPr lvl="1">
              <a:defRPr/>
            </a:pPr>
            <a:r>
              <a:rPr lang="en-US" dirty="0"/>
              <a:t>Author: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defRPr/>
            </a:pPr>
            <a:r>
              <a:rPr lang="en-US" dirty="0"/>
              <a:t>Publisher: Wiley</a:t>
            </a:r>
          </a:p>
          <a:p>
            <a:pPr lvl="1">
              <a:defRPr/>
            </a:pPr>
            <a:r>
              <a:rPr lang="en-US" dirty="0"/>
              <a:t>ISBN: 0471250600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Handbook of Cloud Computing</a:t>
            </a:r>
          </a:p>
          <a:p>
            <a:pPr lvl="1">
              <a:defRPr/>
            </a:pPr>
            <a:r>
              <a:rPr lang="en-US" dirty="0"/>
              <a:t>Author:  </a:t>
            </a:r>
            <a:r>
              <a:rPr lang="en-US" dirty="0" err="1"/>
              <a:t>Borko</a:t>
            </a:r>
            <a:r>
              <a:rPr lang="en-US" dirty="0"/>
              <a:t> </a:t>
            </a:r>
            <a:r>
              <a:rPr lang="en-US" dirty="0" err="1"/>
              <a:t>Furht</a:t>
            </a:r>
            <a:r>
              <a:rPr lang="en-US" dirty="0"/>
              <a:t>, Armando Escalante</a:t>
            </a:r>
          </a:p>
          <a:p>
            <a:pPr lvl="1">
              <a:defRPr/>
            </a:pPr>
            <a:r>
              <a:rPr lang="en-US" dirty="0"/>
              <a:t>Publisher: Springer</a:t>
            </a:r>
          </a:p>
          <a:p>
            <a:pPr lvl="1">
              <a:defRPr/>
            </a:pPr>
            <a:r>
              <a:rPr lang="en-US" dirty="0"/>
              <a:t>ISBN: 978-1-4419-6523-3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85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kern="12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6064" y="2906713"/>
            <a:ext cx="7772400" cy="1500187"/>
          </a:xfrm>
        </p:spPr>
        <p:txBody>
          <a:bodyPr/>
          <a:lstStyle/>
          <a:p>
            <a:r>
              <a:rPr lang="en-US" sz="3600" dirty="0"/>
              <a:t>Chapter One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5906616" cy="434181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Operating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Mainframe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Desktop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Multiprocessor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Distributed Systems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Clustered System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Real -Time Systems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Handheld Systems</a:t>
            </a:r>
          </a:p>
          <a:p>
            <a:pPr>
              <a:defRPr/>
            </a:pPr>
            <a:r>
              <a:rPr lang="en-US" altLang="ar-EG" dirty="0"/>
              <a:t>Computing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93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07" y="1700808"/>
            <a:ext cx="8119493" cy="43418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an Operating System?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It acts as an intermediary between a user and his hardware</a:t>
            </a:r>
          </a:p>
          <a:p>
            <a:pPr marL="457200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Operating system objective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Executes users programs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Solves its problems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Uses HW in an efficient manner</a:t>
            </a:r>
          </a:p>
          <a:p>
            <a:pPr marL="857250" lvl="1" indent="-4572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 Makes user life easier ;)</a:t>
            </a:r>
          </a:p>
        </p:txBody>
      </p:sp>
    </p:spTree>
    <p:extLst>
      <p:ext uri="{BB962C8B-B14F-4D97-AF65-F5344CB8AC3E}">
        <p14:creationId xmlns:p14="http://schemas.microsoft.com/office/powerpoint/2010/main" val="3488642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16969</TotalTime>
  <Words>1000</Words>
  <Application>Microsoft Office PowerPoint</Application>
  <PresentationFormat>On-screen Show (4:3)</PresentationFormat>
  <Paragraphs>226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Rounded MT Bold</vt:lpstr>
      <vt:lpstr>Berlin Sans FB</vt:lpstr>
      <vt:lpstr>Calibri</vt:lpstr>
      <vt:lpstr>Constantia</vt:lpstr>
      <vt:lpstr>DejaVu Sans</vt:lpstr>
      <vt:lpstr>Monotype Sorts</vt:lpstr>
      <vt:lpstr>Symbol</vt:lpstr>
      <vt:lpstr>Times New Roman</vt:lpstr>
      <vt:lpstr>Wingdings</vt:lpstr>
      <vt:lpstr>1_Office Theme</vt:lpstr>
      <vt:lpstr>2_Office Theme</vt:lpstr>
      <vt:lpstr>Operating System Fundamentals</vt:lpstr>
      <vt:lpstr>Table of Content</vt:lpstr>
      <vt:lpstr>Self Study Topics</vt:lpstr>
      <vt:lpstr>Self Study Topics (cont’d)</vt:lpstr>
      <vt:lpstr>Reference</vt:lpstr>
      <vt:lpstr>Introduction</vt:lpstr>
      <vt:lpstr>Table of Content</vt:lpstr>
      <vt:lpstr>Operating system</vt:lpstr>
      <vt:lpstr>Operating System</vt:lpstr>
      <vt:lpstr>Computer System Components</vt:lpstr>
      <vt:lpstr>1. Computer Hardware</vt:lpstr>
      <vt:lpstr>2. Operating System</vt:lpstr>
      <vt:lpstr>3. Application Programs</vt:lpstr>
      <vt:lpstr>4. Users</vt:lpstr>
      <vt:lpstr>Mainframe Systems</vt:lpstr>
      <vt:lpstr>Mainframe Systems</vt:lpstr>
      <vt:lpstr>Mainframe Systems Cont’d</vt:lpstr>
      <vt:lpstr>Mainframe Systems Cont’d</vt:lpstr>
      <vt:lpstr>Mainframe Systems Cont’d</vt:lpstr>
      <vt:lpstr>Desktop Systems </vt:lpstr>
      <vt:lpstr>Desktop Systems</vt:lpstr>
      <vt:lpstr>Multiprocessor Systems </vt:lpstr>
      <vt:lpstr>Parallel Systems</vt:lpstr>
      <vt:lpstr>Distributed Systems  </vt:lpstr>
      <vt:lpstr>Distributed Systems</vt:lpstr>
      <vt:lpstr>Distributed Systems Cont’d</vt:lpstr>
      <vt:lpstr>Clustered Systems</vt:lpstr>
      <vt:lpstr>Clustered Systems</vt:lpstr>
      <vt:lpstr>Real-Time Systems</vt:lpstr>
      <vt:lpstr>Real-Time Systems</vt:lpstr>
      <vt:lpstr>Real-Time Systems Cont’d</vt:lpstr>
      <vt:lpstr>Handheld Systems</vt:lpstr>
      <vt:lpstr>Handheld Systems</vt:lpstr>
      <vt:lpstr>Computing Environments</vt:lpstr>
      <vt:lpstr>PowerPoint Presentation</vt:lpstr>
    </vt:vector>
  </TitlesOfParts>
  <Company>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Ahmed Loutfy</dc:creator>
  <cp:lastModifiedBy>NMP-Aloutfy</cp:lastModifiedBy>
  <cp:revision>154</cp:revision>
  <cp:lastPrinted>2018-10-07T18:34:59Z</cp:lastPrinted>
  <dcterms:created xsi:type="dcterms:W3CDTF">2013-07-11T06:16:10Z</dcterms:created>
  <dcterms:modified xsi:type="dcterms:W3CDTF">2018-10-07T18:39:17Z</dcterms:modified>
</cp:coreProperties>
</file>