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F4CA050-211E-4A22-9D6B-9B2CDA410C2E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55320" y="-402120"/>
            <a:ext cx="7001640" cy="5143320"/>
          </a:xfrm>
          <a:custGeom>
            <a:avLst/>
            <a:gdLst/>
            <a:ahLst/>
            <a:cxnLst/>
            <a:rect l="l" t="t" r="r" b="b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508760" y="1668240"/>
            <a:ext cx="3865680" cy="72468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ooks.goalkicker.com/GitBook/" TargetMode="External"/><Relationship Id="rId4" Type="http://schemas.openxmlformats.org/officeDocument/2006/relationships/hyperlink" Target="https://git-scm.com/book/en/v2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asamy0037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4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4131360"/>
            <a:ext cx="4041360" cy="58968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704880" y="1322640"/>
            <a:ext cx="4459320" cy="10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400" b="0" strike="noStrike" spc="-1">
                <a:solidFill>
                  <a:srgbClr val="FFFFFF"/>
                </a:solidFill>
                <a:latin typeface="Poppins Black"/>
                <a:ea typeface="Poppins Black"/>
              </a:rPr>
              <a:t>Version Control</a:t>
            </a:r>
            <a:endParaRPr lang="en-US" sz="6400" b="0" strike="noStrike" spc="-1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778320" y="4053600"/>
            <a:ext cx="2926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3400" b="1" strike="noStrike" spc="-1">
                <a:solidFill>
                  <a:srgbClr val="FFFFFF"/>
                </a:solidFill>
                <a:latin typeface="Poppins"/>
                <a:ea typeface="Poppins"/>
              </a:rPr>
              <a:t>ITI - Day 2</a:t>
            </a:r>
            <a:endParaRPr lang="en-US" sz="3400" b="0" strike="noStrike" spc="-1">
              <a:latin typeface="Arial"/>
            </a:endParaRPr>
          </a:p>
        </p:txBody>
      </p:sp>
      <p:pic>
        <p:nvPicPr>
          <p:cNvPr id="81" name="Google Shape;209;p36"/>
          <p:cNvPicPr/>
          <p:nvPr/>
        </p:nvPicPr>
        <p:blipFill>
          <a:blip r:embed="rId2"/>
          <a:stretch/>
        </p:blipFill>
        <p:spPr>
          <a:xfrm>
            <a:off x="5173920" y="916560"/>
            <a:ext cx="2926800" cy="2926800"/>
          </a:xfrm>
          <a:prstGeom prst="rect">
            <a:avLst/>
          </a:prstGeom>
          <a:ln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7013880" y="3306600"/>
            <a:ext cx="158148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7100" b="1" strike="noStrike" spc="-1">
                <a:solidFill>
                  <a:srgbClr val="FFFFFF"/>
                </a:solidFill>
                <a:latin typeface="Calibri"/>
                <a:ea typeface="Calibri"/>
              </a:rPr>
              <a:t>git</a:t>
            </a:r>
            <a:endParaRPr lang="en-US" sz="7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Git Rebase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958320" y="2777400"/>
            <a:ext cx="385920" cy="3859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2152440" y="2777400"/>
            <a:ext cx="385920" cy="3859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3346920" y="2777400"/>
            <a:ext cx="385920" cy="3859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5099400" y="3541680"/>
            <a:ext cx="385920" cy="3859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7"/>
          <p:cNvSpPr/>
          <p:nvPr/>
        </p:nvSpPr>
        <p:spPr>
          <a:xfrm>
            <a:off x="6104160" y="3541680"/>
            <a:ext cx="385920" cy="3859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8"/>
          <p:cNvSpPr/>
          <p:nvPr/>
        </p:nvSpPr>
        <p:spPr>
          <a:xfrm>
            <a:off x="7108920" y="3544920"/>
            <a:ext cx="385920" cy="3859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9"/>
          <p:cNvSpPr/>
          <p:nvPr/>
        </p:nvSpPr>
        <p:spPr>
          <a:xfrm>
            <a:off x="4351680" y="2779560"/>
            <a:ext cx="385920" cy="3859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10"/>
          <p:cNvSpPr/>
          <p:nvPr/>
        </p:nvSpPr>
        <p:spPr>
          <a:xfrm>
            <a:off x="1344600" y="2970360"/>
            <a:ext cx="807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1"/>
          <p:cNvSpPr/>
          <p:nvPr/>
        </p:nvSpPr>
        <p:spPr>
          <a:xfrm>
            <a:off x="2538720" y="2970360"/>
            <a:ext cx="807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2"/>
          <p:cNvSpPr/>
          <p:nvPr/>
        </p:nvSpPr>
        <p:spPr>
          <a:xfrm>
            <a:off x="3732840" y="2970360"/>
            <a:ext cx="618120" cy="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3"/>
          <p:cNvSpPr/>
          <p:nvPr/>
        </p:nvSpPr>
        <p:spPr>
          <a:xfrm>
            <a:off x="5485320" y="3734640"/>
            <a:ext cx="618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4"/>
          <p:cNvSpPr/>
          <p:nvPr/>
        </p:nvSpPr>
        <p:spPr>
          <a:xfrm>
            <a:off x="6490440" y="3734640"/>
            <a:ext cx="618120" cy="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5"/>
          <p:cNvSpPr/>
          <p:nvPr/>
        </p:nvSpPr>
        <p:spPr>
          <a:xfrm>
            <a:off x="4107600" y="1990800"/>
            <a:ext cx="873720" cy="461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Poppins"/>
                <a:ea typeface="Poppins"/>
              </a:rPr>
              <a:t>Master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9" name="CustomShape 16"/>
          <p:cNvSpPr/>
          <p:nvPr/>
        </p:nvSpPr>
        <p:spPr>
          <a:xfrm>
            <a:off x="6864840" y="4342320"/>
            <a:ext cx="873720" cy="4615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Poppins"/>
                <a:ea typeface="Poppins"/>
              </a:rPr>
              <a:t>Dev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0" name="CustomShape 17"/>
          <p:cNvSpPr/>
          <p:nvPr/>
        </p:nvSpPr>
        <p:spPr>
          <a:xfrm rot="10800000">
            <a:off x="7298640" y="4020480"/>
            <a:ext cx="684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8"/>
          <p:cNvSpPr/>
          <p:nvPr/>
        </p:nvSpPr>
        <p:spPr>
          <a:xfrm rot="10800000">
            <a:off x="4547880" y="2498040"/>
            <a:ext cx="684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9"/>
          <p:cNvSpPr/>
          <p:nvPr/>
        </p:nvSpPr>
        <p:spPr>
          <a:xfrm rot="16200000" flipH="1">
            <a:off x="4537800" y="3173040"/>
            <a:ext cx="568800" cy="554400"/>
          </a:xfrm>
          <a:prstGeom prst="curvedConnector2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508760" y="2402280"/>
            <a:ext cx="3320280" cy="272160"/>
          </a:xfrm>
          <a:prstGeom prst="roundRect">
            <a:avLst>
              <a:gd name="adj" fmla="val 50000"/>
            </a:avLst>
          </a:prstGeom>
          <a:solidFill>
            <a:srgbClr val="DE4C36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TextShape 2"/>
          <p:cNvSpPr txBox="1"/>
          <p:nvPr/>
        </p:nvSpPr>
        <p:spPr>
          <a:xfrm>
            <a:off x="1452600" y="1947600"/>
            <a:ext cx="386568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Pull Request</a:t>
            </a:r>
            <a:br/>
            <a:br/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5" name="Group 3"/>
          <p:cNvGrpSpPr/>
          <p:nvPr/>
        </p:nvGrpSpPr>
        <p:grpSpPr>
          <a:xfrm>
            <a:off x="5500800" y="433800"/>
            <a:ext cx="3204720" cy="3142800"/>
            <a:chOff x="5500800" y="433800"/>
            <a:chExt cx="3204720" cy="3142800"/>
          </a:xfrm>
        </p:grpSpPr>
        <p:sp>
          <p:nvSpPr>
            <p:cNvPr id="196" name="CustomShape 4"/>
            <p:cNvSpPr/>
            <p:nvPr/>
          </p:nvSpPr>
          <p:spPr>
            <a:xfrm>
              <a:off x="5562720" y="433800"/>
              <a:ext cx="3142800" cy="314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97" name="Group 5"/>
            <p:cNvGrpSpPr/>
            <p:nvPr/>
          </p:nvGrpSpPr>
          <p:grpSpPr>
            <a:xfrm>
              <a:off x="5500800" y="540000"/>
              <a:ext cx="2922840" cy="2854440"/>
              <a:chOff x="5500800" y="540000"/>
              <a:chExt cx="2922840" cy="2854440"/>
            </a:xfrm>
          </p:grpSpPr>
          <p:sp>
            <p:nvSpPr>
              <p:cNvPr id="198" name="CustomShape 6"/>
              <p:cNvSpPr/>
              <p:nvPr/>
            </p:nvSpPr>
            <p:spPr>
              <a:xfrm>
                <a:off x="7018560" y="3226320"/>
                <a:ext cx="28332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9" name="CustomShape 7"/>
              <p:cNvSpPr/>
              <p:nvPr/>
            </p:nvSpPr>
            <p:spPr>
              <a:xfrm>
                <a:off x="7376760" y="3157920"/>
                <a:ext cx="152280" cy="6336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0" name="CustomShape 8"/>
              <p:cNvSpPr/>
              <p:nvPr/>
            </p:nvSpPr>
            <p:spPr>
              <a:xfrm>
                <a:off x="6152400" y="1816200"/>
                <a:ext cx="1747800" cy="157824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1" name="CustomShape 9"/>
              <p:cNvSpPr/>
              <p:nvPr/>
            </p:nvSpPr>
            <p:spPr>
              <a:xfrm>
                <a:off x="7549920" y="1657440"/>
                <a:ext cx="873720" cy="1311480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CustomShape 10"/>
              <p:cNvSpPr/>
              <p:nvPr/>
            </p:nvSpPr>
            <p:spPr>
              <a:xfrm>
                <a:off x="7549920" y="1657440"/>
                <a:ext cx="873720" cy="1311480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3" name="CustomShape 11"/>
              <p:cNvSpPr/>
              <p:nvPr/>
            </p:nvSpPr>
            <p:spPr>
              <a:xfrm>
                <a:off x="7395480" y="2279160"/>
                <a:ext cx="753840" cy="557640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4" name="CustomShape 12"/>
              <p:cNvSpPr/>
              <p:nvPr/>
            </p:nvSpPr>
            <p:spPr>
              <a:xfrm>
                <a:off x="6354720" y="2275920"/>
                <a:ext cx="316080" cy="316080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CustomShape 13"/>
              <p:cNvSpPr/>
              <p:nvPr/>
            </p:nvSpPr>
            <p:spPr>
              <a:xfrm>
                <a:off x="6652440" y="2185560"/>
                <a:ext cx="314640" cy="31608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6" name="CustomShape 14"/>
              <p:cNvSpPr/>
              <p:nvPr/>
            </p:nvSpPr>
            <p:spPr>
              <a:xfrm>
                <a:off x="6644520" y="612720"/>
                <a:ext cx="431280" cy="63324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7" name="CustomShape 15"/>
              <p:cNvSpPr/>
              <p:nvPr/>
            </p:nvSpPr>
            <p:spPr>
              <a:xfrm>
                <a:off x="6734880" y="806400"/>
                <a:ext cx="274320" cy="23076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" name="CustomShape 16"/>
              <p:cNvSpPr/>
              <p:nvPr/>
            </p:nvSpPr>
            <p:spPr>
              <a:xfrm>
                <a:off x="6778440" y="847440"/>
                <a:ext cx="17784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9" name="CustomShape 17"/>
              <p:cNvSpPr/>
              <p:nvPr/>
            </p:nvSpPr>
            <p:spPr>
              <a:xfrm>
                <a:off x="6855480" y="870840"/>
                <a:ext cx="50040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0" name="CustomShape 18"/>
              <p:cNvSpPr/>
              <p:nvPr/>
            </p:nvSpPr>
            <p:spPr>
              <a:xfrm>
                <a:off x="6819840" y="947520"/>
                <a:ext cx="25560" cy="2268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" name="CustomShape 19"/>
              <p:cNvSpPr/>
              <p:nvPr/>
            </p:nvSpPr>
            <p:spPr>
              <a:xfrm>
                <a:off x="7351920" y="784800"/>
                <a:ext cx="431280" cy="119520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2" name="CustomShape 20"/>
              <p:cNvSpPr/>
              <p:nvPr/>
            </p:nvSpPr>
            <p:spPr>
              <a:xfrm>
                <a:off x="7754040" y="671760"/>
                <a:ext cx="197640" cy="28836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3" name="CustomShape 21"/>
              <p:cNvSpPr/>
              <p:nvPr/>
            </p:nvSpPr>
            <p:spPr>
              <a:xfrm>
                <a:off x="7017120" y="767520"/>
                <a:ext cx="390960" cy="241200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" name="CustomShape 22"/>
              <p:cNvSpPr/>
              <p:nvPr/>
            </p:nvSpPr>
            <p:spPr>
              <a:xfrm>
                <a:off x="7788240" y="585000"/>
                <a:ext cx="7164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" name="CustomShape 23"/>
              <p:cNvSpPr/>
              <p:nvPr/>
            </p:nvSpPr>
            <p:spPr>
              <a:xfrm>
                <a:off x="7873920" y="540000"/>
                <a:ext cx="29556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6" name="CustomShape 24"/>
              <p:cNvSpPr/>
              <p:nvPr/>
            </p:nvSpPr>
            <p:spPr>
              <a:xfrm>
                <a:off x="7471800" y="605160"/>
                <a:ext cx="29556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CustomShape 25"/>
              <p:cNvSpPr/>
              <p:nvPr/>
            </p:nvSpPr>
            <p:spPr>
              <a:xfrm>
                <a:off x="5941800" y="990360"/>
                <a:ext cx="431280" cy="172440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CustomShape 26"/>
              <p:cNvSpPr/>
              <p:nvPr/>
            </p:nvSpPr>
            <p:spPr>
              <a:xfrm>
                <a:off x="5783040" y="986040"/>
                <a:ext cx="195840" cy="2898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CustomShape 27"/>
              <p:cNvSpPr/>
              <p:nvPr/>
            </p:nvSpPr>
            <p:spPr>
              <a:xfrm>
                <a:off x="6320520" y="823680"/>
                <a:ext cx="378360" cy="29304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0" name="CustomShape 28"/>
              <p:cNvSpPr/>
              <p:nvPr/>
            </p:nvSpPr>
            <p:spPr>
              <a:xfrm>
                <a:off x="5809320" y="898200"/>
                <a:ext cx="7344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1" name="CustomShape 29"/>
              <p:cNvSpPr/>
              <p:nvPr/>
            </p:nvSpPr>
            <p:spPr>
              <a:xfrm>
                <a:off x="5500800" y="918720"/>
                <a:ext cx="29556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2" name="CustomShape 30"/>
              <p:cNvSpPr/>
              <p:nvPr/>
            </p:nvSpPr>
            <p:spPr>
              <a:xfrm>
                <a:off x="5901480" y="854280"/>
                <a:ext cx="29556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3" name="CustomShape 31"/>
              <p:cNvSpPr/>
              <p:nvPr/>
            </p:nvSpPr>
            <p:spPr>
              <a:xfrm>
                <a:off x="6899400" y="1290240"/>
                <a:ext cx="1116000" cy="35100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4" name="CustomShape 32"/>
              <p:cNvSpPr/>
              <p:nvPr/>
            </p:nvSpPr>
            <p:spPr>
              <a:xfrm>
                <a:off x="6893640" y="1287720"/>
                <a:ext cx="672840" cy="468720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5" name="CustomShape 33"/>
              <p:cNvSpPr/>
              <p:nvPr/>
            </p:nvSpPr>
            <p:spPr>
              <a:xfrm>
                <a:off x="6152400" y="1288440"/>
                <a:ext cx="816840" cy="90288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Pull  Request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96320" y="1911960"/>
            <a:ext cx="7374240" cy="26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Pull requests let you </a:t>
            </a:r>
            <a:r>
              <a:rPr lang="en" sz="1800" b="0" strike="noStrike" spc="-1">
                <a:solidFill>
                  <a:srgbClr val="DE4C36"/>
                </a:solidFill>
                <a:latin typeface="Poppins"/>
                <a:ea typeface="Poppins"/>
              </a:rPr>
              <a:t>tell others</a:t>
            </a: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 about changes you've pushed to a branch in a repository on GitHub. 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Once a pull request is opened, you can discuss and review the </a:t>
            </a:r>
            <a:r>
              <a:rPr lang="en" sz="1800" b="0" strike="noStrike" spc="-1">
                <a:solidFill>
                  <a:srgbClr val="DE4C36"/>
                </a:solidFill>
                <a:latin typeface="Poppins"/>
                <a:ea typeface="Poppins"/>
              </a:rPr>
              <a:t>potential changes</a:t>
            </a: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 with collaborators and add follow-up commits before your changes are merged into the base branch.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111840" y="3035880"/>
            <a:ext cx="2999520" cy="140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rgbClr val="DE4C36"/>
                </a:solidFill>
                <a:latin typeface="Poppins Black"/>
                <a:ea typeface="Poppins Black"/>
              </a:rPr>
              <a:t>Demo on GitHub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30" name="Google Shape;406;p48"/>
          <p:cNvPicPr/>
          <p:nvPr/>
        </p:nvPicPr>
        <p:blipFill>
          <a:blip r:embed="rId2"/>
          <a:stretch/>
        </p:blipFill>
        <p:spPr>
          <a:xfrm>
            <a:off x="3463920" y="691920"/>
            <a:ext cx="2295360" cy="229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508760" y="2097720"/>
            <a:ext cx="3320280" cy="272160"/>
          </a:xfrm>
          <a:prstGeom prst="roundRect">
            <a:avLst>
              <a:gd name="adj" fmla="val 50000"/>
            </a:avLst>
          </a:prstGeom>
          <a:solidFill>
            <a:srgbClr val="DE4C36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TextShape 2"/>
          <p:cNvSpPr txBox="1"/>
          <p:nvPr/>
        </p:nvSpPr>
        <p:spPr>
          <a:xfrm>
            <a:off x="1452600" y="1643040"/>
            <a:ext cx="386568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Tagging &amp; </a:t>
            </a:r>
            <a:br/>
            <a:r>
              <a:rPr lang="en" sz="40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Versioning 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3" name="Group 3"/>
          <p:cNvGrpSpPr/>
          <p:nvPr/>
        </p:nvGrpSpPr>
        <p:grpSpPr>
          <a:xfrm>
            <a:off x="5500800" y="433800"/>
            <a:ext cx="3204720" cy="3142800"/>
            <a:chOff x="5500800" y="433800"/>
            <a:chExt cx="3204720" cy="3142800"/>
          </a:xfrm>
        </p:grpSpPr>
        <p:sp>
          <p:nvSpPr>
            <p:cNvPr id="234" name="CustomShape 4"/>
            <p:cNvSpPr/>
            <p:nvPr/>
          </p:nvSpPr>
          <p:spPr>
            <a:xfrm>
              <a:off x="5562720" y="433800"/>
              <a:ext cx="3142800" cy="314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35" name="Group 5"/>
            <p:cNvGrpSpPr/>
            <p:nvPr/>
          </p:nvGrpSpPr>
          <p:grpSpPr>
            <a:xfrm>
              <a:off x="5500800" y="540000"/>
              <a:ext cx="2922840" cy="2854440"/>
              <a:chOff x="5500800" y="540000"/>
              <a:chExt cx="2922840" cy="2854440"/>
            </a:xfrm>
          </p:grpSpPr>
          <p:sp>
            <p:nvSpPr>
              <p:cNvPr id="236" name="CustomShape 6"/>
              <p:cNvSpPr/>
              <p:nvPr/>
            </p:nvSpPr>
            <p:spPr>
              <a:xfrm>
                <a:off x="7018560" y="3226320"/>
                <a:ext cx="28332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7" name="CustomShape 7"/>
              <p:cNvSpPr/>
              <p:nvPr/>
            </p:nvSpPr>
            <p:spPr>
              <a:xfrm>
                <a:off x="7376760" y="3157920"/>
                <a:ext cx="152280" cy="6336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8" name="CustomShape 8"/>
              <p:cNvSpPr/>
              <p:nvPr/>
            </p:nvSpPr>
            <p:spPr>
              <a:xfrm>
                <a:off x="6152400" y="1816200"/>
                <a:ext cx="1747800" cy="157824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9" name="CustomShape 9"/>
              <p:cNvSpPr/>
              <p:nvPr/>
            </p:nvSpPr>
            <p:spPr>
              <a:xfrm>
                <a:off x="7549920" y="1657440"/>
                <a:ext cx="873720" cy="1311480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0" name="CustomShape 10"/>
              <p:cNvSpPr/>
              <p:nvPr/>
            </p:nvSpPr>
            <p:spPr>
              <a:xfrm>
                <a:off x="7549920" y="1657440"/>
                <a:ext cx="873720" cy="1311480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1" name="CustomShape 11"/>
              <p:cNvSpPr/>
              <p:nvPr/>
            </p:nvSpPr>
            <p:spPr>
              <a:xfrm>
                <a:off x="7395480" y="2279160"/>
                <a:ext cx="753840" cy="557640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2" name="CustomShape 12"/>
              <p:cNvSpPr/>
              <p:nvPr/>
            </p:nvSpPr>
            <p:spPr>
              <a:xfrm>
                <a:off x="6354720" y="2275920"/>
                <a:ext cx="316080" cy="316080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3" name="CustomShape 13"/>
              <p:cNvSpPr/>
              <p:nvPr/>
            </p:nvSpPr>
            <p:spPr>
              <a:xfrm>
                <a:off x="6652440" y="2185560"/>
                <a:ext cx="314640" cy="31608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4" name="CustomShape 14"/>
              <p:cNvSpPr/>
              <p:nvPr/>
            </p:nvSpPr>
            <p:spPr>
              <a:xfrm>
                <a:off x="6644520" y="612720"/>
                <a:ext cx="431280" cy="63324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5" name="CustomShape 15"/>
              <p:cNvSpPr/>
              <p:nvPr/>
            </p:nvSpPr>
            <p:spPr>
              <a:xfrm>
                <a:off x="6734880" y="806400"/>
                <a:ext cx="274320" cy="23076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6" name="CustomShape 16"/>
              <p:cNvSpPr/>
              <p:nvPr/>
            </p:nvSpPr>
            <p:spPr>
              <a:xfrm>
                <a:off x="6778440" y="847440"/>
                <a:ext cx="17784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7" name="CustomShape 17"/>
              <p:cNvSpPr/>
              <p:nvPr/>
            </p:nvSpPr>
            <p:spPr>
              <a:xfrm>
                <a:off x="6855480" y="870840"/>
                <a:ext cx="50040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8" name="CustomShape 18"/>
              <p:cNvSpPr/>
              <p:nvPr/>
            </p:nvSpPr>
            <p:spPr>
              <a:xfrm>
                <a:off x="6819840" y="947520"/>
                <a:ext cx="25560" cy="2268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9" name="CustomShape 19"/>
              <p:cNvSpPr/>
              <p:nvPr/>
            </p:nvSpPr>
            <p:spPr>
              <a:xfrm>
                <a:off x="7351920" y="784800"/>
                <a:ext cx="431280" cy="119520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0" name="CustomShape 20"/>
              <p:cNvSpPr/>
              <p:nvPr/>
            </p:nvSpPr>
            <p:spPr>
              <a:xfrm>
                <a:off x="7754040" y="671760"/>
                <a:ext cx="197640" cy="28836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1" name="CustomShape 21"/>
              <p:cNvSpPr/>
              <p:nvPr/>
            </p:nvSpPr>
            <p:spPr>
              <a:xfrm>
                <a:off x="7017120" y="767520"/>
                <a:ext cx="390960" cy="241200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2" name="CustomShape 22"/>
              <p:cNvSpPr/>
              <p:nvPr/>
            </p:nvSpPr>
            <p:spPr>
              <a:xfrm>
                <a:off x="7788240" y="585000"/>
                <a:ext cx="7164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3" name="CustomShape 23"/>
              <p:cNvSpPr/>
              <p:nvPr/>
            </p:nvSpPr>
            <p:spPr>
              <a:xfrm>
                <a:off x="7873920" y="540000"/>
                <a:ext cx="29556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4" name="CustomShape 24"/>
              <p:cNvSpPr/>
              <p:nvPr/>
            </p:nvSpPr>
            <p:spPr>
              <a:xfrm>
                <a:off x="7471800" y="605160"/>
                <a:ext cx="29556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5" name="CustomShape 25"/>
              <p:cNvSpPr/>
              <p:nvPr/>
            </p:nvSpPr>
            <p:spPr>
              <a:xfrm>
                <a:off x="5941800" y="990360"/>
                <a:ext cx="431280" cy="172440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6" name="CustomShape 26"/>
              <p:cNvSpPr/>
              <p:nvPr/>
            </p:nvSpPr>
            <p:spPr>
              <a:xfrm>
                <a:off x="5783040" y="986040"/>
                <a:ext cx="195840" cy="2898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7" name="CustomShape 27"/>
              <p:cNvSpPr/>
              <p:nvPr/>
            </p:nvSpPr>
            <p:spPr>
              <a:xfrm>
                <a:off x="6320520" y="823680"/>
                <a:ext cx="378360" cy="29304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8" name="CustomShape 28"/>
              <p:cNvSpPr/>
              <p:nvPr/>
            </p:nvSpPr>
            <p:spPr>
              <a:xfrm>
                <a:off x="5809320" y="898200"/>
                <a:ext cx="7344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9" name="CustomShape 29"/>
              <p:cNvSpPr/>
              <p:nvPr/>
            </p:nvSpPr>
            <p:spPr>
              <a:xfrm>
                <a:off x="5500800" y="918720"/>
                <a:ext cx="29556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0" name="CustomShape 30"/>
              <p:cNvSpPr/>
              <p:nvPr/>
            </p:nvSpPr>
            <p:spPr>
              <a:xfrm>
                <a:off x="5901480" y="854280"/>
                <a:ext cx="29556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1" name="CustomShape 31"/>
              <p:cNvSpPr/>
              <p:nvPr/>
            </p:nvSpPr>
            <p:spPr>
              <a:xfrm>
                <a:off x="6899400" y="1290240"/>
                <a:ext cx="1116000" cy="35100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2" name="CustomShape 32"/>
              <p:cNvSpPr/>
              <p:nvPr/>
            </p:nvSpPr>
            <p:spPr>
              <a:xfrm>
                <a:off x="6893640" y="1287720"/>
                <a:ext cx="672840" cy="468720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3" name="CustomShape 33"/>
              <p:cNvSpPr/>
              <p:nvPr/>
            </p:nvSpPr>
            <p:spPr>
              <a:xfrm>
                <a:off x="6152400" y="1288440"/>
                <a:ext cx="816840" cy="90288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Tagging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832320" y="1926360"/>
            <a:ext cx="8047800" cy="26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42720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A tag is a reference to a commit - used mostly in release versioning.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Git supports two types of tags: </a:t>
            </a:r>
            <a:endParaRPr lang="en-US" sz="1800" b="0" strike="noStrike" spc="-1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Lightweight</a:t>
            </a:r>
            <a:endParaRPr lang="en-US" sz="1800" b="0" strike="noStrike" spc="-1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Annotated.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Tags Types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832320" y="2002680"/>
            <a:ext cx="8047800" cy="26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42720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To create a </a:t>
            </a:r>
            <a:r>
              <a:rPr lang="en" sz="1800" b="1" strike="noStrike" spc="-1">
                <a:solidFill>
                  <a:srgbClr val="595959"/>
                </a:solidFill>
                <a:latin typeface="Poppins"/>
                <a:ea typeface="Poppins"/>
              </a:rPr>
              <a:t>lightweight</a:t>
            </a: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 tag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tag v1.0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To create an </a:t>
            </a:r>
            <a:r>
              <a:rPr lang="en" sz="1800" b="1" strike="noStrike" spc="-1">
                <a:solidFill>
                  <a:srgbClr val="595959"/>
                </a:solidFill>
                <a:latin typeface="Poppins"/>
                <a:ea typeface="Poppins"/>
              </a:rPr>
              <a:t>annotated</a:t>
            </a: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 tag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tag -a v2.0 -m “version 2.0”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Push Tags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832320" y="2002680"/>
            <a:ext cx="8047800" cy="30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42720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To list all tags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tag 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To push tags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push origin &lt;tag_name&gt;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push --tags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Delete Tags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832320" y="2002680"/>
            <a:ext cx="8047800" cy="26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42720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To delete remote tag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push origin --delete v1.0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To delete local tags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tag -d v1.0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508760" y="2097720"/>
            <a:ext cx="3320280" cy="272160"/>
          </a:xfrm>
          <a:prstGeom prst="roundRect">
            <a:avLst>
              <a:gd name="adj" fmla="val 50000"/>
            </a:avLst>
          </a:prstGeom>
          <a:solidFill>
            <a:srgbClr val="DE4C36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TextShape 2"/>
          <p:cNvSpPr txBox="1"/>
          <p:nvPr/>
        </p:nvSpPr>
        <p:spPr>
          <a:xfrm>
            <a:off x="1452600" y="1643040"/>
            <a:ext cx="386568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Ignoring</a:t>
            </a:r>
            <a:br/>
            <a:r>
              <a:rPr lang="en" sz="40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Files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8" name="Group 3"/>
          <p:cNvGrpSpPr/>
          <p:nvPr/>
        </p:nvGrpSpPr>
        <p:grpSpPr>
          <a:xfrm>
            <a:off x="5500800" y="433800"/>
            <a:ext cx="3204720" cy="3142800"/>
            <a:chOff x="5500800" y="433800"/>
            <a:chExt cx="3204720" cy="3142800"/>
          </a:xfrm>
        </p:grpSpPr>
        <p:sp>
          <p:nvSpPr>
            <p:cNvPr id="279" name="CustomShape 4"/>
            <p:cNvSpPr/>
            <p:nvPr/>
          </p:nvSpPr>
          <p:spPr>
            <a:xfrm>
              <a:off x="5562720" y="433800"/>
              <a:ext cx="3142800" cy="314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80" name="Group 5"/>
            <p:cNvGrpSpPr/>
            <p:nvPr/>
          </p:nvGrpSpPr>
          <p:grpSpPr>
            <a:xfrm>
              <a:off x="5500800" y="540000"/>
              <a:ext cx="2922840" cy="2854440"/>
              <a:chOff x="5500800" y="540000"/>
              <a:chExt cx="2922840" cy="2854440"/>
            </a:xfrm>
          </p:grpSpPr>
          <p:sp>
            <p:nvSpPr>
              <p:cNvPr id="281" name="CustomShape 6"/>
              <p:cNvSpPr/>
              <p:nvPr/>
            </p:nvSpPr>
            <p:spPr>
              <a:xfrm>
                <a:off x="7018560" y="3226320"/>
                <a:ext cx="28332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2" name="CustomShape 7"/>
              <p:cNvSpPr/>
              <p:nvPr/>
            </p:nvSpPr>
            <p:spPr>
              <a:xfrm>
                <a:off x="7376760" y="3157920"/>
                <a:ext cx="152280" cy="6336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3" name="CustomShape 8"/>
              <p:cNvSpPr/>
              <p:nvPr/>
            </p:nvSpPr>
            <p:spPr>
              <a:xfrm>
                <a:off x="6152400" y="1816200"/>
                <a:ext cx="1747800" cy="157824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4" name="CustomShape 9"/>
              <p:cNvSpPr/>
              <p:nvPr/>
            </p:nvSpPr>
            <p:spPr>
              <a:xfrm>
                <a:off x="7549920" y="1657440"/>
                <a:ext cx="873720" cy="1311480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5" name="CustomShape 10"/>
              <p:cNvSpPr/>
              <p:nvPr/>
            </p:nvSpPr>
            <p:spPr>
              <a:xfrm>
                <a:off x="7549920" y="1657440"/>
                <a:ext cx="873720" cy="1311480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6" name="CustomShape 11"/>
              <p:cNvSpPr/>
              <p:nvPr/>
            </p:nvSpPr>
            <p:spPr>
              <a:xfrm>
                <a:off x="7395480" y="2279160"/>
                <a:ext cx="753840" cy="557640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7" name="CustomShape 12"/>
              <p:cNvSpPr/>
              <p:nvPr/>
            </p:nvSpPr>
            <p:spPr>
              <a:xfrm>
                <a:off x="6354720" y="2275920"/>
                <a:ext cx="316080" cy="316080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8" name="CustomShape 13"/>
              <p:cNvSpPr/>
              <p:nvPr/>
            </p:nvSpPr>
            <p:spPr>
              <a:xfrm>
                <a:off x="6652440" y="2185560"/>
                <a:ext cx="314640" cy="31608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9" name="CustomShape 14"/>
              <p:cNvSpPr/>
              <p:nvPr/>
            </p:nvSpPr>
            <p:spPr>
              <a:xfrm>
                <a:off x="6644520" y="612720"/>
                <a:ext cx="431280" cy="63324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0" name="CustomShape 15"/>
              <p:cNvSpPr/>
              <p:nvPr/>
            </p:nvSpPr>
            <p:spPr>
              <a:xfrm>
                <a:off x="6734880" y="806400"/>
                <a:ext cx="274320" cy="23076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1" name="CustomShape 16"/>
              <p:cNvSpPr/>
              <p:nvPr/>
            </p:nvSpPr>
            <p:spPr>
              <a:xfrm>
                <a:off x="6778440" y="847440"/>
                <a:ext cx="17784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2" name="CustomShape 17"/>
              <p:cNvSpPr/>
              <p:nvPr/>
            </p:nvSpPr>
            <p:spPr>
              <a:xfrm>
                <a:off x="6855480" y="870840"/>
                <a:ext cx="50040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3" name="CustomShape 18"/>
              <p:cNvSpPr/>
              <p:nvPr/>
            </p:nvSpPr>
            <p:spPr>
              <a:xfrm>
                <a:off x="6819840" y="947520"/>
                <a:ext cx="25560" cy="2268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4" name="CustomShape 19"/>
              <p:cNvSpPr/>
              <p:nvPr/>
            </p:nvSpPr>
            <p:spPr>
              <a:xfrm>
                <a:off x="7351920" y="784800"/>
                <a:ext cx="431280" cy="119520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5" name="CustomShape 20"/>
              <p:cNvSpPr/>
              <p:nvPr/>
            </p:nvSpPr>
            <p:spPr>
              <a:xfrm>
                <a:off x="7754040" y="671760"/>
                <a:ext cx="197640" cy="28836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6" name="CustomShape 21"/>
              <p:cNvSpPr/>
              <p:nvPr/>
            </p:nvSpPr>
            <p:spPr>
              <a:xfrm>
                <a:off x="7017120" y="767520"/>
                <a:ext cx="390960" cy="241200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7" name="CustomShape 22"/>
              <p:cNvSpPr/>
              <p:nvPr/>
            </p:nvSpPr>
            <p:spPr>
              <a:xfrm>
                <a:off x="7788240" y="585000"/>
                <a:ext cx="7164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8" name="CustomShape 23"/>
              <p:cNvSpPr/>
              <p:nvPr/>
            </p:nvSpPr>
            <p:spPr>
              <a:xfrm>
                <a:off x="7873920" y="540000"/>
                <a:ext cx="29556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9" name="CustomShape 24"/>
              <p:cNvSpPr/>
              <p:nvPr/>
            </p:nvSpPr>
            <p:spPr>
              <a:xfrm>
                <a:off x="7471800" y="605160"/>
                <a:ext cx="29556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0" name="CustomShape 25"/>
              <p:cNvSpPr/>
              <p:nvPr/>
            </p:nvSpPr>
            <p:spPr>
              <a:xfrm>
                <a:off x="5941800" y="990360"/>
                <a:ext cx="431280" cy="172440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1" name="CustomShape 26"/>
              <p:cNvSpPr/>
              <p:nvPr/>
            </p:nvSpPr>
            <p:spPr>
              <a:xfrm>
                <a:off x="5783040" y="986040"/>
                <a:ext cx="195840" cy="2898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2" name="CustomShape 27"/>
              <p:cNvSpPr/>
              <p:nvPr/>
            </p:nvSpPr>
            <p:spPr>
              <a:xfrm>
                <a:off x="6320520" y="823680"/>
                <a:ext cx="378360" cy="29304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3" name="CustomShape 28"/>
              <p:cNvSpPr/>
              <p:nvPr/>
            </p:nvSpPr>
            <p:spPr>
              <a:xfrm>
                <a:off x="5809320" y="898200"/>
                <a:ext cx="7344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4" name="CustomShape 29"/>
              <p:cNvSpPr/>
              <p:nvPr/>
            </p:nvSpPr>
            <p:spPr>
              <a:xfrm>
                <a:off x="5500800" y="918720"/>
                <a:ext cx="29556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5" name="CustomShape 30"/>
              <p:cNvSpPr/>
              <p:nvPr/>
            </p:nvSpPr>
            <p:spPr>
              <a:xfrm>
                <a:off x="5901480" y="854280"/>
                <a:ext cx="29556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6" name="CustomShape 31"/>
              <p:cNvSpPr/>
              <p:nvPr/>
            </p:nvSpPr>
            <p:spPr>
              <a:xfrm>
                <a:off x="6899400" y="1290240"/>
                <a:ext cx="1116000" cy="35100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7" name="CustomShape 32"/>
              <p:cNvSpPr/>
              <p:nvPr/>
            </p:nvSpPr>
            <p:spPr>
              <a:xfrm>
                <a:off x="6893640" y="1287720"/>
                <a:ext cx="672840" cy="468720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8" name="CustomShape 33"/>
              <p:cNvSpPr/>
              <p:nvPr/>
            </p:nvSpPr>
            <p:spPr>
              <a:xfrm>
                <a:off x="6152400" y="1288440"/>
                <a:ext cx="816840" cy="90288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72280" y="2061360"/>
            <a:ext cx="973800" cy="973800"/>
          </a:xfrm>
          <a:prstGeom prst="ellipse">
            <a:avLst/>
          </a:prstGeom>
          <a:noFill/>
          <a:ln w="9360">
            <a:solidFill>
              <a:srgbClr val="2632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872280" y="3440880"/>
            <a:ext cx="973800" cy="973800"/>
          </a:xfrm>
          <a:prstGeom prst="ellipse">
            <a:avLst/>
          </a:prstGeom>
          <a:noFill/>
          <a:ln w="9360">
            <a:solidFill>
              <a:srgbClr val="2632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4855320" y="2061360"/>
            <a:ext cx="973800" cy="973800"/>
          </a:xfrm>
          <a:prstGeom prst="ellipse">
            <a:avLst/>
          </a:prstGeom>
          <a:noFill/>
          <a:ln w="9360">
            <a:solidFill>
              <a:srgbClr val="2632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4"/>
          <p:cNvSpPr/>
          <p:nvPr/>
        </p:nvSpPr>
        <p:spPr>
          <a:xfrm>
            <a:off x="4855320" y="3440880"/>
            <a:ext cx="973800" cy="973800"/>
          </a:xfrm>
          <a:prstGeom prst="ellipse">
            <a:avLst/>
          </a:prstGeom>
          <a:noFill/>
          <a:ln w="9360">
            <a:solidFill>
              <a:srgbClr val="2632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5895000" y="2280960"/>
            <a:ext cx="2682360" cy="37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Pull Request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1912320" y="2138760"/>
            <a:ext cx="2682360" cy="37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8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Branching &amp; Rebasing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916560" y="2196000"/>
            <a:ext cx="885600" cy="70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800" b="0" strike="noStrike" spc="-1">
                <a:solidFill>
                  <a:srgbClr val="DE4C36"/>
                </a:solidFill>
                <a:latin typeface="Poppins Black"/>
                <a:ea typeface="Poppins Black"/>
              </a:rPr>
              <a:t>1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4899240" y="2196000"/>
            <a:ext cx="885600" cy="70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800" b="0" strike="noStrike" spc="-1">
                <a:solidFill>
                  <a:srgbClr val="DE4C36"/>
                </a:solidFill>
                <a:latin typeface="Poppins Black"/>
                <a:ea typeface="Poppins Black"/>
              </a:rPr>
              <a:t>2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4899240" y="3575520"/>
            <a:ext cx="885600" cy="70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800" b="0" strike="noStrike" spc="-1">
                <a:solidFill>
                  <a:srgbClr val="DE4C36"/>
                </a:solidFill>
                <a:latin typeface="Poppins Black"/>
                <a:ea typeface="Poppins Black"/>
              </a:rPr>
              <a:t>4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5895000" y="3518280"/>
            <a:ext cx="2682360" cy="37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Ignoring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Files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916560" y="3575520"/>
            <a:ext cx="885600" cy="70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800" b="0" strike="noStrike" spc="-1">
                <a:solidFill>
                  <a:srgbClr val="DE4C36"/>
                </a:solidFill>
                <a:latin typeface="Poppins Black"/>
                <a:ea typeface="Poppins Black"/>
              </a:rPr>
              <a:t>3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720000" y="972360"/>
            <a:ext cx="4542840" cy="272160"/>
          </a:xfrm>
          <a:prstGeom prst="roundRect">
            <a:avLst>
              <a:gd name="adj" fmla="val 50000"/>
            </a:avLst>
          </a:prstGeom>
          <a:solidFill>
            <a:srgbClr val="DE4C36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3"/>
          <p:cNvSpPr/>
          <p:nvPr/>
        </p:nvSpPr>
        <p:spPr>
          <a:xfrm>
            <a:off x="832320" y="45828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Content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96" name="Google Shape;228;p37"/>
          <p:cNvPicPr/>
          <p:nvPr/>
        </p:nvPicPr>
        <p:blipFill>
          <a:blip r:embed="rId2"/>
          <a:stretch/>
        </p:blipFill>
        <p:spPr>
          <a:xfrm>
            <a:off x="7264080" y="478080"/>
            <a:ext cx="1119240" cy="1119240"/>
          </a:xfrm>
          <a:prstGeom prst="rect">
            <a:avLst/>
          </a:prstGeom>
          <a:ln>
            <a:noFill/>
          </a:ln>
        </p:spPr>
      </p:pic>
      <p:sp>
        <p:nvSpPr>
          <p:cNvPr id="97" name="CustomShape 14"/>
          <p:cNvSpPr/>
          <p:nvPr/>
        </p:nvSpPr>
        <p:spPr>
          <a:xfrm>
            <a:off x="1912320" y="3501720"/>
            <a:ext cx="2999520" cy="73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Tagging &amp;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Versioning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Ignoring Files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527400" y="1850040"/>
            <a:ext cx="8047800" cy="30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Often, you will have a class of files that you don’t want git to </a:t>
            </a:r>
            <a:r>
              <a:rPr lang="en" sz="1800" b="0" strike="noStrike" spc="-1">
                <a:solidFill>
                  <a:srgbClr val="DE4C36"/>
                </a:solidFill>
                <a:latin typeface="Poppins"/>
                <a:ea typeface="Poppins"/>
              </a:rPr>
              <a:t>automatically add </a:t>
            </a: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or even show to you as being untracked.</a:t>
            </a:r>
            <a:endParaRPr lang="en-US" sz="1800" b="0" strike="noStrike" spc="-1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In such cases you can create a file called </a:t>
            </a:r>
            <a:r>
              <a:rPr lang="en" sz="1800" b="0" strike="noStrike" spc="-1">
                <a:solidFill>
                  <a:srgbClr val="DE4C36"/>
                </a:solidFill>
                <a:latin typeface="Poppins"/>
                <a:ea typeface="Poppins"/>
              </a:rPr>
              <a:t>.gitignore</a:t>
            </a: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 to contains all the unwanted files or directories.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➔"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cache/</a:t>
            </a:r>
            <a:endParaRPr lang="en-US" sz="1800" b="0" strike="noStrike" spc="-1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➔"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logs/*.log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720000" y="972360"/>
            <a:ext cx="4542840" cy="272160"/>
          </a:xfrm>
          <a:prstGeom prst="roundRect">
            <a:avLst>
              <a:gd name="adj" fmla="val 50000"/>
            </a:avLst>
          </a:prstGeom>
          <a:solidFill>
            <a:srgbClr val="DE4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2"/>
          <p:cNvSpPr/>
          <p:nvPr/>
        </p:nvSpPr>
        <p:spPr>
          <a:xfrm>
            <a:off x="756000" y="45828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rgbClr val="FFFFFF"/>
                </a:solidFill>
                <a:latin typeface="Poppins Black"/>
                <a:ea typeface="Poppins Black"/>
              </a:rPr>
              <a:t>Lab  2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96080" y="1606320"/>
            <a:ext cx="7963920" cy="346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</a:pPr>
            <a:r>
              <a:rPr lang="en" sz="1600" b="0" strike="noStrike" spc="-1">
                <a:solidFill>
                  <a:srgbClr val="FFFFFF"/>
                </a:solidFill>
                <a:latin typeface="Poppins"/>
                <a:ea typeface="Poppins"/>
              </a:rPr>
              <a:t>Create a new project on your local machine,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Poppins"/>
                <a:ea typeface="Poppins"/>
              </a:rPr>
              <a:t>         then push it your remote repo.</a:t>
            </a: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Poppins"/>
                <a:ea typeface="Poppins"/>
              </a:rPr>
              <a:t>Create two branches (dev &amp; test) then create one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Poppins"/>
                <a:ea typeface="Poppins"/>
              </a:rPr>
              <a:t>         file on each branch, and push this changes to the remote repo.</a:t>
            </a: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Poppins"/>
                <a:ea typeface="Poppins"/>
              </a:rPr>
              <a:t>Merge this changes on Master branch and then push it to your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Poppins"/>
                <a:ea typeface="Poppins"/>
              </a:rPr>
              <a:t>         remote master branch.</a:t>
            </a: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Poppins"/>
                <a:ea typeface="Poppins"/>
              </a:rPr>
              <a:t>Tell me how to remove dev branch locally and remotely.</a:t>
            </a: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Poppins"/>
                <a:ea typeface="Poppins"/>
              </a:rPr>
              <a:t>Send an invitation to me (ahmedibrahem22322@gmail.com).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315" name="Google Shape;523;p56"/>
          <p:cNvPicPr/>
          <p:nvPr/>
        </p:nvPicPr>
        <p:blipFill>
          <a:blip r:embed="rId2"/>
          <a:stretch/>
        </p:blipFill>
        <p:spPr>
          <a:xfrm>
            <a:off x="6793200" y="366480"/>
            <a:ext cx="1395720" cy="139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720000" y="972360"/>
            <a:ext cx="4542840" cy="272160"/>
          </a:xfrm>
          <a:prstGeom prst="roundRect">
            <a:avLst>
              <a:gd name="adj" fmla="val 50000"/>
            </a:avLst>
          </a:prstGeom>
          <a:solidFill>
            <a:srgbClr val="DE4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2"/>
          <p:cNvSpPr/>
          <p:nvPr/>
        </p:nvSpPr>
        <p:spPr>
          <a:xfrm>
            <a:off x="756000" y="45828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rgbClr val="FFFFFF"/>
                </a:solidFill>
                <a:latin typeface="Poppins Black"/>
                <a:ea typeface="Poppins Black"/>
              </a:rPr>
              <a:t>Lab  2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496080" y="1834920"/>
            <a:ext cx="7963920" cy="27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</a:pPr>
            <a:r>
              <a:rPr lang="en" sz="1600" b="0" strike="noStrike" spc="-1">
                <a:solidFill>
                  <a:srgbClr val="FFFFFF"/>
                </a:solidFill>
                <a:latin typeface="Poppins"/>
                <a:ea typeface="Poppins"/>
              </a:rPr>
              <a:t>Create an annotated tag with tagname (v1.7) .</a:t>
            </a: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Poppins"/>
                <a:ea typeface="Poppins"/>
              </a:rPr>
              <a:t>Push it to the remote repository.</a:t>
            </a: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Poppins"/>
                <a:ea typeface="Poppins"/>
              </a:rPr>
              <a:t>Tell me how to list tags.</a:t>
            </a: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Poppins"/>
                <a:ea typeface="Poppins"/>
              </a:rPr>
              <a:t>Tell me how to delete tag locally and remotely.</a:t>
            </a:r>
            <a:endParaRPr lang="en-US" sz="16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Poppins"/>
                <a:ea typeface="Poppins"/>
              </a:rPr>
              <a:t>Add an image in the README.md file.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319" name="Google Shape;531;p57"/>
          <p:cNvPicPr/>
          <p:nvPr/>
        </p:nvPicPr>
        <p:blipFill>
          <a:blip r:embed="rId2"/>
          <a:stretch/>
        </p:blipFill>
        <p:spPr>
          <a:xfrm>
            <a:off x="6793200" y="366480"/>
            <a:ext cx="1395720" cy="139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 rot="5400000">
            <a:off x="-2293560" y="1871280"/>
            <a:ext cx="5354640" cy="1393200"/>
          </a:xfrm>
          <a:prstGeom prst="roundRect">
            <a:avLst>
              <a:gd name="adj" fmla="val 50000"/>
            </a:avLst>
          </a:prstGeom>
          <a:solidFill>
            <a:srgbClr val="DE4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2"/>
          <p:cNvSpPr/>
          <p:nvPr/>
        </p:nvSpPr>
        <p:spPr>
          <a:xfrm>
            <a:off x="377280" y="511200"/>
            <a:ext cx="26121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b="0" strike="noStrike" spc="-1">
                <a:solidFill>
                  <a:srgbClr val="FFFFFF"/>
                </a:solidFill>
                <a:latin typeface="Poppins Black"/>
                <a:ea typeface="Poppins Black"/>
              </a:rPr>
              <a:t>R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b="0" strike="noStrike" spc="-1">
                <a:solidFill>
                  <a:srgbClr val="FFFFFF"/>
                </a:solidFill>
                <a:latin typeface="Poppins Black"/>
                <a:ea typeface="Poppins Black"/>
              </a:rPr>
              <a:t>E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b="0" strike="noStrike" spc="-1">
                <a:solidFill>
                  <a:srgbClr val="FFFFFF"/>
                </a:solidFill>
                <a:latin typeface="Poppins Black"/>
                <a:ea typeface="Poppins Black"/>
              </a:rPr>
              <a:t>S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b="0" strike="noStrike" spc="-1">
                <a:solidFill>
                  <a:srgbClr val="FFFFFF"/>
                </a:solidFill>
                <a:latin typeface="Poppins Black"/>
                <a:ea typeface="Poppins Black"/>
              </a:rPr>
              <a:t>O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b="0" strike="noStrike" spc="-1">
                <a:solidFill>
                  <a:srgbClr val="FFFFFF"/>
                </a:solidFill>
                <a:latin typeface="Poppins Black"/>
                <a:ea typeface="Poppins Black"/>
              </a:rPr>
              <a:t>U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b="0" strike="noStrike" spc="-1">
                <a:solidFill>
                  <a:srgbClr val="FFFFFF"/>
                </a:solidFill>
                <a:latin typeface="Poppins Black"/>
                <a:ea typeface="Poppins Black"/>
              </a:rPr>
              <a:t>R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b="0" strike="noStrike" spc="-1">
                <a:solidFill>
                  <a:srgbClr val="FFFFFF"/>
                </a:solidFill>
                <a:latin typeface="Poppins Black"/>
                <a:ea typeface="Poppins Black"/>
              </a:rPr>
              <a:t>C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b="0" strike="noStrike" spc="-1">
                <a:solidFill>
                  <a:srgbClr val="FFFFFF"/>
                </a:solidFill>
                <a:latin typeface="Poppins Black"/>
                <a:ea typeface="Poppins Black"/>
              </a:rPr>
              <a:t>E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b="0" strike="noStrike" spc="-1">
                <a:solidFill>
                  <a:srgbClr val="FFFFFF"/>
                </a:solidFill>
                <a:latin typeface="Poppins Black"/>
                <a:ea typeface="Poppins Black"/>
              </a:rPr>
              <a:t>S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900" b="0" strike="noStrike" spc="-1">
              <a:latin typeface="Arial"/>
            </a:endParaRPr>
          </a:p>
        </p:txBody>
      </p:sp>
      <p:pic>
        <p:nvPicPr>
          <p:cNvPr id="322" name="Google Shape;538;p58"/>
          <p:cNvPicPr/>
          <p:nvPr/>
        </p:nvPicPr>
        <p:blipFill>
          <a:blip r:embed="rId2"/>
          <a:stretch/>
        </p:blipFill>
        <p:spPr>
          <a:xfrm>
            <a:off x="2186280" y="843480"/>
            <a:ext cx="2590920" cy="3188880"/>
          </a:xfrm>
          <a:prstGeom prst="rect">
            <a:avLst/>
          </a:prstGeom>
          <a:ln w="76320">
            <a:solidFill>
              <a:srgbClr val="DE4C36"/>
            </a:solidFill>
            <a:round/>
          </a:ln>
        </p:spPr>
      </p:pic>
      <p:pic>
        <p:nvPicPr>
          <p:cNvPr id="323" name="Google Shape;539;p58"/>
          <p:cNvPicPr/>
          <p:nvPr/>
        </p:nvPicPr>
        <p:blipFill>
          <a:blip r:embed="rId3"/>
          <a:stretch/>
        </p:blipFill>
        <p:spPr>
          <a:xfrm>
            <a:off x="5771520" y="843480"/>
            <a:ext cx="2254680" cy="3188880"/>
          </a:xfrm>
          <a:prstGeom prst="rect">
            <a:avLst/>
          </a:prstGeom>
          <a:ln w="76320">
            <a:solidFill>
              <a:srgbClr val="DE4C36"/>
            </a:solidFill>
            <a:round/>
          </a:ln>
        </p:spPr>
      </p:pic>
      <p:sp>
        <p:nvSpPr>
          <p:cNvPr id="324" name="CustomShape 3"/>
          <p:cNvSpPr/>
          <p:nvPr/>
        </p:nvSpPr>
        <p:spPr>
          <a:xfrm>
            <a:off x="2269080" y="4148640"/>
            <a:ext cx="2340720" cy="44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u="sng" strike="noStrike" spc="-1">
                <a:solidFill>
                  <a:srgbClr val="0097A7"/>
                </a:solidFill>
                <a:uFillTx/>
                <a:latin typeface="Poppins"/>
                <a:ea typeface="Poppins"/>
                <a:hlinkClick r:id="rId4"/>
              </a:rPr>
              <a:t>Pro Git - Second Edition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5474520" y="4152240"/>
            <a:ext cx="2904120" cy="65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u="sng" strike="noStrike" spc="-1">
                <a:solidFill>
                  <a:srgbClr val="0097A7"/>
                </a:solidFill>
                <a:uFillTx/>
                <a:latin typeface="Poppins"/>
                <a:ea typeface="Poppins"/>
                <a:hlinkClick r:id="rId5"/>
              </a:rPr>
              <a:t>Git - Notes for Professionals</a:t>
            </a:r>
            <a:endParaRPr lang="en-US" sz="17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4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2744640" y="3288960"/>
            <a:ext cx="3654360" cy="1016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19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FFFFFF"/>
                </a:solidFill>
                <a:latin typeface="Poppins"/>
                <a:ea typeface="Poppins"/>
              </a:rPr>
              <a:t>Email: </a:t>
            </a:r>
            <a:r>
              <a:rPr lang="en" sz="2800" b="0" u="sng" strike="noStrike" spc="-1">
                <a:solidFill>
                  <a:srgbClr val="0097A7"/>
                </a:solidFill>
                <a:uFillTx/>
                <a:latin typeface="Poppins"/>
                <a:ea typeface="Poppins"/>
                <a:hlinkClick r:id="rId2"/>
              </a:rPr>
              <a:t>asamy0037@gmail.com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FFFFFF"/>
                </a:solidFill>
                <a:latin typeface="Poppins"/>
                <a:ea typeface="Poppins"/>
              </a:rPr>
              <a:t>Whatsapp: 01007591795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2698200" y="1654560"/>
            <a:ext cx="3747600" cy="11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200" b="0" strike="noStrike" spc="-1">
                <a:solidFill>
                  <a:srgbClr val="FFFFFF"/>
                </a:solidFill>
                <a:latin typeface="Poppins Black"/>
                <a:ea typeface="Poppins Black"/>
              </a:rPr>
              <a:t>Thanks!</a:t>
            </a:r>
            <a:endParaRPr lang="en-US" sz="6200" b="0" strike="noStrike" spc="-1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2652840" y="2599200"/>
            <a:ext cx="3837960" cy="57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rgbClr val="FFFFFF"/>
                </a:solidFill>
                <a:latin typeface="Poppins"/>
                <a:ea typeface="Poppins"/>
              </a:rPr>
              <a:t>Do you have any questions?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508760" y="2097720"/>
            <a:ext cx="3320280" cy="272160"/>
          </a:xfrm>
          <a:prstGeom prst="roundRect">
            <a:avLst>
              <a:gd name="adj" fmla="val 50000"/>
            </a:avLst>
          </a:prstGeom>
          <a:solidFill>
            <a:srgbClr val="DE4C36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452600" y="1643040"/>
            <a:ext cx="386568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Branching &amp;</a:t>
            </a:r>
            <a:br/>
            <a:r>
              <a:rPr lang="en" sz="40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Rebasing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0" name="Group 3"/>
          <p:cNvGrpSpPr/>
          <p:nvPr/>
        </p:nvGrpSpPr>
        <p:grpSpPr>
          <a:xfrm>
            <a:off x="5500800" y="433800"/>
            <a:ext cx="3204720" cy="3142800"/>
            <a:chOff x="5500800" y="433800"/>
            <a:chExt cx="3204720" cy="3142800"/>
          </a:xfrm>
        </p:grpSpPr>
        <p:sp>
          <p:nvSpPr>
            <p:cNvPr id="101" name="CustomShape 4"/>
            <p:cNvSpPr/>
            <p:nvPr/>
          </p:nvSpPr>
          <p:spPr>
            <a:xfrm>
              <a:off x="5562720" y="433800"/>
              <a:ext cx="3142800" cy="314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2" name="Group 5"/>
            <p:cNvGrpSpPr/>
            <p:nvPr/>
          </p:nvGrpSpPr>
          <p:grpSpPr>
            <a:xfrm>
              <a:off x="5500800" y="540000"/>
              <a:ext cx="2922840" cy="2854440"/>
              <a:chOff x="5500800" y="540000"/>
              <a:chExt cx="2922840" cy="2854440"/>
            </a:xfrm>
          </p:grpSpPr>
          <p:sp>
            <p:nvSpPr>
              <p:cNvPr id="103" name="CustomShape 6"/>
              <p:cNvSpPr/>
              <p:nvPr/>
            </p:nvSpPr>
            <p:spPr>
              <a:xfrm>
                <a:off x="7018560" y="3226320"/>
                <a:ext cx="28332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" name="CustomShape 7"/>
              <p:cNvSpPr/>
              <p:nvPr/>
            </p:nvSpPr>
            <p:spPr>
              <a:xfrm>
                <a:off x="7376760" y="3157920"/>
                <a:ext cx="152280" cy="6336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CustomShape 8"/>
              <p:cNvSpPr/>
              <p:nvPr/>
            </p:nvSpPr>
            <p:spPr>
              <a:xfrm>
                <a:off x="6152400" y="1816200"/>
                <a:ext cx="1747800" cy="157824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CustomShape 9"/>
              <p:cNvSpPr/>
              <p:nvPr/>
            </p:nvSpPr>
            <p:spPr>
              <a:xfrm>
                <a:off x="7549920" y="1657440"/>
                <a:ext cx="873720" cy="1311480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" name="CustomShape 10"/>
              <p:cNvSpPr/>
              <p:nvPr/>
            </p:nvSpPr>
            <p:spPr>
              <a:xfrm>
                <a:off x="7549920" y="1657440"/>
                <a:ext cx="873720" cy="1311480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" name="CustomShape 11"/>
              <p:cNvSpPr/>
              <p:nvPr/>
            </p:nvSpPr>
            <p:spPr>
              <a:xfrm>
                <a:off x="7395480" y="2279160"/>
                <a:ext cx="753840" cy="557640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" name="CustomShape 12"/>
              <p:cNvSpPr/>
              <p:nvPr/>
            </p:nvSpPr>
            <p:spPr>
              <a:xfrm>
                <a:off x="6354720" y="2275920"/>
                <a:ext cx="316080" cy="316080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" name="CustomShape 13"/>
              <p:cNvSpPr/>
              <p:nvPr/>
            </p:nvSpPr>
            <p:spPr>
              <a:xfrm>
                <a:off x="6652440" y="2185560"/>
                <a:ext cx="314640" cy="31608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" name="CustomShape 14"/>
              <p:cNvSpPr/>
              <p:nvPr/>
            </p:nvSpPr>
            <p:spPr>
              <a:xfrm>
                <a:off x="6644520" y="612720"/>
                <a:ext cx="431280" cy="63324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" name="CustomShape 15"/>
              <p:cNvSpPr/>
              <p:nvPr/>
            </p:nvSpPr>
            <p:spPr>
              <a:xfrm>
                <a:off x="6734880" y="806400"/>
                <a:ext cx="274320" cy="23076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" name="CustomShape 16"/>
              <p:cNvSpPr/>
              <p:nvPr/>
            </p:nvSpPr>
            <p:spPr>
              <a:xfrm>
                <a:off x="6778440" y="847440"/>
                <a:ext cx="17784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" name="CustomShape 17"/>
              <p:cNvSpPr/>
              <p:nvPr/>
            </p:nvSpPr>
            <p:spPr>
              <a:xfrm>
                <a:off x="6855480" y="870840"/>
                <a:ext cx="50040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" name="CustomShape 18"/>
              <p:cNvSpPr/>
              <p:nvPr/>
            </p:nvSpPr>
            <p:spPr>
              <a:xfrm>
                <a:off x="6819840" y="947520"/>
                <a:ext cx="25560" cy="2268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CustomShape 19"/>
              <p:cNvSpPr/>
              <p:nvPr/>
            </p:nvSpPr>
            <p:spPr>
              <a:xfrm>
                <a:off x="7351920" y="784800"/>
                <a:ext cx="431280" cy="119520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CustomShape 20"/>
              <p:cNvSpPr/>
              <p:nvPr/>
            </p:nvSpPr>
            <p:spPr>
              <a:xfrm>
                <a:off x="7754040" y="671760"/>
                <a:ext cx="197640" cy="28836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CustomShape 21"/>
              <p:cNvSpPr/>
              <p:nvPr/>
            </p:nvSpPr>
            <p:spPr>
              <a:xfrm>
                <a:off x="7017120" y="767520"/>
                <a:ext cx="390960" cy="241200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CustomShape 22"/>
              <p:cNvSpPr/>
              <p:nvPr/>
            </p:nvSpPr>
            <p:spPr>
              <a:xfrm>
                <a:off x="7788240" y="585000"/>
                <a:ext cx="7164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CustomShape 23"/>
              <p:cNvSpPr/>
              <p:nvPr/>
            </p:nvSpPr>
            <p:spPr>
              <a:xfrm>
                <a:off x="7873920" y="540000"/>
                <a:ext cx="29556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CustomShape 24"/>
              <p:cNvSpPr/>
              <p:nvPr/>
            </p:nvSpPr>
            <p:spPr>
              <a:xfrm>
                <a:off x="7471800" y="605160"/>
                <a:ext cx="29556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" name="CustomShape 25"/>
              <p:cNvSpPr/>
              <p:nvPr/>
            </p:nvSpPr>
            <p:spPr>
              <a:xfrm>
                <a:off x="5941800" y="990360"/>
                <a:ext cx="431280" cy="172440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3" name="CustomShape 26"/>
              <p:cNvSpPr/>
              <p:nvPr/>
            </p:nvSpPr>
            <p:spPr>
              <a:xfrm>
                <a:off x="5783040" y="986040"/>
                <a:ext cx="195840" cy="2898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4" name="CustomShape 27"/>
              <p:cNvSpPr/>
              <p:nvPr/>
            </p:nvSpPr>
            <p:spPr>
              <a:xfrm>
                <a:off x="6320520" y="823680"/>
                <a:ext cx="378360" cy="29304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" name="CustomShape 28"/>
              <p:cNvSpPr/>
              <p:nvPr/>
            </p:nvSpPr>
            <p:spPr>
              <a:xfrm>
                <a:off x="5809320" y="898200"/>
                <a:ext cx="7344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6" name="CustomShape 29"/>
              <p:cNvSpPr/>
              <p:nvPr/>
            </p:nvSpPr>
            <p:spPr>
              <a:xfrm>
                <a:off x="5500800" y="918720"/>
                <a:ext cx="29556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7" name="CustomShape 30"/>
              <p:cNvSpPr/>
              <p:nvPr/>
            </p:nvSpPr>
            <p:spPr>
              <a:xfrm>
                <a:off x="5901480" y="854280"/>
                <a:ext cx="29556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CustomShape 31"/>
              <p:cNvSpPr/>
              <p:nvPr/>
            </p:nvSpPr>
            <p:spPr>
              <a:xfrm>
                <a:off x="6899400" y="1290240"/>
                <a:ext cx="1116000" cy="35100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CustomShape 32"/>
              <p:cNvSpPr/>
              <p:nvPr/>
            </p:nvSpPr>
            <p:spPr>
              <a:xfrm>
                <a:off x="6893640" y="1287720"/>
                <a:ext cx="672840" cy="468720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0" name="CustomShape 33"/>
              <p:cNvSpPr/>
              <p:nvPr/>
            </p:nvSpPr>
            <p:spPr>
              <a:xfrm>
                <a:off x="6152400" y="1288440"/>
                <a:ext cx="816840" cy="90288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Branching Out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33" name="Google Shape;273;p39"/>
          <p:cNvPicPr/>
          <p:nvPr/>
        </p:nvPicPr>
        <p:blipFill>
          <a:blip r:embed="rId2"/>
          <a:stretch/>
        </p:blipFill>
        <p:spPr>
          <a:xfrm>
            <a:off x="761040" y="1462680"/>
            <a:ext cx="7621920" cy="359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Branching Out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91400" y="2140560"/>
            <a:ext cx="7374240" cy="27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2976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lang="en" sz="1600" b="0" strike="noStrike" spc="-1">
                <a:solidFill>
                  <a:srgbClr val="595959"/>
                </a:solidFill>
                <a:latin typeface="Poppins"/>
                <a:ea typeface="Poppins"/>
              </a:rPr>
              <a:t>To make a </a:t>
            </a:r>
            <a:r>
              <a:rPr lang="en" sz="1600" b="1" strike="noStrike" spc="-1">
                <a:solidFill>
                  <a:srgbClr val="595959"/>
                </a:solidFill>
                <a:latin typeface="Poppins"/>
                <a:ea typeface="Poppins"/>
              </a:rPr>
              <a:t>new</a:t>
            </a:r>
            <a:r>
              <a:rPr lang="en" sz="1600" b="0" strike="noStrike" spc="-1">
                <a:solidFill>
                  <a:srgbClr val="595959"/>
                </a:solidFill>
                <a:latin typeface="Poppins"/>
                <a:ea typeface="Poppins"/>
              </a:rPr>
              <a:t> branch.</a:t>
            </a:r>
            <a:endParaRPr lang="en-US" sz="16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branch new_branch_name</a:t>
            </a:r>
            <a:endParaRPr lang="en-US" sz="16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976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600" b="0" strike="noStrike" spc="-1">
                <a:solidFill>
                  <a:srgbClr val="595959"/>
                </a:solidFill>
                <a:latin typeface="Poppins"/>
                <a:ea typeface="Poppins"/>
              </a:rPr>
              <a:t>To </a:t>
            </a:r>
            <a:r>
              <a:rPr lang="en" sz="1600" b="1" strike="noStrike" spc="-1">
                <a:solidFill>
                  <a:srgbClr val="595959"/>
                </a:solidFill>
                <a:latin typeface="Poppins"/>
                <a:ea typeface="Poppins"/>
              </a:rPr>
              <a:t>switch</a:t>
            </a:r>
            <a:r>
              <a:rPr lang="en" sz="1600" b="0" strike="noStrike" spc="-1">
                <a:solidFill>
                  <a:srgbClr val="595959"/>
                </a:solidFill>
                <a:latin typeface="Poppins"/>
                <a:ea typeface="Poppins"/>
              </a:rPr>
              <a:t> to a branch </a:t>
            </a:r>
            <a:endParaRPr lang="en-US" sz="16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checkout branch_name</a:t>
            </a:r>
            <a:r>
              <a:rPr lang="en" sz="12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2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pic>
        <p:nvPicPr>
          <p:cNvPr id="137" name="Google Shape;281;p40"/>
          <p:cNvPicPr/>
          <p:nvPr/>
        </p:nvPicPr>
        <p:blipFill>
          <a:blip r:embed="rId2"/>
          <a:stretch/>
        </p:blipFill>
        <p:spPr>
          <a:xfrm>
            <a:off x="7209720" y="409320"/>
            <a:ext cx="919080" cy="128376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4499640" y="3441600"/>
            <a:ext cx="423252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4496760" y="2129040"/>
            <a:ext cx="38462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2976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lang="en" sz="1600" b="0" strike="noStrike" spc="-1">
                <a:solidFill>
                  <a:srgbClr val="595959"/>
                </a:solidFill>
                <a:latin typeface="Poppins"/>
                <a:ea typeface="Poppins"/>
              </a:rPr>
              <a:t>To </a:t>
            </a:r>
            <a:r>
              <a:rPr lang="en" sz="1600" b="1" strike="noStrike" spc="-1">
                <a:solidFill>
                  <a:srgbClr val="595959"/>
                </a:solidFill>
                <a:latin typeface="Poppins"/>
                <a:ea typeface="Poppins"/>
              </a:rPr>
              <a:t>list</a:t>
            </a:r>
            <a:r>
              <a:rPr lang="en" sz="1600" b="0" strike="noStrike" spc="-1">
                <a:solidFill>
                  <a:srgbClr val="595959"/>
                </a:solidFill>
                <a:latin typeface="Poppins"/>
                <a:ea typeface="Poppins"/>
              </a:rPr>
              <a:t> all the branches</a:t>
            </a:r>
            <a:endParaRPr lang="en-US" sz="16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branch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4492800" y="3584160"/>
            <a:ext cx="4917240" cy="12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2976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lang="en" sz="1600" b="0" strike="noStrike" spc="-1">
                <a:solidFill>
                  <a:srgbClr val="595959"/>
                </a:solidFill>
                <a:latin typeface="Poppins"/>
                <a:ea typeface="Poppins"/>
              </a:rPr>
              <a:t>To create a branch and</a:t>
            </a:r>
            <a:endParaRPr lang="en-US" sz="16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595959"/>
                </a:solidFill>
                <a:latin typeface="Poppins"/>
                <a:ea typeface="Poppins"/>
              </a:rPr>
              <a:t>checkout it in </a:t>
            </a:r>
            <a:r>
              <a:rPr lang="en" sz="1600" b="1" strike="noStrike" spc="-1">
                <a:solidFill>
                  <a:srgbClr val="595959"/>
                </a:solidFill>
                <a:latin typeface="Poppins"/>
                <a:ea typeface="Poppins"/>
              </a:rPr>
              <a:t>one step</a:t>
            </a:r>
            <a:endParaRPr lang="en-US" sz="16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checkout -b new_branch_name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4400280" y="1908720"/>
            <a:ext cx="6840" cy="299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E4C3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8"/>
          <p:cNvSpPr/>
          <p:nvPr/>
        </p:nvSpPr>
        <p:spPr>
          <a:xfrm>
            <a:off x="473040" y="3288960"/>
            <a:ext cx="8108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E4C3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Create a Remote Branch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720000" y="1911960"/>
            <a:ext cx="7374240" cy="30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When you need another people to work on your branch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        Then you have to make your branch available remotely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push origin branch_name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IBM Plex Mono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IBM Plex Mono"/>
                <a:ea typeface="IBM Plex Mono"/>
              </a:rPr>
              <a:t>To list remote branches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branch -r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6" name="Google Shape;294;p41"/>
          <p:cNvPicPr/>
          <p:nvPr/>
        </p:nvPicPr>
        <p:blipFill>
          <a:blip r:embed="rId2"/>
          <a:stretch/>
        </p:blipFill>
        <p:spPr>
          <a:xfrm>
            <a:off x="7209720" y="409320"/>
            <a:ext cx="919080" cy="128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Remove a Branch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20000" y="2064240"/>
            <a:ext cx="7374240" cy="27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To delete a </a:t>
            </a:r>
            <a:r>
              <a:rPr lang="en" sz="1800" b="1" strike="noStrike" spc="-1">
                <a:solidFill>
                  <a:srgbClr val="595959"/>
                </a:solidFill>
                <a:latin typeface="Poppins"/>
                <a:ea typeface="Poppins"/>
              </a:rPr>
              <a:t>remote</a:t>
            </a: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 branch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push origin </a:t>
            </a:r>
            <a:r>
              <a:rPr lang="en" sz="2200" b="1" strike="noStrike" spc="-1">
                <a:solidFill>
                  <a:srgbClr val="DE4C36"/>
                </a:solidFill>
                <a:latin typeface="IBM Plex Mono"/>
                <a:ea typeface="IBM Plex Mono"/>
              </a:rPr>
              <a:t>:</a:t>
            </a:r>
            <a:r>
              <a:rPr lang="en" sz="18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branch_name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To delete a </a:t>
            </a:r>
            <a:r>
              <a:rPr lang="en" sz="1800" b="1" strike="noStrike" spc="-1">
                <a:solidFill>
                  <a:srgbClr val="595959"/>
                </a:solidFill>
                <a:latin typeface="Poppins"/>
                <a:ea typeface="Poppins"/>
              </a:rPr>
              <a:t>local</a:t>
            </a: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 branch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branch -d branch_name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50" name="Google Shape;302;p42"/>
          <p:cNvPicPr/>
          <p:nvPr/>
        </p:nvPicPr>
        <p:blipFill>
          <a:blip r:embed="rId2"/>
          <a:stretch/>
        </p:blipFill>
        <p:spPr>
          <a:xfrm>
            <a:off x="7209720" y="409320"/>
            <a:ext cx="919080" cy="128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Merging Branches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47280" y="1530720"/>
            <a:ext cx="7374240" cy="34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After finishing your work on the branch, 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you’ve to </a:t>
            </a:r>
            <a:r>
              <a:rPr lang="en" sz="1800" b="1" strike="noStrike" spc="-1">
                <a:solidFill>
                  <a:srgbClr val="595959"/>
                </a:solidFill>
                <a:latin typeface="Poppins"/>
                <a:ea typeface="Poppins"/>
              </a:rPr>
              <a:t>merge</a:t>
            </a: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 it with the Master branch.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First, go to the Master branch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checkout master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Poppins"/>
                <a:ea typeface="Poppins"/>
              </a:rPr>
              <a:t>Then, merge the two branches with each other</a:t>
            </a:r>
            <a:endParaRPr lang="en-US" sz="1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DE4C36"/>
                </a:solidFill>
                <a:latin typeface="IBM Plex Mono"/>
                <a:ea typeface="IBM Plex Mono"/>
              </a:rPr>
              <a:t>git merge branch_name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4" name="Google Shape;310;p43"/>
          <p:cNvPicPr/>
          <p:nvPr/>
        </p:nvPicPr>
        <p:blipFill>
          <a:blip r:embed="rId2"/>
          <a:stretch/>
        </p:blipFill>
        <p:spPr>
          <a:xfrm>
            <a:off x="7209720" y="409320"/>
            <a:ext cx="919080" cy="128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263238"/>
                </a:solidFill>
                <a:latin typeface="Poppins Black"/>
                <a:ea typeface="Poppins Black"/>
              </a:rPr>
              <a:t>Git Rebase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644120" y="2548800"/>
            <a:ext cx="385920" cy="3859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4"/>
          <p:cNvSpPr/>
          <p:nvPr/>
        </p:nvSpPr>
        <p:spPr>
          <a:xfrm>
            <a:off x="2838240" y="2548800"/>
            <a:ext cx="385920" cy="3859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5"/>
          <p:cNvSpPr/>
          <p:nvPr/>
        </p:nvSpPr>
        <p:spPr>
          <a:xfrm>
            <a:off x="4032720" y="2548800"/>
            <a:ext cx="385920" cy="3859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6"/>
          <p:cNvSpPr/>
          <p:nvPr/>
        </p:nvSpPr>
        <p:spPr>
          <a:xfrm>
            <a:off x="4718520" y="3313080"/>
            <a:ext cx="385920" cy="3859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7"/>
          <p:cNvSpPr/>
          <p:nvPr/>
        </p:nvSpPr>
        <p:spPr>
          <a:xfrm>
            <a:off x="5723280" y="3313080"/>
            <a:ext cx="385920" cy="3859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8"/>
          <p:cNvSpPr/>
          <p:nvPr/>
        </p:nvSpPr>
        <p:spPr>
          <a:xfrm>
            <a:off x="6728040" y="3316320"/>
            <a:ext cx="385920" cy="3859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9"/>
          <p:cNvSpPr/>
          <p:nvPr/>
        </p:nvSpPr>
        <p:spPr>
          <a:xfrm>
            <a:off x="5037480" y="2550960"/>
            <a:ext cx="385920" cy="3859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0"/>
          <p:cNvSpPr/>
          <p:nvPr/>
        </p:nvSpPr>
        <p:spPr>
          <a:xfrm rot="16200000" flipH="1">
            <a:off x="4186800" y="2973960"/>
            <a:ext cx="570960" cy="492480"/>
          </a:xfrm>
          <a:prstGeom prst="curvedConnector2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1"/>
          <p:cNvSpPr/>
          <p:nvPr/>
        </p:nvSpPr>
        <p:spPr>
          <a:xfrm>
            <a:off x="2030400" y="2741760"/>
            <a:ext cx="807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2"/>
          <p:cNvSpPr/>
          <p:nvPr/>
        </p:nvSpPr>
        <p:spPr>
          <a:xfrm>
            <a:off x="3224520" y="2741760"/>
            <a:ext cx="807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3"/>
          <p:cNvSpPr/>
          <p:nvPr/>
        </p:nvSpPr>
        <p:spPr>
          <a:xfrm>
            <a:off x="4418640" y="2741760"/>
            <a:ext cx="618120" cy="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4"/>
          <p:cNvSpPr/>
          <p:nvPr/>
        </p:nvSpPr>
        <p:spPr>
          <a:xfrm>
            <a:off x="5104440" y="3506040"/>
            <a:ext cx="618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5"/>
          <p:cNvSpPr/>
          <p:nvPr/>
        </p:nvSpPr>
        <p:spPr>
          <a:xfrm>
            <a:off x="6109200" y="3506040"/>
            <a:ext cx="618120" cy="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6"/>
          <p:cNvSpPr/>
          <p:nvPr/>
        </p:nvSpPr>
        <p:spPr>
          <a:xfrm>
            <a:off x="4793400" y="1762200"/>
            <a:ext cx="873720" cy="461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Poppins"/>
                <a:ea typeface="Poppins"/>
              </a:rPr>
              <a:t>Master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1" name="CustomShape 17"/>
          <p:cNvSpPr/>
          <p:nvPr/>
        </p:nvSpPr>
        <p:spPr>
          <a:xfrm>
            <a:off x="6483960" y="4113720"/>
            <a:ext cx="873720" cy="4615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Poppins"/>
                <a:ea typeface="Poppins"/>
              </a:rPr>
              <a:t>Dev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2" name="CustomShape 18"/>
          <p:cNvSpPr/>
          <p:nvPr/>
        </p:nvSpPr>
        <p:spPr>
          <a:xfrm rot="10800000">
            <a:off x="6917760" y="3791880"/>
            <a:ext cx="684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9"/>
          <p:cNvSpPr/>
          <p:nvPr/>
        </p:nvSpPr>
        <p:spPr>
          <a:xfrm rot="10800000">
            <a:off x="5233680" y="2269440"/>
            <a:ext cx="684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65E8A91759B4DB7AACDDCF8C0A3A2" ma:contentTypeVersion="11" ma:contentTypeDescription="Create a new document." ma:contentTypeScope="" ma:versionID="6e9468ad11ed6366b1bf9771ccfcb55c">
  <xsd:schema xmlns:xsd="http://www.w3.org/2001/XMLSchema" xmlns:xs="http://www.w3.org/2001/XMLSchema" xmlns:p="http://schemas.microsoft.com/office/2006/metadata/properties" xmlns:ns2="d43c1280-4834-421b-8186-147e51489707" xmlns:ns3="75977663-49d0-4bbc-9649-85c7a01dc337" targetNamespace="http://schemas.microsoft.com/office/2006/metadata/properties" ma:root="true" ma:fieldsID="405e8239117f63358bd1fc3bdd38291d" ns2:_="" ns3:_="">
    <xsd:import namespace="d43c1280-4834-421b-8186-147e51489707"/>
    <xsd:import namespace="75977663-49d0-4bbc-9649-85c7a01dc3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c1280-4834-421b-8186-147e514897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977663-49d0-4bbc-9649-85c7a01dc33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39bae69-2136-48e4-949b-12bc2e322746}" ma:internalName="TaxCatchAll" ma:showField="CatchAllData" ma:web="75977663-49d0-4bbc-9649-85c7a01dc3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5977663-49d0-4bbc-9649-85c7a01dc337" xsi:nil="true"/>
    <lcf76f155ced4ddcb4097134ff3c332f xmlns="d43c1280-4834-421b-8186-147e5148970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59AF25-6315-4B0A-91EF-F98468C3D2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971C1E-A60F-42EC-A7B8-ECCF73B959C3}"/>
</file>

<file path=customXml/itemProps3.xml><?xml version="1.0" encoding="utf-8"?>
<ds:datastoreItem xmlns:ds="http://schemas.openxmlformats.org/officeDocument/2006/customXml" ds:itemID="{5F3DD442-97C6-4315-9AAE-05DEF55CE4B8}">
  <ds:schemaRefs>
    <ds:schemaRef ds:uri="http://schemas.microsoft.com/office/2006/metadata/properties"/>
    <ds:schemaRef ds:uri="http://schemas.microsoft.com/office/infopath/2007/PartnerControls"/>
    <ds:schemaRef ds:uri="a7154ad6-fc56-4450-b79f-d459944c2326"/>
    <ds:schemaRef ds:uri="e2be205d-0d52-4db5-8c3b-46e3533b8ad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Application>Microsoft Office PowerPoint</Application>
  <PresentationFormat>On-screen Show (16:9)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3</cp:revision>
  <dcterms:modified xsi:type="dcterms:W3CDTF">2023-12-25T17:55:08Z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0x0101006FC65E8A91759B4DB7AACDDCF8C0A3A2</vt:lpwstr>
  </property>
  <property fmtid="{D5CDD505-2E9C-101B-9397-08002B2CF9AE}" pid="3" name="Order">
    <vt:r8>300</vt:r8>
  </property>
</Properties>
</file>