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9"/>
  </p:notesMasterIdLst>
  <p:sldIdLst>
    <p:sldId id="256" r:id="rId2"/>
    <p:sldId id="259" r:id="rId3"/>
    <p:sldId id="260" r:id="rId4"/>
    <p:sldId id="261" r:id="rId5"/>
    <p:sldId id="263" r:id="rId6"/>
    <p:sldId id="264" r:id="rId7"/>
    <p:sldId id="265" r:id="rId8"/>
    <p:sldId id="262" r:id="rId9"/>
    <p:sldId id="295" r:id="rId10"/>
    <p:sldId id="266" r:id="rId11"/>
    <p:sldId id="267" r:id="rId12"/>
    <p:sldId id="268" r:id="rId13"/>
    <p:sldId id="269" r:id="rId14"/>
    <p:sldId id="270" r:id="rId15"/>
    <p:sldId id="308" r:id="rId16"/>
    <p:sldId id="296" r:id="rId17"/>
    <p:sldId id="303" r:id="rId18"/>
    <p:sldId id="304" r:id="rId19"/>
    <p:sldId id="305" r:id="rId20"/>
    <p:sldId id="306" r:id="rId21"/>
    <p:sldId id="307" r:id="rId22"/>
    <p:sldId id="309" r:id="rId23"/>
    <p:sldId id="310" r:id="rId24"/>
    <p:sldId id="311"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6" r:id="rId39"/>
    <p:sldId id="292" r:id="rId40"/>
    <p:sldId id="293" r:id="rId41"/>
    <p:sldId id="294"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D93A0-5A86-4A91-B149-C724F5BD38F0}"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29A88-2758-4D1F-BBEF-B789C43D95BA}" type="slidenum">
              <a:rPr lang="en-US" smtClean="0"/>
              <a:t>‹#›</a:t>
            </a:fld>
            <a:endParaRPr lang="en-US"/>
          </a:p>
        </p:txBody>
      </p:sp>
    </p:spTree>
    <p:extLst>
      <p:ext uri="{BB962C8B-B14F-4D97-AF65-F5344CB8AC3E}">
        <p14:creationId xmlns:p14="http://schemas.microsoft.com/office/powerpoint/2010/main" val="192412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329A88-2758-4D1F-BBEF-B789C43D95BA}" type="slidenum">
              <a:rPr lang="en-US" smtClean="0"/>
              <a:t>37</a:t>
            </a:fld>
            <a:endParaRPr lang="en-US"/>
          </a:p>
        </p:txBody>
      </p:sp>
    </p:spTree>
    <p:extLst>
      <p:ext uri="{BB962C8B-B14F-4D97-AF65-F5344CB8AC3E}">
        <p14:creationId xmlns:p14="http://schemas.microsoft.com/office/powerpoint/2010/main" val="364172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8A6C5A-581F-4AE7-9E1B-848ED7B6B62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E0816-AB14-41EF-8FF6-DD7238C6A89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17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A6C5A-581F-4AE7-9E1B-848ED7B6B62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62100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A6C5A-581F-4AE7-9E1B-848ED7B6B62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221165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8A6C5A-581F-4AE7-9E1B-848ED7B6B62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89201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8A6C5A-581F-4AE7-9E1B-848ED7B6B62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E0816-AB14-41EF-8FF6-DD7238C6A89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8A6C5A-581F-4AE7-9E1B-848ED7B6B624}"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143428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8A6C5A-581F-4AE7-9E1B-848ED7B6B624}"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45365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8A6C5A-581F-4AE7-9E1B-848ED7B6B624}" type="datetimeFigureOut">
              <a:rPr lang="en-US" smtClean="0"/>
              <a:t>9/10/2021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47137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8A6C5A-581F-4AE7-9E1B-848ED7B6B624}" type="datetimeFigureOut">
              <a:rPr lang="en-US" smtClean="0"/>
              <a:t>9/10/2021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117956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8A6C5A-581F-4AE7-9E1B-848ED7B6B624}" type="datetimeFigureOut">
              <a:rPr lang="en-US" smtClean="0"/>
              <a:t>9/10/2021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2E0816-AB14-41EF-8FF6-DD7238C6A89A}" type="slidenum">
              <a:rPr lang="en-US" smtClean="0"/>
              <a:t>‹#›</a:t>
            </a:fld>
            <a:endParaRPr lang="en-US"/>
          </a:p>
        </p:txBody>
      </p:sp>
    </p:spTree>
    <p:extLst>
      <p:ext uri="{BB962C8B-B14F-4D97-AF65-F5344CB8AC3E}">
        <p14:creationId xmlns:p14="http://schemas.microsoft.com/office/powerpoint/2010/main" val="155189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8A6C5A-581F-4AE7-9E1B-848ED7B6B624}"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E0816-AB14-41EF-8FF6-DD7238C6A89A}" type="slidenum">
              <a:rPr lang="en-US" smtClean="0"/>
              <a:t>‹#›</a:t>
            </a:fld>
            <a:endParaRPr lang="en-US"/>
          </a:p>
        </p:txBody>
      </p:sp>
    </p:spTree>
    <p:extLst>
      <p:ext uri="{BB962C8B-B14F-4D97-AF65-F5344CB8AC3E}">
        <p14:creationId xmlns:p14="http://schemas.microsoft.com/office/powerpoint/2010/main" val="170766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8A6C5A-581F-4AE7-9E1B-848ED7B6B624}" type="datetimeFigureOut">
              <a:rPr lang="en-US" smtClean="0"/>
              <a:t>9/10/2021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2E0816-AB14-41EF-8FF6-DD7238C6A89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0339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CAN Module</a:t>
            </a:r>
            <a:br>
              <a:rPr lang="en-US" sz="6000" dirty="0" smtClean="0"/>
            </a:br>
            <a:r>
              <a:rPr lang="en-US" sz="6000" dirty="0" smtClean="0"/>
              <a:t>In</a:t>
            </a:r>
            <a:r>
              <a:rPr lang="en-US" sz="6000" u="sng" dirty="0"/>
              <a:t/>
            </a:r>
            <a:br>
              <a:rPr lang="en-US" sz="6000" u="sng" dirty="0"/>
            </a:br>
            <a:r>
              <a:rPr lang="en-US" sz="6000" dirty="0" smtClean="0"/>
              <a:t>TM4C123GHPM </a:t>
            </a:r>
            <a:r>
              <a:rPr lang="en-US" sz="6000" dirty="0" err="1" smtClean="0"/>
              <a:t>LaunchPad</a:t>
            </a:r>
            <a:endParaRPr lang="en-US" sz="6000" dirty="0"/>
          </a:p>
        </p:txBody>
      </p:sp>
      <p:sp>
        <p:nvSpPr>
          <p:cNvPr id="3" name="Subtitle 2"/>
          <p:cNvSpPr>
            <a:spLocks noGrp="1"/>
          </p:cNvSpPr>
          <p:nvPr>
            <p:ph type="subTitle" idx="1"/>
          </p:nvPr>
        </p:nvSpPr>
        <p:spPr/>
        <p:txBody>
          <a:bodyPr/>
          <a:lstStyle/>
          <a:p>
            <a:r>
              <a:rPr lang="en-US" b="1" dirty="0" smtClean="0"/>
              <a:t>Mohamed AbdelAzeem</a:t>
            </a:r>
          </a:p>
          <a:p>
            <a:r>
              <a:rPr lang="en-US" b="1" dirty="0" err="1" smtClean="0"/>
              <a:t>sep</a:t>
            </a:r>
            <a:r>
              <a:rPr lang="en-US" b="1" dirty="0" smtClean="0"/>
              <a:t>, </a:t>
            </a:r>
            <a:r>
              <a:rPr lang="en-US" b="1" dirty="0" smtClean="0"/>
              <a:t>2021 </a:t>
            </a:r>
            <a:endParaRPr lang="en-US" b="1" dirty="0"/>
          </a:p>
        </p:txBody>
      </p:sp>
    </p:spTree>
    <p:extLst>
      <p:ext uri="{BB962C8B-B14F-4D97-AF65-F5344CB8AC3E}">
        <p14:creationId xmlns:p14="http://schemas.microsoft.com/office/powerpoint/2010/main" val="426030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CAN driver in TIVA C</a:t>
            </a:r>
            <a:endParaRPr lang="en-US" sz="3200" dirty="0"/>
          </a:p>
        </p:txBody>
      </p:sp>
      <p:sp>
        <p:nvSpPr>
          <p:cNvPr id="3" name="TextBox 2"/>
          <p:cNvSpPr txBox="1"/>
          <p:nvPr/>
        </p:nvSpPr>
        <p:spPr>
          <a:xfrm>
            <a:off x="690196" y="1450730"/>
            <a:ext cx="10709030"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The TM4C123GH6PM CAN controller conforms to the CAN protocol version 2.0 </a:t>
            </a:r>
            <a:r>
              <a:rPr lang="en-US" sz="2000" dirty="0" smtClean="0"/>
              <a:t>.</a:t>
            </a:r>
            <a:endParaRPr lang="en-US" sz="2000" dirty="0"/>
          </a:p>
          <a:p>
            <a:pPr marL="285750" indent="-285750">
              <a:lnSpc>
                <a:spcPct val="150000"/>
              </a:lnSpc>
              <a:buFont typeface="Arial" panose="020B0604020202020204" pitchFamily="34" charset="0"/>
              <a:buChar char="•"/>
            </a:pPr>
            <a:r>
              <a:rPr lang="en-US" sz="2000" dirty="0"/>
              <a:t>Message transfers that include data, remote, error, and overload frames with an 11-bit </a:t>
            </a:r>
            <a:r>
              <a:rPr lang="en-US" sz="2000" dirty="0" smtClean="0"/>
              <a:t>identifier (standard</a:t>
            </a:r>
            <a:r>
              <a:rPr lang="en-US" sz="2000" dirty="0"/>
              <a:t>) or a 29-bit identifier (extended) are supported</a:t>
            </a:r>
            <a:r>
              <a:rPr lang="en-US" sz="2000" dirty="0" smtClean="0"/>
              <a:t>.</a:t>
            </a:r>
          </a:p>
          <a:p>
            <a:pPr marL="285750" indent="-285750">
              <a:lnSpc>
                <a:spcPct val="150000"/>
              </a:lnSpc>
              <a:buFont typeface="Arial" panose="020B0604020202020204" pitchFamily="34" charset="0"/>
              <a:buChar char="•"/>
            </a:pPr>
            <a:r>
              <a:rPr lang="en-US" sz="2000" dirty="0" smtClean="0"/>
              <a:t> </a:t>
            </a:r>
            <a:r>
              <a:rPr lang="en-US" sz="2000" dirty="0"/>
              <a:t>Transfer rates can be programmed up </a:t>
            </a:r>
            <a:r>
              <a:rPr lang="en-US" sz="2000" dirty="0" smtClean="0"/>
              <a:t>to 1 </a:t>
            </a:r>
            <a:r>
              <a:rPr lang="en-US" sz="2000" dirty="0"/>
              <a:t>Mbps</a:t>
            </a:r>
            <a:r>
              <a:rPr lang="en-US" sz="2000" dirty="0" smtClean="0"/>
              <a:t>.</a:t>
            </a:r>
          </a:p>
          <a:p>
            <a:pPr marL="342900" indent="-342900">
              <a:lnSpc>
                <a:spcPct val="150000"/>
              </a:lnSpc>
              <a:buFont typeface="Arial" panose="020B0604020202020204" pitchFamily="34" charset="0"/>
              <a:buChar char="•"/>
            </a:pPr>
            <a:r>
              <a:rPr lang="en-US" sz="2000" dirty="0" smtClean="0"/>
              <a:t>Up to 8 byte data length.</a:t>
            </a:r>
            <a:endParaRPr lang="en-US" sz="2000" dirty="0"/>
          </a:p>
        </p:txBody>
      </p:sp>
    </p:spTree>
    <p:extLst>
      <p:ext uri="{BB962C8B-B14F-4D97-AF65-F5344CB8AC3E}">
        <p14:creationId xmlns:p14="http://schemas.microsoft.com/office/powerpoint/2010/main" val="204508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0196" y="672524"/>
            <a:ext cx="10647484" cy="584775"/>
          </a:xfrm>
          <a:prstGeom prst="rect">
            <a:avLst/>
          </a:prstGeom>
          <a:noFill/>
        </p:spPr>
        <p:txBody>
          <a:bodyPr wrap="square" rtlCol="0">
            <a:spAutoFit/>
          </a:bodyPr>
          <a:lstStyle/>
          <a:p>
            <a:r>
              <a:rPr lang="en-US" sz="3200" dirty="0"/>
              <a:t>The CAN module consists of three major parts:</a:t>
            </a:r>
          </a:p>
        </p:txBody>
      </p:sp>
      <p:sp>
        <p:nvSpPr>
          <p:cNvPr id="4" name="TextBox 3"/>
          <p:cNvSpPr txBox="1"/>
          <p:nvPr/>
        </p:nvSpPr>
        <p:spPr>
          <a:xfrm>
            <a:off x="690196" y="1450730"/>
            <a:ext cx="1070903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 CAN protocol controller and message </a:t>
            </a:r>
            <a:r>
              <a:rPr lang="en-US" sz="2000" dirty="0" smtClean="0"/>
              <a:t>handler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Message </a:t>
            </a:r>
            <a:r>
              <a:rPr lang="en-US" sz="2000" dirty="0" smtClean="0"/>
              <a:t>memory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CAN register interface</a:t>
            </a:r>
          </a:p>
        </p:txBody>
      </p:sp>
    </p:spTree>
    <p:extLst>
      <p:ext uri="{BB962C8B-B14F-4D97-AF65-F5344CB8AC3E}">
        <p14:creationId xmlns:p14="http://schemas.microsoft.com/office/powerpoint/2010/main" val="267135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The CAN </a:t>
            </a:r>
            <a:r>
              <a:rPr lang="en-US" sz="3200" dirty="0" smtClean="0"/>
              <a:t>protocol controller</a:t>
            </a:r>
            <a:endParaRPr lang="en-US" sz="3200" dirty="0"/>
          </a:p>
        </p:txBody>
      </p:sp>
      <p:sp>
        <p:nvSpPr>
          <p:cNvPr id="3" name="TextBox 2"/>
          <p:cNvSpPr txBox="1"/>
          <p:nvPr/>
        </p:nvSpPr>
        <p:spPr>
          <a:xfrm>
            <a:off x="690196" y="1828800"/>
            <a:ext cx="1070903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Controller </a:t>
            </a:r>
            <a:r>
              <a:rPr lang="en-US" sz="2000" dirty="0"/>
              <a:t>transfers and receives the serial data from the CAN bus and passes the </a:t>
            </a:r>
            <a:r>
              <a:rPr lang="en-US" sz="2000" dirty="0" smtClean="0"/>
              <a:t>data on </a:t>
            </a:r>
            <a:r>
              <a:rPr lang="en-US" sz="2000" dirty="0"/>
              <a:t>to the message handler. </a:t>
            </a:r>
          </a:p>
        </p:txBody>
      </p:sp>
    </p:spTree>
    <p:extLst>
      <p:ext uri="{BB962C8B-B14F-4D97-AF65-F5344CB8AC3E}">
        <p14:creationId xmlns:p14="http://schemas.microsoft.com/office/powerpoint/2010/main" val="153476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The message handler </a:t>
            </a:r>
          </a:p>
        </p:txBody>
      </p:sp>
      <p:sp>
        <p:nvSpPr>
          <p:cNvPr id="3" name="TextBox 2"/>
          <p:cNvSpPr txBox="1"/>
          <p:nvPr/>
        </p:nvSpPr>
        <p:spPr>
          <a:xfrm>
            <a:off x="690196" y="1828800"/>
            <a:ext cx="1070903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Loads data into </a:t>
            </a:r>
            <a:r>
              <a:rPr lang="en-US" sz="2000" dirty="0"/>
              <a:t>the </a:t>
            </a:r>
            <a:r>
              <a:rPr lang="en-US" sz="2000" dirty="0" smtClean="0"/>
              <a:t>appropriate message </a:t>
            </a:r>
            <a:r>
              <a:rPr lang="en-US" sz="2000" dirty="0"/>
              <a:t>object based on the current filtering and </a:t>
            </a:r>
            <a:r>
              <a:rPr lang="en-US" sz="2000" dirty="0" smtClean="0"/>
              <a:t>identifiers </a:t>
            </a:r>
            <a:r>
              <a:rPr lang="en-US" sz="2000" dirty="0"/>
              <a:t>in the message object memory. </a:t>
            </a:r>
            <a:endParaRPr lang="en-US" sz="2000" dirty="0" smtClean="0"/>
          </a:p>
          <a:p>
            <a:endParaRPr lang="en-US" sz="2000" dirty="0" smtClean="0"/>
          </a:p>
          <a:p>
            <a:pPr marL="285750" indent="-285750">
              <a:buFont typeface="Arial" panose="020B0604020202020204" pitchFamily="34" charset="0"/>
              <a:buChar char="•"/>
            </a:pPr>
            <a:r>
              <a:rPr lang="en-US" sz="2000" dirty="0"/>
              <a:t>R</a:t>
            </a:r>
            <a:r>
              <a:rPr lang="en-US" sz="2000" dirty="0" smtClean="0"/>
              <a:t>esponsible </a:t>
            </a:r>
            <a:r>
              <a:rPr lang="en-US" sz="2000" dirty="0"/>
              <a:t>for generating interrupts based on events on the CAN bus.</a:t>
            </a:r>
          </a:p>
        </p:txBody>
      </p:sp>
    </p:spTree>
    <p:extLst>
      <p:ext uri="{BB962C8B-B14F-4D97-AF65-F5344CB8AC3E}">
        <p14:creationId xmlns:p14="http://schemas.microsoft.com/office/powerpoint/2010/main" val="298905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The message </a:t>
            </a:r>
            <a:r>
              <a:rPr lang="en-US" sz="3200" dirty="0" smtClean="0"/>
              <a:t>memory </a:t>
            </a:r>
            <a:endParaRPr lang="en-US" sz="3200" dirty="0"/>
          </a:p>
        </p:txBody>
      </p:sp>
      <p:sp>
        <p:nvSpPr>
          <p:cNvPr id="3" name="TextBox 2"/>
          <p:cNvSpPr txBox="1"/>
          <p:nvPr/>
        </p:nvSpPr>
        <p:spPr>
          <a:xfrm>
            <a:off x="690196" y="1459523"/>
            <a:ext cx="1070903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 The message object memory is a set of 32 identical memory blocks that hold the </a:t>
            </a:r>
            <a:r>
              <a:rPr lang="en-US" sz="2000" dirty="0" smtClean="0"/>
              <a:t>current    configuration, status</a:t>
            </a:r>
            <a:r>
              <a:rPr lang="en-US" sz="2000" dirty="0"/>
              <a:t>, and actual data for each message object</a:t>
            </a:r>
            <a:r>
              <a:rPr lang="en-US" sz="2000" dirty="0" smtClean="0"/>
              <a:t>.</a:t>
            </a:r>
          </a:p>
          <a:p>
            <a:pPr marL="285750" indent="-285750">
              <a:buFont typeface="Arial" panose="020B0604020202020204" pitchFamily="34" charset="0"/>
              <a:buChar char="•"/>
            </a:pPr>
            <a:endParaRPr lang="en-US" sz="2000" dirty="0" smtClean="0"/>
          </a:p>
          <a:p>
            <a:endParaRPr lang="en-US" sz="2000" dirty="0" smtClean="0"/>
          </a:p>
          <a:p>
            <a:pPr marL="285750" indent="-285750">
              <a:buFont typeface="Arial" panose="020B0604020202020204" pitchFamily="34" charset="0"/>
              <a:buChar char="•"/>
            </a:pPr>
            <a:r>
              <a:rPr lang="en-US" sz="2000" dirty="0" smtClean="0"/>
              <a:t> </a:t>
            </a:r>
            <a:r>
              <a:rPr lang="en-US" sz="2000" dirty="0"/>
              <a:t>These memory blocks are accessed via either </a:t>
            </a:r>
            <a:r>
              <a:rPr lang="en-US" sz="2000" dirty="0" smtClean="0"/>
              <a:t>of the </a:t>
            </a:r>
            <a:r>
              <a:rPr lang="en-US" sz="2000" dirty="0"/>
              <a:t>CAN message object register interfaces</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message memory is not directly accessible in the TM4C123GH6PM memory map, so the</a:t>
            </a:r>
          </a:p>
          <a:p>
            <a:r>
              <a:rPr lang="en-US" sz="2000" dirty="0" smtClean="0"/>
              <a:t>     TM4C123GH6PM </a:t>
            </a:r>
            <a:r>
              <a:rPr lang="en-US" sz="2000" dirty="0"/>
              <a:t>CAN controller provides an interface to communicate with the message memory</a:t>
            </a:r>
          </a:p>
          <a:p>
            <a:r>
              <a:rPr lang="en-US" sz="2000" dirty="0" smtClean="0"/>
              <a:t>     via </a:t>
            </a:r>
            <a:r>
              <a:rPr lang="en-US" sz="2000" dirty="0"/>
              <a:t>two CAN interface register sets for communicating with the message objects. </a:t>
            </a:r>
            <a:endParaRPr lang="en-US" sz="2000" dirty="0" smtClean="0"/>
          </a:p>
          <a:p>
            <a:endParaRPr lang="en-US" sz="2000" dirty="0" smtClean="0"/>
          </a:p>
          <a:p>
            <a:pPr marL="800100" lvl="1" indent="-342900">
              <a:buFont typeface="Arial" panose="020B0604020202020204" pitchFamily="34" charset="0"/>
              <a:buChar char="•"/>
            </a:pPr>
            <a:r>
              <a:rPr lang="en-US" sz="2000" dirty="0" smtClean="0"/>
              <a:t>CAN IF1</a:t>
            </a:r>
          </a:p>
          <a:p>
            <a:pPr marL="800100" lvl="1" indent="-342900">
              <a:buFont typeface="Arial" panose="020B0604020202020204" pitchFamily="34" charset="0"/>
              <a:buChar char="•"/>
            </a:pPr>
            <a:r>
              <a:rPr lang="en-US" sz="2000" dirty="0" smtClean="0"/>
              <a:t>CAN IF2</a:t>
            </a:r>
          </a:p>
          <a:p>
            <a:pPr lvl="1"/>
            <a:endParaRPr lang="en-US" sz="2000" dirty="0" smtClean="0"/>
          </a:p>
          <a:p>
            <a:pPr lvl="1"/>
            <a:r>
              <a:rPr lang="en-US" sz="2000" dirty="0" smtClean="0"/>
              <a:t>In </a:t>
            </a:r>
            <a:r>
              <a:rPr lang="en-US" sz="2000" dirty="0"/>
              <a:t>general, one interface is used for transmit data and one for receive data.</a:t>
            </a:r>
          </a:p>
          <a:p>
            <a:pPr lvl="1"/>
            <a:endParaRPr lang="en-US" sz="2000" dirty="0"/>
          </a:p>
        </p:txBody>
      </p:sp>
    </p:spTree>
    <p:extLst>
      <p:ext uri="{BB962C8B-B14F-4D97-AF65-F5344CB8AC3E}">
        <p14:creationId xmlns:p14="http://schemas.microsoft.com/office/powerpoint/2010/main" val="408018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CAN Interface </a:t>
            </a:r>
            <a:endParaRPr lang="en-US" sz="3200" dirty="0"/>
          </a:p>
        </p:txBody>
      </p:sp>
      <p:sp>
        <p:nvSpPr>
          <p:cNvPr id="4" name="TextBox 3"/>
          <p:cNvSpPr txBox="1"/>
          <p:nvPr/>
        </p:nvSpPr>
        <p:spPr>
          <a:xfrm>
            <a:off x="690196" y="1380392"/>
            <a:ext cx="10709030"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smtClean="0"/>
              <a:t>To configure send or receive message objects we need to get the message object from message memory to CAN interface registers and update its data and control bits and then set whether this object is to transmit or receive.</a:t>
            </a:r>
            <a:r>
              <a:rPr lang="en-US" sz="2000" dirty="0"/>
              <a:t> </a:t>
            </a:r>
            <a:r>
              <a:rPr lang="en-US" sz="2000" dirty="0" smtClean="0"/>
              <a:t>Then, As soon as we write object number in its register, updated data and control bits are saved into message memory in the specified object number.</a:t>
            </a:r>
          </a:p>
          <a:p>
            <a:pPr marL="342900" indent="-342900">
              <a:lnSpc>
                <a:spcPct val="150000"/>
              </a:lnSpc>
              <a:buFont typeface="Arial" panose="020B0604020202020204" pitchFamily="34" charset="0"/>
              <a:buChar char="•"/>
            </a:pPr>
            <a:r>
              <a:rPr lang="en-US" sz="2000" dirty="0" smtClean="0"/>
              <a:t>To start transmission of a message object, we need to move data and control bits from message memory to CAN interface registers and update its values and start transmission using </a:t>
            </a:r>
            <a:r>
              <a:rPr lang="en-US" sz="2000" b="1" dirty="0" smtClean="0"/>
              <a:t>TXRQST </a:t>
            </a:r>
            <a:r>
              <a:rPr lang="en-US" sz="2000" dirty="0" smtClean="0"/>
              <a:t>bit.</a:t>
            </a:r>
          </a:p>
          <a:p>
            <a:pPr marL="342900" indent="-342900">
              <a:lnSpc>
                <a:spcPct val="150000"/>
              </a:lnSpc>
              <a:buFont typeface="Arial" panose="020B0604020202020204" pitchFamily="34" charset="0"/>
              <a:buChar char="•"/>
            </a:pPr>
            <a:r>
              <a:rPr lang="en-US" sz="2000" dirty="0" smtClean="0"/>
              <a:t>Receiving message</a:t>
            </a:r>
            <a:r>
              <a:rPr lang="en-US" sz="2000" dirty="0"/>
              <a:t>, </a:t>
            </a:r>
            <a:r>
              <a:rPr lang="en-US" sz="2000" dirty="0" smtClean="0"/>
              <a:t>Message </a:t>
            </a:r>
            <a:r>
              <a:rPr lang="en-US" sz="2000" dirty="0"/>
              <a:t>handler stores a data frame in the message </a:t>
            </a:r>
            <a:r>
              <a:rPr lang="en-US" sz="2000" dirty="0" smtClean="0"/>
              <a:t>object in message memory. To read received data we need to move data and control bits of that object to interface registers and read DATA registers.</a:t>
            </a:r>
            <a:endParaRPr lang="en-US" sz="2000" dirty="0" smtClean="0"/>
          </a:p>
        </p:txBody>
      </p:sp>
    </p:spTree>
    <p:extLst>
      <p:ext uri="{BB962C8B-B14F-4D97-AF65-F5344CB8AC3E}">
        <p14:creationId xmlns:p14="http://schemas.microsoft.com/office/powerpoint/2010/main" val="223446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8618" y="2519148"/>
            <a:ext cx="6736694" cy="3158833"/>
          </a:xfrm>
          <a:prstGeom prst="rect">
            <a:avLst/>
          </a:prstGeom>
        </p:spPr>
      </p:pic>
      <p:sp>
        <p:nvSpPr>
          <p:cNvPr id="3" name="TextBox 2"/>
          <p:cNvSpPr txBox="1"/>
          <p:nvPr/>
        </p:nvSpPr>
        <p:spPr>
          <a:xfrm>
            <a:off x="690196" y="672524"/>
            <a:ext cx="10647484" cy="584775"/>
          </a:xfrm>
          <a:prstGeom prst="rect">
            <a:avLst/>
          </a:prstGeom>
          <a:noFill/>
        </p:spPr>
        <p:txBody>
          <a:bodyPr wrap="square" rtlCol="0">
            <a:spAutoFit/>
          </a:bodyPr>
          <a:lstStyle/>
          <a:p>
            <a:r>
              <a:rPr lang="en-US" sz="3200" dirty="0"/>
              <a:t>The message </a:t>
            </a:r>
            <a:r>
              <a:rPr lang="en-US" sz="3200" dirty="0" smtClean="0"/>
              <a:t>object</a:t>
            </a:r>
            <a:endParaRPr lang="en-US" sz="3200" dirty="0"/>
          </a:p>
        </p:txBody>
      </p:sp>
      <p:sp>
        <p:nvSpPr>
          <p:cNvPr id="5" name="TextBox 4"/>
          <p:cNvSpPr txBox="1"/>
          <p:nvPr/>
        </p:nvSpPr>
        <p:spPr>
          <a:xfrm>
            <a:off x="690196" y="1380392"/>
            <a:ext cx="1070903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 </a:t>
            </a:r>
            <a:r>
              <a:rPr lang="en-US" sz="2000" dirty="0" smtClean="0"/>
              <a:t>Message </a:t>
            </a:r>
            <a:r>
              <a:rPr lang="en-US" sz="2000" dirty="0"/>
              <a:t>object’s </a:t>
            </a:r>
            <a:r>
              <a:rPr lang="en-US" sz="2000" dirty="0" smtClean="0"/>
              <a:t>content</a:t>
            </a:r>
          </a:p>
          <a:p>
            <a:pPr marL="285750" indent="-285750">
              <a:buFont typeface="Arial" panose="020B0604020202020204" pitchFamily="34" charset="0"/>
              <a:buChar char="•"/>
            </a:pPr>
            <a:r>
              <a:rPr lang="en-US" sz="2000" dirty="0" smtClean="0"/>
              <a:t>The </a:t>
            </a:r>
            <a:r>
              <a:rPr lang="en-US" sz="2000" dirty="0"/>
              <a:t>structure used for encapsulating all the items associated with a CAN message object in the CAN controller  </a:t>
            </a:r>
          </a:p>
        </p:txBody>
      </p:sp>
      <p:sp>
        <p:nvSpPr>
          <p:cNvPr id="6" name="TextBox 5"/>
          <p:cNvSpPr txBox="1"/>
          <p:nvPr/>
        </p:nvSpPr>
        <p:spPr>
          <a:xfrm>
            <a:off x="2552393" y="5890845"/>
            <a:ext cx="4369145" cy="369332"/>
          </a:xfrm>
          <a:prstGeom prst="rect">
            <a:avLst/>
          </a:prstGeom>
          <a:noFill/>
        </p:spPr>
        <p:txBody>
          <a:bodyPr wrap="none" rtlCol="0">
            <a:spAutoFit/>
          </a:bodyPr>
          <a:lstStyle/>
          <a:p>
            <a:r>
              <a:rPr lang="en-US" dirty="0" smtClean="0"/>
              <a:t>Source : </a:t>
            </a:r>
            <a:r>
              <a:rPr lang="en-US" dirty="0" err="1"/>
              <a:t>TivaWare</a:t>
            </a:r>
            <a:r>
              <a:rPr lang="en-US" dirty="0"/>
              <a:t>™ Peripheral Driver Library</a:t>
            </a:r>
          </a:p>
        </p:txBody>
      </p:sp>
    </p:spTree>
    <p:extLst>
      <p:ext uri="{BB962C8B-B14F-4D97-AF65-F5344CB8AC3E}">
        <p14:creationId xmlns:p14="http://schemas.microsoft.com/office/powerpoint/2010/main" val="1118648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CAN Test </a:t>
            </a:r>
            <a:r>
              <a:rPr lang="en-US" sz="3200" dirty="0" smtClean="0"/>
              <a:t>Modes:</a:t>
            </a:r>
            <a:endParaRPr lang="en-US" sz="3200" dirty="0"/>
          </a:p>
        </p:txBody>
      </p:sp>
      <p:sp>
        <p:nvSpPr>
          <p:cNvPr id="3" name="TextBox 2"/>
          <p:cNvSpPr txBox="1"/>
          <p:nvPr/>
        </p:nvSpPr>
        <p:spPr>
          <a:xfrm>
            <a:off x="690196" y="1257299"/>
            <a:ext cx="10709030" cy="794063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000" dirty="0" smtClean="0"/>
              <a:t>A </a:t>
            </a:r>
            <a:r>
              <a:rPr lang="en-US" sz="2000" dirty="0"/>
              <a:t>Test Mode is provided which allows various diagnostics to be performed</a:t>
            </a:r>
            <a:r>
              <a:rPr lang="en-US" sz="2000" dirty="0" smtClean="0"/>
              <a:t>.</a:t>
            </a:r>
          </a:p>
          <a:p>
            <a:pPr marL="800100" lvl="1" indent="-342900">
              <a:lnSpc>
                <a:spcPct val="150000"/>
              </a:lnSpc>
              <a:buFont typeface="Arial" panose="020B0604020202020204" pitchFamily="34" charset="0"/>
              <a:buChar char="•"/>
            </a:pPr>
            <a:r>
              <a:rPr lang="en-US" sz="2000" dirty="0" smtClean="0"/>
              <a:t>Test </a:t>
            </a:r>
            <a:r>
              <a:rPr lang="en-US" sz="2000" dirty="0"/>
              <a:t>Mode is </a:t>
            </a:r>
            <a:r>
              <a:rPr lang="en-US" sz="2000" dirty="0" smtClean="0"/>
              <a:t>entered by </a:t>
            </a:r>
            <a:r>
              <a:rPr lang="en-US" sz="2000" dirty="0"/>
              <a:t>setting the </a:t>
            </a:r>
            <a:r>
              <a:rPr lang="en-US" sz="2000" b="1" dirty="0"/>
              <a:t>TEST</a:t>
            </a:r>
            <a:r>
              <a:rPr lang="en-US" sz="2000" dirty="0"/>
              <a:t> bit in the </a:t>
            </a:r>
            <a:r>
              <a:rPr lang="en-US" sz="2000" b="1" dirty="0"/>
              <a:t>CANCTL</a:t>
            </a:r>
            <a:r>
              <a:rPr lang="en-US" sz="2000" dirty="0"/>
              <a:t> register. </a:t>
            </a:r>
            <a:endParaRPr lang="en-US" sz="2000" dirty="0" smtClean="0"/>
          </a:p>
          <a:p>
            <a:pPr marL="914400" lvl="1" indent="-457200">
              <a:lnSpc>
                <a:spcPct val="150000"/>
              </a:lnSpc>
              <a:buFont typeface="+mj-lt"/>
              <a:buAutoNum type="arabicPeriod"/>
            </a:pPr>
            <a:r>
              <a:rPr lang="en-US" sz="2000" dirty="0"/>
              <a:t>Silent </a:t>
            </a:r>
            <a:r>
              <a:rPr lang="en-US" sz="2000" dirty="0" smtClean="0"/>
              <a:t>Mode.</a:t>
            </a:r>
          </a:p>
          <a:p>
            <a:pPr marL="914400" lvl="1" indent="-457200">
              <a:lnSpc>
                <a:spcPct val="150000"/>
              </a:lnSpc>
              <a:buFont typeface="+mj-lt"/>
              <a:buAutoNum type="arabicPeriod"/>
            </a:pPr>
            <a:r>
              <a:rPr lang="en-US" sz="2000" dirty="0" smtClean="0"/>
              <a:t>Loopback Mode.</a:t>
            </a:r>
          </a:p>
          <a:p>
            <a:pPr marL="914400" lvl="1" indent="-457200">
              <a:lnSpc>
                <a:spcPct val="150000"/>
              </a:lnSpc>
              <a:buFont typeface="+mj-lt"/>
              <a:buAutoNum type="arabicPeriod"/>
            </a:pPr>
            <a:r>
              <a:rPr lang="en-US" sz="2000" dirty="0"/>
              <a:t>Loopback Combined with Silent </a:t>
            </a:r>
            <a:r>
              <a:rPr lang="en-US" sz="2000" dirty="0" smtClean="0"/>
              <a:t>Mode.</a:t>
            </a:r>
          </a:p>
          <a:p>
            <a:pPr marL="914400" lvl="1" indent="-457200">
              <a:lnSpc>
                <a:spcPct val="150000"/>
              </a:lnSpc>
              <a:buFont typeface="+mj-lt"/>
              <a:buAutoNum type="arabicPeriod"/>
            </a:pPr>
            <a:r>
              <a:rPr lang="en-US" sz="2000" dirty="0"/>
              <a:t>Basic </a:t>
            </a:r>
            <a:r>
              <a:rPr lang="en-US" sz="2000" dirty="0" smtClean="0"/>
              <a:t>Mode.</a:t>
            </a:r>
            <a:endParaRPr lang="en-US" sz="2000" dirty="0"/>
          </a:p>
          <a:p>
            <a:pPr marL="914400" lvl="1" indent="-457200">
              <a:lnSpc>
                <a:spcPct val="150000"/>
              </a:lnSpc>
              <a:buFont typeface="+mj-lt"/>
              <a:buAutoNum type="arabicPeriod"/>
            </a:pPr>
            <a:endParaRPr lang="en-US" sz="2000" dirty="0"/>
          </a:p>
          <a:p>
            <a:pPr marL="914400" lvl="1" indent="-457200">
              <a:lnSpc>
                <a:spcPct val="150000"/>
              </a:lnSpc>
              <a:buFont typeface="+mj-lt"/>
              <a:buAutoNum type="arabicPeriod"/>
            </a:pPr>
            <a:endParaRPr lang="en-US" sz="2000" dirty="0" smtClean="0"/>
          </a:p>
          <a:p>
            <a:pPr marL="914400" lvl="1" indent="-457200">
              <a:lnSpc>
                <a:spcPct val="150000"/>
              </a:lnSpc>
              <a:buFont typeface="+mj-lt"/>
              <a:buAutoNum type="arabicPeriod"/>
            </a:pPr>
            <a:endParaRPr lang="en-US" sz="2000" dirty="0"/>
          </a:p>
          <a:p>
            <a:pPr marL="914400" lvl="1" indent="-457200">
              <a:lnSpc>
                <a:spcPct val="150000"/>
              </a:lnSpc>
              <a:buFont typeface="+mj-lt"/>
              <a:buAutoNum type="arabicPeriod"/>
            </a:pPr>
            <a:endParaRPr lang="en-US" sz="2000" dirty="0"/>
          </a:p>
          <a:p>
            <a:pPr marL="914400" lvl="1" indent="-457200">
              <a:lnSpc>
                <a:spcPct val="150000"/>
              </a:lnSpc>
              <a:buFont typeface="+mj-lt"/>
              <a:buAutoNum type="arabicPeriod"/>
            </a:pPr>
            <a:endParaRPr lang="en-US" sz="2000" dirty="0"/>
          </a:p>
          <a:p>
            <a:pPr lvl="1">
              <a:lnSpc>
                <a:spcPct val="150000"/>
              </a:lnSpc>
            </a:pPr>
            <a:r>
              <a:rPr lang="en-US" sz="2000" dirty="0" smtClean="0"/>
              <a:t> </a:t>
            </a:r>
            <a:endParaRPr lang="en-US" sz="2000" dirty="0"/>
          </a:p>
          <a:p>
            <a:pPr marL="1257300" lvl="2" indent="-342900">
              <a:lnSpc>
                <a:spcPct val="150000"/>
              </a:lnSpc>
              <a:buFont typeface="Arial" panose="020B0604020202020204" pitchFamily="34" charset="0"/>
              <a:buChar char="•"/>
            </a:pPr>
            <a:endParaRPr lang="en-US" sz="2000" dirty="0"/>
          </a:p>
          <a:p>
            <a:pPr lvl="1">
              <a:lnSpc>
                <a:spcPct val="150000"/>
              </a:lnSpc>
            </a:pPr>
            <a:endParaRPr lang="en-US" sz="2000" b="1" dirty="0"/>
          </a:p>
          <a:p>
            <a:pPr lvl="1">
              <a:lnSpc>
                <a:spcPct val="150000"/>
              </a:lnSpc>
            </a:pPr>
            <a:endParaRPr lang="en-US" sz="2000" dirty="0"/>
          </a:p>
          <a:p>
            <a:pPr lvl="1">
              <a:lnSpc>
                <a:spcPct val="150000"/>
              </a:lnSpc>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27298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CAN module Modes: Silent Mode</a:t>
            </a:r>
          </a:p>
        </p:txBody>
      </p:sp>
      <p:sp>
        <p:nvSpPr>
          <p:cNvPr id="3" name="TextBox 2"/>
          <p:cNvSpPr txBox="1"/>
          <p:nvPr/>
        </p:nvSpPr>
        <p:spPr>
          <a:xfrm>
            <a:off x="690196" y="1257299"/>
            <a:ext cx="10709030" cy="4708981"/>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000" dirty="0"/>
              <a:t>Silent Mode can be used to analyze the traffic on a CAN bus </a:t>
            </a:r>
            <a:r>
              <a:rPr lang="en-US" sz="2000" dirty="0" smtClean="0"/>
              <a:t>.</a:t>
            </a:r>
          </a:p>
          <a:p>
            <a:pPr marL="800100" lvl="1" indent="-342900">
              <a:lnSpc>
                <a:spcPct val="150000"/>
              </a:lnSpc>
              <a:buFont typeface="Arial" panose="020B0604020202020204" pitchFamily="34" charset="0"/>
              <a:buChar char="•"/>
            </a:pPr>
            <a:r>
              <a:rPr lang="en-US" sz="2000" dirty="0" smtClean="0"/>
              <a:t>In </a:t>
            </a:r>
            <a:r>
              <a:rPr lang="en-US" sz="2000" dirty="0"/>
              <a:t>Silent Mode, the CAN controller is able to receive </a:t>
            </a:r>
            <a:r>
              <a:rPr lang="en-US" sz="2000" dirty="0" smtClean="0"/>
              <a:t>valid data </a:t>
            </a:r>
            <a:r>
              <a:rPr lang="en-US" sz="2000" dirty="0"/>
              <a:t>frames and valid remote frames, but it sends only recessive bits on the CAN bus and </a:t>
            </a:r>
            <a:r>
              <a:rPr lang="en-US" sz="2000" dirty="0" smtClean="0"/>
              <a:t>cannot start </a:t>
            </a:r>
            <a:r>
              <a:rPr lang="en-US" sz="2000" dirty="0"/>
              <a:t>a transmission. </a:t>
            </a:r>
            <a:endParaRPr lang="en-US" sz="2000" dirty="0" smtClean="0"/>
          </a:p>
          <a:p>
            <a:pPr marL="800100" lvl="1" indent="-342900">
              <a:lnSpc>
                <a:spcPct val="150000"/>
              </a:lnSpc>
              <a:buFont typeface="Arial" panose="020B0604020202020204" pitchFamily="34" charset="0"/>
              <a:buChar char="•"/>
            </a:pPr>
            <a:endParaRPr lang="en-US" sz="2000" dirty="0"/>
          </a:p>
          <a:p>
            <a:pPr lvl="1">
              <a:lnSpc>
                <a:spcPct val="150000"/>
              </a:lnSpc>
            </a:pPr>
            <a:r>
              <a:rPr lang="en-US" sz="2000" dirty="0" smtClean="0"/>
              <a:t> </a:t>
            </a:r>
            <a:endParaRPr lang="en-US" sz="2000" dirty="0"/>
          </a:p>
          <a:p>
            <a:pPr marL="1257300" lvl="2" indent="-342900">
              <a:lnSpc>
                <a:spcPct val="150000"/>
              </a:lnSpc>
              <a:buFont typeface="Arial" panose="020B0604020202020204" pitchFamily="34" charset="0"/>
              <a:buChar char="•"/>
            </a:pPr>
            <a:endParaRPr lang="en-US" sz="2000" dirty="0"/>
          </a:p>
          <a:p>
            <a:pPr lvl="1">
              <a:lnSpc>
                <a:spcPct val="150000"/>
              </a:lnSpc>
            </a:pPr>
            <a:endParaRPr lang="en-US" sz="2000" b="1" dirty="0"/>
          </a:p>
          <a:p>
            <a:pPr lvl="1">
              <a:lnSpc>
                <a:spcPct val="150000"/>
              </a:lnSpc>
            </a:pPr>
            <a:endParaRPr lang="en-US" sz="2000" dirty="0"/>
          </a:p>
          <a:p>
            <a:pPr lvl="1">
              <a:lnSpc>
                <a:spcPct val="150000"/>
              </a:lnSpc>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400841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CAN module Modes: Loopback Mode</a:t>
            </a:r>
          </a:p>
        </p:txBody>
      </p:sp>
      <p:sp>
        <p:nvSpPr>
          <p:cNvPr id="3" name="TextBox 2"/>
          <p:cNvSpPr txBox="1"/>
          <p:nvPr/>
        </p:nvSpPr>
        <p:spPr>
          <a:xfrm>
            <a:off x="690196" y="1257299"/>
            <a:ext cx="10709030" cy="517064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000" dirty="0"/>
              <a:t>Loopback mode is useful for self-test functions. In Loopback Mode, the CAN Controller </a:t>
            </a:r>
            <a:r>
              <a:rPr lang="en-US" sz="2000" dirty="0" smtClean="0"/>
              <a:t>internally routes </a:t>
            </a:r>
            <a:r>
              <a:rPr lang="en-US" sz="2000" dirty="0"/>
              <a:t>the </a:t>
            </a:r>
            <a:r>
              <a:rPr lang="en-US" sz="2000" b="1" dirty="0" err="1"/>
              <a:t>CANnTX</a:t>
            </a:r>
            <a:r>
              <a:rPr lang="en-US" sz="2000" dirty="0"/>
              <a:t> signal on to the </a:t>
            </a:r>
            <a:r>
              <a:rPr lang="en-US" sz="2000" b="1" dirty="0" err="1"/>
              <a:t>CANnRX</a:t>
            </a:r>
            <a:r>
              <a:rPr lang="en-US" sz="2000" dirty="0"/>
              <a:t> signal and treats its own transmitted messages </a:t>
            </a:r>
            <a:r>
              <a:rPr lang="en-US" sz="2000" dirty="0" smtClean="0"/>
              <a:t>as received </a:t>
            </a:r>
            <a:r>
              <a:rPr lang="en-US" sz="2000" dirty="0"/>
              <a:t>messages and stores them (if they pass acceptance filtering) into the message buffer. </a:t>
            </a:r>
            <a:endParaRPr lang="en-US" sz="2000" dirty="0" smtClean="0"/>
          </a:p>
          <a:p>
            <a:pPr marL="800100" lvl="1" indent="-342900">
              <a:lnSpc>
                <a:spcPct val="150000"/>
              </a:lnSpc>
              <a:buFont typeface="Arial" panose="020B0604020202020204" pitchFamily="34" charset="0"/>
              <a:buChar char="•"/>
            </a:pPr>
            <a:r>
              <a:rPr lang="en-US" sz="2000" dirty="0"/>
              <a:t>CAN Controller is put in Loopback Mode by setting the </a:t>
            </a:r>
            <a:r>
              <a:rPr lang="en-US" sz="2000" b="1" dirty="0"/>
              <a:t>LBACK</a:t>
            </a:r>
            <a:r>
              <a:rPr lang="en-US" sz="2000" dirty="0"/>
              <a:t> bit in the </a:t>
            </a:r>
            <a:r>
              <a:rPr lang="en-US" sz="2000" b="1" dirty="0"/>
              <a:t>CANTST</a:t>
            </a:r>
            <a:r>
              <a:rPr lang="en-US" sz="2000" dirty="0"/>
              <a:t> register. </a:t>
            </a:r>
          </a:p>
          <a:p>
            <a:pPr marL="800100" lvl="1" indent="-342900">
              <a:lnSpc>
                <a:spcPct val="150000"/>
              </a:lnSpc>
              <a:buFont typeface="Arial" panose="020B0604020202020204" pitchFamily="34" charset="0"/>
              <a:buChar char="•"/>
            </a:pPr>
            <a:r>
              <a:rPr lang="en-US" sz="2000" dirty="0"/>
              <a:t>The actual </a:t>
            </a:r>
            <a:r>
              <a:rPr lang="en-US" sz="2000" dirty="0" smtClean="0"/>
              <a:t>value of </a:t>
            </a:r>
            <a:r>
              <a:rPr lang="en-US" sz="2000" dirty="0"/>
              <a:t>the </a:t>
            </a:r>
            <a:r>
              <a:rPr lang="en-US" sz="2000" b="1" dirty="0" err="1"/>
              <a:t>CANnRX</a:t>
            </a:r>
            <a:r>
              <a:rPr lang="en-US" sz="2000" dirty="0"/>
              <a:t> signal is disregarded by the CAN Controller.  </a:t>
            </a:r>
          </a:p>
          <a:p>
            <a:pPr marL="1257300" lvl="2" indent="-342900">
              <a:lnSpc>
                <a:spcPct val="150000"/>
              </a:lnSpc>
              <a:buFont typeface="Arial" panose="020B0604020202020204" pitchFamily="34" charset="0"/>
              <a:buChar char="•"/>
            </a:pPr>
            <a:endParaRPr lang="en-US" sz="2000" dirty="0"/>
          </a:p>
          <a:p>
            <a:pPr lvl="1">
              <a:lnSpc>
                <a:spcPct val="150000"/>
              </a:lnSpc>
            </a:pPr>
            <a:endParaRPr lang="en-US" sz="2000" b="1" dirty="0"/>
          </a:p>
          <a:p>
            <a:pPr lvl="1">
              <a:lnSpc>
                <a:spcPct val="150000"/>
              </a:lnSpc>
            </a:pPr>
            <a:endParaRPr lang="en-US" sz="2000" dirty="0"/>
          </a:p>
          <a:p>
            <a:pPr lvl="1">
              <a:lnSpc>
                <a:spcPct val="150000"/>
              </a:lnSpc>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35020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7781" y="514253"/>
            <a:ext cx="10647484" cy="646331"/>
          </a:xfrm>
          <a:prstGeom prst="rect">
            <a:avLst/>
          </a:prstGeom>
          <a:noFill/>
        </p:spPr>
        <p:txBody>
          <a:bodyPr wrap="square" rtlCol="0">
            <a:spAutoFit/>
          </a:bodyPr>
          <a:lstStyle/>
          <a:p>
            <a:r>
              <a:rPr lang="en-US" sz="3200" dirty="0" smtClean="0"/>
              <a:t>General </a:t>
            </a:r>
            <a:r>
              <a:rPr lang="en-US" sz="3600" dirty="0" smtClean="0"/>
              <a:t>Description</a:t>
            </a:r>
            <a:endParaRPr lang="en-US" sz="3200" dirty="0" smtClean="0"/>
          </a:p>
        </p:txBody>
      </p:sp>
      <p:sp>
        <p:nvSpPr>
          <p:cNvPr id="7" name="TextBox 6"/>
          <p:cNvSpPr txBox="1"/>
          <p:nvPr/>
        </p:nvSpPr>
        <p:spPr>
          <a:xfrm>
            <a:off x="707781" y="1820006"/>
            <a:ext cx="1070903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Calibri (Body)"/>
              </a:rPr>
              <a:t>Controller Area Network (CAN) is </a:t>
            </a:r>
            <a:r>
              <a:rPr lang="en-US" dirty="0">
                <a:latin typeface="Calibri (Body)"/>
              </a:rPr>
              <a:t>a broadcast type of bus. This means that all nodes can “hear” all transmissions. There is no way to send a message to just a specific </a:t>
            </a:r>
            <a:r>
              <a:rPr lang="en-US" dirty="0" smtClean="0">
                <a:latin typeface="Calibri (Body)"/>
              </a:rPr>
              <a:t>node</a:t>
            </a:r>
          </a:p>
          <a:p>
            <a:endParaRPr lang="en-US" dirty="0" smtClean="0">
              <a:latin typeface="Calibri (Body)"/>
            </a:endParaRPr>
          </a:p>
          <a:p>
            <a:pPr marL="285750" indent="-285750">
              <a:buFont typeface="Arial" panose="020B0604020202020204" pitchFamily="34" charset="0"/>
              <a:buChar char="•"/>
            </a:pPr>
            <a:r>
              <a:rPr lang="en-US" dirty="0">
                <a:latin typeface="Calibri (Body)"/>
              </a:rPr>
              <a:t>shared serial bus standard for connecting </a:t>
            </a:r>
            <a:r>
              <a:rPr lang="en-US" dirty="0" smtClean="0">
                <a:latin typeface="Calibri (Body)"/>
              </a:rPr>
              <a:t>electronic control </a:t>
            </a:r>
            <a:r>
              <a:rPr lang="en-US" dirty="0">
                <a:latin typeface="Calibri (Body)"/>
              </a:rPr>
              <a:t>units (ECUs). </a:t>
            </a:r>
            <a:endParaRPr lang="en-US" dirty="0" smtClean="0">
              <a:latin typeface="Calibri (Body)"/>
            </a:endParaRPr>
          </a:p>
          <a:p>
            <a:endParaRPr lang="en-US" dirty="0">
              <a:latin typeface="Calibri (Body)"/>
            </a:endParaRPr>
          </a:p>
          <a:p>
            <a:pPr marL="285750" indent="-285750">
              <a:buFont typeface="Arial" panose="020B0604020202020204" pitchFamily="34" charset="0"/>
              <a:buChar char="•"/>
            </a:pPr>
            <a:r>
              <a:rPr lang="en-US" dirty="0"/>
              <a:t> The CAN hardware, however, provides local filtering so that each node may react only on the interesting </a:t>
            </a:r>
            <a:r>
              <a:rPr lang="en-US" dirty="0" smtClean="0"/>
              <a:t>messages.</a:t>
            </a:r>
          </a:p>
          <a:p>
            <a:pPr marL="285750" indent="-285750">
              <a:buFont typeface="Arial" panose="020B0604020202020204" pitchFamily="34" charset="0"/>
              <a:buChar char="•"/>
            </a:pPr>
            <a:endParaRPr lang="en-US" dirty="0">
              <a:latin typeface="Calibri (Body)"/>
            </a:endParaRPr>
          </a:p>
          <a:p>
            <a:endParaRPr lang="en-US" dirty="0">
              <a:latin typeface="Calibri (Body)"/>
            </a:endParaRPr>
          </a:p>
        </p:txBody>
      </p:sp>
    </p:spTree>
    <p:extLst>
      <p:ext uri="{BB962C8B-B14F-4D97-AF65-F5344CB8AC3E}">
        <p14:creationId xmlns:p14="http://schemas.microsoft.com/office/powerpoint/2010/main" val="269512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CAN module Modes: Loopback Combined with Silent Mode</a:t>
            </a:r>
          </a:p>
        </p:txBody>
      </p:sp>
      <p:sp>
        <p:nvSpPr>
          <p:cNvPr id="3" name="TextBox 2"/>
          <p:cNvSpPr txBox="1"/>
          <p:nvPr/>
        </p:nvSpPr>
        <p:spPr>
          <a:xfrm>
            <a:off x="690196" y="1257299"/>
            <a:ext cx="10709030" cy="332398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000" dirty="0"/>
              <a:t>Loopback Mode and Silent Mode can be combined to allow the CAN Controller to be tested </a:t>
            </a:r>
            <a:r>
              <a:rPr lang="en-US" sz="2000" dirty="0" smtClean="0"/>
              <a:t>without affecting </a:t>
            </a:r>
            <a:r>
              <a:rPr lang="en-US" sz="2000" dirty="0"/>
              <a:t>a running CAN system connected to the </a:t>
            </a:r>
            <a:r>
              <a:rPr lang="en-US" sz="2000" b="1" dirty="0" err="1"/>
              <a:t>CANnTX</a:t>
            </a:r>
            <a:r>
              <a:rPr lang="en-US" sz="2000" dirty="0"/>
              <a:t> and </a:t>
            </a:r>
            <a:r>
              <a:rPr lang="en-US" sz="2000" b="1" dirty="0" err="1"/>
              <a:t>CANnRX</a:t>
            </a:r>
            <a:r>
              <a:rPr lang="en-US" sz="2000" dirty="0"/>
              <a:t> signals. </a:t>
            </a:r>
            <a:endParaRPr lang="en-US" sz="2000" dirty="0" smtClean="0"/>
          </a:p>
          <a:p>
            <a:pPr marL="800100" lvl="1" indent="-342900">
              <a:lnSpc>
                <a:spcPct val="150000"/>
              </a:lnSpc>
              <a:buFont typeface="Arial" panose="020B0604020202020204" pitchFamily="34" charset="0"/>
              <a:buChar char="•"/>
            </a:pPr>
            <a:endParaRPr lang="en-US" sz="2000" dirty="0"/>
          </a:p>
          <a:p>
            <a:pPr lvl="1">
              <a:lnSpc>
                <a:spcPct val="150000"/>
              </a:lnSpc>
            </a:pPr>
            <a:endParaRPr lang="en-US" sz="2000" b="1" dirty="0"/>
          </a:p>
          <a:p>
            <a:pPr lvl="1">
              <a:lnSpc>
                <a:spcPct val="150000"/>
              </a:lnSpc>
            </a:pPr>
            <a:endParaRPr lang="en-US" sz="2000" dirty="0"/>
          </a:p>
          <a:p>
            <a:pPr lvl="1">
              <a:lnSpc>
                <a:spcPct val="150000"/>
              </a:lnSpc>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64227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0196" y="1257299"/>
            <a:ext cx="10709030" cy="3785652"/>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000" dirty="0"/>
              <a:t>Basic Mode allows the CAN Controller to be operated without the Message RAM. </a:t>
            </a:r>
            <a:endParaRPr lang="en-US" sz="2000" dirty="0" smtClean="0"/>
          </a:p>
          <a:p>
            <a:pPr marL="800100" lvl="1" indent="-342900">
              <a:lnSpc>
                <a:spcPct val="150000"/>
              </a:lnSpc>
              <a:buFont typeface="Arial" panose="020B0604020202020204" pitchFamily="34" charset="0"/>
              <a:buChar char="•"/>
            </a:pPr>
            <a:r>
              <a:rPr lang="en-US" sz="2000" dirty="0"/>
              <a:t>The CANIF2 Registers are used as a receive buffer. After the reception of a message, the </a:t>
            </a:r>
            <a:r>
              <a:rPr lang="en-US" sz="2000" dirty="0" smtClean="0"/>
              <a:t>contents of </a:t>
            </a:r>
            <a:r>
              <a:rPr lang="en-US" sz="2000" dirty="0"/>
              <a:t>the shift register are stored in the CANIF2 registers, without any acceptance filtering</a:t>
            </a:r>
          </a:p>
          <a:p>
            <a:pPr lvl="1">
              <a:lnSpc>
                <a:spcPct val="150000"/>
              </a:lnSpc>
            </a:pPr>
            <a:endParaRPr lang="en-US" sz="2000" b="1" dirty="0"/>
          </a:p>
          <a:p>
            <a:pPr lvl="1">
              <a:lnSpc>
                <a:spcPct val="150000"/>
              </a:lnSpc>
            </a:pPr>
            <a:endParaRPr lang="en-US" sz="2000" dirty="0"/>
          </a:p>
          <a:p>
            <a:pPr lvl="1">
              <a:lnSpc>
                <a:spcPct val="150000"/>
              </a:lnSpc>
            </a:pPr>
            <a:endParaRPr lang="en-US" sz="2000" dirty="0" smtClean="0"/>
          </a:p>
          <a:p>
            <a:pPr lvl="1">
              <a:lnSpc>
                <a:spcPct val="150000"/>
              </a:lnSpc>
            </a:pPr>
            <a:endParaRPr lang="en-US" sz="2000" b="1" dirty="0">
              <a:latin typeface="Calibri (Body)"/>
            </a:endParaRPr>
          </a:p>
        </p:txBody>
      </p:sp>
      <p:sp>
        <p:nvSpPr>
          <p:cNvPr id="4" name="TextBox 3"/>
          <p:cNvSpPr txBox="1"/>
          <p:nvPr/>
        </p:nvSpPr>
        <p:spPr>
          <a:xfrm>
            <a:off x="690196" y="672524"/>
            <a:ext cx="10647484" cy="584775"/>
          </a:xfrm>
          <a:prstGeom prst="rect">
            <a:avLst/>
          </a:prstGeom>
          <a:noFill/>
        </p:spPr>
        <p:txBody>
          <a:bodyPr wrap="square" rtlCol="0">
            <a:spAutoFit/>
          </a:bodyPr>
          <a:lstStyle/>
          <a:p>
            <a:r>
              <a:rPr lang="en-US" sz="3200" dirty="0"/>
              <a:t>CAN module Modes: </a:t>
            </a:r>
            <a:r>
              <a:rPr lang="en-US" sz="3200" dirty="0" smtClean="0"/>
              <a:t>Basic Mode</a:t>
            </a:r>
            <a:endParaRPr lang="en-US" sz="3200" dirty="0"/>
          </a:p>
        </p:txBody>
      </p:sp>
    </p:spTree>
    <p:extLst>
      <p:ext uri="{BB962C8B-B14F-4D97-AF65-F5344CB8AC3E}">
        <p14:creationId xmlns:p14="http://schemas.microsoft.com/office/powerpoint/2010/main" val="388400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542" y="1178168"/>
            <a:ext cx="9438542" cy="3924151"/>
          </a:xfrm>
          <a:prstGeom prst="rect">
            <a:avLst/>
          </a:prstGeom>
          <a:noFill/>
        </p:spPr>
        <p:txBody>
          <a:bodyPr wrap="square" rtlCol="0">
            <a:spAutoFit/>
          </a:bodyPr>
          <a:lstStyle/>
          <a:p>
            <a:pPr lvl="1">
              <a:lnSpc>
                <a:spcPct val="150000"/>
              </a:lnSpc>
            </a:pPr>
            <a:r>
              <a:rPr lang="en-US" sz="2000" b="1" dirty="0" smtClean="0">
                <a:latin typeface="Calibri (Body)"/>
              </a:rPr>
              <a:t>Example 1:</a:t>
            </a:r>
            <a:r>
              <a:rPr lang="en-US" sz="2000" dirty="0"/>
              <a:t/>
            </a:r>
            <a:br>
              <a:rPr lang="en-US" sz="2000" dirty="0"/>
            </a:br>
            <a:r>
              <a:rPr lang="en-US" sz="2000" dirty="0" smtClean="0"/>
              <a:t>if </a:t>
            </a:r>
            <a:r>
              <a:rPr lang="en-US" dirty="0" smtClean="0"/>
              <a:t>we </a:t>
            </a:r>
            <a:r>
              <a:rPr lang="en-US" dirty="0"/>
              <a:t>want to receive CAN Frame ID's 1,2 &amp; 3, but </a:t>
            </a:r>
            <a:r>
              <a:rPr lang="en-US" dirty="0" smtClean="0"/>
              <a:t>we </a:t>
            </a:r>
            <a:r>
              <a:rPr lang="en-US" dirty="0"/>
              <a:t>don't want to receive CAN frame ID </a:t>
            </a:r>
            <a:r>
              <a:rPr lang="en-US" dirty="0" smtClean="0"/>
              <a:t>4</a:t>
            </a:r>
            <a:r>
              <a:rPr lang="en-US" sz="2000" dirty="0"/>
              <a:t/>
            </a:r>
            <a:br>
              <a:rPr lang="en-US" sz="2000" dirty="0"/>
            </a:br>
            <a:r>
              <a:rPr lang="en-US" dirty="0"/>
              <a:t>ID1 = 00000000001</a:t>
            </a:r>
            <a:r>
              <a:rPr lang="en-US" sz="2000" dirty="0"/>
              <a:t/>
            </a:r>
            <a:br>
              <a:rPr lang="en-US" sz="2000" dirty="0"/>
            </a:br>
            <a:r>
              <a:rPr lang="en-US" dirty="0"/>
              <a:t>ID2 = 00000000010</a:t>
            </a:r>
            <a:r>
              <a:rPr lang="en-US" sz="2000" dirty="0"/>
              <a:t/>
            </a:r>
            <a:br>
              <a:rPr lang="en-US" sz="2000" dirty="0"/>
            </a:br>
            <a:r>
              <a:rPr lang="en-US" dirty="0"/>
              <a:t>ID3 = 00000000011</a:t>
            </a:r>
            <a:r>
              <a:rPr lang="en-US" sz="2000" dirty="0"/>
              <a:t/>
            </a:r>
            <a:br>
              <a:rPr lang="en-US" sz="2000" dirty="0"/>
            </a:br>
            <a:r>
              <a:rPr lang="en-US" dirty="0"/>
              <a:t>ID4 = </a:t>
            </a:r>
            <a:r>
              <a:rPr lang="en-US" dirty="0" smtClean="0"/>
              <a:t>00000000100</a:t>
            </a:r>
            <a:endParaRPr lang="en-US" dirty="0"/>
          </a:p>
          <a:p>
            <a:pPr marL="742950" lvl="1" indent="-285750">
              <a:lnSpc>
                <a:spcPct val="150000"/>
              </a:lnSpc>
              <a:buFont typeface="Arial" panose="020B0604020202020204" pitchFamily="34" charset="0"/>
              <a:buChar char="•"/>
            </a:pPr>
            <a:r>
              <a:rPr lang="en-US" dirty="0"/>
              <a:t>set the Mask bits 0,1 = 0. This will cause the filter to ignore the two </a:t>
            </a:r>
            <a:r>
              <a:rPr lang="en-US" dirty="0" smtClean="0"/>
              <a:t>LSB </a:t>
            </a:r>
            <a:r>
              <a:rPr lang="en-US" dirty="0"/>
              <a:t>bits of the CAN ID.</a:t>
            </a:r>
            <a:br>
              <a:rPr lang="en-US" dirty="0"/>
            </a:br>
            <a:r>
              <a:rPr lang="en-US" dirty="0"/>
              <a:t>Mask = 11111111100</a:t>
            </a:r>
            <a:br>
              <a:rPr lang="en-US" dirty="0"/>
            </a:br>
            <a:endParaRPr lang="en-US" dirty="0" smtClean="0"/>
          </a:p>
        </p:txBody>
      </p:sp>
      <p:sp>
        <p:nvSpPr>
          <p:cNvPr id="3" name="TextBox 2"/>
          <p:cNvSpPr txBox="1"/>
          <p:nvPr/>
        </p:nvSpPr>
        <p:spPr>
          <a:xfrm>
            <a:off x="786911" y="531847"/>
            <a:ext cx="10647484" cy="584775"/>
          </a:xfrm>
          <a:prstGeom prst="rect">
            <a:avLst/>
          </a:prstGeom>
          <a:noFill/>
        </p:spPr>
        <p:txBody>
          <a:bodyPr wrap="square" rtlCol="0">
            <a:spAutoFit/>
          </a:bodyPr>
          <a:lstStyle/>
          <a:p>
            <a:r>
              <a:rPr lang="en-US" sz="3200" dirty="0" smtClean="0"/>
              <a:t>Message Identification</a:t>
            </a:r>
            <a:endParaRPr lang="en-US" sz="3200" dirty="0"/>
          </a:p>
        </p:txBody>
      </p:sp>
    </p:spTree>
    <p:extLst>
      <p:ext uri="{BB962C8B-B14F-4D97-AF65-F5344CB8AC3E}">
        <p14:creationId xmlns:p14="http://schemas.microsoft.com/office/powerpoint/2010/main" val="10345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6911" y="1264909"/>
            <a:ext cx="9438542" cy="2923877"/>
          </a:xfrm>
          <a:prstGeom prst="rect">
            <a:avLst/>
          </a:prstGeom>
          <a:noFill/>
        </p:spPr>
        <p:txBody>
          <a:bodyPr wrap="square" rtlCol="0">
            <a:spAutoFit/>
          </a:bodyPr>
          <a:lstStyle/>
          <a:p>
            <a:pPr latinLnBrk="1"/>
            <a:r>
              <a:rPr lang="en-US" sz="2000" b="1" dirty="0" smtClean="0">
                <a:latin typeface="Calibri (Body)"/>
              </a:rPr>
              <a:t>Example 2:</a:t>
            </a:r>
            <a:r>
              <a:rPr lang="en-US" sz="2000" dirty="0"/>
              <a:t/>
            </a:r>
            <a:br>
              <a:rPr lang="en-US" sz="2000" dirty="0"/>
            </a:br>
            <a:r>
              <a:rPr lang="en-US" dirty="0"/>
              <a:t>Suppose Node1 want to receive the only message with ID 0x245    </a:t>
            </a:r>
          </a:p>
          <a:p>
            <a:pPr latinLnBrk="1"/>
            <a:r>
              <a:rPr lang="en-US" dirty="0"/>
              <a:t> </a:t>
            </a:r>
          </a:p>
          <a:p>
            <a:pPr latinLnBrk="1"/>
            <a:r>
              <a:rPr lang="en-US" dirty="0"/>
              <a:t>Acceptance Filter =0x245  </a:t>
            </a:r>
            <a:r>
              <a:rPr lang="en-US" dirty="0" smtClean="0"/>
              <a:t> (</a:t>
            </a:r>
            <a:r>
              <a:rPr lang="en-US" b="1" dirty="0" err="1" smtClean="0"/>
              <a:t>CANIFnARBn</a:t>
            </a:r>
            <a:r>
              <a:rPr lang="en-US" dirty="0" smtClean="0"/>
              <a:t> register) </a:t>
            </a:r>
          </a:p>
          <a:p>
            <a:pPr latinLnBrk="1"/>
            <a:r>
              <a:rPr lang="en-US" dirty="0" smtClean="0"/>
              <a:t>  0 1 0 0 1 0 0 0 1 0 1  (</a:t>
            </a:r>
            <a:r>
              <a:rPr lang="en-US" dirty="0" err="1" smtClean="0"/>
              <a:t>RecieveID</a:t>
            </a:r>
            <a:r>
              <a:rPr lang="en-US" dirty="0" smtClean="0"/>
              <a:t>)            </a:t>
            </a:r>
          </a:p>
          <a:p>
            <a:pPr latinLnBrk="1"/>
            <a:r>
              <a:rPr lang="en-US" dirty="0"/>
              <a:t>  &amp;    </a:t>
            </a:r>
          </a:p>
          <a:p>
            <a:pPr latinLnBrk="1"/>
            <a:r>
              <a:rPr lang="en-US" dirty="0"/>
              <a:t>  1 1 1 1 1 1 1 1 1 1 1   (Mask Register</a:t>
            </a:r>
            <a:r>
              <a:rPr lang="en-US" dirty="0" smtClean="0"/>
              <a:t>) (</a:t>
            </a:r>
            <a:r>
              <a:rPr lang="en-US" b="1" dirty="0" smtClean="0"/>
              <a:t>CANIFnMSK1</a:t>
            </a:r>
            <a:r>
              <a:rPr lang="en-US" dirty="0" smtClean="0"/>
              <a:t> register)</a:t>
            </a:r>
            <a:endParaRPr lang="en-US" dirty="0"/>
          </a:p>
          <a:p>
            <a:pPr latinLnBrk="1"/>
            <a:r>
              <a:rPr lang="en-US" dirty="0"/>
              <a:t>-----------------------------------------------------     </a:t>
            </a:r>
          </a:p>
          <a:p>
            <a:pPr latinLnBrk="1"/>
            <a:r>
              <a:rPr lang="en-US" dirty="0"/>
              <a:t>  0 1 0 0 1 0 0 0 1 0 1  --&gt;Accepted ID </a:t>
            </a:r>
            <a:r>
              <a:rPr lang="en-US" dirty="0" smtClean="0"/>
              <a:t>(</a:t>
            </a:r>
            <a:r>
              <a:rPr lang="en-US" dirty="0"/>
              <a:t>0x245</a:t>
            </a:r>
            <a:r>
              <a:rPr lang="en-US" dirty="0" smtClean="0"/>
              <a:t>)</a:t>
            </a:r>
            <a:r>
              <a:rPr lang="en-US" dirty="0"/>
              <a:t/>
            </a:r>
            <a:br>
              <a:rPr lang="en-US" dirty="0"/>
            </a:br>
            <a:endParaRPr lang="en-US" dirty="0" smtClean="0"/>
          </a:p>
        </p:txBody>
      </p:sp>
      <p:sp>
        <p:nvSpPr>
          <p:cNvPr id="6" name="TextBox 5"/>
          <p:cNvSpPr txBox="1"/>
          <p:nvPr/>
        </p:nvSpPr>
        <p:spPr>
          <a:xfrm>
            <a:off x="786911" y="531847"/>
            <a:ext cx="10647484" cy="584775"/>
          </a:xfrm>
          <a:prstGeom prst="rect">
            <a:avLst/>
          </a:prstGeom>
          <a:noFill/>
        </p:spPr>
        <p:txBody>
          <a:bodyPr wrap="square" rtlCol="0">
            <a:spAutoFit/>
          </a:bodyPr>
          <a:lstStyle/>
          <a:p>
            <a:r>
              <a:rPr lang="en-US" sz="3200" dirty="0" smtClean="0"/>
              <a:t>Message Identification</a:t>
            </a:r>
            <a:endParaRPr lang="en-US" sz="3200" dirty="0"/>
          </a:p>
        </p:txBody>
      </p:sp>
      <p:sp>
        <p:nvSpPr>
          <p:cNvPr id="7" name="Rectangle 6"/>
          <p:cNvSpPr/>
          <p:nvPr/>
        </p:nvSpPr>
        <p:spPr>
          <a:xfrm>
            <a:off x="786911" y="3971754"/>
            <a:ext cx="8777653" cy="2031325"/>
          </a:xfrm>
          <a:prstGeom prst="rect">
            <a:avLst/>
          </a:prstGeom>
        </p:spPr>
        <p:txBody>
          <a:bodyPr wrap="square">
            <a:spAutoFit/>
          </a:bodyPr>
          <a:lstStyle/>
          <a:p>
            <a:pPr latinLnBrk="1"/>
            <a:r>
              <a:rPr lang="en-US" dirty="0">
                <a:solidFill>
                  <a:srgbClr val="800080"/>
                </a:solidFill>
                <a:latin typeface="inherit"/>
              </a:rPr>
              <a:t>if</a:t>
            </a:r>
            <a:r>
              <a:rPr lang="en-US" dirty="0">
                <a:solidFill>
                  <a:srgbClr val="333333"/>
                </a:solidFill>
                <a:latin typeface="inherit"/>
              </a:rPr>
              <a:t>((</a:t>
            </a:r>
            <a:r>
              <a:rPr lang="en-US" dirty="0">
                <a:solidFill>
                  <a:srgbClr val="004ED0"/>
                </a:solidFill>
                <a:latin typeface="inherit"/>
              </a:rPr>
              <a:t>Acceptance </a:t>
            </a:r>
            <a:r>
              <a:rPr lang="en-US" dirty="0">
                <a:latin typeface="inherit"/>
              </a:rPr>
              <a:t>Filter</a:t>
            </a:r>
            <a:r>
              <a:rPr lang="en-US" dirty="0">
                <a:solidFill>
                  <a:srgbClr val="006FE0"/>
                </a:solidFill>
                <a:latin typeface="inherit"/>
              </a:rPr>
              <a:t> &amp; </a:t>
            </a:r>
            <a:r>
              <a:rPr lang="en-US" dirty="0">
                <a:solidFill>
                  <a:srgbClr val="004ED0"/>
                </a:solidFill>
                <a:latin typeface="inherit"/>
              </a:rPr>
              <a:t>Mask </a:t>
            </a:r>
            <a:r>
              <a:rPr lang="en-US" dirty="0">
                <a:latin typeface="inherit"/>
              </a:rPr>
              <a:t>Register</a:t>
            </a:r>
            <a:r>
              <a:rPr lang="en-US" dirty="0">
                <a:solidFill>
                  <a:srgbClr val="333333"/>
                </a:solidFill>
                <a:latin typeface="inherit"/>
              </a:rPr>
              <a:t>)</a:t>
            </a:r>
            <a:r>
              <a:rPr lang="en-US" dirty="0">
                <a:solidFill>
                  <a:srgbClr val="006FE0"/>
                </a:solidFill>
                <a:latin typeface="inherit"/>
              </a:rPr>
              <a:t>==</a:t>
            </a:r>
            <a:r>
              <a:rPr lang="en-US" dirty="0">
                <a:solidFill>
                  <a:srgbClr val="333333"/>
                </a:solidFill>
                <a:latin typeface="inherit"/>
              </a:rPr>
              <a:t>(</a:t>
            </a:r>
            <a:r>
              <a:rPr lang="en-US" dirty="0" err="1">
                <a:solidFill>
                  <a:srgbClr val="002D7A"/>
                </a:solidFill>
                <a:latin typeface="inherit"/>
              </a:rPr>
              <a:t>RecieveID</a:t>
            </a:r>
            <a:r>
              <a:rPr lang="en-US" dirty="0">
                <a:solidFill>
                  <a:srgbClr val="006FE0"/>
                </a:solidFill>
                <a:latin typeface="inherit"/>
              </a:rPr>
              <a:t> &amp; </a:t>
            </a:r>
            <a:r>
              <a:rPr lang="en-US" dirty="0">
                <a:solidFill>
                  <a:srgbClr val="004ED0"/>
                </a:solidFill>
                <a:latin typeface="inherit"/>
              </a:rPr>
              <a:t>Mask </a:t>
            </a:r>
            <a:r>
              <a:rPr lang="en-US" dirty="0">
                <a:latin typeface="inherit"/>
              </a:rPr>
              <a:t>Register</a:t>
            </a:r>
            <a:r>
              <a:rPr lang="en-US" dirty="0">
                <a:solidFill>
                  <a:srgbClr val="333333"/>
                </a:solidFill>
                <a:latin typeface="inherit"/>
              </a:rPr>
              <a:t>))</a:t>
            </a:r>
            <a:r>
              <a:rPr lang="en-US" dirty="0">
                <a:solidFill>
                  <a:srgbClr val="006FE0"/>
                </a:solidFill>
                <a:latin typeface="inherit"/>
              </a:rPr>
              <a:t> </a:t>
            </a:r>
            <a:r>
              <a:rPr lang="en-US" dirty="0" smtClean="0">
                <a:solidFill>
                  <a:srgbClr val="006FE0"/>
                </a:solidFill>
                <a:latin typeface="inherit"/>
              </a:rPr>
              <a:t> </a:t>
            </a:r>
            <a:r>
              <a:rPr lang="en-US" dirty="0">
                <a:solidFill>
                  <a:srgbClr val="333333"/>
                </a:solidFill>
                <a:latin typeface="inherit"/>
              </a:rPr>
              <a:t>{</a:t>
            </a:r>
            <a:r>
              <a:rPr lang="en-US" dirty="0">
                <a:solidFill>
                  <a:srgbClr val="006FE0"/>
                </a:solidFill>
                <a:latin typeface="inherit"/>
              </a:rPr>
              <a:t>           </a:t>
            </a:r>
            <a:endParaRPr lang="en-US" dirty="0">
              <a:solidFill>
                <a:srgbClr val="000000"/>
              </a:solidFill>
              <a:latin typeface="Monaco"/>
            </a:endParaRPr>
          </a:p>
          <a:p>
            <a:pPr latinLnBrk="1"/>
            <a:r>
              <a:rPr lang="en-US" dirty="0">
                <a:solidFill>
                  <a:srgbClr val="006FE0"/>
                </a:solidFill>
                <a:latin typeface="inherit"/>
              </a:rPr>
              <a:t> </a:t>
            </a:r>
            <a:r>
              <a:rPr lang="en-US" dirty="0" smtClean="0">
                <a:solidFill>
                  <a:srgbClr val="006FE0"/>
                </a:solidFill>
                <a:latin typeface="inherit"/>
              </a:rPr>
              <a:t>	</a:t>
            </a:r>
            <a:r>
              <a:rPr lang="en-US" dirty="0">
                <a:solidFill>
                  <a:srgbClr val="00B050"/>
                </a:solidFill>
                <a:latin typeface="inherit"/>
              </a:rPr>
              <a:t> receive this message;  </a:t>
            </a:r>
            <a:r>
              <a:rPr lang="en-US" dirty="0">
                <a:solidFill>
                  <a:srgbClr val="006FE0"/>
                </a:solidFill>
                <a:latin typeface="inherit"/>
              </a:rPr>
              <a:t>         </a:t>
            </a:r>
            <a:endParaRPr lang="en-US" dirty="0">
              <a:solidFill>
                <a:srgbClr val="000000"/>
              </a:solidFill>
              <a:latin typeface="Monaco"/>
            </a:endParaRPr>
          </a:p>
          <a:p>
            <a:pPr latinLnBrk="1"/>
            <a:r>
              <a:rPr lang="en-US" dirty="0">
                <a:solidFill>
                  <a:srgbClr val="333333"/>
                </a:solidFill>
                <a:latin typeface="inherit"/>
              </a:rPr>
              <a:t>}</a:t>
            </a:r>
            <a:r>
              <a:rPr lang="en-US" dirty="0">
                <a:solidFill>
                  <a:srgbClr val="006FE0"/>
                </a:solidFill>
                <a:latin typeface="inherit"/>
              </a:rPr>
              <a:t>         </a:t>
            </a:r>
            <a:endParaRPr lang="en-US" dirty="0">
              <a:solidFill>
                <a:srgbClr val="000000"/>
              </a:solidFill>
              <a:latin typeface="Monaco"/>
            </a:endParaRPr>
          </a:p>
          <a:p>
            <a:pPr latinLnBrk="1"/>
            <a:r>
              <a:rPr lang="en-US" dirty="0">
                <a:solidFill>
                  <a:srgbClr val="800080"/>
                </a:solidFill>
                <a:latin typeface="inherit"/>
              </a:rPr>
              <a:t>else</a:t>
            </a:r>
            <a:r>
              <a:rPr lang="en-US" dirty="0">
                <a:solidFill>
                  <a:srgbClr val="006FE0"/>
                </a:solidFill>
                <a:latin typeface="inherit"/>
              </a:rPr>
              <a:t>          </a:t>
            </a:r>
            <a:endParaRPr lang="en-US" dirty="0">
              <a:solidFill>
                <a:srgbClr val="000000"/>
              </a:solidFill>
              <a:latin typeface="Monaco"/>
            </a:endParaRPr>
          </a:p>
          <a:p>
            <a:pPr latinLnBrk="1"/>
            <a:r>
              <a:rPr lang="en-US" dirty="0">
                <a:solidFill>
                  <a:srgbClr val="333333"/>
                </a:solidFill>
                <a:latin typeface="inherit"/>
              </a:rPr>
              <a:t>{</a:t>
            </a:r>
            <a:r>
              <a:rPr lang="en-US" dirty="0">
                <a:solidFill>
                  <a:srgbClr val="006FE0"/>
                </a:solidFill>
                <a:latin typeface="inherit"/>
              </a:rPr>
              <a:t>              </a:t>
            </a:r>
            <a:endParaRPr lang="en-US" dirty="0">
              <a:solidFill>
                <a:srgbClr val="000000"/>
              </a:solidFill>
              <a:latin typeface="Monaco"/>
            </a:endParaRPr>
          </a:p>
          <a:p>
            <a:pPr latinLnBrk="1"/>
            <a:r>
              <a:rPr lang="en-US" dirty="0" smtClean="0">
                <a:solidFill>
                  <a:srgbClr val="000000"/>
                </a:solidFill>
                <a:latin typeface="inherit"/>
              </a:rPr>
              <a:t>	</a:t>
            </a:r>
            <a:r>
              <a:rPr lang="en-US" dirty="0" smtClean="0">
                <a:solidFill>
                  <a:srgbClr val="FF0000"/>
                </a:solidFill>
                <a:latin typeface="inherit"/>
              </a:rPr>
              <a:t>Don't </a:t>
            </a:r>
            <a:r>
              <a:rPr lang="en-US" dirty="0">
                <a:solidFill>
                  <a:srgbClr val="FF0000"/>
                </a:solidFill>
                <a:latin typeface="inherit"/>
              </a:rPr>
              <a:t>receive this message;</a:t>
            </a:r>
            <a:r>
              <a:rPr lang="en-US" dirty="0">
                <a:solidFill>
                  <a:srgbClr val="008000"/>
                </a:solidFill>
                <a:latin typeface="inherit"/>
              </a:rPr>
              <a:t>          </a:t>
            </a:r>
            <a:endParaRPr lang="en-US" dirty="0">
              <a:solidFill>
                <a:srgbClr val="000000"/>
              </a:solidFill>
              <a:latin typeface="Monaco"/>
            </a:endParaRPr>
          </a:p>
          <a:p>
            <a:pPr latinLnBrk="1"/>
            <a:r>
              <a:rPr lang="en-US" dirty="0">
                <a:solidFill>
                  <a:srgbClr val="008000"/>
                </a:solidFill>
                <a:latin typeface="inherit"/>
              </a:rPr>
              <a:t>} </a:t>
            </a:r>
            <a:endParaRPr lang="en-US" dirty="0">
              <a:solidFill>
                <a:srgbClr val="000000"/>
              </a:solidFill>
              <a:latin typeface="Monaco"/>
            </a:endParaRPr>
          </a:p>
        </p:txBody>
      </p:sp>
    </p:spTree>
    <p:extLst>
      <p:ext uri="{BB962C8B-B14F-4D97-AF65-F5344CB8AC3E}">
        <p14:creationId xmlns:p14="http://schemas.microsoft.com/office/powerpoint/2010/main" val="1333035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6911" y="531847"/>
            <a:ext cx="10647484" cy="584775"/>
          </a:xfrm>
          <a:prstGeom prst="rect">
            <a:avLst/>
          </a:prstGeom>
          <a:noFill/>
        </p:spPr>
        <p:txBody>
          <a:bodyPr wrap="square" rtlCol="0">
            <a:spAutoFit/>
          </a:bodyPr>
          <a:lstStyle/>
          <a:p>
            <a:r>
              <a:rPr lang="en-US" sz="3200" dirty="0" smtClean="0"/>
              <a:t>Message Identification</a:t>
            </a:r>
            <a:endParaRPr lang="en-US" sz="3200" dirty="0"/>
          </a:p>
        </p:txBody>
      </p:sp>
      <p:sp>
        <p:nvSpPr>
          <p:cNvPr id="5" name="Rectangle 4"/>
          <p:cNvSpPr/>
          <p:nvPr/>
        </p:nvSpPr>
        <p:spPr>
          <a:xfrm>
            <a:off x="786911" y="1116622"/>
            <a:ext cx="10647484" cy="5078313"/>
          </a:xfrm>
          <a:prstGeom prst="rect">
            <a:avLst/>
          </a:prstGeom>
        </p:spPr>
        <p:txBody>
          <a:bodyPr wrap="square">
            <a:spAutoFit/>
          </a:bodyPr>
          <a:lstStyle/>
          <a:p>
            <a:pPr latinLnBrk="1"/>
            <a:r>
              <a:rPr lang="en-US" sz="2000" b="1" dirty="0">
                <a:latin typeface="Calibri (Body)"/>
              </a:rPr>
              <a:t>Example </a:t>
            </a:r>
            <a:r>
              <a:rPr lang="en-US" sz="2000" b="1" dirty="0" smtClean="0">
                <a:latin typeface="Calibri (Body)"/>
              </a:rPr>
              <a:t>3:</a:t>
            </a:r>
            <a:endParaRPr lang="en-US" sz="2000" dirty="0" smtClean="0">
              <a:solidFill>
                <a:srgbClr val="008000"/>
              </a:solidFill>
              <a:latin typeface="inherit"/>
            </a:endParaRPr>
          </a:p>
          <a:p>
            <a:pPr latinLnBrk="1"/>
            <a:r>
              <a:rPr lang="en-US" dirty="0" smtClean="0">
                <a:latin typeface="inherit"/>
              </a:rPr>
              <a:t>If </a:t>
            </a:r>
            <a:r>
              <a:rPr lang="en-US" dirty="0">
                <a:latin typeface="inherit"/>
              </a:rPr>
              <a:t>node1 wants to allow all Message-ID of range 0x240 to 0x24F  </a:t>
            </a:r>
            <a:endParaRPr lang="en-US" dirty="0" smtClean="0">
              <a:latin typeface="inherit"/>
            </a:endParaRPr>
          </a:p>
          <a:p>
            <a:pPr latinLnBrk="1"/>
            <a:r>
              <a:rPr lang="en-US" dirty="0">
                <a:latin typeface="inherit"/>
              </a:rPr>
              <a:t>       </a:t>
            </a:r>
            <a:endParaRPr lang="en-US" dirty="0" smtClean="0">
              <a:latin typeface="inherit"/>
            </a:endParaRPr>
          </a:p>
          <a:p>
            <a:pPr latinLnBrk="1"/>
            <a:r>
              <a:rPr lang="en-US" dirty="0" smtClean="0">
                <a:latin typeface="inherit"/>
              </a:rPr>
              <a:t>Acceptance </a:t>
            </a:r>
            <a:r>
              <a:rPr lang="en-US" dirty="0">
                <a:latin typeface="inherit"/>
              </a:rPr>
              <a:t>Filter =0x240     </a:t>
            </a:r>
            <a:r>
              <a:rPr lang="en-US" dirty="0"/>
              <a:t> (</a:t>
            </a:r>
            <a:r>
              <a:rPr lang="en-US" b="1" dirty="0" err="1"/>
              <a:t>CANIFnARBn</a:t>
            </a:r>
            <a:r>
              <a:rPr lang="en-US" dirty="0"/>
              <a:t> register) </a:t>
            </a:r>
            <a:endParaRPr lang="en-US" dirty="0">
              <a:latin typeface="Monaco"/>
            </a:endParaRPr>
          </a:p>
          <a:p>
            <a:pPr latinLnBrk="1"/>
            <a:r>
              <a:rPr lang="en-US" dirty="0">
                <a:latin typeface="inherit"/>
              </a:rPr>
              <a:t>0 1 0 0 1 0 0 0 0 0 0   (Acceptance Filter)      </a:t>
            </a:r>
            <a:endParaRPr lang="en-US" dirty="0" smtClean="0">
              <a:latin typeface="Monaco"/>
            </a:endParaRPr>
          </a:p>
          <a:p>
            <a:pPr latinLnBrk="1"/>
            <a:r>
              <a:rPr lang="en-US" dirty="0">
                <a:latin typeface="inherit"/>
              </a:rPr>
              <a:t> &amp;     </a:t>
            </a:r>
            <a:endParaRPr lang="en-US" dirty="0">
              <a:latin typeface="Monaco"/>
            </a:endParaRPr>
          </a:p>
          <a:p>
            <a:pPr latinLnBrk="1"/>
            <a:r>
              <a:rPr lang="en-US" dirty="0">
                <a:latin typeface="inherit"/>
              </a:rPr>
              <a:t>1 1 1 1 1 1 1 0 0 0 0   (Mask Register)</a:t>
            </a:r>
            <a:endParaRPr lang="en-US" dirty="0">
              <a:latin typeface="Monaco"/>
            </a:endParaRPr>
          </a:p>
          <a:p>
            <a:pPr latinLnBrk="1"/>
            <a:r>
              <a:rPr lang="en-US" dirty="0">
                <a:latin typeface="inherit"/>
              </a:rPr>
              <a:t>-----------------------------------------------------    </a:t>
            </a:r>
            <a:endParaRPr lang="en-US" dirty="0">
              <a:latin typeface="Monaco"/>
            </a:endParaRPr>
          </a:p>
          <a:p>
            <a:pPr latinLnBrk="1"/>
            <a:r>
              <a:rPr lang="en-US" dirty="0">
                <a:latin typeface="inherit"/>
              </a:rPr>
              <a:t>0 1 0 0 1 0 0 x </a:t>
            </a:r>
            <a:r>
              <a:rPr lang="en-US" dirty="0" err="1">
                <a:latin typeface="inherit"/>
              </a:rPr>
              <a:t>x</a:t>
            </a:r>
            <a:r>
              <a:rPr lang="en-US" dirty="0">
                <a:latin typeface="inherit"/>
              </a:rPr>
              <a:t> </a:t>
            </a:r>
            <a:r>
              <a:rPr lang="en-US" dirty="0" err="1">
                <a:latin typeface="inherit"/>
              </a:rPr>
              <a:t>x</a:t>
            </a:r>
            <a:r>
              <a:rPr lang="en-US" dirty="0">
                <a:latin typeface="inherit"/>
              </a:rPr>
              <a:t> </a:t>
            </a:r>
            <a:r>
              <a:rPr lang="en-US" dirty="0" err="1">
                <a:latin typeface="inherit"/>
              </a:rPr>
              <a:t>x</a:t>
            </a:r>
            <a:r>
              <a:rPr lang="en-US" dirty="0">
                <a:latin typeface="inherit"/>
              </a:rPr>
              <a:t>  --&gt;Accepted ID (x </a:t>
            </a:r>
            <a:r>
              <a:rPr lang="en-US" dirty="0" smtClean="0">
                <a:latin typeface="inherit"/>
              </a:rPr>
              <a:t>means </a:t>
            </a:r>
            <a:r>
              <a:rPr lang="en-US" dirty="0">
                <a:latin typeface="inherit"/>
              </a:rPr>
              <a:t>don't care) </a:t>
            </a:r>
            <a:endParaRPr lang="en-US" dirty="0">
              <a:latin typeface="Monaco"/>
            </a:endParaRPr>
          </a:p>
          <a:p>
            <a:pPr latinLnBrk="1"/>
            <a:r>
              <a:rPr lang="en-US" dirty="0">
                <a:solidFill>
                  <a:srgbClr val="000000"/>
                </a:solidFill>
                <a:latin typeface="Monaco"/>
              </a:rPr>
              <a:t> </a:t>
            </a:r>
          </a:p>
          <a:p>
            <a:pPr latinLnBrk="1"/>
            <a:r>
              <a:rPr lang="en-US" dirty="0">
                <a:solidFill>
                  <a:srgbClr val="00B050"/>
                </a:solidFill>
                <a:latin typeface="inherit"/>
              </a:rPr>
              <a:t>Accepted IDs:  </a:t>
            </a:r>
            <a:endParaRPr lang="en-US" dirty="0">
              <a:solidFill>
                <a:srgbClr val="00B050"/>
              </a:solidFill>
              <a:latin typeface="Monaco"/>
            </a:endParaRPr>
          </a:p>
          <a:p>
            <a:pPr latinLnBrk="1"/>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smtClean="0">
                <a:solidFill>
                  <a:srgbClr val="CE0000"/>
                </a:solidFill>
                <a:latin typeface="inherit"/>
              </a:rPr>
              <a:t>0 </a:t>
            </a:r>
            <a:r>
              <a:rPr lang="en-US" dirty="0" smtClean="0">
                <a:solidFill>
                  <a:srgbClr val="333333"/>
                </a:solidFill>
                <a:latin typeface="inherit"/>
              </a:rPr>
              <a:t>(</a:t>
            </a:r>
            <a:r>
              <a:rPr lang="en-US" dirty="0">
                <a:solidFill>
                  <a:srgbClr val="CE0000"/>
                </a:solidFill>
                <a:latin typeface="inherit"/>
              </a:rPr>
              <a:t>0x240</a:t>
            </a:r>
            <a:r>
              <a:rPr lang="en-US" dirty="0">
                <a:solidFill>
                  <a:srgbClr val="333333"/>
                </a:solidFill>
                <a:latin typeface="inherit"/>
              </a:rPr>
              <a:t>)</a:t>
            </a:r>
            <a:r>
              <a:rPr lang="en-US" dirty="0">
                <a:solidFill>
                  <a:srgbClr val="006FE0"/>
                </a:solidFill>
                <a:latin typeface="inherit"/>
              </a:rPr>
              <a:t> </a:t>
            </a:r>
            <a:endParaRPr lang="en-US" dirty="0">
              <a:solidFill>
                <a:srgbClr val="000000"/>
              </a:solidFill>
              <a:latin typeface="Monaco"/>
            </a:endParaRPr>
          </a:p>
          <a:p>
            <a:pPr latinLnBrk="1"/>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smtClean="0">
                <a:solidFill>
                  <a:srgbClr val="CE0000"/>
                </a:solidFill>
                <a:latin typeface="inherit"/>
              </a:rPr>
              <a:t>1 </a:t>
            </a:r>
            <a:r>
              <a:rPr lang="en-US" dirty="0" smtClean="0">
                <a:solidFill>
                  <a:srgbClr val="333333"/>
                </a:solidFill>
                <a:latin typeface="inherit"/>
              </a:rPr>
              <a:t>(</a:t>
            </a:r>
            <a:r>
              <a:rPr lang="en-US" dirty="0">
                <a:solidFill>
                  <a:srgbClr val="CE0000"/>
                </a:solidFill>
                <a:latin typeface="inherit"/>
              </a:rPr>
              <a:t>0x241</a:t>
            </a:r>
            <a:r>
              <a:rPr lang="en-US" dirty="0">
                <a:solidFill>
                  <a:srgbClr val="333333"/>
                </a:solidFill>
                <a:latin typeface="inherit"/>
              </a:rPr>
              <a:t>)</a:t>
            </a:r>
            <a:endParaRPr lang="en-US" dirty="0">
              <a:solidFill>
                <a:srgbClr val="000000"/>
              </a:solidFill>
              <a:latin typeface="Monaco"/>
            </a:endParaRPr>
          </a:p>
          <a:p>
            <a:pPr latinLnBrk="1"/>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smtClean="0">
                <a:solidFill>
                  <a:srgbClr val="CE0000"/>
                </a:solidFill>
                <a:latin typeface="inherit"/>
              </a:rPr>
              <a:t>0 </a:t>
            </a:r>
            <a:r>
              <a:rPr lang="en-US" dirty="0" smtClean="0">
                <a:solidFill>
                  <a:srgbClr val="333333"/>
                </a:solidFill>
                <a:latin typeface="inherit"/>
              </a:rPr>
              <a:t>(</a:t>
            </a:r>
            <a:r>
              <a:rPr lang="en-US" dirty="0">
                <a:solidFill>
                  <a:srgbClr val="CE0000"/>
                </a:solidFill>
                <a:latin typeface="inherit"/>
              </a:rPr>
              <a:t>0x242</a:t>
            </a:r>
            <a:r>
              <a:rPr lang="en-US" dirty="0">
                <a:solidFill>
                  <a:srgbClr val="333333"/>
                </a:solidFill>
                <a:latin typeface="inherit"/>
              </a:rPr>
              <a:t>)</a:t>
            </a:r>
            <a:endParaRPr lang="en-US" dirty="0">
              <a:solidFill>
                <a:srgbClr val="000000"/>
              </a:solidFill>
              <a:latin typeface="Monaco"/>
            </a:endParaRPr>
          </a:p>
          <a:p>
            <a:pPr latinLnBrk="1"/>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smtClean="0">
                <a:solidFill>
                  <a:srgbClr val="CE0000"/>
                </a:solidFill>
                <a:latin typeface="inherit"/>
              </a:rPr>
              <a:t>1 </a:t>
            </a:r>
            <a:r>
              <a:rPr lang="en-US" dirty="0" smtClean="0">
                <a:solidFill>
                  <a:srgbClr val="333333"/>
                </a:solidFill>
                <a:latin typeface="inherit"/>
              </a:rPr>
              <a:t>(</a:t>
            </a:r>
            <a:r>
              <a:rPr lang="en-US" dirty="0">
                <a:solidFill>
                  <a:srgbClr val="CE0000"/>
                </a:solidFill>
                <a:latin typeface="inherit"/>
              </a:rPr>
              <a:t>0x243</a:t>
            </a:r>
            <a:r>
              <a:rPr lang="en-US" dirty="0">
                <a:solidFill>
                  <a:srgbClr val="333333"/>
                </a:solidFill>
                <a:latin typeface="inherit"/>
              </a:rPr>
              <a:t>)</a:t>
            </a:r>
            <a:r>
              <a:rPr lang="en-US" dirty="0">
                <a:solidFill>
                  <a:srgbClr val="006FE0"/>
                </a:solidFill>
                <a:latin typeface="inherit"/>
              </a:rPr>
              <a:t> </a:t>
            </a:r>
            <a:endParaRPr lang="en-US" dirty="0">
              <a:solidFill>
                <a:srgbClr val="000000"/>
              </a:solidFill>
              <a:latin typeface="Monaco"/>
            </a:endParaRPr>
          </a:p>
          <a:p>
            <a:pPr latinLnBrk="1"/>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smtClean="0">
                <a:solidFill>
                  <a:srgbClr val="CE0000"/>
                </a:solidFill>
                <a:latin typeface="inherit"/>
              </a:rPr>
              <a:t>0 </a:t>
            </a:r>
            <a:r>
              <a:rPr lang="en-US" dirty="0" smtClean="0">
                <a:solidFill>
                  <a:srgbClr val="333333"/>
                </a:solidFill>
                <a:latin typeface="inherit"/>
              </a:rPr>
              <a:t>(</a:t>
            </a:r>
            <a:r>
              <a:rPr lang="en-US" dirty="0">
                <a:solidFill>
                  <a:srgbClr val="CE0000"/>
                </a:solidFill>
                <a:latin typeface="inherit"/>
              </a:rPr>
              <a:t>0x24E</a:t>
            </a:r>
            <a:r>
              <a:rPr lang="en-US" dirty="0">
                <a:solidFill>
                  <a:srgbClr val="333333"/>
                </a:solidFill>
                <a:latin typeface="inherit"/>
              </a:rPr>
              <a:t>)</a:t>
            </a:r>
            <a:r>
              <a:rPr lang="en-US" dirty="0">
                <a:solidFill>
                  <a:srgbClr val="006FE0"/>
                </a:solidFill>
                <a:latin typeface="inherit"/>
              </a:rPr>
              <a:t> </a:t>
            </a:r>
            <a:endParaRPr lang="en-US" dirty="0">
              <a:solidFill>
                <a:srgbClr val="000000"/>
              </a:solidFill>
              <a:latin typeface="Monaco"/>
            </a:endParaRPr>
          </a:p>
          <a:p>
            <a:pPr latinLnBrk="1"/>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0</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a:solidFill>
                  <a:srgbClr val="CE0000"/>
                </a:solidFill>
                <a:latin typeface="inherit"/>
              </a:rPr>
              <a:t>1</a:t>
            </a:r>
            <a:r>
              <a:rPr lang="en-US" dirty="0">
                <a:solidFill>
                  <a:srgbClr val="006FE0"/>
                </a:solidFill>
                <a:latin typeface="inherit"/>
              </a:rPr>
              <a:t> </a:t>
            </a:r>
            <a:r>
              <a:rPr lang="en-US" dirty="0" smtClean="0">
                <a:solidFill>
                  <a:srgbClr val="CE0000"/>
                </a:solidFill>
                <a:latin typeface="inherit"/>
              </a:rPr>
              <a:t>1 </a:t>
            </a:r>
            <a:r>
              <a:rPr lang="en-US" dirty="0" smtClean="0">
                <a:solidFill>
                  <a:srgbClr val="333333"/>
                </a:solidFill>
                <a:latin typeface="inherit"/>
              </a:rPr>
              <a:t>(</a:t>
            </a:r>
            <a:r>
              <a:rPr lang="en-US" dirty="0">
                <a:solidFill>
                  <a:srgbClr val="CE0000"/>
                </a:solidFill>
                <a:latin typeface="inherit"/>
              </a:rPr>
              <a:t>0x24F</a:t>
            </a:r>
            <a:r>
              <a:rPr lang="en-US" dirty="0">
                <a:solidFill>
                  <a:srgbClr val="333333"/>
                </a:solidFill>
                <a:latin typeface="inherit"/>
              </a:rPr>
              <a:t>)</a:t>
            </a:r>
            <a:endParaRPr lang="en-US" dirty="0">
              <a:solidFill>
                <a:srgbClr val="000000"/>
              </a:solidFill>
              <a:latin typeface="Monaco"/>
            </a:endParaRPr>
          </a:p>
          <a:p>
            <a:pPr latinLnBrk="1"/>
            <a:r>
              <a:rPr lang="en-US" dirty="0">
                <a:solidFill>
                  <a:srgbClr val="000000"/>
                </a:solidFill>
                <a:latin typeface="Monaco"/>
              </a:rPr>
              <a:t> </a:t>
            </a:r>
          </a:p>
        </p:txBody>
      </p:sp>
    </p:spTree>
    <p:extLst>
      <p:ext uri="{BB962C8B-B14F-4D97-AF65-F5344CB8AC3E}">
        <p14:creationId xmlns:p14="http://schemas.microsoft.com/office/powerpoint/2010/main" val="2443549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Initialization steps </a:t>
            </a:r>
            <a:r>
              <a:rPr lang="en-US" sz="3200" dirty="0"/>
              <a:t>: Initialization </a:t>
            </a:r>
          </a:p>
        </p:txBody>
      </p:sp>
      <p:sp>
        <p:nvSpPr>
          <p:cNvPr id="3" name="TextBox 2"/>
          <p:cNvSpPr txBox="1"/>
          <p:nvPr/>
        </p:nvSpPr>
        <p:spPr>
          <a:xfrm>
            <a:off x="690196" y="1257299"/>
            <a:ext cx="10709030" cy="1938992"/>
          </a:xfrm>
          <a:prstGeom prst="rect">
            <a:avLst/>
          </a:prstGeom>
          <a:noFill/>
        </p:spPr>
        <p:txBody>
          <a:bodyPr wrap="square" rtlCol="0">
            <a:spAutoFit/>
          </a:bodyPr>
          <a:lstStyle/>
          <a:p>
            <a:pPr marL="914400" lvl="1" indent="-457200">
              <a:buFont typeface="+mj-lt"/>
              <a:buAutoNum type="arabicPeriod"/>
            </a:pPr>
            <a:r>
              <a:rPr lang="en-US" sz="2000" dirty="0"/>
              <a:t>the peripheral clock must be enabled using the </a:t>
            </a:r>
            <a:r>
              <a:rPr lang="en-US" sz="2000" b="1" dirty="0"/>
              <a:t>RCGC0</a:t>
            </a:r>
            <a:r>
              <a:rPr lang="en-US" sz="2000" dirty="0"/>
              <a:t> register </a:t>
            </a:r>
            <a:r>
              <a:rPr lang="en-US" sz="2000" dirty="0" smtClean="0"/>
              <a:t>to </a:t>
            </a:r>
            <a:r>
              <a:rPr lang="en-US" sz="2000" dirty="0"/>
              <a:t>use the CAN </a:t>
            </a:r>
            <a:r>
              <a:rPr lang="en-US" sz="2000" dirty="0" smtClean="0"/>
              <a:t>controller.</a:t>
            </a:r>
          </a:p>
          <a:p>
            <a:pPr marL="914400" lvl="1" indent="-457200">
              <a:buFont typeface="+mj-lt"/>
              <a:buAutoNum type="arabicPeriod"/>
            </a:pPr>
            <a:r>
              <a:rPr lang="en-US" sz="2000" dirty="0"/>
              <a:t>the clock to the appropriate GPIO module must be enabled via the </a:t>
            </a:r>
            <a:r>
              <a:rPr lang="en-US" sz="2000" b="1" dirty="0" smtClean="0"/>
              <a:t>RCGC2 </a:t>
            </a:r>
            <a:r>
              <a:rPr lang="en-US" sz="2000" dirty="0" smtClean="0"/>
              <a:t>register.</a:t>
            </a:r>
          </a:p>
          <a:p>
            <a:pPr marL="914400" lvl="1" indent="-457200">
              <a:buFont typeface="+mj-lt"/>
              <a:buAutoNum type="arabicPeriod"/>
            </a:pPr>
            <a:r>
              <a:rPr lang="en-US" sz="2000" dirty="0" smtClean="0"/>
              <a:t>Pins Initialization </a:t>
            </a:r>
            <a:r>
              <a:rPr lang="en-US" sz="2000" dirty="0"/>
              <a:t>and configuration (AFSEL, </a:t>
            </a:r>
            <a:r>
              <a:rPr lang="en-US" sz="2000" dirty="0" err="1" smtClean="0"/>
              <a:t>PMCn</a:t>
            </a:r>
            <a:r>
              <a:rPr lang="en-US" sz="2000" dirty="0"/>
              <a:t> </a:t>
            </a:r>
            <a:r>
              <a:rPr lang="en-US" sz="2000" dirty="0" smtClean="0"/>
              <a:t>.. )</a:t>
            </a:r>
          </a:p>
          <a:p>
            <a:pPr marL="914400" lvl="1" indent="-457200">
              <a:buFont typeface="+mj-lt"/>
              <a:buAutoNum type="arabicPeriod"/>
            </a:pPr>
            <a:r>
              <a:rPr lang="en-US" sz="2000" dirty="0" smtClean="0"/>
              <a:t>Set </a:t>
            </a:r>
            <a:r>
              <a:rPr lang="en-US" sz="2000" b="1" dirty="0" smtClean="0"/>
              <a:t>INIT</a:t>
            </a:r>
            <a:r>
              <a:rPr lang="en-US" sz="2000" dirty="0" smtClean="0"/>
              <a:t> </a:t>
            </a:r>
            <a:r>
              <a:rPr lang="en-US" sz="2000" dirty="0"/>
              <a:t>bit in the CAN Control (CANCTL) register</a:t>
            </a:r>
            <a:endParaRPr lang="en-US" sz="2000" dirty="0" smtClean="0"/>
          </a:p>
          <a:p>
            <a:pPr marL="914400" lvl="1" indent="-457200">
              <a:buFont typeface="+mj-lt"/>
              <a:buAutoNum type="arabicPeriod"/>
            </a:pPr>
            <a:endParaRPr lang="en-US" sz="2000" dirty="0" smtClean="0"/>
          </a:p>
          <a:p>
            <a:pPr marL="914400" lvl="1" indent="-457200">
              <a:buFont typeface="+mj-lt"/>
              <a:buAutoNum type="arabicPeriod"/>
            </a:pPr>
            <a:endParaRPr lang="en-US" sz="2000" b="1" dirty="0"/>
          </a:p>
        </p:txBody>
      </p:sp>
      <p:pic>
        <p:nvPicPr>
          <p:cNvPr id="4" name="Picture 3"/>
          <p:cNvPicPr>
            <a:picLocks noChangeAspect="1"/>
          </p:cNvPicPr>
          <p:nvPr/>
        </p:nvPicPr>
        <p:blipFill>
          <a:blip r:embed="rId2"/>
          <a:stretch>
            <a:fillRect/>
          </a:stretch>
        </p:blipFill>
        <p:spPr>
          <a:xfrm>
            <a:off x="1120111" y="2824246"/>
            <a:ext cx="9536166" cy="2978304"/>
          </a:xfrm>
          <a:prstGeom prst="rect">
            <a:avLst/>
          </a:prstGeom>
        </p:spPr>
      </p:pic>
    </p:spTree>
    <p:extLst>
      <p:ext uri="{BB962C8B-B14F-4D97-AF65-F5344CB8AC3E}">
        <p14:creationId xmlns:p14="http://schemas.microsoft.com/office/powerpoint/2010/main" val="57779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Initialization steps </a:t>
            </a:r>
            <a:r>
              <a:rPr lang="en-US" sz="3200" dirty="0"/>
              <a:t>: Initialization </a:t>
            </a:r>
          </a:p>
        </p:txBody>
      </p:sp>
      <p:sp>
        <p:nvSpPr>
          <p:cNvPr id="3" name="TextBox 2"/>
          <p:cNvSpPr txBox="1"/>
          <p:nvPr/>
        </p:nvSpPr>
        <p:spPr>
          <a:xfrm>
            <a:off x="690196" y="1257299"/>
            <a:ext cx="10709030" cy="2246769"/>
          </a:xfrm>
          <a:prstGeom prst="rect">
            <a:avLst/>
          </a:prstGeom>
          <a:noFill/>
        </p:spPr>
        <p:txBody>
          <a:bodyPr wrap="square" rtlCol="0">
            <a:spAutoFit/>
          </a:bodyPr>
          <a:lstStyle/>
          <a:p>
            <a:pPr lvl="1"/>
            <a:r>
              <a:rPr lang="en-US" sz="2000" dirty="0" smtClean="0">
                <a:latin typeface="Calibri (Body)"/>
              </a:rPr>
              <a:t>5.     Setting </a:t>
            </a:r>
            <a:r>
              <a:rPr lang="en-US" sz="2000" dirty="0">
                <a:latin typeface="Calibri (Body)"/>
              </a:rPr>
              <a:t>the </a:t>
            </a:r>
            <a:r>
              <a:rPr lang="en-US" sz="2000" b="1" dirty="0">
                <a:latin typeface="Calibri (Body)"/>
              </a:rPr>
              <a:t>CCE</a:t>
            </a:r>
            <a:r>
              <a:rPr lang="en-US" sz="2000" dirty="0">
                <a:latin typeface="Calibri (Body)"/>
              </a:rPr>
              <a:t> bit to edit CANBIT </a:t>
            </a:r>
            <a:r>
              <a:rPr lang="en-US" sz="2000" dirty="0" smtClean="0">
                <a:latin typeface="Calibri (Body)"/>
              </a:rPr>
              <a:t>Register</a:t>
            </a:r>
          </a:p>
          <a:p>
            <a:pPr marL="914400" lvl="1" indent="-457200">
              <a:buAutoNum type="arabicPeriod" startAt="6"/>
            </a:pPr>
            <a:r>
              <a:rPr lang="en-US" sz="2000" dirty="0" smtClean="0">
                <a:latin typeface="Calibri (Body)"/>
              </a:rPr>
              <a:t>Set </a:t>
            </a:r>
            <a:r>
              <a:rPr lang="en-US" sz="2000" dirty="0">
                <a:latin typeface="Calibri (Body)"/>
              </a:rPr>
              <a:t>the CAN Bit </a:t>
            </a:r>
            <a:r>
              <a:rPr lang="en-US" sz="2000" dirty="0" smtClean="0">
                <a:latin typeface="Calibri (Body)"/>
              </a:rPr>
              <a:t>Timing </a:t>
            </a:r>
            <a:r>
              <a:rPr lang="en-US" sz="2000" dirty="0">
                <a:latin typeface="Calibri (Body)"/>
              </a:rPr>
              <a:t>(CANBIT) register</a:t>
            </a:r>
            <a:r>
              <a:rPr lang="en-US" sz="2000" dirty="0" smtClean="0">
                <a:latin typeface="Calibri (Body)"/>
              </a:rPr>
              <a:t>: This </a:t>
            </a:r>
            <a:r>
              <a:rPr lang="en-US" sz="2000" dirty="0">
                <a:latin typeface="Calibri (Body)"/>
              </a:rPr>
              <a:t>register is used to program the bit </a:t>
            </a:r>
            <a:r>
              <a:rPr lang="en-US" sz="2000" dirty="0" smtClean="0">
                <a:latin typeface="Calibri (Body)"/>
              </a:rPr>
              <a:t>	  	  width </a:t>
            </a:r>
            <a:r>
              <a:rPr lang="en-US" sz="2000" dirty="0">
                <a:latin typeface="Calibri (Body)"/>
              </a:rPr>
              <a:t>and bit quantum.  </a:t>
            </a:r>
            <a:endParaRPr lang="en-US" sz="2000" dirty="0" smtClean="0">
              <a:latin typeface="Calibri (Body)"/>
            </a:endParaRPr>
          </a:p>
          <a:p>
            <a:pPr marL="914400" lvl="1" indent="-457200">
              <a:buFontTx/>
              <a:buAutoNum type="arabicPeriod" startAt="6"/>
            </a:pPr>
            <a:r>
              <a:rPr lang="en-US" sz="2000" dirty="0">
                <a:latin typeface="Calibri (Body)"/>
              </a:rPr>
              <a:t>Clear the </a:t>
            </a:r>
            <a:r>
              <a:rPr lang="en-US" sz="2000" b="1" dirty="0">
                <a:latin typeface="Calibri (Body)"/>
              </a:rPr>
              <a:t>INIT</a:t>
            </a:r>
            <a:r>
              <a:rPr lang="en-US" sz="2000" dirty="0">
                <a:latin typeface="Calibri (Body)"/>
              </a:rPr>
              <a:t> bit in the </a:t>
            </a:r>
            <a:r>
              <a:rPr lang="en-US" sz="2000" b="1" dirty="0">
                <a:latin typeface="Calibri (Body)"/>
              </a:rPr>
              <a:t>CAN0_CTL_R</a:t>
            </a:r>
            <a:r>
              <a:rPr lang="en-US" sz="2000" dirty="0">
                <a:latin typeface="Calibri (Body)"/>
              </a:rPr>
              <a:t> register. we need to clear this bit to indicate that the CAN module is </a:t>
            </a:r>
            <a:r>
              <a:rPr lang="en-US" sz="2000" dirty="0" smtClean="0">
                <a:latin typeface="Calibri (Body)"/>
              </a:rPr>
              <a:t>configured</a:t>
            </a:r>
          </a:p>
          <a:p>
            <a:pPr lvl="1"/>
            <a:endParaRPr lang="en-US" sz="2000" dirty="0" smtClean="0">
              <a:latin typeface="Calibri (Body)"/>
            </a:endParaRPr>
          </a:p>
          <a:p>
            <a:pPr marL="914400" lvl="1" indent="-457200">
              <a:buFont typeface="+mj-lt"/>
              <a:buAutoNum type="arabicPeriod"/>
            </a:pPr>
            <a:endParaRPr lang="en-US" sz="2000" b="1" dirty="0"/>
          </a:p>
        </p:txBody>
      </p:sp>
      <p:pic>
        <p:nvPicPr>
          <p:cNvPr id="5" name="Picture 4"/>
          <p:cNvPicPr>
            <a:picLocks noChangeAspect="1"/>
          </p:cNvPicPr>
          <p:nvPr/>
        </p:nvPicPr>
        <p:blipFill>
          <a:blip r:embed="rId2"/>
          <a:stretch>
            <a:fillRect/>
          </a:stretch>
        </p:blipFill>
        <p:spPr>
          <a:xfrm>
            <a:off x="1791990" y="3380794"/>
            <a:ext cx="8443896" cy="2648122"/>
          </a:xfrm>
          <a:prstGeom prst="rect">
            <a:avLst/>
          </a:prstGeom>
        </p:spPr>
      </p:pic>
    </p:spTree>
    <p:extLst>
      <p:ext uri="{BB962C8B-B14F-4D97-AF65-F5344CB8AC3E}">
        <p14:creationId xmlns:p14="http://schemas.microsoft.com/office/powerpoint/2010/main" val="3153202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Bit Time and Bit Rate</a:t>
            </a:r>
            <a:endParaRPr lang="en-US" sz="3200" dirty="0"/>
          </a:p>
        </p:txBody>
      </p:sp>
      <p:sp>
        <p:nvSpPr>
          <p:cNvPr id="4" name="TextBox 3"/>
          <p:cNvSpPr txBox="1"/>
          <p:nvPr/>
        </p:nvSpPr>
        <p:spPr>
          <a:xfrm>
            <a:off x="773723" y="1257299"/>
            <a:ext cx="10709031" cy="1295868"/>
          </a:xfrm>
          <a:prstGeom prst="rect">
            <a:avLst/>
          </a:prstGeom>
          <a:noFill/>
        </p:spPr>
        <p:txBody>
          <a:bodyPr wrap="square" rtlCol="0">
            <a:spAutoFit/>
          </a:bodyPr>
          <a:lstStyle/>
          <a:p>
            <a:pPr>
              <a:lnSpc>
                <a:spcPct val="150000"/>
              </a:lnSpc>
            </a:pPr>
            <a:r>
              <a:rPr lang="en-US" dirty="0"/>
              <a:t>Each bit on the CAN bus is, for timing purposes, divided into at least 4 quanta. The quanta are logically divided into four groups or </a:t>
            </a:r>
            <a:r>
              <a:rPr lang="en-US" dirty="0" smtClean="0"/>
              <a:t>segments Each </a:t>
            </a:r>
            <a:r>
              <a:rPr lang="en-US" dirty="0"/>
              <a:t>segment consists of a specific, </a:t>
            </a:r>
            <a:r>
              <a:rPr lang="en-US" dirty="0" smtClean="0"/>
              <a:t>programmable number </a:t>
            </a:r>
            <a:r>
              <a:rPr lang="en-US" dirty="0"/>
              <a:t>of time </a:t>
            </a:r>
            <a:r>
              <a:rPr lang="en-US" dirty="0" smtClean="0"/>
              <a:t>quanta .The </a:t>
            </a:r>
            <a:r>
              <a:rPr lang="en-US" dirty="0"/>
              <a:t>length of the time quantum (</a:t>
            </a:r>
            <a:r>
              <a:rPr lang="en-US" dirty="0" err="1"/>
              <a:t>tq</a:t>
            </a:r>
            <a:r>
              <a:rPr lang="en-US" dirty="0"/>
              <a:t>), which </a:t>
            </a:r>
            <a:r>
              <a:rPr lang="en-US" dirty="0" smtClean="0"/>
              <a:t>is the </a:t>
            </a:r>
            <a:r>
              <a:rPr lang="en-US" dirty="0"/>
              <a:t>basic time unit of the bit time</a:t>
            </a:r>
          </a:p>
        </p:txBody>
      </p:sp>
      <p:pic>
        <p:nvPicPr>
          <p:cNvPr id="6" name="Picture 5"/>
          <p:cNvPicPr>
            <a:picLocks noChangeAspect="1"/>
          </p:cNvPicPr>
          <p:nvPr/>
        </p:nvPicPr>
        <p:blipFill>
          <a:blip r:embed="rId2"/>
          <a:stretch>
            <a:fillRect/>
          </a:stretch>
        </p:blipFill>
        <p:spPr>
          <a:xfrm>
            <a:off x="1289504" y="2553167"/>
            <a:ext cx="9448867" cy="3301601"/>
          </a:xfrm>
          <a:prstGeom prst="rect">
            <a:avLst/>
          </a:prstGeom>
        </p:spPr>
      </p:pic>
    </p:spTree>
    <p:extLst>
      <p:ext uri="{BB962C8B-B14F-4D97-AF65-F5344CB8AC3E}">
        <p14:creationId xmlns:p14="http://schemas.microsoft.com/office/powerpoint/2010/main" val="2643733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Bit Time and Bit Rate, Why?</a:t>
            </a:r>
            <a:endParaRPr lang="en-US" sz="3200" dirty="0"/>
          </a:p>
        </p:txBody>
      </p:sp>
      <p:sp>
        <p:nvSpPr>
          <p:cNvPr id="3" name="Rectangle 2"/>
          <p:cNvSpPr/>
          <p:nvPr/>
        </p:nvSpPr>
        <p:spPr>
          <a:xfrm>
            <a:off x="690196" y="1257299"/>
            <a:ext cx="10647484" cy="4662815"/>
          </a:xfrm>
          <a:prstGeom prst="rect">
            <a:avLst/>
          </a:prstGeom>
        </p:spPr>
        <p:txBody>
          <a:bodyPr wrap="square">
            <a:spAutoFit/>
          </a:bodyPr>
          <a:lstStyle/>
          <a:p>
            <a:pPr>
              <a:lnSpc>
                <a:spcPct val="150000"/>
              </a:lnSpc>
            </a:pPr>
            <a:r>
              <a:rPr lang="en-US" dirty="0">
                <a:latin typeface="Calibri (Body)"/>
              </a:rPr>
              <a:t>During the arbitration, everyone is transmitting and receiving at the same time. This is to figure out who has the lowest address. Every node writes a bit to the bus and reads that bit at the same time. If node 1 writes a recessive bit and node 2 writes a dominant bit, node 1 will read that the bus is dominant and stop transmitting. This is because a dominant bit will overwrite a recessive bit and as soon as a node sees that its recessive bit has been overwritten it know that it does not have priority and stops transmitting</a:t>
            </a:r>
            <a:r>
              <a:rPr lang="en-US" dirty="0" smtClean="0">
                <a:latin typeface="Calibri (Body)"/>
              </a:rPr>
              <a:t>.</a:t>
            </a:r>
            <a:r>
              <a:rPr lang="en-US" dirty="0">
                <a:latin typeface="Calibri (Body)"/>
              </a:rPr>
              <a:t> </a:t>
            </a:r>
            <a:r>
              <a:rPr lang="en-US" dirty="0" smtClean="0">
                <a:latin typeface="Calibri (Body)"/>
              </a:rPr>
              <a:t>lets </a:t>
            </a:r>
            <a:r>
              <a:rPr lang="en-US" dirty="0">
                <a:latin typeface="Calibri (Body)"/>
              </a:rPr>
              <a:t>imagine the worst case scenario. Node 1 is on one side of the bus and node 2 is on the other. Do to propagation delay the leading edge of the bit takes time to travel from one side of the bus to the other. This worse case is where node 1 issues the SOF (start of frame) which takes time to travel from one side to the other. Then when the arbitration starts the bit edge from node 2 has to travel from the other side of the bus back to node 1. This actually gives a delay of two bus lengths that need to be compensated for.</a:t>
            </a:r>
          </a:p>
        </p:txBody>
      </p:sp>
    </p:spTree>
    <p:extLst>
      <p:ext uri="{BB962C8B-B14F-4D97-AF65-F5344CB8AC3E}">
        <p14:creationId xmlns:p14="http://schemas.microsoft.com/office/powerpoint/2010/main" val="4268639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0196" y="672524"/>
            <a:ext cx="10647484" cy="523220"/>
          </a:xfrm>
          <a:prstGeom prst="rect">
            <a:avLst/>
          </a:prstGeom>
          <a:noFill/>
        </p:spPr>
        <p:txBody>
          <a:bodyPr wrap="square" rtlCol="0">
            <a:spAutoFit/>
          </a:bodyPr>
          <a:lstStyle/>
          <a:p>
            <a:r>
              <a:rPr lang="en-US" sz="2800" dirty="0"/>
              <a:t>When exactly does a receiving CAN node read the bit information?</a:t>
            </a:r>
            <a:endParaRPr lang="en-US" sz="4400" dirty="0"/>
          </a:p>
        </p:txBody>
      </p:sp>
      <p:sp>
        <p:nvSpPr>
          <p:cNvPr id="4" name="Rectangle 3"/>
          <p:cNvSpPr/>
          <p:nvPr/>
        </p:nvSpPr>
        <p:spPr>
          <a:xfrm>
            <a:off x="690196" y="1521070"/>
            <a:ext cx="10647484" cy="1338828"/>
          </a:xfrm>
          <a:prstGeom prst="rect">
            <a:avLst/>
          </a:prstGeom>
        </p:spPr>
        <p:txBody>
          <a:bodyPr wrap="square">
            <a:spAutoFit/>
          </a:bodyPr>
          <a:lstStyle/>
          <a:p>
            <a:pPr>
              <a:lnSpc>
                <a:spcPct val="150000"/>
              </a:lnSpc>
            </a:pPr>
            <a:r>
              <a:rPr lang="en-US" dirty="0" smtClean="0">
                <a:solidFill>
                  <a:srgbClr val="333333"/>
                </a:solidFill>
                <a:latin typeface="Calibri (Body)"/>
              </a:rPr>
              <a:t>The </a:t>
            </a:r>
            <a:r>
              <a:rPr lang="en-US" dirty="0">
                <a:solidFill>
                  <a:srgbClr val="333333"/>
                </a:solidFill>
                <a:latin typeface="Calibri (Body)"/>
              </a:rPr>
              <a:t>bit sample point is located somewhat close to the end of the actual bit time in order to compensate for signal propagation delays in the CAN network plus delays within the actual CAN receiver/transmitter circuits.</a:t>
            </a:r>
            <a:endParaRPr lang="en-US" dirty="0">
              <a:latin typeface="Calibri (Body)"/>
            </a:endParaRPr>
          </a:p>
        </p:txBody>
      </p:sp>
      <p:pic>
        <p:nvPicPr>
          <p:cNvPr id="5" name="Picture 4"/>
          <p:cNvPicPr>
            <a:picLocks noChangeAspect="1"/>
          </p:cNvPicPr>
          <p:nvPr/>
        </p:nvPicPr>
        <p:blipFill>
          <a:blip r:embed="rId2"/>
          <a:stretch>
            <a:fillRect/>
          </a:stretch>
        </p:blipFill>
        <p:spPr>
          <a:xfrm>
            <a:off x="2117369" y="3069807"/>
            <a:ext cx="6849431" cy="2476846"/>
          </a:xfrm>
          <a:prstGeom prst="rect">
            <a:avLst/>
          </a:prstGeom>
        </p:spPr>
      </p:pic>
    </p:spTree>
    <p:extLst>
      <p:ext uri="{BB962C8B-B14F-4D97-AF65-F5344CB8AC3E}">
        <p14:creationId xmlns:p14="http://schemas.microsoft.com/office/powerpoint/2010/main" val="19462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69" y="672524"/>
            <a:ext cx="10647484" cy="584775"/>
          </a:xfrm>
          <a:prstGeom prst="rect">
            <a:avLst/>
          </a:prstGeom>
          <a:noFill/>
        </p:spPr>
        <p:txBody>
          <a:bodyPr wrap="square" rtlCol="0">
            <a:spAutoFit/>
          </a:bodyPr>
          <a:lstStyle/>
          <a:p>
            <a:r>
              <a:rPr lang="en-US" sz="3200" dirty="0"/>
              <a:t>Message </a:t>
            </a:r>
            <a:r>
              <a:rPr lang="en-US" sz="3200" dirty="0" smtClean="0"/>
              <a:t>types</a:t>
            </a:r>
          </a:p>
        </p:txBody>
      </p:sp>
      <p:sp>
        <p:nvSpPr>
          <p:cNvPr id="3" name="TextBox 2"/>
          <p:cNvSpPr txBox="1"/>
          <p:nvPr/>
        </p:nvSpPr>
        <p:spPr>
          <a:xfrm>
            <a:off x="690196" y="1644160"/>
            <a:ext cx="107090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a:t>
            </a:r>
            <a:r>
              <a:rPr lang="en-US" sz="2000" dirty="0" smtClean="0"/>
              <a:t>he </a:t>
            </a:r>
            <a:r>
              <a:rPr lang="en-US" sz="2000" dirty="0"/>
              <a:t>Data </a:t>
            </a:r>
            <a:r>
              <a:rPr lang="en-US" sz="2000" dirty="0" smtClean="0"/>
              <a:t>Frame</a:t>
            </a:r>
          </a:p>
          <a:p>
            <a:endParaRPr lang="en-US" sz="2000" dirty="0"/>
          </a:p>
          <a:p>
            <a:pPr marL="285750" indent="-285750">
              <a:buFont typeface="Arial" panose="020B0604020202020204" pitchFamily="34" charset="0"/>
              <a:buChar char="•"/>
            </a:pPr>
            <a:r>
              <a:rPr lang="en-US" sz="2000" dirty="0"/>
              <a:t>T</a:t>
            </a:r>
            <a:r>
              <a:rPr lang="en-US" sz="2000" dirty="0" smtClean="0"/>
              <a:t>he </a:t>
            </a:r>
            <a:r>
              <a:rPr lang="en-US" sz="2000" dirty="0"/>
              <a:t>Remote </a:t>
            </a:r>
            <a:r>
              <a:rPr lang="en-US" sz="2000" dirty="0" smtClean="0"/>
              <a:t>Frame</a:t>
            </a:r>
          </a:p>
          <a:p>
            <a:endParaRPr lang="en-US" sz="2000" dirty="0"/>
          </a:p>
          <a:p>
            <a:pPr marL="285750" indent="-285750">
              <a:buFont typeface="Arial" panose="020B0604020202020204" pitchFamily="34" charset="0"/>
              <a:buChar char="•"/>
            </a:pPr>
            <a:r>
              <a:rPr lang="en-US" sz="2000" dirty="0"/>
              <a:t>T</a:t>
            </a:r>
            <a:r>
              <a:rPr lang="en-US" sz="2000" dirty="0" smtClean="0"/>
              <a:t>he </a:t>
            </a:r>
            <a:r>
              <a:rPr lang="en-US" sz="2000" dirty="0"/>
              <a:t>Error </a:t>
            </a:r>
            <a:r>
              <a:rPr lang="en-US" sz="2000" dirty="0" smtClean="0"/>
              <a:t>Frame</a:t>
            </a:r>
          </a:p>
          <a:p>
            <a:endParaRPr lang="en-US" sz="2000" dirty="0"/>
          </a:p>
          <a:p>
            <a:pPr marL="285750" indent="-285750">
              <a:buFont typeface="Arial" panose="020B0604020202020204" pitchFamily="34" charset="0"/>
              <a:buChar char="•"/>
            </a:pPr>
            <a:r>
              <a:rPr lang="en-US" sz="2000" dirty="0"/>
              <a:t>T</a:t>
            </a:r>
            <a:r>
              <a:rPr lang="en-US" sz="2000" dirty="0" smtClean="0"/>
              <a:t>he </a:t>
            </a:r>
            <a:r>
              <a:rPr lang="en-US" sz="2000" dirty="0"/>
              <a:t>Overload Frame</a:t>
            </a:r>
          </a:p>
        </p:txBody>
      </p:sp>
    </p:spTree>
    <p:extLst>
      <p:ext uri="{BB962C8B-B14F-4D97-AF65-F5344CB8AC3E}">
        <p14:creationId xmlns:p14="http://schemas.microsoft.com/office/powerpoint/2010/main" val="2947693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23220"/>
          </a:xfrm>
          <a:prstGeom prst="rect">
            <a:avLst/>
          </a:prstGeom>
          <a:noFill/>
        </p:spPr>
        <p:txBody>
          <a:bodyPr wrap="square" rtlCol="0">
            <a:spAutoFit/>
          </a:bodyPr>
          <a:lstStyle/>
          <a:p>
            <a:r>
              <a:rPr lang="en-US" sz="2800" b="1" dirty="0" err="1"/>
              <a:t>Sync_Seg</a:t>
            </a:r>
            <a:r>
              <a:rPr lang="en-US" sz="2800" b="1" dirty="0"/>
              <a:t>:</a:t>
            </a:r>
            <a:r>
              <a:rPr lang="en-US" sz="2800" dirty="0"/>
              <a:t> Synchronization Segment</a:t>
            </a:r>
            <a:endParaRPr lang="en-US" sz="6000" dirty="0"/>
          </a:p>
        </p:txBody>
      </p:sp>
      <p:sp>
        <p:nvSpPr>
          <p:cNvPr id="3" name="Rectangle 2"/>
          <p:cNvSpPr/>
          <p:nvPr/>
        </p:nvSpPr>
        <p:spPr>
          <a:xfrm>
            <a:off x="690196" y="1521070"/>
            <a:ext cx="10647484" cy="464871"/>
          </a:xfrm>
          <a:prstGeom prst="rect">
            <a:avLst/>
          </a:prstGeom>
        </p:spPr>
        <p:txBody>
          <a:bodyPr wrap="square">
            <a:spAutoFit/>
          </a:bodyPr>
          <a:lstStyle/>
          <a:p>
            <a:pPr>
              <a:lnSpc>
                <a:spcPct val="150000"/>
              </a:lnSpc>
            </a:pPr>
            <a:endParaRPr lang="en-US" dirty="0"/>
          </a:p>
        </p:txBody>
      </p:sp>
      <p:sp>
        <p:nvSpPr>
          <p:cNvPr id="4" name="Rectangle 3"/>
          <p:cNvSpPr/>
          <p:nvPr/>
        </p:nvSpPr>
        <p:spPr>
          <a:xfrm>
            <a:off x="690196" y="1441938"/>
            <a:ext cx="10647484" cy="1709571"/>
          </a:xfrm>
          <a:prstGeom prst="rect">
            <a:avLst/>
          </a:prstGeom>
        </p:spPr>
        <p:txBody>
          <a:bodyPr wrap="square">
            <a:spAutoFit/>
          </a:bodyPr>
          <a:lstStyle/>
          <a:p>
            <a:pPr>
              <a:lnSpc>
                <a:spcPct val="150000"/>
              </a:lnSpc>
            </a:pPr>
            <a:r>
              <a:rPr lang="en-US" dirty="0">
                <a:solidFill>
                  <a:srgbClr val="333333"/>
                </a:solidFill>
                <a:latin typeface="Calibri (Body)"/>
              </a:rPr>
              <a:t>This segment is used to synchronize the nodes in a CAN network. A signal edge is expected within this segment. Any deviations, either a premature or delayed signal edge, will be measured and the phase buffer lengths will be adjusted accordingly, which in turn moves the bit sample point (resynchronization).</a:t>
            </a:r>
            <a:endParaRPr lang="en-US" dirty="0">
              <a:latin typeface="Calibri (Body)"/>
            </a:endParaRPr>
          </a:p>
        </p:txBody>
      </p:sp>
    </p:spTree>
    <p:extLst>
      <p:ext uri="{BB962C8B-B14F-4D97-AF65-F5344CB8AC3E}">
        <p14:creationId xmlns:p14="http://schemas.microsoft.com/office/powerpoint/2010/main" val="2931431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196" y="1477108"/>
            <a:ext cx="10647484" cy="1754326"/>
          </a:xfrm>
          <a:prstGeom prst="rect">
            <a:avLst/>
          </a:prstGeom>
        </p:spPr>
        <p:txBody>
          <a:bodyPr wrap="square">
            <a:spAutoFit/>
          </a:bodyPr>
          <a:lstStyle/>
          <a:p>
            <a:pPr>
              <a:lnSpc>
                <a:spcPct val="150000"/>
              </a:lnSpc>
            </a:pPr>
            <a:r>
              <a:rPr lang="en-US" dirty="0" smtClean="0">
                <a:solidFill>
                  <a:srgbClr val="333333"/>
                </a:solidFill>
                <a:latin typeface="Calibri (Body)"/>
              </a:rPr>
              <a:t>This </a:t>
            </a:r>
            <a:r>
              <a:rPr lang="en-US" dirty="0">
                <a:solidFill>
                  <a:srgbClr val="333333"/>
                </a:solidFill>
                <a:latin typeface="Calibri (Body)"/>
              </a:rPr>
              <a:t>segment is used to compensate for the physical delay times within the network, such as signal propagation delay and delays within the actual CAN nodes, namely the receiver/transmitter circuits. The segment’s length must be twice these delay times to compensate for delays from sender to receiver and back to the sender</a:t>
            </a:r>
            <a:endParaRPr lang="en-US" dirty="0">
              <a:latin typeface="Calibri (Body)"/>
            </a:endParaRPr>
          </a:p>
        </p:txBody>
      </p:sp>
      <p:sp>
        <p:nvSpPr>
          <p:cNvPr id="3" name="TextBox 2"/>
          <p:cNvSpPr txBox="1"/>
          <p:nvPr/>
        </p:nvSpPr>
        <p:spPr>
          <a:xfrm>
            <a:off x="690196" y="681316"/>
            <a:ext cx="10647484" cy="523220"/>
          </a:xfrm>
          <a:prstGeom prst="rect">
            <a:avLst/>
          </a:prstGeom>
          <a:noFill/>
        </p:spPr>
        <p:txBody>
          <a:bodyPr wrap="square" rtlCol="0">
            <a:spAutoFit/>
          </a:bodyPr>
          <a:lstStyle/>
          <a:p>
            <a:r>
              <a:rPr lang="en-US" sz="2800" b="1" dirty="0" err="1">
                <a:solidFill>
                  <a:srgbClr val="333333"/>
                </a:solidFill>
                <a:latin typeface="Calibri (Body)"/>
              </a:rPr>
              <a:t>Prop_Seg</a:t>
            </a:r>
            <a:r>
              <a:rPr lang="en-US" sz="2800" b="1" dirty="0">
                <a:solidFill>
                  <a:srgbClr val="333333"/>
                </a:solidFill>
                <a:latin typeface="Calibri (Body)"/>
              </a:rPr>
              <a:t>:</a:t>
            </a:r>
            <a:r>
              <a:rPr lang="en-US" sz="2800" dirty="0">
                <a:solidFill>
                  <a:srgbClr val="333333"/>
                </a:solidFill>
                <a:latin typeface="Calibri (Body)"/>
              </a:rPr>
              <a:t> Propagation Time Segment</a:t>
            </a:r>
            <a:endParaRPr lang="en-US" sz="6000" dirty="0">
              <a:latin typeface="Calibri (Body)"/>
            </a:endParaRPr>
          </a:p>
        </p:txBody>
      </p:sp>
    </p:spTree>
    <p:extLst>
      <p:ext uri="{BB962C8B-B14F-4D97-AF65-F5344CB8AC3E}">
        <p14:creationId xmlns:p14="http://schemas.microsoft.com/office/powerpoint/2010/main" val="184177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196" y="1477108"/>
            <a:ext cx="10647484"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These </a:t>
            </a:r>
            <a:r>
              <a:rPr lang="en-US" dirty="0"/>
              <a:t>segments are used to compensate for signal edge phase errors. Their length may be adjusted by resynchronization. Phase_Seg1 may be lengthened while Phase_Seg2 is shortened. The length of Phase_Seg2 is programmed to the maximum length of Phase_Seg1 plus the information processing time</a:t>
            </a:r>
            <a:r>
              <a:rPr lang="en-US" dirty="0" smtClean="0"/>
              <a:t>.</a:t>
            </a:r>
          </a:p>
          <a:p>
            <a:pPr marL="285750" indent="-285750">
              <a:lnSpc>
                <a:spcPct val="150000"/>
              </a:lnSpc>
              <a:buFont typeface="Arial" panose="020B0604020202020204" pitchFamily="34" charset="0"/>
              <a:buChar char="•"/>
            </a:pPr>
            <a:r>
              <a:rPr lang="en-US" dirty="0"/>
              <a:t>The Phase Buffer Segments Phase1 and Phase2 surround the Sample Point.</a:t>
            </a:r>
          </a:p>
          <a:p>
            <a:pPr marL="285750" indent="-285750">
              <a:lnSpc>
                <a:spcPct val="150000"/>
              </a:lnSpc>
              <a:buFont typeface="Arial" panose="020B0604020202020204" pitchFamily="34" charset="0"/>
              <a:buChar char="•"/>
            </a:pPr>
            <a:endParaRPr lang="en-US" dirty="0"/>
          </a:p>
        </p:txBody>
      </p:sp>
      <p:sp>
        <p:nvSpPr>
          <p:cNvPr id="3" name="TextBox 2"/>
          <p:cNvSpPr txBox="1"/>
          <p:nvPr/>
        </p:nvSpPr>
        <p:spPr>
          <a:xfrm>
            <a:off x="690196" y="681316"/>
            <a:ext cx="10647484" cy="523220"/>
          </a:xfrm>
          <a:prstGeom prst="rect">
            <a:avLst/>
          </a:prstGeom>
          <a:noFill/>
        </p:spPr>
        <p:txBody>
          <a:bodyPr wrap="square" rtlCol="0">
            <a:spAutoFit/>
          </a:bodyPr>
          <a:lstStyle/>
          <a:p>
            <a:r>
              <a:rPr lang="en-US" sz="2800" b="1" dirty="0"/>
              <a:t>Phase_Seg1/2:</a:t>
            </a:r>
            <a:r>
              <a:rPr lang="en-US" sz="2800" dirty="0"/>
              <a:t> Phase Buffer Segment 1/2</a:t>
            </a:r>
            <a:endParaRPr lang="en-US" sz="6000" dirty="0">
              <a:latin typeface="Calibri (Body)"/>
            </a:endParaRPr>
          </a:p>
        </p:txBody>
      </p:sp>
    </p:spTree>
    <p:extLst>
      <p:ext uri="{BB962C8B-B14F-4D97-AF65-F5344CB8AC3E}">
        <p14:creationId xmlns:p14="http://schemas.microsoft.com/office/powerpoint/2010/main" val="2654350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0684" y="128677"/>
            <a:ext cx="10815015" cy="3550944"/>
          </a:xfrm>
          <a:prstGeom prst="rect">
            <a:avLst/>
          </a:prstGeom>
        </p:spPr>
      </p:pic>
      <p:pic>
        <p:nvPicPr>
          <p:cNvPr id="3" name="Picture 2"/>
          <p:cNvPicPr>
            <a:picLocks noChangeAspect="1"/>
          </p:cNvPicPr>
          <p:nvPr/>
        </p:nvPicPr>
        <p:blipFill>
          <a:blip r:embed="rId3"/>
          <a:stretch>
            <a:fillRect/>
          </a:stretch>
        </p:blipFill>
        <p:spPr>
          <a:xfrm>
            <a:off x="931984" y="3829090"/>
            <a:ext cx="9381392" cy="2071785"/>
          </a:xfrm>
          <a:prstGeom prst="rect">
            <a:avLst/>
          </a:prstGeom>
        </p:spPr>
      </p:pic>
    </p:spTree>
    <p:extLst>
      <p:ext uri="{BB962C8B-B14F-4D97-AF65-F5344CB8AC3E}">
        <p14:creationId xmlns:p14="http://schemas.microsoft.com/office/powerpoint/2010/main" val="4202866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Bit Time and Bit Rate calculations:</a:t>
            </a:r>
            <a:endParaRPr lang="en-US" sz="3200" dirty="0"/>
          </a:p>
        </p:txBody>
      </p:sp>
      <p:sp>
        <p:nvSpPr>
          <p:cNvPr id="3" name="Rectangle 2"/>
          <p:cNvSpPr/>
          <p:nvPr/>
        </p:nvSpPr>
        <p:spPr>
          <a:xfrm>
            <a:off x="690196" y="1257300"/>
            <a:ext cx="1064748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smtClean="0"/>
              <a:t>The </a:t>
            </a:r>
            <a:r>
              <a:rPr lang="en-US" dirty="0"/>
              <a:t>calculation of the bit timing configuration starts with a required bit rate or bit time. </a:t>
            </a:r>
            <a:r>
              <a:rPr lang="en-US" dirty="0" smtClean="0"/>
              <a:t>The resulting </a:t>
            </a:r>
            <a:r>
              <a:rPr lang="en-US" dirty="0"/>
              <a:t>bit time (1/bit rate) must be an integer multiple of the system clock period</a:t>
            </a:r>
            <a:r>
              <a:rPr lang="en-US" dirty="0" smtClean="0"/>
              <a:t>.</a:t>
            </a:r>
          </a:p>
          <a:p>
            <a:pPr marL="285750" indent="-285750">
              <a:lnSpc>
                <a:spcPct val="150000"/>
              </a:lnSpc>
              <a:buFont typeface="Arial" panose="020B0604020202020204" pitchFamily="34" charset="0"/>
              <a:buChar char="•"/>
            </a:pPr>
            <a:r>
              <a:rPr lang="en-US" dirty="0"/>
              <a:t>C</a:t>
            </a:r>
            <a:r>
              <a:rPr lang="en-US" dirty="0" smtClean="0"/>
              <a:t>alculated bit rate should not exceed the required bit rate if we can not calculate the exact value.</a:t>
            </a:r>
          </a:p>
          <a:p>
            <a:pPr marL="285750" indent="-285750">
              <a:lnSpc>
                <a:spcPct val="150000"/>
              </a:lnSpc>
              <a:buFont typeface="Arial" panose="020B0604020202020204" pitchFamily="34" charset="0"/>
              <a:buChar char="•"/>
            </a:pPr>
            <a:r>
              <a:rPr lang="en-US" dirty="0"/>
              <a:t>The CAN system supports bit rates in the range of lower than 1 Kbps up to 1000 </a:t>
            </a:r>
            <a:r>
              <a:rPr lang="en-US" dirty="0" smtClean="0"/>
              <a:t>Kbps.</a:t>
            </a:r>
          </a:p>
          <a:p>
            <a:pPr marL="285750" indent="-285750">
              <a:lnSpc>
                <a:spcPct val="150000"/>
              </a:lnSpc>
              <a:buFont typeface="Arial" panose="020B0604020202020204" pitchFamily="34" charset="0"/>
              <a:buChar char="•"/>
            </a:pPr>
            <a:r>
              <a:rPr lang="en-US" dirty="0"/>
              <a:t>Sync is 1 </a:t>
            </a:r>
            <a:r>
              <a:rPr lang="en-US" dirty="0" err="1"/>
              <a:t>tq</a:t>
            </a:r>
            <a:r>
              <a:rPr lang="en-US" dirty="0"/>
              <a:t> long (fixed</a:t>
            </a:r>
            <a:r>
              <a:rPr lang="en-US" dirty="0" smtClean="0"/>
              <a:t>).</a:t>
            </a:r>
          </a:p>
          <a:p>
            <a:pPr marL="285750" indent="-285750">
              <a:lnSpc>
                <a:spcPct val="150000"/>
              </a:lnSpc>
              <a:buFont typeface="Arial" panose="020B0604020202020204" pitchFamily="34" charset="0"/>
              <a:buChar char="•"/>
            </a:pPr>
            <a:r>
              <a:rPr lang="en-US" dirty="0" smtClean="0"/>
              <a:t>We need to try all combinations of n (Bit divisor) and </a:t>
            </a:r>
            <a:r>
              <a:rPr lang="en-US" dirty="0" err="1" smtClean="0"/>
              <a:t>prescaler</a:t>
            </a:r>
            <a:r>
              <a:rPr lang="en-US" dirty="0" smtClean="0"/>
              <a:t>.</a:t>
            </a:r>
          </a:p>
          <a:p>
            <a:pPr marL="285750" indent="-285750">
              <a:lnSpc>
                <a:spcPct val="150000"/>
              </a:lnSpc>
              <a:buFont typeface="Arial" panose="020B0604020202020204" pitchFamily="34" charset="0"/>
              <a:buChar char="•"/>
            </a:pPr>
            <a:r>
              <a:rPr lang="en-US" dirty="0" err="1" smtClean="0"/>
              <a:t>Prescaler</a:t>
            </a:r>
            <a:r>
              <a:rPr lang="en-US" dirty="0" smtClean="0"/>
              <a:t> must be an integer value between 0 and 1023</a:t>
            </a:r>
            <a:endParaRPr lang="en-US" dirty="0" smtClean="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306518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6259" y="236917"/>
            <a:ext cx="10123256" cy="5740672"/>
          </a:xfrm>
          <a:prstGeom prst="rect">
            <a:avLst/>
          </a:prstGeom>
        </p:spPr>
      </p:pic>
    </p:spTree>
    <p:extLst>
      <p:ext uri="{BB962C8B-B14F-4D97-AF65-F5344CB8AC3E}">
        <p14:creationId xmlns:p14="http://schemas.microsoft.com/office/powerpoint/2010/main" val="8522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6411" y="342899"/>
            <a:ext cx="9671557" cy="5799211"/>
          </a:xfrm>
          <a:prstGeom prst="rect">
            <a:avLst/>
          </a:prstGeom>
        </p:spPr>
      </p:pic>
    </p:spTree>
    <p:extLst>
      <p:ext uri="{BB962C8B-B14F-4D97-AF65-F5344CB8AC3E}">
        <p14:creationId xmlns:p14="http://schemas.microsoft.com/office/powerpoint/2010/main" val="3420674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Initialization steps : Initializing transmit message object</a:t>
            </a:r>
            <a:endParaRPr lang="en-US" sz="3200" dirty="0"/>
          </a:p>
        </p:txBody>
      </p:sp>
      <p:sp>
        <p:nvSpPr>
          <p:cNvPr id="3" name="TextBox 2"/>
          <p:cNvSpPr txBox="1"/>
          <p:nvPr/>
        </p:nvSpPr>
        <p:spPr>
          <a:xfrm>
            <a:off x="690196" y="1257299"/>
            <a:ext cx="10709030" cy="5478423"/>
          </a:xfrm>
          <a:prstGeom prst="rect">
            <a:avLst/>
          </a:prstGeom>
          <a:noFill/>
        </p:spPr>
        <p:txBody>
          <a:bodyPr wrap="square" rtlCol="0">
            <a:spAutoFit/>
          </a:bodyPr>
          <a:lstStyle/>
          <a:p>
            <a:pPr marL="914400" lvl="1" indent="-457200">
              <a:lnSpc>
                <a:spcPct val="150000"/>
              </a:lnSpc>
              <a:buAutoNum type="arabicPeriod" startAt="8"/>
            </a:pPr>
            <a:r>
              <a:rPr lang="en-US" sz="2000" dirty="0" smtClean="0"/>
              <a:t> Set the </a:t>
            </a:r>
            <a:r>
              <a:rPr lang="en-US" sz="2000" b="1" dirty="0" smtClean="0"/>
              <a:t>WRNRD</a:t>
            </a:r>
            <a:r>
              <a:rPr lang="en-US" sz="2000" dirty="0" smtClean="0"/>
              <a:t>  bit in the </a:t>
            </a:r>
            <a:r>
              <a:rPr lang="en-US" sz="2000" b="1" dirty="0" smtClean="0"/>
              <a:t>CANIF1CMSK</a:t>
            </a:r>
            <a:r>
              <a:rPr lang="en-US" sz="2000" dirty="0" smtClean="0"/>
              <a:t> register </a:t>
            </a:r>
            <a:r>
              <a:rPr lang="en-US" sz="2000" dirty="0" smtClean="0"/>
              <a:t>to t</a:t>
            </a:r>
            <a:r>
              <a:rPr lang="en-US" sz="2000" dirty="0" smtClean="0"/>
              <a:t>ransfer </a:t>
            </a:r>
            <a:r>
              <a:rPr lang="en-US" sz="2000" dirty="0"/>
              <a:t>the data in the </a:t>
            </a:r>
            <a:r>
              <a:rPr lang="en-US" sz="2000" b="1" dirty="0" err="1"/>
              <a:t>CANIFn</a:t>
            </a:r>
            <a:r>
              <a:rPr lang="en-US" sz="2000" dirty="0"/>
              <a:t> registers to the </a:t>
            </a:r>
            <a:r>
              <a:rPr lang="en-US" sz="2000" dirty="0" smtClean="0"/>
              <a:t>CAN message </a:t>
            </a:r>
            <a:r>
              <a:rPr lang="en-US" sz="2000" dirty="0"/>
              <a:t>object specified by the MNUM field in the </a:t>
            </a:r>
            <a:r>
              <a:rPr lang="en-US" sz="2000" dirty="0" smtClean="0"/>
              <a:t>CAN Command </a:t>
            </a:r>
            <a:r>
              <a:rPr lang="en-US" sz="2000" dirty="0"/>
              <a:t>Request (</a:t>
            </a:r>
            <a:r>
              <a:rPr lang="en-US" sz="2000" b="1" dirty="0" err="1"/>
              <a:t>CANIFnCRQ</a:t>
            </a:r>
            <a:r>
              <a:rPr lang="en-US" sz="2000" dirty="0" smtClean="0"/>
              <a:t>). We set MNUM at the end of the initialization of the transmit object.</a:t>
            </a:r>
            <a:endParaRPr lang="en-US" sz="2000" dirty="0" smtClean="0"/>
          </a:p>
          <a:p>
            <a:pPr marL="914400" lvl="1" indent="-457200">
              <a:lnSpc>
                <a:spcPct val="150000"/>
              </a:lnSpc>
              <a:buAutoNum type="arabicPeriod" startAt="8"/>
            </a:pPr>
            <a:r>
              <a:rPr lang="en-US" sz="2000" dirty="0"/>
              <a:t> Set the </a:t>
            </a:r>
            <a:r>
              <a:rPr lang="en-US" sz="2000" b="1" dirty="0"/>
              <a:t>ARB</a:t>
            </a:r>
            <a:r>
              <a:rPr lang="en-US" sz="2000" dirty="0" smtClean="0"/>
              <a:t>  </a:t>
            </a:r>
            <a:r>
              <a:rPr lang="en-US" sz="2000" dirty="0"/>
              <a:t>bit in the </a:t>
            </a:r>
            <a:r>
              <a:rPr lang="en-US" sz="2000" b="1" dirty="0"/>
              <a:t>CANIF1CMSK</a:t>
            </a:r>
            <a:r>
              <a:rPr lang="en-US" sz="2000" dirty="0"/>
              <a:t> register </a:t>
            </a:r>
            <a:r>
              <a:rPr lang="en-US" sz="2000" dirty="0" smtClean="0"/>
              <a:t>.</a:t>
            </a:r>
          </a:p>
          <a:p>
            <a:pPr marL="914400" lvl="1" indent="-457200">
              <a:lnSpc>
                <a:spcPct val="150000"/>
              </a:lnSpc>
              <a:buFontTx/>
              <a:buAutoNum type="arabicPeriod" startAt="8"/>
            </a:pPr>
            <a:r>
              <a:rPr lang="en-US" sz="2000" dirty="0" smtClean="0"/>
              <a:t>Set </a:t>
            </a:r>
            <a:r>
              <a:rPr lang="en-US" sz="2000" dirty="0"/>
              <a:t>the </a:t>
            </a:r>
            <a:r>
              <a:rPr lang="en-US" sz="2000" b="1" dirty="0" smtClean="0"/>
              <a:t>CONTROL </a:t>
            </a:r>
            <a:r>
              <a:rPr lang="en-US" sz="2000" dirty="0" smtClean="0"/>
              <a:t>bit </a:t>
            </a:r>
            <a:r>
              <a:rPr lang="en-US" sz="2000" dirty="0"/>
              <a:t>in the </a:t>
            </a:r>
            <a:r>
              <a:rPr lang="en-US" sz="2000" b="1" dirty="0"/>
              <a:t>CANIF1CMSK</a:t>
            </a:r>
            <a:r>
              <a:rPr lang="en-US" sz="2000" dirty="0"/>
              <a:t> register to </a:t>
            </a:r>
            <a:r>
              <a:rPr lang="en-US" sz="2000" dirty="0" smtClean="0"/>
              <a:t>transfer </a:t>
            </a:r>
            <a:r>
              <a:rPr lang="en-US" sz="2000" dirty="0"/>
              <a:t>control bits from the </a:t>
            </a:r>
            <a:r>
              <a:rPr lang="en-US" sz="2000" b="1" dirty="0" err="1"/>
              <a:t>CANIFnMCTL</a:t>
            </a:r>
            <a:r>
              <a:rPr lang="en-US" sz="2000" dirty="0"/>
              <a:t> </a:t>
            </a:r>
            <a:r>
              <a:rPr lang="en-US" sz="2000" dirty="0" smtClean="0"/>
              <a:t>register into </a:t>
            </a:r>
            <a:r>
              <a:rPr lang="en-US" sz="2000" dirty="0"/>
              <a:t>the Interface registers</a:t>
            </a:r>
            <a:r>
              <a:rPr lang="en-US" sz="2000" dirty="0" smtClean="0"/>
              <a:t>. This register holds the control information associated with the message object.</a:t>
            </a:r>
          </a:p>
          <a:p>
            <a:pPr marL="914400" lvl="1" indent="-457200">
              <a:lnSpc>
                <a:spcPct val="150000"/>
              </a:lnSpc>
              <a:buFontTx/>
              <a:buAutoNum type="arabicPeriod" startAt="8"/>
            </a:pPr>
            <a:r>
              <a:rPr lang="en-US" sz="2000" dirty="0" smtClean="0"/>
              <a:t> Set the </a:t>
            </a:r>
            <a:r>
              <a:rPr lang="en-US" sz="2000" b="1" dirty="0" smtClean="0"/>
              <a:t>DATAA </a:t>
            </a:r>
            <a:r>
              <a:rPr lang="en-US" sz="2000" dirty="0" smtClean="0"/>
              <a:t>bit in the </a:t>
            </a:r>
            <a:r>
              <a:rPr lang="en-US" sz="2000" b="1" dirty="0" smtClean="0"/>
              <a:t>CANIF1C	MSK</a:t>
            </a:r>
            <a:r>
              <a:rPr lang="en-US" sz="2000" dirty="0" smtClean="0"/>
              <a:t> </a:t>
            </a:r>
            <a:r>
              <a:rPr lang="en-US" sz="2000" dirty="0" smtClean="0"/>
              <a:t>register.</a:t>
            </a:r>
          </a:p>
          <a:p>
            <a:pPr marL="914400" lvl="1" indent="-457200">
              <a:lnSpc>
                <a:spcPct val="150000"/>
              </a:lnSpc>
              <a:buFontTx/>
              <a:buAutoNum type="arabicPeriod" startAt="8"/>
            </a:pPr>
            <a:r>
              <a:rPr lang="en-US" sz="2000" dirty="0"/>
              <a:t> Set the </a:t>
            </a:r>
            <a:r>
              <a:rPr lang="en-US" sz="2000" b="1" dirty="0"/>
              <a:t>DATAB </a:t>
            </a:r>
            <a:r>
              <a:rPr lang="en-US" sz="2000" dirty="0"/>
              <a:t>bit in the </a:t>
            </a:r>
            <a:r>
              <a:rPr lang="en-US" sz="2000" b="1" dirty="0"/>
              <a:t>CANIF1CMSK</a:t>
            </a:r>
            <a:r>
              <a:rPr lang="en-US" sz="2000" dirty="0"/>
              <a:t> register.</a:t>
            </a:r>
          </a:p>
          <a:p>
            <a:pPr lvl="1"/>
            <a:r>
              <a:rPr lang="en-US" sz="2000" dirty="0" smtClean="0"/>
              <a:t/>
            </a:r>
            <a:br>
              <a:rPr lang="en-US" sz="2000" dirty="0" smtClean="0"/>
            </a:br>
            <a:endParaRPr lang="en-US" sz="2000" dirty="0" smtClean="0"/>
          </a:p>
          <a:p>
            <a:pPr marL="914400" lvl="1" indent="-457200">
              <a:buFontTx/>
              <a:buAutoNum type="arabicPeriod" startAt="8"/>
            </a:pPr>
            <a:endParaRPr lang="en-US" sz="2000" dirty="0"/>
          </a:p>
          <a:p>
            <a:pPr marL="914400" lvl="1" indent="-457200">
              <a:buAutoNum type="arabicPeriod" startAt="8"/>
            </a:pPr>
            <a:endParaRPr lang="en-US" sz="2000" b="1" dirty="0">
              <a:latin typeface="Calibri (Body)"/>
            </a:endParaRPr>
          </a:p>
        </p:txBody>
      </p:sp>
    </p:spTree>
    <p:extLst>
      <p:ext uri="{BB962C8B-B14F-4D97-AF65-F5344CB8AC3E}">
        <p14:creationId xmlns:p14="http://schemas.microsoft.com/office/powerpoint/2010/main" val="1336084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1077218"/>
          </a:xfrm>
          <a:prstGeom prst="rect">
            <a:avLst/>
          </a:prstGeom>
          <a:noFill/>
        </p:spPr>
        <p:txBody>
          <a:bodyPr wrap="square" rtlCol="0">
            <a:spAutoFit/>
          </a:bodyPr>
          <a:lstStyle/>
          <a:p>
            <a:r>
              <a:rPr lang="en-US" sz="3200" dirty="0" smtClean="0"/>
              <a:t>Initialization steps </a:t>
            </a:r>
            <a:r>
              <a:rPr lang="en-US" sz="3200" dirty="0"/>
              <a:t>: Initializing transmit message object</a:t>
            </a:r>
          </a:p>
          <a:p>
            <a:endParaRPr lang="en-US" sz="3200" dirty="0"/>
          </a:p>
        </p:txBody>
      </p:sp>
      <p:sp>
        <p:nvSpPr>
          <p:cNvPr id="3" name="TextBox 2"/>
          <p:cNvSpPr txBox="1"/>
          <p:nvPr/>
        </p:nvSpPr>
        <p:spPr>
          <a:xfrm>
            <a:off x="690196" y="1257299"/>
            <a:ext cx="10709030" cy="5170646"/>
          </a:xfrm>
          <a:prstGeom prst="rect">
            <a:avLst/>
          </a:prstGeom>
          <a:noFill/>
        </p:spPr>
        <p:txBody>
          <a:bodyPr wrap="square" rtlCol="0">
            <a:spAutoFit/>
          </a:bodyPr>
          <a:lstStyle/>
          <a:p>
            <a:pPr lvl="1">
              <a:lnSpc>
                <a:spcPct val="150000"/>
              </a:lnSpc>
            </a:pPr>
            <a:r>
              <a:rPr lang="en-US" sz="2000" b="1" dirty="0" smtClean="0"/>
              <a:t>13</a:t>
            </a:r>
            <a:r>
              <a:rPr lang="en-US" sz="2000" dirty="0"/>
              <a:t>. I</a:t>
            </a:r>
            <a:r>
              <a:rPr lang="en-US" sz="2000" dirty="0" smtClean="0"/>
              <a:t>n </a:t>
            </a:r>
            <a:r>
              <a:rPr lang="en-US" sz="2000" dirty="0"/>
              <a:t>order for </a:t>
            </a:r>
            <a:r>
              <a:rPr lang="en-US" sz="2000" dirty="0" smtClean="0"/>
              <a:t>MASK </a:t>
            </a:r>
            <a:r>
              <a:rPr lang="en-US" sz="2000" dirty="0"/>
              <a:t>bits to be used for acceptance filtering, they must be enabled </a:t>
            </a:r>
            <a:r>
              <a:rPr lang="en-US" sz="2000" dirty="0" smtClean="0"/>
              <a:t>by setting 	the 	</a:t>
            </a:r>
            <a:r>
              <a:rPr lang="en-US" sz="2000" b="1" dirty="0" smtClean="0"/>
              <a:t>UMASK</a:t>
            </a:r>
            <a:r>
              <a:rPr lang="en-US" sz="2000" dirty="0" smtClean="0"/>
              <a:t> </a:t>
            </a:r>
            <a:r>
              <a:rPr lang="en-US" sz="2000" dirty="0"/>
              <a:t>bit in the </a:t>
            </a:r>
            <a:r>
              <a:rPr lang="en-US" sz="2000" b="1" dirty="0" err="1"/>
              <a:t>CANIFnMCTL</a:t>
            </a:r>
            <a:r>
              <a:rPr lang="en-US" sz="2000" dirty="0"/>
              <a:t> register</a:t>
            </a:r>
            <a:endParaRPr lang="en-US" sz="2000" dirty="0" smtClean="0"/>
          </a:p>
          <a:p>
            <a:pPr lvl="1">
              <a:lnSpc>
                <a:spcPct val="150000"/>
              </a:lnSpc>
            </a:pPr>
            <a:r>
              <a:rPr lang="en-US" sz="2000" b="1" dirty="0" smtClean="0"/>
              <a:t>14</a:t>
            </a:r>
            <a:r>
              <a:rPr lang="en-US" sz="2000" dirty="0" smtClean="0"/>
              <a:t>. </a:t>
            </a:r>
            <a:r>
              <a:rPr lang="en-US" sz="2000" dirty="0"/>
              <a:t>In the </a:t>
            </a:r>
            <a:r>
              <a:rPr lang="en-US" sz="2000" b="1" dirty="0"/>
              <a:t>CANIFnMSK1</a:t>
            </a:r>
            <a:r>
              <a:rPr lang="en-US" sz="2000" dirty="0"/>
              <a:t> register, use the MSK[15:0] bits to specify which of the bits in the 29-bit</a:t>
            </a:r>
          </a:p>
          <a:p>
            <a:pPr lvl="1">
              <a:lnSpc>
                <a:spcPct val="150000"/>
              </a:lnSpc>
            </a:pPr>
            <a:r>
              <a:rPr lang="en-US" sz="2000" dirty="0" smtClean="0"/>
              <a:t>	or </a:t>
            </a:r>
            <a:r>
              <a:rPr lang="en-US" sz="2000" dirty="0"/>
              <a:t>11-bit message identifier are used for acceptance </a:t>
            </a:r>
            <a:r>
              <a:rPr lang="en-US" sz="2000" dirty="0" smtClean="0"/>
              <a:t>filtering</a:t>
            </a:r>
          </a:p>
          <a:p>
            <a:pPr marL="800100" lvl="1" indent="-342900">
              <a:lnSpc>
                <a:spcPct val="150000"/>
              </a:lnSpc>
              <a:buFont typeface="Arial" panose="020B0604020202020204" pitchFamily="34" charset="0"/>
              <a:buChar char="•"/>
            </a:pPr>
            <a:r>
              <a:rPr lang="en-US" sz="2000" dirty="0" smtClean="0"/>
              <a:t>MSK[15:0</a:t>
            </a:r>
            <a:r>
              <a:rPr lang="en-US" sz="2000" dirty="0"/>
              <a:t>] in </a:t>
            </a:r>
            <a:r>
              <a:rPr lang="en-US" sz="2000" b="1" dirty="0"/>
              <a:t>CANIFnMSK1</a:t>
            </a:r>
            <a:r>
              <a:rPr lang="en-US" sz="2000" dirty="0" smtClean="0"/>
              <a:t> register </a:t>
            </a:r>
            <a:r>
              <a:rPr lang="en-US" sz="2000" dirty="0"/>
              <a:t>are used for bits [15:0] of the 29-bit message </a:t>
            </a:r>
            <a:r>
              <a:rPr lang="en-US" sz="2000" dirty="0" smtClean="0"/>
              <a:t>identifier.</a:t>
            </a:r>
          </a:p>
          <a:p>
            <a:pPr marL="800100" lvl="1" indent="-342900">
              <a:lnSpc>
                <a:spcPct val="150000"/>
              </a:lnSpc>
              <a:buFont typeface="Arial" panose="020B0604020202020204" pitchFamily="34" charset="0"/>
              <a:buChar char="•"/>
            </a:pPr>
            <a:r>
              <a:rPr lang="en-US" sz="2000" dirty="0"/>
              <a:t>MSK[12:0] are used in </a:t>
            </a:r>
            <a:r>
              <a:rPr lang="en-US" sz="2000" dirty="0" smtClean="0"/>
              <a:t>the </a:t>
            </a:r>
            <a:r>
              <a:rPr lang="en-US" sz="2000" b="1" dirty="0"/>
              <a:t>CANIFnMSK2</a:t>
            </a:r>
            <a:r>
              <a:rPr lang="en-US" sz="2000" dirty="0"/>
              <a:t> register for bits [28:16] of the 29-bit message </a:t>
            </a:r>
            <a:r>
              <a:rPr lang="en-US" sz="2000" dirty="0" smtClean="0"/>
              <a:t>identifier</a:t>
            </a:r>
          </a:p>
          <a:p>
            <a:pPr marL="800100" lvl="1" indent="-342900">
              <a:lnSpc>
                <a:spcPct val="150000"/>
              </a:lnSpc>
              <a:buFont typeface="Arial" panose="020B0604020202020204" pitchFamily="34" charset="0"/>
              <a:buChar char="•"/>
            </a:pPr>
            <a:r>
              <a:rPr lang="en-US" sz="2000" dirty="0" smtClean="0"/>
              <a:t>MSK[12:2]</a:t>
            </a:r>
            <a:r>
              <a:rPr lang="en-US" sz="2000" dirty="0"/>
              <a:t> in the </a:t>
            </a:r>
            <a:r>
              <a:rPr lang="en-US" sz="2000" b="1" dirty="0"/>
              <a:t>CANIFnMSK2</a:t>
            </a:r>
            <a:r>
              <a:rPr lang="en-US" sz="2000" dirty="0"/>
              <a:t> register</a:t>
            </a:r>
            <a:r>
              <a:rPr lang="en-US" sz="2000" dirty="0" smtClean="0"/>
              <a:t> </a:t>
            </a:r>
            <a:r>
              <a:rPr lang="en-US" sz="2000" dirty="0"/>
              <a:t>are used for bits [10:0] </a:t>
            </a:r>
            <a:r>
              <a:rPr lang="en-US" sz="2000" dirty="0" smtClean="0"/>
              <a:t>of the </a:t>
            </a:r>
            <a:r>
              <a:rPr lang="en-US" sz="2000" dirty="0"/>
              <a:t>11-bit message identifier.</a:t>
            </a:r>
            <a:endParaRPr lang="en-US" sz="2000" dirty="0" smtClean="0"/>
          </a:p>
          <a:p>
            <a:pPr lvl="1">
              <a:lnSpc>
                <a:spcPct val="150000"/>
              </a:lnSpc>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3054943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1077218"/>
          </a:xfrm>
          <a:prstGeom prst="rect">
            <a:avLst/>
          </a:prstGeom>
          <a:noFill/>
        </p:spPr>
        <p:txBody>
          <a:bodyPr wrap="square" rtlCol="0">
            <a:spAutoFit/>
          </a:bodyPr>
          <a:lstStyle/>
          <a:p>
            <a:r>
              <a:rPr lang="en-US" sz="3200" dirty="0" smtClean="0"/>
              <a:t>Initialization steps </a:t>
            </a:r>
            <a:r>
              <a:rPr lang="en-US" sz="3200" dirty="0"/>
              <a:t>: Initializing transmit message object</a:t>
            </a:r>
          </a:p>
          <a:p>
            <a:endParaRPr lang="en-US" sz="3200" dirty="0"/>
          </a:p>
        </p:txBody>
      </p:sp>
      <p:sp>
        <p:nvSpPr>
          <p:cNvPr id="3" name="TextBox 2"/>
          <p:cNvSpPr txBox="1"/>
          <p:nvPr/>
        </p:nvSpPr>
        <p:spPr>
          <a:xfrm>
            <a:off x="681404" y="1257299"/>
            <a:ext cx="10709030" cy="5632311"/>
          </a:xfrm>
          <a:prstGeom prst="rect">
            <a:avLst/>
          </a:prstGeom>
          <a:noFill/>
        </p:spPr>
        <p:txBody>
          <a:bodyPr wrap="square" rtlCol="0">
            <a:spAutoFit/>
          </a:bodyPr>
          <a:lstStyle/>
          <a:p>
            <a:pPr lvl="1">
              <a:lnSpc>
                <a:spcPct val="150000"/>
              </a:lnSpc>
            </a:pPr>
            <a:r>
              <a:rPr lang="en-US" sz="2000" b="1" dirty="0" smtClean="0"/>
              <a:t>15</a:t>
            </a:r>
            <a:r>
              <a:rPr lang="en-US" sz="2000" dirty="0" smtClean="0"/>
              <a:t>. Configure </a:t>
            </a:r>
            <a:r>
              <a:rPr lang="en-US" sz="2000" dirty="0"/>
              <a:t>message </a:t>
            </a:r>
            <a:r>
              <a:rPr lang="en-US" sz="2000" dirty="0" smtClean="0"/>
              <a:t>identifier:</a:t>
            </a:r>
          </a:p>
          <a:p>
            <a:pPr marL="800100" lvl="1" indent="-342900">
              <a:lnSpc>
                <a:spcPct val="150000"/>
              </a:lnSpc>
              <a:buFont typeface="Arial" panose="020B0604020202020204" pitchFamily="34" charset="0"/>
              <a:buChar char="•"/>
            </a:pPr>
            <a:r>
              <a:rPr lang="en-US" sz="2000" dirty="0" smtClean="0"/>
              <a:t>For a 29-bit identifier:</a:t>
            </a:r>
          </a:p>
          <a:p>
            <a:pPr marL="1257300" lvl="2" indent="-342900">
              <a:lnSpc>
                <a:spcPct val="150000"/>
              </a:lnSpc>
              <a:buFont typeface="Courier New" panose="02070309020205020404" pitchFamily="49" charset="0"/>
              <a:buChar char="o"/>
            </a:pPr>
            <a:r>
              <a:rPr lang="en-US" sz="2000" dirty="0" smtClean="0"/>
              <a:t>configure </a:t>
            </a:r>
            <a:r>
              <a:rPr lang="en-US" sz="2000" dirty="0"/>
              <a:t>ID[15:0] in the </a:t>
            </a:r>
            <a:r>
              <a:rPr lang="en-US" sz="2000" b="1" dirty="0"/>
              <a:t>CANIFnARB1</a:t>
            </a:r>
            <a:r>
              <a:rPr lang="en-US" sz="2000" dirty="0"/>
              <a:t> register for bits [15:0] of </a:t>
            </a:r>
            <a:r>
              <a:rPr lang="en-US" sz="2000" dirty="0" smtClean="0"/>
              <a:t>the message identifier</a:t>
            </a:r>
          </a:p>
          <a:p>
            <a:pPr marL="1257300" lvl="2" indent="-342900">
              <a:lnSpc>
                <a:spcPct val="150000"/>
              </a:lnSpc>
              <a:buFont typeface="Courier New" panose="02070309020205020404" pitchFamily="49" charset="0"/>
              <a:buChar char="o"/>
            </a:pPr>
            <a:r>
              <a:rPr lang="en-US" sz="2000" dirty="0"/>
              <a:t>ID[12:0] in the </a:t>
            </a:r>
            <a:r>
              <a:rPr lang="en-US" sz="2000" b="1" dirty="0"/>
              <a:t>CANIFnARB2</a:t>
            </a:r>
            <a:r>
              <a:rPr lang="en-US" sz="2000" dirty="0"/>
              <a:t> register for bits [28:16] of the </a:t>
            </a:r>
            <a:r>
              <a:rPr lang="en-US" sz="2000" dirty="0" smtClean="0"/>
              <a:t>message identifier</a:t>
            </a:r>
          </a:p>
          <a:p>
            <a:pPr marL="1257300" lvl="2" indent="-342900">
              <a:lnSpc>
                <a:spcPct val="150000"/>
              </a:lnSpc>
              <a:buFont typeface="Courier New" panose="02070309020205020404" pitchFamily="49" charset="0"/>
              <a:buChar char="o"/>
            </a:pPr>
            <a:r>
              <a:rPr lang="en-US" sz="2000" dirty="0" smtClean="0"/>
              <a:t>Set XTD </a:t>
            </a:r>
            <a:r>
              <a:rPr lang="en-US" sz="2000" dirty="0"/>
              <a:t>bit in </a:t>
            </a:r>
            <a:r>
              <a:rPr lang="en-US" sz="2000" b="1" dirty="0"/>
              <a:t>CANIFnARB2</a:t>
            </a:r>
            <a:r>
              <a:rPr lang="en-US" sz="2000" dirty="0"/>
              <a:t> </a:t>
            </a:r>
            <a:r>
              <a:rPr lang="en-US" sz="2000" dirty="0" smtClean="0"/>
              <a:t>register to indicate an extended identifier (29-bit identifier) </a:t>
            </a:r>
          </a:p>
          <a:p>
            <a:pPr marL="800100" lvl="1" indent="-342900">
              <a:lnSpc>
                <a:spcPct val="150000"/>
              </a:lnSpc>
              <a:buFont typeface="Arial" panose="020B0604020202020204" pitchFamily="34" charset="0"/>
              <a:buChar char="•"/>
            </a:pPr>
            <a:r>
              <a:rPr lang="en-US" sz="2000" dirty="0" smtClean="0"/>
              <a:t>For an 11-bit identifier: </a:t>
            </a:r>
          </a:p>
          <a:p>
            <a:pPr marL="1257300" lvl="2" indent="-342900">
              <a:lnSpc>
                <a:spcPct val="150000"/>
              </a:lnSpc>
              <a:buFont typeface="Courier New" panose="02070309020205020404" pitchFamily="49" charset="0"/>
              <a:buChar char="o"/>
            </a:pPr>
            <a:r>
              <a:rPr lang="en-US" sz="2000" dirty="0" smtClean="0"/>
              <a:t>disregard </a:t>
            </a:r>
            <a:r>
              <a:rPr lang="en-US" sz="2000" dirty="0"/>
              <a:t>the </a:t>
            </a:r>
            <a:r>
              <a:rPr lang="en-US" sz="2000" b="1" dirty="0"/>
              <a:t>CANIFnARB1</a:t>
            </a:r>
            <a:r>
              <a:rPr lang="en-US" sz="2000" dirty="0"/>
              <a:t> register and configure ID[12:2] in </a:t>
            </a:r>
            <a:r>
              <a:rPr lang="en-US" sz="2000" dirty="0" smtClean="0"/>
              <a:t>the </a:t>
            </a:r>
            <a:r>
              <a:rPr lang="en-US" sz="2000" b="1" dirty="0" smtClean="0"/>
              <a:t>CANIFnARB2</a:t>
            </a:r>
            <a:r>
              <a:rPr lang="en-US" sz="2000" dirty="0" smtClean="0"/>
              <a:t> </a:t>
            </a:r>
            <a:r>
              <a:rPr lang="en-US" sz="2000" dirty="0"/>
              <a:t>register for bits [10:0] of the message </a:t>
            </a:r>
            <a:r>
              <a:rPr lang="en-US" sz="2000" dirty="0" smtClean="0"/>
              <a:t>identifier</a:t>
            </a:r>
          </a:p>
          <a:p>
            <a:pPr marL="1257300" lvl="2" indent="-342900">
              <a:lnSpc>
                <a:spcPct val="150000"/>
              </a:lnSpc>
              <a:buFont typeface="Courier New" panose="02070309020205020404" pitchFamily="49" charset="0"/>
              <a:buChar char="o"/>
            </a:pPr>
            <a:r>
              <a:rPr lang="en-US" sz="2000" dirty="0" smtClean="0"/>
              <a:t>Clear </a:t>
            </a:r>
            <a:r>
              <a:rPr lang="en-US" sz="2000" dirty="0"/>
              <a:t>XTD bit in </a:t>
            </a:r>
            <a:r>
              <a:rPr lang="en-US" sz="2000" b="1" dirty="0"/>
              <a:t>CANIFnARB2</a:t>
            </a:r>
            <a:r>
              <a:rPr lang="en-US" sz="2000" dirty="0"/>
              <a:t> register to indicate </a:t>
            </a:r>
            <a:r>
              <a:rPr lang="en-US" sz="2000" dirty="0" smtClean="0"/>
              <a:t>a standard identifier (11-bit </a:t>
            </a:r>
            <a:r>
              <a:rPr lang="en-US" sz="2000" dirty="0"/>
              <a:t>identifier) </a:t>
            </a:r>
          </a:p>
          <a:p>
            <a:pPr lvl="2">
              <a:lnSpc>
                <a:spcPct val="150000"/>
              </a:lnSpc>
            </a:pPr>
            <a:endParaRPr lang="en-US" sz="2000" dirty="0" smtClean="0"/>
          </a:p>
          <a:p>
            <a:pPr marL="1257300" lvl="2" indent="-342900">
              <a:lnSpc>
                <a:spcPct val="150000"/>
              </a:lnSpc>
              <a:buFont typeface="Courier New" panose="02070309020205020404" pitchFamily="49" charset="0"/>
              <a:buChar char="o"/>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60224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The Data </a:t>
            </a:r>
            <a:r>
              <a:rPr lang="en-US" sz="3200" dirty="0" smtClean="0"/>
              <a:t>Frame</a:t>
            </a:r>
            <a:endParaRPr lang="en-US" sz="3200" dirty="0"/>
          </a:p>
        </p:txBody>
      </p:sp>
      <p:sp>
        <p:nvSpPr>
          <p:cNvPr id="3" name="TextBox 2"/>
          <p:cNvSpPr txBox="1"/>
          <p:nvPr/>
        </p:nvSpPr>
        <p:spPr>
          <a:xfrm>
            <a:off x="690196" y="1450730"/>
            <a:ext cx="10709030" cy="1908215"/>
          </a:xfrm>
          <a:prstGeom prst="rect">
            <a:avLst/>
          </a:prstGeom>
          <a:noFill/>
        </p:spPr>
        <p:txBody>
          <a:bodyPr wrap="square" rtlCol="0">
            <a:spAutoFit/>
          </a:bodyPr>
          <a:lstStyle/>
          <a:p>
            <a:r>
              <a:rPr lang="en-US" b="1" dirty="0"/>
              <a:t>“Hello everyone, here’s some data labeled X, hope you like it</a:t>
            </a:r>
            <a:r>
              <a:rPr lang="en-US" b="1" dirty="0" smtClean="0"/>
              <a:t>!”</a:t>
            </a:r>
          </a:p>
          <a:p>
            <a:endParaRPr lang="en-US" sz="2000" b="1" dirty="0"/>
          </a:p>
          <a:p>
            <a:endParaRPr lang="en-US" sz="2000" b="1" dirty="0" smtClean="0"/>
          </a:p>
          <a:p>
            <a:endParaRPr lang="en-US" sz="2000" b="1" dirty="0"/>
          </a:p>
          <a:p>
            <a:r>
              <a:rPr lang="en-US" sz="2000" dirty="0"/>
              <a:t>The data frame is the standard CAN message, broadcasting data from the transmitter to the other nodes on the bus.</a:t>
            </a:r>
            <a:endParaRPr lang="en-US" sz="2000" b="1" dirty="0"/>
          </a:p>
        </p:txBody>
      </p:sp>
    </p:spTree>
    <p:extLst>
      <p:ext uri="{BB962C8B-B14F-4D97-AF65-F5344CB8AC3E}">
        <p14:creationId xmlns:p14="http://schemas.microsoft.com/office/powerpoint/2010/main" val="3500440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1077218"/>
          </a:xfrm>
          <a:prstGeom prst="rect">
            <a:avLst/>
          </a:prstGeom>
          <a:noFill/>
        </p:spPr>
        <p:txBody>
          <a:bodyPr wrap="square" rtlCol="0">
            <a:spAutoFit/>
          </a:bodyPr>
          <a:lstStyle/>
          <a:p>
            <a:r>
              <a:rPr lang="en-US" sz="3200" dirty="0" smtClean="0"/>
              <a:t>Initialization steps </a:t>
            </a:r>
            <a:r>
              <a:rPr lang="en-US" sz="3200" dirty="0"/>
              <a:t>: Initializing transmit message object</a:t>
            </a:r>
          </a:p>
          <a:p>
            <a:endParaRPr lang="en-US" sz="3200" dirty="0"/>
          </a:p>
        </p:txBody>
      </p:sp>
      <p:sp>
        <p:nvSpPr>
          <p:cNvPr id="4" name="TextBox 3"/>
          <p:cNvSpPr txBox="1"/>
          <p:nvPr/>
        </p:nvSpPr>
        <p:spPr>
          <a:xfrm>
            <a:off x="681404" y="1257299"/>
            <a:ext cx="10709030" cy="5632311"/>
          </a:xfrm>
          <a:prstGeom prst="rect">
            <a:avLst/>
          </a:prstGeom>
          <a:noFill/>
        </p:spPr>
        <p:txBody>
          <a:bodyPr wrap="square" rtlCol="0">
            <a:spAutoFit/>
          </a:bodyPr>
          <a:lstStyle/>
          <a:p>
            <a:pPr lvl="1">
              <a:lnSpc>
                <a:spcPct val="150000"/>
              </a:lnSpc>
            </a:pPr>
            <a:r>
              <a:rPr lang="en-US" sz="2000" b="1" dirty="0" smtClean="0"/>
              <a:t>16</a:t>
            </a:r>
            <a:r>
              <a:rPr lang="en-US" sz="2000" dirty="0" smtClean="0"/>
              <a:t>. Set DIR bit </a:t>
            </a:r>
            <a:r>
              <a:rPr lang="en-US" sz="2000" dirty="0"/>
              <a:t>In </a:t>
            </a:r>
            <a:r>
              <a:rPr lang="en-US" sz="2000" b="1" dirty="0"/>
              <a:t>CANIFnARB2</a:t>
            </a:r>
            <a:r>
              <a:rPr lang="en-US" sz="2000" dirty="0"/>
              <a:t> </a:t>
            </a:r>
            <a:r>
              <a:rPr lang="en-US" sz="2000" dirty="0" smtClean="0"/>
              <a:t>register to indicate transmit</a:t>
            </a:r>
          </a:p>
          <a:p>
            <a:pPr lvl="1">
              <a:lnSpc>
                <a:spcPct val="150000"/>
              </a:lnSpc>
            </a:pPr>
            <a:r>
              <a:rPr lang="en-US" sz="2000" b="1" dirty="0"/>
              <a:t>17. </a:t>
            </a:r>
            <a:r>
              <a:rPr lang="en-US" sz="2000" dirty="0" smtClean="0"/>
              <a:t>Set </a:t>
            </a:r>
            <a:r>
              <a:rPr lang="en-US" sz="2000" dirty="0"/>
              <a:t>the MSGVAL </a:t>
            </a:r>
            <a:r>
              <a:rPr lang="en-US" sz="2000" dirty="0" smtClean="0"/>
              <a:t>bit </a:t>
            </a:r>
            <a:r>
              <a:rPr lang="en-US" sz="2000" dirty="0"/>
              <a:t>In </a:t>
            </a:r>
            <a:r>
              <a:rPr lang="en-US" sz="2000" b="1" dirty="0"/>
              <a:t>CANIFnARB2</a:t>
            </a:r>
            <a:r>
              <a:rPr lang="en-US" sz="2000" dirty="0"/>
              <a:t> register</a:t>
            </a:r>
            <a:r>
              <a:rPr lang="en-US" sz="2000" dirty="0" smtClean="0"/>
              <a:t> </a:t>
            </a:r>
            <a:r>
              <a:rPr lang="en-US" sz="2000" dirty="0"/>
              <a:t>to indicate </a:t>
            </a:r>
            <a:r>
              <a:rPr lang="en-US" sz="2000" dirty="0" smtClean="0"/>
              <a:t>that the </a:t>
            </a:r>
            <a:r>
              <a:rPr lang="en-US" sz="2000" dirty="0"/>
              <a:t>message object is </a:t>
            </a:r>
            <a:r>
              <a:rPr lang="en-US" sz="2000" dirty="0" smtClean="0"/>
              <a:t>valid.</a:t>
            </a:r>
          </a:p>
          <a:p>
            <a:pPr lvl="1">
              <a:lnSpc>
                <a:spcPct val="150000"/>
              </a:lnSpc>
            </a:pPr>
            <a:r>
              <a:rPr lang="en-US" sz="2000" b="1" dirty="0" smtClean="0"/>
              <a:t>18</a:t>
            </a:r>
            <a:r>
              <a:rPr lang="en-US" sz="2000" b="1" dirty="0"/>
              <a:t>. </a:t>
            </a:r>
            <a:r>
              <a:rPr lang="en-US" sz="2000" dirty="0" smtClean="0"/>
              <a:t>L</a:t>
            </a:r>
            <a:r>
              <a:rPr lang="en-US" sz="2000" dirty="0"/>
              <a:t>oad the data to be transmitted into the CAN </a:t>
            </a:r>
            <a:r>
              <a:rPr lang="en-US" sz="2000" dirty="0" err="1"/>
              <a:t>IFn</a:t>
            </a:r>
            <a:r>
              <a:rPr lang="en-US" sz="2000" dirty="0"/>
              <a:t> Data (</a:t>
            </a:r>
            <a:r>
              <a:rPr lang="en-US" sz="2000" b="1" dirty="0"/>
              <a:t>CANIFnDA1</a:t>
            </a:r>
            <a:r>
              <a:rPr lang="en-US" sz="2000" dirty="0"/>
              <a:t>, </a:t>
            </a:r>
            <a:r>
              <a:rPr lang="en-US" sz="2000" b="1" dirty="0"/>
              <a:t>CANIFnDA2</a:t>
            </a:r>
            <a:r>
              <a:rPr lang="en-US" sz="2000" dirty="0"/>
              <a:t>, </a:t>
            </a:r>
            <a:r>
              <a:rPr lang="en-US" sz="2000" b="1" dirty="0"/>
              <a:t>CANIFnDB1</a:t>
            </a:r>
            <a:r>
              <a:rPr lang="en-US" sz="2000" dirty="0"/>
              <a:t>,</a:t>
            </a:r>
          </a:p>
          <a:p>
            <a:pPr lvl="1">
              <a:lnSpc>
                <a:spcPct val="150000"/>
              </a:lnSpc>
            </a:pPr>
            <a:r>
              <a:rPr lang="en-US" sz="2000" dirty="0" smtClean="0"/>
              <a:t>	</a:t>
            </a:r>
            <a:r>
              <a:rPr lang="en-US" sz="2000" b="1" dirty="0" smtClean="0"/>
              <a:t>CANIFnDB2</a:t>
            </a:r>
            <a:r>
              <a:rPr lang="en-US" sz="2000" dirty="0"/>
              <a:t>) registers. Byte 0 of the CAN data frame is stored in DATA[7:0] in the CANIFnDA1</a:t>
            </a:r>
          </a:p>
          <a:p>
            <a:pPr lvl="1">
              <a:lnSpc>
                <a:spcPct val="150000"/>
              </a:lnSpc>
            </a:pPr>
            <a:r>
              <a:rPr lang="en-US" sz="2000" dirty="0" smtClean="0"/>
              <a:t>	register.</a:t>
            </a:r>
          </a:p>
          <a:p>
            <a:pPr lvl="1">
              <a:lnSpc>
                <a:spcPct val="150000"/>
              </a:lnSpc>
            </a:pPr>
            <a:r>
              <a:rPr lang="en-US" sz="2000" b="1" dirty="0" smtClean="0"/>
              <a:t>19.</a:t>
            </a:r>
            <a:r>
              <a:rPr lang="en-US" sz="2000" dirty="0"/>
              <a:t> Program the number of the message object to be transmitted in the </a:t>
            </a:r>
            <a:r>
              <a:rPr lang="en-US" sz="2000" b="1" dirty="0"/>
              <a:t>MNUM</a:t>
            </a:r>
            <a:r>
              <a:rPr lang="en-US" sz="2000" dirty="0"/>
              <a:t> field in the </a:t>
            </a:r>
            <a:r>
              <a:rPr lang="en-US" sz="2000" dirty="0" smtClean="0"/>
              <a:t>	</a:t>
            </a:r>
            <a:r>
              <a:rPr lang="en-US" sz="2000" dirty="0" err="1" smtClean="0"/>
              <a:t>CANIfn</a:t>
            </a:r>
            <a:r>
              <a:rPr lang="en-US" sz="2000" dirty="0" smtClean="0"/>
              <a:t> Command </a:t>
            </a:r>
            <a:r>
              <a:rPr lang="en-US" sz="2000" dirty="0"/>
              <a:t>Request (</a:t>
            </a:r>
            <a:r>
              <a:rPr lang="en-US" sz="2000" b="1" dirty="0" err="1"/>
              <a:t>CANIFnCRQ</a:t>
            </a:r>
            <a:r>
              <a:rPr lang="en-US" sz="2000" dirty="0"/>
              <a:t>) </a:t>
            </a:r>
            <a:r>
              <a:rPr lang="en-US" sz="2000" dirty="0" smtClean="0"/>
              <a:t>register.</a:t>
            </a:r>
          </a:p>
          <a:p>
            <a:pPr lvl="1">
              <a:lnSpc>
                <a:spcPct val="150000"/>
              </a:lnSpc>
            </a:pPr>
            <a:r>
              <a:rPr lang="en-US" sz="2000" b="1" dirty="0"/>
              <a:t>20. </a:t>
            </a:r>
            <a:r>
              <a:rPr lang="en-US" sz="2000" dirty="0"/>
              <a:t>set the </a:t>
            </a:r>
            <a:r>
              <a:rPr lang="en-US" sz="2000" b="1" dirty="0"/>
              <a:t>TXRQST</a:t>
            </a:r>
            <a:r>
              <a:rPr lang="en-US" sz="2000" dirty="0"/>
              <a:t> bit in the </a:t>
            </a:r>
            <a:r>
              <a:rPr lang="en-US" sz="2000" b="1" dirty="0" err="1"/>
              <a:t>CANIFnMCTL</a:t>
            </a:r>
            <a:r>
              <a:rPr lang="en-US" sz="2000" dirty="0"/>
              <a:t> register. </a:t>
            </a:r>
            <a:r>
              <a:rPr lang="en-US" sz="2000" dirty="0" smtClean="0"/>
              <a:t>Once this </a:t>
            </a:r>
            <a:r>
              <a:rPr lang="en-US" sz="2000" dirty="0"/>
              <a:t>bit is set, the message object is </a:t>
            </a:r>
            <a:r>
              <a:rPr lang="en-US" sz="2000" dirty="0" smtClean="0"/>
              <a:t>	available </a:t>
            </a:r>
            <a:r>
              <a:rPr lang="en-US" sz="2000" dirty="0"/>
              <a:t>to be transmitted, depending on priority and </a:t>
            </a:r>
            <a:r>
              <a:rPr lang="en-US" sz="2000" dirty="0" smtClean="0"/>
              <a:t>bus availability</a:t>
            </a:r>
            <a:r>
              <a:rPr lang="en-US" sz="2000" dirty="0"/>
              <a:t>. </a:t>
            </a:r>
          </a:p>
          <a:p>
            <a:pPr lvl="1">
              <a:lnSpc>
                <a:spcPct val="150000"/>
              </a:lnSpc>
            </a:pPr>
            <a:endParaRPr lang="en-US" sz="2000" b="1" dirty="0" smtClean="0"/>
          </a:p>
          <a:p>
            <a:pPr marL="1257300" lvl="2" indent="-342900">
              <a:lnSpc>
                <a:spcPct val="150000"/>
              </a:lnSpc>
              <a:buFont typeface="Courier New" panose="02070309020205020404" pitchFamily="49" charset="0"/>
              <a:buChar char="o"/>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348672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28564"/>
            <a:ext cx="10647484" cy="1077218"/>
          </a:xfrm>
          <a:prstGeom prst="rect">
            <a:avLst/>
          </a:prstGeom>
          <a:noFill/>
        </p:spPr>
        <p:txBody>
          <a:bodyPr wrap="square" rtlCol="0">
            <a:spAutoFit/>
          </a:bodyPr>
          <a:lstStyle/>
          <a:p>
            <a:r>
              <a:rPr lang="en-US" sz="3200" dirty="0" smtClean="0"/>
              <a:t>Initialization steps </a:t>
            </a:r>
            <a:r>
              <a:rPr lang="en-US" sz="3200" dirty="0"/>
              <a:t>: </a:t>
            </a:r>
            <a:r>
              <a:rPr lang="en-US" sz="3200" dirty="0" smtClean="0"/>
              <a:t>Updating </a:t>
            </a:r>
            <a:r>
              <a:rPr lang="en-US" sz="3200" dirty="0"/>
              <a:t>transmit message object</a:t>
            </a:r>
          </a:p>
          <a:p>
            <a:endParaRPr lang="en-US" sz="3200" dirty="0"/>
          </a:p>
        </p:txBody>
      </p:sp>
      <p:sp>
        <p:nvSpPr>
          <p:cNvPr id="3" name="TextBox 2"/>
          <p:cNvSpPr txBox="1"/>
          <p:nvPr/>
        </p:nvSpPr>
        <p:spPr>
          <a:xfrm>
            <a:off x="681404" y="1257299"/>
            <a:ext cx="10709030" cy="2343655"/>
          </a:xfrm>
          <a:prstGeom prst="rect">
            <a:avLst/>
          </a:prstGeom>
          <a:noFill/>
        </p:spPr>
        <p:txBody>
          <a:bodyPr wrap="square" rtlCol="0">
            <a:spAutoFit/>
          </a:bodyPr>
          <a:lstStyle/>
          <a:p>
            <a:pPr lvl="1">
              <a:lnSpc>
                <a:spcPct val="150000"/>
              </a:lnSpc>
            </a:pPr>
            <a:r>
              <a:rPr lang="en-US" sz="2000" b="1" dirty="0" smtClean="0"/>
              <a:t>21. </a:t>
            </a:r>
            <a:r>
              <a:rPr lang="en-US" sz="2000" dirty="0" smtClean="0"/>
              <a:t>	In order </a:t>
            </a:r>
            <a:r>
              <a:rPr lang="en-US" sz="2000" dirty="0"/>
              <a:t>to update data bytes Transmit Message Object any time neither the MSGVAL bit </a:t>
            </a:r>
            <a:r>
              <a:rPr lang="en-US" sz="2000" dirty="0" smtClean="0"/>
              <a:t>in 	the </a:t>
            </a:r>
            <a:r>
              <a:rPr lang="en-US" sz="2000" dirty="0"/>
              <a:t>CANIFnARB2 register nor the TXRQST bits in </a:t>
            </a:r>
            <a:r>
              <a:rPr lang="en-US" sz="2000" dirty="0" smtClean="0"/>
              <a:t>the </a:t>
            </a:r>
            <a:r>
              <a:rPr lang="en-US" sz="2000" b="1" dirty="0" err="1" smtClean="0"/>
              <a:t>CANIFnMCTL</a:t>
            </a:r>
            <a:r>
              <a:rPr lang="en-US" sz="2000" dirty="0" smtClean="0"/>
              <a:t> </a:t>
            </a:r>
            <a:r>
              <a:rPr lang="en-US" sz="2000" dirty="0"/>
              <a:t>register have to be cleared </a:t>
            </a:r>
            <a:r>
              <a:rPr lang="en-US" sz="2000" dirty="0" smtClean="0"/>
              <a:t>	before </a:t>
            </a:r>
            <a:r>
              <a:rPr lang="en-US" sz="2000" dirty="0"/>
              <a:t>the update.</a:t>
            </a:r>
            <a:endParaRPr lang="en-US" sz="2000" b="1" dirty="0" smtClean="0"/>
          </a:p>
          <a:p>
            <a:pPr marL="1257300" lvl="2" indent="-342900">
              <a:lnSpc>
                <a:spcPct val="150000"/>
              </a:lnSpc>
              <a:buFont typeface="Courier New" panose="02070309020205020404" pitchFamily="49" charset="0"/>
              <a:buChar char="o"/>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367024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28564"/>
            <a:ext cx="10647484" cy="1077218"/>
          </a:xfrm>
          <a:prstGeom prst="rect">
            <a:avLst/>
          </a:prstGeom>
          <a:noFill/>
        </p:spPr>
        <p:txBody>
          <a:bodyPr wrap="square" rtlCol="0">
            <a:spAutoFit/>
          </a:bodyPr>
          <a:lstStyle/>
          <a:p>
            <a:r>
              <a:rPr lang="en-US" sz="3200" dirty="0" smtClean="0"/>
              <a:t>Polling the transmission (send / receive)</a:t>
            </a:r>
            <a:endParaRPr lang="en-US" sz="3200" dirty="0"/>
          </a:p>
          <a:p>
            <a:endParaRPr lang="en-US" sz="3200" dirty="0"/>
          </a:p>
        </p:txBody>
      </p:sp>
      <p:sp>
        <p:nvSpPr>
          <p:cNvPr id="3" name="TextBox 2"/>
          <p:cNvSpPr txBox="1"/>
          <p:nvPr/>
        </p:nvSpPr>
        <p:spPr>
          <a:xfrm>
            <a:off x="681404" y="1257299"/>
            <a:ext cx="10968404" cy="3323987"/>
          </a:xfrm>
          <a:prstGeom prst="rect">
            <a:avLst/>
          </a:prstGeom>
          <a:noFill/>
        </p:spPr>
        <p:txBody>
          <a:bodyPr wrap="square" rtlCol="0">
            <a:spAutoFit/>
          </a:bodyPr>
          <a:lstStyle/>
          <a:p>
            <a:pPr lvl="1">
              <a:lnSpc>
                <a:spcPct val="150000"/>
              </a:lnSpc>
            </a:pPr>
            <a:r>
              <a:rPr lang="en-US" sz="2000" b="1" dirty="0" smtClean="0"/>
              <a:t> </a:t>
            </a:r>
            <a:r>
              <a:rPr lang="en-US" sz="2000" dirty="0"/>
              <a:t>A message transfer is started as soon as there is a write of the message object number to </a:t>
            </a:r>
            <a:r>
              <a:rPr lang="en-US" sz="2000" dirty="0" smtClean="0"/>
              <a:t>the </a:t>
            </a:r>
            <a:r>
              <a:rPr lang="en-US" sz="2000" b="1" dirty="0" smtClean="0"/>
              <a:t>MNUM</a:t>
            </a:r>
            <a:r>
              <a:rPr lang="en-US" sz="2000" dirty="0" smtClean="0"/>
              <a:t> field </a:t>
            </a:r>
            <a:r>
              <a:rPr lang="en-US" sz="2000" dirty="0"/>
              <a:t>when the </a:t>
            </a:r>
            <a:r>
              <a:rPr lang="en-US" sz="2000" b="1" dirty="0"/>
              <a:t>TXRQST</a:t>
            </a:r>
            <a:r>
              <a:rPr lang="en-US" sz="2000" dirty="0"/>
              <a:t> bit in the </a:t>
            </a:r>
            <a:r>
              <a:rPr lang="en-US" sz="2000" b="1" dirty="0"/>
              <a:t>CANIF1MCTL</a:t>
            </a:r>
            <a:r>
              <a:rPr lang="en-US" sz="2000" dirty="0"/>
              <a:t> register is set. With this write operation, the </a:t>
            </a:r>
            <a:r>
              <a:rPr lang="en-US" sz="2000" b="1" dirty="0" smtClean="0"/>
              <a:t>BUSY</a:t>
            </a:r>
            <a:r>
              <a:rPr lang="en-US" sz="2000" dirty="0" smtClean="0"/>
              <a:t> </a:t>
            </a:r>
            <a:r>
              <a:rPr lang="en-US" sz="2000" dirty="0"/>
              <a:t>bit </a:t>
            </a:r>
            <a:r>
              <a:rPr lang="en-US" sz="2000" dirty="0" smtClean="0"/>
              <a:t>in </a:t>
            </a:r>
            <a:r>
              <a:rPr lang="en-US" sz="2000" b="1" dirty="0" err="1" smtClean="0"/>
              <a:t>CANIFnCRQ</a:t>
            </a:r>
            <a:r>
              <a:rPr lang="en-US" sz="2000" dirty="0" smtClean="0"/>
              <a:t> </a:t>
            </a:r>
            <a:r>
              <a:rPr lang="en-US" sz="2000" dirty="0"/>
              <a:t>is automatically set to indicate that a transfer between the CAN Interface Registers and </a:t>
            </a:r>
            <a:r>
              <a:rPr lang="en-US" sz="2000" dirty="0" smtClean="0"/>
              <a:t>the internal </a:t>
            </a:r>
            <a:r>
              <a:rPr lang="en-US" sz="2000" dirty="0"/>
              <a:t>message RAM is in progress. After a wait time of 3 to 6 CAN_CLK periods, the </a:t>
            </a:r>
            <a:r>
              <a:rPr lang="en-US" sz="2000" dirty="0" smtClean="0"/>
              <a:t>transfer between </a:t>
            </a:r>
            <a:r>
              <a:rPr lang="en-US" sz="2000" dirty="0"/>
              <a:t>the interface register and the message RAM completes, which then clears the </a:t>
            </a:r>
            <a:r>
              <a:rPr lang="en-US" sz="2000" b="1" dirty="0"/>
              <a:t>BUSY</a:t>
            </a:r>
            <a:r>
              <a:rPr lang="en-US" sz="2000" dirty="0"/>
              <a:t> bit. </a:t>
            </a: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370527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28564"/>
            <a:ext cx="10647484" cy="1077218"/>
          </a:xfrm>
          <a:prstGeom prst="rect">
            <a:avLst/>
          </a:prstGeom>
          <a:noFill/>
        </p:spPr>
        <p:txBody>
          <a:bodyPr wrap="square" rtlCol="0">
            <a:spAutoFit/>
          </a:bodyPr>
          <a:lstStyle/>
          <a:p>
            <a:r>
              <a:rPr lang="en-US" sz="3200" dirty="0"/>
              <a:t>T</a:t>
            </a:r>
            <a:r>
              <a:rPr lang="en-US" sz="3200" dirty="0" smtClean="0"/>
              <a:t>ransmission Interrupt</a:t>
            </a:r>
            <a:endParaRPr lang="en-US" sz="3200" dirty="0"/>
          </a:p>
          <a:p>
            <a:endParaRPr lang="en-US" sz="3200" dirty="0"/>
          </a:p>
        </p:txBody>
      </p:sp>
      <p:sp>
        <p:nvSpPr>
          <p:cNvPr id="3" name="TextBox 2"/>
          <p:cNvSpPr txBox="1"/>
          <p:nvPr/>
        </p:nvSpPr>
        <p:spPr>
          <a:xfrm>
            <a:off x="681404" y="1257299"/>
            <a:ext cx="10968404" cy="1938992"/>
          </a:xfrm>
          <a:prstGeom prst="rect">
            <a:avLst/>
          </a:prstGeom>
          <a:noFill/>
        </p:spPr>
        <p:txBody>
          <a:bodyPr wrap="square" rtlCol="0">
            <a:spAutoFit/>
          </a:bodyPr>
          <a:lstStyle/>
          <a:p>
            <a:pPr lvl="1">
              <a:lnSpc>
                <a:spcPct val="150000"/>
              </a:lnSpc>
            </a:pPr>
            <a:r>
              <a:rPr lang="en-US" sz="2000" dirty="0" smtClean="0">
                <a:latin typeface="Calibri (Body)"/>
              </a:rPr>
              <a:t>When the </a:t>
            </a:r>
            <a:r>
              <a:rPr lang="en-US" sz="2000" b="1" dirty="0">
                <a:latin typeface="Calibri (Body)"/>
              </a:rPr>
              <a:t>TXIE</a:t>
            </a:r>
            <a:r>
              <a:rPr lang="en-US" sz="2000" dirty="0">
                <a:latin typeface="Calibri (Body)"/>
              </a:rPr>
              <a:t> bit in the CAN </a:t>
            </a:r>
            <a:r>
              <a:rPr lang="en-US" sz="2000" dirty="0" err="1">
                <a:latin typeface="Calibri (Body)"/>
              </a:rPr>
              <a:t>IFn</a:t>
            </a:r>
            <a:r>
              <a:rPr lang="en-US" sz="2000" dirty="0">
                <a:latin typeface="Calibri (Body)"/>
              </a:rPr>
              <a:t> Message Control (</a:t>
            </a:r>
            <a:r>
              <a:rPr lang="en-US" sz="2000" b="1" dirty="0" err="1">
                <a:latin typeface="Calibri (Body)"/>
              </a:rPr>
              <a:t>CANIFnMCTL</a:t>
            </a:r>
            <a:r>
              <a:rPr lang="en-US" sz="2000" dirty="0">
                <a:latin typeface="Calibri (Body)"/>
              </a:rPr>
              <a:t>) register is </a:t>
            </a:r>
            <a:r>
              <a:rPr lang="en-US" sz="2000" dirty="0" smtClean="0">
                <a:latin typeface="Calibri (Body)"/>
              </a:rPr>
              <a:t>set,</a:t>
            </a:r>
          </a:p>
          <a:p>
            <a:pPr lvl="1">
              <a:lnSpc>
                <a:spcPct val="150000"/>
              </a:lnSpc>
            </a:pPr>
            <a:r>
              <a:rPr lang="en-US" sz="2000" dirty="0">
                <a:latin typeface="Calibri (Body)"/>
              </a:rPr>
              <a:t>the CAN controller is configured to interrupt on a successful transmission of a</a:t>
            </a:r>
          </a:p>
          <a:p>
            <a:pPr lvl="1">
              <a:lnSpc>
                <a:spcPct val="150000"/>
              </a:lnSpc>
            </a:pPr>
            <a:r>
              <a:rPr lang="en-US" sz="2000" dirty="0">
                <a:latin typeface="Calibri (Body)"/>
              </a:rPr>
              <a:t>message object. the </a:t>
            </a:r>
            <a:r>
              <a:rPr lang="en-US" sz="2000" b="1" dirty="0">
                <a:latin typeface="Calibri (Body)"/>
              </a:rPr>
              <a:t>INTPND</a:t>
            </a:r>
            <a:r>
              <a:rPr lang="en-US" sz="2000" dirty="0">
                <a:latin typeface="Calibri (Body)"/>
              </a:rPr>
              <a:t> bit in the </a:t>
            </a:r>
            <a:r>
              <a:rPr lang="en-US" sz="2000" b="1" dirty="0" err="1">
                <a:latin typeface="Calibri (Body)"/>
              </a:rPr>
              <a:t>CANIFnMCTL</a:t>
            </a:r>
            <a:r>
              <a:rPr lang="en-US" sz="2000" dirty="0">
                <a:latin typeface="Calibri (Body)"/>
              </a:rPr>
              <a:t> register is set after a successful transmission. </a:t>
            </a:r>
          </a:p>
        </p:txBody>
      </p:sp>
    </p:spTree>
    <p:extLst>
      <p:ext uri="{BB962C8B-B14F-4D97-AF65-F5344CB8AC3E}">
        <p14:creationId xmlns:p14="http://schemas.microsoft.com/office/powerpoint/2010/main" val="1386853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1077218"/>
          </a:xfrm>
          <a:prstGeom prst="rect">
            <a:avLst/>
          </a:prstGeom>
          <a:noFill/>
        </p:spPr>
        <p:txBody>
          <a:bodyPr wrap="square" rtlCol="0">
            <a:spAutoFit/>
          </a:bodyPr>
          <a:lstStyle/>
          <a:p>
            <a:r>
              <a:rPr lang="en-US" sz="3200" dirty="0" smtClean="0"/>
              <a:t>Receiving Data frame Interrupt</a:t>
            </a:r>
            <a:endParaRPr lang="en-US" sz="3200" dirty="0"/>
          </a:p>
          <a:p>
            <a:endParaRPr lang="en-US" sz="3200" dirty="0"/>
          </a:p>
        </p:txBody>
      </p:sp>
      <p:sp>
        <p:nvSpPr>
          <p:cNvPr id="3" name="TextBox 2"/>
          <p:cNvSpPr txBox="1"/>
          <p:nvPr/>
        </p:nvSpPr>
        <p:spPr>
          <a:xfrm>
            <a:off x="681404" y="1257299"/>
            <a:ext cx="10968404" cy="2862322"/>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000" dirty="0" smtClean="0">
                <a:latin typeface="Calibri (Body)"/>
              </a:rPr>
              <a:t>The </a:t>
            </a:r>
            <a:r>
              <a:rPr lang="en-US" sz="2000" b="1" dirty="0">
                <a:latin typeface="Calibri (Body)"/>
              </a:rPr>
              <a:t>NEWDAT</a:t>
            </a:r>
            <a:r>
              <a:rPr lang="en-US" sz="2000" dirty="0">
                <a:latin typeface="Calibri (Body)"/>
              </a:rPr>
              <a:t> bit of the </a:t>
            </a:r>
            <a:r>
              <a:rPr lang="en-US" sz="2000" b="1" dirty="0" err="1">
                <a:latin typeface="Calibri (Body)"/>
              </a:rPr>
              <a:t>CANIFnMCTL</a:t>
            </a:r>
            <a:r>
              <a:rPr lang="en-US" sz="2000" dirty="0">
                <a:latin typeface="Calibri (Body)"/>
              </a:rPr>
              <a:t> </a:t>
            </a:r>
            <a:r>
              <a:rPr lang="en-US" sz="2000" dirty="0" smtClean="0">
                <a:latin typeface="Calibri (Body)"/>
              </a:rPr>
              <a:t>register  is </a:t>
            </a:r>
            <a:r>
              <a:rPr lang="en-US" sz="2000" dirty="0">
                <a:latin typeface="Calibri (Body)"/>
              </a:rPr>
              <a:t>set to indicate that new data has been received. The CPU should clear this bit when it reads </a:t>
            </a:r>
            <a:r>
              <a:rPr lang="en-US" sz="2000" dirty="0" smtClean="0">
                <a:latin typeface="Calibri (Body)"/>
              </a:rPr>
              <a:t>the message </a:t>
            </a:r>
            <a:r>
              <a:rPr lang="en-US" sz="2000" dirty="0">
                <a:latin typeface="Calibri (Body)"/>
              </a:rPr>
              <a:t>object to indicate to the controller that the message has been </a:t>
            </a:r>
            <a:r>
              <a:rPr lang="en-US" sz="2000" dirty="0" smtClean="0">
                <a:latin typeface="Calibri (Body)"/>
              </a:rPr>
              <a:t>received.</a:t>
            </a:r>
          </a:p>
          <a:p>
            <a:pPr marL="800100" lvl="1" indent="-342900">
              <a:lnSpc>
                <a:spcPct val="150000"/>
              </a:lnSpc>
              <a:buFont typeface="Arial" panose="020B0604020202020204" pitchFamily="34" charset="0"/>
              <a:buChar char="•"/>
            </a:pPr>
            <a:r>
              <a:rPr lang="en-US" sz="2000" dirty="0">
                <a:latin typeface="Calibri (Body)"/>
              </a:rPr>
              <a:t>S</a:t>
            </a:r>
            <a:r>
              <a:rPr lang="en-US" sz="2000" dirty="0" smtClean="0">
                <a:latin typeface="Calibri (Body)"/>
              </a:rPr>
              <a:t>et </a:t>
            </a:r>
            <a:r>
              <a:rPr lang="en-US" sz="2000" dirty="0">
                <a:latin typeface="Calibri (Body)"/>
              </a:rPr>
              <a:t>the RXIE bit to enable the INTPND bit to be set after a successful reception</a:t>
            </a:r>
          </a:p>
          <a:p>
            <a:pPr marL="800100" lvl="1" indent="-342900">
              <a:lnSpc>
                <a:spcPct val="150000"/>
              </a:lnSpc>
              <a:buFont typeface="Arial" panose="020B0604020202020204" pitchFamily="34" charset="0"/>
              <a:buChar char="•"/>
            </a:pPr>
            <a:endParaRPr lang="en-US" sz="2000" dirty="0" smtClean="0">
              <a:latin typeface="Calibri (Body)"/>
            </a:endParaRPr>
          </a:p>
          <a:p>
            <a:pPr marL="800100" lvl="1" indent="-342900">
              <a:lnSpc>
                <a:spcPct val="150000"/>
              </a:lnSpc>
              <a:buFont typeface="Arial" panose="020B0604020202020204" pitchFamily="34" charset="0"/>
              <a:buChar char="•"/>
            </a:pPr>
            <a:endParaRPr lang="en-US" sz="2000" dirty="0">
              <a:latin typeface="Calibri (Body)"/>
            </a:endParaRPr>
          </a:p>
        </p:txBody>
      </p:sp>
    </p:spTree>
    <p:extLst>
      <p:ext uri="{BB962C8B-B14F-4D97-AF65-F5344CB8AC3E}">
        <p14:creationId xmlns:p14="http://schemas.microsoft.com/office/powerpoint/2010/main" val="1837841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0196" y="672524"/>
            <a:ext cx="10647484" cy="584775"/>
          </a:xfrm>
          <a:prstGeom prst="rect">
            <a:avLst/>
          </a:prstGeom>
          <a:noFill/>
        </p:spPr>
        <p:txBody>
          <a:bodyPr wrap="square" rtlCol="0">
            <a:spAutoFit/>
          </a:bodyPr>
          <a:lstStyle/>
          <a:p>
            <a:r>
              <a:rPr lang="en-US" sz="3200" dirty="0"/>
              <a:t>Receiving a Remote Frame</a:t>
            </a:r>
          </a:p>
        </p:txBody>
      </p:sp>
      <p:sp>
        <p:nvSpPr>
          <p:cNvPr id="4" name="TextBox 3"/>
          <p:cNvSpPr txBox="1"/>
          <p:nvPr/>
        </p:nvSpPr>
        <p:spPr>
          <a:xfrm>
            <a:off x="681404" y="1257299"/>
            <a:ext cx="10968404" cy="5632311"/>
          </a:xfrm>
          <a:prstGeom prst="rect">
            <a:avLst/>
          </a:prstGeom>
          <a:noFill/>
        </p:spPr>
        <p:txBody>
          <a:bodyPr wrap="square" rtlCol="0">
            <a:spAutoFit/>
          </a:bodyPr>
          <a:lstStyle/>
          <a:p>
            <a:pPr marL="914400" lvl="1" indent="-457200">
              <a:lnSpc>
                <a:spcPct val="150000"/>
              </a:lnSpc>
              <a:buFont typeface="+mj-lt"/>
              <a:buAutoNum type="arabicPeriod"/>
            </a:pPr>
            <a:r>
              <a:rPr lang="en-US" sz="2000" dirty="0" smtClean="0">
                <a:latin typeface="Calibri (Body)"/>
              </a:rPr>
              <a:t>Set DIR </a:t>
            </a:r>
            <a:r>
              <a:rPr lang="en-US" sz="2000" dirty="0">
                <a:latin typeface="Calibri (Body)"/>
              </a:rPr>
              <a:t>bit in in </a:t>
            </a:r>
            <a:r>
              <a:rPr lang="en-US" sz="2000" dirty="0" smtClean="0">
                <a:latin typeface="Calibri (Body)"/>
              </a:rPr>
              <a:t>the </a:t>
            </a:r>
            <a:r>
              <a:rPr lang="en-US" sz="2000" b="1" dirty="0" smtClean="0">
                <a:latin typeface="Calibri (Body)"/>
              </a:rPr>
              <a:t>CANIFnARB2</a:t>
            </a:r>
            <a:r>
              <a:rPr lang="en-US" sz="2000" dirty="0">
                <a:latin typeface="Calibri (Body)"/>
              </a:rPr>
              <a:t> register. When the </a:t>
            </a:r>
            <a:r>
              <a:rPr lang="en-US" sz="2000" b="1" dirty="0">
                <a:latin typeface="Calibri (Body)"/>
              </a:rPr>
              <a:t>TXRQST</a:t>
            </a:r>
            <a:r>
              <a:rPr lang="en-US" sz="2000" dirty="0">
                <a:latin typeface="Calibri (Body)"/>
              </a:rPr>
              <a:t> bit in the </a:t>
            </a:r>
            <a:r>
              <a:rPr lang="en-US" sz="2000" b="1" dirty="0" err="1">
                <a:latin typeface="Calibri (Body)"/>
              </a:rPr>
              <a:t>CANIFnMCTL</a:t>
            </a:r>
            <a:r>
              <a:rPr lang="en-US" sz="2000" dirty="0">
                <a:latin typeface="Calibri (Body)"/>
              </a:rPr>
              <a:t> </a:t>
            </a:r>
            <a:r>
              <a:rPr lang="en-US" sz="2000" dirty="0" smtClean="0">
                <a:latin typeface="Calibri (Body)"/>
              </a:rPr>
              <a:t>register is </a:t>
            </a:r>
            <a:r>
              <a:rPr lang="en-US" sz="2000" dirty="0">
                <a:latin typeface="Calibri (Body)"/>
              </a:rPr>
              <a:t>set, the respective message object is transmitted as a </a:t>
            </a:r>
            <a:r>
              <a:rPr lang="en-US" sz="2000" dirty="0" smtClean="0">
                <a:latin typeface="Calibri (Body)"/>
              </a:rPr>
              <a:t>data frame</a:t>
            </a:r>
          </a:p>
          <a:p>
            <a:pPr marL="914400" lvl="1" indent="-457200">
              <a:lnSpc>
                <a:spcPct val="150000"/>
              </a:lnSpc>
              <a:buFont typeface="+mj-lt"/>
              <a:buAutoNum type="arabicPeriod"/>
            </a:pPr>
            <a:r>
              <a:rPr lang="en-US" sz="2000" dirty="0">
                <a:latin typeface="Calibri (Body)"/>
              </a:rPr>
              <a:t>Set </a:t>
            </a:r>
            <a:r>
              <a:rPr lang="en-US" sz="2000" b="1" dirty="0">
                <a:latin typeface="Calibri (Body)"/>
              </a:rPr>
              <a:t>RMTEN</a:t>
            </a:r>
            <a:r>
              <a:rPr lang="en-US" sz="2000" dirty="0">
                <a:latin typeface="Calibri (Body)"/>
              </a:rPr>
              <a:t> </a:t>
            </a:r>
            <a:r>
              <a:rPr lang="en-US" sz="2000" dirty="0" smtClean="0">
                <a:latin typeface="Calibri (Body)"/>
              </a:rPr>
              <a:t> </a:t>
            </a:r>
            <a:r>
              <a:rPr lang="en-US" sz="2000" dirty="0">
                <a:latin typeface="Calibri (Body)"/>
              </a:rPr>
              <a:t>bit in </a:t>
            </a:r>
            <a:r>
              <a:rPr lang="en-US" sz="2000" b="1" dirty="0" err="1">
                <a:latin typeface="Calibri (Body)"/>
              </a:rPr>
              <a:t>CANIFnMCTL</a:t>
            </a:r>
            <a:r>
              <a:rPr lang="en-US" sz="2000" dirty="0">
                <a:latin typeface="Calibri (Body)"/>
              </a:rPr>
              <a:t> </a:t>
            </a:r>
            <a:r>
              <a:rPr lang="en-US" sz="2000" dirty="0" smtClean="0">
                <a:latin typeface="Calibri (Body)"/>
              </a:rPr>
              <a:t>,Then At </a:t>
            </a:r>
            <a:r>
              <a:rPr lang="en-US" sz="2000" dirty="0">
                <a:latin typeface="Calibri (Body)"/>
              </a:rPr>
              <a:t>the reception of a remote frame, the </a:t>
            </a:r>
            <a:r>
              <a:rPr lang="en-US" sz="2000" b="1" dirty="0">
                <a:latin typeface="Calibri (Body)"/>
              </a:rPr>
              <a:t>TXRQST</a:t>
            </a:r>
            <a:r>
              <a:rPr lang="en-US" sz="2000" dirty="0">
                <a:latin typeface="Calibri (Body)"/>
              </a:rPr>
              <a:t> bit in </a:t>
            </a:r>
            <a:r>
              <a:rPr lang="en-US" sz="2000" dirty="0" smtClean="0">
                <a:latin typeface="Calibri (Body)"/>
              </a:rPr>
              <a:t>the </a:t>
            </a:r>
            <a:r>
              <a:rPr lang="en-US" sz="2000" b="1" dirty="0" err="1" smtClean="0">
                <a:latin typeface="Calibri (Body)"/>
              </a:rPr>
              <a:t>CANIFnMCTL</a:t>
            </a:r>
            <a:r>
              <a:rPr lang="en-US" sz="2000" dirty="0" smtClean="0">
                <a:latin typeface="Calibri (Body)"/>
              </a:rPr>
              <a:t> </a:t>
            </a:r>
            <a:r>
              <a:rPr lang="en-US" sz="2000" dirty="0">
                <a:latin typeface="Calibri (Body)"/>
              </a:rPr>
              <a:t>register is set</a:t>
            </a:r>
            <a:r>
              <a:rPr lang="en-US" sz="2000" dirty="0" smtClean="0">
                <a:latin typeface="Calibri (Body)"/>
              </a:rPr>
              <a:t>.</a:t>
            </a:r>
          </a:p>
          <a:p>
            <a:pPr marL="914400" lvl="1" indent="-457200">
              <a:lnSpc>
                <a:spcPct val="150000"/>
              </a:lnSpc>
              <a:buFont typeface="+mj-lt"/>
              <a:buAutoNum type="arabicPeriod"/>
            </a:pPr>
            <a:endParaRPr lang="en-US" sz="2000" dirty="0">
              <a:latin typeface="Calibri (Body)"/>
            </a:endParaRPr>
          </a:p>
          <a:p>
            <a:pPr marL="800100" lvl="1" indent="-342900">
              <a:lnSpc>
                <a:spcPct val="150000"/>
              </a:lnSpc>
              <a:buFont typeface="Arial" panose="020B0604020202020204" pitchFamily="34" charset="0"/>
              <a:buChar char="•"/>
            </a:pPr>
            <a:r>
              <a:rPr lang="en-US" sz="2000" dirty="0">
                <a:latin typeface="Calibri (Body)"/>
              </a:rPr>
              <a:t>At the reception of a matching remote frame, the TXRQST bit of this</a:t>
            </a:r>
          </a:p>
          <a:p>
            <a:pPr lvl="1">
              <a:lnSpc>
                <a:spcPct val="150000"/>
              </a:lnSpc>
            </a:pPr>
            <a:r>
              <a:rPr lang="en-US" sz="2000" dirty="0" smtClean="0">
                <a:latin typeface="Calibri (Body)"/>
              </a:rPr>
              <a:t>	message </a:t>
            </a:r>
            <a:r>
              <a:rPr lang="en-US" sz="2000" dirty="0">
                <a:latin typeface="Calibri (Body)"/>
              </a:rPr>
              <a:t>object is set. The rest of the message object remains</a:t>
            </a:r>
          </a:p>
          <a:p>
            <a:pPr lvl="1">
              <a:lnSpc>
                <a:spcPct val="150000"/>
              </a:lnSpc>
            </a:pPr>
            <a:r>
              <a:rPr lang="en-US" sz="2000" dirty="0" smtClean="0">
                <a:latin typeface="Calibri (Body)"/>
              </a:rPr>
              <a:t>	unchanged</a:t>
            </a:r>
            <a:r>
              <a:rPr lang="en-US" sz="2000" dirty="0">
                <a:latin typeface="Calibri (Body)"/>
              </a:rPr>
              <a:t>, and the controller automatically transfers the data in</a:t>
            </a:r>
          </a:p>
          <a:p>
            <a:pPr lvl="1">
              <a:lnSpc>
                <a:spcPct val="150000"/>
              </a:lnSpc>
            </a:pPr>
            <a:r>
              <a:rPr lang="en-US" sz="2000" dirty="0" smtClean="0">
                <a:latin typeface="Calibri (Body)"/>
              </a:rPr>
              <a:t>	the </a:t>
            </a:r>
            <a:r>
              <a:rPr lang="en-US" sz="2000" dirty="0">
                <a:latin typeface="Calibri (Body)"/>
              </a:rPr>
              <a:t>message object as soon as possible.</a:t>
            </a:r>
          </a:p>
          <a:p>
            <a:pPr marL="914400" lvl="1" indent="-457200">
              <a:lnSpc>
                <a:spcPct val="150000"/>
              </a:lnSpc>
              <a:buFont typeface="+mj-lt"/>
              <a:buAutoNum type="arabicPeriod"/>
            </a:pPr>
            <a:endParaRPr lang="en-US" sz="2000" dirty="0" smtClean="0">
              <a:latin typeface="Calibri (Body)"/>
            </a:endParaRPr>
          </a:p>
          <a:p>
            <a:pPr marL="800100" lvl="1" indent="-342900">
              <a:lnSpc>
                <a:spcPct val="150000"/>
              </a:lnSpc>
              <a:buFont typeface="Arial" panose="020B0604020202020204" pitchFamily="34" charset="0"/>
              <a:buChar char="•"/>
            </a:pPr>
            <a:endParaRPr lang="en-US" sz="2000" dirty="0" smtClean="0">
              <a:latin typeface="Calibri (Body)"/>
            </a:endParaRPr>
          </a:p>
          <a:p>
            <a:pPr marL="800100" lvl="1" indent="-342900">
              <a:lnSpc>
                <a:spcPct val="150000"/>
              </a:lnSpc>
              <a:buFont typeface="Arial" panose="020B0604020202020204" pitchFamily="34" charset="0"/>
              <a:buChar char="•"/>
            </a:pPr>
            <a:endParaRPr lang="en-US" sz="2000" dirty="0">
              <a:latin typeface="Calibri (Body)"/>
            </a:endParaRPr>
          </a:p>
        </p:txBody>
      </p:sp>
    </p:spTree>
    <p:extLst>
      <p:ext uri="{BB962C8B-B14F-4D97-AF65-F5344CB8AC3E}">
        <p14:creationId xmlns:p14="http://schemas.microsoft.com/office/powerpoint/2010/main" val="2345761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Initialization steps </a:t>
            </a:r>
            <a:r>
              <a:rPr lang="en-US" sz="3200" dirty="0"/>
              <a:t>: Initializing </a:t>
            </a:r>
            <a:r>
              <a:rPr lang="en-US" sz="3200" dirty="0" smtClean="0"/>
              <a:t>Receive </a:t>
            </a:r>
            <a:r>
              <a:rPr lang="en-US" sz="3200" dirty="0"/>
              <a:t>message </a:t>
            </a:r>
            <a:r>
              <a:rPr lang="en-US" sz="3200" dirty="0" smtClean="0"/>
              <a:t>object</a:t>
            </a:r>
            <a:endParaRPr lang="en-US" sz="3200" dirty="0"/>
          </a:p>
        </p:txBody>
      </p:sp>
      <p:sp>
        <p:nvSpPr>
          <p:cNvPr id="3" name="TextBox 2"/>
          <p:cNvSpPr txBox="1"/>
          <p:nvPr/>
        </p:nvSpPr>
        <p:spPr>
          <a:xfrm>
            <a:off x="681404" y="1257299"/>
            <a:ext cx="10709030" cy="7017306"/>
          </a:xfrm>
          <a:prstGeom prst="rect">
            <a:avLst/>
          </a:prstGeom>
          <a:noFill/>
        </p:spPr>
        <p:txBody>
          <a:bodyPr wrap="square" rtlCol="0">
            <a:spAutoFit/>
          </a:bodyPr>
          <a:lstStyle/>
          <a:p>
            <a:pPr lvl="1">
              <a:lnSpc>
                <a:spcPct val="150000"/>
              </a:lnSpc>
            </a:pPr>
            <a:r>
              <a:rPr lang="en-US" sz="2000" b="1" dirty="0" smtClean="0"/>
              <a:t>22. </a:t>
            </a:r>
            <a:r>
              <a:rPr lang="en-US" sz="2000" dirty="0" smtClean="0"/>
              <a:t>	</a:t>
            </a:r>
            <a:r>
              <a:rPr lang="en-US" sz="2000" dirty="0"/>
              <a:t>Program the CAN </a:t>
            </a:r>
            <a:r>
              <a:rPr lang="en-US" sz="2000" dirty="0" err="1"/>
              <a:t>IFn</a:t>
            </a:r>
            <a:r>
              <a:rPr lang="en-US" sz="2000" dirty="0"/>
              <a:t> Command Mask (</a:t>
            </a:r>
            <a:r>
              <a:rPr lang="en-US" sz="2000" b="1" dirty="0" err="1"/>
              <a:t>CANIFnCMASK</a:t>
            </a:r>
            <a:r>
              <a:rPr lang="en-US" sz="2000" dirty="0"/>
              <a:t>) register as described in the</a:t>
            </a:r>
          </a:p>
          <a:p>
            <a:pPr lvl="1">
              <a:lnSpc>
                <a:spcPct val="150000"/>
              </a:lnSpc>
            </a:pPr>
            <a:r>
              <a:rPr lang="en-US" sz="2000" dirty="0" smtClean="0"/>
              <a:t>	“</a:t>
            </a:r>
            <a:r>
              <a:rPr lang="en-US" sz="2000" dirty="0"/>
              <a:t>Configuring a Transmit Message Object</a:t>
            </a:r>
            <a:r>
              <a:rPr lang="en-US" sz="2000" dirty="0" smtClean="0"/>
              <a:t>”, </a:t>
            </a:r>
            <a:r>
              <a:rPr lang="en-US" sz="2000" dirty="0"/>
              <a:t>except that the </a:t>
            </a:r>
            <a:r>
              <a:rPr lang="en-US" sz="2000" b="1" dirty="0"/>
              <a:t>WRNRD</a:t>
            </a:r>
            <a:r>
              <a:rPr lang="en-US" sz="2000" dirty="0"/>
              <a:t> </a:t>
            </a:r>
            <a:r>
              <a:rPr lang="en-US" sz="2000" dirty="0" smtClean="0"/>
              <a:t>bit is set to </a:t>
            </a:r>
            <a:r>
              <a:rPr lang="en-US" sz="2000" dirty="0"/>
              <a:t>specify a </a:t>
            </a:r>
            <a:r>
              <a:rPr lang="en-US" sz="2000" dirty="0" smtClean="0"/>
              <a:t>	write </a:t>
            </a:r>
            <a:r>
              <a:rPr lang="en-US" sz="2000" dirty="0"/>
              <a:t>to the message RAM</a:t>
            </a:r>
            <a:r>
              <a:rPr lang="en-US" sz="2000" dirty="0" smtClean="0"/>
              <a:t>.</a:t>
            </a:r>
          </a:p>
          <a:p>
            <a:pPr lvl="1">
              <a:lnSpc>
                <a:spcPct val="150000"/>
              </a:lnSpc>
            </a:pPr>
            <a:r>
              <a:rPr lang="en-US" sz="2000" b="1" dirty="0" smtClean="0"/>
              <a:t>23</a:t>
            </a:r>
            <a:r>
              <a:rPr lang="en-US" sz="2000" b="1" dirty="0"/>
              <a:t>. </a:t>
            </a:r>
            <a:r>
              <a:rPr lang="en-US" sz="2000" dirty="0"/>
              <a:t>Program the </a:t>
            </a:r>
            <a:r>
              <a:rPr lang="en-US" sz="2000" b="1" dirty="0" smtClean="0"/>
              <a:t>CANIFnMSK1 </a:t>
            </a:r>
            <a:r>
              <a:rPr lang="en-US" sz="2000" dirty="0" smtClean="0"/>
              <a:t>and </a:t>
            </a:r>
            <a:r>
              <a:rPr lang="en-US" sz="2000" b="1" dirty="0"/>
              <a:t>CANIFnMSK2</a:t>
            </a:r>
            <a:r>
              <a:rPr lang="en-US" sz="2000" dirty="0"/>
              <a:t> registers. </a:t>
            </a:r>
            <a:r>
              <a:rPr lang="en-US" sz="2000" dirty="0" smtClean="0"/>
              <a:t>They </a:t>
            </a:r>
            <a:r>
              <a:rPr lang="en-US" sz="2000" dirty="0"/>
              <a:t>must be </a:t>
            </a:r>
            <a:r>
              <a:rPr lang="en-US" sz="2000" dirty="0" smtClean="0"/>
              <a:t>enabled by </a:t>
            </a:r>
            <a:r>
              <a:rPr lang="en-US" sz="2000" dirty="0"/>
              <a:t>setting the </a:t>
            </a:r>
            <a:r>
              <a:rPr lang="en-US" sz="2000" dirty="0" smtClean="0"/>
              <a:t>	UMASK </a:t>
            </a:r>
            <a:r>
              <a:rPr lang="en-US" sz="2000" dirty="0"/>
              <a:t>bit in the </a:t>
            </a:r>
            <a:r>
              <a:rPr lang="en-US" sz="2000" b="1" dirty="0" err="1"/>
              <a:t>CANIFnMCTL</a:t>
            </a:r>
            <a:r>
              <a:rPr lang="en-US" sz="2000" dirty="0"/>
              <a:t> register</a:t>
            </a:r>
            <a:r>
              <a:rPr lang="en-US" sz="2000" dirty="0" smtClean="0"/>
              <a:t>.</a:t>
            </a:r>
          </a:p>
          <a:p>
            <a:pPr lvl="1">
              <a:lnSpc>
                <a:spcPct val="150000"/>
              </a:lnSpc>
            </a:pPr>
            <a:r>
              <a:rPr lang="en-US" sz="2000" b="1" dirty="0"/>
              <a:t>24. </a:t>
            </a:r>
            <a:r>
              <a:rPr lang="en-US" sz="2000" dirty="0"/>
              <a:t>Program the </a:t>
            </a:r>
            <a:r>
              <a:rPr lang="en-US" sz="2000" b="1" dirty="0" smtClean="0"/>
              <a:t>CANIFnARB1</a:t>
            </a:r>
            <a:r>
              <a:rPr lang="en-US" sz="2000" dirty="0" smtClean="0"/>
              <a:t> </a:t>
            </a:r>
            <a:r>
              <a:rPr lang="en-US" sz="2000" dirty="0"/>
              <a:t>and </a:t>
            </a:r>
            <a:r>
              <a:rPr lang="en-US" sz="2000" b="1" dirty="0"/>
              <a:t>CANIFnARB2</a:t>
            </a:r>
            <a:r>
              <a:rPr lang="en-US" sz="2000" dirty="0"/>
              <a:t> </a:t>
            </a:r>
            <a:r>
              <a:rPr lang="en-US" sz="2000" dirty="0" smtClean="0"/>
              <a:t>registers.</a:t>
            </a:r>
          </a:p>
          <a:p>
            <a:pPr lvl="1">
              <a:lnSpc>
                <a:spcPct val="150000"/>
              </a:lnSpc>
            </a:pPr>
            <a:r>
              <a:rPr lang="en-US" sz="2000" b="1" dirty="0" smtClean="0"/>
              <a:t>25</a:t>
            </a:r>
            <a:r>
              <a:rPr lang="en-US" sz="2000" b="1" dirty="0"/>
              <a:t>. </a:t>
            </a:r>
            <a:r>
              <a:rPr lang="en-US" sz="2000" dirty="0"/>
              <a:t>In the </a:t>
            </a:r>
            <a:r>
              <a:rPr lang="en-US" sz="2000" b="1" dirty="0" err="1"/>
              <a:t>CANIFnMCTL</a:t>
            </a:r>
            <a:r>
              <a:rPr lang="en-US" sz="2000" dirty="0"/>
              <a:t> register</a:t>
            </a:r>
            <a:r>
              <a:rPr lang="en-US" sz="2000" dirty="0" smtClean="0"/>
              <a:t>:</a:t>
            </a:r>
          </a:p>
          <a:p>
            <a:pPr marL="1257300" lvl="2" indent="-342900">
              <a:lnSpc>
                <a:spcPct val="150000"/>
              </a:lnSpc>
              <a:buFont typeface="Arial" panose="020B0604020202020204" pitchFamily="34" charset="0"/>
              <a:buChar char="•"/>
            </a:pPr>
            <a:r>
              <a:rPr lang="en-US" sz="2000" dirty="0"/>
              <a:t>Set the </a:t>
            </a:r>
            <a:r>
              <a:rPr lang="en-US" sz="2000" b="1" dirty="0"/>
              <a:t>EOB</a:t>
            </a:r>
            <a:r>
              <a:rPr lang="en-US" sz="2000" dirty="0"/>
              <a:t> bit for a single message </a:t>
            </a:r>
            <a:r>
              <a:rPr lang="en-US" sz="2000" dirty="0" smtClean="0"/>
              <a:t>object.</a:t>
            </a:r>
          </a:p>
          <a:p>
            <a:pPr marL="1257300" lvl="2" indent="-342900">
              <a:lnSpc>
                <a:spcPct val="150000"/>
              </a:lnSpc>
              <a:buFont typeface="Arial" panose="020B0604020202020204" pitchFamily="34" charset="0"/>
              <a:buChar char="•"/>
            </a:pPr>
            <a:r>
              <a:rPr lang="en-US" sz="2000" dirty="0" smtClean="0"/>
              <a:t>Configure </a:t>
            </a:r>
            <a:r>
              <a:rPr lang="en-US" sz="2000" dirty="0"/>
              <a:t>the DLC[3:0] field to specify the size of the data </a:t>
            </a:r>
            <a:r>
              <a:rPr lang="en-US" sz="2000" dirty="0" smtClean="0"/>
              <a:t>frame.</a:t>
            </a:r>
            <a:endParaRPr lang="en-US" sz="2000" dirty="0"/>
          </a:p>
          <a:p>
            <a:pPr marL="1257300" lvl="2" indent="-342900">
              <a:lnSpc>
                <a:spcPct val="150000"/>
              </a:lnSpc>
              <a:buFont typeface="Arial" panose="020B0604020202020204" pitchFamily="34" charset="0"/>
              <a:buChar char="•"/>
            </a:pPr>
            <a:endParaRPr lang="en-US" sz="2000" dirty="0"/>
          </a:p>
          <a:p>
            <a:pPr marL="1257300" lvl="2" indent="-342900">
              <a:lnSpc>
                <a:spcPct val="150000"/>
              </a:lnSpc>
              <a:buFont typeface="Arial" panose="020B0604020202020204" pitchFamily="34" charset="0"/>
              <a:buChar char="•"/>
            </a:pPr>
            <a:endParaRPr lang="en-US" sz="2000" dirty="0"/>
          </a:p>
          <a:p>
            <a:pPr lvl="1">
              <a:lnSpc>
                <a:spcPct val="150000"/>
              </a:lnSpc>
            </a:pPr>
            <a:endParaRPr lang="en-US" sz="2000" b="1" dirty="0"/>
          </a:p>
          <a:p>
            <a:pPr lvl="1">
              <a:lnSpc>
                <a:spcPct val="150000"/>
              </a:lnSpc>
            </a:pPr>
            <a:endParaRPr lang="en-US" sz="2000" dirty="0"/>
          </a:p>
          <a:p>
            <a:pPr lvl="1">
              <a:lnSpc>
                <a:spcPct val="150000"/>
              </a:lnSpc>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2081663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Initialization steps </a:t>
            </a:r>
            <a:r>
              <a:rPr lang="en-US" sz="3200" dirty="0"/>
              <a:t>: Initializing </a:t>
            </a:r>
            <a:r>
              <a:rPr lang="en-US" sz="3200" dirty="0" smtClean="0"/>
              <a:t>Receive </a:t>
            </a:r>
            <a:r>
              <a:rPr lang="en-US" sz="3200" dirty="0"/>
              <a:t>message </a:t>
            </a:r>
            <a:r>
              <a:rPr lang="en-US" sz="3200" dirty="0" smtClean="0"/>
              <a:t>object</a:t>
            </a:r>
            <a:endParaRPr lang="en-US" sz="3200" dirty="0"/>
          </a:p>
        </p:txBody>
      </p:sp>
      <p:sp>
        <p:nvSpPr>
          <p:cNvPr id="3" name="TextBox 2"/>
          <p:cNvSpPr txBox="1"/>
          <p:nvPr/>
        </p:nvSpPr>
        <p:spPr>
          <a:xfrm>
            <a:off x="681404" y="1257299"/>
            <a:ext cx="10709030" cy="4247317"/>
          </a:xfrm>
          <a:prstGeom prst="rect">
            <a:avLst/>
          </a:prstGeom>
          <a:noFill/>
        </p:spPr>
        <p:txBody>
          <a:bodyPr wrap="square" rtlCol="0">
            <a:spAutoFit/>
          </a:bodyPr>
          <a:lstStyle/>
          <a:p>
            <a:pPr lvl="1">
              <a:lnSpc>
                <a:spcPct val="150000"/>
              </a:lnSpc>
            </a:pPr>
            <a:r>
              <a:rPr lang="en-US" sz="2000" b="1" dirty="0" smtClean="0"/>
              <a:t>26</a:t>
            </a:r>
            <a:r>
              <a:rPr lang="en-US" sz="2000" dirty="0"/>
              <a:t>. Program the number of the message object to be received in the MNUM field in the CAN </a:t>
            </a:r>
            <a:r>
              <a:rPr lang="en-US" sz="2000" dirty="0" err="1"/>
              <a:t>IFn</a:t>
            </a:r>
            <a:endParaRPr lang="en-US" sz="2000" dirty="0"/>
          </a:p>
          <a:p>
            <a:pPr lvl="1">
              <a:lnSpc>
                <a:spcPct val="150000"/>
              </a:lnSpc>
            </a:pPr>
            <a:r>
              <a:rPr lang="en-US" sz="2000" dirty="0" smtClean="0"/>
              <a:t>	Command </a:t>
            </a:r>
            <a:r>
              <a:rPr lang="en-US" sz="2000" dirty="0"/>
              <a:t>Request (</a:t>
            </a:r>
            <a:r>
              <a:rPr lang="en-US" sz="2000" b="1" dirty="0" err="1"/>
              <a:t>CANIFnCRQ</a:t>
            </a:r>
            <a:r>
              <a:rPr lang="en-US" sz="2000" dirty="0"/>
              <a:t>) register. Reception of the message object begins as soon</a:t>
            </a:r>
          </a:p>
          <a:p>
            <a:pPr lvl="1">
              <a:lnSpc>
                <a:spcPct val="150000"/>
              </a:lnSpc>
            </a:pPr>
            <a:r>
              <a:rPr lang="en-US" sz="2000" dirty="0" smtClean="0"/>
              <a:t>	as </a:t>
            </a:r>
            <a:r>
              <a:rPr lang="en-US" sz="2000" dirty="0"/>
              <a:t>a matching frame is available on the CAN bus</a:t>
            </a:r>
            <a:r>
              <a:rPr lang="en-US" sz="2000" dirty="0" smtClean="0"/>
              <a:t>.</a:t>
            </a:r>
          </a:p>
          <a:p>
            <a:pPr lvl="1">
              <a:lnSpc>
                <a:spcPct val="150000"/>
              </a:lnSpc>
            </a:pPr>
            <a:endParaRPr lang="en-US" sz="2000" dirty="0"/>
          </a:p>
          <a:p>
            <a:pPr marL="1257300" lvl="2" indent="-342900">
              <a:lnSpc>
                <a:spcPct val="150000"/>
              </a:lnSpc>
              <a:buFont typeface="Arial" panose="020B0604020202020204" pitchFamily="34" charset="0"/>
              <a:buChar char="•"/>
            </a:pPr>
            <a:endParaRPr lang="en-US" sz="2000" dirty="0"/>
          </a:p>
          <a:p>
            <a:pPr lvl="1">
              <a:lnSpc>
                <a:spcPct val="150000"/>
              </a:lnSpc>
            </a:pPr>
            <a:endParaRPr lang="en-US" sz="2000" b="1" dirty="0"/>
          </a:p>
          <a:p>
            <a:pPr lvl="1">
              <a:lnSpc>
                <a:spcPct val="150000"/>
              </a:lnSpc>
            </a:pPr>
            <a:endParaRPr lang="en-US" sz="2000" dirty="0"/>
          </a:p>
          <a:p>
            <a:pPr lvl="1">
              <a:lnSpc>
                <a:spcPct val="150000"/>
              </a:lnSpc>
            </a:pPr>
            <a:endParaRPr lang="en-US" sz="2000" dirty="0" smtClean="0"/>
          </a:p>
          <a:p>
            <a:pPr lvl="1">
              <a:lnSpc>
                <a:spcPct val="150000"/>
              </a:lnSpc>
            </a:pPr>
            <a:endParaRPr lang="en-US" sz="2000" b="1" dirty="0">
              <a:latin typeface="Calibri (Body)"/>
            </a:endParaRPr>
          </a:p>
        </p:txBody>
      </p:sp>
    </p:spTree>
    <p:extLst>
      <p:ext uri="{BB962C8B-B14F-4D97-AF65-F5344CB8AC3E}">
        <p14:creationId xmlns:p14="http://schemas.microsoft.com/office/powerpoint/2010/main" val="392009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The </a:t>
            </a:r>
            <a:r>
              <a:rPr lang="en-US" sz="3200" dirty="0" smtClean="0"/>
              <a:t>Remote Frame</a:t>
            </a:r>
            <a:endParaRPr lang="en-US" sz="3200" dirty="0"/>
          </a:p>
        </p:txBody>
      </p:sp>
      <p:sp>
        <p:nvSpPr>
          <p:cNvPr id="3" name="TextBox 2"/>
          <p:cNvSpPr txBox="1"/>
          <p:nvPr/>
        </p:nvSpPr>
        <p:spPr>
          <a:xfrm>
            <a:off x="690196" y="1450730"/>
            <a:ext cx="10709030" cy="1908215"/>
          </a:xfrm>
          <a:prstGeom prst="rect">
            <a:avLst/>
          </a:prstGeom>
          <a:noFill/>
        </p:spPr>
        <p:txBody>
          <a:bodyPr wrap="square" rtlCol="0">
            <a:spAutoFit/>
          </a:bodyPr>
          <a:lstStyle/>
          <a:p>
            <a:r>
              <a:rPr lang="en-US" b="1" dirty="0"/>
              <a:t>“Hello everyone, can somebody please produce the data labeled X?”</a:t>
            </a:r>
          </a:p>
          <a:p>
            <a:endParaRPr lang="en-US" sz="2000" b="1" dirty="0"/>
          </a:p>
          <a:p>
            <a:endParaRPr lang="en-US" sz="2000" b="1" dirty="0" smtClean="0"/>
          </a:p>
          <a:p>
            <a:endParaRPr lang="en-US" sz="2000" b="1" dirty="0"/>
          </a:p>
          <a:p>
            <a:pPr marL="342900" indent="-342900">
              <a:buFont typeface="Arial" panose="020B0604020202020204" pitchFamily="34" charset="0"/>
              <a:buChar char="•"/>
            </a:pPr>
            <a:r>
              <a:rPr lang="en-US" sz="2000" dirty="0"/>
              <a:t>A remote frame is broadcast by a transmitter to request data from a specific </a:t>
            </a:r>
            <a:r>
              <a:rPr lang="en-US" sz="2000" dirty="0" smtClean="0"/>
              <a:t>node.</a:t>
            </a:r>
          </a:p>
          <a:p>
            <a:pPr marL="342900" indent="-342900">
              <a:buFont typeface="Arial" panose="020B0604020202020204" pitchFamily="34" charset="0"/>
              <a:buChar char="•"/>
            </a:pPr>
            <a:r>
              <a:rPr lang="pt-BR" sz="2000" dirty="0"/>
              <a:t>a remote frame contains no data </a:t>
            </a:r>
            <a:endParaRPr lang="en-US" sz="2000" dirty="0"/>
          </a:p>
        </p:txBody>
      </p:sp>
    </p:spTree>
    <p:extLst>
      <p:ext uri="{BB962C8B-B14F-4D97-AF65-F5344CB8AC3E}">
        <p14:creationId xmlns:p14="http://schemas.microsoft.com/office/powerpoint/2010/main" val="20266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a:t>The </a:t>
            </a:r>
            <a:r>
              <a:rPr lang="en-US" sz="3200" dirty="0" smtClean="0"/>
              <a:t>Error Frame</a:t>
            </a:r>
            <a:endParaRPr lang="en-US" sz="3200" dirty="0"/>
          </a:p>
        </p:txBody>
      </p:sp>
      <p:sp>
        <p:nvSpPr>
          <p:cNvPr id="3" name="TextBox 2"/>
          <p:cNvSpPr txBox="1"/>
          <p:nvPr/>
        </p:nvSpPr>
        <p:spPr>
          <a:xfrm>
            <a:off x="690196" y="1450730"/>
            <a:ext cx="10709030" cy="2385268"/>
          </a:xfrm>
          <a:prstGeom prst="rect">
            <a:avLst/>
          </a:prstGeom>
          <a:noFill/>
        </p:spPr>
        <p:txBody>
          <a:bodyPr wrap="square" rtlCol="0">
            <a:spAutoFit/>
          </a:bodyPr>
          <a:lstStyle/>
          <a:p>
            <a:r>
              <a:rPr lang="en-US" b="1" dirty="0"/>
              <a:t>(everyone, aloud) “OH DEAR, LET’S TRY AGAIN”</a:t>
            </a:r>
            <a:endParaRPr lang="en-US" sz="2000" b="1" dirty="0"/>
          </a:p>
          <a:p>
            <a:endParaRPr lang="en-US" sz="2000" b="1" dirty="0" smtClean="0"/>
          </a:p>
          <a:p>
            <a:pPr>
              <a:lnSpc>
                <a:spcPct val="150000"/>
              </a:lnSpc>
            </a:pPr>
            <a:endParaRPr lang="en-US" sz="2000" b="1" dirty="0"/>
          </a:p>
          <a:p>
            <a:pPr>
              <a:lnSpc>
                <a:spcPct val="150000"/>
              </a:lnSpc>
            </a:pPr>
            <a:r>
              <a:rPr lang="en-US" dirty="0"/>
              <a:t>the Error Frame is a special message that violates the framing rules of a CAN message. It is transmitted when a node detects a fault and will cause all other nodes to detect a fault – so they will send Error Frames, too. The transmitter will then automatically try to retransmit the message</a:t>
            </a:r>
            <a:endParaRPr lang="en-US" sz="2000" b="1" dirty="0"/>
          </a:p>
        </p:txBody>
      </p:sp>
    </p:spTree>
    <p:extLst>
      <p:ext uri="{BB962C8B-B14F-4D97-AF65-F5344CB8AC3E}">
        <p14:creationId xmlns:p14="http://schemas.microsoft.com/office/powerpoint/2010/main" val="213488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196" y="672524"/>
            <a:ext cx="10647484" cy="584775"/>
          </a:xfrm>
          <a:prstGeom prst="rect">
            <a:avLst/>
          </a:prstGeom>
          <a:noFill/>
        </p:spPr>
        <p:txBody>
          <a:bodyPr wrap="square" rtlCol="0">
            <a:spAutoFit/>
          </a:bodyPr>
          <a:lstStyle/>
          <a:p>
            <a:r>
              <a:rPr lang="en-US" sz="3200" dirty="0" smtClean="0"/>
              <a:t>The Overload Frame</a:t>
            </a:r>
            <a:endParaRPr lang="en-US" sz="3200" dirty="0"/>
          </a:p>
        </p:txBody>
      </p:sp>
      <p:sp>
        <p:nvSpPr>
          <p:cNvPr id="3" name="TextBox 2"/>
          <p:cNvSpPr txBox="1"/>
          <p:nvPr/>
        </p:nvSpPr>
        <p:spPr>
          <a:xfrm>
            <a:off x="690196" y="1450730"/>
            <a:ext cx="10709030" cy="1538883"/>
          </a:xfrm>
          <a:prstGeom prst="rect">
            <a:avLst/>
          </a:prstGeom>
          <a:noFill/>
        </p:spPr>
        <p:txBody>
          <a:bodyPr wrap="square" rtlCol="0">
            <a:spAutoFit/>
          </a:bodyPr>
          <a:lstStyle/>
          <a:p>
            <a:r>
              <a:rPr lang="en-US" b="1" dirty="0"/>
              <a:t>“I’m a very busy little 82526, could you please wait for a moment?”</a:t>
            </a:r>
            <a:endParaRPr lang="en-US" sz="2000" b="1" dirty="0" smtClean="0"/>
          </a:p>
          <a:p>
            <a:endParaRPr lang="en-US" sz="2000" b="1" dirty="0" smtClean="0"/>
          </a:p>
          <a:p>
            <a:endParaRPr lang="en-US" sz="2000" b="1" dirty="0"/>
          </a:p>
          <a:p>
            <a:r>
              <a:rPr lang="en-US" dirty="0"/>
              <a:t>It is very similar to the Error Frame with regard to the format and it is transmitted by a node that becomes too busy.</a:t>
            </a:r>
            <a:endParaRPr lang="en-US" sz="2000" b="1" dirty="0"/>
          </a:p>
        </p:txBody>
      </p:sp>
    </p:spTree>
    <p:extLst>
      <p:ext uri="{BB962C8B-B14F-4D97-AF65-F5344CB8AC3E}">
        <p14:creationId xmlns:p14="http://schemas.microsoft.com/office/powerpoint/2010/main" val="60410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2028" y="439136"/>
            <a:ext cx="10494542" cy="5443855"/>
          </a:xfrm>
          <a:prstGeom prst="rect">
            <a:avLst/>
          </a:prstGeom>
        </p:spPr>
      </p:pic>
    </p:spTree>
    <p:extLst>
      <p:ext uri="{BB962C8B-B14F-4D97-AF65-F5344CB8AC3E}">
        <p14:creationId xmlns:p14="http://schemas.microsoft.com/office/powerpoint/2010/main" val="216183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196" y="1257299"/>
            <a:ext cx="10647484" cy="5078313"/>
          </a:xfrm>
          <a:prstGeom prst="rect">
            <a:avLst/>
          </a:prstGeom>
        </p:spPr>
        <p:txBody>
          <a:bodyPr wrap="square">
            <a:spAutoFit/>
          </a:bodyPr>
          <a:lstStyle/>
          <a:p>
            <a:pPr>
              <a:lnSpc>
                <a:spcPct val="150000"/>
              </a:lnSpc>
            </a:pPr>
            <a:r>
              <a:rPr lang="en-US" b="1" dirty="0" smtClean="0">
                <a:latin typeface="Open Sans"/>
              </a:rPr>
              <a:t>SOF</a:t>
            </a:r>
            <a:r>
              <a:rPr lang="en-US" b="1" dirty="0">
                <a:latin typeface="Open Sans"/>
              </a:rPr>
              <a:t>: </a:t>
            </a:r>
            <a:r>
              <a:rPr lang="en-US" dirty="0">
                <a:latin typeface="Open Sans"/>
              </a:rPr>
              <a:t>The Start of Frame is a 'dominant 0' to tell the other nodes that a CAN node intends to talk</a:t>
            </a:r>
          </a:p>
          <a:p>
            <a:pPr>
              <a:lnSpc>
                <a:spcPct val="150000"/>
              </a:lnSpc>
            </a:pPr>
            <a:r>
              <a:rPr lang="en-US" b="1" dirty="0">
                <a:latin typeface="Open Sans"/>
              </a:rPr>
              <a:t>ID: </a:t>
            </a:r>
            <a:r>
              <a:rPr lang="en-US" dirty="0">
                <a:latin typeface="Open Sans"/>
              </a:rPr>
              <a:t>The ID is the frame identifier - lower values have higher priority</a:t>
            </a:r>
          </a:p>
          <a:p>
            <a:pPr>
              <a:lnSpc>
                <a:spcPct val="150000"/>
              </a:lnSpc>
            </a:pPr>
            <a:r>
              <a:rPr lang="en-US" b="1" dirty="0">
                <a:latin typeface="Open Sans"/>
              </a:rPr>
              <a:t>RTR:</a:t>
            </a:r>
            <a:r>
              <a:rPr lang="en-US" dirty="0">
                <a:latin typeface="Open Sans"/>
              </a:rPr>
              <a:t> The Remote Transmission Request indicates whether a node sends data or requests dedicated data from another node</a:t>
            </a:r>
          </a:p>
          <a:p>
            <a:pPr>
              <a:lnSpc>
                <a:spcPct val="150000"/>
              </a:lnSpc>
            </a:pPr>
            <a:r>
              <a:rPr lang="en-US" b="1" dirty="0">
                <a:latin typeface="Open Sans"/>
              </a:rPr>
              <a:t>Control: </a:t>
            </a:r>
            <a:r>
              <a:rPr lang="en-US" dirty="0">
                <a:latin typeface="Open Sans"/>
              </a:rPr>
              <a:t>The Control contains the Identifier Extension Bit (IDE) which is a 'dominant 0' for 11-bit. It also contains the 4 bit Data Length Code (DLC) that specifies the length of the data bytes to be transmitted (0 to 8 bytes)</a:t>
            </a:r>
          </a:p>
          <a:p>
            <a:pPr>
              <a:lnSpc>
                <a:spcPct val="150000"/>
              </a:lnSpc>
            </a:pPr>
            <a:r>
              <a:rPr lang="en-US" b="1" dirty="0">
                <a:latin typeface="Open Sans"/>
              </a:rPr>
              <a:t>Data:</a:t>
            </a:r>
            <a:r>
              <a:rPr lang="en-US" dirty="0">
                <a:latin typeface="Open Sans"/>
              </a:rPr>
              <a:t> The Data contains the data bytes aka payload, which includes CAN signals that can be extracted and decoded for information</a:t>
            </a:r>
          </a:p>
          <a:p>
            <a:pPr>
              <a:lnSpc>
                <a:spcPct val="150000"/>
              </a:lnSpc>
            </a:pPr>
            <a:r>
              <a:rPr lang="en-US" b="1" dirty="0">
                <a:latin typeface="Open Sans"/>
              </a:rPr>
              <a:t>CRC: </a:t>
            </a:r>
            <a:r>
              <a:rPr lang="en-US" dirty="0">
                <a:latin typeface="Open Sans"/>
              </a:rPr>
              <a:t>The Cyclic Redundancy Check is used to ensure data integrity</a:t>
            </a:r>
          </a:p>
          <a:p>
            <a:pPr>
              <a:lnSpc>
                <a:spcPct val="150000"/>
              </a:lnSpc>
            </a:pPr>
            <a:r>
              <a:rPr lang="en-US" b="1" dirty="0">
                <a:latin typeface="Open Sans"/>
              </a:rPr>
              <a:t>ACK: </a:t>
            </a:r>
            <a:r>
              <a:rPr lang="en-US" dirty="0">
                <a:latin typeface="Open Sans"/>
              </a:rPr>
              <a:t>The ACK slot indicates if the node has acknowledged and received the data correctly</a:t>
            </a:r>
          </a:p>
          <a:p>
            <a:pPr>
              <a:lnSpc>
                <a:spcPct val="150000"/>
              </a:lnSpc>
            </a:pPr>
            <a:r>
              <a:rPr lang="en-US" b="1" dirty="0">
                <a:latin typeface="Open Sans"/>
              </a:rPr>
              <a:t>EOF:</a:t>
            </a:r>
            <a:r>
              <a:rPr lang="en-US" dirty="0">
                <a:latin typeface="Open Sans"/>
              </a:rPr>
              <a:t> The EOF marks the end of the CAN frame</a:t>
            </a:r>
            <a:endParaRPr lang="en-US" b="0" i="0" dirty="0">
              <a:effectLst/>
              <a:latin typeface="Open Sans"/>
            </a:endParaRPr>
          </a:p>
        </p:txBody>
      </p:sp>
      <p:sp>
        <p:nvSpPr>
          <p:cNvPr id="3" name="TextBox 2"/>
          <p:cNvSpPr txBox="1"/>
          <p:nvPr/>
        </p:nvSpPr>
        <p:spPr>
          <a:xfrm>
            <a:off x="690196" y="672524"/>
            <a:ext cx="10647484" cy="584775"/>
          </a:xfrm>
          <a:prstGeom prst="rect">
            <a:avLst/>
          </a:prstGeom>
          <a:noFill/>
        </p:spPr>
        <p:txBody>
          <a:bodyPr wrap="square" rtlCol="0">
            <a:spAutoFit/>
          </a:bodyPr>
          <a:lstStyle/>
          <a:p>
            <a:r>
              <a:rPr lang="en-US" sz="3200" dirty="0" smtClean="0"/>
              <a:t>CAN Frame </a:t>
            </a:r>
            <a:endParaRPr lang="en-US" sz="3200" dirty="0"/>
          </a:p>
        </p:txBody>
      </p:sp>
    </p:spTree>
    <p:extLst>
      <p:ext uri="{BB962C8B-B14F-4D97-AF65-F5344CB8AC3E}">
        <p14:creationId xmlns:p14="http://schemas.microsoft.com/office/powerpoint/2010/main" val="37553810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3962</TotalTime>
  <Words>2280</Words>
  <Application>Microsoft Office PowerPoint</Application>
  <PresentationFormat>Widescreen</PresentationFormat>
  <Paragraphs>270</Paragraphs>
  <Slides>47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Calibri (Body)</vt:lpstr>
      <vt:lpstr>Calibri Light</vt:lpstr>
      <vt:lpstr>Courier New</vt:lpstr>
      <vt:lpstr>inherit</vt:lpstr>
      <vt:lpstr>Monaco</vt:lpstr>
      <vt:lpstr>Open Sans</vt:lpstr>
      <vt:lpstr>Retrospect</vt:lpstr>
      <vt:lpstr>CAN Module In TM4C123GHPM LaunchPad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Driver</dc:title>
  <dc:creator>porty porty</dc:creator>
  <cp:lastModifiedBy>porty porty</cp:lastModifiedBy>
  <cp:revision>345</cp:revision>
  <dcterms:created xsi:type="dcterms:W3CDTF">2021-09-03T07:09:09Z</dcterms:created>
  <dcterms:modified xsi:type="dcterms:W3CDTF">2021-09-10T11:29:04Z</dcterms:modified>
</cp:coreProperties>
</file>