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basketball going into a net&#10;&#10;AI-generated content may be incorrect.">
            <a:extLst>
              <a:ext uri="{FF2B5EF4-FFF2-40B4-BE49-F238E27FC236}">
                <a16:creationId xmlns:a16="http://schemas.microsoft.com/office/drawing/2014/main" id="{01B57AC4-57DC-8507-1B7F-1748E76B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3015" b="14311"/>
          <a:stretch/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97" y="1115219"/>
            <a:ext cx="4129087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MVP Tahmin Modeli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97" y="3902075"/>
            <a:ext cx="4129087" cy="165576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Mohamed Abdulla Elfaituri</a:t>
            </a:r>
          </a:p>
          <a:p>
            <a:pPr algn="l"/>
            <a:r>
              <a:rPr lang="en-US" sz="1700">
                <a:solidFill>
                  <a:schemeClr val="bg1"/>
                </a:solidFill>
              </a:rPr>
              <a:t>Makine Öğrenmesi ve Uygulamaları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1. Proje Konusu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Bu projede, bir oyuncunun sezonluk performans verilerine dayanarak MVP (En Değerli Oyuncu) olma olasılığı tahmin edilmektedir.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2. Veri Seti ve Kaynağı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- Sezon istatistikleri: Kaggle</a:t>
            </a:r>
          </a:p>
          <a:p>
            <a:r>
              <a:rPr lang="en-US" sz="1700">
                <a:solidFill>
                  <a:schemeClr val="bg1"/>
                </a:solidFill>
              </a:rPr>
              <a:t>- MVP bilgileri: Wikipedia (web scraping ile alınmıştır)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3. Veri Ön İşleme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6BE354E-A4EF-A6FE-DE02-BA6F11F95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Gereksiz sütunlar (blanl, blank2, Unnamed: 0) silindi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Eksik oyuncu isimleri çıkarıldı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MVP öncesi sezonlar (1956 öncesi) kaldırıldı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Yıl verisi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→ 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tipine dönüştürüldü</a:t>
            </a:r>
            <a:endParaRPr kumimoji="0" lang="en-US" altLang="en-US" sz="17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HOF oyuncularındaki yıldız (*) işareti kaldırıldı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Sütun ve oyuncu isimlerinden boşluklar temizlendi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4. Özellik Seçimi Yöntemleri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tr-TR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veriler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normalize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edilmiştir</a:t>
            </a:r>
            <a:endParaRPr lang="en-US" altLang="en-US" sz="17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tr-TR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3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farklı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özellik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seçimi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yöntemi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kullanılmıştır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tr-TR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Korelasyon</a:t>
            </a:r>
            <a:r>
              <a:rPr lang="en-US" altLang="en-US" sz="17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700" dirty="0" err="1">
                <a:solidFill>
                  <a:schemeClr val="bg1"/>
                </a:solidFill>
                <a:latin typeface="Arial" panose="020B0604020202020204" pitchFamily="34" charset="0"/>
              </a:rPr>
              <a:t>analizi</a:t>
            </a:r>
            <a:endParaRPr lang="en-US" altLang="en-US" sz="17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tr-TR" altLang="en-US" sz="17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en-US" altLang="en-US" sz="1700" dirty="0">
                <a:solidFill>
                  <a:schemeClr val="bg1"/>
                </a:solidFill>
                <a:latin typeface="Arial Unicode MS"/>
              </a:rPr>
              <a:t>Karar </a:t>
            </a:r>
            <a:r>
              <a:rPr lang="tr-TR" altLang="en-US" sz="1700" dirty="0" err="1">
                <a:solidFill>
                  <a:schemeClr val="bg1"/>
                </a:solidFill>
                <a:latin typeface="Arial Unicode MS"/>
              </a:rPr>
              <a:t>Ağacaı</a:t>
            </a:r>
            <a:r>
              <a:rPr lang="en-US" altLang="en-US" sz="1700" dirty="0">
                <a:solidFill>
                  <a:schemeClr val="bg1"/>
                </a:solidFill>
              </a:rPr>
              <a:t> </a:t>
            </a:r>
            <a:endParaRPr lang="en-US" altLang="en-US" sz="17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7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tr-TR" altLang="en-US" sz="1700" dirty="0">
                <a:solidFill>
                  <a:schemeClr val="bg1"/>
                </a:solidFill>
                <a:latin typeface="Arial Unicode MS"/>
              </a:rPr>
              <a:t>Rastgele Orman (</a:t>
            </a:r>
            <a:r>
              <a:rPr lang="tr-TR" altLang="en-US" sz="1700" dirty="0" err="1">
                <a:solidFill>
                  <a:schemeClr val="bg1"/>
                </a:solidFill>
                <a:latin typeface="Arial Unicode MS"/>
              </a:rPr>
              <a:t>Random</a:t>
            </a:r>
            <a:r>
              <a:rPr lang="tr-TR" altLang="en-US" sz="1700" dirty="0">
                <a:solidFill>
                  <a:schemeClr val="bg1"/>
                </a:solidFill>
                <a:latin typeface="Arial Unicode MS"/>
              </a:rPr>
              <a:t> </a:t>
            </a:r>
            <a:r>
              <a:rPr lang="tr-TR" altLang="en-US" sz="1700" dirty="0" err="1">
                <a:solidFill>
                  <a:schemeClr val="bg1"/>
                </a:solidFill>
                <a:latin typeface="Arial Unicode MS"/>
              </a:rPr>
              <a:t>Forest</a:t>
            </a:r>
            <a:r>
              <a:rPr lang="tr-TR" altLang="en-US" sz="1700" dirty="0">
                <a:solidFill>
                  <a:schemeClr val="bg1"/>
                </a:solidFill>
                <a:latin typeface="Arial Unicode MS"/>
              </a:rPr>
              <a:t>)</a:t>
            </a:r>
            <a:endParaRPr lang="en-US" altLang="en-US" sz="1700" dirty="0">
              <a:solidFill>
                <a:schemeClr val="bg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7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fi-FI" sz="2800">
                <a:solidFill>
                  <a:schemeClr val="bg1"/>
                </a:solidFill>
              </a:rPr>
              <a:t>5. Kullanılan Makine Öğrenmesi Modelleri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err="1">
                <a:solidFill>
                  <a:schemeClr val="bg1"/>
                </a:solidFill>
              </a:rPr>
              <a:t>Kullanılan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algoritmalar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Decision 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Support Vector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700" dirty="0" err="1">
                <a:solidFill>
                  <a:schemeClr val="bg1"/>
                </a:solidFill>
              </a:rPr>
              <a:t>XGBoost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(</a:t>
            </a:r>
            <a:r>
              <a:rPr lang="en-US" sz="1700" dirty="0" err="1">
                <a:solidFill>
                  <a:schemeClr val="bg1"/>
                </a:solidFill>
              </a:rPr>
              <a:t>araştırılarak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dahil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edildi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Logistic Regression </a:t>
            </a:r>
            <a:endParaRPr lang="tr-TR" sz="17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Sonuçlar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b="1" dirty="0" err="1">
                <a:solidFill>
                  <a:schemeClr val="bg1"/>
                </a:solidFill>
              </a:rPr>
              <a:t>karışıklık</a:t>
            </a: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 dirty="0" err="1">
                <a:solidFill>
                  <a:schemeClr val="bg1"/>
                </a:solidFill>
              </a:rPr>
              <a:t>matrisi</a:t>
            </a:r>
            <a:r>
              <a:rPr lang="en-US" sz="1700" dirty="0">
                <a:solidFill>
                  <a:schemeClr val="bg1"/>
                </a:solidFill>
              </a:rPr>
              <a:t> (confusion matrix) </a:t>
            </a:r>
            <a:r>
              <a:rPr lang="en-US" sz="1700" dirty="0" err="1">
                <a:solidFill>
                  <a:schemeClr val="bg1"/>
                </a:solidFill>
              </a:rPr>
              <a:t>ile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değerlendirildi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6. Model Performans Değerlendirmesi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dirty="0" err="1">
                <a:solidFill>
                  <a:schemeClr val="bg1"/>
                </a:solidFill>
              </a:rPr>
              <a:t>Modeller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aşağıdaki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başarı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metrikleriyle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karşılaştırıldı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Accuracy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  <a:r>
              <a:rPr lang="en-US" sz="1700" dirty="0" err="1">
                <a:solidFill>
                  <a:schemeClr val="bg1"/>
                </a:solidFill>
              </a:rPr>
              <a:t>Doğruluk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Oranı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Precision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  <a:r>
              <a:rPr lang="en-US" sz="1700" dirty="0" err="1">
                <a:solidFill>
                  <a:schemeClr val="bg1"/>
                </a:solidFill>
              </a:rPr>
              <a:t>Kesinlik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Recall</a:t>
            </a:r>
            <a:r>
              <a:rPr lang="en-US" sz="1700" dirty="0">
                <a:solidFill>
                  <a:schemeClr val="bg1"/>
                </a:solidFill>
              </a:rPr>
              <a:t> (</a:t>
            </a:r>
            <a:r>
              <a:rPr lang="en-US" sz="1700" dirty="0" err="1">
                <a:solidFill>
                  <a:schemeClr val="bg1"/>
                </a:solidFill>
              </a:rPr>
              <a:t>Duyarlılık</a:t>
            </a:r>
            <a:r>
              <a:rPr lang="en-US" sz="1700" dirty="0">
                <a:solidFill>
                  <a:schemeClr val="bg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bg1"/>
                </a:solidFill>
              </a:rPr>
              <a:t>F1-Score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En </a:t>
            </a:r>
            <a:r>
              <a:rPr lang="en-US" sz="1700" dirty="0" err="1">
                <a:solidFill>
                  <a:schemeClr val="bg1"/>
                </a:solidFill>
              </a:rPr>
              <a:t>yüksek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performansı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gösteren</a:t>
            </a:r>
            <a:r>
              <a:rPr lang="en-US" sz="1700" dirty="0">
                <a:solidFill>
                  <a:schemeClr val="bg1"/>
                </a:solidFill>
              </a:rPr>
              <a:t> model </a:t>
            </a:r>
            <a:r>
              <a:rPr lang="en-US" sz="1700" dirty="0" err="1">
                <a:solidFill>
                  <a:schemeClr val="bg1"/>
                </a:solidFill>
              </a:rPr>
              <a:t>belirlendi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8. Streamlit Uygulaması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başarılı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tabanlı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uygulaması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geliştirildi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Kullanıcı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sezonluk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istatistikleri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girerek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MVP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tahmini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alabiliyor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Sonuçlar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anlık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ekranda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gösteriliyor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700" b="1" dirty="0">
                <a:solidFill>
                  <a:schemeClr val="bg1"/>
                </a:solidFill>
              </a:rPr>
              <a:t> </a:t>
            </a:r>
            <a:r>
              <a:rPr lang="en-US" sz="1700" b="1" dirty="0" err="1">
                <a:solidFill>
                  <a:schemeClr val="bg1"/>
                </a:solidFill>
              </a:rPr>
              <a:t>Teşekkürler</a:t>
            </a:r>
            <a:endParaRPr lang="en-US" sz="17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700" dirty="0" err="1">
                <a:solidFill>
                  <a:schemeClr val="bg1"/>
                </a:solidFill>
              </a:rPr>
              <a:t>Dinlediğiniz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için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teşekkür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ederim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  <a:br>
              <a:rPr lang="en-US" sz="1700" dirty="0">
                <a:solidFill>
                  <a:schemeClr val="bg1"/>
                </a:solidFill>
              </a:rPr>
            </a:b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85E390A-6727-416E-8650-FE21F482BC01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Calibri</vt:lpstr>
      <vt:lpstr>Office Theme</vt:lpstr>
      <vt:lpstr>MVP Tahmin Modeli</vt:lpstr>
      <vt:lpstr>1. Proje Konusu</vt:lpstr>
      <vt:lpstr>2. Veri Seti ve Kaynağı</vt:lpstr>
      <vt:lpstr>3. Veri Ön İşleme</vt:lpstr>
      <vt:lpstr>4. Özellik Seçimi Yöntemleri</vt:lpstr>
      <vt:lpstr>5. Kullanılan Makine Öğrenmesi Modelleri</vt:lpstr>
      <vt:lpstr>6. Model Performans Değerlendirmesi</vt:lpstr>
      <vt:lpstr>8. Streamlit Uygulaması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Elfaituri</cp:lastModifiedBy>
  <cp:revision>4</cp:revision>
  <dcterms:created xsi:type="dcterms:W3CDTF">2013-01-27T09:14:16Z</dcterms:created>
  <dcterms:modified xsi:type="dcterms:W3CDTF">2025-05-14T06:35:11Z</dcterms:modified>
  <cp:category/>
</cp:coreProperties>
</file>