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26" r:id="rId2"/>
    <p:sldId id="290" r:id="rId3"/>
    <p:sldId id="325" r:id="rId4"/>
    <p:sldId id="343" r:id="rId5"/>
    <p:sldId id="344" r:id="rId6"/>
    <p:sldId id="345" r:id="rId7"/>
    <p:sldId id="346" r:id="rId8"/>
    <p:sldId id="331" r:id="rId9"/>
    <p:sldId id="332" r:id="rId10"/>
    <p:sldId id="333" r:id="rId11"/>
    <p:sldId id="341" r:id="rId12"/>
    <p:sldId id="339" r:id="rId13"/>
    <p:sldId id="351" r:id="rId14"/>
    <p:sldId id="350" r:id="rId15"/>
    <p:sldId id="348" r:id="rId16"/>
    <p:sldId id="352" r:id="rId17"/>
    <p:sldId id="340" r:id="rId18"/>
    <p:sldId id="279" r:id="rId19"/>
    <p:sldId id="28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time_series_analysis\NCF_Solar_Charlotte_Boulder_Boston_Tucson.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Yield of Solar Energy</a:t>
            </a:r>
          </a:p>
        </c:rich>
      </c:tx>
      <c:overlay val="0"/>
      <c:spPr>
        <a:noFill/>
        <a:ln>
          <a:noFill/>
        </a:ln>
        <a:effectLst/>
      </c:sp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invertIfNegative val="0"/>
          <c:cat>
            <c:strRef>
              <c:f>NCF_Solar_Charlotte_Boulder_Bos!$L$3:$L$6</c:f>
              <c:strCache>
                <c:ptCount val="4"/>
                <c:pt idx="0">
                  <c:v>Charlotte</c:v>
                </c:pt>
                <c:pt idx="1">
                  <c:v>Boulder</c:v>
                </c:pt>
                <c:pt idx="2">
                  <c:v>Boston</c:v>
                </c:pt>
                <c:pt idx="3">
                  <c:v>Tucson</c:v>
                </c:pt>
              </c:strCache>
            </c:strRef>
          </c:cat>
          <c:val>
            <c:numRef>
              <c:f>NCF_Solar_Charlotte_Boulder_Bos!$C$15:$C$18</c:f>
              <c:numCache>
                <c:formatCode>0</c:formatCode>
                <c:ptCount val="4"/>
                <c:pt idx="0">
                  <c:v>446.02779963500001</c:v>
                </c:pt>
                <c:pt idx="1">
                  <c:v>491.57136649500001</c:v>
                </c:pt>
                <c:pt idx="2">
                  <c:v>451.88486644200003</c:v>
                </c:pt>
                <c:pt idx="3">
                  <c:v>467.71910282099998</c:v>
                </c:pt>
              </c:numCache>
            </c:numRef>
          </c:val>
          <c:extLst>
            <c:ext xmlns:c16="http://schemas.microsoft.com/office/drawing/2014/chart" uri="{C3380CC4-5D6E-409C-BE32-E72D297353CC}">
              <c16:uniqueId val="{00000000-DFE4-4B4B-8235-436F0B4AE9D3}"/>
            </c:ext>
          </c:extLst>
        </c:ser>
        <c:ser>
          <c:idx val="0"/>
          <c:order val="1"/>
          <c:tx>
            <c:strRef>
              <c:f>NCF_Solar_Charlotte_Boulder_Bos!$P$2</c:f>
              <c:strCache>
                <c:ptCount val="1"/>
                <c:pt idx="0">
                  <c:v>2010</c:v>
                </c:pt>
              </c:strCache>
            </c:strRef>
          </c:tx>
          <c:spPr>
            <a:solidFill>
              <a:schemeClr val="accent1"/>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NCF_Solar_Charlotte_Boulder_Bos!$G$15:$G$18</c:f>
              <c:numCache>
                <c:formatCode>0</c:formatCode>
                <c:ptCount val="4"/>
                <c:pt idx="0">
                  <c:v>446.034598098</c:v>
                </c:pt>
                <c:pt idx="1">
                  <c:v>491.58161713000004</c:v>
                </c:pt>
                <c:pt idx="2">
                  <c:v>451.89910600299999</c:v>
                </c:pt>
                <c:pt idx="3">
                  <c:v>467.72583165000003</c:v>
                </c:pt>
              </c:numCache>
            </c:numRef>
          </c:val>
          <c:extLst>
            <c:ext xmlns:c16="http://schemas.microsoft.com/office/drawing/2014/chart" uri="{C3380CC4-5D6E-409C-BE32-E72D297353CC}">
              <c16:uniqueId val="{00000001-DFE4-4B4B-8235-436F0B4AE9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a:lstStyle/>
              <a:p>
                <a:pPr>
                  <a:defRPr sz="1400"/>
                </a:pPr>
                <a:r>
                  <a:rPr lang="en-US" sz="1400" dirty="0" err="1"/>
                  <a:t>KWh</a:t>
                </a:r>
                <a:endParaRPr lang="en-US" sz="1400" dirty="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plotArea>
    <c:legend>
      <c:legendPos val="r"/>
      <c:layout>
        <c:manualLayout>
          <c:xMode val="edge"/>
          <c:yMode val="edge"/>
          <c:x val="0.82982086614173234"/>
          <c:y val="5.0750218722659647E-2"/>
          <c:w val="0.10351246719160105"/>
          <c:h val="0.16743438320209975"/>
        </c:manualLayout>
      </c:layout>
      <c:overlay val="0"/>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NCF_Solar_Charlotte_Boulder_Bos!$D$15:$D$18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F4F7-452C-8DB3-0CBD25B177D3}"/>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NCF_Solar_Charlotte_Boulder_Bos!$H$15:$H$18</c:f>
              <c:numCache>
                <c:formatCode>0.00%</c:formatCode>
                <c:ptCount val="4"/>
                <c:pt idx="0">
                  <c:v>0.23144200000000001</c:v>
                </c:pt>
                <c:pt idx="1">
                  <c:v>0.25507600000000002</c:v>
                </c:pt>
                <c:pt idx="2">
                  <c:v>0.234485</c:v>
                </c:pt>
                <c:pt idx="3">
                  <c:v>0.242697</c:v>
                </c:pt>
              </c:numCache>
            </c:numRef>
          </c:val>
          <c:extLst>
            <c:ext xmlns:c16="http://schemas.microsoft.com/office/drawing/2014/chart" uri="{C3380CC4-5D6E-409C-BE32-E72D297353CC}">
              <c16:uniqueId val="{00000001-F4F7-452C-8DB3-0CBD25B177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2009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NCF_Solar_Charlotte_Boulder_Bos!$D$45:$D$48</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FC55-4FD7-BE7F-ECC11EA12A45}"/>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FC55-4FD7-BE7F-ECC11EA12A45}"/>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2010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NCF_Solar_Charlotte_Boulder_Bos!$C$60:$C$63</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523-41FF-A226-5B4F7504CF21}"/>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NCF_Solar_Charlotte_Boulder_Bos!$D$60:$D$63</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1523-41FF-A226-5B4F7504CF21}"/>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18</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537247682"/>
              </p:ext>
            </p:extLst>
          </p:nvPr>
        </p:nvGraphicFramePr>
        <p:xfrm>
          <a:off x="99759" y="1263429"/>
          <a:ext cx="8700797"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gridCol w="1242971">
                  <a:extLst>
                    <a:ext uri="{9D8B030D-6E8A-4147-A177-3AD203B41FA5}">
                      <a16:colId xmlns:a16="http://schemas.microsoft.com/office/drawing/2014/main" val="3585982183"/>
                    </a:ext>
                  </a:extLst>
                </a:gridCol>
                <a:gridCol w="1242971">
                  <a:extLst>
                    <a:ext uri="{9D8B030D-6E8A-4147-A177-3AD203B41FA5}">
                      <a16:colId xmlns:a16="http://schemas.microsoft.com/office/drawing/2014/main" val="1791253075"/>
                    </a:ext>
                  </a:extLst>
                </a:gridCol>
                <a:gridCol w="1242971">
                  <a:extLst>
                    <a:ext uri="{9D8B030D-6E8A-4147-A177-3AD203B41FA5}">
                      <a16:colId xmlns:a16="http://schemas.microsoft.com/office/drawing/2014/main" val="1696271731"/>
                    </a:ext>
                  </a:extLst>
                </a:gridCol>
                <a:gridCol w="1242971">
                  <a:extLst>
                    <a:ext uri="{9D8B030D-6E8A-4147-A177-3AD203B41FA5}">
                      <a16:colId xmlns:a16="http://schemas.microsoft.com/office/drawing/2014/main" val="3069613797"/>
                    </a:ext>
                  </a:extLst>
                </a:gridCol>
              </a:tblGrid>
              <a:tr h="182880">
                <a:tc>
                  <a:txBody>
                    <a:bodyPr/>
                    <a:lstStyle/>
                    <a:p>
                      <a:pPr algn="ctr" fontAlgn="ctr"/>
                      <a:r>
                        <a:rPr lang="en-US" sz="1800" b="1" i="0" u="none" strike="noStrike">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2010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491571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491582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451885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467719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467726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graphicFrame>
        <p:nvGraphicFramePr>
          <p:cNvPr id="15" name="Chart 14">
            <a:extLst>
              <a:ext uri="{FF2B5EF4-FFF2-40B4-BE49-F238E27FC236}">
                <a16:creationId xmlns:a16="http://schemas.microsoft.com/office/drawing/2014/main" id="{E8357EEB-E3F7-4606-8217-9B8ABF11C996}"/>
              </a:ext>
            </a:extLst>
          </p:cNvPr>
          <p:cNvGraphicFramePr>
            <a:graphicFrameLocks/>
          </p:cNvGraphicFramePr>
          <p:nvPr>
            <p:extLst>
              <p:ext uri="{D42A27DB-BD31-4B8C-83A1-F6EECF244321}">
                <p14:modId xmlns:p14="http://schemas.microsoft.com/office/powerpoint/2010/main" val="1820068928"/>
              </p:ext>
            </p:extLst>
          </p:nvPr>
        </p:nvGraphicFramePr>
        <p:xfrm>
          <a:off x="73770" y="3718069"/>
          <a:ext cx="4472240" cy="2651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9EE200A5-39CE-4374-AE42-A65D58C29949}"/>
              </a:ext>
            </a:extLst>
          </p:cNvPr>
          <p:cNvGraphicFramePr>
            <a:graphicFrameLocks/>
          </p:cNvGraphicFramePr>
          <p:nvPr>
            <p:extLst>
              <p:ext uri="{D42A27DB-BD31-4B8C-83A1-F6EECF244321}">
                <p14:modId xmlns:p14="http://schemas.microsoft.com/office/powerpoint/2010/main" val="2165250349"/>
              </p:ext>
            </p:extLst>
          </p:nvPr>
        </p:nvGraphicFramePr>
        <p:xfrm>
          <a:off x="4578668" y="3718069"/>
          <a:ext cx="4472240" cy="265179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sp>
        <p:nvSpPr>
          <p:cNvPr id="13" name="Rectangle 12">
            <a:extLst>
              <a:ext uri="{FF2B5EF4-FFF2-40B4-BE49-F238E27FC236}">
                <a16:creationId xmlns:a16="http://schemas.microsoft.com/office/drawing/2014/main" id="{4BD089FF-7929-43D9-AE36-960C32B93824}"/>
              </a:ext>
            </a:extLst>
          </p:cNvPr>
          <p:cNvSpPr/>
          <p:nvPr/>
        </p:nvSpPr>
        <p:spPr>
          <a:xfrm>
            <a:off x="0" y="2724409"/>
            <a:ext cx="8402216" cy="923330"/>
          </a:xfrm>
          <a:prstGeom prst="rect">
            <a:avLst/>
          </a:prstGeom>
        </p:spPr>
        <p:txBody>
          <a:bodyPr wrap="square">
            <a:spAutoFit/>
          </a:bodyPr>
          <a:lstStyle/>
          <a:p>
            <a:r>
              <a:rPr lang="en-US" dirty="0"/>
              <a:t>Here, to exclude the variability from the PV output, the clear-sky irradiance is used for conversion to the PV AC Power over the entire year. This leads to capture similar PV output for other years as well. </a:t>
            </a:r>
          </a:p>
        </p:txBody>
      </p:sp>
    </p:spTree>
    <p:extLst>
      <p:ext uri="{BB962C8B-B14F-4D97-AF65-F5344CB8AC3E}">
        <p14:creationId xmlns:p14="http://schemas.microsoft.com/office/powerpoint/2010/main" val="268534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1" name="Chart 10">
            <a:extLst>
              <a:ext uri="{FF2B5EF4-FFF2-40B4-BE49-F238E27FC236}">
                <a16:creationId xmlns:a16="http://schemas.microsoft.com/office/drawing/2014/main" id="{29001604-264E-4755-BC74-186F65D1F635}"/>
              </a:ext>
            </a:extLst>
          </p:cNvPr>
          <p:cNvGraphicFramePr>
            <a:graphicFrameLocks/>
          </p:cNvGraphicFramePr>
          <p:nvPr/>
        </p:nvGraphicFramePr>
        <p:xfrm>
          <a:off x="4128795"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8E1089C-31CA-495B-80B3-66BC776A575D}"/>
              </a:ext>
            </a:extLst>
          </p:cNvPr>
          <p:cNvGraphicFramePr>
            <a:graphicFrameLocks/>
          </p:cNvGraphicFramePr>
          <p:nvPr/>
        </p:nvGraphicFramePr>
        <p:xfrm>
          <a:off x="4171950" y="35210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20.40%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46.50%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22.60%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spTree>
    <p:extLst>
      <p:ext uri="{BB962C8B-B14F-4D97-AF65-F5344CB8AC3E}">
        <p14:creationId xmlns:p14="http://schemas.microsoft.com/office/powerpoint/2010/main" val="29582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18</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1289</Words>
  <Application>Microsoft Office PowerPoint</Application>
  <PresentationFormat>On-screen Show (4:3)</PresentationFormat>
  <Paragraphs>418</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225</cp:revision>
  <dcterms:created xsi:type="dcterms:W3CDTF">2019-08-04T07:57:21Z</dcterms:created>
  <dcterms:modified xsi:type="dcterms:W3CDTF">2019-08-07T11:56:01Z</dcterms:modified>
</cp:coreProperties>
</file>