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26" r:id="rId2"/>
    <p:sldId id="338" r:id="rId3"/>
    <p:sldId id="325" r:id="rId4"/>
    <p:sldId id="343" r:id="rId5"/>
    <p:sldId id="344" r:id="rId6"/>
    <p:sldId id="345" r:id="rId7"/>
    <p:sldId id="346" r:id="rId8"/>
    <p:sldId id="331" r:id="rId9"/>
    <p:sldId id="332" r:id="rId10"/>
    <p:sldId id="333" r:id="rId11"/>
    <p:sldId id="341" r:id="rId12"/>
    <p:sldId id="339" r:id="rId13"/>
    <p:sldId id="349" r:id="rId14"/>
    <p:sldId id="351" r:id="rId15"/>
    <p:sldId id="350" r:id="rId16"/>
    <p:sldId id="348" r:id="rId17"/>
    <p:sldId id="334" r:id="rId18"/>
    <p:sldId id="340"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76" d="100"/>
          <a:sy n="76" d="100"/>
        </p:scale>
        <p:origin x="1615" y="1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time_series_analysis\NCF_Solar_Charlotte_Boulder_Boston_Tucson.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Yearly Yield of Solar Energy</a:t>
            </a:r>
          </a:p>
        </c:rich>
      </c:tx>
      <c:overlay val="0"/>
      <c:spPr>
        <a:noFill/>
        <a:ln>
          <a:noFill/>
        </a:ln>
        <a:effectLst/>
      </c:sp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invertIfNegative val="0"/>
          <c:cat>
            <c:strRef>
              <c:f>NCF_Solar_Charlotte_Boulder_Bos!$L$3:$L$6</c:f>
              <c:strCache>
                <c:ptCount val="4"/>
                <c:pt idx="0">
                  <c:v>Charlotte</c:v>
                </c:pt>
                <c:pt idx="1">
                  <c:v>Boulder</c:v>
                </c:pt>
                <c:pt idx="2">
                  <c:v>Boston</c:v>
                </c:pt>
                <c:pt idx="3">
                  <c:v>Tucson</c:v>
                </c:pt>
              </c:strCache>
            </c:strRef>
          </c:cat>
          <c:val>
            <c:numRef>
              <c:f>NCF_Solar_Charlotte_Boulder_Bos!$C$15:$C$18</c:f>
              <c:numCache>
                <c:formatCode>0</c:formatCode>
                <c:ptCount val="4"/>
                <c:pt idx="0">
                  <c:v>446.02779963500001</c:v>
                </c:pt>
                <c:pt idx="1">
                  <c:v>491.57136649500001</c:v>
                </c:pt>
                <c:pt idx="2">
                  <c:v>451.88486644200003</c:v>
                </c:pt>
                <c:pt idx="3">
                  <c:v>467.71910282099998</c:v>
                </c:pt>
              </c:numCache>
            </c:numRef>
          </c:val>
          <c:extLst>
            <c:ext xmlns:c16="http://schemas.microsoft.com/office/drawing/2014/chart" uri="{C3380CC4-5D6E-409C-BE32-E72D297353CC}">
              <c16:uniqueId val="{00000000-DFE4-4B4B-8235-436F0B4AE9D3}"/>
            </c:ext>
          </c:extLst>
        </c:ser>
        <c:ser>
          <c:idx val="0"/>
          <c:order val="1"/>
          <c:tx>
            <c:strRef>
              <c:f>NCF_Solar_Charlotte_Boulder_Bos!$P$2</c:f>
              <c:strCache>
                <c:ptCount val="1"/>
                <c:pt idx="0">
                  <c:v>2010</c:v>
                </c:pt>
              </c:strCache>
            </c:strRef>
          </c:tx>
          <c:spPr>
            <a:solidFill>
              <a:schemeClr val="accent1"/>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NCF_Solar_Charlotte_Boulder_Bos!$G$15:$G$18</c:f>
              <c:numCache>
                <c:formatCode>0</c:formatCode>
                <c:ptCount val="4"/>
                <c:pt idx="0">
                  <c:v>446.034598098</c:v>
                </c:pt>
                <c:pt idx="1">
                  <c:v>491.58161713000004</c:v>
                </c:pt>
                <c:pt idx="2">
                  <c:v>451.89910600299999</c:v>
                </c:pt>
                <c:pt idx="3">
                  <c:v>467.72583165000003</c:v>
                </c:pt>
              </c:numCache>
            </c:numRef>
          </c:val>
          <c:extLst>
            <c:ext xmlns:c16="http://schemas.microsoft.com/office/drawing/2014/chart" uri="{C3380CC4-5D6E-409C-BE32-E72D297353CC}">
              <c16:uniqueId val="{00000001-DFE4-4B4B-8235-436F0B4AE9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a:lstStyle/>
              <a:p>
                <a:pPr>
                  <a:defRPr sz="1400"/>
                </a:pPr>
                <a:r>
                  <a:rPr lang="en-US" sz="1400" dirty="0" err="1"/>
                  <a:t>KWh</a:t>
                </a:r>
                <a:endParaRPr lang="en-US" sz="1400" dirty="0"/>
              </a:p>
            </c:rich>
          </c:tx>
          <c:overlay val="0"/>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plotArea>
    <c:legend>
      <c:legendPos val="r"/>
      <c:layout>
        <c:manualLayout>
          <c:xMode val="edge"/>
          <c:yMode val="edge"/>
          <c:x val="0.82982086614173234"/>
          <c:y val="5.0750218722659647E-2"/>
          <c:w val="0.10351246719160105"/>
          <c:h val="0.16743438320209975"/>
        </c:manualLayout>
      </c:layout>
      <c:overlay val="0"/>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Yearly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NCF_Solar_Charlotte_Boulder_Bos!$D$15:$D$18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F4F7-452C-8DB3-0CBD25B177D3}"/>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NCF_Solar_Charlotte_Boulder_Bos!$H$15:$H$18</c:f>
              <c:numCache>
                <c:formatCode>0.00%</c:formatCode>
                <c:ptCount val="4"/>
                <c:pt idx="0">
                  <c:v>0.23144200000000001</c:v>
                </c:pt>
                <c:pt idx="1">
                  <c:v>0.25507600000000002</c:v>
                </c:pt>
                <c:pt idx="2">
                  <c:v>0.234485</c:v>
                </c:pt>
                <c:pt idx="3">
                  <c:v>0.242697</c:v>
                </c:pt>
              </c:numCache>
            </c:numRef>
          </c:val>
          <c:extLst>
            <c:ext xmlns:c16="http://schemas.microsoft.com/office/drawing/2014/chart" uri="{C3380CC4-5D6E-409C-BE32-E72D297353CC}">
              <c16:uniqueId val="{00000001-F4F7-452C-8DB3-0CBD25B177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2009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NCF_Solar_Charlotte_Boulder_Bos!$D$45:$D$48</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FC55-4FD7-BE7F-ECC11EA12A45}"/>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FC55-4FD7-BE7F-ECC11EA12A45}"/>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2010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NCF_Solar_Charlotte_Boulder_Bos!$C$60:$C$63</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523-41FF-A226-5B4F7504CF21}"/>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NCF_Solar_Charlotte_Boulder_Bos!$D$60:$D$63</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1523-41FF-A226-5B4F7504CF21}"/>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pvlib-python.readthedocs.io/en/latest/forecasts.htm" TargetMode="Externa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pvlib-python.readthedocs.io/en/latest/forecasts.htm" TargetMode="Externa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pvlib-python.readthedocs.io/en/latest/forecasts.htm" TargetMode="Externa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hyperlink" Target="https://www.solarover.com/panels/cs5p.pdf" TargetMode="Externa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pvlib-python.readthedocs.io/en/latest/forecasts.htm" TargetMode="Externa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mohamedabuella.github.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029267" y="1697653"/>
            <a:ext cx="7085466" cy="523220"/>
          </a:xfrm>
          <a:prstGeom prst="rect">
            <a:avLst/>
          </a:prstGeom>
          <a:noFill/>
        </p:spPr>
        <p:txBody>
          <a:bodyPr wrap="none" rtlCol="0">
            <a:spAutoFit/>
          </a:bodyPr>
          <a:lstStyle/>
          <a:p>
            <a:r>
              <a:rPr lang="en-US" sz="2800" b="1" dirty="0"/>
              <a:t>Wind and Solar Energy 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308324"/>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endParaRPr lang="en-US" dirty="0"/>
          </a:p>
          <a:p>
            <a:pPr algn="ctr"/>
            <a:endParaRPr lang="en-US" dirty="0"/>
          </a:p>
          <a:p>
            <a:pPr algn="ctr"/>
            <a:r>
              <a:rPr lang="en-US" dirty="0"/>
              <a:t>The University of North Carolina at Charlotte</a:t>
            </a:r>
          </a:p>
          <a:p>
            <a:pPr algn="ctr"/>
            <a:endParaRPr lang="en-US" dirty="0"/>
          </a:p>
          <a:p>
            <a:pPr algn="ctr"/>
            <a:r>
              <a:rPr lang="en-US" dirty="0"/>
              <a:t>August 6th,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306993" y="440485"/>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8CFE2D30-62D0-4ACB-980A-051FAB332C9A}"/>
              </a:ext>
            </a:extLst>
          </p:cNvPr>
          <p:cNvSpPr/>
          <p:nvPr/>
        </p:nvSpPr>
        <p:spPr>
          <a:xfrm>
            <a:off x="3464338" y="101518"/>
            <a:ext cx="2413353" cy="369332"/>
          </a:xfrm>
          <a:prstGeom prst="rect">
            <a:avLst/>
          </a:prstGeom>
        </p:spPr>
        <p:txBody>
          <a:bodyPr wrap="none">
            <a:spAutoFit/>
          </a:bodyPr>
          <a:lstStyle/>
          <a:p>
            <a:r>
              <a:rPr lang="en-US" b="1" dirty="0"/>
              <a:t>Wind Energy Modeling</a:t>
            </a:r>
          </a:p>
        </p:txBody>
      </p:sp>
    </p:spTree>
    <p:extLst>
      <p:ext uri="{BB962C8B-B14F-4D97-AF65-F5344CB8AC3E}">
        <p14:creationId xmlns:p14="http://schemas.microsoft.com/office/powerpoint/2010/main" val="20608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306993" y="440485"/>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8CD91562-ECCC-433E-BEF7-DCCC8C3D8DC2}"/>
              </a:ext>
            </a:extLst>
          </p:cNvPr>
          <p:cNvSpPr/>
          <p:nvPr/>
        </p:nvSpPr>
        <p:spPr>
          <a:xfrm>
            <a:off x="3464338" y="101518"/>
            <a:ext cx="2413353" cy="369332"/>
          </a:xfrm>
          <a:prstGeom prst="rect">
            <a:avLst/>
          </a:prstGeom>
        </p:spPr>
        <p:txBody>
          <a:bodyPr wrap="none">
            <a:spAutoFit/>
          </a:bodyPr>
          <a:lstStyle/>
          <a:p>
            <a:r>
              <a:rPr lang="en-US" b="1" dirty="0"/>
              <a:t>Wind Energy Modeling</a:t>
            </a:r>
          </a:p>
        </p:txBody>
      </p:sp>
    </p:spTree>
    <p:extLst>
      <p:ext uri="{BB962C8B-B14F-4D97-AF65-F5344CB8AC3E}">
        <p14:creationId xmlns:p14="http://schemas.microsoft.com/office/powerpoint/2010/main" val="3866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3" name="Rectangle 2">
            <a:extLst>
              <a:ext uri="{FF2B5EF4-FFF2-40B4-BE49-F238E27FC236}">
                <a16:creationId xmlns:a16="http://schemas.microsoft.com/office/drawing/2014/main" id="{4FC514C2-2D7C-4314-A8A3-CBEDF59F39AC}"/>
              </a:ext>
            </a:extLst>
          </p:cNvPr>
          <p:cNvSpPr/>
          <p:nvPr/>
        </p:nvSpPr>
        <p:spPr>
          <a:xfrm>
            <a:off x="2439955" y="6413699"/>
            <a:ext cx="4572000" cy="307777"/>
          </a:xfrm>
          <a:prstGeom prst="rect">
            <a:avLst/>
          </a:prstGeom>
        </p:spPr>
        <p:txBody>
          <a:bodyPr>
            <a:spAutoFit/>
          </a:bodyPr>
          <a:lstStyle/>
          <a:p>
            <a:r>
              <a:rPr lang="en-US" sz="1400" dirty="0">
                <a:hlinkClick r:id="rId2"/>
              </a:rPr>
              <a:t>https://pvlib-python.readthedocs.io/en/latest/forecasts.htm</a:t>
            </a:r>
            <a:r>
              <a:rPr lang="en-US" sz="1400" dirty="0"/>
              <a:t> </a:t>
            </a:r>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D187815-333B-4681-83A3-5ACCE668C004}"/>
              </a:ext>
            </a:extLst>
          </p:cNvPr>
          <p:cNvSpPr/>
          <p:nvPr/>
        </p:nvSpPr>
        <p:spPr>
          <a:xfrm>
            <a:off x="3464338" y="101518"/>
            <a:ext cx="2331600" cy="369332"/>
          </a:xfrm>
          <a:prstGeom prst="rect">
            <a:avLst/>
          </a:prstGeom>
        </p:spPr>
        <p:txBody>
          <a:bodyPr wrap="none">
            <a:spAutoFit/>
          </a:bodyPr>
          <a:lstStyle/>
          <a:p>
            <a:r>
              <a:rPr lang="en-US" b="1" dirty="0"/>
              <a:t>Solar Energy Modeling</a:t>
            </a:r>
          </a:p>
        </p:txBody>
      </p:sp>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sp>
        <p:nvSpPr>
          <p:cNvPr id="3" name="Rectangle 2">
            <a:extLst>
              <a:ext uri="{FF2B5EF4-FFF2-40B4-BE49-F238E27FC236}">
                <a16:creationId xmlns:a16="http://schemas.microsoft.com/office/drawing/2014/main" id="{4FC514C2-2D7C-4314-A8A3-CBEDF59F39AC}"/>
              </a:ext>
            </a:extLst>
          </p:cNvPr>
          <p:cNvSpPr/>
          <p:nvPr/>
        </p:nvSpPr>
        <p:spPr>
          <a:xfrm>
            <a:off x="2439955" y="6413699"/>
            <a:ext cx="4572000" cy="307777"/>
          </a:xfrm>
          <a:prstGeom prst="rect">
            <a:avLst/>
          </a:prstGeom>
        </p:spPr>
        <p:txBody>
          <a:bodyPr>
            <a:spAutoFit/>
          </a:bodyPr>
          <a:lstStyle/>
          <a:p>
            <a:r>
              <a:rPr lang="en-US" sz="1400" dirty="0">
                <a:hlinkClick r:id="rId2"/>
              </a:rPr>
              <a:t>https://pvlib-python.readthedocs.io/en/latest/forecasts.htm</a:t>
            </a:r>
            <a:r>
              <a:rPr lang="en-US" sz="1400" dirty="0"/>
              <a:t> </a:t>
            </a:r>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sp>
        <p:nvSpPr>
          <p:cNvPr id="17" name="Rectangle 16">
            <a:extLst>
              <a:ext uri="{FF2B5EF4-FFF2-40B4-BE49-F238E27FC236}">
                <a16:creationId xmlns:a16="http://schemas.microsoft.com/office/drawing/2014/main" id="{66EAFD14-DCB8-4285-A3B3-0833BAFA79B2}"/>
              </a:ext>
            </a:extLst>
          </p:cNvPr>
          <p:cNvSpPr/>
          <p:nvPr/>
        </p:nvSpPr>
        <p:spPr>
          <a:xfrm>
            <a:off x="3464338" y="101518"/>
            <a:ext cx="2331600" cy="369332"/>
          </a:xfrm>
          <a:prstGeom prst="rect">
            <a:avLst/>
          </a:prstGeom>
        </p:spPr>
        <p:txBody>
          <a:bodyPr wrap="none">
            <a:spAutoFit/>
          </a:bodyPr>
          <a:lstStyle/>
          <a:p>
            <a:r>
              <a:rPr lang="en-US" b="1" dirty="0"/>
              <a:t>Solar Energy Modeling</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sp>
        <p:nvSpPr>
          <p:cNvPr id="3" name="Rectangle 2">
            <a:extLst>
              <a:ext uri="{FF2B5EF4-FFF2-40B4-BE49-F238E27FC236}">
                <a16:creationId xmlns:a16="http://schemas.microsoft.com/office/drawing/2014/main" id="{4FC514C2-2D7C-4314-A8A3-CBEDF59F39AC}"/>
              </a:ext>
            </a:extLst>
          </p:cNvPr>
          <p:cNvSpPr/>
          <p:nvPr/>
        </p:nvSpPr>
        <p:spPr>
          <a:xfrm>
            <a:off x="2439955" y="6413699"/>
            <a:ext cx="4572000" cy="307777"/>
          </a:xfrm>
          <a:prstGeom prst="rect">
            <a:avLst/>
          </a:prstGeom>
        </p:spPr>
        <p:txBody>
          <a:bodyPr>
            <a:spAutoFit/>
          </a:bodyPr>
          <a:lstStyle/>
          <a:p>
            <a:r>
              <a:rPr lang="en-US" sz="1400" dirty="0">
                <a:hlinkClick r:id="rId2"/>
              </a:rPr>
              <a:t>https://pvlib-python.readthedocs.io/en/latest/forecasts.htm</a:t>
            </a:r>
            <a:r>
              <a:rPr lang="en-US" sz="1400" dirty="0"/>
              <a:t> </a:t>
            </a:r>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sp>
        <p:nvSpPr>
          <p:cNvPr id="17" name="Rectangle 16">
            <a:extLst>
              <a:ext uri="{FF2B5EF4-FFF2-40B4-BE49-F238E27FC236}">
                <a16:creationId xmlns:a16="http://schemas.microsoft.com/office/drawing/2014/main" id="{66EAFD14-DCB8-4285-A3B3-0833BAFA79B2}"/>
              </a:ext>
            </a:extLst>
          </p:cNvPr>
          <p:cNvSpPr/>
          <p:nvPr/>
        </p:nvSpPr>
        <p:spPr>
          <a:xfrm>
            <a:off x="3464338" y="101518"/>
            <a:ext cx="2331600" cy="369332"/>
          </a:xfrm>
          <a:prstGeom prst="rect">
            <a:avLst/>
          </a:prstGeom>
        </p:spPr>
        <p:txBody>
          <a:bodyPr wrap="none">
            <a:spAutoFit/>
          </a:bodyPr>
          <a:lstStyle/>
          <a:p>
            <a:r>
              <a:rPr lang="en-US" b="1" dirty="0"/>
              <a:t>Solar Energy Modeling</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4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338554"/>
          </a:xfrm>
          <a:prstGeom prst="rect">
            <a:avLst/>
          </a:prstGeom>
        </p:spPr>
        <p:txBody>
          <a:bodyPr wrap="square">
            <a:spAutoFit/>
          </a:bodyPr>
          <a:lstStyle/>
          <a:p>
            <a:r>
              <a:rPr lang="en-US" sz="1600" dirty="0">
                <a:hlinkClick r:id="rId2"/>
              </a:rPr>
              <a:t>https://pvlib-python.readthedocs.io/en/latest/introexamples.html</a:t>
            </a:r>
            <a:endParaRPr lang="en-US" sz="1600" dirty="0"/>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3"/>
                <a:stretch>
                  <a:fillRect l="-972" t="-2479" b="-5785"/>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60DB8B7-BFCC-4C68-B7D1-0DECC77CC162}"/>
              </a:ext>
            </a:extLst>
          </p:cNvPr>
          <p:cNvSpPr/>
          <p:nvPr/>
        </p:nvSpPr>
        <p:spPr>
          <a:xfrm>
            <a:off x="3464338" y="101518"/>
            <a:ext cx="2331600" cy="369332"/>
          </a:xfrm>
          <a:prstGeom prst="rect">
            <a:avLst/>
          </a:prstGeom>
        </p:spPr>
        <p:txBody>
          <a:bodyPr wrap="none">
            <a:spAutoFit/>
          </a:bodyPr>
          <a:lstStyle/>
          <a:p>
            <a:r>
              <a:rPr lang="en-US" b="1" dirty="0"/>
              <a:t>Solar Energy Modeling</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4"/>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5"/>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6"/>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6"/>
            <a:srcRect l="15884" t="5749" r="60892" b="26675"/>
            <a:stretch/>
          </p:blipFill>
          <p:spPr>
            <a:xfrm>
              <a:off x="5125196" y="1833458"/>
              <a:ext cx="1754993" cy="2352103"/>
            </a:xfrm>
            <a:prstGeom prst="rect">
              <a:avLst/>
            </a:prstGeom>
          </p:spPr>
        </p:pic>
      </p:grpSp>
    </p:spTree>
    <p:extLst>
      <p:ext uri="{BB962C8B-B14F-4D97-AF65-F5344CB8AC3E}">
        <p14:creationId xmlns:p14="http://schemas.microsoft.com/office/powerpoint/2010/main" val="27203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3" name="Rectangle 2">
            <a:extLst>
              <a:ext uri="{FF2B5EF4-FFF2-40B4-BE49-F238E27FC236}">
                <a16:creationId xmlns:a16="http://schemas.microsoft.com/office/drawing/2014/main" id="{4FC514C2-2D7C-4314-A8A3-CBEDF59F39AC}"/>
              </a:ext>
            </a:extLst>
          </p:cNvPr>
          <p:cNvSpPr/>
          <p:nvPr/>
        </p:nvSpPr>
        <p:spPr>
          <a:xfrm>
            <a:off x="2439955" y="6413699"/>
            <a:ext cx="4572000" cy="307777"/>
          </a:xfrm>
          <a:prstGeom prst="rect">
            <a:avLst/>
          </a:prstGeom>
        </p:spPr>
        <p:txBody>
          <a:bodyPr>
            <a:spAutoFit/>
          </a:bodyPr>
          <a:lstStyle/>
          <a:p>
            <a:r>
              <a:rPr lang="en-US" sz="1400" dirty="0">
                <a:hlinkClick r:id="rId2"/>
              </a:rPr>
              <a:t>https://pvlib-python.readthedocs.io/en/latest/forecasts.htm</a:t>
            </a:r>
            <a:r>
              <a:rPr lang="en-US" sz="1400" dirty="0"/>
              <a:t> </a:t>
            </a:r>
          </a:p>
        </p:txBody>
      </p:sp>
      <p:sp>
        <p:nvSpPr>
          <p:cNvPr id="15" name="Rectangle 14">
            <a:extLst>
              <a:ext uri="{FF2B5EF4-FFF2-40B4-BE49-F238E27FC236}">
                <a16:creationId xmlns:a16="http://schemas.microsoft.com/office/drawing/2014/main" id="{FA4FDAA9-6165-4710-8F03-A56EC731447B}"/>
              </a:ext>
            </a:extLst>
          </p:cNvPr>
          <p:cNvSpPr/>
          <p:nvPr/>
        </p:nvSpPr>
        <p:spPr>
          <a:xfrm>
            <a:off x="1621193" y="470850"/>
            <a:ext cx="5901613" cy="369332"/>
          </a:xfrm>
          <a:prstGeom prst="rect">
            <a:avLst/>
          </a:prstGeom>
        </p:spPr>
        <p:txBody>
          <a:bodyPr wrap="square">
            <a:spAutoFit/>
          </a:bodyPr>
          <a:lstStyle/>
          <a:p>
            <a:pPr algn="ctr"/>
            <a:r>
              <a:rPr lang="en-US" dirty="0"/>
              <a:t>Time series of Solar Power (W)</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3274A1AC-EC27-4313-A4FB-AF0C63CBC6F2}"/>
              </a:ext>
            </a:extLst>
          </p:cNvPr>
          <p:cNvSpPr/>
          <p:nvPr/>
        </p:nvSpPr>
        <p:spPr>
          <a:xfrm>
            <a:off x="3464338" y="101518"/>
            <a:ext cx="2331600" cy="369332"/>
          </a:xfrm>
          <a:prstGeom prst="rect">
            <a:avLst/>
          </a:prstGeom>
        </p:spPr>
        <p:txBody>
          <a:bodyPr wrap="none">
            <a:spAutoFit/>
          </a:bodyPr>
          <a:lstStyle/>
          <a:p>
            <a:r>
              <a:rPr lang="en-US" b="1" dirty="0"/>
              <a:t>Solar Energy Modeling</a:t>
            </a:r>
          </a:p>
        </p:txBody>
      </p:sp>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34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2969555913"/>
              </p:ext>
            </p:extLst>
          </p:nvPr>
        </p:nvGraphicFramePr>
        <p:xfrm>
          <a:off x="128089" y="1449373"/>
          <a:ext cx="8700797"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gridCol w="1242971">
                  <a:extLst>
                    <a:ext uri="{9D8B030D-6E8A-4147-A177-3AD203B41FA5}">
                      <a16:colId xmlns:a16="http://schemas.microsoft.com/office/drawing/2014/main" val="3585982183"/>
                    </a:ext>
                  </a:extLst>
                </a:gridCol>
                <a:gridCol w="1242971">
                  <a:extLst>
                    <a:ext uri="{9D8B030D-6E8A-4147-A177-3AD203B41FA5}">
                      <a16:colId xmlns:a16="http://schemas.microsoft.com/office/drawing/2014/main" val="1791253075"/>
                    </a:ext>
                  </a:extLst>
                </a:gridCol>
                <a:gridCol w="1242971">
                  <a:extLst>
                    <a:ext uri="{9D8B030D-6E8A-4147-A177-3AD203B41FA5}">
                      <a16:colId xmlns:a16="http://schemas.microsoft.com/office/drawing/2014/main" val="1696271731"/>
                    </a:ext>
                  </a:extLst>
                </a:gridCol>
                <a:gridCol w="1242971">
                  <a:extLst>
                    <a:ext uri="{9D8B030D-6E8A-4147-A177-3AD203B41FA5}">
                      <a16:colId xmlns:a16="http://schemas.microsoft.com/office/drawing/2014/main" val="3069613797"/>
                    </a:ext>
                  </a:extLst>
                </a:gridCol>
              </a:tblGrid>
              <a:tr h="182880">
                <a:tc>
                  <a:txBody>
                    <a:bodyPr/>
                    <a:lstStyle/>
                    <a:p>
                      <a:pPr algn="ctr" fontAlgn="ctr"/>
                      <a:r>
                        <a:rPr lang="en-US" sz="1800" b="1" i="0" u="none" strike="noStrike">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2010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491571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491582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451885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467719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467726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14" name="Rectangle 13">
            <a:extLst>
              <a:ext uri="{FF2B5EF4-FFF2-40B4-BE49-F238E27FC236}">
                <a16:creationId xmlns:a16="http://schemas.microsoft.com/office/drawing/2014/main" id="{9727E2CB-B762-40FC-B925-7F904DBAC400}"/>
              </a:ext>
            </a:extLst>
          </p:cNvPr>
          <p:cNvSpPr/>
          <p:nvPr/>
        </p:nvSpPr>
        <p:spPr>
          <a:xfrm>
            <a:off x="2109992" y="537312"/>
            <a:ext cx="5040291" cy="369332"/>
          </a:xfrm>
          <a:prstGeom prst="rect">
            <a:avLst/>
          </a:prstGeom>
        </p:spPr>
        <p:txBody>
          <a:bodyPr wrap="none">
            <a:spAutoFit/>
          </a:bodyPr>
          <a:lstStyle/>
          <a:p>
            <a:r>
              <a:rPr lang="en-US" dirty="0"/>
              <a:t>For 2009 and 2010, as in the wind energy modeling</a:t>
            </a:r>
          </a:p>
        </p:txBody>
      </p:sp>
      <p:graphicFrame>
        <p:nvGraphicFramePr>
          <p:cNvPr id="15" name="Chart 14">
            <a:extLst>
              <a:ext uri="{FF2B5EF4-FFF2-40B4-BE49-F238E27FC236}">
                <a16:creationId xmlns:a16="http://schemas.microsoft.com/office/drawing/2014/main" id="{E8357EEB-E3F7-4606-8217-9B8ABF11C996}"/>
              </a:ext>
            </a:extLst>
          </p:cNvPr>
          <p:cNvGraphicFramePr>
            <a:graphicFrameLocks/>
          </p:cNvGraphicFramePr>
          <p:nvPr>
            <p:extLst>
              <p:ext uri="{D42A27DB-BD31-4B8C-83A1-F6EECF244321}">
                <p14:modId xmlns:p14="http://schemas.microsoft.com/office/powerpoint/2010/main" val="563544682"/>
              </p:ext>
            </p:extLst>
          </p:nvPr>
        </p:nvGraphicFramePr>
        <p:xfrm>
          <a:off x="99759" y="3497075"/>
          <a:ext cx="4472240" cy="26517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9EE200A5-39CE-4374-AE42-A65D58C29949}"/>
              </a:ext>
            </a:extLst>
          </p:cNvPr>
          <p:cNvGraphicFramePr>
            <a:graphicFrameLocks/>
          </p:cNvGraphicFramePr>
          <p:nvPr>
            <p:extLst>
              <p:ext uri="{D42A27DB-BD31-4B8C-83A1-F6EECF244321}">
                <p14:modId xmlns:p14="http://schemas.microsoft.com/office/powerpoint/2010/main" val="3292218821"/>
              </p:ext>
            </p:extLst>
          </p:nvPr>
        </p:nvGraphicFramePr>
        <p:xfrm>
          <a:off x="4604657" y="3497075"/>
          <a:ext cx="4472240" cy="265179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3464338" y="101518"/>
            <a:ext cx="2331600" cy="369332"/>
          </a:xfrm>
          <a:prstGeom prst="rect">
            <a:avLst/>
          </a:prstGeom>
        </p:spPr>
        <p:txBody>
          <a:bodyPr wrap="none">
            <a:spAutoFit/>
          </a:bodyPr>
          <a:lstStyle/>
          <a:p>
            <a:r>
              <a:rPr lang="en-US" b="1" dirty="0"/>
              <a:t>Solar Energy Modeling</a:t>
            </a:r>
          </a:p>
        </p:txBody>
      </p:sp>
    </p:spTree>
    <p:extLst>
      <p:ext uri="{BB962C8B-B14F-4D97-AF65-F5344CB8AC3E}">
        <p14:creationId xmlns:p14="http://schemas.microsoft.com/office/powerpoint/2010/main" val="81734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3826769231"/>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1" name="Chart 10">
            <a:extLst>
              <a:ext uri="{FF2B5EF4-FFF2-40B4-BE49-F238E27FC236}">
                <a16:creationId xmlns:a16="http://schemas.microsoft.com/office/drawing/2014/main" id="{29001604-264E-4755-BC74-186F65D1F635}"/>
              </a:ext>
            </a:extLst>
          </p:cNvPr>
          <p:cNvGraphicFramePr>
            <a:graphicFrameLocks/>
          </p:cNvGraphicFramePr>
          <p:nvPr>
            <p:extLst>
              <p:ext uri="{D42A27DB-BD31-4B8C-83A1-F6EECF244321}">
                <p14:modId xmlns:p14="http://schemas.microsoft.com/office/powerpoint/2010/main" val="2883242151"/>
              </p:ext>
            </p:extLst>
          </p:nvPr>
        </p:nvGraphicFramePr>
        <p:xfrm>
          <a:off x="4128795"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8E1089C-31CA-495B-80B3-66BC776A575D}"/>
              </a:ext>
            </a:extLst>
          </p:cNvPr>
          <p:cNvGraphicFramePr>
            <a:graphicFrameLocks/>
          </p:cNvGraphicFramePr>
          <p:nvPr>
            <p:extLst>
              <p:ext uri="{D42A27DB-BD31-4B8C-83A1-F6EECF244321}">
                <p14:modId xmlns:p14="http://schemas.microsoft.com/office/powerpoint/2010/main" val="3007359175"/>
              </p:ext>
            </p:extLst>
          </p:nvPr>
        </p:nvGraphicFramePr>
        <p:xfrm>
          <a:off x="4171950" y="352107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3097774991"/>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20.40%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46.50%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22.60%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951154" y="112686"/>
            <a:ext cx="3311035" cy="369332"/>
          </a:xfrm>
          <a:prstGeom prst="rect">
            <a:avLst/>
          </a:prstGeom>
        </p:spPr>
        <p:txBody>
          <a:bodyPr wrap="none">
            <a:spAutoFit/>
          </a:bodyPr>
          <a:lstStyle/>
          <a:p>
            <a:r>
              <a:rPr lang="en-US" b="1" dirty="0"/>
              <a:t>Wind and Solar Energy Modeling</a:t>
            </a:r>
          </a:p>
        </p:txBody>
      </p:sp>
    </p:spTree>
    <p:extLst>
      <p:ext uri="{BB962C8B-B14F-4D97-AF65-F5344CB8AC3E}">
        <p14:creationId xmlns:p14="http://schemas.microsoft.com/office/powerpoint/2010/main" val="295828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3464338" y="101518"/>
            <a:ext cx="2331600" cy="369332"/>
          </a:xfrm>
          <a:prstGeom prst="rect">
            <a:avLst/>
          </a:prstGeom>
        </p:spPr>
        <p:txBody>
          <a:bodyPr wrap="none">
            <a:spAutoFit/>
          </a:bodyPr>
          <a:lstStyle/>
          <a:p>
            <a:r>
              <a:rPr lang="en-US" b="1" dirty="0"/>
              <a:t>Solar Energy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19</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7D31C5-2B1E-4062-B8AA-5A275ED23052}"/>
              </a:ext>
            </a:extLst>
          </p:cNvPr>
          <p:cNvSpPr/>
          <p:nvPr/>
        </p:nvSpPr>
        <p:spPr>
          <a:xfrm>
            <a:off x="-10292" y="614234"/>
            <a:ext cx="9168287" cy="1849865"/>
          </a:xfrm>
          <a:prstGeom prst="rect">
            <a:avLst/>
          </a:prstGeom>
        </p:spPr>
        <p:txBody>
          <a:bodyPr wrap="square">
            <a:spAutoFit/>
          </a:bodyPr>
          <a:lstStyle/>
          <a:p>
            <a:r>
              <a:rPr lang="en-US" b="1" dirty="0">
                <a:cs typeface="Times New Roman" panose="02020603050405020304" pitchFamily="18" charset="0"/>
              </a:rPr>
              <a:t>Mohamed Abuella</a:t>
            </a:r>
          </a:p>
          <a:p>
            <a:r>
              <a:rPr lang="en-US" dirty="0">
                <a:cs typeface="Times New Roman" panose="02020603050405020304" pitchFamily="18" charset="0"/>
                <a:hlinkClick r:id="rId2"/>
              </a:rPr>
              <a:t>https://mohamedabuella.github.io</a:t>
            </a:r>
            <a:r>
              <a:rPr lang="en-US" dirty="0">
                <a:cs typeface="Times New Roman" panose="02020603050405020304" pitchFamily="18" charset="0"/>
              </a:rPr>
              <a:t> </a:t>
            </a:r>
            <a:endParaRPr lang="en-US" b="1" dirty="0">
              <a:cs typeface="Times New Roman" panose="02020603050405020304" pitchFamily="18" charset="0"/>
            </a:endParaRPr>
          </a:p>
          <a:p>
            <a:pPr>
              <a:lnSpc>
                <a:spcPct val="150000"/>
              </a:lnSpc>
            </a:pPr>
            <a:r>
              <a:rPr lang="en-US" dirty="0">
                <a:cs typeface="Times New Roman" panose="02020603050405020304" pitchFamily="18" charset="0"/>
              </a:rPr>
              <a:t>An electrical engineer by training, traditionally is interested in Mathematical and Computational Analysis, Modeling and Optimization, and who is recently get passionate in Artificial Intelligence and Data-driven Analytics for Energy and Smart Grid applications.</a:t>
            </a:r>
          </a:p>
        </p:txBody>
      </p:sp>
      <p:sp>
        <p:nvSpPr>
          <p:cNvPr id="8" name="Rectangle 7">
            <a:extLst>
              <a:ext uri="{FF2B5EF4-FFF2-40B4-BE49-F238E27FC236}">
                <a16:creationId xmlns:a16="http://schemas.microsoft.com/office/drawing/2014/main" id="{BAB112F6-6F4F-4B85-B758-6D4196D0C1F6}"/>
              </a:ext>
            </a:extLst>
          </p:cNvPr>
          <p:cNvSpPr/>
          <p:nvPr/>
        </p:nvSpPr>
        <p:spPr>
          <a:xfrm>
            <a:off x="-1" y="2753116"/>
            <a:ext cx="8782259" cy="2535566"/>
          </a:xfrm>
          <a:prstGeom prst="rect">
            <a:avLst/>
          </a:prstGeom>
        </p:spPr>
        <p:txBody>
          <a:bodyPr wrap="square">
            <a:spAutoFit/>
          </a:bodyPr>
          <a:lstStyle/>
          <a:p>
            <a:pPr>
              <a:lnSpc>
                <a:spcPct val="150000"/>
              </a:lnSpc>
            </a:pPr>
            <a:r>
              <a:rPr lang="en-US" b="1" dirty="0">
                <a:cs typeface="Times New Roman" panose="02020603050405020304" pitchFamily="18" charset="0"/>
              </a:rPr>
              <a:t>Hobbies and Interests</a:t>
            </a:r>
          </a:p>
          <a:p>
            <a:pPr>
              <a:lnSpc>
                <a:spcPct val="150000"/>
              </a:lnSpc>
            </a:pPr>
            <a:r>
              <a:rPr lang="en-US" dirty="0">
                <a:cs typeface="Times New Roman" panose="02020603050405020304" pitchFamily="18" charset="0"/>
              </a:rPr>
              <a:t>Making Mediterranean Food and Drink, but also try my own out-of-box recipes;</a:t>
            </a:r>
          </a:p>
          <a:p>
            <a:pPr>
              <a:lnSpc>
                <a:spcPct val="150000"/>
              </a:lnSpc>
            </a:pPr>
            <a:r>
              <a:rPr lang="en-US" dirty="0">
                <a:cs typeface="Times New Roman" panose="02020603050405020304" pitchFamily="18" charset="0"/>
              </a:rPr>
              <a:t>Stretching, Dancing, Walking, Running, Driving, Swimming, Diving, ..and hopefully Climbing; Wondering around and Discovering New Places, ..find it kind of an adventure;</a:t>
            </a:r>
          </a:p>
          <a:p>
            <a:pPr>
              <a:lnSpc>
                <a:spcPct val="150000"/>
              </a:lnSpc>
            </a:pPr>
            <a:r>
              <a:rPr lang="en-US" dirty="0">
                <a:cs typeface="Times New Roman" panose="02020603050405020304" pitchFamily="18" charset="0"/>
              </a:rPr>
              <a:t>Watching, Reading and Sharing Stuff on Internet, useful &amp; dumb things;</a:t>
            </a:r>
          </a:p>
          <a:p>
            <a:pPr>
              <a:lnSpc>
                <a:spcPct val="150000"/>
              </a:lnSpc>
            </a:pPr>
            <a:r>
              <a:rPr lang="en-US" dirty="0">
                <a:cs typeface="Times New Roman" panose="02020603050405020304" pitchFamily="18" charset="0"/>
              </a:rPr>
              <a:t>And more often just.. Chilling and Enjoy Doing Nothing!</a:t>
            </a:r>
          </a:p>
        </p:txBody>
      </p:sp>
      <p:sp>
        <p:nvSpPr>
          <p:cNvPr id="9" name="Rectangle 8">
            <a:extLst>
              <a:ext uri="{FF2B5EF4-FFF2-40B4-BE49-F238E27FC236}">
                <a16:creationId xmlns:a16="http://schemas.microsoft.com/office/drawing/2014/main" id="{C01FC3F5-57F3-4630-B66C-EE75032C610C}"/>
              </a:ext>
            </a:extLst>
          </p:cNvPr>
          <p:cNvSpPr/>
          <p:nvPr/>
        </p:nvSpPr>
        <p:spPr>
          <a:xfrm>
            <a:off x="0" y="94386"/>
            <a:ext cx="9144000" cy="369332"/>
          </a:xfrm>
          <a:prstGeom prst="rect">
            <a:avLst/>
          </a:prstGeom>
        </p:spPr>
        <p:txBody>
          <a:bodyPr wrap="square">
            <a:spAutoFit/>
          </a:bodyPr>
          <a:lstStyle/>
          <a:p>
            <a:pPr algn="ctr"/>
            <a:r>
              <a:rPr lang="en-US" b="1" dirty="0"/>
              <a:t>Personal Introduction</a:t>
            </a:r>
          </a:p>
        </p:txBody>
      </p:sp>
      <p:sp>
        <p:nvSpPr>
          <p:cNvPr id="11" name="Date Placeholder 1">
            <a:extLst>
              <a:ext uri="{FF2B5EF4-FFF2-40B4-BE49-F238E27FC236}">
                <a16:creationId xmlns:a16="http://schemas.microsoft.com/office/drawing/2014/main" id="{C54B0F67-ECF8-4F97-B7F0-B42A38179F3A}"/>
              </a:ext>
            </a:extLst>
          </p:cNvPr>
          <p:cNvSpPr>
            <a:spLocks noGrp="1"/>
          </p:cNvSpPr>
          <p:nvPr>
            <p:ph type="dt" sz="half" idx="10"/>
          </p:nvPr>
        </p:nvSpPr>
        <p:spPr>
          <a:xfrm>
            <a:off x="628650" y="6356351"/>
            <a:ext cx="2057400" cy="365125"/>
          </a:xfrm>
        </p:spPr>
        <p:txBody>
          <a:bodyPr/>
          <a:lstStyle/>
          <a:p>
            <a:r>
              <a:rPr lang="en-US" dirty="0"/>
              <a:t>8/6/2019</a:t>
            </a:r>
          </a:p>
        </p:txBody>
      </p:sp>
      <p:sp>
        <p:nvSpPr>
          <p:cNvPr id="12" name="Slide Number Placeholder 3">
            <a:extLst>
              <a:ext uri="{FF2B5EF4-FFF2-40B4-BE49-F238E27FC236}">
                <a16:creationId xmlns:a16="http://schemas.microsoft.com/office/drawing/2014/main" id="{F71054CB-B926-418D-B281-6F53CB97DF2A}"/>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2</a:t>
            </a:fld>
            <a:endParaRPr lang="en-US"/>
          </a:p>
        </p:txBody>
      </p:sp>
    </p:spTree>
    <p:extLst>
      <p:ext uri="{BB962C8B-B14F-4D97-AF65-F5344CB8AC3E}">
        <p14:creationId xmlns:p14="http://schemas.microsoft.com/office/powerpoint/2010/main" val="63528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Your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3</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2370577" y="511632"/>
            <a:ext cx="4289508" cy="369332"/>
          </a:xfrm>
          <a:prstGeom prst="rect">
            <a:avLst/>
          </a:prstGeom>
          <a:noFill/>
        </p:spPr>
        <p:txBody>
          <a:bodyPr wrap="none" rtlCol="0">
            <a:spAutoFit/>
          </a:bodyPr>
          <a:lstStyle/>
          <a:p>
            <a:r>
              <a:rPr lang="en-US" dirty="0"/>
              <a:t>Modeling 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2960801" y="94387"/>
            <a:ext cx="3311035" cy="369332"/>
          </a:xfrm>
          <a:prstGeom prst="rect">
            <a:avLst/>
          </a:prstGeom>
        </p:spPr>
        <p:txBody>
          <a:bodyPr wrap="none">
            <a:spAutoFit/>
          </a:bodyPr>
          <a:lstStyle/>
          <a:p>
            <a:r>
              <a:rPr lang="en-US" b="1" dirty="0"/>
              <a:t>Wind and Solar Energy Modeling</a:t>
            </a:r>
          </a:p>
        </p:txBody>
      </p:sp>
    </p:spTree>
    <p:extLst>
      <p:ext uri="{BB962C8B-B14F-4D97-AF65-F5344CB8AC3E}">
        <p14:creationId xmlns:p14="http://schemas.microsoft.com/office/powerpoint/2010/main" val="3169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1B70897-DF88-43C7-92EB-ECC3740ADAE5}"/>
              </a:ext>
            </a:extLst>
          </p:cNvPr>
          <p:cNvSpPr/>
          <p:nvPr/>
        </p:nvSpPr>
        <p:spPr>
          <a:xfrm>
            <a:off x="3464338" y="101518"/>
            <a:ext cx="2413353" cy="369332"/>
          </a:xfrm>
          <a:prstGeom prst="rect">
            <a:avLst/>
          </a:prstGeom>
        </p:spPr>
        <p:txBody>
          <a:bodyPr wrap="none">
            <a:spAutoFit/>
          </a:bodyPr>
          <a:lstStyle/>
          <a:p>
            <a:r>
              <a:rPr lang="en-US" b="1" dirty="0"/>
              <a:t>Wind Energy Modeling</a:t>
            </a:r>
          </a:p>
        </p:txBody>
      </p:sp>
    </p:spTree>
    <p:extLst>
      <p:ext uri="{BB962C8B-B14F-4D97-AF65-F5344CB8AC3E}">
        <p14:creationId xmlns:p14="http://schemas.microsoft.com/office/powerpoint/2010/main" val="8811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7" name="Rectangle 16">
            <a:extLst>
              <a:ext uri="{FF2B5EF4-FFF2-40B4-BE49-F238E27FC236}">
                <a16:creationId xmlns:a16="http://schemas.microsoft.com/office/drawing/2014/main" id="{59495D59-A889-4D62-AC56-C0B097672BA5}"/>
              </a:ext>
            </a:extLst>
          </p:cNvPr>
          <p:cNvSpPr/>
          <p:nvPr/>
        </p:nvSpPr>
        <p:spPr>
          <a:xfrm>
            <a:off x="3464338" y="101518"/>
            <a:ext cx="2413353" cy="369332"/>
          </a:xfrm>
          <a:prstGeom prst="rect">
            <a:avLst/>
          </a:prstGeom>
        </p:spPr>
        <p:txBody>
          <a:bodyPr wrap="none">
            <a:spAutoFit/>
          </a:bodyPr>
          <a:lstStyle/>
          <a:p>
            <a:r>
              <a:rPr lang="en-US" b="1" dirty="0"/>
              <a:t>Wind Energy Modeling</a:t>
            </a:r>
          </a:p>
        </p:txBody>
      </p:sp>
    </p:spTree>
    <p:extLst>
      <p:ext uri="{BB962C8B-B14F-4D97-AF65-F5344CB8AC3E}">
        <p14:creationId xmlns:p14="http://schemas.microsoft.com/office/powerpoint/2010/main" val="27898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4" name="Rectangle 13">
            <a:extLst>
              <a:ext uri="{FF2B5EF4-FFF2-40B4-BE49-F238E27FC236}">
                <a16:creationId xmlns:a16="http://schemas.microsoft.com/office/drawing/2014/main" id="{82352696-89C4-4E13-9A1C-2107751BE541}"/>
              </a:ext>
            </a:extLst>
          </p:cNvPr>
          <p:cNvSpPr/>
          <p:nvPr/>
        </p:nvSpPr>
        <p:spPr>
          <a:xfrm>
            <a:off x="3464338" y="101518"/>
            <a:ext cx="2413353" cy="369332"/>
          </a:xfrm>
          <a:prstGeom prst="rect">
            <a:avLst/>
          </a:prstGeom>
        </p:spPr>
        <p:txBody>
          <a:bodyPr wrap="none">
            <a:spAutoFit/>
          </a:bodyPr>
          <a:lstStyle/>
          <a:p>
            <a:r>
              <a:rPr lang="en-US" b="1" dirty="0"/>
              <a:t>Wind Energy Modeling</a:t>
            </a:r>
          </a:p>
        </p:txBody>
      </p:sp>
    </p:spTree>
    <p:extLst>
      <p:ext uri="{BB962C8B-B14F-4D97-AF65-F5344CB8AC3E}">
        <p14:creationId xmlns:p14="http://schemas.microsoft.com/office/powerpoint/2010/main" val="27823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4" name="Rectangle 13">
            <a:extLst>
              <a:ext uri="{FF2B5EF4-FFF2-40B4-BE49-F238E27FC236}">
                <a16:creationId xmlns:a16="http://schemas.microsoft.com/office/drawing/2014/main" id="{B4A7DA18-3259-403B-AEC0-C38F7EEF6078}"/>
              </a:ext>
            </a:extLst>
          </p:cNvPr>
          <p:cNvSpPr/>
          <p:nvPr/>
        </p:nvSpPr>
        <p:spPr>
          <a:xfrm>
            <a:off x="3464338" y="101518"/>
            <a:ext cx="2413353" cy="369332"/>
          </a:xfrm>
          <a:prstGeom prst="rect">
            <a:avLst/>
          </a:prstGeom>
        </p:spPr>
        <p:txBody>
          <a:bodyPr wrap="none">
            <a:spAutoFit/>
          </a:bodyPr>
          <a:lstStyle/>
          <a:p>
            <a:r>
              <a:rPr lang="en-US" b="1" dirty="0"/>
              <a:t>Wind Energy Modeling</a:t>
            </a:r>
          </a:p>
        </p:txBody>
      </p:sp>
    </p:spTree>
    <p:extLst>
      <p:ext uri="{BB962C8B-B14F-4D97-AF65-F5344CB8AC3E}">
        <p14:creationId xmlns:p14="http://schemas.microsoft.com/office/powerpoint/2010/main" val="247190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1928525" y="6395296"/>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DDFE5C0B-072B-440B-8C59-0492036F0B3B}"/>
              </a:ext>
            </a:extLst>
          </p:cNvPr>
          <p:cNvSpPr/>
          <p:nvPr/>
        </p:nvSpPr>
        <p:spPr>
          <a:xfrm>
            <a:off x="3464338" y="101518"/>
            <a:ext cx="2413353" cy="369332"/>
          </a:xfrm>
          <a:prstGeom prst="rect">
            <a:avLst/>
          </a:prstGeom>
        </p:spPr>
        <p:txBody>
          <a:bodyPr wrap="none">
            <a:spAutoFit/>
          </a:bodyPr>
          <a:lstStyle/>
          <a:p>
            <a:r>
              <a:rPr lang="en-US" b="1" dirty="0"/>
              <a:t>Wind Energy Modeling</a:t>
            </a:r>
          </a:p>
        </p:txBody>
      </p:sp>
    </p:spTree>
    <p:extLst>
      <p:ext uri="{BB962C8B-B14F-4D97-AF65-F5344CB8AC3E}">
        <p14:creationId xmlns:p14="http://schemas.microsoft.com/office/powerpoint/2010/main" val="3843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7" name="Rectangle 16">
            <a:extLst>
              <a:ext uri="{FF2B5EF4-FFF2-40B4-BE49-F238E27FC236}">
                <a16:creationId xmlns:a16="http://schemas.microsoft.com/office/drawing/2014/main" id="{8C1F36BF-59B6-4BC5-9786-F4B0440DEC63}"/>
              </a:ext>
            </a:extLst>
          </p:cNvPr>
          <p:cNvSpPr/>
          <p:nvPr/>
        </p:nvSpPr>
        <p:spPr>
          <a:xfrm>
            <a:off x="3464338" y="101518"/>
            <a:ext cx="2413353" cy="369332"/>
          </a:xfrm>
          <a:prstGeom prst="rect">
            <a:avLst/>
          </a:prstGeom>
        </p:spPr>
        <p:txBody>
          <a:bodyPr wrap="none">
            <a:spAutoFit/>
          </a:bodyPr>
          <a:lstStyle/>
          <a:p>
            <a:r>
              <a:rPr lang="en-US" b="1" dirty="0"/>
              <a:t>Wind Energy Modeling</a:t>
            </a:r>
          </a:p>
        </p:txBody>
      </p:sp>
    </p:spTree>
    <p:extLst>
      <p:ext uri="{BB962C8B-B14F-4D97-AF65-F5344CB8AC3E}">
        <p14:creationId xmlns:p14="http://schemas.microsoft.com/office/powerpoint/2010/main" val="154380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826</TotalTime>
  <Words>1377</Words>
  <Application>Microsoft Office PowerPoint</Application>
  <PresentationFormat>On-screen Show (4:3)</PresentationFormat>
  <Paragraphs>427</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210</cp:revision>
  <dcterms:created xsi:type="dcterms:W3CDTF">2019-08-04T07:57:21Z</dcterms:created>
  <dcterms:modified xsi:type="dcterms:W3CDTF">2019-08-06T17:02:09Z</dcterms:modified>
</cp:coreProperties>
</file>