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5"/>
    <a:srgbClr val="E64F0B"/>
    <a:srgbClr val="09090A"/>
    <a:srgbClr val="63341D"/>
    <a:srgbClr val="FEF7C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471E-AF8B-0380-5BEB-D650C3B1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DD83F-B1A5-6831-7629-586B0879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BD9D-C98D-8562-DD5C-E04C6106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E5FA-26EB-D4B9-4002-7F844EE7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16A7-4B38-832B-BE98-05F301A5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611-A3CD-8DA7-D284-BEE64FB8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70D9-1366-4CFE-5192-AF34485F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45F6-F8E8-3E5D-3B72-1F59081C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E692-27E5-FB13-A0D9-384DC5A2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3553-4E1F-A230-D1B3-1E436E8F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00921-9D2D-CD1B-6A39-87A43BEFE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32788-3726-80A4-0169-A28A1436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F25F-DBF6-091C-9FCA-EC9F378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A337D-3EFD-43F8-5F71-64F2741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4106-EFB4-7799-7E8F-387AADCF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C9E-BE16-0070-6E8C-0A6EBF09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D77C-295A-0439-7A18-C06AC3A1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2722-4DFE-4344-FBD1-1FE5C709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08E6-5463-06F3-24CA-A447AA2A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8E8E-FE86-7CB1-B69F-3726B88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C772-6A29-6039-8DB4-E01D2153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1198F-BC93-706E-9565-5D48B016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555D-13A8-A63F-C440-96D6917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ABD9-1B42-7934-04D2-7F2FE9B1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FAF2-1625-98CF-2279-2CA1A26B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176-E469-1B47-3E67-A627BA1C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4CE8-26EC-FD38-2AA6-C9996FAE3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55CD7-5B95-7BB5-78BC-105E00A2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B6CF-F936-07BD-9720-E27B5905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238C-63D2-8803-28E4-9045B85E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9B15-BA49-13FB-B753-EDF03292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C036-AFEB-A7CD-08B5-DF6AADFA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7D97-3198-7C70-4747-ECB73844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2BF37-54B7-167C-756C-83B68AAE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65F36-C8F9-426C-8335-6037A69A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4F3B4-D8A7-6313-CCD3-6F41AF8E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7A0CE-9B1A-5A55-1F18-8AC40DAF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892B1-937C-432A-FCD5-080051D4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A03F-6410-702A-A83F-486CC14E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311-9B13-A16C-AE31-B73DE070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CA02E-486C-F441-A323-BB3EC07C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04C07-E810-7387-C897-5A439FE3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80583-6A3D-04D2-E4F2-D9F91BE2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579FA-69DC-C71E-237F-ABC7B58A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518DB-A856-6299-65E0-F780DD7A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77B9-F7CC-C4D0-A7F9-10A4ED55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0A2-AD8F-3698-5472-E5EF07C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6186-B33F-5483-0F14-EBAA204E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326F4-F458-A0ED-5DA1-9000437E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CD83-2028-7265-6F18-E6FC2BF3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CFA22-8D1C-4FF8-94F5-C416150A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20BD-FE84-6BAC-6F4F-DD4E4EFE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82A6-4766-4EC4-97CC-7D5F6E66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ACD8-3BE6-2135-07AD-5FC9A3670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8EDDD-736A-ABBB-A9FC-F52B629B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0FFA-DD4F-C79E-1A65-32B20F9E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DBE5-406E-375F-DBD8-18C0FB6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D921-8D2C-7C0A-3890-739613C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81C3-2557-71EB-9602-C31BCBFA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B0F5-8522-A2E7-BF6C-875A6269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8B186-FED0-AC30-EE42-F4F74225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2DB35-017E-47AE-9B7D-69EC0393B49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3C93-5160-8599-2CD3-2F5D4C8BE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F0C5-2427-C0B3-A423-3441053BF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7237A-D571-49AB-BC93-5E14E64E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48BAD-D3D4-F8D7-502B-64227D3D239F}"/>
              </a:ext>
            </a:extLst>
          </p:cNvPr>
          <p:cNvSpPr/>
          <p:nvPr/>
        </p:nvSpPr>
        <p:spPr>
          <a:xfrm>
            <a:off x="-1" y="0"/>
            <a:ext cx="12192001" cy="6977575"/>
          </a:xfrm>
          <a:prstGeom prst="rect">
            <a:avLst/>
          </a:prstGeom>
          <a:solidFill>
            <a:srgbClr val="26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02546-9C79-39CA-FBFA-9D9C4A55D491}"/>
              </a:ext>
            </a:extLst>
          </p:cNvPr>
          <p:cNvSpPr txBox="1"/>
          <p:nvPr/>
        </p:nvSpPr>
        <p:spPr>
          <a:xfrm>
            <a:off x="496955" y="887135"/>
            <a:ext cx="1119808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1- The sales and revenues in 1998 were lower than in 1997, but the </a:t>
            </a:r>
            <a:r>
              <a:rPr lang="ar-EG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first quarter of 1998 was higher than the first quarter of 1997.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2- December had the highest revenues</a:t>
            </a:r>
            <a:r>
              <a:rPr lang="ar-EG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and number of units sold in 1997 and 1996.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3- The number of units sold in April 1998 was double the sales in 1997.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4-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</a:rPr>
              <a:t>Hungry Owl All- Night Grocers co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mpany purchased fewer products in April 1998 than in 1997.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5- The names of the required categories are frequently Fresh,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</a:rPr>
              <a:t>Cheese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, Sea and the least Fruits.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6- The products with the lowest revenues in the last year were Long life tofu,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Mishik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oba Nika ,Rod 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Kaviar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,</a:t>
            </a:r>
            <a:r>
              <a:rPr lang="en-US" sz="2800" b="0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Chocolade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</a:rPr>
              <a:t> and Louisiana Hot Spiced Okra</a:t>
            </a:r>
            <a:endParaRPr lang="en-US" sz="2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29700-2B58-5681-9586-123683DC0177}"/>
              </a:ext>
            </a:extLst>
          </p:cNvPr>
          <p:cNvSpPr/>
          <p:nvPr/>
        </p:nvSpPr>
        <p:spPr>
          <a:xfrm>
            <a:off x="496955" y="112542"/>
            <a:ext cx="11052620" cy="655018"/>
          </a:xfrm>
          <a:prstGeom prst="rect">
            <a:avLst/>
          </a:prstGeom>
          <a:solidFill>
            <a:srgbClr val="E64F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420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B9928-5D48-001C-2CAC-50B1C07E6A1C}"/>
              </a:ext>
            </a:extLst>
          </p:cNvPr>
          <p:cNvSpPr/>
          <p:nvPr/>
        </p:nvSpPr>
        <p:spPr>
          <a:xfrm>
            <a:off x="0" y="0"/>
            <a:ext cx="12295163" cy="6977575"/>
          </a:xfrm>
          <a:prstGeom prst="rect">
            <a:avLst/>
          </a:prstGeom>
          <a:solidFill>
            <a:srgbClr val="0909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C0A06-28A1-45C4-35BC-B99E4F7E2588}"/>
              </a:ext>
            </a:extLst>
          </p:cNvPr>
          <p:cNvSpPr/>
          <p:nvPr/>
        </p:nvSpPr>
        <p:spPr>
          <a:xfrm>
            <a:off x="-1" y="0"/>
            <a:ext cx="2067339" cy="6977575"/>
          </a:xfrm>
          <a:prstGeom prst="rect">
            <a:avLst/>
          </a:prstGeom>
          <a:solidFill>
            <a:srgbClr val="26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9892A-BD24-AE12-FA1B-C85F96D7C1F4}"/>
              </a:ext>
            </a:extLst>
          </p:cNvPr>
          <p:cNvSpPr/>
          <p:nvPr/>
        </p:nvSpPr>
        <p:spPr>
          <a:xfrm>
            <a:off x="3008242" y="781879"/>
            <a:ext cx="1913206" cy="1473958"/>
          </a:xfrm>
          <a:prstGeom prst="rect">
            <a:avLst/>
          </a:prstGeom>
          <a:solidFill>
            <a:srgbClr val="E64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C68A35-A1EA-41E6-095F-9882098E7FEF}"/>
              </a:ext>
            </a:extLst>
          </p:cNvPr>
          <p:cNvSpPr/>
          <p:nvPr/>
        </p:nvSpPr>
        <p:spPr>
          <a:xfrm>
            <a:off x="-1" y="0"/>
            <a:ext cx="12192001" cy="6977575"/>
          </a:xfrm>
          <a:prstGeom prst="rect">
            <a:avLst/>
          </a:prstGeom>
          <a:solidFill>
            <a:srgbClr val="26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A1F0D-BDF7-625F-378B-D746C23F108E}"/>
              </a:ext>
            </a:extLst>
          </p:cNvPr>
          <p:cNvSpPr/>
          <p:nvPr/>
        </p:nvSpPr>
        <p:spPr>
          <a:xfrm>
            <a:off x="496955" y="112542"/>
            <a:ext cx="11052620" cy="655018"/>
          </a:xfrm>
          <a:prstGeom prst="rect">
            <a:avLst/>
          </a:prstGeom>
          <a:solidFill>
            <a:srgbClr val="E64F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9FEB6-8FF0-026D-A3DB-6A35AC188B35}"/>
              </a:ext>
            </a:extLst>
          </p:cNvPr>
          <p:cNvSpPr txBox="1"/>
          <p:nvPr/>
        </p:nvSpPr>
        <p:spPr>
          <a:xfrm>
            <a:off x="496955" y="980661"/>
            <a:ext cx="11052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 December has the highest revenues and number of units sold in previous years, so we recommend increasing advertising campaigns or creating offers or coupons to encourage people to make purchases</a:t>
            </a:r>
            <a:r>
              <a:rPr lang="ar-E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order to increase sales and profits.</a:t>
            </a:r>
            <a:endParaRPr lang="ar-EG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ar-EG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2- Hungry Owl All- Night Grocers co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mpany purchased fewer</a:t>
            </a:r>
            <a:r>
              <a:rPr lang="ar-EG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 in April 1998 than in 1997</a:t>
            </a:r>
            <a:r>
              <a:rPr lang="ar-EG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need to contact this company and find out the reasons.</a:t>
            </a:r>
            <a:br>
              <a:rPr lang="ar-EG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ar-EG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adel</dc:creator>
  <cp:lastModifiedBy>Mohamed adel</cp:lastModifiedBy>
  <cp:revision>8</cp:revision>
  <dcterms:created xsi:type="dcterms:W3CDTF">2024-04-17T09:06:10Z</dcterms:created>
  <dcterms:modified xsi:type="dcterms:W3CDTF">2024-04-19T12:50:23Z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2024-04-17T09:20:00Z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953691d7-3c41-4c92-9913-58b969603a8f</vt:lpwstr>
  </property>
  <property fmtid="{D5CDD505-2E9C-101B-9397-08002B2CF9AE}" pid="8" name="MSIP_Label_defa4170-0d19-0005-0004-bc88714345d2_ContentBits">
    <vt:lpwstr>0</vt:lpwstr>
  </property>
</Properties>
</file>