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79" r:id="rId6"/>
    <p:sldId id="280" r:id="rId7"/>
    <p:sldId id="281" r:id="rId8"/>
    <p:sldId id="282" r:id="rId9"/>
    <p:sldId id="283" r:id="rId10"/>
    <p:sldId id="284" r:id="rId11"/>
    <p:sldId id="285" r:id="rId12"/>
    <p:sldId id="286" r:id="rId13"/>
    <p:sldId id="287" r:id="rId14"/>
    <p:sldId id="289" r:id="rId15"/>
    <p:sldId id="290" r:id="rId16"/>
    <p:sldId id="291" r:id="rId17"/>
    <p:sldId id="292" r:id="rId18"/>
    <p:sldId id="293" r:id="rId19"/>
    <p:sldId id="294" r:id="rId20"/>
    <p:sldId id="295" r:id="rId21"/>
    <p:sldId id="296" r:id="rId22"/>
    <p:sldId id="29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215" autoAdjust="0"/>
  </p:normalViewPr>
  <p:slideViewPr>
    <p:cSldViewPr snapToGrid="0">
      <p:cViewPr varScale="1">
        <p:scale>
          <a:sx n="72" d="100"/>
          <a:sy n="72" d="100"/>
        </p:scale>
        <p:origin x="660" y="6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450522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90502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40168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420997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428497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211235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1291515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366160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300837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65834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24418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78265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67314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79270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12375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381263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68279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187687" y="2157871"/>
            <a:ext cx="7845288" cy="735692"/>
          </a:xfrm>
        </p:spPr>
        <p:txBody>
          <a:bodyPr>
            <a:noAutofit/>
          </a:bodyPr>
          <a:lstStyle/>
          <a:p>
            <a:br>
              <a:rPr lang="en-US" sz="2000" dirty="0"/>
            </a:br>
            <a:r>
              <a:rPr lang="en-US" sz="2400" dirty="0"/>
              <a:t>DIABETES PREDICATION ASSESSMENT QUESTIONS</a:t>
            </a:r>
            <a:endParaRPr lang="en-US" sz="20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225455" y="3704249"/>
            <a:ext cx="5486400" cy="520377"/>
          </a:xfrm>
        </p:spPr>
        <p:txBody>
          <a:bodyPr/>
          <a:lstStyle/>
          <a:p>
            <a:r>
              <a:rPr lang="en-US" dirty="0"/>
              <a:t>Mohamed Adel</a:t>
            </a:r>
          </a:p>
        </p:txBody>
      </p:sp>
      <p:sp>
        <p:nvSpPr>
          <p:cNvPr id="4" name="TextBox 3">
            <a:extLst>
              <a:ext uri="{FF2B5EF4-FFF2-40B4-BE49-F238E27FC236}">
                <a16:creationId xmlns:a16="http://schemas.microsoft.com/office/drawing/2014/main" id="{A096238E-0911-AE4C-4B6F-1154AD068E5C}"/>
              </a:ext>
            </a:extLst>
          </p:cNvPr>
          <p:cNvSpPr txBox="1"/>
          <p:nvPr/>
        </p:nvSpPr>
        <p:spPr>
          <a:xfrm>
            <a:off x="4225455" y="3090446"/>
            <a:ext cx="4598504" cy="338554"/>
          </a:xfrm>
          <a:prstGeom prst="rect">
            <a:avLst/>
          </a:prstGeom>
          <a:noFill/>
        </p:spPr>
        <p:txBody>
          <a:bodyPr wrap="square" rtlCol="0">
            <a:spAutoFit/>
          </a:bodyPr>
          <a:lstStyle/>
          <a:p>
            <a:r>
              <a:rPr lang="en-US" sz="1600" dirty="0">
                <a:solidFill>
                  <a:schemeClr val="bg1"/>
                </a:solidFill>
              </a:rPr>
              <a:t>Using SQL</a:t>
            </a:r>
          </a:p>
        </p:txBody>
      </p:sp>
      <p:pic>
        <p:nvPicPr>
          <p:cNvPr id="8" name="Picture 7" descr="A blue text on a white background&#10;&#10;Description automatically generated">
            <a:extLst>
              <a:ext uri="{FF2B5EF4-FFF2-40B4-BE49-F238E27FC236}">
                <a16:creationId xmlns:a16="http://schemas.microsoft.com/office/drawing/2014/main" id="{DD9EF9AE-CED6-DFBA-184A-9166E0BAF763}"/>
              </a:ext>
            </a:extLst>
          </p:cNvPr>
          <p:cNvPicPr>
            <a:picLocks noChangeAspect="1"/>
          </p:cNvPicPr>
          <p:nvPr/>
        </p:nvPicPr>
        <p:blipFill>
          <a:blip r:embed="rId2"/>
          <a:stretch>
            <a:fillRect/>
          </a:stretch>
        </p:blipFill>
        <p:spPr>
          <a:xfrm>
            <a:off x="9872150" y="174300"/>
            <a:ext cx="2200582" cy="704948"/>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000" dirty="0">
                <a:latin typeface="Calibri" panose="020F0502020204030204" pitchFamily="34" charset="0"/>
                <a:cs typeface="Calibri" panose="020F0502020204030204" pitchFamily="34" charset="0"/>
              </a:rPr>
              <a:t>9. Find the patient with the highest HbA1c level and the patient with the lowest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HbA1clevel.</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61FD036F-A127-A84A-18AF-E432EEE7080B}"/>
              </a:ext>
            </a:extLst>
          </p:cNvPr>
          <p:cNvPicPr>
            <a:picLocks noChangeAspect="1"/>
          </p:cNvPicPr>
          <p:nvPr/>
        </p:nvPicPr>
        <p:blipFill>
          <a:blip r:embed="rId3"/>
          <a:stretch>
            <a:fillRect/>
          </a:stretch>
        </p:blipFill>
        <p:spPr>
          <a:xfrm>
            <a:off x="1499565" y="1014774"/>
            <a:ext cx="10080929" cy="5689669"/>
          </a:xfrm>
          <a:prstGeom prst="rect">
            <a:avLst/>
          </a:prstGeom>
        </p:spPr>
      </p:pic>
    </p:spTree>
    <p:extLst>
      <p:ext uri="{BB962C8B-B14F-4D97-AF65-F5344CB8AC3E}">
        <p14:creationId xmlns:p14="http://schemas.microsoft.com/office/powerpoint/2010/main" val="384845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11. Rank patients by blood glucose level within each gender group.</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pic>
        <p:nvPicPr>
          <p:cNvPr id="4" name="Picture 3" descr="A screenshot of a computer&#10;&#10;Description automatically generated">
            <a:extLst>
              <a:ext uri="{FF2B5EF4-FFF2-40B4-BE49-F238E27FC236}">
                <a16:creationId xmlns:a16="http://schemas.microsoft.com/office/drawing/2014/main" id="{FB785BCB-7A69-F1AC-6645-4E55A688B487}"/>
              </a:ext>
            </a:extLst>
          </p:cNvPr>
          <p:cNvPicPr>
            <a:picLocks noChangeAspect="1"/>
          </p:cNvPicPr>
          <p:nvPr/>
        </p:nvPicPr>
        <p:blipFill>
          <a:blip r:embed="rId3"/>
          <a:stretch>
            <a:fillRect/>
          </a:stretch>
        </p:blipFill>
        <p:spPr>
          <a:xfrm>
            <a:off x="1499566" y="788858"/>
            <a:ext cx="9910556" cy="5567492"/>
          </a:xfrm>
          <a:prstGeom prst="rect">
            <a:avLst/>
          </a:prstGeom>
        </p:spPr>
      </p:pic>
    </p:spTree>
    <p:extLst>
      <p:ext uri="{BB962C8B-B14F-4D97-AF65-F5344CB8AC3E}">
        <p14:creationId xmlns:p14="http://schemas.microsoft.com/office/powerpoint/2010/main" val="352527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12. Update the smoking history of patients who are older than 50 to "Ex-smoker."</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pic>
        <p:nvPicPr>
          <p:cNvPr id="3" name="Picture 2" descr="A screenshot of a computer&#10;&#10;Description automatically generated">
            <a:extLst>
              <a:ext uri="{FF2B5EF4-FFF2-40B4-BE49-F238E27FC236}">
                <a16:creationId xmlns:a16="http://schemas.microsoft.com/office/drawing/2014/main" id="{4DE91722-2439-4A6A-E418-E5A1A8A816A9}"/>
              </a:ext>
            </a:extLst>
          </p:cNvPr>
          <p:cNvPicPr>
            <a:picLocks noChangeAspect="1"/>
          </p:cNvPicPr>
          <p:nvPr/>
        </p:nvPicPr>
        <p:blipFill>
          <a:blip r:embed="rId3"/>
          <a:stretch>
            <a:fillRect/>
          </a:stretch>
        </p:blipFill>
        <p:spPr>
          <a:xfrm>
            <a:off x="1618836" y="1139687"/>
            <a:ext cx="9192868" cy="5050835"/>
          </a:xfrm>
          <a:prstGeom prst="rect">
            <a:avLst/>
          </a:prstGeom>
        </p:spPr>
      </p:pic>
    </p:spTree>
    <p:extLst>
      <p:ext uri="{BB962C8B-B14F-4D97-AF65-F5344CB8AC3E}">
        <p14:creationId xmlns:p14="http://schemas.microsoft.com/office/powerpoint/2010/main" val="84426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13. Insert a new patient into the database with sample data.</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pic>
        <p:nvPicPr>
          <p:cNvPr id="4" name="Picture 3" descr="A screenshot of a computer&#10;&#10;Description automatically generated">
            <a:extLst>
              <a:ext uri="{FF2B5EF4-FFF2-40B4-BE49-F238E27FC236}">
                <a16:creationId xmlns:a16="http://schemas.microsoft.com/office/drawing/2014/main" id="{8DBCD9E5-8E3E-4033-3E1A-D268DE10F98A}"/>
              </a:ext>
            </a:extLst>
          </p:cNvPr>
          <p:cNvPicPr>
            <a:picLocks noChangeAspect="1"/>
          </p:cNvPicPr>
          <p:nvPr/>
        </p:nvPicPr>
        <p:blipFill>
          <a:blip r:embed="rId3"/>
          <a:stretch>
            <a:fillRect/>
          </a:stretch>
        </p:blipFill>
        <p:spPr>
          <a:xfrm>
            <a:off x="1499566" y="1042117"/>
            <a:ext cx="9879900" cy="4682822"/>
          </a:xfrm>
          <a:prstGeom prst="rect">
            <a:avLst/>
          </a:prstGeom>
        </p:spPr>
      </p:pic>
    </p:spTree>
    <p:extLst>
      <p:ext uri="{BB962C8B-B14F-4D97-AF65-F5344CB8AC3E}">
        <p14:creationId xmlns:p14="http://schemas.microsoft.com/office/powerpoint/2010/main" val="124686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14. Delete all patients with heart disease from the database.</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pic>
        <p:nvPicPr>
          <p:cNvPr id="3" name="Picture 2" descr="A screenshot of a computer&#10;&#10;Description automatically generated">
            <a:extLst>
              <a:ext uri="{FF2B5EF4-FFF2-40B4-BE49-F238E27FC236}">
                <a16:creationId xmlns:a16="http://schemas.microsoft.com/office/drawing/2014/main" id="{5DA29353-FF9D-3C2E-58E5-627B8C6FD1EC}"/>
              </a:ext>
            </a:extLst>
          </p:cNvPr>
          <p:cNvPicPr>
            <a:picLocks noChangeAspect="1"/>
          </p:cNvPicPr>
          <p:nvPr/>
        </p:nvPicPr>
        <p:blipFill>
          <a:blip r:embed="rId3"/>
          <a:stretch>
            <a:fillRect/>
          </a:stretch>
        </p:blipFill>
        <p:spPr>
          <a:xfrm>
            <a:off x="1601563" y="851302"/>
            <a:ext cx="9689289" cy="5257949"/>
          </a:xfrm>
          <a:prstGeom prst="rect">
            <a:avLst/>
          </a:prstGeom>
        </p:spPr>
      </p:pic>
    </p:spTree>
    <p:extLst>
      <p:ext uri="{BB962C8B-B14F-4D97-AF65-F5344CB8AC3E}">
        <p14:creationId xmlns:p14="http://schemas.microsoft.com/office/powerpoint/2010/main" val="426606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15. Find patients who have hypertension but not diabetes using the EXCEPT operator.</a:t>
            </a: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DFC760CE-182B-C9AF-0F31-0ACAB225A25D}"/>
              </a:ext>
            </a:extLst>
          </p:cNvPr>
          <p:cNvPicPr>
            <a:picLocks noChangeAspect="1"/>
          </p:cNvPicPr>
          <p:nvPr/>
        </p:nvPicPr>
        <p:blipFill>
          <a:blip r:embed="rId3"/>
          <a:stretch>
            <a:fillRect/>
          </a:stretch>
        </p:blipFill>
        <p:spPr>
          <a:xfrm>
            <a:off x="1738105" y="1272209"/>
            <a:ext cx="9486486" cy="4991797"/>
          </a:xfrm>
          <a:prstGeom prst="rect">
            <a:avLst/>
          </a:prstGeom>
        </p:spPr>
      </p:pic>
    </p:spTree>
    <p:extLst>
      <p:ext uri="{BB962C8B-B14F-4D97-AF65-F5344CB8AC3E}">
        <p14:creationId xmlns:p14="http://schemas.microsoft.com/office/powerpoint/2010/main" val="348907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16. Define a unique constraint on the "</a:t>
            </a:r>
            <a:r>
              <a:rPr lang="en-US" sz="2400" dirty="0" err="1">
                <a:latin typeface="Calibri" panose="020F0502020204030204" pitchFamily="34" charset="0"/>
                <a:cs typeface="Calibri" panose="020F0502020204030204" pitchFamily="34" charset="0"/>
              </a:rPr>
              <a:t>patient_id</a:t>
            </a:r>
            <a:r>
              <a:rPr lang="en-US" sz="2400" dirty="0">
                <a:latin typeface="Calibri" panose="020F0502020204030204" pitchFamily="34" charset="0"/>
                <a:cs typeface="Calibri" panose="020F0502020204030204" pitchFamily="34" charset="0"/>
              </a:rPr>
              <a:t>" column to ensure its values are unique.</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pic>
        <p:nvPicPr>
          <p:cNvPr id="3" name="Picture 2" descr="A screenshot of a computer&#10;&#10;Description automatically generated">
            <a:extLst>
              <a:ext uri="{FF2B5EF4-FFF2-40B4-BE49-F238E27FC236}">
                <a16:creationId xmlns:a16="http://schemas.microsoft.com/office/drawing/2014/main" id="{F23236BF-9CB1-9510-3358-AB76E88F97FA}"/>
              </a:ext>
            </a:extLst>
          </p:cNvPr>
          <p:cNvPicPr>
            <a:picLocks noChangeAspect="1"/>
          </p:cNvPicPr>
          <p:nvPr/>
        </p:nvPicPr>
        <p:blipFill>
          <a:blip r:embed="rId3"/>
          <a:stretch>
            <a:fillRect/>
          </a:stretch>
        </p:blipFill>
        <p:spPr>
          <a:xfrm>
            <a:off x="1499566" y="1171259"/>
            <a:ext cx="10182226" cy="4977749"/>
          </a:xfrm>
          <a:prstGeom prst="rect">
            <a:avLst/>
          </a:prstGeom>
        </p:spPr>
      </p:pic>
    </p:spTree>
    <p:extLst>
      <p:ext uri="{BB962C8B-B14F-4D97-AF65-F5344CB8AC3E}">
        <p14:creationId xmlns:p14="http://schemas.microsoft.com/office/powerpoint/2010/main" val="187405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17. Create a view that displays the </a:t>
            </a:r>
            <a:r>
              <a:rPr lang="en-US" sz="2400" dirty="0" err="1">
                <a:latin typeface="Calibri" panose="020F0502020204030204" pitchFamily="34" charset="0"/>
                <a:cs typeface="Calibri" panose="020F0502020204030204" pitchFamily="34" charset="0"/>
              </a:rPr>
              <a:t>Patient_ids</a:t>
            </a:r>
            <a:r>
              <a:rPr lang="en-US" sz="2400" dirty="0">
                <a:latin typeface="Calibri" panose="020F0502020204030204" pitchFamily="34" charset="0"/>
                <a:cs typeface="Calibri" panose="020F0502020204030204" pitchFamily="34" charset="0"/>
              </a:rPr>
              <a:t>, ages, and BMI of patients.</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pic>
        <p:nvPicPr>
          <p:cNvPr id="3" name="Picture 2" descr="A screenshot of a computer&#10;&#10;Description automatically generated">
            <a:extLst>
              <a:ext uri="{FF2B5EF4-FFF2-40B4-BE49-F238E27FC236}">
                <a16:creationId xmlns:a16="http://schemas.microsoft.com/office/drawing/2014/main" id="{FD1B2960-7D39-0CBC-0ACD-AF247E25FA17}"/>
              </a:ext>
            </a:extLst>
          </p:cNvPr>
          <p:cNvPicPr>
            <a:picLocks noChangeAspect="1"/>
          </p:cNvPicPr>
          <p:nvPr/>
        </p:nvPicPr>
        <p:blipFill>
          <a:blip r:embed="rId3"/>
          <a:stretch>
            <a:fillRect/>
          </a:stretch>
        </p:blipFill>
        <p:spPr>
          <a:xfrm>
            <a:off x="1499565" y="1152939"/>
            <a:ext cx="9102173" cy="4985765"/>
          </a:xfrm>
          <a:prstGeom prst="rect">
            <a:avLst/>
          </a:prstGeom>
        </p:spPr>
      </p:pic>
    </p:spTree>
    <p:extLst>
      <p:ext uri="{BB962C8B-B14F-4D97-AF65-F5344CB8AC3E}">
        <p14:creationId xmlns:p14="http://schemas.microsoft.com/office/powerpoint/2010/main" val="268792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18. Suggest improvements in the database schema to reduce data redundancy and improve data integrity.</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
        <p:nvSpPr>
          <p:cNvPr id="2" name="TextBox 1">
            <a:extLst>
              <a:ext uri="{FF2B5EF4-FFF2-40B4-BE49-F238E27FC236}">
                <a16:creationId xmlns:a16="http://schemas.microsoft.com/office/drawing/2014/main" id="{48D13FE1-C4B7-C563-AB46-A009E34B9116}"/>
              </a:ext>
            </a:extLst>
          </p:cNvPr>
          <p:cNvSpPr txBox="1"/>
          <p:nvPr/>
        </p:nvSpPr>
        <p:spPr>
          <a:xfrm>
            <a:off x="1603513" y="1272209"/>
            <a:ext cx="9660835" cy="4401205"/>
          </a:xfrm>
          <a:prstGeom prst="rect">
            <a:avLst/>
          </a:prstGeom>
          <a:solidFill>
            <a:schemeClr val="bg1"/>
          </a:solidFill>
        </p:spPr>
        <p:txBody>
          <a:bodyPr wrap="square" rtlCol="0">
            <a:spAutoFit/>
          </a:bodyPr>
          <a:lstStyle/>
          <a:p>
            <a:r>
              <a:rPr lang="en-US" sz="2800" dirty="0">
                <a:latin typeface="Calibri" panose="020F0502020204030204" pitchFamily="34" charset="0"/>
                <a:cs typeface="Calibri" panose="020F0502020204030204" pitchFamily="34" charset="0"/>
              </a:rPr>
              <a:t>To reduce data redundancy and improve data integrity in the database schema, here are some suggestions:</a:t>
            </a:r>
          </a:p>
          <a:p>
            <a:r>
              <a:rPr lang="en-US" sz="2800" dirty="0">
                <a:latin typeface="Calibri" panose="020F0502020204030204" pitchFamily="34" charset="0"/>
                <a:cs typeface="Calibri" panose="020F0502020204030204" pitchFamily="34" charset="0"/>
              </a:rPr>
              <a:t>1)Normalize the Data: Split the data into separate tables to eliminate duplicate data and reduce the risk of inconsistencies.</a:t>
            </a:r>
          </a:p>
          <a:p>
            <a:r>
              <a:rPr lang="en-US" sz="2800" dirty="0">
                <a:latin typeface="Calibri" panose="020F0502020204030204" pitchFamily="34" charset="0"/>
                <a:cs typeface="Calibri" panose="020F0502020204030204" pitchFamily="34" charset="0"/>
              </a:rPr>
              <a:t>For example, you can create separate tables for patient details, conditions, and measurements.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2)Use Foreign Keys: Establish relationships between tables using foreign keys to enforce referential integrity. For example, you can link patient conditions to the patient table using patient IDs.</a:t>
            </a:r>
          </a:p>
        </p:txBody>
      </p:sp>
    </p:spTree>
    <p:extLst>
      <p:ext uri="{BB962C8B-B14F-4D97-AF65-F5344CB8AC3E}">
        <p14:creationId xmlns:p14="http://schemas.microsoft.com/office/powerpoint/2010/main" val="64083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1104968"/>
          </a:xfrm>
        </p:spPr>
        <p:txBody>
          <a:bodyPr>
            <a:noAutofit/>
          </a:bodyPr>
          <a:lstStyle/>
          <a:p>
            <a:r>
              <a:rPr lang="en-US" sz="2400" dirty="0">
                <a:latin typeface="Calibri" panose="020F0502020204030204" pitchFamily="34" charset="0"/>
                <a:cs typeface="Calibri" panose="020F0502020204030204" pitchFamily="34" charset="0"/>
              </a:rPr>
              <a:t>19. Explain how you can optimize the performance of SQL queries on this dataset.</a:t>
            </a:r>
            <a:br>
              <a:rPr lang="en-US" sz="2400" dirty="0">
                <a:latin typeface="Calibri" panose="020F0502020204030204" pitchFamily="34" charset="0"/>
                <a:cs typeface="Calibri" panose="020F0502020204030204" pitchFamily="34" charset="0"/>
              </a:rPr>
            </a:br>
            <a:br>
              <a:rPr lang="en-US" sz="2400" dirty="0"/>
            </a:br>
            <a:endParaRPr lang="en-ZA" sz="2778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
        <p:nvSpPr>
          <p:cNvPr id="2" name="TextBox 1">
            <a:extLst>
              <a:ext uri="{FF2B5EF4-FFF2-40B4-BE49-F238E27FC236}">
                <a16:creationId xmlns:a16="http://schemas.microsoft.com/office/drawing/2014/main" id="{28A4008E-A2EB-5B0E-CBBA-84F3BA2F4136}"/>
              </a:ext>
            </a:extLst>
          </p:cNvPr>
          <p:cNvSpPr txBox="1"/>
          <p:nvPr/>
        </p:nvSpPr>
        <p:spPr>
          <a:xfrm>
            <a:off x="1550504" y="1669774"/>
            <a:ext cx="9727096" cy="4524315"/>
          </a:xfrm>
          <a:prstGeom prst="rect">
            <a:avLst/>
          </a:prstGeom>
          <a:solidFill>
            <a:schemeClr val="bg1"/>
          </a:solidFill>
        </p:spPr>
        <p:txBody>
          <a:bodyPr wrap="square" rtlCol="0">
            <a:spAutoFit/>
          </a:bodyPr>
          <a:lstStyle/>
          <a:p>
            <a:r>
              <a:rPr lang="en-US" sz="3200" dirty="0">
                <a:latin typeface="Calibri" panose="020F0502020204030204" pitchFamily="34" charset="0"/>
                <a:cs typeface="Calibri" panose="020F0502020204030204" pitchFamily="34" charset="0"/>
              </a:rPr>
              <a:t>I was used window functions and common table expressions (CTEs) can help improve the performance of SQL queries on the dataset in certain cases. Window functions can be used to perform complex calculations and aggregations without the need for subqueries or temporary tables which can lead to more efficient query execution. CTEs can help to simplify and organize complex queries, making them easier to understand and maintain.</a:t>
            </a:r>
          </a:p>
        </p:txBody>
      </p:sp>
    </p:spTree>
    <p:extLst>
      <p:ext uri="{BB962C8B-B14F-4D97-AF65-F5344CB8AC3E}">
        <p14:creationId xmlns:p14="http://schemas.microsoft.com/office/powerpoint/2010/main" val="177542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1. Retrieve the </a:t>
            </a:r>
            <a:r>
              <a:rPr lang="en-US" sz="2400" dirty="0" err="1">
                <a:latin typeface="Calibri" panose="020F0502020204030204" pitchFamily="34" charset="0"/>
                <a:cs typeface="Calibri" panose="020F0502020204030204" pitchFamily="34" charset="0"/>
              </a:rPr>
              <a:t>Patient_id</a:t>
            </a:r>
            <a:r>
              <a:rPr lang="en-US" sz="2400" dirty="0">
                <a:latin typeface="Calibri" panose="020F0502020204030204" pitchFamily="34" charset="0"/>
                <a:cs typeface="Calibri" panose="020F0502020204030204" pitchFamily="34" charset="0"/>
              </a:rPr>
              <a:t> and ages of all patients.</a:t>
            </a:r>
            <a:endParaRPr lang="en-ZA" sz="24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pic>
        <p:nvPicPr>
          <p:cNvPr id="3" name="Picture 2" descr="A screenshot of a computer&#10;&#10;Description automatically generated">
            <a:extLst>
              <a:ext uri="{FF2B5EF4-FFF2-40B4-BE49-F238E27FC236}">
                <a16:creationId xmlns:a16="http://schemas.microsoft.com/office/drawing/2014/main" id="{33FCE3A6-C210-5A70-A1E9-4C6F0BB2F685}"/>
              </a:ext>
            </a:extLst>
          </p:cNvPr>
          <p:cNvPicPr>
            <a:picLocks noChangeAspect="1"/>
          </p:cNvPicPr>
          <p:nvPr/>
        </p:nvPicPr>
        <p:blipFill>
          <a:blip r:embed="rId3"/>
          <a:stretch>
            <a:fillRect/>
          </a:stretch>
        </p:blipFill>
        <p:spPr>
          <a:xfrm>
            <a:off x="1714143" y="623009"/>
            <a:ext cx="8874344" cy="5844052"/>
          </a:xfrm>
          <a:prstGeom prst="rect">
            <a:avLst/>
          </a:prstGeom>
        </p:spPr>
      </p:pic>
    </p:spTree>
    <p:extLst>
      <p:ext uri="{BB962C8B-B14F-4D97-AF65-F5344CB8AC3E}">
        <p14:creationId xmlns:p14="http://schemas.microsoft.com/office/powerpoint/2010/main" val="425246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Mohamed Adel Kasim</a:t>
            </a:r>
          </a:p>
          <a:p>
            <a:r>
              <a:rPr lang="en-US" dirty="0"/>
              <a:t>+201064247953</a:t>
            </a:r>
          </a:p>
          <a:p>
            <a:r>
              <a:rPr lang="en-US" b="0" i="0" dirty="0">
                <a:solidFill>
                  <a:schemeClr val="bg1"/>
                </a:solidFill>
                <a:effectLst/>
                <a:latin typeface="Google Sans"/>
              </a:rPr>
              <a:t>moonororsun@gmail.com</a:t>
            </a:r>
            <a:endParaRPr lang="en-US" dirty="0">
              <a:solidFill>
                <a:schemeClr val="bg1"/>
              </a:solidFill>
            </a:endParaRP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2. Select all female patients who are older than 40.</a:t>
            </a:r>
            <a:br>
              <a:rPr lang="en-US" sz="2400" dirty="0">
                <a:latin typeface="Calibri" panose="020F0502020204030204" pitchFamily="34" charset="0"/>
                <a:cs typeface="Calibri" panose="020F0502020204030204" pitchFamily="34" charset="0"/>
              </a:rPr>
            </a:br>
            <a:endParaRPr lang="en-ZA" sz="24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pic>
        <p:nvPicPr>
          <p:cNvPr id="4" name="Picture 3" descr="A screenshot of a computer&#10;&#10;Description automatically generated">
            <a:extLst>
              <a:ext uri="{FF2B5EF4-FFF2-40B4-BE49-F238E27FC236}">
                <a16:creationId xmlns:a16="http://schemas.microsoft.com/office/drawing/2014/main" id="{B8812882-D0C3-5A3B-CAA9-92F09F8B3898}"/>
              </a:ext>
            </a:extLst>
          </p:cNvPr>
          <p:cNvPicPr>
            <a:picLocks noChangeAspect="1"/>
          </p:cNvPicPr>
          <p:nvPr/>
        </p:nvPicPr>
        <p:blipFill>
          <a:blip r:embed="rId3"/>
          <a:stretch>
            <a:fillRect/>
          </a:stretch>
        </p:blipFill>
        <p:spPr>
          <a:xfrm>
            <a:off x="1654825" y="821633"/>
            <a:ext cx="8642114" cy="5600901"/>
          </a:xfrm>
          <a:prstGeom prst="rect">
            <a:avLst/>
          </a:prstGeom>
        </p:spPr>
      </p:pic>
    </p:spTree>
    <p:extLst>
      <p:ext uri="{BB962C8B-B14F-4D97-AF65-F5344CB8AC3E}">
        <p14:creationId xmlns:p14="http://schemas.microsoft.com/office/powerpoint/2010/main" val="248397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3. Calculate the average BMI of patients.</a:t>
            </a:r>
            <a:br>
              <a:rPr lang="en-US" sz="2400" dirty="0">
                <a:latin typeface="Calibri" panose="020F0502020204030204" pitchFamily="34" charset="0"/>
                <a:cs typeface="Calibri" panose="020F0502020204030204" pitchFamily="34" charset="0"/>
              </a:rPr>
            </a:br>
            <a:endParaRPr lang="en-ZA" sz="24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3" name="Picture 2" descr="A screenshot of a computer&#10;&#10;Description automatically generated">
            <a:extLst>
              <a:ext uri="{FF2B5EF4-FFF2-40B4-BE49-F238E27FC236}">
                <a16:creationId xmlns:a16="http://schemas.microsoft.com/office/drawing/2014/main" id="{655239A8-8795-19B1-391A-0206EC4D3AD9}"/>
              </a:ext>
            </a:extLst>
          </p:cNvPr>
          <p:cNvPicPr>
            <a:picLocks noChangeAspect="1"/>
          </p:cNvPicPr>
          <p:nvPr/>
        </p:nvPicPr>
        <p:blipFill>
          <a:blip r:embed="rId3"/>
          <a:stretch>
            <a:fillRect/>
          </a:stretch>
        </p:blipFill>
        <p:spPr>
          <a:xfrm>
            <a:off x="1499566" y="1024238"/>
            <a:ext cx="8731112" cy="4793466"/>
          </a:xfrm>
          <a:prstGeom prst="rect">
            <a:avLst/>
          </a:prstGeom>
        </p:spPr>
      </p:pic>
    </p:spTree>
    <p:extLst>
      <p:ext uri="{BB962C8B-B14F-4D97-AF65-F5344CB8AC3E}">
        <p14:creationId xmlns:p14="http://schemas.microsoft.com/office/powerpoint/2010/main" val="386541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4. List patients in descending order of blood glucose levels.</a:t>
            </a:r>
            <a:br>
              <a:rPr lang="en-US" sz="2400" dirty="0">
                <a:latin typeface="Calibri" panose="020F0502020204030204" pitchFamily="34" charset="0"/>
                <a:cs typeface="Calibri" panose="020F0502020204030204" pitchFamily="34" charset="0"/>
              </a:rPr>
            </a:br>
            <a:endParaRPr lang="en-ZA" sz="54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CA316053-78B8-8933-D4C4-F5813624BC15}"/>
              </a:ext>
            </a:extLst>
          </p:cNvPr>
          <p:cNvPicPr>
            <a:picLocks noChangeAspect="1"/>
          </p:cNvPicPr>
          <p:nvPr/>
        </p:nvPicPr>
        <p:blipFill>
          <a:blip r:embed="rId3"/>
          <a:stretch>
            <a:fillRect/>
          </a:stretch>
        </p:blipFill>
        <p:spPr>
          <a:xfrm>
            <a:off x="1499566" y="685036"/>
            <a:ext cx="9327460" cy="5653958"/>
          </a:xfrm>
          <a:prstGeom prst="rect">
            <a:avLst/>
          </a:prstGeom>
        </p:spPr>
      </p:pic>
    </p:spTree>
    <p:extLst>
      <p:ext uri="{BB962C8B-B14F-4D97-AF65-F5344CB8AC3E}">
        <p14:creationId xmlns:p14="http://schemas.microsoft.com/office/powerpoint/2010/main" val="179056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5. Find patients who have hypertension and diabetes.</a:t>
            </a:r>
            <a:br>
              <a:rPr lang="en-US" sz="2400" dirty="0">
                <a:latin typeface="Calibri" panose="020F0502020204030204" pitchFamily="34" charset="0"/>
                <a:cs typeface="Calibri" panose="020F0502020204030204" pitchFamily="34" charset="0"/>
              </a:rPr>
            </a:br>
            <a:endParaRPr lang="en-ZA" sz="115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4" name="Picture 3" descr="A screenshot of a medical form&#10;&#10;Description automatically generated">
            <a:extLst>
              <a:ext uri="{FF2B5EF4-FFF2-40B4-BE49-F238E27FC236}">
                <a16:creationId xmlns:a16="http://schemas.microsoft.com/office/drawing/2014/main" id="{7C7D9212-FB37-D6A4-92BE-AD48EDF97ECF}"/>
              </a:ext>
            </a:extLst>
          </p:cNvPr>
          <p:cNvPicPr>
            <a:picLocks noChangeAspect="1"/>
          </p:cNvPicPr>
          <p:nvPr/>
        </p:nvPicPr>
        <p:blipFill>
          <a:blip r:embed="rId3"/>
          <a:stretch>
            <a:fillRect/>
          </a:stretch>
        </p:blipFill>
        <p:spPr>
          <a:xfrm>
            <a:off x="1499566" y="821634"/>
            <a:ext cx="8717860" cy="5549640"/>
          </a:xfrm>
          <a:prstGeom prst="rect">
            <a:avLst/>
          </a:prstGeom>
        </p:spPr>
      </p:pic>
    </p:spTree>
    <p:extLst>
      <p:ext uri="{BB962C8B-B14F-4D97-AF65-F5344CB8AC3E}">
        <p14:creationId xmlns:p14="http://schemas.microsoft.com/office/powerpoint/2010/main" val="8472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6. Determine the number of patients with heart disease.</a:t>
            </a:r>
            <a:endParaRPr lang="en-ZA" sz="413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3" name="Picture 2" descr="A screenshot of a computer&#10;&#10;Description automatically generated">
            <a:extLst>
              <a:ext uri="{FF2B5EF4-FFF2-40B4-BE49-F238E27FC236}">
                <a16:creationId xmlns:a16="http://schemas.microsoft.com/office/drawing/2014/main" id="{EA51FC44-83BE-0336-6782-B832457C45CD}"/>
              </a:ext>
            </a:extLst>
          </p:cNvPr>
          <p:cNvPicPr>
            <a:picLocks noChangeAspect="1"/>
          </p:cNvPicPr>
          <p:nvPr/>
        </p:nvPicPr>
        <p:blipFill>
          <a:blip r:embed="rId3"/>
          <a:stretch>
            <a:fillRect/>
          </a:stretch>
        </p:blipFill>
        <p:spPr>
          <a:xfrm>
            <a:off x="1665566" y="799733"/>
            <a:ext cx="9920905" cy="5296267"/>
          </a:xfrm>
          <a:prstGeom prst="rect">
            <a:avLst/>
          </a:prstGeom>
        </p:spPr>
      </p:pic>
    </p:spTree>
    <p:extLst>
      <p:ext uri="{BB962C8B-B14F-4D97-AF65-F5344CB8AC3E}">
        <p14:creationId xmlns:p14="http://schemas.microsoft.com/office/powerpoint/2010/main" val="24181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000" dirty="0">
                <a:latin typeface="Calibri" panose="020F0502020204030204" pitchFamily="34" charset="0"/>
                <a:cs typeface="Calibri" panose="020F0502020204030204" pitchFamily="34" charset="0"/>
              </a:rPr>
              <a:t>7. Group patients by smoking history and count how many smokers and non-</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smokers there are.</a:t>
            </a:r>
            <a:br>
              <a:rPr lang="en-US" sz="2000" dirty="0">
                <a:latin typeface="Calibri" panose="020F0502020204030204" pitchFamily="34" charset="0"/>
                <a:cs typeface="Calibri" panose="020F0502020204030204" pitchFamily="34" charset="0"/>
              </a:rPr>
            </a:br>
            <a:endParaRPr lang="en-ZA" sz="20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4" name="Picture 3" descr="A screenshot of a computer&#10;&#10;Description automatically generated">
            <a:extLst>
              <a:ext uri="{FF2B5EF4-FFF2-40B4-BE49-F238E27FC236}">
                <a16:creationId xmlns:a16="http://schemas.microsoft.com/office/drawing/2014/main" id="{7AB6B54A-1837-1AA7-6721-2DD2A04D612A}"/>
              </a:ext>
            </a:extLst>
          </p:cNvPr>
          <p:cNvPicPr>
            <a:picLocks noChangeAspect="1"/>
          </p:cNvPicPr>
          <p:nvPr/>
        </p:nvPicPr>
        <p:blipFill>
          <a:blip r:embed="rId3"/>
          <a:stretch>
            <a:fillRect/>
          </a:stretch>
        </p:blipFill>
        <p:spPr>
          <a:xfrm>
            <a:off x="1499566" y="1035521"/>
            <a:ext cx="9923808" cy="5316326"/>
          </a:xfrm>
          <a:prstGeom prst="rect">
            <a:avLst/>
          </a:prstGeom>
        </p:spPr>
      </p:pic>
    </p:spTree>
    <p:extLst>
      <p:ext uri="{BB962C8B-B14F-4D97-AF65-F5344CB8AC3E}">
        <p14:creationId xmlns:p14="http://schemas.microsoft.com/office/powerpoint/2010/main" val="328739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499566" y="167241"/>
            <a:ext cx="10182226" cy="654393"/>
          </a:xfrm>
        </p:spPr>
        <p:txBody>
          <a:bodyPr>
            <a:noAutofit/>
          </a:bodyPr>
          <a:lstStyle/>
          <a:p>
            <a:r>
              <a:rPr lang="en-US" sz="2400" dirty="0">
                <a:latin typeface="Calibri" panose="020F0502020204030204" pitchFamily="34" charset="0"/>
                <a:cs typeface="Calibri" panose="020F0502020204030204" pitchFamily="34" charset="0"/>
              </a:rPr>
              <a:t>8. Retrieve the </a:t>
            </a:r>
            <a:r>
              <a:rPr lang="en-US" sz="2400" dirty="0" err="1">
                <a:latin typeface="Calibri" panose="020F0502020204030204" pitchFamily="34" charset="0"/>
                <a:cs typeface="Calibri" panose="020F0502020204030204" pitchFamily="34" charset="0"/>
              </a:rPr>
              <a:t>Patient_ids</a:t>
            </a:r>
            <a:r>
              <a:rPr lang="en-US" sz="2400" dirty="0">
                <a:latin typeface="Calibri" panose="020F0502020204030204" pitchFamily="34" charset="0"/>
                <a:cs typeface="Calibri" panose="020F0502020204030204" pitchFamily="34" charset="0"/>
              </a:rPr>
              <a:t> of patients who have a BMI greater than the average BMI.</a:t>
            </a:r>
            <a:br>
              <a:rPr lang="en-US" sz="2400" dirty="0">
                <a:latin typeface="Calibri" panose="020F0502020204030204" pitchFamily="34" charset="0"/>
                <a:cs typeface="Calibri" panose="020F0502020204030204" pitchFamily="34" charset="0"/>
              </a:rPr>
            </a:br>
            <a:endParaRPr lang="en-ZA" sz="333300" dirty="0">
              <a:latin typeface="Calibri" panose="020F0502020204030204" pitchFamily="34" charset="0"/>
              <a:cs typeface="Calibri" panose="020F0502020204030204" pitchFamily="34"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3" name="Picture 2" descr="A screenshot of a computer&#10;&#10;Description automatically generated">
            <a:extLst>
              <a:ext uri="{FF2B5EF4-FFF2-40B4-BE49-F238E27FC236}">
                <a16:creationId xmlns:a16="http://schemas.microsoft.com/office/drawing/2014/main" id="{1E25EEA3-D363-DCB0-9016-19283AEA817E}"/>
              </a:ext>
            </a:extLst>
          </p:cNvPr>
          <p:cNvPicPr>
            <a:picLocks noChangeAspect="1"/>
          </p:cNvPicPr>
          <p:nvPr/>
        </p:nvPicPr>
        <p:blipFill>
          <a:blip r:embed="rId3"/>
          <a:stretch>
            <a:fillRect/>
          </a:stretch>
        </p:blipFill>
        <p:spPr>
          <a:xfrm>
            <a:off x="1499566" y="1123628"/>
            <a:ext cx="9486486" cy="5232722"/>
          </a:xfrm>
          <a:prstGeom prst="rect">
            <a:avLst/>
          </a:prstGeom>
        </p:spPr>
      </p:pic>
    </p:spTree>
    <p:extLst>
      <p:ext uri="{BB962C8B-B14F-4D97-AF65-F5344CB8AC3E}">
        <p14:creationId xmlns:p14="http://schemas.microsoft.com/office/powerpoint/2010/main" val="253254888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{D395EBFC-0E5E-4709-BCBB-80F41DF74149}tf33968143_win32</Template>
  <TotalTime>191</TotalTime>
  <Words>515</Words>
  <Application>Microsoft Office PowerPoint</Application>
  <PresentationFormat>Widescreen</PresentationFormat>
  <Paragraphs>67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Google Sans</vt:lpstr>
      <vt:lpstr>Office Theme</vt:lpstr>
      <vt:lpstr> DIABETES PREDICATION ASSESSMENT QUESTIONS</vt:lpstr>
      <vt:lpstr>1. Retrieve the Patient_id and ages of all patients.</vt:lpstr>
      <vt:lpstr>2. Select all female patients who are older than 40. </vt:lpstr>
      <vt:lpstr>3. Calculate the average BMI of patients. </vt:lpstr>
      <vt:lpstr>4. List patients in descending order of blood glucose levels. </vt:lpstr>
      <vt:lpstr>5. Find patients who have hypertension and diabetes. </vt:lpstr>
      <vt:lpstr>6. Determine the number of patients with heart disease.</vt:lpstr>
      <vt:lpstr>7. Group patients by smoking history and count how many smokers and non- smokers there are. </vt:lpstr>
      <vt:lpstr>8. Retrieve the Patient_ids of patients who have a BMI greater than the average BMI. </vt:lpstr>
      <vt:lpstr>9. Find the patient with the highest HbA1c level and the patient with the lowest HbA1clevel.  </vt:lpstr>
      <vt:lpstr>11. Rank patients by blood glucose level within each gender group.  </vt:lpstr>
      <vt:lpstr>12. Update the smoking history of patients who are older than 50 to "Ex-smoker."  </vt:lpstr>
      <vt:lpstr>13. Insert a new patient into the database with sample data.  </vt:lpstr>
      <vt:lpstr>14. Delete all patients with heart disease from the database.  </vt:lpstr>
      <vt:lpstr>15. Find patients who have hypertension but not diabetes using the EXCEPT operator. </vt:lpstr>
      <vt:lpstr>16. Define a unique constraint on the "patient_id" column to ensure its values are unique.  </vt:lpstr>
      <vt:lpstr>17. Create a view that displays the Patient_ids, ages, and BMI of patients.  </vt:lpstr>
      <vt:lpstr>18. Suggest improvements in the database schema to reduce data redundancy and improve data integrity.   </vt:lpstr>
      <vt:lpstr>19. Explain how you can optimize the performance of SQL queries on this dataset.  </vt:lpstr>
      <vt:lpstr>THANK YOU</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ANALYSIS</dc:title>
  <dc:creator>Mohamed adel</dc:creator>
  <cp:lastModifiedBy>Mohamed adel</cp:lastModifiedBy>
  <cp:revision>69</cp:revision>
  <dcterms:created xsi:type="dcterms:W3CDTF">2024-01-04T20:33:33Z</dcterms:created>
  <dcterms:modified xsi:type="dcterms:W3CDTF">2024-01-25T13:01:03Z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2024-01-04T20:39:58Z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20f8c561-191d-43b5-ba9c-a8ce22251392</vt:lpwstr>
  </property>
  <property fmtid="{D5CDD505-2E9C-101B-9397-08002B2CF9AE}" pid="9" name="MSIP_Label_defa4170-0d19-0005-0004-bc88714345d2_ActionId">
    <vt:lpwstr>0f4e2cbd-9d56-4024-8800-81ff052c0cdd</vt:lpwstr>
  </property>
  <property fmtid="{D5CDD505-2E9C-101B-9397-08002B2CF9AE}" pid="10" name="MSIP_Label_defa4170-0d19-0005-0004-bc88714345d2_ContentBits">
    <vt:lpwstr>0</vt:lpwstr>
  </property>
</Properties>
</file>