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0" r:id="rId3"/>
    <p:sldId id="257" r:id="rId4"/>
    <p:sldId id="272" r:id="rId5"/>
    <p:sldId id="275" r:id="rId6"/>
    <p:sldId id="276" r:id="rId7"/>
    <p:sldId id="273" r:id="rId8"/>
    <p:sldId id="277" r:id="rId9"/>
    <p:sldId id="278" r:id="rId10"/>
    <p:sldId id="279" r:id="rId11"/>
    <p:sldId id="294" r:id="rId12"/>
    <p:sldId id="28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74"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56" d="100"/>
          <a:sy n="56" d="100"/>
        </p:scale>
        <p:origin x="1260" y="3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42F08-29B7-47C2-98E2-DF1BF2430B6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1463A21-E258-47AA-9D3B-B933CCA60CF4}">
      <dgm:prSet phldrT="[Text]"/>
      <dgm:spPr/>
      <dgm:t>
        <a:bodyPr/>
        <a:lstStyle/>
        <a:p>
          <a:r>
            <a:rPr lang="en-US" dirty="0"/>
            <a:t>Analyze student behavior using EDA techniques</a:t>
          </a:r>
          <a:endParaRPr lang="en-IN" dirty="0"/>
        </a:p>
      </dgm:t>
    </dgm:pt>
    <dgm:pt modelId="{BDCC31E3-CE7B-4087-898B-5B095B90BF63}" type="parTrans" cxnId="{4A4A6F9A-030A-4A19-A881-39C368AF5869}">
      <dgm:prSet/>
      <dgm:spPr/>
      <dgm:t>
        <a:bodyPr/>
        <a:lstStyle/>
        <a:p>
          <a:endParaRPr lang="en-IN"/>
        </a:p>
      </dgm:t>
    </dgm:pt>
    <dgm:pt modelId="{333C349C-5816-442D-BEC8-240E773F386D}" type="sibTrans" cxnId="{4A4A6F9A-030A-4A19-A881-39C368AF5869}">
      <dgm:prSet/>
      <dgm:spPr/>
      <dgm:t>
        <a:bodyPr/>
        <a:lstStyle/>
        <a:p>
          <a:endParaRPr lang="en-IN"/>
        </a:p>
      </dgm:t>
    </dgm:pt>
    <dgm:pt modelId="{2C1D0B4F-ACEC-438B-8624-95F092552B40}">
      <dgm:prSet phldrT="[Text]"/>
      <dgm:spPr/>
      <dgm:t>
        <a:bodyPr/>
        <a:lstStyle/>
        <a:p>
          <a:r>
            <a:rPr lang="en-US" dirty="0"/>
            <a:t>Explore relationships between variables and identify trends for the collected data</a:t>
          </a:r>
          <a:endParaRPr lang="en-IN" dirty="0"/>
        </a:p>
      </dgm:t>
    </dgm:pt>
    <dgm:pt modelId="{AC786B2D-65BB-43D4-A508-390DAF791DA2}" type="parTrans" cxnId="{01C4356B-8343-4557-9401-4FB651C84FEB}">
      <dgm:prSet/>
      <dgm:spPr/>
      <dgm:t>
        <a:bodyPr/>
        <a:lstStyle/>
        <a:p>
          <a:endParaRPr lang="en-IN"/>
        </a:p>
      </dgm:t>
    </dgm:pt>
    <dgm:pt modelId="{8F59F7C2-C891-423C-AAF7-51F75A4BD311}" type="sibTrans" cxnId="{01C4356B-8343-4557-9401-4FB651C84FEB}">
      <dgm:prSet/>
      <dgm:spPr/>
      <dgm:t>
        <a:bodyPr/>
        <a:lstStyle/>
        <a:p>
          <a:endParaRPr lang="en-IN"/>
        </a:p>
      </dgm:t>
    </dgm:pt>
    <dgm:pt modelId="{4B0BE610-BB81-4D0C-B56D-AE69E9C9BB58}">
      <dgm:prSet phldrT="[Text]"/>
      <dgm:spPr/>
      <dgm:t>
        <a:bodyPr/>
        <a:lstStyle/>
        <a:p>
          <a:r>
            <a:rPr lang="en-US" dirty="0"/>
            <a:t>Draw assumptions about student activities based on the analysis</a:t>
          </a:r>
          <a:endParaRPr lang="en-IN" dirty="0"/>
        </a:p>
      </dgm:t>
    </dgm:pt>
    <dgm:pt modelId="{08585CCB-C0D4-40FE-B1EC-F8FFBE2BF964}" type="parTrans" cxnId="{7DA2F63C-F13E-479F-B965-241F6FEEE2F4}">
      <dgm:prSet/>
      <dgm:spPr/>
      <dgm:t>
        <a:bodyPr/>
        <a:lstStyle/>
        <a:p>
          <a:endParaRPr lang="en-IN"/>
        </a:p>
      </dgm:t>
    </dgm:pt>
    <dgm:pt modelId="{250DDAB5-EBA7-4531-8B26-22809578E3E1}" type="sibTrans" cxnId="{7DA2F63C-F13E-479F-B965-241F6FEEE2F4}">
      <dgm:prSet/>
      <dgm:spPr/>
      <dgm:t>
        <a:bodyPr/>
        <a:lstStyle/>
        <a:p>
          <a:endParaRPr lang="en-IN"/>
        </a:p>
      </dgm:t>
    </dgm:pt>
    <dgm:pt modelId="{C06DB9F7-BB84-4A9F-A49B-B9575E8B40DE}">
      <dgm:prSet phldrT="[Text]"/>
      <dgm:spPr/>
      <dgm:t>
        <a:bodyPr/>
        <a:lstStyle/>
        <a:p>
          <a:r>
            <a:rPr lang="en-US" dirty="0"/>
            <a:t>Provide valuable information for educators and institutions to understand their students better</a:t>
          </a:r>
          <a:endParaRPr lang="en-IN" dirty="0"/>
        </a:p>
      </dgm:t>
    </dgm:pt>
    <dgm:pt modelId="{A9BBC0E1-F0E9-4139-BBB3-0A7D8A430BD4}" type="parTrans" cxnId="{9B959FCE-370A-4A59-8162-D1C395D48EAE}">
      <dgm:prSet/>
      <dgm:spPr/>
      <dgm:t>
        <a:bodyPr/>
        <a:lstStyle/>
        <a:p>
          <a:endParaRPr lang="en-IN"/>
        </a:p>
      </dgm:t>
    </dgm:pt>
    <dgm:pt modelId="{08D418E0-BA60-42AC-B7DE-CADAD2498411}" type="sibTrans" cxnId="{9B959FCE-370A-4A59-8162-D1C395D48EAE}">
      <dgm:prSet/>
      <dgm:spPr/>
      <dgm:t>
        <a:bodyPr/>
        <a:lstStyle/>
        <a:p>
          <a:endParaRPr lang="en-IN"/>
        </a:p>
      </dgm:t>
    </dgm:pt>
    <dgm:pt modelId="{38C85F05-E885-493C-98C8-735C40EC13EB}">
      <dgm:prSet phldrT="[Text]"/>
      <dgm:spPr/>
      <dgm:t>
        <a:bodyPr/>
        <a:lstStyle/>
        <a:p>
          <a:r>
            <a:rPr lang="en-US" dirty="0"/>
            <a:t>Develop strategies to improve academic performance and student engagement based on the analysis</a:t>
          </a:r>
          <a:endParaRPr lang="en-IN" dirty="0"/>
        </a:p>
      </dgm:t>
    </dgm:pt>
    <dgm:pt modelId="{3D86C812-0CC1-47D6-AE0D-22368B034368}" type="parTrans" cxnId="{5E6DB309-BF1A-46FF-9417-5F24C2113656}">
      <dgm:prSet/>
      <dgm:spPr/>
      <dgm:t>
        <a:bodyPr/>
        <a:lstStyle/>
        <a:p>
          <a:endParaRPr lang="en-IN"/>
        </a:p>
      </dgm:t>
    </dgm:pt>
    <dgm:pt modelId="{35C265F4-CC0A-4902-9720-266746177809}" type="sibTrans" cxnId="{5E6DB309-BF1A-46FF-9417-5F24C2113656}">
      <dgm:prSet/>
      <dgm:spPr/>
      <dgm:t>
        <a:bodyPr/>
        <a:lstStyle/>
        <a:p>
          <a:endParaRPr lang="en-IN"/>
        </a:p>
      </dgm:t>
    </dgm:pt>
    <dgm:pt modelId="{EA8EA076-6B42-4105-9202-B601971CDAE8}" type="pres">
      <dgm:prSet presAssocID="{C7C42F08-29B7-47C2-98E2-DF1BF2430B64}" presName="Name0" presStyleCnt="0">
        <dgm:presLayoutVars>
          <dgm:chMax val="7"/>
          <dgm:chPref val="7"/>
          <dgm:dir/>
        </dgm:presLayoutVars>
      </dgm:prSet>
      <dgm:spPr/>
      <dgm:t>
        <a:bodyPr/>
        <a:lstStyle/>
        <a:p>
          <a:endParaRPr lang="en-US"/>
        </a:p>
      </dgm:t>
    </dgm:pt>
    <dgm:pt modelId="{A8952A9B-8A87-4357-93D8-AFFF40A58D95}" type="pres">
      <dgm:prSet presAssocID="{C7C42F08-29B7-47C2-98E2-DF1BF2430B64}" presName="Name1" presStyleCnt="0"/>
      <dgm:spPr/>
    </dgm:pt>
    <dgm:pt modelId="{DCD1A065-3BE2-4B51-A6F8-7680A7A0014F}" type="pres">
      <dgm:prSet presAssocID="{C7C42F08-29B7-47C2-98E2-DF1BF2430B64}" presName="cycle" presStyleCnt="0"/>
      <dgm:spPr/>
    </dgm:pt>
    <dgm:pt modelId="{DEE84176-75CD-40E4-B95D-BAD0F49DF5AE}" type="pres">
      <dgm:prSet presAssocID="{C7C42F08-29B7-47C2-98E2-DF1BF2430B64}" presName="srcNode" presStyleLbl="node1" presStyleIdx="0" presStyleCnt="5"/>
      <dgm:spPr/>
    </dgm:pt>
    <dgm:pt modelId="{779F49B2-21F2-446F-B439-E5C45BEC910A}" type="pres">
      <dgm:prSet presAssocID="{C7C42F08-29B7-47C2-98E2-DF1BF2430B64}" presName="conn" presStyleLbl="parChTrans1D2" presStyleIdx="0" presStyleCnt="1"/>
      <dgm:spPr/>
      <dgm:t>
        <a:bodyPr/>
        <a:lstStyle/>
        <a:p>
          <a:endParaRPr lang="en-US"/>
        </a:p>
      </dgm:t>
    </dgm:pt>
    <dgm:pt modelId="{CFB17922-6C29-4176-B0C2-58C566D55FAA}" type="pres">
      <dgm:prSet presAssocID="{C7C42F08-29B7-47C2-98E2-DF1BF2430B64}" presName="extraNode" presStyleLbl="node1" presStyleIdx="0" presStyleCnt="5"/>
      <dgm:spPr/>
    </dgm:pt>
    <dgm:pt modelId="{E5AEFE16-9A89-43A8-9527-5F8C4119C7B4}" type="pres">
      <dgm:prSet presAssocID="{C7C42F08-29B7-47C2-98E2-DF1BF2430B64}" presName="dstNode" presStyleLbl="node1" presStyleIdx="0" presStyleCnt="5"/>
      <dgm:spPr/>
    </dgm:pt>
    <dgm:pt modelId="{A079F1CD-2733-496F-9C77-AAE0E095029E}" type="pres">
      <dgm:prSet presAssocID="{61463A21-E258-47AA-9D3B-B933CCA60CF4}" presName="text_1" presStyleLbl="node1" presStyleIdx="0" presStyleCnt="5">
        <dgm:presLayoutVars>
          <dgm:bulletEnabled val="1"/>
        </dgm:presLayoutVars>
      </dgm:prSet>
      <dgm:spPr/>
      <dgm:t>
        <a:bodyPr/>
        <a:lstStyle/>
        <a:p>
          <a:endParaRPr lang="en-US"/>
        </a:p>
      </dgm:t>
    </dgm:pt>
    <dgm:pt modelId="{E996F5A7-8174-4374-A391-2D41A56F3955}" type="pres">
      <dgm:prSet presAssocID="{61463A21-E258-47AA-9D3B-B933CCA60CF4}" presName="accent_1" presStyleCnt="0"/>
      <dgm:spPr/>
    </dgm:pt>
    <dgm:pt modelId="{17AE6C28-E2E7-4707-8D33-9D16ECE1D59F}" type="pres">
      <dgm:prSet presAssocID="{61463A21-E258-47AA-9D3B-B933CCA60CF4}" presName="accentRepeatNode" presStyleLbl="solidFgAcc1" presStyleIdx="0" presStyleCnt="5"/>
      <dgm:spPr/>
    </dgm:pt>
    <dgm:pt modelId="{EAF12F23-D425-4EE5-9B94-4DB7559B00F0}" type="pres">
      <dgm:prSet presAssocID="{2C1D0B4F-ACEC-438B-8624-95F092552B40}" presName="text_2" presStyleLbl="node1" presStyleIdx="1" presStyleCnt="5">
        <dgm:presLayoutVars>
          <dgm:bulletEnabled val="1"/>
        </dgm:presLayoutVars>
      </dgm:prSet>
      <dgm:spPr/>
      <dgm:t>
        <a:bodyPr/>
        <a:lstStyle/>
        <a:p>
          <a:endParaRPr lang="en-US"/>
        </a:p>
      </dgm:t>
    </dgm:pt>
    <dgm:pt modelId="{08E3A524-E577-425A-A4A2-318F4A3FB16B}" type="pres">
      <dgm:prSet presAssocID="{2C1D0B4F-ACEC-438B-8624-95F092552B40}" presName="accent_2" presStyleCnt="0"/>
      <dgm:spPr/>
    </dgm:pt>
    <dgm:pt modelId="{ECD5629E-5D07-4907-8432-50BA6EED600A}" type="pres">
      <dgm:prSet presAssocID="{2C1D0B4F-ACEC-438B-8624-95F092552B40}" presName="accentRepeatNode" presStyleLbl="solidFgAcc1" presStyleIdx="1" presStyleCnt="5"/>
      <dgm:spPr/>
    </dgm:pt>
    <dgm:pt modelId="{3F6867AD-9F82-4209-9C12-C23A0E9B855D}" type="pres">
      <dgm:prSet presAssocID="{4B0BE610-BB81-4D0C-B56D-AE69E9C9BB58}" presName="text_3" presStyleLbl="node1" presStyleIdx="2" presStyleCnt="5">
        <dgm:presLayoutVars>
          <dgm:bulletEnabled val="1"/>
        </dgm:presLayoutVars>
      </dgm:prSet>
      <dgm:spPr/>
      <dgm:t>
        <a:bodyPr/>
        <a:lstStyle/>
        <a:p>
          <a:endParaRPr lang="en-US"/>
        </a:p>
      </dgm:t>
    </dgm:pt>
    <dgm:pt modelId="{1BCB6590-165A-4F90-84CF-7851F2A2EC15}" type="pres">
      <dgm:prSet presAssocID="{4B0BE610-BB81-4D0C-B56D-AE69E9C9BB58}" presName="accent_3" presStyleCnt="0"/>
      <dgm:spPr/>
    </dgm:pt>
    <dgm:pt modelId="{9B32D4DB-6CA0-4370-94B1-CDD51E70F903}" type="pres">
      <dgm:prSet presAssocID="{4B0BE610-BB81-4D0C-B56D-AE69E9C9BB58}" presName="accentRepeatNode" presStyleLbl="solidFgAcc1" presStyleIdx="2" presStyleCnt="5"/>
      <dgm:spPr/>
    </dgm:pt>
    <dgm:pt modelId="{27A4051D-1852-43DB-A534-F1F207A839BE}" type="pres">
      <dgm:prSet presAssocID="{C06DB9F7-BB84-4A9F-A49B-B9575E8B40DE}" presName="text_4" presStyleLbl="node1" presStyleIdx="3" presStyleCnt="5">
        <dgm:presLayoutVars>
          <dgm:bulletEnabled val="1"/>
        </dgm:presLayoutVars>
      </dgm:prSet>
      <dgm:spPr/>
      <dgm:t>
        <a:bodyPr/>
        <a:lstStyle/>
        <a:p>
          <a:endParaRPr lang="en-US"/>
        </a:p>
      </dgm:t>
    </dgm:pt>
    <dgm:pt modelId="{CADB623E-7437-470B-ACEE-8B9446E09685}" type="pres">
      <dgm:prSet presAssocID="{C06DB9F7-BB84-4A9F-A49B-B9575E8B40DE}" presName="accent_4" presStyleCnt="0"/>
      <dgm:spPr/>
    </dgm:pt>
    <dgm:pt modelId="{AB36913D-5AD9-4337-8DA8-D294308ABB30}" type="pres">
      <dgm:prSet presAssocID="{C06DB9F7-BB84-4A9F-A49B-B9575E8B40DE}" presName="accentRepeatNode" presStyleLbl="solidFgAcc1" presStyleIdx="3" presStyleCnt="5"/>
      <dgm:spPr/>
    </dgm:pt>
    <dgm:pt modelId="{7BEB1441-437B-42C9-8C87-BED0F75B3B43}" type="pres">
      <dgm:prSet presAssocID="{38C85F05-E885-493C-98C8-735C40EC13EB}" presName="text_5" presStyleLbl="node1" presStyleIdx="4" presStyleCnt="5">
        <dgm:presLayoutVars>
          <dgm:bulletEnabled val="1"/>
        </dgm:presLayoutVars>
      </dgm:prSet>
      <dgm:spPr/>
      <dgm:t>
        <a:bodyPr/>
        <a:lstStyle/>
        <a:p>
          <a:endParaRPr lang="en-US"/>
        </a:p>
      </dgm:t>
    </dgm:pt>
    <dgm:pt modelId="{3825BB49-D2DE-4772-BFD7-B07C0E147F77}" type="pres">
      <dgm:prSet presAssocID="{38C85F05-E885-493C-98C8-735C40EC13EB}" presName="accent_5" presStyleCnt="0"/>
      <dgm:spPr/>
    </dgm:pt>
    <dgm:pt modelId="{5D2F0E60-9F48-4FF4-AC6E-868C05DC85CA}" type="pres">
      <dgm:prSet presAssocID="{38C85F05-E885-493C-98C8-735C40EC13EB}" presName="accentRepeatNode" presStyleLbl="solidFgAcc1" presStyleIdx="4" presStyleCnt="5"/>
      <dgm:spPr/>
    </dgm:pt>
  </dgm:ptLst>
  <dgm:cxnLst>
    <dgm:cxn modelId="{CFCAD093-F0D0-469A-AEEF-2ED473AA2217}" type="presOf" srcId="{4B0BE610-BB81-4D0C-B56D-AE69E9C9BB58}" destId="{3F6867AD-9F82-4209-9C12-C23A0E9B855D}" srcOrd="0" destOrd="0" presId="urn:microsoft.com/office/officeart/2008/layout/VerticalCurvedList"/>
    <dgm:cxn modelId="{01C4356B-8343-4557-9401-4FB651C84FEB}" srcId="{C7C42F08-29B7-47C2-98E2-DF1BF2430B64}" destId="{2C1D0B4F-ACEC-438B-8624-95F092552B40}" srcOrd="1" destOrd="0" parTransId="{AC786B2D-65BB-43D4-A508-390DAF791DA2}" sibTransId="{8F59F7C2-C891-423C-AAF7-51F75A4BD311}"/>
    <dgm:cxn modelId="{325B23C8-2262-4BCD-8AB4-3B9F8D3FCF66}" type="presOf" srcId="{C7C42F08-29B7-47C2-98E2-DF1BF2430B64}" destId="{EA8EA076-6B42-4105-9202-B601971CDAE8}" srcOrd="0" destOrd="0" presId="urn:microsoft.com/office/officeart/2008/layout/VerticalCurvedList"/>
    <dgm:cxn modelId="{3B3AEA7A-8C1C-4244-A7B7-ACDD96E92960}" type="presOf" srcId="{2C1D0B4F-ACEC-438B-8624-95F092552B40}" destId="{EAF12F23-D425-4EE5-9B94-4DB7559B00F0}" srcOrd="0" destOrd="0" presId="urn:microsoft.com/office/officeart/2008/layout/VerticalCurvedList"/>
    <dgm:cxn modelId="{9B959FCE-370A-4A59-8162-D1C395D48EAE}" srcId="{C7C42F08-29B7-47C2-98E2-DF1BF2430B64}" destId="{C06DB9F7-BB84-4A9F-A49B-B9575E8B40DE}" srcOrd="3" destOrd="0" parTransId="{A9BBC0E1-F0E9-4139-BBB3-0A7D8A430BD4}" sibTransId="{08D418E0-BA60-42AC-B7DE-CADAD2498411}"/>
    <dgm:cxn modelId="{4A4A6F9A-030A-4A19-A881-39C368AF5869}" srcId="{C7C42F08-29B7-47C2-98E2-DF1BF2430B64}" destId="{61463A21-E258-47AA-9D3B-B933CCA60CF4}" srcOrd="0" destOrd="0" parTransId="{BDCC31E3-CE7B-4087-898B-5B095B90BF63}" sibTransId="{333C349C-5816-442D-BEC8-240E773F386D}"/>
    <dgm:cxn modelId="{5E6DB309-BF1A-46FF-9417-5F24C2113656}" srcId="{C7C42F08-29B7-47C2-98E2-DF1BF2430B64}" destId="{38C85F05-E885-493C-98C8-735C40EC13EB}" srcOrd="4" destOrd="0" parTransId="{3D86C812-0CC1-47D6-AE0D-22368B034368}" sibTransId="{35C265F4-CC0A-4902-9720-266746177809}"/>
    <dgm:cxn modelId="{69189273-7FD4-4BB7-9C65-26D745EE9735}" type="presOf" srcId="{C06DB9F7-BB84-4A9F-A49B-B9575E8B40DE}" destId="{27A4051D-1852-43DB-A534-F1F207A839BE}" srcOrd="0" destOrd="0" presId="urn:microsoft.com/office/officeart/2008/layout/VerticalCurvedList"/>
    <dgm:cxn modelId="{317BC5E9-21C4-4FD4-B518-2733145440C4}" type="presOf" srcId="{38C85F05-E885-493C-98C8-735C40EC13EB}" destId="{7BEB1441-437B-42C9-8C87-BED0F75B3B43}" srcOrd="0" destOrd="0" presId="urn:microsoft.com/office/officeart/2008/layout/VerticalCurvedList"/>
    <dgm:cxn modelId="{7DA2F63C-F13E-479F-B965-241F6FEEE2F4}" srcId="{C7C42F08-29B7-47C2-98E2-DF1BF2430B64}" destId="{4B0BE610-BB81-4D0C-B56D-AE69E9C9BB58}" srcOrd="2" destOrd="0" parTransId="{08585CCB-C0D4-40FE-B1EC-F8FFBE2BF964}" sibTransId="{250DDAB5-EBA7-4531-8B26-22809578E3E1}"/>
    <dgm:cxn modelId="{2737C6DE-4F0C-433E-93A4-FA944B875013}" type="presOf" srcId="{333C349C-5816-442D-BEC8-240E773F386D}" destId="{779F49B2-21F2-446F-B439-E5C45BEC910A}" srcOrd="0" destOrd="0" presId="urn:microsoft.com/office/officeart/2008/layout/VerticalCurvedList"/>
    <dgm:cxn modelId="{EBD92965-E889-4148-BE17-35882B2130DE}" type="presOf" srcId="{61463A21-E258-47AA-9D3B-B933CCA60CF4}" destId="{A079F1CD-2733-496F-9C77-AAE0E095029E}" srcOrd="0" destOrd="0" presId="urn:microsoft.com/office/officeart/2008/layout/VerticalCurvedList"/>
    <dgm:cxn modelId="{904EDA67-7F0F-411B-88C1-6D8652DEF180}" type="presParOf" srcId="{EA8EA076-6B42-4105-9202-B601971CDAE8}" destId="{A8952A9B-8A87-4357-93D8-AFFF40A58D95}" srcOrd="0" destOrd="0" presId="urn:microsoft.com/office/officeart/2008/layout/VerticalCurvedList"/>
    <dgm:cxn modelId="{0CCCE440-E430-49EF-A2D2-16B23D69B40A}" type="presParOf" srcId="{A8952A9B-8A87-4357-93D8-AFFF40A58D95}" destId="{DCD1A065-3BE2-4B51-A6F8-7680A7A0014F}" srcOrd="0" destOrd="0" presId="urn:microsoft.com/office/officeart/2008/layout/VerticalCurvedList"/>
    <dgm:cxn modelId="{C32BAA9D-691A-45C0-9A61-C50A5A1CA7E7}" type="presParOf" srcId="{DCD1A065-3BE2-4B51-A6F8-7680A7A0014F}" destId="{DEE84176-75CD-40E4-B95D-BAD0F49DF5AE}" srcOrd="0" destOrd="0" presId="urn:microsoft.com/office/officeart/2008/layout/VerticalCurvedList"/>
    <dgm:cxn modelId="{01892BB4-186A-4FDD-A870-30FAD61B3AF9}" type="presParOf" srcId="{DCD1A065-3BE2-4B51-A6F8-7680A7A0014F}" destId="{779F49B2-21F2-446F-B439-E5C45BEC910A}" srcOrd="1" destOrd="0" presId="urn:microsoft.com/office/officeart/2008/layout/VerticalCurvedList"/>
    <dgm:cxn modelId="{7FF955E3-2D54-4AE7-8316-571DF87841AD}" type="presParOf" srcId="{DCD1A065-3BE2-4B51-A6F8-7680A7A0014F}" destId="{CFB17922-6C29-4176-B0C2-58C566D55FAA}" srcOrd="2" destOrd="0" presId="urn:microsoft.com/office/officeart/2008/layout/VerticalCurvedList"/>
    <dgm:cxn modelId="{348F2936-5AAD-43AF-B3FE-64BA132A53FF}" type="presParOf" srcId="{DCD1A065-3BE2-4B51-A6F8-7680A7A0014F}" destId="{E5AEFE16-9A89-43A8-9527-5F8C4119C7B4}" srcOrd="3" destOrd="0" presId="urn:microsoft.com/office/officeart/2008/layout/VerticalCurvedList"/>
    <dgm:cxn modelId="{FECE5CF4-F520-4A37-8E48-D084CF6B6DCE}" type="presParOf" srcId="{A8952A9B-8A87-4357-93D8-AFFF40A58D95}" destId="{A079F1CD-2733-496F-9C77-AAE0E095029E}" srcOrd="1" destOrd="0" presId="urn:microsoft.com/office/officeart/2008/layout/VerticalCurvedList"/>
    <dgm:cxn modelId="{550723AA-DAA4-4034-A096-4957BE42A1B5}" type="presParOf" srcId="{A8952A9B-8A87-4357-93D8-AFFF40A58D95}" destId="{E996F5A7-8174-4374-A391-2D41A56F3955}" srcOrd="2" destOrd="0" presId="urn:microsoft.com/office/officeart/2008/layout/VerticalCurvedList"/>
    <dgm:cxn modelId="{550CEAB1-1828-4E7E-BF08-1ED851A00921}" type="presParOf" srcId="{E996F5A7-8174-4374-A391-2D41A56F3955}" destId="{17AE6C28-E2E7-4707-8D33-9D16ECE1D59F}" srcOrd="0" destOrd="0" presId="urn:microsoft.com/office/officeart/2008/layout/VerticalCurvedList"/>
    <dgm:cxn modelId="{28DDF3F5-1ABD-48D4-9888-38B28F308467}" type="presParOf" srcId="{A8952A9B-8A87-4357-93D8-AFFF40A58D95}" destId="{EAF12F23-D425-4EE5-9B94-4DB7559B00F0}" srcOrd="3" destOrd="0" presId="urn:microsoft.com/office/officeart/2008/layout/VerticalCurvedList"/>
    <dgm:cxn modelId="{6EA81168-DC59-4B2B-9BFE-9EBDFC9B5CEE}" type="presParOf" srcId="{A8952A9B-8A87-4357-93D8-AFFF40A58D95}" destId="{08E3A524-E577-425A-A4A2-318F4A3FB16B}" srcOrd="4" destOrd="0" presId="urn:microsoft.com/office/officeart/2008/layout/VerticalCurvedList"/>
    <dgm:cxn modelId="{F59FD8F7-35F8-41B7-8616-C77C21D0CE10}" type="presParOf" srcId="{08E3A524-E577-425A-A4A2-318F4A3FB16B}" destId="{ECD5629E-5D07-4907-8432-50BA6EED600A}" srcOrd="0" destOrd="0" presId="urn:microsoft.com/office/officeart/2008/layout/VerticalCurvedList"/>
    <dgm:cxn modelId="{9BF34025-D05B-4AB3-BF76-DEA9B1C0CDD5}" type="presParOf" srcId="{A8952A9B-8A87-4357-93D8-AFFF40A58D95}" destId="{3F6867AD-9F82-4209-9C12-C23A0E9B855D}" srcOrd="5" destOrd="0" presId="urn:microsoft.com/office/officeart/2008/layout/VerticalCurvedList"/>
    <dgm:cxn modelId="{AA4A5E9C-61D8-4F41-A945-C610C89B06E9}" type="presParOf" srcId="{A8952A9B-8A87-4357-93D8-AFFF40A58D95}" destId="{1BCB6590-165A-4F90-84CF-7851F2A2EC15}" srcOrd="6" destOrd="0" presId="urn:microsoft.com/office/officeart/2008/layout/VerticalCurvedList"/>
    <dgm:cxn modelId="{82A54E93-3067-470B-8063-C0FE8F4CE2FE}" type="presParOf" srcId="{1BCB6590-165A-4F90-84CF-7851F2A2EC15}" destId="{9B32D4DB-6CA0-4370-94B1-CDD51E70F903}" srcOrd="0" destOrd="0" presId="urn:microsoft.com/office/officeart/2008/layout/VerticalCurvedList"/>
    <dgm:cxn modelId="{12C9501A-02FF-4DD3-A8D9-478C275B9DCA}" type="presParOf" srcId="{A8952A9B-8A87-4357-93D8-AFFF40A58D95}" destId="{27A4051D-1852-43DB-A534-F1F207A839BE}" srcOrd="7" destOrd="0" presId="urn:microsoft.com/office/officeart/2008/layout/VerticalCurvedList"/>
    <dgm:cxn modelId="{36F50E18-1348-47E8-85ED-4CAE9B718C4D}" type="presParOf" srcId="{A8952A9B-8A87-4357-93D8-AFFF40A58D95}" destId="{CADB623E-7437-470B-ACEE-8B9446E09685}" srcOrd="8" destOrd="0" presId="urn:microsoft.com/office/officeart/2008/layout/VerticalCurvedList"/>
    <dgm:cxn modelId="{74B7FBAF-4571-467A-8065-5F6388E51DD0}" type="presParOf" srcId="{CADB623E-7437-470B-ACEE-8B9446E09685}" destId="{AB36913D-5AD9-4337-8DA8-D294308ABB30}" srcOrd="0" destOrd="0" presId="urn:microsoft.com/office/officeart/2008/layout/VerticalCurvedList"/>
    <dgm:cxn modelId="{A7B870F7-8A0F-482A-A1F5-8795688C2D9C}" type="presParOf" srcId="{A8952A9B-8A87-4357-93D8-AFFF40A58D95}" destId="{7BEB1441-437B-42C9-8C87-BED0F75B3B43}" srcOrd="9" destOrd="0" presId="urn:microsoft.com/office/officeart/2008/layout/VerticalCurvedList"/>
    <dgm:cxn modelId="{D078CF52-E694-4284-800C-5F3F727B0823}" type="presParOf" srcId="{A8952A9B-8A87-4357-93D8-AFFF40A58D95}" destId="{3825BB49-D2DE-4772-BFD7-B07C0E147F77}" srcOrd="10" destOrd="0" presId="urn:microsoft.com/office/officeart/2008/layout/VerticalCurvedList"/>
    <dgm:cxn modelId="{51A7DE24-E7E4-4E4E-AD34-3D49B5147551}" type="presParOf" srcId="{3825BB49-D2DE-4772-BFD7-B07C0E147F77}" destId="{5D2F0E60-9F48-4FF4-AC6E-868C05DC85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F49B2-21F2-446F-B439-E5C45BEC910A}">
      <dsp:nvSpPr>
        <dsp:cNvPr id="0" name=""/>
        <dsp:cNvSpPr/>
      </dsp:nvSpPr>
      <dsp:spPr>
        <a:xfrm>
          <a:off x="-4824232" y="-739358"/>
          <a:ext cx="5745916" cy="5745916"/>
        </a:xfrm>
        <a:prstGeom prst="blockArc">
          <a:avLst>
            <a:gd name="adj1" fmla="val 18900000"/>
            <a:gd name="adj2" fmla="val 2700000"/>
            <a:gd name="adj3" fmla="val 37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9F1CD-2733-496F-9C77-AAE0E095029E}">
      <dsp:nvSpPr>
        <dsp:cNvPr id="0" name=""/>
        <dsp:cNvSpPr/>
      </dsp:nvSpPr>
      <dsp:spPr>
        <a:xfrm>
          <a:off x="403315" y="266614"/>
          <a:ext cx="8682288" cy="5335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522" tIns="40640" rIns="40640" bIns="40640" numCol="1" spcCol="1270" anchor="ctr" anchorCtr="0">
          <a:noAutofit/>
        </a:bodyPr>
        <a:lstStyle/>
        <a:p>
          <a:pPr lvl="0" algn="l" defTabSz="711200">
            <a:lnSpc>
              <a:spcPct val="90000"/>
            </a:lnSpc>
            <a:spcBef>
              <a:spcPct val="0"/>
            </a:spcBef>
            <a:spcAft>
              <a:spcPct val="35000"/>
            </a:spcAft>
          </a:pPr>
          <a:r>
            <a:rPr lang="en-US" sz="1600" kern="1200" dirty="0"/>
            <a:t>Analyze student behavior using EDA techniques</a:t>
          </a:r>
          <a:endParaRPr lang="en-IN" sz="1600" kern="1200" dirty="0"/>
        </a:p>
      </dsp:txBody>
      <dsp:txXfrm>
        <a:off x="403315" y="266614"/>
        <a:ext cx="8682288" cy="533570"/>
      </dsp:txXfrm>
    </dsp:sp>
    <dsp:sp modelId="{17AE6C28-E2E7-4707-8D33-9D16ECE1D59F}">
      <dsp:nvSpPr>
        <dsp:cNvPr id="0" name=""/>
        <dsp:cNvSpPr/>
      </dsp:nvSpPr>
      <dsp:spPr>
        <a:xfrm>
          <a:off x="69833" y="199918"/>
          <a:ext cx="666963" cy="6669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12F23-D425-4EE5-9B94-4DB7559B00F0}">
      <dsp:nvSpPr>
        <dsp:cNvPr id="0" name=""/>
        <dsp:cNvSpPr/>
      </dsp:nvSpPr>
      <dsp:spPr>
        <a:xfrm>
          <a:off x="785656" y="1066714"/>
          <a:ext cx="8299947" cy="5335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522" tIns="40640" rIns="40640" bIns="40640" numCol="1" spcCol="1270" anchor="ctr" anchorCtr="0">
          <a:noAutofit/>
        </a:bodyPr>
        <a:lstStyle/>
        <a:p>
          <a:pPr lvl="0" algn="l" defTabSz="711200">
            <a:lnSpc>
              <a:spcPct val="90000"/>
            </a:lnSpc>
            <a:spcBef>
              <a:spcPct val="0"/>
            </a:spcBef>
            <a:spcAft>
              <a:spcPct val="35000"/>
            </a:spcAft>
          </a:pPr>
          <a:r>
            <a:rPr lang="en-US" sz="1600" kern="1200" dirty="0"/>
            <a:t>Explore relationships between variables and identify trends for the collected data</a:t>
          </a:r>
          <a:endParaRPr lang="en-IN" sz="1600" kern="1200" dirty="0"/>
        </a:p>
      </dsp:txBody>
      <dsp:txXfrm>
        <a:off x="785656" y="1066714"/>
        <a:ext cx="8299947" cy="533570"/>
      </dsp:txXfrm>
    </dsp:sp>
    <dsp:sp modelId="{ECD5629E-5D07-4907-8432-50BA6EED600A}">
      <dsp:nvSpPr>
        <dsp:cNvPr id="0" name=""/>
        <dsp:cNvSpPr/>
      </dsp:nvSpPr>
      <dsp:spPr>
        <a:xfrm>
          <a:off x="452174" y="1000018"/>
          <a:ext cx="666963" cy="6669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6867AD-9F82-4209-9C12-C23A0E9B855D}">
      <dsp:nvSpPr>
        <dsp:cNvPr id="0" name=""/>
        <dsp:cNvSpPr/>
      </dsp:nvSpPr>
      <dsp:spPr>
        <a:xfrm>
          <a:off x="903004" y="1866814"/>
          <a:ext cx="8182599" cy="5335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522" tIns="40640" rIns="40640" bIns="40640" numCol="1" spcCol="1270" anchor="ctr" anchorCtr="0">
          <a:noAutofit/>
        </a:bodyPr>
        <a:lstStyle/>
        <a:p>
          <a:pPr lvl="0" algn="l" defTabSz="711200">
            <a:lnSpc>
              <a:spcPct val="90000"/>
            </a:lnSpc>
            <a:spcBef>
              <a:spcPct val="0"/>
            </a:spcBef>
            <a:spcAft>
              <a:spcPct val="35000"/>
            </a:spcAft>
          </a:pPr>
          <a:r>
            <a:rPr lang="en-US" sz="1600" kern="1200" dirty="0"/>
            <a:t>Draw assumptions about student activities based on the analysis</a:t>
          </a:r>
          <a:endParaRPr lang="en-IN" sz="1600" kern="1200" dirty="0"/>
        </a:p>
      </dsp:txBody>
      <dsp:txXfrm>
        <a:off x="903004" y="1866814"/>
        <a:ext cx="8182599" cy="533570"/>
      </dsp:txXfrm>
    </dsp:sp>
    <dsp:sp modelId="{9B32D4DB-6CA0-4370-94B1-CDD51E70F903}">
      <dsp:nvSpPr>
        <dsp:cNvPr id="0" name=""/>
        <dsp:cNvSpPr/>
      </dsp:nvSpPr>
      <dsp:spPr>
        <a:xfrm>
          <a:off x="569522" y="1800118"/>
          <a:ext cx="666963" cy="6669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A4051D-1852-43DB-A534-F1F207A839BE}">
      <dsp:nvSpPr>
        <dsp:cNvPr id="0" name=""/>
        <dsp:cNvSpPr/>
      </dsp:nvSpPr>
      <dsp:spPr>
        <a:xfrm>
          <a:off x="785656" y="2666914"/>
          <a:ext cx="8299947" cy="5335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522" tIns="40640" rIns="40640" bIns="40640" numCol="1" spcCol="1270" anchor="ctr" anchorCtr="0">
          <a:noAutofit/>
        </a:bodyPr>
        <a:lstStyle/>
        <a:p>
          <a:pPr lvl="0" algn="l" defTabSz="711200">
            <a:lnSpc>
              <a:spcPct val="90000"/>
            </a:lnSpc>
            <a:spcBef>
              <a:spcPct val="0"/>
            </a:spcBef>
            <a:spcAft>
              <a:spcPct val="35000"/>
            </a:spcAft>
          </a:pPr>
          <a:r>
            <a:rPr lang="en-US" sz="1600" kern="1200" dirty="0"/>
            <a:t>Provide valuable information for educators and institutions to understand their students better</a:t>
          </a:r>
          <a:endParaRPr lang="en-IN" sz="1600" kern="1200" dirty="0"/>
        </a:p>
      </dsp:txBody>
      <dsp:txXfrm>
        <a:off x="785656" y="2666914"/>
        <a:ext cx="8299947" cy="533570"/>
      </dsp:txXfrm>
    </dsp:sp>
    <dsp:sp modelId="{AB36913D-5AD9-4337-8DA8-D294308ABB30}">
      <dsp:nvSpPr>
        <dsp:cNvPr id="0" name=""/>
        <dsp:cNvSpPr/>
      </dsp:nvSpPr>
      <dsp:spPr>
        <a:xfrm>
          <a:off x="452174" y="2600218"/>
          <a:ext cx="666963" cy="6669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B1441-437B-42C9-8C87-BED0F75B3B43}">
      <dsp:nvSpPr>
        <dsp:cNvPr id="0" name=""/>
        <dsp:cNvSpPr/>
      </dsp:nvSpPr>
      <dsp:spPr>
        <a:xfrm>
          <a:off x="403315" y="3467014"/>
          <a:ext cx="8682288" cy="5335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522" tIns="40640" rIns="40640" bIns="40640" numCol="1" spcCol="1270" anchor="ctr" anchorCtr="0">
          <a:noAutofit/>
        </a:bodyPr>
        <a:lstStyle/>
        <a:p>
          <a:pPr lvl="0" algn="l" defTabSz="711200">
            <a:lnSpc>
              <a:spcPct val="90000"/>
            </a:lnSpc>
            <a:spcBef>
              <a:spcPct val="0"/>
            </a:spcBef>
            <a:spcAft>
              <a:spcPct val="35000"/>
            </a:spcAft>
          </a:pPr>
          <a:r>
            <a:rPr lang="en-US" sz="1600" kern="1200" dirty="0"/>
            <a:t>Develop strategies to improve academic performance and student engagement based on the analysis</a:t>
          </a:r>
          <a:endParaRPr lang="en-IN" sz="1600" kern="1200" dirty="0"/>
        </a:p>
      </dsp:txBody>
      <dsp:txXfrm>
        <a:off x="403315" y="3467014"/>
        <a:ext cx="8682288" cy="533570"/>
      </dsp:txXfrm>
    </dsp:sp>
    <dsp:sp modelId="{5D2F0E60-9F48-4FF4-AC6E-868C05DC85CA}">
      <dsp:nvSpPr>
        <dsp:cNvPr id="0" name=""/>
        <dsp:cNvSpPr/>
      </dsp:nvSpPr>
      <dsp:spPr>
        <a:xfrm>
          <a:off x="69833" y="3400318"/>
          <a:ext cx="666963" cy="6669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Student’s Behavior: An Exploratory Data Analysis in Python</a:t>
            </a:r>
          </a:p>
        </p:txBody>
      </p:sp>
      <p:sp>
        <p:nvSpPr>
          <p:cNvPr id="3" name="Subtitle 2"/>
          <p:cNvSpPr>
            <a:spLocks noGrp="1"/>
          </p:cNvSpPr>
          <p:nvPr>
            <p:ph type="subTitle" idx="1"/>
          </p:nvPr>
        </p:nvSpPr>
        <p:spPr/>
        <p:txBody>
          <a:bodyPr>
            <a:normAutofit lnSpcReduction="10000"/>
          </a:bodyPr>
          <a:lstStyle/>
          <a:p>
            <a:r>
              <a:rPr lang="en-US" dirty="0"/>
              <a:t>Mohammed Ali Arsalan M                                                           22MDT0099</a:t>
            </a:r>
          </a:p>
          <a:p>
            <a:r>
              <a:rPr lang="en-US" dirty="0"/>
              <a:t>Mohamed </a:t>
            </a:r>
            <a:r>
              <a:rPr lang="en-US" dirty="0" err="1"/>
              <a:t>Affan</a:t>
            </a:r>
            <a:r>
              <a:rPr lang="en-US" dirty="0"/>
              <a:t> M                                                                          22MDT0088</a:t>
            </a:r>
          </a:p>
          <a:p>
            <a:r>
              <a:rPr lang="en-US" dirty="0"/>
              <a:t>Mohammed </a:t>
            </a:r>
            <a:r>
              <a:rPr lang="en-US" dirty="0" err="1"/>
              <a:t>Saqui</a:t>
            </a:r>
            <a:r>
              <a:rPr lang="en-US" dirty="0"/>
              <a:t> T                                                                       22MDT0098</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a:t>
            </a:r>
            <a:endParaRPr lang="en-US" dirty="0"/>
          </a:p>
        </p:txBody>
      </p:sp>
      <p:pic>
        <p:nvPicPr>
          <p:cNvPr id="4" name="Content Placeholder 3"/>
          <p:cNvPicPr>
            <a:picLocks noGrp="1" noChangeAspect="1"/>
          </p:cNvPicPr>
          <p:nvPr>
            <p:ph idx="1"/>
          </p:nvPr>
        </p:nvPicPr>
        <p:blipFill>
          <a:blip r:embed="rId2"/>
          <a:stretch>
            <a:fillRect/>
          </a:stretch>
        </p:blipFill>
        <p:spPr>
          <a:xfrm>
            <a:off x="1637220" y="2276872"/>
            <a:ext cx="9155460" cy="4096963"/>
          </a:xfrm>
          <a:prstGeom prst="rect">
            <a:avLst/>
          </a:prstGeom>
        </p:spPr>
      </p:pic>
      <p:sp>
        <p:nvSpPr>
          <p:cNvPr id="5" name="TextBox 4"/>
          <p:cNvSpPr txBox="1"/>
          <p:nvPr/>
        </p:nvSpPr>
        <p:spPr>
          <a:xfrm>
            <a:off x="1510952" y="1700808"/>
            <a:ext cx="9407996" cy="424732"/>
          </a:xfrm>
          <a:prstGeom prst="rect">
            <a:avLst/>
          </a:prstGeom>
          <a:noFill/>
        </p:spPr>
        <p:txBody>
          <a:bodyPr wrap="square" rtlCol="0">
            <a:spAutoFit/>
          </a:bodyPr>
          <a:lstStyle/>
          <a:p>
            <a:pPr>
              <a:lnSpc>
                <a:spcPct val="90000"/>
              </a:lnSpc>
            </a:pPr>
            <a:r>
              <a:rPr lang="en-US" sz="2400" dirty="0" smtClean="0"/>
              <a:t>Filtering the data</a:t>
            </a:r>
            <a:r>
              <a:rPr lang="en-US" sz="2400" dirty="0"/>
              <a:t> </a:t>
            </a:r>
            <a:r>
              <a:rPr lang="en-US" sz="2400" dirty="0" smtClean="0"/>
              <a:t>based on scores &gt; 35 in school &amp; college</a:t>
            </a:r>
            <a:endParaRPr lang="en-US" sz="2400" dirty="0" smtClean="0"/>
          </a:p>
        </p:txBody>
      </p:sp>
    </p:spTree>
    <p:extLst>
      <p:ext uri="{BB962C8B-B14F-4D97-AF65-F5344CB8AC3E}">
        <p14:creationId xmlns:p14="http://schemas.microsoft.com/office/powerpoint/2010/main" val="1825477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Present in dataset</a:t>
            </a:r>
            <a:endParaRPr lang="en-US" dirty="0"/>
          </a:p>
        </p:txBody>
      </p:sp>
      <p:pic>
        <p:nvPicPr>
          <p:cNvPr id="4" name="Content Placeholder 3"/>
          <p:cNvPicPr>
            <a:picLocks noGrp="1" noChangeAspect="1"/>
          </p:cNvPicPr>
          <p:nvPr>
            <p:ph idx="1"/>
          </p:nvPr>
        </p:nvPicPr>
        <p:blipFill>
          <a:blip r:embed="rId2"/>
          <a:stretch>
            <a:fillRect/>
          </a:stretch>
        </p:blipFill>
        <p:spPr>
          <a:xfrm>
            <a:off x="1629916" y="2636912"/>
            <a:ext cx="9522657" cy="2088232"/>
          </a:xfrm>
          <a:prstGeom prst="rect">
            <a:avLst/>
          </a:prstGeom>
        </p:spPr>
      </p:pic>
      <p:sp>
        <p:nvSpPr>
          <p:cNvPr id="5" name="TextBox 4"/>
          <p:cNvSpPr txBox="1"/>
          <p:nvPr/>
        </p:nvSpPr>
        <p:spPr>
          <a:xfrm>
            <a:off x="1629916" y="1988840"/>
            <a:ext cx="8856984" cy="424732"/>
          </a:xfrm>
          <a:prstGeom prst="rect">
            <a:avLst/>
          </a:prstGeom>
          <a:noFill/>
        </p:spPr>
        <p:txBody>
          <a:bodyPr wrap="square" rtlCol="0">
            <a:spAutoFit/>
          </a:bodyPr>
          <a:lstStyle/>
          <a:p>
            <a:pPr>
              <a:lnSpc>
                <a:spcPct val="90000"/>
              </a:lnSpc>
            </a:pPr>
            <a:r>
              <a:rPr lang="en-US" sz="2400" dirty="0" smtClean="0"/>
              <a:t>Below are some of the columns available in our dataset.</a:t>
            </a:r>
          </a:p>
        </p:txBody>
      </p:sp>
    </p:spTree>
    <p:extLst>
      <p:ext uri="{BB962C8B-B14F-4D97-AF65-F5344CB8AC3E}">
        <p14:creationId xmlns:p14="http://schemas.microsoft.com/office/powerpoint/2010/main" val="16591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Droping</a:t>
            </a:r>
            <a:r>
              <a:rPr lang="en-US" dirty="0"/>
              <a:t> the variable which is least important for our analysis</a:t>
            </a:r>
          </a:p>
        </p:txBody>
      </p:sp>
      <p:pic>
        <p:nvPicPr>
          <p:cNvPr id="4" name="Content Placeholder 3"/>
          <p:cNvPicPr>
            <a:picLocks noGrp="1" noChangeAspect="1"/>
          </p:cNvPicPr>
          <p:nvPr>
            <p:ph idx="1"/>
          </p:nvPr>
        </p:nvPicPr>
        <p:blipFill>
          <a:blip r:embed="rId2"/>
          <a:stretch>
            <a:fillRect/>
          </a:stretch>
        </p:blipFill>
        <p:spPr>
          <a:xfrm>
            <a:off x="1536767" y="1916832"/>
            <a:ext cx="9373822" cy="3600400"/>
          </a:xfrm>
          <a:prstGeom prst="rect">
            <a:avLst/>
          </a:prstGeom>
        </p:spPr>
      </p:pic>
      <p:sp>
        <p:nvSpPr>
          <p:cNvPr id="5" name="TextBox 4"/>
          <p:cNvSpPr txBox="1"/>
          <p:nvPr/>
        </p:nvSpPr>
        <p:spPr>
          <a:xfrm>
            <a:off x="1125860" y="5877272"/>
            <a:ext cx="10513168" cy="757130"/>
          </a:xfrm>
          <a:prstGeom prst="rect">
            <a:avLst/>
          </a:prstGeom>
          <a:noFill/>
        </p:spPr>
        <p:txBody>
          <a:bodyPr wrap="square" rtlCol="0">
            <a:spAutoFit/>
          </a:bodyPr>
          <a:lstStyle/>
          <a:p>
            <a:pPr>
              <a:lnSpc>
                <a:spcPct val="90000"/>
              </a:lnSpc>
            </a:pPr>
            <a:r>
              <a:rPr lang="en-US" sz="2400" dirty="0" smtClean="0"/>
              <a:t>In our </a:t>
            </a:r>
            <a:r>
              <a:rPr lang="en-US" sz="2400" dirty="0"/>
              <a:t>dataset </a:t>
            </a:r>
            <a:r>
              <a:rPr lang="en-US" sz="2400" dirty="0" smtClean="0"/>
              <a:t> 'Are </a:t>
            </a:r>
            <a:r>
              <a:rPr lang="en-US" sz="2400" dirty="0"/>
              <a:t>you doing a part-time job right now</a:t>
            </a:r>
            <a:r>
              <a:rPr lang="en-US" sz="2400" dirty="0" smtClean="0"/>
              <a:t>?‘ column doesn’t provide any useful information so we are deleting that column.</a:t>
            </a:r>
            <a:endParaRPr lang="en-US" sz="2400" dirty="0"/>
          </a:p>
        </p:txBody>
      </p:sp>
    </p:spTree>
    <p:extLst>
      <p:ext uri="{BB962C8B-B14F-4D97-AF65-F5344CB8AC3E}">
        <p14:creationId xmlns:p14="http://schemas.microsoft.com/office/powerpoint/2010/main" val="4235662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Missing Values</a:t>
            </a:r>
            <a:endParaRPr lang="en-US" dirty="0"/>
          </a:p>
        </p:txBody>
      </p:sp>
      <p:pic>
        <p:nvPicPr>
          <p:cNvPr id="4" name="Content Placeholder 3"/>
          <p:cNvPicPr>
            <a:picLocks noGrp="1" noChangeAspect="1"/>
          </p:cNvPicPr>
          <p:nvPr>
            <p:ph idx="1"/>
          </p:nvPr>
        </p:nvPicPr>
        <p:blipFill>
          <a:blip r:embed="rId2"/>
          <a:stretch>
            <a:fillRect/>
          </a:stretch>
        </p:blipFill>
        <p:spPr>
          <a:xfrm>
            <a:off x="1522414" y="2060848"/>
            <a:ext cx="9468542" cy="3508265"/>
          </a:xfrm>
          <a:prstGeom prst="rect">
            <a:avLst/>
          </a:prstGeom>
        </p:spPr>
      </p:pic>
      <p:sp>
        <p:nvSpPr>
          <p:cNvPr id="5" name="TextBox 4"/>
          <p:cNvSpPr txBox="1"/>
          <p:nvPr/>
        </p:nvSpPr>
        <p:spPr>
          <a:xfrm>
            <a:off x="1522414" y="5877272"/>
            <a:ext cx="9396534" cy="757130"/>
          </a:xfrm>
          <a:prstGeom prst="rect">
            <a:avLst/>
          </a:prstGeom>
          <a:noFill/>
        </p:spPr>
        <p:txBody>
          <a:bodyPr wrap="square" rtlCol="0">
            <a:spAutoFit/>
          </a:bodyPr>
          <a:lstStyle/>
          <a:p>
            <a:pPr>
              <a:lnSpc>
                <a:spcPct val="90000"/>
              </a:lnSpc>
            </a:pPr>
            <a:r>
              <a:rPr lang="en-US" sz="2400" dirty="0"/>
              <a:t>From the above information, we can see that our dataset contains missing values.</a:t>
            </a:r>
            <a:endParaRPr lang="en-US" sz="2400" dirty="0"/>
          </a:p>
        </p:txBody>
      </p:sp>
    </p:spTree>
    <p:extLst>
      <p:ext uri="{BB962C8B-B14F-4D97-AF65-F5344CB8AC3E}">
        <p14:creationId xmlns:p14="http://schemas.microsoft.com/office/powerpoint/2010/main" val="137215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Missing Values</a:t>
            </a:r>
            <a:endParaRPr lang="en-US" dirty="0"/>
          </a:p>
        </p:txBody>
      </p:sp>
      <p:pic>
        <p:nvPicPr>
          <p:cNvPr id="4" name="Content Placeholder 3"/>
          <p:cNvPicPr>
            <a:picLocks noGrp="1" noChangeAspect="1"/>
          </p:cNvPicPr>
          <p:nvPr>
            <p:ph idx="1"/>
          </p:nvPr>
        </p:nvPicPr>
        <p:blipFill rotWithShape="1">
          <a:blip r:embed="rId2"/>
          <a:srcRect r="1476" b="11362"/>
          <a:stretch/>
        </p:blipFill>
        <p:spPr>
          <a:xfrm>
            <a:off x="1522414" y="2420888"/>
            <a:ext cx="9612558" cy="4032448"/>
          </a:xfrm>
          <a:prstGeom prst="rect">
            <a:avLst/>
          </a:prstGeom>
        </p:spPr>
      </p:pic>
      <p:sp>
        <p:nvSpPr>
          <p:cNvPr id="5" name="TextBox 4"/>
          <p:cNvSpPr txBox="1"/>
          <p:nvPr/>
        </p:nvSpPr>
        <p:spPr>
          <a:xfrm>
            <a:off x="1522414" y="1772816"/>
            <a:ext cx="10009112" cy="424732"/>
          </a:xfrm>
          <a:prstGeom prst="rect">
            <a:avLst/>
          </a:prstGeom>
          <a:noFill/>
        </p:spPr>
        <p:txBody>
          <a:bodyPr wrap="square" rtlCol="0">
            <a:spAutoFit/>
          </a:bodyPr>
          <a:lstStyle/>
          <a:p>
            <a:pPr>
              <a:lnSpc>
                <a:spcPct val="90000"/>
              </a:lnSpc>
            </a:pPr>
            <a:r>
              <a:rPr lang="en-US" sz="2400" dirty="0"/>
              <a:t>fill the missing values of height &amp; weight using mean method</a:t>
            </a:r>
            <a:endParaRPr lang="en-US" sz="2400" dirty="0"/>
          </a:p>
        </p:txBody>
      </p:sp>
    </p:spTree>
    <p:extLst>
      <p:ext uri="{BB962C8B-B14F-4D97-AF65-F5344CB8AC3E}">
        <p14:creationId xmlns:p14="http://schemas.microsoft.com/office/powerpoint/2010/main" val="856318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a:t>
            </a:r>
          </a:p>
        </p:txBody>
      </p:sp>
      <p:pic>
        <p:nvPicPr>
          <p:cNvPr id="4" name="Content Placeholder 3"/>
          <p:cNvPicPr>
            <a:picLocks noGrp="1" noChangeAspect="1"/>
          </p:cNvPicPr>
          <p:nvPr>
            <p:ph idx="1"/>
          </p:nvPr>
        </p:nvPicPr>
        <p:blipFill>
          <a:blip r:embed="rId2"/>
          <a:stretch>
            <a:fillRect/>
          </a:stretch>
        </p:blipFill>
        <p:spPr>
          <a:xfrm>
            <a:off x="1493359" y="2708920"/>
            <a:ext cx="9463319" cy="3384376"/>
          </a:xfrm>
          <a:prstGeom prst="rect">
            <a:avLst/>
          </a:prstGeom>
        </p:spPr>
      </p:pic>
      <p:sp>
        <p:nvSpPr>
          <p:cNvPr id="5" name="TextBox 4"/>
          <p:cNvSpPr txBox="1"/>
          <p:nvPr/>
        </p:nvSpPr>
        <p:spPr>
          <a:xfrm>
            <a:off x="1476302" y="1951790"/>
            <a:ext cx="9324528" cy="757130"/>
          </a:xfrm>
          <a:prstGeom prst="rect">
            <a:avLst/>
          </a:prstGeom>
          <a:noFill/>
        </p:spPr>
        <p:txBody>
          <a:bodyPr wrap="square" rtlCol="0">
            <a:spAutoFit/>
          </a:bodyPr>
          <a:lstStyle/>
          <a:p>
            <a:pPr>
              <a:lnSpc>
                <a:spcPct val="90000"/>
              </a:lnSpc>
            </a:pPr>
            <a:r>
              <a:rPr lang="en-US" sz="2400" dirty="0" smtClean="0"/>
              <a:t>filling </a:t>
            </a:r>
            <a:r>
              <a:rPr lang="en-US" sz="2400" dirty="0"/>
              <a:t>the values of </a:t>
            </a:r>
            <a:r>
              <a:rPr lang="en-US" sz="2400" dirty="0" smtClean="0"/>
              <a:t> ‘Do you like your degree’ </a:t>
            </a:r>
            <a:r>
              <a:rPr lang="en-US" sz="2400" dirty="0"/>
              <a:t>column with most no. of occurrences</a:t>
            </a:r>
            <a:endParaRPr lang="en-US" sz="2400" dirty="0"/>
          </a:p>
        </p:txBody>
      </p:sp>
    </p:spTree>
    <p:extLst>
      <p:ext uri="{BB962C8B-B14F-4D97-AF65-F5344CB8AC3E}">
        <p14:creationId xmlns:p14="http://schemas.microsoft.com/office/powerpoint/2010/main" val="1221158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a:t>
            </a:r>
          </a:p>
        </p:txBody>
      </p:sp>
      <p:pic>
        <p:nvPicPr>
          <p:cNvPr id="4" name="Content Placeholder 3"/>
          <p:cNvPicPr>
            <a:picLocks noGrp="1" noChangeAspect="1"/>
          </p:cNvPicPr>
          <p:nvPr>
            <p:ph idx="1"/>
          </p:nvPr>
        </p:nvPicPr>
        <p:blipFill>
          <a:blip r:embed="rId2"/>
          <a:stretch>
            <a:fillRect/>
          </a:stretch>
        </p:blipFill>
        <p:spPr>
          <a:xfrm>
            <a:off x="1522414" y="2348880"/>
            <a:ext cx="9535407" cy="3940431"/>
          </a:xfrm>
          <a:prstGeom prst="rect">
            <a:avLst/>
          </a:prstGeom>
        </p:spPr>
      </p:pic>
      <p:sp>
        <p:nvSpPr>
          <p:cNvPr id="5" name="TextBox 4"/>
          <p:cNvSpPr txBox="1"/>
          <p:nvPr/>
        </p:nvSpPr>
        <p:spPr>
          <a:xfrm>
            <a:off x="1522414" y="1753790"/>
            <a:ext cx="8964486" cy="424732"/>
          </a:xfrm>
          <a:prstGeom prst="rect">
            <a:avLst/>
          </a:prstGeom>
          <a:noFill/>
        </p:spPr>
        <p:txBody>
          <a:bodyPr wrap="square" rtlCol="0">
            <a:spAutoFit/>
          </a:bodyPr>
          <a:lstStyle/>
          <a:p>
            <a:pPr>
              <a:lnSpc>
                <a:spcPct val="90000"/>
              </a:lnSpc>
            </a:pPr>
            <a:r>
              <a:rPr lang="en-US" sz="2400" dirty="0"/>
              <a:t>We are deleting the remaining missing values using </a:t>
            </a:r>
            <a:r>
              <a:rPr lang="en-US" sz="2400" dirty="0" err="1" smtClean="0"/>
              <a:t>dropna</a:t>
            </a:r>
            <a:r>
              <a:rPr lang="en-US" sz="2400" dirty="0" smtClean="0"/>
              <a:t>() method.</a:t>
            </a:r>
            <a:endParaRPr lang="en-US" sz="2400" dirty="0"/>
          </a:p>
        </p:txBody>
      </p:sp>
    </p:spTree>
    <p:extLst>
      <p:ext uri="{BB962C8B-B14F-4D97-AF65-F5344CB8AC3E}">
        <p14:creationId xmlns:p14="http://schemas.microsoft.com/office/powerpoint/2010/main" val="131946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a:t>
            </a:r>
          </a:p>
        </p:txBody>
      </p:sp>
      <p:pic>
        <p:nvPicPr>
          <p:cNvPr id="4" name="Content Placeholder 3"/>
          <p:cNvPicPr>
            <a:picLocks noGrp="1" noChangeAspect="1"/>
          </p:cNvPicPr>
          <p:nvPr>
            <p:ph idx="1"/>
          </p:nvPr>
        </p:nvPicPr>
        <p:blipFill>
          <a:blip r:embed="rId2"/>
          <a:stretch>
            <a:fillRect/>
          </a:stretch>
        </p:blipFill>
        <p:spPr>
          <a:xfrm>
            <a:off x="1523943" y="2601954"/>
            <a:ext cx="9142469" cy="3534734"/>
          </a:xfrm>
          <a:prstGeom prst="rect">
            <a:avLst/>
          </a:prstGeom>
        </p:spPr>
      </p:pic>
      <p:sp>
        <p:nvSpPr>
          <p:cNvPr id="5" name="TextBox 4"/>
          <p:cNvSpPr txBox="1"/>
          <p:nvPr/>
        </p:nvSpPr>
        <p:spPr>
          <a:xfrm>
            <a:off x="1522414" y="1844824"/>
            <a:ext cx="9324527" cy="757130"/>
          </a:xfrm>
          <a:prstGeom prst="rect">
            <a:avLst/>
          </a:prstGeom>
          <a:noFill/>
        </p:spPr>
        <p:txBody>
          <a:bodyPr wrap="square" rtlCol="0">
            <a:spAutoFit/>
          </a:bodyPr>
          <a:lstStyle/>
          <a:p>
            <a:pPr>
              <a:lnSpc>
                <a:spcPct val="90000"/>
              </a:lnSpc>
            </a:pPr>
            <a:r>
              <a:rPr lang="en-US" sz="2400" dirty="0" smtClean="0"/>
              <a:t>After handling the missing data now our dataset doesn’t contain any null values.</a:t>
            </a:r>
          </a:p>
        </p:txBody>
      </p:sp>
    </p:spTree>
    <p:extLst>
      <p:ext uri="{BB962C8B-B14F-4D97-AF65-F5344CB8AC3E}">
        <p14:creationId xmlns:p14="http://schemas.microsoft.com/office/powerpoint/2010/main" val="1142649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r>
              <a:rPr lang="en-US" dirty="0"/>
              <a:t>:</a:t>
            </a:r>
          </a:p>
        </p:txBody>
      </p:sp>
      <p:pic>
        <p:nvPicPr>
          <p:cNvPr id="6" name="Content Placeholder 5"/>
          <p:cNvPicPr>
            <a:picLocks noGrp="1" noChangeAspect="1"/>
          </p:cNvPicPr>
          <p:nvPr>
            <p:ph idx="1"/>
          </p:nvPr>
        </p:nvPicPr>
        <p:blipFill>
          <a:blip r:embed="rId2"/>
          <a:stretch>
            <a:fillRect/>
          </a:stretch>
        </p:blipFill>
        <p:spPr>
          <a:xfrm>
            <a:off x="2961897" y="2780928"/>
            <a:ext cx="6265031" cy="3384376"/>
          </a:xfrm>
          <a:prstGeom prst="rect">
            <a:avLst/>
          </a:prstGeom>
        </p:spPr>
      </p:pic>
      <p:sp>
        <p:nvSpPr>
          <p:cNvPr id="7" name="TextBox 6"/>
          <p:cNvSpPr txBox="1"/>
          <p:nvPr/>
        </p:nvSpPr>
        <p:spPr>
          <a:xfrm>
            <a:off x="1197868" y="1844824"/>
            <a:ext cx="10153128" cy="757130"/>
          </a:xfrm>
          <a:prstGeom prst="rect">
            <a:avLst/>
          </a:prstGeom>
          <a:noFill/>
        </p:spPr>
        <p:txBody>
          <a:bodyPr wrap="square" rtlCol="0">
            <a:spAutoFit/>
          </a:bodyPr>
          <a:lstStyle/>
          <a:p>
            <a:pPr>
              <a:lnSpc>
                <a:spcPct val="90000"/>
              </a:lnSpc>
            </a:pPr>
            <a:r>
              <a:rPr lang="en-US" sz="2400" dirty="0"/>
              <a:t>We can use the describe() method so that we can be able to see the percentiles, mean, </a:t>
            </a:r>
            <a:r>
              <a:rPr lang="en-US" sz="2400" dirty="0" err="1"/>
              <a:t>std</a:t>
            </a:r>
            <a:r>
              <a:rPr lang="en-US" sz="2400" dirty="0"/>
              <a:t>, max, and count of the given dataset.</a:t>
            </a:r>
            <a:endParaRPr lang="en-US" sz="2400" dirty="0"/>
          </a:p>
        </p:txBody>
      </p:sp>
    </p:spTree>
    <p:extLst>
      <p:ext uri="{BB962C8B-B14F-4D97-AF65-F5344CB8AC3E}">
        <p14:creationId xmlns:p14="http://schemas.microsoft.com/office/powerpoint/2010/main" val="155125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pic>
        <p:nvPicPr>
          <p:cNvPr id="4" name="Content Placeholder 3"/>
          <p:cNvPicPr>
            <a:picLocks noGrp="1" noChangeAspect="1"/>
          </p:cNvPicPr>
          <p:nvPr>
            <p:ph idx="1"/>
          </p:nvPr>
        </p:nvPicPr>
        <p:blipFill>
          <a:blip r:embed="rId2"/>
          <a:stretch>
            <a:fillRect/>
          </a:stretch>
        </p:blipFill>
        <p:spPr>
          <a:xfrm>
            <a:off x="1617040" y="2636912"/>
            <a:ext cx="9555149" cy="3528392"/>
          </a:xfrm>
          <a:prstGeom prst="rect">
            <a:avLst/>
          </a:prstGeom>
        </p:spPr>
      </p:pic>
      <p:sp>
        <p:nvSpPr>
          <p:cNvPr id="5" name="TextBox 4"/>
          <p:cNvSpPr txBox="1"/>
          <p:nvPr/>
        </p:nvSpPr>
        <p:spPr>
          <a:xfrm>
            <a:off x="1522414" y="1988840"/>
            <a:ext cx="9649072" cy="424732"/>
          </a:xfrm>
          <a:prstGeom prst="rect">
            <a:avLst/>
          </a:prstGeom>
          <a:noFill/>
        </p:spPr>
        <p:txBody>
          <a:bodyPr wrap="square" rtlCol="0">
            <a:spAutoFit/>
          </a:bodyPr>
          <a:lstStyle/>
          <a:p>
            <a:pPr>
              <a:lnSpc>
                <a:spcPct val="90000"/>
              </a:lnSpc>
            </a:pPr>
            <a:r>
              <a:rPr lang="en-US" sz="2400" dirty="0" smtClean="0"/>
              <a:t>Converting the </a:t>
            </a:r>
            <a:r>
              <a:rPr lang="en-US" sz="2400" dirty="0"/>
              <a:t>data type from </a:t>
            </a:r>
            <a:r>
              <a:rPr lang="en-US" sz="2400" dirty="0" smtClean="0"/>
              <a:t>float </a:t>
            </a:r>
            <a:r>
              <a:rPr lang="en-US" sz="2400" dirty="0"/>
              <a:t>into </a:t>
            </a:r>
            <a:r>
              <a:rPr lang="en-US" sz="2400" dirty="0" smtClean="0"/>
              <a:t>integer </a:t>
            </a:r>
            <a:r>
              <a:rPr lang="en-US" sz="2400" dirty="0"/>
              <a:t>for better readability.</a:t>
            </a:r>
            <a:endParaRPr lang="en-US" sz="2400" dirty="0"/>
          </a:p>
        </p:txBody>
      </p:sp>
    </p:spTree>
    <p:extLst>
      <p:ext uri="{BB962C8B-B14F-4D97-AF65-F5344CB8AC3E}">
        <p14:creationId xmlns:p14="http://schemas.microsoft.com/office/powerpoint/2010/main" val="3243813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96F22-D231-64E1-C0B0-A860E6994809}"/>
              </a:ext>
            </a:extLst>
          </p:cNvPr>
          <p:cNvSpPr>
            <a:spLocks noGrp="1"/>
          </p:cNvSpPr>
          <p:nvPr>
            <p:ph type="title"/>
          </p:nvPr>
        </p:nvSpPr>
        <p:spPr/>
        <p:txBody>
          <a:bodyPr/>
          <a:lstStyle/>
          <a:p>
            <a:r>
              <a:rPr lang="en-IN" dirty="0"/>
              <a:t>Objective</a:t>
            </a:r>
          </a:p>
        </p:txBody>
      </p:sp>
      <p:graphicFrame>
        <p:nvGraphicFramePr>
          <p:cNvPr id="4" name="Content Placeholder 3">
            <a:extLst>
              <a:ext uri="{FF2B5EF4-FFF2-40B4-BE49-F238E27FC236}">
                <a16:creationId xmlns:a16="http://schemas.microsoft.com/office/drawing/2014/main" xmlns="" id="{3AF9A245-4EDD-7905-C501-CE2B499BD226}"/>
              </a:ext>
            </a:extLst>
          </p:cNvPr>
          <p:cNvGraphicFramePr>
            <a:graphicFrameLocks noGrp="1"/>
          </p:cNvGraphicFramePr>
          <p:nvPr>
            <p:ph idx="1"/>
            <p:extLst>
              <p:ext uri="{D42A27DB-BD31-4B8C-83A1-F6EECF244321}">
                <p14:modId xmlns:p14="http://schemas.microsoft.com/office/powerpoint/2010/main" val="2363723894"/>
              </p:ext>
            </p:extLst>
          </p:nvPr>
        </p:nvGraphicFramePr>
        <p:xfrm>
          <a:off x="1522414"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0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pic>
        <p:nvPicPr>
          <p:cNvPr id="10" name="Content Placeholder 9"/>
          <p:cNvPicPr>
            <a:picLocks noGrp="1" noChangeAspect="1"/>
          </p:cNvPicPr>
          <p:nvPr>
            <p:ph idx="1"/>
          </p:nvPr>
        </p:nvPicPr>
        <p:blipFill>
          <a:blip r:embed="rId2"/>
          <a:stretch>
            <a:fillRect/>
          </a:stretch>
        </p:blipFill>
        <p:spPr>
          <a:xfrm>
            <a:off x="3800219" y="1905000"/>
            <a:ext cx="4588387" cy="4267200"/>
          </a:xfrm>
          <a:prstGeom prst="rect">
            <a:avLst/>
          </a:prstGeom>
        </p:spPr>
      </p:pic>
      <p:sp>
        <p:nvSpPr>
          <p:cNvPr id="11" name="TextBox 10"/>
          <p:cNvSpPr txBox="1"/>
          <p:nvPr/>
        </p:nvSpPr>
        <p:spPr>
          <a:xfrm>
            <a:off x="7750596" y="3098460"/>
            <a:ext cx="792088" cy="258532"/>
          </a:xfrm>
          <a:prstGeom prst="rect">
            <a:avLst/>
          </a:prstGeom>
          <a:noFill/>
        </p:spPr>
        <p:txBody>
          <a:bodyPr wrap="square" rtlCol="0">
            <a:spAutoFit/>
          </a:bodyPr>
          <a:lstStyle/>
          <a:p>
            <a:pPr>
              <a:lnSpc>
                <a:spcPct val="90000"/>
              </a:lnSpc>
            </a:pPr>
            <a:r>
              <a:rPr lang="en-US" sz="1200" dirty="0" smtClean="0"/>
              <a:t>Female</a:t>
            </a:r>
            <a:endParaRPr lang="en-US" sz="900" dirty="0"/>
          </a:p>
        </p:txBody>
      </p:sp>
      <p:sp>
        <p:nvSpPr>
          <p:cNvPr id="12" name="TextBox 11"/>
          <p:cNvSpPr txBox="1"/>
          <p:nvPr/>
        </p:nvSpPr>
        <p:spPr>
          <a:xfrm>
            <a:off x="3800219" y="4869160"/>
            <a:ext cx="648072" cy="258532"/>
          </a:xfrm>
          <a:prstGeom prst="rect">
            <a:avLst/>
          </a:prstGeom>
          <a:noFill/>
        </p:spPr>
        <p:txBody>
          <a:bodyPr wrap="square" rtlCol="0">
            <a:spAutoFit/>
          </a:bodyPr>
          <a:lstStyle/>
          <a:p>
            <a:pPr>
              <a:lnSpc>
                <a:spcPct val="90000"/>
              </a:lnSpc>
            </a:pPr>
            <a:r>
              <a:rPr lang="en-US" sz="1200" dirty="0" smtClean="0"/>
              <a:t>Male</a:t>
            </a:r>
            <a:endParaRPr lang="en-US" sz="1200" dirty="0"/>
          </a:p>
        </p:txBody>
      </p:sp>
      <p:sp>
        <p:nvSpPr>
          <p:cNvPr id="14" name="TextBox 13"/>
          <p:cNvSpPr txBox="1"/>
          <p:nvPr/>
        </p:nvSpPr>
        <p:spPr>
          <a:xfrm>
            <a:off x="1197868" y="6021288"/>
            <a:ext cx="9793088" cy="757130"/>
          </a:xfrm>
          <a:prstGeom prst="rect">
            <a:avLst/>
          </a:prstGeom>
          <a:noFill/>
        </p:spPr>
        <p:txBody>
          <a:bodyPr wrap="square" rtlCol="0">
            <a:spAutoFit/>
          </a:bodyPr>
          <a:lstStyle/>
          <a:p>
            <a:pPr>
              <a:lnSpc>
                <a:spcPct val="90000"/>
              </a:lnSpc>
            </a:pPr>
            <a:r>
              <a:rPr lang="en-US" sz="2400" dirty="0"/>
              <a:t>From the above information, we could conclude that the total count of male students is </a:t>
            </a:r>
            <a:r>
              <a:rPr lang="en-US" sz="2400" dirty="0" smtClean="0"/>
              <a:t>162 and </a:t>
            </a:r>
            <a:r>
              <a:rPr lang="en-US" sz="2400" dirty="0"/>
              <a:t>the total count of female students is </a:t>
            </a:r>
            <a:r>
              <a:rPr lang="en-US" sz="2400" dirty="0" smtClean="0"/>
              <a:t>90.</a:t>
            </a:r>
            <a:endParaRPr lang="en-US" sz="2400" dirty="0"/>
          </a:p>
        </p:txBody>
      </p:sp>
      <p:sp>
        <p:nvSpPr>
          <p:cNvPr id="15" name="TextBox 14"/>
          <p:cNvSpPr txBox="1"/>
          <p:nvPr/>
        </p:nvSpPr>
        <p:spPr>
          <a:xfrm>
            <a:off x="1197868" y="1905000"/>
            <a:ext cx="3888432" cy="432048"/>
          </a:xfrm>
          <a:prstGeom prst="rect">
            <a:avLst/>
          </a:prstGeom>
          <a:noFill/>
        </p:spPr>
        <p:txBody>
          <a:bodyPr wrap="square" rtlCol="0">
            <a:spAutoFit/>
          </a:bodyPr>
          <a:lstStyle/>
          <a:p>
            <a:pPr>
              <a:lnSpc>
                <a:spcPct val="90000"/>
              </a:lnSpc>
            </a:pPr>
            <a:r>
              <a:rPr lang="en-US" sz="2400" dirty="0"/>
              <a:t>Male count vs Female count</a:t>
            </a:r>
            <a:endParaRPr lang="en-US" sz="2400" dirty="0"/>
          </a:p>
        </p:txBody>
      </p:sp>
    </p:spTree>
    <p:extLst>
      <p:ext uri="{BB962C8B-B14F-4D97-AF65-F5344CB8AC3E}">
        <p14:creationId xmlns:p14="http://schemas.microsoft.com/office/powerpoint/2010/main" val="3186142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4" name="TextBox 3"/>
          <p:cNvSpPr txBox="1"/>
          <p:nvPr/>
        </p:nvSpPr>
        <p:spPr>
          <a:xfrm>
            <a:off x="1522414" y="1700808"/>
            <a:ext cx="9143998" cy="424732"/>
          </a:xfrm>
          <a:prstGeom prst="rect">
            <a:avLst/>
          </a:prstGeom>
          <a:noFill/>
        </p:spPr>
        <p:txBody>
          <a:bodyPr wrap="square" rtlCol="0">
            <a:spAutoFit/>
          </a:bodyPr>
          <a:lstStyle/>
          <a:p>
            <a:pPr>
              <a:lnSpc>
                <a:spcPct val="90000"/>
              </a:lnSpc>
            </a:pPr>
            <a:r>
              <a:rPr lang="en-US" sz="2400" dirty="0"/>
              <a:t>Average Student Mark in 10th standard,12th standard, and college</a:t>
            </a:r>
            <a:endParaRPr lang="en-US" sz="2400" dirty="0"/>
          </a:p>
        </p:txBody>
      </p:sp>
      <p:pic>
        <p:nvPicPr>
          <p:cNvPr id="10" name="Content Placeholder 9"/>
          <p:cNvPicPr>
            <a:picLocks noGrp="1" noChangeAspect="1"/>
          </p:cNvPicPr>
          <p:nvPr>
            <p:ph idx="1"/>
          </p:nvPr>
        </p:nvPicPr>
        <p:blipFill>
          <a:blip r:embed="rId2"/>
          <a:stretch>
            <a:fillRect/>
          </a:stretch>
        </p:blipFill>
        <p:spPr>
          <a:xfrm>
            <a:off x="3214092" y="2125540"/>
            <a:ext cx="5760640" cy="4403843"/>
          </a:xfrm>
          <a:prstGeom prst="rect">
            <a:avLst/>
          </a:prstGeom>
        </p:spPr>
      </p:pic>
    </p:spTree>
    <p:extLst>
      <p:ext uri="{BB962C8B-B14F-4D97-AF65-F5344CB8AC3E}">
        <p14:creationId xmlns:p14="http://schemas.microsoft.com/office/powerpoint/2010/main" val="672143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5" name="Content Placeholder 4"/>
          <p:cNvPicPr>
            <a:picLocks noGrp="1" noChangeAspect="1"/>
          </p:cNvPicPr>
          <p:nvPr>
            <p:ph idx="1"/>
          </p:nvPr>
        </p:nvPicPr>
        <p:blipFill>
          <a:blip r:embed="rId2"/>
          <a:stretch>
            <a:fillRect/>
          </a:stretch>
        </p:blipFill>
        <p:spPr>
          <a:xfrm>
            <a:off x="2854052" y="2553171"/>
            <a:ext cx="5544616" cy="3465385"/>
          </a:xfrm>
          <a:prstGeom prst="rect">
            <a:avLst/>
          </a:prstGeom>
        </p:spPr>
      </p:pic>
      <p:sp>
        <p:nvSpPr>
          <p:cNvPr id="4" name="TextBox 3"/>
          <p:cNvSpPr txBox="1"/>
          <p:nvPr/>
        </p:nvSpPr>
        <p:spPr>
          <a:xfrm>
            <a:off x="1522414" y="1700808"/>
            <a:ext cx="9684566" cy="1089529"/>
          </a:xfrm>
          <a:prstGeom prst="rect">
            <a:avLst/>
          </a:prstGeom>
          <a:noFill/>
        </p:spPr>
        <p:txBody>
          <a:bodyPr wrap="square" rtlCol="0">
            <a:spAutoFit/>
          </a:bodyPr>
          <a:lstStyle/>
          <a:p>
            <a:pPr>
              <a:lnSpc>
                <a:spcPct val="90000"/>
              </a:lnSpc>
            </a:pPr>
            <a:r>
              <a:rPr lang="en-US" sz="2400" dirty="0"/>
              <a:t>Certification plays an important role in getting selected for corporate </a:t>
            </a:r>
            <a:r>
              <a:rPr lang="en-US" sz="2400" dirty="0" err="1"/>
              <a:t>jobs.So</a:t>
            </a:r>
            <a:r>
              <a:rPr lang="en-US" sz="2400" dirty="0"/>
              <a:t> let's see how many students have completed any certification courses.</a:t>
            </a:r>
            <a:endParaRPr lang="en-US" sz="2400" dirty="0"/>
          </a:p>
        </p:txBody>
      </p:sp>
      <p:sp>
        <p:nvSpPr>
          <p:cNvPr id="6" name="TextBox 5"/>
          <p:cNvSpPr txBox="1"/>
          <p:nvPr/>
        </p:nvSpPr>
        <p:spPr>
          <a:xfrm>
            <a:off x="1378398" y="6018556"/>
            <a:ext cx="9828582" cy="757130"/>
          </a:xfrm>
          <a:prstGeom prst="rect">
            <a:avLst/>
          </a:prstGeom>
          <a:noFill/>
        </p:spPr>
        <p:txBody>
          <a:bodyPr wrap="square" rtlCol="0">
            <a:spAutoFit/>
          </a:bodyPr>
          <a:lstStyle/>
          <a:p>
            <a:pPr>
              <a:lnSpc>
                <a:spcPct val="90000"/>
              </a:lnSpc>
            </a:pPr>
            <a:r>
              <a:rPr lang="en-US" sz="2400" dirty="0"/>
              <a:t>According to the data above, more then 160 students have finished a certification course.</a:t>
            </a:r>
            <a:endParaRPr lang="en-US" sz="2400" dirty="0"/>
          </a:p>
        </p:txBody>
      </p:sp>
    </p:spTree>
    <p:extLst>
      <p:ext uri="{BB962C8B-B14F-4D97-AF65-F5344CB8AC3E}">
        <p14:creationId xmlns:p14="http://schemas.microsoft.com/office/powerpoint/2010/main" val="3043256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students like to study</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2638028" y="2125540"/>
            <a:ext cx="5832648" cy="3816424"/>
          </a:xfrm>
          <a:prstGeom prst="rect">
            <a:avLst/>
          </a:prstGeom>
        </p:spPr>
      </p:pic>
      <p:sp>
        <p:nvSpPr>
          <p:cNvPr id="4" name="TextBox 3"/>
          <p:cNvSpPr txBox="1"/>
          <p:nvPr/>
        </p:nvSpPr>
        <p:spPr>
          <a:xfrm>
            <a:off x="1522414" y="1700808"/>
            <a:ext cx="9252518" cy="424732"/>
          </a:xfrm>
          <a:prstGeom prst="rect">
            <a:avLst/>
          </a:prstGeom>
          <a:noFill/>
        </p:spPr>
        <p:txBody>
          <a:bodyPr wrap="square" rtlCol="0">
            <a:spAutoFit/>
          </a:bodyPr>
          <a:lstStyle/>
          <a:p>
            <a:pPr>
              <a:lnSpc>
                <a:spcPct val="90000"/>
              </a:lnSpc>
            </a:pPr>
            <a:r>
              <a:rPr lang="en-US" sz="2400" dirty="0"/>
              <a:t>Overall, The student's preferred study time</a:t>
            </a:r>
            <a:endParaRPr lang="en-US" sz="2400" dirty="0"/>
          </a:p>
        </p:txBody>
      </p:sp>
      <p:sp>
        <p:nvSpPr>
          <p:cNvPr id="6" name="TextBox 5"/>
          <p:cNvSpPr txBox="1"/>
          <p:nvPr/>
        </p:nvSpPr>
        <p:spPr>
          <a:xfrm>
            <a:off x="909836" y="6237312"/>
            <a:ext cx="10441160" cy="424732"/>
          </a:xfrm>
          <a:prstGeom prst="rect">
            <a:avLst/>
          </a:prstGeom>
          <a:noFill/>
        </p:spPr>
        <p:txBody>
          <a:bodyPr wrap="square" rtlCol="0">
            <a:spAutoFit/>
          </a:bodyPr>
          <a:lstStyle/>
          <a:p>
            <a:pPr>
              <a:lnSpc>
                <a:spcPct val="90000"/>
              </a:lnSpc>
            </a:pPr>
            <a:r>
              <a:rPr lang="en-US" sz="2400" dirty="0"/>
              <a:t>According to the data above, </a:t>
            </a:r>
            <a:r>
              <a:rPr lang="en-US" sz="2400" dirty="0" smtClean="0"/>
              <a:t>most student prefer t0 study in Anytime.</a:t>
            </a:r>
            <a:endParaRPr lang="en-US" sz="2400" dirty="0"/>
          </a:p>
        </p:txBody>
      </p:sp>
    </p:spTree>
    <p:extLst>
      <p:ext uri="{BB962C8B-B14F-4D97-AF65-F5344CB8AC3E}">
        <p14:creationId xmlns:p14="http://schemas.microsoft.com/office/powerpoint/2010/main" val="2292795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students enjoy graduating</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3718148" y="1700808"/>
            <a:ext cx="4392488" cy="4588145"/>
          </a:xfrm>
          <a:prstGeom prst="rect">
            <a:avLst/>
          </a:prstGeom>
        </p:spPr>
      </p:pic>
      <p:sp>
        <p:nvSpPr>
          <p:cNvPr id="5" name="TextBox 4"/>
          <p:cNvSpPr txBox="1"/>
          <p:nvPr/>
        </p:nvSpPr>
        <p:spPr>
          <a:xfrm>
            <a:off x="1522414" y="5937231"/>
            <a:ext cx="9252520" cy="757130"/>
          </a:xfrm>
          <a:prstGeom prst="rect">
            <a:avLst/>
          </a:prstGeom>
          <a:noFill/>
        </p:spPr>
        <p:txBody>
          <a:bodyPr wrap="square" rtlCol="0">
            <a:spAutoFit/>
          </a:bodyPr>
          <a:lstStyle/>
          <a:p>
            <a:pPr>
              <a:lnSpc>
                <a:spcPct val="90000"/>
              </a:lnSpc>
            </a:pPr>
            <a:r>
              <a:rPr lang="en-US" sz="2400" dirty="0"/>
              <a:t>According to the </a:t>
            </a:r>
            <a:r>
              <a:rPr lang="en-US" sz="2400" dirty="0" smtClean="0"/>
              <a:t>above data, more then 90% of student like their degree.</a:t>
            </a:r>
            <a:endParaRPr lang="en-US" sz="2400" dirty="0"/>
          </a:p>
        </p:txBody>
      </p:sp>
    </p:spTree>
    <p:extLst>
      <p:ext uri="{BB962C8B-B14F-4D97-AF65-F5344CB8AC3E}">
        <p14:creationId xmlns:p14="http://schemas.microsoft.com/office/powerpoint/2010/main" val="3008584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xmlns="" id="{959B616D-BC7A-5E1D-8194-5B60B59A77C7}"/>
              </a:ext>
            </a:extLst>
          </p:cNvPr>
          <p:cNvPicPr>
            <a:picLocks noChangeAspect="1"/>
          </p:cNvPicPr>
          <p:nvPr/>
        </p:nvPicPr>
        <p:blipFill rotWithShape="1">
          <a:blip r:embed="rId2">
            <a:extLst>
              <a:ext uri="{28A0092B-C50C-407E-A947-70E740481C1C}">
                <a14:useLocalDpi xmlns:a14="http://schemas.microsoft.com/office/drawing/2010/main" val="0"/>
              </a:ext>
            </a:extLst>
          </a:blip>
          <a:srcRect b="4556"/>
          <a:stretch/>
        </p:blipFill>
        <p:spPr>
          <a:xfrm>
            <a:off x="2283544" y="275522"/>
            <a:ext cx="7621736" cy="6033798"/>
          </a:xfrm>
          <a:prstGeom prst="rect">
            <a:avLst/>
          </a:prstGeom>
        </p:spPr>
      </p:pic>
    </p:spTree>
    <p:extLst>
      <p:ext uri="{BB962C8B-B14F-4D97-AF65-F5344CB8AC3E}">
        <p14:creationId xmlns:p14="http://schemas.microsoft.com/office/powerpoint/2010/main" val="235597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normAutofit/>
          </a:bodyPr>
          <a:lstStyle/>
          <a:p>
            <a:r>
              <a:rPr lang="en-US" dirty="0"/>
              <a:t>Educational data analytics is used to study the data which is available in the educational institutions  to analyze behavior of modern students. In this project we use Exploratory Data Analysis (EDA) techniques to analyze student behavior and gain insights into their study habits, academic performance, hobbies, financial situation, travel time, and social media usage, etc. In our project we will be performing descriptive statistics and  data visualization techniques using Python packages such as Matplotlib, </a:t>
            </a:r>
            <a:r>
              <a:rPr lang="en-US" dirty="0" err="1"/>
              <a:t>Numpy</a:t>
            </a:r>
            <a:r>
              <a:rPr lang="en-US" dirty="0"/>
              <a:t>, Seaborn, Pandas to clean, Visualize and identify patterns and provides new insights into the problem. The results provide valuable information for educators and institutions to develop strategies to improve academic performance and student engagement.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7DAE7-ACA4-8D29-B340-A81FAABA9B02}"/>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xmlns="" id="{95869CA4-3AD6-9898-9DBF-EC4484952C86}"/>
              </a:ext>
            </a:extLst>
          </p:cNvPr>
          <p:cNvSpPr>
            <a:spLocks noGrp="1"/>
          </p:cNvSpPr>
          <p:nvPr>
            <p:ph idx="1"/>
          </p:nvPr>
        </p:nvSpPr>
        <p:spPr/>
        <p:txBody>
          <a:bodyPr>
            <a:normAutofit fontScale="85000" lnSpcReduction="10000"/>
          </a:bodyPr>
          <a:lstStyle/>
          <a:p>
            <a:r>
              <a:rPr lang="en-US" dirty="0"/>
              <a:t>[1] Now-a-days the amount of data stored in educational database increasing rapidly. These databases contain hidden information for improvement of students’ performance. Educational data mining is used to study the data available in the educational field and bring out the hidden knowledge from </a:t>
            </a:r>
            <a:r>
              <a:rPr lang="en-US" dirty="0" err="1"/>
              <a:t>it.The</a:t>
            </a:r>
            <a:r>
              <a:rPr lang="en-US" dirty="0"/>
              <a:t> results provide steps to improve the performance of the students who were predicted to fail or promoted. After the declaration of the results in the final examination the marks obtained by the students are fed into the system and the results were analyzed for the next session. The comparative analysis of the results states that the prediction has helped the weaker students to improve and brought out betterment in the result</a:t>
            </a:r>
          </a:p>
          <a:p>
            <a:r>
              <a:rPr lang="en-US" dirty="0"/>
              <a:t>[2] It represents an important step for the university and its further performance using non-traditional learning methods, due to the fact that most of the lectures carried out at the university are still done in a traditional way (lecturer-</a:t>
            </a:r>
            <a:r>
              <a:rPr lang="en-US" dirty="0" err="1"/>
              <a:t>centred</a:t>
            </a:r>
            <a:r>
              <a:rPr lang="en-US" dirty="0"/>
              <a:t>). In the virtual-class, more efforts should be directed towards decreasing frustrations by improving motivation and interactivity. Motivation could be strengthening by creating a sense of community and by building trust between students</a:t>
            </a:r>
          </a:p>
          <a:p>
            <a:endParaRPr lang="en-IN" dirty="0"/>
          </a:p>
        </p:txBody>
      </p:sp>
    </p:spTree>
    <p:extLst>
      <p:ext uri="{BB962C8B-B14F-4D97-AF65-F5344CB8AC3E}">
        <p14:creationId xmlns:p14="http://schemas.microsoft.com/office/powerpoint/2010/main" val="116082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BE244-AB17-4DC8-616C-A67197A65765}"/>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xmlns="" id="{A48BE509-0D28-B449-AA39-593E2A7998D0}"/>
              </a:ext>
            </a:extLst>
          </p:cNvPr>
          <p:cNvSpPr>
            <a:spLocks noGrp="1"/>
          </p:cNvSpPr>
          <p:nvPr>
            <p:ph idx="1"/>
          </p:nvPr>
        </p:nvSpPr>
        <p:spPr/>
        <p:txBody>
          <a:bodyPr/>
          <a:lstStyle/>
          <a:p>
            <a:r>
              <a:rPr lang="en-IN" dirty="0"/>
              <a:t>[4]</a:t>
            </a:r>
            <a:r>
              <a:rPr lang="en-US" dirty="0"/>
              <a:t> This paper discusses the use of data mining techniques to improve student retention. The authors used clustering algorithms to group students based on their behavior and identify factors that contribute to student retention.</a:t>
            </a:r>
          </a:p>
          <a:p>
            <a:r>
              <a:rPr lang="en-US" dirty="0"/>
              <a:t>[5] This study used EDA techniques to analyze college students' time use and found that students spend most of their time on academic activities and leisure activities, with little time spent on employment, volunteering, or household activities.</a:t>
            </a:r>
            <a:endParaRPr lang="en-IN" dirty="0"/>
          </a:p>
          <a:p>
            <a:endParaRPr lang="en-IN" dirty="0"/>
          </a:p>
        </p:txBody>
      </p:sp>
    </p:spTree>
    <p:extLst>
      <p:ext uri="{BB962C8B-B14F-4D97-AF65-F5344CB8AC3E}">
        <p14:creationId xmlns:p14="http://schemas.microsoft.com/office/powerpoint/2010/main" val="218036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7985D-6253-1B5D-F976-B89A2C27EF4E}"/>
              </a:ext>
            </a:extLst>
          </p:cNvPr>
          <p:cNvSpPr>
            <a:spLocks noGrp="1"/>
          </p:cNvSpPr>
          <p:nvPr>
            <p:ph type="title"/>
          </p:nvPr>
        </p:nvSpPr>
        <p:spPr/>
        <p:txBody>
          <a:bodyPr/>
          <a:lstStyle/>
          <a:p>
            <a:r>
              <a:rPr lang="en-IN" dirty="0"/>
              <a:t>Work Plan</a:t>
            </a:r>
          </a:p>
        </p:txBody>
      </p:sp>
      <p:graphicFrame>
        <p:nvGraphicFramePr>
          <p:cNvPr id="5" name="Table 5">
            <a:extLst>
              <a:ext uri="{FF2B5EF4-FFF2-40B4-BE49-F238E27FC236}">
                <a16:creationId xmlns:a16="http://schemas.microsoft.com/office/drawing/2014/main" xmlns="" id="{D863D456-3D57-577D-7636-5D09113FD286}"/>
              </a:ext>
            </a:extLst>
          </p:cNvPr>
          <p:cNvGraphicFramePr>
            <a:graphicFrameLocks noGrp="1"/>
          </p:cNvGraphicFramePr>
          <p:nvPr>
            <p:ph idx="1"/>
            <p:extLst>
              <p:ext uri="{D42A27DB-BD31-4B8C-83A1-F6EECF244321}">
                <p14:modId xmlns:p14="http://schemas.microsoft.com/office/powerpoint/2010/main" val="2286374327"/>
              </p:ext>
            </p:extLst>
          </p:nvPr>
        </p:nvGraphicFramePr>
        <p:xfrm>
          <a:off x="1522414" y="2420888"/>
          <a:ext cx="9324528" cy="2880318"/>
        </p:xfrm>
        <a:graphic>
          <a:graphicData uri="http://schemas.openxmlformats.org/drawingml/2006/table">
            <a:tbl>
              <a:tblPr firstRow="1" bandRow="1">
                <a:tableStyleId>{BC89EF96-8CEA-46FF-86C4-4CE0E7609802}</a:tableStyleId>
              </a:tblPr>
              <a:tblGrid>
                <a:gridCol w="2331132">
                  <a:extLst>
                    <a:ext uri="{9D8B030D-6E8A-4147-A177-3AD203B41FA5}">
                      <a16:colId xmlns:a16="http://schemas.microsoft.com/office/drawing/2014/main" xmlns="" val="1199563877"/>
                    </a:ext>
                  </a:extLst>
                </a:gridCol>
                <a:gridCol w="2331132">
                  <a:extLst>
                    <a:ext uri="{9D8B030D-6E8A-4147-A177-3AD203B41FA5}">
                      <a16:colId xmlns:a16="http://schemas.microsoft.com/office/drawing/2014/main" xmlns="" val="565254159"/>
                    </a:ext>
                  </a:extLst>
                </a:gridCol>
                <a:gridCol w="2331132">
                  <a:extLst>
                    <a:ext uri="{9D8B030D-6E8A-4147-A177-3AD203B41FA5}">
                      <a16:colId xmlns:a16="http://schemas.microsoft.com/office/drawing/2014/main" xmlns="" val="1564879288"/>
                    </a:ext>
                  </a:extLst>
                </a:gridCol>
                <a:gridCol w="2331132">
                  <a:extLst>
                    <a:ext uri="{9D8B030D-6E8A-4147-A177-3AD203B41FA5}">
                      <a16:colId xmlns:a16="http://schemas.microsoft.com/office/drawing/2014/main" xmlns="" val="1504818783"/>
                    </a:ext>
                  </a:extLst>
                </a:gridCol>
              </a:tblGrid>
              <a:tr h="503022">
                <a:tc>
                  <a:txBody>
                    <a:bodyPr/>
                    <a:lstStyle/>
                    <a:p>
                      <a:pPr algn="ctr"/>
                      <a:r>
                        <a:rPr lang="en-IN" dirty="0"/>
                        <a:t>S.NO</a:t>
                      </a:r>
                    </a:p>
                  </a:txBody>
                  <a:tcPr/>
                </a:tc>
                <a:tc>
                  <a:txBody>
                    <a:bodyPr/>
                    <a:lstStyle/>
                    <a:p>
                      <a:pPr algn="ctr"/>
                      <a:r>
                        <a:rPr lang="en-IN" dirty="0"/>
                        <a:t>Task</a:t>
                      </a:r>
                    </a:p>
                  </a:txBody>
                  <a:tcPr/>
                </a:tc>
                <a:tc>
                  <a:txBody>
                    <a:bodyPr/>
                    <a:lstStyle/>
                    <a:p>
                      <a:pPr algn="ctr"/>
                      <a:r>
                        <a:rPr lang="en-IN" dirty="0"/>
                        <a:t>Start Date</a:t>
                      </a:r>
                    </a:p>
                  </a:txBody>
                  <a:tcPr/>
                </a:tc>
                <a:tc>
                  <a:txBody>
                    <a:bodyPr/>
                    <a:lstStyle/>
                    <a:p>
                      <a:pPr algn="ctr"/>
                      <a:r>
                        <a:rPr lang="en-IN" dirty="0"/>
                        <a:t>End Date</a:t>
                      </a:r>
                    </a:p>
                  </a:txBody>
                  <a:tcPr/>
                </a:tc>
                <a:extLst>
                  <a:ext uri="{0D108BD9-81ED-4DB2-BD59-A6C34878D82A}">
                    <a16:rowId xmlns:a16="http://schemas.microsoft.com/office/drawing/2014/main" xmlns="" val="892403595"/>
                  </a:ext>
                </a:extLst>
              </a:tr>
              <a:tr h="503022">
                <a:tc>
                  <a:txBody>
                    <a:bodyPr/>
                    <a:lstStyle/>
                    <a:p>
                      <a:pPr algn="ctr"/>
                      <a:r>
                        <a:rPr lang="en-IN" dirty="0"/>
                        <a:t>1</a:t>
                      </a:r>
                    </a:p>
                  </a:txBody>
                  <a:tcPr/>
                </a:tc>
                <a:tc>
                  <a:txBody>
                    <a:bodyPr/>
                    <a:lstStyle/>
                    <a:p>
                      <a:pPr algn="ctr"/>
                      <a:r>
                        <a:rPr lang="en-IN" dirty="0"/>
                        <a:t>Data Collection</a:t>
                      </a:r>
                    </a:p>
                  </a:txBody>
                  <a:tcPr/>
                </a:tc>
                <a:tc>
                  <a:txBody>
                    <a:bodyPr/>
                    <a:lstStyle/>
                    <a:p>
                      <a:pPr algn="ctr"/>
                      <a:r>
                        <a:rPr lang="en-IN" dirty="0"/>
                        <a:t>17-03-2023</a:t>
                      </a:r>
                    </a:p>
                  </a:txBody>
                  <a:tcPr/>
                </a:tc>
                <a:tc>
                  <a:txBody>
                    <a:bodyPr/>
                    <a:lstStyle/>
                    <a:p>
                      <a:pPr algn="ctr"/>
                      <a:r>
                        <a:rPr lang="en-IN" dirty="0"/>
                        <a:t>31-03-2023</a:t>
                      </a:r>
                    </a:p>
                  </a:txBody>
                  <a:tcPr/>
                </a:tc>
                <a:extLst>
                  <a:ext uri="{0D108BD9-81ED-4DB2-BD59-A6C34878D82A}">
                    <a16:rowId xmlns:a16="http://schemas.microsoft.com/office/drawing/2014/main" xmlns="" val="2572243016"/>
                  </a:ext>
                </a:extLst>
              </a:tr>
              <a:tr h="868230">
                <a:tc>
                  <a:txBody>
                    <a:bodyPr/>
                    <a:lstStyle/>
                    <a:p>
                      <a:pPr algn="ctr"/>
                      <a:r>
                        <a:rPr lang="en-IN" dirty="0"/>
                        <a:t>2</a:t>
                      </a:r>
                    </a:p>
                  </a:txBody>
                  <a:tcPr/>
                </a:tc>
                <a:tc>
                  <a:txBody>
                    <a:bodyPr/>
                    <a:lstStyle/>
                    <a:p>
                      <a:pPr algn="ctr"/>
                      <a:r>
                        <a:rPr lang="en-IN" dirty="0"/>
                        <a:t>Data Cleaning &amp; Analysis</a:t>
                      </a:r>
                    </a:p>
                  </a:txBody>
                  <a:tcPr/>
                </a:tc>
                <a:tc>
                  <a:txBody>
                    <a:bodyPr/>
                    <a:lstStyle/>
                    <a:p>
                      <a:pPr algn="ctr"/>
                      <a:r>
                        <a:rPr lang="en-IN" dirty="0"/>
                        <a:t>04-01-2023</a:t>
                      </a:r>
                    </a:p>
                  </a:txBody>
                  <a:tcPr/>
                </a:tc>
                <a:tc>
                  <a:txBody>
                    <a:bodyPr/>
                    <a:lstStyle/>
                    <a:p>
                      <a:pPr algn="ctr"/>
                      <a:r>
                        <a:rPr lang="en-IN" dirty="0"/>
                        <a:t>15-042023</a:t>
                      </a:r>
                    </a:p>
                  </a:txBody>
                  <a:tcPr/>
                </a:tc>
                <a:extLst>
                  <a:ext uri="{0D108BD9-81ED-4DB2-BD59-A6C34878D82A}">
                    <a16:rowId xmlns:a16="http://schemas.microsoft.com/office/drawing/2014/main" xmlns="" val="1810023595"/>
                  </a:ext>
                </a:extLst>
              </a:tr>
              <a:tr h="503022">
                <a:tc>
                  <a:txBody>
                    <a:bodyPr/>
                    <a:lstStyle/>
                    <a:p>
                      <a:pPr algn="ctr"/>
                      <a:r>
                        <a:rPr lang="en-IN" dirty="0"/>
                        <a:t>3</a:t>
                      </a:r>
                    </a:p>
                  </a:txBody>
                  <a:tcPr/>
                </a:tc>
                <a:tc>
                  <a:txBody>
                    <a:bodyPr/>
                    <a:lstStyle/>
                    <a:p>
                      <a:pPr algn="ctr"/>
                      <a:r>
                        <a:rPr lang="en-IN" dirty="0"/>
                        <a:t>Data Visualization</a:t>
                      </a:r>
                    </a:p>
                  </a:txBody>
                  <a:tcPr/>
                </a:tc>
                <a:tc>
                  <a:txBody>
                    <a:bodyPr/>
                    <a:lstStyle/>
                    <a:p>
                      <a:pPr algn="ctr"/>
                      <a:r>
                        <a:rPr lang="en-IN" dirty="0"/>
                        <a:t>16-04-2023</a:t>
                      </a:r>
                    </a:p>
                  </a:txBody>
                  <a:tcPr/>
                </a:tc>
                <a:tc>
                  <a:txBody>
                    <a:bodyPr/>
                    <a:lstStyle/>
                    <a:p>
                      <a:pPr algn="ctr"/>
                      <a:r>
                        <a:rPr lang="en-IN" dirty="0"/>
                        <a:t>30-04-2023</a:t>
                      </a:r>
                    </a:p>
                  </a:txBody>
                  <a:tcPr/>
                </a:tc>
                <a:extLst>
                  <a:ext uri="{0D108BD9-81ED-4DB2-BD59-A6C34878D82A}">
                    <a16:rowId xmlns:a16="http://schemas.microsoft.com/office/drawing/2014/main" xmlns="" val="2267308743"/>
                  </a:ext>
                </a:extLst>
              </a:tr>
              <a:tr h="503022">
                <a:tc>
                  <a:txBody>
                    <a:bodyPr/>
                    <a:lstStyle/>
                    <a:p>
                      <a:pPr algn="ctr"/>
                      <a:r>
                        <a:rPr lang="en-IN" dirty="0"/>
                        <a:t>4</a:t>
                      </a:r>
                    </a:p>
                  </a:txBody>
                  <a:tcPr/>
                </a:tc>
                <a:tc>
                  <a:txBody>
                    <a:bodyPr/>
                    <a:lstStyle/>
                    <a:p>
                      <a:pPr algn="ctr"/>
                      <a:r>
                        <a:rPr lang="en-IN" dirty="0"/>
                        <a:t>Final Presentation</a:t>
                      </a:r>
                    </a:p>
                  </a:txBody>
                  <a:tcPr/>
                </a:tc>
                <a:tc>
                  <a:txBody>
                    <a:bodyPr/>
                    <a:lstStyle/>
                    <a:p>
                      <a:pPr algn="ctr"/>
                      <a:r>
                        <a:rPr lang="en-IN" dirty="0"/>
                        <a:t>After Cat-2</a:t>
                      </a:r>
                    </a:p>
                  </a:txBody>
                  <a:tcPr/>
                </a:tc>
                <a:tc>
                  <a:txBody>
                    <a:bodyPr/>
                    <a:lstStyle/>
                    <a:p>
                      <a:pPr algn="ctr"/>
                      <a:r>
                        <a:rPr lang="en-IN" dirty="0"/>
                        <a:t>-</a:t>
                      </a:r>
                    </a:p>
                  </a:txBody>
                  <a:tcPr/>
                </a:tc>
                <a:extLst>
                  <a:ext uri="{0D108BD9-81ED-4DB2-BD59-A6C34878D82A}">
                    <a16:rowId xmlns:a16="http://schemas.microsoft.com/office/drawing/2014/main" xmlns="" val="1998517586"/>
                  </a:ext>
                </a:extLst>
              </a:tr>
            </a:tbl>
          </a:graphicData>
        </a:graphic>
      </p:graphicFrame>
    </p:spTree>
    <p:extLst>
      <p:ext uri="{BB962C8B-B14F-4D97-AF65-F5344CB8AC3E}">
        <p14:creationId xmlns:p14="http://schemas.microsoft.com/office/powerpoint/2010/main" val="1784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4E359-B1D0-265D-3081-70FD9DC8F79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29CA3410-A28B-FF49-22C9-F1D632BFF4F7}"/>
              </a:ext>
            </a:extLst>
          </p:cNvPr>
          <p:cNvSpPr>
            <a:spLocks noGrp="1"/>
          </p:cNvSpPr>
          <p:nvPr>
            <p:ph idx="1"/>
          </p:nvPr>
        </p:nvSpPr>
        <p:spPr/>
        <p:txBody>
          <a:bodyPr>
            <a:normAutofit fontScale="92500" lnSpcReduction="10000"/>
          </a:bodyPr>
          <a:lstStyle/>
          <a:p>
            <a:r>
              <a:rPr lang="en-IN" dirty="0"/>
              <a:t>[1]</a:t>
            </a:r>
            <a:r>
              <a:rPr lang="en-US" dirty="0"/>
              <a:t> Rajeev Gandhi, B. (2012). Anticipation for Performance Improvement of Students using Machine Learning Approach. Artificial Intelligent Systems And Machine Learning, 4(5), 296-301. Retrieved from https://www.ciitresearch.org/dl/index.php/aiml/article/view/AIML052012007 </a:t>
            </a:r>
          </a:p>
          <a:p>
            <a:r>
              <a:rPr lang="en-US" dirty="0"/>
              <a:t>[2] Rebeka Lukman, and </a:t>
            </a:r>
            <a:r>
              <a:rPr lang="en-US" dirty="0" err="1"/>
              <a:t>Majda</a:t>
            </a:r>
            <a:r>
              <a:rPr lang="en-US" dirty="0"/>
              <a:t> </a:t>
            </a:r>
            <a:r>
              <a:rPr lang="en-US" dirty="0" err="1"/>
              <a:t>Krajnc</a:t>
            </a:r>
            <a:r>
              <a:rPr lang="en-US" dirty="0"/>
              <a:t>. “Exploring Non-Traditional Learning Methods in Virtual and Real-World Environments.” Journal of Educational Technology &amp; Society, vol. 15, no. 1, 2012, pp. 237–47. JSTOR, http://www.jstor.org/stable/jeductechsoci.15.1.237. Accessed 22 Mar. 2023.</a:t>
            </a:r>
          </a:p>
          <a:p>
            <a:r>
              <a:rPr lang="en-US" dirty="0"/>
              <a:t>[3] "Data mining and student retention: a case study" by M. Romero and E. </a:t>
            </a:r>
            <a:r>
              <a:rPr lang="en-US" dirty="0" err="1"/>
              <a:t>Zafra</a:t>
            </a:r>
            <a:r>
              <a:rPr lang="en-US" dirty="0"/>
              <a:t>.</a:t>
            </a:r>
          </a:p>
          <a:p>
            <a:r>
              <a:rPr lang="en-US" dirty="0"/>
              <a:t>[4] "An Exploratory Data Analysis of College Student Time Use" by Tom W. Archibald and David H. Feldman (2008)</a:t>
            </a:r>
            <a:endParaRPr lang="en-IN" dirty="0"/>
          </a:p>
        </p:txBody>
      </p:sp>
    </p:spTree>
    <p:extLst>
      <p:ext uri="{BB962C8B-B14F-4D97-AF65-F5344CB8AC3E}">
        <p14:creationId xmlns:p14="http://schemas.microsoft.com/office/powerpoint/2010/main" val="10069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the libraries</a:t>
            </a:r>
            <a:endParaRPr lang="en-US" dirty="0"/>
          </a:p>
        </p:txBody>
      </p:sp>
      <p:pic>
        <p:nvPicPr>
          <p:cNvPr id="4" name="Content Placeholder 3"/>
          <p:cNvPicPr>
            <a:picLocks noGrp="1" noChangeAspect="1"/>
          </p:cNvPicPr>
          <p:nvPr>
            <p:ph idx="1"/>
          </p:nvPr>
        </p:nvPicPr>
        <p:blipFill>
          <a:blip r:embed="rId2"/>
          <a:stretch>
            <a:fillRect/>
          </a:stretch>
        </p:blipFill>
        <p:spPr>
          <a:xfrm>
            <a:off x="858805" y="2924944"/>
            <a:ext cx="10687240" cy="2448272"/>
          </a:xfrm>
          <a:prstGeom prst="rect">
            <a:avLst/>
          </a:prstGeom>
        </p:spPr>
      </p:pic>
      <p:sp>
        <p:nvSpPr>
          <p:cNvPr id="5" name="TextBox 4"/>
          <p:cNvSpPr txBox="1"/>
          <p:nvPr/>
        </p:nvSpPr>
        <p:spPr>
          <a:xfrm>
            <a:off x="858805" y="1988840"/>
            <a:ext cx="10471216" cy="757130"/>
          </a:xfrm>
          <a:prstGeom prst="rect">
            <a:avLst/>
          </a:prstGeom>
          <a:noFill/>
        </p:spPr>
        <p:txBody>
          <a:bodyPr wrap="square" rtlCol="0">
            <a:spAutoFit/>
          </a:bodyPr>
          <a:lstStyle/>
          <a:p>
            <a:pPr>
              <a:lnSpc>
                <a:spcPct val="90000"/>
              </a:lnSpc>
            </a:pPr>
            <a:r>
              <a:rPr lang="en-US" sz="2400" dirty="0" smtClean="0"/>
              <a:t>Below are some of the necessary python libraries used in performing analysis and visualization.</a:t>
            </a:r>
            <a:endParaRPr lang="en-US" sz="2400" dirty="0"/>
          </a:p>
        </p:txBody>
      </p:sp>
    </p:spTree>
    <p:extLst>
      <p:ext uri="{BB962C8B-B14F-4D97-AF65-F5344CB8AC3E}">
        <p14:creationId xmlns:p14="http://schemas.microsoft.com/office/powerpoint/2010/main" val="1012380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Importing the data </a:t>
            </a:r>
            <a:r>
              <a:rPr lang="en-US" b="1" dirty="0" smtClean="0"/>
              <a:t>set</a:t>
            </a:r>
            <a:endParaRPr lang="en-US" dirty="0"/>
          </a:p>
        </p:txBody>
      </p:sp>
      <p:pic>
        <p:nvPicPr>
          <p:cNvPr id="4" name="Content Placeholder 3"/>
          <p:cNvPicPr>
            <a:picLocks noGrp="1" noChangeAspect="1"/>
          </p:cNvPicPr>
          <p:nvPr>
            <p:ph idx="1"/>
          </p:nvPr>
        </p:nvPicPr>
        <p:blipFill>
          <a:blip r:embed="rId2"/>
          <a:stretch>
            <a:fillRect/>
          </a:stretch>
        </p:blipFill>
        <p:spPr>
          <a:xfrm>
            <a:off x="1522414" y="2420887"/>
            <a:ext cx="9828582" cy="3721935"/>
          </a:xfrm>
          <a:prstGeom prst="rect">
            <a:avLst/>
          </a:prstGeom>
        </p:spPr>
      </p:pic>
    </p:spTree>
    <p:extLst>
      <p:ext uri="{BB962C8B-B14F-4D97-AF65-F5344CB8AC3E}">
        <p14:creationId xmlns:p14="http://schemas.microsoft.com/office/powerpoint/2010/main" val="1305208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350</TotalTime>
  <Words>885</Words>
  <Application>Microsoft Office PowerPoint</Application>
  <PresentationFormat>Custom</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Consolas</vt:lpstr>
      <vt:lpstr>Corbel</vt:lpstr>
      <vt:lpstr>Chalkboard 16x9</vt:lpstr>
      <vt:lpstr>Exploring Student’s Behavior: An Exploratory Data Analysis in Python</vt:lpstr>
      <vt:lpstr>Objective</vt:lpstr>
      <vt:lpstr>Abstract</vt:lpstr>
      <vt:lpstr>Literature Review</vt:lpstr>
      <vt:lpstr>Literature Review</vt:lpstr>
      <vt:lpstr>Work Plan</vt:lpstr>
      <vt:lpstr>References</vt:lpstr>
      <vt:lpstr>Importing the libraries</vt:lpstr>
      <vt:lpstr>Importing the data set</vt:lpstr>
      <vt:lpstr>Data Pre-Processing</vt:lpstr>
      <vt:lpstr>Variables Present in dataset</vt:lpstr>
      <vt:lpstr>Droping the variable which is least important for our analysis</vt:lpstr>
      <vt:lpstr>Handling Missing Values</vt:lpstr>
      <vt:lpstr>Handling Missing Values</vt:lpstr>
      <vt:lpstr>Handling Missing Values</vt:lpstr>
      <vt:lpstr>Handling Missing Values</vt:lpstr>
      <vt:lpstr>Handling Missing Values</vt:lpstr>
      <vt:lpstr>Descriptive Statistics:</vt:lpstr>
      <vt:lpstr>Descriptive Statistics:</vt:lpstr>
      <vt:lpstr>Data Visualization:</vt:lpstr>
      <vt:lpstr>Data Visualization:</vt:lpstr>
      <vt:lpstr>Data Visualization:</vt:lpstr>
      <vt:lpstr>When would students like to study?</vt:lpstr>
      <vt:lpstr>Do students enjoy graduating?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Student’s Behavior: An Exploratory Data Analysis in Python</dc:title>
  <dc:creator>Mohammed Ali Arsalan M</dc:creator>
  <cp:lastModifiedBy>Microsoft account</cp:lastModifiedBy>
  <cp:revision>12</cp:revision>
  <dcterms:created xsi:type="dcterms:W3CDTF">2023-03-19T16:38:08Z</dcterms:created>
  <dcterms:modified xsi:type="dcterms:W3CDTF">2023-05-03T18:17:38Z</dcterms:modified>
</cp:coreProperties>
</file>