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1"/>
  </p:notesMasterIdLst>
  <p:handoutMasterIdLst>
    <p:handoutMasterId r:id="rId32"/>
  </p:handoutMasterIdLst>
  <p:sldIdLst>
    <p:sldId id="377" r:id="rId5"/>
    <p:sldId id="329" r:id="rId6"/>
    <p:sldId id="384" r:id="rId7"/>
    <p:sldId id="283" r:id="rId8"/>
    <p:sldId id="381" r:id="rId9"/>
    <p:sldId id="388" r:id="rId10"/>
    <p:sldId id="392" r:id="rId11"/>
    <p:sldId id="389" r:id="rId12"/>
    <p:sldId id="393" r:id="rId13"/>
    <p:sldId id="394" r:id="rId14"/>
    <p:sldId id="395" r:id="rId15"/>
    <p:sldId id="396" r:id="rId16"/>
    <p:sldId id="397" r:id="rId17"/>
    <p:sldId id="398" r:id="rId18"/>
    <p:sldId id="399" r:id="rId19"/>
    <p:sldId id="400" r:id="rId20"/>
    <p:sldId id="402" r:id="rId21"/>
    <p:sldId id="401" r:id="rId22"/>
    <p:sldId id="403" r:id="rId23"/>
    <p:sldId id="404" r:id="rId24"/>
    <p:sldId id="405" r:id="rId25"/>
    <p:sldId id="406" r:id="rId26"/>
    <p:sldId id="407" r:id="rId27"/>
    <p:sldId id="409" r:id="rId28"/>
    <p:sldId id="391" r:id="rId29"/>
    <p:sldId id="378" r:id="rId30"/>
  </p:sldIdLst>
  <p:sldSz cx="12192000" cy="6858000"/>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LIDE STARTERS" id="{ACC24B29-0CC7-491A-A98A-CF7CBDBE501E}">
          <p14:sldIdLst>
            <p14:sldId id="377"/>
            <p14:sldId id="329"/>
            <p14:sldId id="384"/>
            <p14:sldId id="283"/>
            <p14:sldId id="381"/>
            <p14:sldId id="388"/>
            <p14:sldId id="392"/>
            <p14:sldId id="389"/>
            <p14:sldId id="393"/>
            <p14:sldId id="394"/>
            <p14:sldId id="395"/>
            <p14:sldId id="396"/>
            <p14:sldId id="397"/>
            <p14:sldId id="398"/>
            <p14:sldId id="399"/>
            <p14:sldId id="400"/>
            <p14:sldId id="402"/>
            <p14:sldId id="401"/>
            <p14:sldId id="403"/>
            <p14:sldId id="404"/>
            <p14:sldId id="405"/>
            <p14:sldId id="406"/>
            <p14:sldId id="407"/>
            <p14:sldId id="409"/>
            <p14:sldId id="391"/>
          </p14:sldIdLst>
        </p14:section>
        <p14:section name="THANK YOU" id="{6CD91DAB-8EC3-4802-89E9-0F1C7022FB28}">
          <p14:sldIdLst>
            <p14:sldId id="37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DC5924"/>
    <a:srgbClr val="B7472A"/>
    <a:srgbClr val="000000"/>
    <a:srgbClr val="FFFFFF"/>
    <a:srgbClr val="75D1FF"/>
    <a:srgbClr val="11161C"/>
    <a:srgbClr val="7F7F7F"/>
    <a:srgbClr val="F2F2F2"/>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974" autoAdjust="0"/>
  </p:normalViewPr>
  <p:slideViewPr>
    <p:cSldViewPr snapToGrid="0">
      <p:cViewPr varScale="1">
        <p:scale>
          <a:sx n="62" d="100"/>
          <a:sy n="62" d="100"/>
        </p:scale>
        <p:origin x="978" y="-192"/>
      </p:cViewPr>
      <p:guideLst/>
    </p:cSldViewPr>
  </p:slideViewPr>
  <p:outlineViewPr>
    <p:cViewPr>
      <p:scale>
        <a:sx n="33" d="100"/>
        <a:sy n="33" d="100"/>
      </p:scale>
      <p:origin x="0" y="-1164"/>
    </p:cViewPr>
  </p:outlineViewPr>
  <p:notesTextViewPr>
    <p:cViewPr>
      <p:scale>
        <a:sx n="1" d="1"/>
        <a:sy n="1" d="1"/>
      </p:scale>
      <p:origin x="0" y="0"/>
    </p:cViewPr>
  </p:notesTextViewPr>
  <p:sorterViewPr>
    <p:cViewPr>
      <p:scale>
        <a:sx n="108" d="100"/>
        <a:sy n="108" d="100"/>
      </p:scale>
      <p:origin x="0" y="-3162"/>
    </p:cViewPr>
  </p:sorterViewPr>
  <p:notesViewPr>
    <p:cSldViewPr snapToGrid="0">
      <p:cViewPr>
        <p:scale>
          <a:sx n="66" d="100"/>
          <a:sy n="66" d="100"/>
        </p:scale>
        <p:origin x="2539" y="28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FA5963-905E-4013-9536-84097C249EC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E3E2E73D-9136-4A4D-BA7A-285B5BD82183}">
      <dgm:prSet/>
      <dgm:spPr/>
      <dgm:t>
        <a:bodyPr/>
        <a:lstStyle/>
        <a:p>
          <a:r>
            <a:rPr lang="en-US" b="0" i="0" dirty="0" smtClean="0"/>
            <a:t>Build a predictive model to identify the types of customers most likely to churn.</a:t>
          </a:r>
          <a:endParaRPr lang="en-IN" dirty="0"/>
        </a:p>
      </dgm:t>
    </dgm:pt>
    <dgm:pt modelId="{8BB8E8AC-1F4A-4C1C-80B9-BEE75D256164}" type="parTrans" cxnId="{5E92FCC2-B6A8-49E2-BA91-600A06B7274F}">
      <dgm:prSet/>
      <dgm:spPr/>
      <dgm:t>
        <a:bodyPr/>
        <a:lstStyle/>
        <a:p>
          <a:endParaRPr lang="en-IN"/>
        </a:p>
      </dgm:t>
    </dgm:pt>
    <dgm:pt modelId="{5DCD5BD5-50F1-4F32-9AC4-73FE8F1A888C}" type="sibTrans" cxnId="{5E92FCC2-B6A8-49E2-BA91-600A06B7274F}">
      <dgm:prSet/>
      <dgm:spPr/>
      <dgm:t>
        <a:bodyPr/>
        <a:lstStyle/>
        <a:p>
          <a:endParaRPr lang="en-IN"/>
        </a:p>
      </dgm:t>
    </dgm:pt>
    <dgm:pt modelId="{73DA1F6D-9431-4F3C-A40B-325E22A6BA55}">
      <dgm:prSet/>
      <dgm:spPr/>
      <dgm:t>
        <a:bodyPr/>
        <a:lstStyle/>
        <a:p>
          <a:r>
            <a:rPr lang="en-IN" dirty="0"/>
            <a:t>Use of appropriate chatbot frameworks for developing functionalities</a:t>
          </a:r>
        </a:p>
      </dgm:t>
    </dgm:pt>
    <dgm:pt modelId="{71CA7E2B-A9CB-4DBA-880C-FBA13EFB2BBE}" type="parTrans" cxnId="{B740F7D4-5900-43E8-B93E-B2F2B543FD16}">
      <dgm:prSet/>
      <dgm:spPr/>
      <dgm:t>
        <a:bodyPr/>
        <a:lstStyle/>
        <a:p>
          <a:endParaRPr lang="en-IN"/>
        </a:p>
      </dgm:t>
    </dgm:pt>
    <dgm:pt modelId="{03D8809A-6622-4A4A-9CD9-06EED3283325}" type="sibTrans" cxnId="{B740F7D4-5900-43E8-B93E-B2F2B543FD16}">
      <dgm:prSet/>
      <dgm:spPr/>
      <dgm:t>
        <a:bodyPr/>
        <a:lstStyle/>
        <a:p>
          <a:endParaRPr lang="en-IN"/>
        </a:p>
      </dgm:t>
    </dgm:pt>
    <dgm:pt modelId="{E25322CE-F363-4561-A35A-D8B840770C9E}">
      <dgm:prSet/>
      <dgm:spPr/>
      <dgm:t>
        <a:bodyPr/>
        <a:lstStyle/>
        <a:p>
          <a:r>
            <a:rPr lang="en-US" b="0" i="0" dirty="0" smtClean="0"/>
            <a:t>Perform EDA to understand key trends, distributions, and patterns within the data</a:t>
          </a:r>
          <a:endParaRPr lang="en-IN" dirty="0"/>
        </a:p>
      </dgm:t>
    </dgm:pt>
    <dgm:pt modelId="{3799A18E-C32C-4EA8-ADE8-CA8C4B2EBA28}" type="parTrans" cxnId="{921F6894-88D9-4773-A645-B0072ACE6CB4}">
      <dgm:prSet/>
      <dgm:spPr/>
      <dgm:t>
        <a:bodyPr/>
        <a:lstStyle/>
        <a:p>
          <a:endParaRPr lang="en-IN"/>
        </a:p>
      </dgm:t>
    </dgm:pt>
    <dgm:pt modelId="{8F88B095-D551-41CA-875E-AD5B2B4D896E}" type="sibTrans" cxnId="{921F6894-88D9-4773-A645-B0072ACE6CB4}">
      <dgm:prSet/>
      <dgm:spPr/>
      <dgm:t>
        <a:bodyPr/>
        <a:lstStyle/>
        <a:p>
          <a:endParaRPr lang="en-IN"/>
        </a:p>
      </dgm:t>
    </dgm:pt>
    <dgm:pt modelId="{2860A2D1-FA06-47DE-AD3F-3D2394F3E12D}">
      <dgm:prSet/>
      <dgm:spPr/>
      <dgm:t>
        <a:bodyPr/>
        <a:lstStyle/>
        <a:p>
          <a:r>
            <a:rPr lang="en-US" b="0" i="0" dirty="0" smtClean="0"/>
            <a:t>Assess algorithm performance with key metrics like accuracy, precision, recall, and F1 score.</a:t>
          </a:r>
          <a:endParaRPr lang="en-IN" dirty="0"/>
        </a:p>
      </dgm:t>
    </dgm:pt>
    <dgm:pt modelId="{1CFEBA1F-F7C5-43EE-BB0E-AFAC75D44CBD}" type="sibTrans" cxnId="{2F8F9B75-338F-4C37-8B6E-205D0989F905}">
      <dgm:prSet/>
      <dgm:spPr/>
      <dgm:t>
        <a:bodyPr/>
        <a:lstStyle/>
        <a:p>
          <a:endParaRPr lang="en-IN"/>
        </a:p>
      </dgm:t>
    </dgm:pt>
    <dgm:pt modelId="{65ECF384-7108-49FB-B860-ABD612CB957B}" type="parTrans" cxnId="{2F8F9B75-338F-4C37-8B6E-205D0989F905}">
      <dgm:prSet/>
      <dgm:spPr/>
      <dgm:t>
        <a:bodyPr/>
        <a:lstStyle/>
        <a:p>
          <a:endParaRPr lang="en-IN"/>
        </a:p>
      </dgm:t>
    </dgm:pt>
    <dgm:pt modelId="{75573BF8-C946-42DE-BF46-B5D4C399373A}" type="pres">
      <dgm:prSet presAssocID="{1BFA5963-905E-4013-9536-84097C249ECE}" presName="Name0" presStyleCnt="0">
        <dgm:presLayoutVars>
          <dgm:chMax val="7"/>
          <dgm:chPref val="7"/>
          <dgm:dir/>
        </dgm:presLayoutVars>
      </dgm:prSet>
      <dgm:spPr/>
      <dgm:t>
        <a:bodyPr/>
        <a:lstStyle/>
        <a:p>
          <a:endParaRPr lang="en-US"/>
        </a:p>
      </dgm:t>
    </dgm:pt>
    <dgm:pt modelId="{F5A3BBCA-CC39-4B8F-ACC8-46F3FA5C2308}" type="pres">
      <dgm:prSet presAssocID="{1BFA5963-905E-4013-9536-84097C249ECE}" presName="Name1" presStyleCnt="0"/>
      <dgm:spPr/>
    </dgm:pt>
    <dgm:pt modelId="{63C58A8E-11E9-46E6-BD1F-6160E4D5A6AA}" type="pres">
      <dgm:prSet presAssocID="{1BFA5963-905E-4013-9536-84097C249ECE}" presName="cycle" presStyleCnt="0"/>
      <dgm:spPr/>
    </dgm:pt>
    <dgm:pt modelId="{3512E878-ED60-4ADF-86CD-579D00D4A91A}" type="pres">
      <dgm:prSet presAssocID="{1BFA5963-905E-4013-9536-84097C249ECE}" presName="srcNode" presStyleLbl="node1" presStyleIdx="0" presStyleCnt="4"/>
      <dgm:spPr/>
    </dgm:pt>
    <dgm:pt modelId="{0FE978F3-11CF-4D1A-A500-8670992336DF}" type="pres">
      <dgm:prSet presAssocID="{1BFA5963-905E-4013-9536-84097C249ECE}" presName="conn" presStyleLbl="parChTrans1D2" presStyleIdx="0" presStyleCnt="1"/>
      <dgm:spPr/>
      <dgm:t>
        <a:bodyPr/>
        <a:lstStyle/>
        <a:p>
          <a:endParaRPr lang="en-US"/>
        </a:p>
      </dgm:t>
    </dgm:pt>
    <dgm:pt modelId="{290A1CB9-AAB1-493E-8B3D-01E7A06DE36E}" type="pres">
      <dgm:prSet presAssocID="{1BFA5963-905E-4013-9536-84097C249ECE}" presName="extraNode" presStyleLbl="node1" presStyleIdx="0" presStyleCnt="4"/>
      <dgm:spPr/>
    </dgm:pt>
    <dgm:pt modelId="{B1883DAF-BD31-4C24-9670-941ED07FCF9F}" type="pres">
      <dgm:prSet presAssocID="{1BFA5963-905E-4013-9536-84097C249ECE}" presName="dstNode" presStyleLbl="node1" presStyleIdx="0" presStyleCnt="4"/>
      <dgm:spPr/>
    </dgm:pt>
    <dgm:pt modelId="{19256E55-4B7D-4242-82BC-831D8F21CDEF}" type="pres">
      <dgm:prSet presAssocID="{E25322CE-F363-4561-A35A-D8B840770C9E}" presName="text_1" presStyleLbl="node1" presStyleIdx="0" presStyleCnt="4">
        <dgm:presLayoutVars>
          <dgm:bulletEnabled val="1"/>
        </dgm:presLayoutVars>
      </dgm:prSet>
      <dgm:spPr/>
      <dgm:t>
        <a:bodyPr/>
        <a:lstStyle/>
        <a:p>
          <a:endParaRPr lang="en-US"/>
        </a:p>
      </dgm:t>
    </dgm:pt>
    <dgm:pt modelId="{E5E3020F-404F-43A2-878D-3286D881827E}" type="pres">
      <dgm:prSet presAssocID="{E25322CE-F363-4561-A35A-D8B840770C9E}" presName="accent_1" presStyleCnt="0"/>
      <dgm:spPr/>
    </dgm:pt>
    <dgm:pt modelId="{9B434212-22CB-4DC1-BF42-EA88D71E57B4}" type="pres">
      <dgm:prSet presAssocID="{E25322CE-F363-4561-A35A-D8B840770C9E}" presName="accentRepeatNode" presStyleLbl="solidFgAcc1" presStyleIdx="0" presStyleCnt="4"/>
      <dgm:spPr/>
    </dgm:pt>
    <dgm:pt modelId="{74BC4993-6C20-46AD-A44A-D780B183F0FF}" type="pres">
      <dgm:prSet presAssocID="{E3E2E73D-9136-4A4D-BA7A-285B5BD82183}" presName="text_2" presStyleLbl="node1" presStyleIdx="1" presStyleCnt="4">
        <dgm:presLayoutVars>
          <dgm:bulletEnabled val="1"/>
        </dgm:presLayoutVars>
      </dgm:prSet>
      <dgm:spPr/>
      <dgm:t>
        <a:bodyPr/>
        <a:lstStyle/>
        <a:p>
          <a:endParaRPr lang="en-US"/>
        </a:p>
      </dgm:t>
    </dgm:pt>
    <dgm:pt modelId="{9CF96596-0ABD-47A1-8B25-796AD0A59494}" type="pres">
      <dgm:prSet presAssocID="{E3E2E73D-9136-4A4D-BA7A-285B5BD82183}" presName="accent_2" presStyleCnt="0"/>
      <dgm:spPr/>
    </dgm:pt>
    <dgm:pt modelId="{079A9146-31EA-4438-B6EF-5B6CBC7B9D7A}" type="pres">
      <dgm:prSet presAssocID="{E3E2E73D-9136-4A4D-BA7A-285B5BD82183}" presName="accentRepeatNode" presStyleLbl="solidFgAcc1" presStyleIdx="1" presStyleCnt="4"/>
      <dgm:spPr/>
    </dgm:pt>
    <dgm:pt modelId="{D24CA480-8157-441C-93B1-67F0DCBA7E65}" type="pres">
      <dgm:prSet presAssocID="{2860A2D1-FA06-47DE-AD3F-3D2394F3E12D}" presName="text_3" presStyleLbl="node1" presStyleIdx="2" presStyleCnt="4">
        <dgm:presLayoutVars>
          <dgm:bulletEnabled val="1"/>
        </dgm:presLayoutVars>
      </dgm:prSet>
      <dgm:spPr/>
      <dgm:t>
        <a:bodyPr/>
        <a:lstStyle/>
        <a:p>
          <a:endParaRPr lang="en-US"/>
        </a:p>
      </dgm:t>
    </dgm:pt>
    <dgm:pt modelId="{B8D35C4C-A72A-4A1D-B769-59F4EF707699}" type="pres">
      <dgm:prSet presAssocID="{2860A2D1-FA06-47DE-AD3F-3D2394F3E12D}" presName="accent_3" presStyleCnt="0"/>
      <dgm:spPr/>
    </dgm:pt>
    <dgm:pt modelId="{F8CF25BE-0AB5-4352-AA4F-C9E2C5BDA90E}" type="pres">
      <dgm:prSet presAssocID="{2860A2D1-FA06-47DE-AD3F-3D2394F3E12D}" presName="accentRepeatNode" presStyleLbl="solidFgAcc1" presStyleIdx="2" presStyleCnt="4"/>
      <dgm:spPr/>
    </dgm:pt>
    <dgm:pt modelId="{A528DB44-DA8A-4053-A2B0-0685B46B0143}" type="pres">
      <dgm:prSet presAssocID="{73DA1F6D-9431-4F3C-A40B-325E22A6BA55}" presName="text_4" presStyleLbl="node1" presStyleIdx="3" presStyleCnt="4">
        <dgm:presLayoutVars>
          <dgm:bulletEnabled val="1"/>
        </dgm:presLayoutVars>
      </dgm:prSet>
      <dgm:spPr/>
      <dgm:t>
        <a:bodyPr/>
        <a:lstStyle/>
        <a:p>
          <a:endParaRPr lang="en-US"/>
        </a:p>
      </dgm:t>
    </dgm:pt>
    <dgm:pt modelId="{4AA06FD9-07C6-4EB1-8718-B2E86EBB5DC6}" type="pres">
      <dgm:prSet presAssocID="{73DA1F6D-9431-4F3C-A40B-325E22A6BA55}" presName="accent_4" presStyleCnt="0"/>
      <dgm:spPr/>
    </dgm:pt>
    <dgm:pt modelId="{D61E4054-8A6B-4633-9D9E-5E25DA74A3E7}" type="pres">
      <dgm:prSet presAssocID="{73DA1F6D-9431-4F3C-A40B-325E22A6BA55}" presName="accentRepeatNode" presStyleLbl="solidFgAcc1" presStyleIdx="3" presStyleCnt="4"/>
      <dgm:spPr/>
    </dgm:pt>
  </dgm:ptLst>
  <dgm:cxnLst>
    <dgm:cxn modelId="{2F8F9B75-338F-4C37-8B6E-205D0989F905}" srcId="{1BFA5963-905E-4013-9536-84097C249ECE}" destId="{2860A2D1-FA06-47DE-AD3F-3D2394F3E12D}" srcOrd="2" destOrd="0" parTransId="{65ECF384-7108-49FB-B860-ABD612CB957B}" sibTransId="{1CFEBA1F-F7C5-43EE-BB0E-AFAC75D44CBD}"/>
    <dgm:cxn modelId="{714AF5F3-1206-4F1F-A9E4-C41B851DD364}" type="presOf" srcId="{E25322CE-F363-4561-A35A-D8B840770C9E}" destId="{19256E55-4B7D-4242-82BC-831D8F21CDEF}" srcOrd="0" destOrd="0" presId="urn:microsoft.com/office/officeart/2008/layout/VerticalCurvedList"/>
    <dgm:cxn modelId="{2AD26892-C8A2-467E-89E5-7B080DA7BB43}" type="presOf" srcId="{73DA1F6D-9431-4F3C-A40B-325E22A6BA55}" destId="{A528DB44-DA8A-4053-A2B0-0685B46B0143}" srcOrd="0" destOrd="0" presId="urn:microsoft.com/office/officeart/2008/layout/VerticalCurvedList"/>
    <dgm:cxn modelId="{921F6894-88D9-4773-A645-B0072ACE6CB4}" srcId="{1BFA5963-905E-4013-9536-84097C249ECE}" destId="{E25322CE-F363-4561-A35A-D8B840770C9E}" srcOrd="0" destOrd="0" parTransId="{3799A18E-C32C-4EA8-ADE8-CA8C4B2EBA28}" sibTransId="{8F88B095-D551-41CA-875E-AD5B2B4D896E}"/>
    <dgm:cxn modelId="{B740F7D4-5900-43E8-B93E-B2F2B543FD16}" srcId="{1BFA5963-905E-4013-9536-84097C249ECE}" destId="{73DA1F6D-9431-4F3C-A40B-325E22A6BA55}" srcOrd="3" destOrd="0" parTransId="{71CA7E2B-A9CB-4DBA-880C-FBA13EFB2BBE}" sibTransId="{03D8809A-6622-4A4A-9CD9-06EED3283325}"/>
    <dgm:cxn modelId="{DC7F7C8F-3834-471B-A6FE-9284C79D87D0}" type="presOf" srcId="{2860A2D1-FA06-47DE-AD3F-3D2394F3E12D}" destId="{D24CA480-8157-441C-93B1-67F0DCBA7E65}" srcOrd="0" destOrd="0" presId="urn:microsoft.com/office/officeart/2008/layout/VerticalCurvedList"/>
    <dgm:cxn modelId="{821FE541-3C37-43D1-AE35-7CE7DDD2B6F1}" type="presOf" srcId="{E3E2E73D-9136-4A4D-BA7A-285B5BD82183}" destId="{74BC4993-6C20-46AD-A44A-D780B183F0FF}" srcOrd="0" destOrd="0" presId="urn:microsoft.com/office/officeart/2008/layout/VerticalCurvedList"/>
    <dgm:cxn modelId="{8FE8D9CD-C733-40E0-B04D-FE6C815B60AA}" type="presOf" srcId="{1BFA5963-905E-4013-9536-84097C249ECE}" destId="{75573BF8-C946-42DE-BF46-B5D4C399373A}" srcOrd="0" destOrd="0" presId="urn:microsoft.com/office/officeart/2008/layout/VerticalCurvedList"/>
    <dgm:cxn modelId="{30022C94-2F73-4B70-8CEA-A1C6FBB133F6}" type="presOf" srcId="{8F88B095-D551-41CA-875E-AD5B2B4D896E}" destId="{0FE978F3-11CF-4D1A-A500-8670992336DF}" srcOrd="0" destOrd="0" presId="urn:microsoft.com/office/officeart/2008/layout/VerticalCurvedList"/>
    <dgm:cxn modelId="{5E92FCC2-B6A8-49E2-BA91-600A06B7274F}" srcId="{1BFA5963-905E-4013-9536-84097C249ECE}" destId="{E3E2E73D-9136-4A4D-BA7A-285B5BD82183}" srcOrd="1" destOrd="0" parTransId="{8BB8E8AC-1F4A-4C1C-80B9-BEE75D256164}" sibTransId="{5DCD5BD5-50F1-4F32-9AC4-73FE8F1A888C}"/>
    <dgm:cxn modelId="{62DD5C3A-7ED7-4E85-9482-7D7A28BF1286}" type="presParOf" srcId="{75573BF8-C946-42DE-BF46-B5D4C399373A}" destId="{F5A3BBCA-CC39-4B8F-ACC8-46F3FA5C2308}" srcOrd="0" destOrd="0" presId="urn:microsoft.com/office/officeart/2008/layout/VerticalCurvedList"/>
    <dgm:cxn modelId="{5D424B4F-916A-4765-96E5-1B054B7D5AA5}" type="presParOf" srcId="{F5A3BBCA-CC39-4B8F-ACC8-46F3FA5C2308}" destId="{63C58A8E-11E9-46E6-BD1F-6160E4D5A6AA}" srcOrd="0" destOrd="0" presId="urn:microsoft.com/office/officeart/2008/layout/VerticalCurvedList"/>
    <dgm:cxn modelId="{43AA2360-7FDA-4C78-9943-2B2A660F9B36}" type="presParOf" srcId="{63C58A8E-11E9-46E6-BD1F-6160E4D5A6AA}" destId="{3512E878-ED60-4ADF-86CD-579D00D4A91A}" srcOrd="0" destOrd="0" presId="urn:microsoft.com/office/officeart/2008/layout/VerticalCurvedList"/>
    <dgm:cxn modelId="{3C071EB5-1EBD-4E18-ACBB-A149C8F0BB98}" type="presParOf" srcId="{63C58A8E-11E9-46E6-BD1F-6160E4D5A6AA}" destId="{0FE978F3-11CF-4D1A-A500-8670992336DF}" srcOrd="1" destOrd="0" presId="urn:microsoft.com/office/officeart/2008/layout/VerticalCurvedList"/>
    <dgm:cxn modelId="{B32C979E-B626-415E-B432-F5CB3D52A049}" type="presParOf" srcId="{63C58A8E-11E9-46E6-BD1F-6160E4D5A6AA}" destId="{290A1CB9-AAB1-493E-8B3D-01E7A06DE36E}" srcOrd="2" destOrd="0" presId="urn:microsoft.com/office/officeart/2008/layout/VerticalCurvedList"/>
    <dgm:cxn modelId="{A51FF6DC-2DEA-4087-8535-BE1E209D1391}" type="presParOf" srcId="{63C58A8E-11E9-46E6-BD1F-6160E4D5A6AA}" destId="{B1883DAF-BD31-4C24-9670-941ED07FCF9F}" srcOrd="3" destOrd="0" presId="urn:microsoft.com/office/officeart/2008/layout/VerticalCurvedList"/>
    <dgm:cxn modelId="{59E5461A-A049-4C13-83FC-B37F01DC3E8E}" type="presParOf" srcId="{F5A3BBCA-CC39-4B8F-ACC8-46F3FA5C2308}" destId="{19256E55-4B7D-4242-82BC-831D8F21CDEF}" srcOrd="1" destOrd="0" presId="urn:microsoft.com/office/officeart/2008/layout/VerticalCurvedList"/>
    <dgm:cxn modelId="{C6729C10-08DF-4DDE-B735-A256AC4E05F8}" type="presParOf" srcId="{F5A3BBCA-CC39-4B8F-ACC8-46F3FA5C2308}" destId="{E5E3020F-404F-43A2-878D-3286D881827E}" srcOrd="2" destOrd="0" presId="urn:microsoft.com/office/officeart/2008/layout/VerticalCurvedList"/>
    <dgm:cxn modelId="{88EA9563-ABD5-4E93-BB44-CF2F2F3A9BF9}" type="presParOf" srcId="{E5E3020F-404F-43A2-878D-3286D881827E}" destId="{9B434212-22CB-4DC1-BF42-EA88D71E57B4}" srcOrd="0" destOrd="0" presId="urn:microsoft.com/office/officeart/2008/layout/VerticalCurvedList"/>
    <dgm:cxn modelId="{F20E7824-AE08-468C-ACF7-ABE77FE2BEF7}" type="presParOf" srcId="{F5A3BBCA-CC39-4B8F-ACC8-46F3FA5C2308}" destId="{74BC4993-6C20-46AD-A44A-D780B183F0FF}" srcOrd="3" destOrd="0" presId="urn:microsoft.com/office/officeart/2008/layout/VerticalCurvedList"/>
    <dgm:cxn modelId="{B87DE3CB-7662-4F7E-92D4-81D3D2EAAF6B}" type="presParOf" srcId="{F5A3BBCA-CC39-4B8F-ACC8-46F3FA5C2308}" destId="{9CF96596-0ABD-47A1-8B25-796AD0A59494}" srcOrd="4" destOrd="0" presId="urn:microsoft.com/office/officeart/2008/layout/VerticalCurvedList"/>
    <dgm:cxn modelId="{D04575D4-28D2-43FD-9609-A2704DF7F23B}" type="presParOf" srcId="{9CF96596-0ABD-47A1-8B25-796AD0A59494}" destId="{079A9146-31EA-4438-B6EF-5B6CBC7B9D7A}" srcOrd="0" destOrd="0" presId="urn:microsoft.com/office/officeart/2008/layout/VerticalCurvedList"/>
    <dgm:cxn modelId="{71481F60-9B47-4D59-8C08-F8712B4EA861}" type="presParOf" srcId="{F5A3BBCA-CC39-4B8F-ACC8-46F3FA5C2308}" destId="{D24CA480-8157-441C-93B1-67F0DCBA7E65}" srcOrd="5" destOrd="0" presId="urn:microsoft.com/office/officeart/2008/layout/VerticalCurvedList"/>
    <dgm:cxn modelId="{CBA45569-018B-4362-9A62-D55EE479924B}" type="presParOf" srcId="{F5A3BBCA-CC39-4B8F-ACC8-46F3FA5C2308}" destId="{B8D35C4C-A72A-4A1D-B769-59F4EF707699}" srcOrd="6" destOrd="0" presId="urn:microsoft.com/office/officeart/2008/layout/VerticalCurvedList"/>
    <dgm:cxn modelId="{D11B84F7-64AF-4CC0-8B5E-BD07E561E784}" type="presParOf" srcId="{B8D35C4C-A72A-4A1D-B769-59F4EF707699}" destId="{F8CF25BE-0AB5-4352-AA4F-C9E2C5BDA90E}" srcOrd="0" destOrd="0" presId="urn:microsoft.com/office/officeart/2008/layout/VerticalCurvedList"/>
    <dgm:cxn modelId="{2A301C3D-9A87-4195-A6FA-450AB0EC2CDB}" type="presParOf" srcId="{F5A3BBCA-CC39-4B8F-ACC8-46F3FA5C2308}" destId="{A528DB44-DA8A-4053-A2B0-0685B46B0143}" srcOrd="7" destOrd="0" presId="urn:microsoft.com/office/officeart/2008/layout/VerticalCurvedList"/>
    <dgm:cxn modelId="{DE93D999-B82F-424D-9641-B61ABB3144DC}" type="presParOf" srcId="{F5A3BBCA-CC39-4B8F-ACC8-46F3FA5C2308}" destId="{4AA06FD9-07C6-4EB1-8718-B2E86EBB5DC6}" srcOrd="8" destOrd="0" presId="urn:microsoft.com/office/officeart/2008/layout/VerticalCurvedList"/>
    <dgm:cxn modelId="{6A87D4E4-A02B-42FE-8EFF-99D1FE6BB9D3}" type="presParOf" srcId="{4AA06FD9-07C6-4EB1-8718-B2E86EBB5DC6}" destId="{D61E4054-8A6B-4633-9D9E-5E25DA74A3E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E978F3-11CF-4D1A-A500-8670992336DF}">
      <dsp:nvSpPr>
        <dsp:cNvPr id="0" name=""/>
        <dsp:cNvSpPr/>
      </dsp:nvSpPr>
      <dsp:spPr>
        <a:xfrm>
          <a:off x="-5536980" y="-847714"/>
          <a:ext cx="6592609" cy="6592609"/>
        </a:xfrm>
        <a:prstGeom prst="blockArc">
          <a:avLst>
            <a:gd name="adj1" fmla="val 18900000"/>
            <a:gd name="adj2" fmla="val 2700000"/>
            <a:gd name="adj3" fmla="val 328"/>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9256E55-4B7D-4242-82BC-831D8F21CDEF}">
      <dsp:nvSpPr>
        <dsp:cNvPr id="0" name=""/>
        <dsp:cNvSpPr/>
      </dsp:nvSpPr>
      <dsp:spPr>
        <a:xfrm>
          <a:off x="552616" y="376495"/>
          <a:ext cx="6185528" cy="7533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7997" tIns="48260" rIns="48260" bIns="48260" numCol="1" spcCol="1270" anchor="ctr" anchorCtr="0">
          <a:noAutofit/>
        </a:bodyPr>
        <a:lstStyle/>
        <a:p>
          <a:pPr lvl="0" algn="l" defTabSz="844550">
            <a:lnSpc>
              <a:spcPct val="90000"/>
            </a:lnSpc>
            <a:spcBef>
              <a:spcPct val="0"/>
            </a:spcBef>
            <a:spcAft>
              <a:spcPct val="35000"/>
            </a:spcAft>
          </a:pPr>
          <a:r>
            <a:rPr lang="en-US" sz="1900" b="0" i="0" kern="1200" dirty="0" smtClean="0"/>
            <a:t>Perform EDA to understand key trends, distributions, and patterns within the data</a:t>
          </a:r>
          <a:endParaRPr lang="en-IN" sz="1900" kern="1200" dirty="0"/>
        </a:p>
      </dsp:txBody>
      <dsp:txXfrm>
        <a:off x="552616" y="376495"/>
        <a:ext cx="6185528" cy="753382"/>
      </dsp:txXfrm>
    </dsp:sp>
    <dsp:sp modelId="{9B434212-22CB-4DC1-BF42-EA88D71E57B4}">
      <dsp:nvSpPr>
        <dsp:cNvPr id="0" name=""/>
        <dsp:cNvSpPr/>
      </dsp:nvSpPr>
      <dsp:spPr>
        <a:xfrm>
          <a:off x="81752" y="282322"/>
          <a:ext cx="941727" cy="94172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4BC4993-6C20-46AD-A44A-D780B183F0FF}">
      <dsp:nvSpPr>
        <dsp:cNvPr id="0" name=""/>
        <dsp:cNvSpPr/>
      </dsp:nvSpPr>
      <dsp:spPr>
        <a:xfrm>
          <a:off x="984547" y="1506764"/>
          <a:ext cx="5753597" cy="7533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7997" tIns="48260" rIns="48260" bIns="48260" numCol="1" spcCol="1270" anchor="ctr" anchorCtr="0">
          <a:noAutofit/>
        </a:bodyPr>
        <a:lstStyle/>
        <a:p>
          <a:pPr lvl="0" algn="l" defTabSz="844550">
            <a:lnSpc>
              <a:spcPct val="90000"/>
            </a:lnSpc>
            <a:spcBef>
              <a:spcPct val="0"/>
            </a:spcBef>
            <a:spcAft>
              <a:spcPct val="35000"/>
            </a:spcAft>
          </a:pPr>
          <a:r>
            <a:rPr lang="en-US" sz="1900" b="0" i="0" kern="1200" dirty="0" smtClean="0"/>
            <a:t>Build a predictive model to identify the types of customers most likely to churn.</a:t>
          </a:r>
          <a:endParaRPr lang="en-IN" sz="1900" kern="1200" dirty="0"/>
        </a:p>
      </dsp:txBody>
      <dsp:txXfrm>
        <a:off x="984547" y="1506764"/>
        <a:ext cx="5753597" cy="753382"/>
      </dsp:txXfrm>
    </dsp:sp>
    <dsp:sp modelId="{079A9146-31EA-4438-B6EF-5B6CBC7B9D7A}">
      <dsp:nvSpPr>
        <dsp:cNvPr id="0" name=""/>
        <dsp:cNvSpPr/>
      </dsp:nvSpPr>
      <dsp:spPr>
        <a:xfrm>
          <a:off x="513684" y="1412591"/>
          <a:ext cx="941727" cy="94172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24CA480-8157-441C-93B1-67F0DCBA7E65}">
      <dsp:nvSpPr>
        <dsp:cNvPr id="0" name=""/>
        <dsp:cNvSpPr/>
      </dsp:nvSpPr>
      <dsp:spPr>
        <a:xfrm>
          <a:off x="984547" y="2637033"/>
          <a:ext cx="5753597" cy="7533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7997" tIns="48260" rIns="48260" bIns="48260" numCol="1" spcCol="1270" anchor="ctr" anchorCtr="0">
          <a:noAutofit/>
        </a:bodyPr>
        <a:lstStyle/>
        <a:p>
          <a:pPr lvl="0" algn="l" defTabSz="844550">
            <a:lnSpc>
              <a:spcPct val="90000"/>
            </a:lnSpc>
            <a:spcBef>
              <a:spcPct val="0"/>
            </a:spcBef>
            <a:spcAft>
              <a:spcPct val="35000"/>
            </a:spcAft>
          </a:pPr>
          <a:r>
            <a:rPr lang="en-US" sz="1900" b="0" i="0" kern="1200" dirty="0" smtClean="0"/>
            <a:t>Assess algorithm performance with key metrics like accuracy, precision, recall, and F1 score.</a:t>
          </a:r>
          <a:endParaRPr lang="en-IN" sz="1900" kern="1200" dirty="0"/>
        </a:p>
      </dsp:txBody>
      <dsp:txXfrm>
        <a:off x="984547" y="2637033"/>
        <a:ext cx="5753597" cy="753382"/>
      </dsp:txXfrm>
    </dsp:sp>
    <dsp:sp modelId="{F8CF25BE-0AB5-4352-AA4F-C9E2C5BDA90E}">
      <dsp:nvSpPr>
        <dsp:cNvPr id="0" name=""/>
        <dsp:cNvSpPr/>
      </dsp:nvSpPr>
      <dsp:spPr>
        <a:xfrm>
          <a:off x="513684" y="2542860"/>
          <a:ext cx="941727" cy="94172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28DB44-DA8A-4053-A2B0-0685B46B0143}">
      <dsp:nvSpPr>
        <dsp:cNvPr id="0" name=""/>
        <dsp:cNvSpPr/>
      </dsp:nvSpPr>
      <dsp:spPr>
        <a:xfrm>
          <a:off x="552616" y="3767302"/>
          <a:ext cx="6185528" cy="7533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7997" tIns="48260" rIns="48260" bIns="48260" numCol="1" spcCol="1270" anchor="ctr" anchorCtr="0">
          <a:noAutofit/>
        </a:bodyPr>
        <a:lstStyle/>
        <a:p>
          <a:pPr lvl="0" algn="l" defTabSz="844550">
            <a:lnSpc>
              <a:spcPct val="90000"/>
            </a:lnSpc>
            <a:spcBef>
              <a:spcPct val="0"/>
            </a:spcBef>
            <a:spcAft>
              <a:spcPct val="35000"/>
            </a:spcAft>
          </a:pPr>
          <a:r>
            <a:rPr lang="en-IN" sz="1900" kern="1200" dirty="0"/>
            <a:t>Use of appropriate chatbot frameworks for developing functionalities</a:t>
          </a:r>
        </a:p>
      </dsp:txBody>
      <dsp:txXfrm>
        <a:off x="552616" y="3767302"/>
        <a:ext cx="6185528" cy="753382"/>
      </dsp:txXfrm>
    </dsp:sp>
    <dsp:sp modelId="{D61E4054-8A6B-4633-9D9E-5E25DA74A3E7}">
      <dsp:nvSpPr>
        <dsp:cNvPr id="0" name=""/>
        <dsp:cNvSpPr/>
      </dsp:nvSpPr>
      <dsp:spPr>
        <a:xfrm>
          <a:off x="81752" y="3673129"/>
          <a:ext cx="941727" cy="94172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sz="quarter" idx="1"/>
          </p:nvPr>
        </p:nvSpPr>
        <p:spPr>
          <a:xfrm>
            <a:off x="5317963" y="1"/>
            <a:ext cx="4068339" cy="356357"/>
          </a:xfrm>
          <a:prstGeom prst="rect">
            <a:avLst/>
          </a:prstGeom>
        </p:spPr>
        <p:txBody>
          <a:bodyPr vert="horz" lIns="94229" tIns="47114" rIns="94229" bIns="47114" rtlCol="0"/>
          <a:lstStyle>
            <a:lvl1pPr algn="r">
              <a:defRPr sz="1200"/>
            </a:lvl1pPr>
          </a:lstStyle>
          <a:p>
            <a:fld id="{7CCA049B-3A46-4BDA-A8F5-2925B00FE570}" type="datetimeFigureOut">
              <a:rPr lang="en-US" smtClean="0"/>
              <a:t>8/27/2024</a:t>
            </a:fld>
            <a:endParaRPr lang="en-US" dirty="0"/>
          </a:p>
        </p:txBody>
      </p:sp>
      <p:sp>
        <p:nvSpPr>
          <p:cNvPr id="4" name="Footer Placeholder 3"/>
          <p:cNvSpPr>
            <a:spLocks noGrp="1"/>
          </p:cNvSpPr>
          <p:nvPr>
            <p:ph type="ftr" sz="quarter" idx="2"/>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17963" y="6746119"/>
            <a:ext cx="4068339" cy="356356"/>
          </a:xfrm>
          <a:prstGeom prst="rect">
            <a:avLst/>
          </a:prstGeom>
        </p:spPr>
        <p:txBody>
          <a:bodyPr vert="horz" lIns="94229" tIns="47114" rIns="94229" bIns="47114" rtlCol="0" anchor="b"/>
          <a:lstStyle>
            <a:lvl1pPr algn="r">
              <a:defRPr sz="1200"/>
            </a:lvl1pPr>
          </a:lstStyle>
          <a:p>
            <a:fld id="{DBAA5490-FD59-4087-AC7E-016E8A4124C4}" type="slidenum">
              <a:rPr lang="en-US" smtClean="0"/>
              <a:t>‹#›</a:t>
            </a:fld>
            <a:endParaRPr lang="en-US" dirty="0"/>
          </a:p>
        </p:txBody>
      </p:sp>
    </p:spTree>
    <p:extLst>
      <p:ext uri="{BB962C8B-B14F-4D97-AF65-F5344CB8AC3E}">
        <p14:creationId xmlns:p14="http://schemas.microsoft.com/office/powerpoint/2010/main" val="791092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idx="1"/>
          </p:nvPr>
        </p:nvSpPr>
        <p:spPr>
          <a:xfrm>
            <a:off x="5317963" y="1"/>
            <a:ext cx="4068339" cy="356357"/>
          </a:xfrm>
          <a:prstGeom prst="rect">
            <a:avLst/>
          </a:prstGeom>
        </p:spPr>
        <p:txBody>
          <a:bodyPr vert="horz" lIns="94229" tIns="47114" rIns="94229" bIns="47114" rtlCol="0"/>
          <a:lstStyle>
            <a:lvl1pPr algn="r">
              <a:defRPr sz="1200"/>
            </a:lvl1pPr>
          </a:lstStyle>
          <a:p>
            <a:fld id="{44C46CEC-428A-4DD0-A7C7-21AF8DE33E93}" type="datetimeFigureOut">
              <a:rPr lang="en-US" smtClean="0"/>
              <a:t>8/27/2024</a:t>
            </a:fld>
            <a:endParaRPr lang="en-US" dirty="0"/>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4CBCEA92-F142-4D57-B507-37BDAF44710C}" type="slidenum">
              <a:rPr lang="en-US" smtClean="0"/>
              <a:t>‹#›</a:t>
            </a:fld>
            <a:endParaRPr lang="en-US" dirty="0"/>
          </a:p>
        </p:txBody>
      </p:sp>
    </p:spTree>
    <p:extLst>
      <p:ext uri="{BB962C8B-B14F-4D97-AF65-F5344CB8AC3E}">
        <p14:creationId xmlns:p14="http://schemas.microsoft.com/office/powerpoint/2010/main" val="1402020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a:t>
            </a:fld>
            <a:endParaRPr lang="en-US" dirty="0"/>
          </a:p>
        </p:txBody>
      </p:sp>
    </p:spTree>
    <p:extLst>
      <p:ext uri="{BB962C8B-B14F-4D97-AF65-F5344CB8AC3E}">
        <p14:creationId xmlns:p14="http://schemas.microsoft.com/office/powerpoint/2010/main" val="649825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t>10</a:t>
            </a:fld>
            <a:endParaRPr lang="en-US" dirty="0"/>
          </a:p>
        </p:txBody>
      </p:sp>
    </p:spTree>
    <p:extLst>
      <p:ext uri="{BB962C8B-B14F-4D97-AF65-F5344CB8AC3E}">
        <p14:creationId xmlns:p14="http://schemas.microsoft.com/office/powerpoint/2010/main" val="72345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t>11</a:t>
            </a:fld>
            <a:endParaRPr lang="en-US" dirty="0"/>
          </a:p>
        </p:txBody>
      </p:sp>
    </p:spTree>
    <p:extLst>
      <p:ext uri="{BB962C8B-B14F-4D97-AF65-F5344CB8AC3E}">
        <p14:creationId xmlns:p14="http://schemas.microsoft.com/office/powerpoint/2010/main" val="1367657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t>12</a:t>
            </a:fld>
            <a:endParaRPr lang="en-US" dirty="0"/>
          </a:p>
        </p:txBody>
      </p:sp>
    </p:spTree>
    <p:extLst>
      <p:ext uri="{BB962C8B-B14F-4D97-AF65-F5344CB8AC3E}">
        <p14:creationId xmlns:p14="http://schemas.microsoft.com/office/powerpoint/2010/main" val="2436590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t>13</a:t>
            </a:fld>
            <a:endParaRPr lang="en-US" dirty="0"/>
          </a:p>
        </p:txBody>
      </p:sp>
    </p:spTree>
    <p:extLst>
      <p:ext uri="{BB962C8B-B14F-4D97-AF65-F5344CB8AC3E}">
        <p14:creationId xmlns:p14="http://schemas.microsoft.com/office/powerpoint/2010/main" val="2827375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t>14</a:t>
            </a:fld>
            <a:endParaRPr lang="en-US" dirty="0"/>
          </a:p>
        </p:txBody>
      </p:sp>
    </p:spTree>
    <p:extLst>
      <p:ext uri="{BB962C8B-B14F-4D97-AF65-F5344CB8AC3E}">
        <p14:creationId xmlns:p14="http://schemas.microsoft.com/office/powerpoint/2010/main" val="42421839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t>15</a:t>
            </a:fld>
            <a:endParaRPr lang="en-US" dirty="0"/>
          </a:p>
        </p:txBody>
      </p:sp>
    </p:spTree>
    <p:extLst>
      <p:ext uri="{BB962C8B-B14F-4D97-AF65-F5344CB8AC3E}">
        <p14:creationId xmlns:p14="http://schemas.microsoft.com/office/powerpoint/2010/main" val="2366708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t>16</a:t>
            </a:fld>
            <a:endParaRPr lang="en-US" dirty="0"/>
          </a:p>
        </p:txBody>
      </p:sp>
    </p:spTree>
    <p:extLst>
      <p:ext uri="{BB962C8B-B14F-4D97-AF65-F5344CB8AC3E}">
        <p14:creationId xmlns:p14="http://schemas.microsoft.com/office/powerpoint/2010/main" val="23272055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t>17</a:t>
            </a:fld>
            <a:endParaRPr lang="en-US" dirty="0"/>
          </a:p>
        </p:txBody>
      </p:sp>
    </p:spTree>
    <p:extLst>
      <p:ext uri="{BB962C8B-B14F-4D97-AF65-F5344CB8AC3E}">
        <p14:creationId xmlns:p14="http://schemas.microsoft.com/office/powerpoint/2010/main" val="2706235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t>18</a:t>
            </a:fld>
            <a:endParaRPr lang="en-US" dirty="0"/>
          </a:p>
        </p:txBody>
      </p:sp>
    </p:spTree>
    <p:extLst>
      <p:ext uri="{BB962C8B-B14F-4D97-AF65-F5344CB8AC3E}">
        <p14:creationId xmlns:p14="http://schemas.microsoft.com/office/powerpoint/2010/main" val="9683339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t>19</a:t>
            </a:fld>
            <a:endParaRPr lang="en-US" dirty="0"/>
          </a:p>
        </p:txBody>
      </p:sp>
    </p:spTree>
    <p:extLst>
      <p:ext uri="{BB962C8B-B14F-4D97-AF65-F5344CB8AC3E}">
        <p14:creationId xmlns:p14="http://schemas.microsoft.com/office/powerpoint/2010/main" val="642572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2</a:t>
            </a:fld>
            <a:endParaRPr lang="en-US" dirty="0"/>
          </a:p>
        </p:txBody>
      </p:sp>
    </p:spTree>
    <p:extLst>
      <p:ext uri="{BB962C8B-B14F-4D97-AF65-F5344CB8AC3E}">
        <p14:creationId xmlns:p14="http://schemas.microsoft.com/office/powerpoint/2010/main" val="11375766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t>20</a:t>
            </a:fld>
            <a:endParaRPr lang="en-US" dirty="0"/>
          </a:p>
        </p:txBody>
      </p:sp>
    </p:spTree>
    <p:extLst>
      <p:ext uri="{BB962C8B-B14F-4D97-AF65-F5344CB8AC3E}">
        <p14:creationId xmlns:p14="http://schemas.microsoft.com/office/powerpoint/2010/main" val="8396049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t>21</a:t>
            </a:fld>
            <a:endParaRPr lang="en-US" dirty="0"/>
          </a:p>
        </p:txBody>
      </p:sp>
    </p:spTree>
    <p:extLst>
      <p:ext uri="{BB962C8B-B14F-4D97-AF65-F5344CB8AC3E}">
        <p14:creationId xmlns:p14="http://schemas.microsoft.com/office/powerpoint/2010/main" val="39041490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t>22</a:t>
            </a:fld>
            <a:endParaRPr lang="en-US" dirty="0"/>
          </a:p>
        </p:txBody>
      </p:sp>
    </p:spTree>
    <p:extLst>
      <p:ext uri="{BB962C8B-B14F-4D97-AF65-F5344CB8AC3E}">
        <p14:creationId xmlns:p14="http://schemas.microsoft.com/office/powerpoint/2010/main" val="37890945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t>23</a:t>
            </a:fld>
            <a:endParaRPr lang="en-US" dirty="0"/>
          </a:p>
        </p:txBody>
      </p:sp>
    </p:spTree>
    <p:extLst>
      <p:ext uri="{BB962C8B-B14F-4D97-AF65-F5344CB8AC3E}">
        <p14:creationId xmlns:p14="http://schemas.microsoft.com/office/powerpoint/2010/main" val="8494211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t>24</a:t>
            </a:fld>
            <a:endParaRPr lang="en-US" dirty="0"/>
          </a:p>
        </p:txBody>
      </p:sp>
    </p:spTree>
    <p:extLst>
      <p:ext uri="{BB962C8B-B14F-4D97-AF65-F5344CB8AC3E}">
        <p14:creationId xmlns:p14="http://schemas.microsoft.com/office/powerpoint/2010/main" val="3573424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25</a:t>
            </a:fld>
            <a:endParaRPr lang="en-US" dirty="0"/>
          </a:p>
        </p:txBody>
      </p:sp>
    </p:spTree>
    <p:extLst>
      <p:ext uri="{BB962C8B-B14F-4D97-AF65-F5344CB8AC3E}">
        <p14:creationId xmlns:p14="http://schemas.microsoft.com/office/powerpoint/2010/main" val="630514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t>26</a:t>
            </a:fld>
            <a:endParaRPr lang="en-US" dirty="0"/>
          </a:p>
        </p:txBody>
      </p:sp>
    </p:spTree>
    <p:extLst>
      <p:ext uri="{BB962C8B-B14F-4D97-AF65-F5344CB8AC3E}">
        <p14:creationId xmlns:p14="http://schemas.microsoft.com/office/powerpoint/2010/main" val="3450951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a:t>
            </a:fld>
            <a:endParaRPr lang="en-US" dirty="0"/>
          </a:p>
        </p:txBody>
      </p:sp>
    </p:spTree>
    <p:extLst>
      <p:ext uri="{BB962C8B-B14F-4D97-AF65-F5344CB8AC3E}">
        <p14:creationId xmlns:p14="http://schemas.microsoft.com/office/powerpoint/2010/main" val="3587705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t>4</a:t>
            </a:fld>
            <a:endParaRPr lang="en-US" dirty="0"/>
          </a:p>
        </p:txBody>
      </p:sp>
    </p:spTree>
    <p:extLst>
      <p:ext uri="{BB962C8B-B14F-4D97-AF65-F5344CB8AC3E}">
        <p14:creationId xmlns:p14="http://schemas.microsoft.com/office/powerpoint/2010/main" val="2441216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t>5</a:t>
            </a:fld>
            <a:endParaRPr lang="en-US" dirty="0"/>
          </a:p>
        </p:txBody>
      </p:sp>
    </p:spTree>
    <p:extLst>
      <p:ext uri="{BB962C8B-B14F-4D97-AF65-F5344CB8AC3E}">
        <p14:creationId xmlns:p14="http://schemas.microsoft.com/office/powerpoint/2010/main" val="3986560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BCEA92-F142-4D57-B507-37BDAF44710C}" type="slidenum">
              <a:rPr lang="en-US" smtClean="0"/>
              <a:t>6</a:t>
            </a:fld>
            <a:endParaRPr lang="en-US" dirty="0"/>
          </a:p>
        </p:txBody>
      </p:sp>
    </p:spTree>
    <p:extLst>
      <p:ext uri="{BB962C8B-B14F-4D97-AF65-F5344CB8AC3E}">
        <p14:creationId xmlns:p14="http://schemas.microsoft.com/office/powerpoint/2010/main" val="3306728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BCEA92-F142-4D57-B507-37BDAF44710C}" type="slidenum">
              <a:rPr lang="en-US" smtClean="0"/>
              <a:t>7</a:t>
            </a:fld>
            <a:endParaRPr lang="en-US" dirty="0"/>
          </a:p>
        </p:txBody>
      </p:sp>
    </p:spTree>
    <p:extLst>
      <p:ext uri="{BB962C8B-B14F-4D97-AF65-F5344CB8AC3E}">
        <p14:creationId xmlns:p14="http://schemas.microsoft.com/office/powerpoint/2010/main" val="3796658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t>8</a:t>
            </a:fld>
            <a:endParaRPr lang="en-US" dirty="0"/>
          </a:p>
        </p:txBody>
      </p:sp>
    </p:spTree>
    <p:extLst>
      <p:ext uri="{BB962C8B-B14F-4D97-AF65-F5344CB8AC3E}">
        <p14:creationId xmlns:p14="http://schemas.microsoft.com/office/powerpoint/2010/main" val="2068905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t>9</a:t>
            </a:fld>
            <a:endParaRPr lang="en-US" dirty="0"/>
          </a:p>
        </p:txBody>
      </p:sp>
    </p:spTree>
    <p:extLst>
      <p:ext uri="{BB962C8B-B14F-4D97-AF65-F5344CB8AC3E}">
        <p14:creationId xmlns:p14="http://schemas.microsoft.com/office/powerpoint/2010/main" val="851421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hyperlink" Target="http://www.nealanalytics.com/neal-creative/templates/" TargetMode="Externa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nealanalytics.com/neal-creative/templates/"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hyperlink" Target="http://www.nealanalytics.com/neal-creative/templates/"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0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Tree>
    <p:extLst>
      <p:ext uri="{BB962C8B-B14F-4D97-AF65-F5344CB8AC3E}">
        <p14:creationId xmlns:p14="http://schemas.microsoft.com/office/powerpoint/2010/main" val="23010430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6096000" y="431800"/>
            <a:ext cx="5371038" cy="1830245"/>
          </a:xfrm>
        </p:spPr>
        <p:txBody>
          <a:bodyPr wrap="square" lIns="146304" rIns="146304">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293687" y="3436331"/>
            <a:ext cx="2286000" cy="1802032"/>
          </a:xfrm>
        </p:spPr>
        <p:txBody>
          <a:bodyPr lIns="182880" tIns="146304" rIns="182880"/>
          <a:lstStyle>
            <a:lvl1pPr marL="0" indent="0" algn="l">
              <a:buNone/>
              <a:defRPr sz="1600" b="1">
                <a:latin typeface="+mn-lt"/>
              </a:defRPr>
            </a:lvl1pPr>
            <a:lvl2pPr marL="0" indent="0" algn="l">
              <a:buNone/>
              <a:defRPr lang="en-US" sz="1400" b="0" kern="1200" dirty="0">
                <a:solidFill>
                  <a:schemeClr val="tx1"/>
                </a:solidFill>
                <a:latin typeface="+mn-lt"/>
                <a:ea typeface="+mn-ea"/>
                <a:cs typeface="+mn-cs"/>
              </a:defRPr>
            </a:lvl2pPr>
            <a:lvl3pPr marL="0" indent="0" algn="l">
              <a:buNone/>
              <a:defRPr sz="1200">
                <a:latin typeface="+mn-lt"/>
              </a:defRPr>
            </a:lvl3pPr>
            <a:lvl4pPr marL="0" indent="0" algn="l">
              <a:buNone/>
              <a:defRPr sz="1100">
                <a:latin typeface="+mn-lt"/>
              </a:defRPr>
            </a:lvl4pPr>
            <a:lvl5pPr marL="0" indent="0" algn="l">
              <a:buNone/>
              <a:defRPr sz="11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266101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0" name="Text Placeholder 8"/>
          <p:cNvSpPr>
            <a:spLocks noGrp="1"/>
          </p:cNvSpPr>
          <p:nvPr>
            <p:ph type="body" sz="quarter" idx="13"/>
          </p:nvPr>
        </p:nvSpPr>
        <p:spPr>
          <a:xfrm>
            <a:off x="502834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sz="1400" b="0">
                <a:solidFill>
                  <a:schemeClr val="tx1"/>
                </a:solidFill>
                <a:latin typeface="+mn-lt"/>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1" name="Text Placeholder 8"/>
          <p:cNvSpPr>
            <a:spLocks noGrp="1"/>
          </p:cNvSpPr>
          <p:nvPr>
            <p:ph type="body" sz="quarter" idx="14"/>
          </p:nvPr>
        </p:nvSpPr>
        <p:spPr>
          <a:xfrm>
            <a:off x="739567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8"/>
          <p:cNvSpPr>
            <a:spLocks noGrp="1"/>
          </p:cNvSpPr>
          <p:nvPr>
            <p:ph type="body" sz="quarter" idx="15"/>
          </p:nvPr>
        </p:nvSpPr>
        <p:spPr>
          <a:xfrm>
            <a:off x="9763006"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158804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tmplLst>
          <p:tmpl>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p:tmplLst>
          <p:tmpl>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0" grpId="0">
        <p:tmplLst>
          <p:tmpl>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p:tmplLst>
          <p:tmpl>
            <p:tnLst>
              <p:par>
                <p:cTn presetID="10" presetClass="entr" presetSubtype="0" fill="hold" nodeType="click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5" grpId="0">
        <p:tmplLst>
          <p:tmpl>
            <p:tnLst>
              <p:par>
                <p:cTn presetID="10"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304800" y="2598127"/>
            <a:ext cx="3714704" cy="2524794"/>
          </a:xfrm>
        </p:spPr>
        <p:txBody>
          <a:bodyPr lIns="91440" rIns="91440"/>
          <a:lstStyle>
            <a:lvl1pPr algn="ctr">
              <a:spcAft>
                <a:spcPts val="3000"/>
              </a:spcAft>
              <a:defRPr sz="24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idx="14"/>
          </p:nvPr>
        </p:nvSpPr>
        <p:spPr>
          <a:xfrm>
            <a:off x="4168631" y="2598127"/>
            <a:ext cx="3840480"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Click to 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9" name="Content Placeholder 2"/>
          <p:cNvSpPr>
            <a:spLocks noGrp="1"/>
          </p:cNvSpPr>
          <p:nvPr>
            <p:ph idx="15"/>
          </p:nvPr>
        </p:nvSpPr>
        <p:spPr>
          <a:xfrm>
            <a:off x="8158238" y="2598127"/>
            <a:ext cx="3773077"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Click to 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11" name="Freeform: Shape 10"/>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316322" y="339408"/>
            <a:ext cx="2375877" cy="535531"/>
          </a:xfrm>
        </p:spPr>
        <p:txBody>
          <a:bodyPr/>
          <a:lstStyle>
            <a:lvl1pPr algn="ctr">
              <a:defRPr lang="en-US" sz="3200" b="0" i="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a:t>
            </a:r>
          </a:p>
        </p:txBody>
      </p:sp>
      <p:sp>
        <p:nvSpPr>
          <p:cNvPr id="10" name="Text Placeholder 9"/>
          <p:cNvSpPr>
            <a:spLocks noGrp="1"/>
          </p:cNvSpPr>
          <p:nvPr>
            <p:ph type="body" sz="quarter" idx="16"/>
          </p:nvPr>
        </p:nvSpPr>
        <p:spPr>
          <a:xfrm>
            <a:off x="2879003" y="419100"/>
            <a:ext cx="9084398" cy="13700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31538659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8658"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7" name="Content Placeholder 2"/>
          <p:cNvSpPr>
            <a:spLocks noGrp="1"/>
          </p:cNvSpPr>
          <p:nvPr>
            <p:ph idx="14"/>
          </p:nvPr>
        </p:nvSpPr>
        <p:spPr>
          <a:xfrm>
            <a:off x="2483635"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5"/>
          </p:nvPr>
        </p:nvSpPr>
        <p:spPr>
          <a:xfrm>
            <a:off x="4898612"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6"/>
          </p:nvPr>
        </p:nvSpPr>
        <p:spPr>
          <a:xfrm>
            <a:off x="7313589"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idx="17"/>
          </p:nvPr>
        </p:nvSpPr>
        <p:spPr>
          <a:xfrm>
            <a:off x="9728566"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userDrawn="1"/>
        </p:nvSpPr>
        <p:spPr>
          <a:xfrm>
            <a:off x="297258"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2712235"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7542189"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9957166"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5127212"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p:cNvSpPr>
            <a:spLocks noGrp="1"/>
          </p:cNvSpPr>
          <p:nvPr>
            <p:ph type="body" sz="quarter" idx="13" hasCustomPrompt="1"/>
          </p:nvPr>
        </p:nvSpPr>
        <p:spPr>
          <a:xfrm>
            <a:off x="0" y="470361"/>
            <a:ext cx="12192000" cy="535531"/>
          </a:xfrm>
        </p:spPr>
        <p:txBody>
          <a:bodyPr/>
          <a:lstStyle>
            <a:lvl1pPr marL="0" indent="0" algn="ctr" defTabSz="914400" rtl="0" eaLnBrk="1" latinLnBrk="0" hangingPunct="1">
              <a:lnSpc>
                <a:spcPct val="90000"/>
              </a:lnSpc>
              <a:spcBef>
                <a:spcPts val="1000"/>
              </a:spcBef>
              <a:buFont typeface="Arial" panose="020B0604020202020204" pitchFamily="34" charset="0"/>
              <a:buNone/>
              <a:defRPr lang="en-US" sz="3200" b="0" kern="1200" dirty="0">
                <a:solidFill>
                  <a:schemeClr val="tx1">
                    <a:lumMod val="85000"/>
                    <a:lumOff val="15000"/>
                  </a:schemeClr>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7" name="Content Placeholder 2"/>
          <p:cNvSpPr>
            <a:spLocks noGrp="1"/>
          </p:cNvSpPr>
          <p:nvPr>
            <p:ph idx="18" hasCustomPrompt="1"/>
          </p:nvPr>
        </p:nvSpPr>
        <p:spPr>
          <a:xfrm>
            <a:off x="68658" y="2577396"/>
            <a:ext cx="2377440" cy="840230"/>
          </a:xfrm>
        </p:spPr>
        <p:txBody>
          <a:bodyPr lIns="146304" rIns="146304"/>
          <a:lstStyle>
            <a:lvl1pPr marL="0" algn="ctr" defTabSz="914400" rtl="0" eaLnBrk="1" latinLnBrk="0" hangingPunct="1">
              <a:defRPr lang="en-US" sz="5400"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8" name="Content Placeholder 2"/>
          <p:cNvSpPr>
            <a:spLocks noGrp="1"/>
          </p:cNvSpPr>
          <p:nvPr>
            <p:ph idx="19" hasCustomPrompt="1"/>
          </p:nvPr>
        </p:nvSpPr>
        <p:spPr>
          <a:xfrm>
            <a:off x="2483635" y="2577396"/>
            <a:ext cx="2377440" cy="840230"/>
          </a:xfrm>
        </p:spPr>
        <p:txBody>
          <a:bodyPr lIns="146304" rIns="146304"/>
          <a:lstStyle>
            <a:lvl1pPr algn="ctr">
              <a:defRPr lang="en-US" sz="5400" b="1"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buFont typeface="Arial" panose="020B0604020202020204" pitchFamily="34" charset="0"/>
              <a:buNone/>
            </a:pPr>
            <a:r>
              <a:rPr lang="en-US" dirty="0"/>
              <a:t>#</a:t>
            </a:r>
          </a:p>
        </p:txBody>
      </p:sp>
      <p:sp>
        <p:nvSpPr>
          <p:cNvPr id="19" name="Content Placeholder 2"/>
          <p:cNvSpPr>
            <a:spLocks noGrp="1"/>
          </p:cNvSpPr>
          <p:nvPr>
            <p:ph idx="20" hasCustomPrompt="1"/>
          </p:nvPr>
        </p:nvSpPr>
        <p:spPr>
          <a:xfrm>
            <a:off x="4898612"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0" name="Content Placeholder 2"/>
          <p:cNvSpPr>
            <a:spLocks noGrp="1"/>
          </p:cNvSpPr>
          <p:nvPr>
            <p:ph idx="21" hasCustomPrompt="1"/>
          </p:nvPr>
        </p:nvSpPr>
        <p:spPr>
          <a:xfrm>
            <a:off x="7313589"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1" name="Content Placeholder 2"/>
          <p:cNvSpPr>
            <a:spLocks noGrp="1"/>
          </p:cNvSpPr>
          <p:nvPr>
            <p:ph idx="22" hasCustomPrompt="1"/>
          </p:nvPr>
        </p:nvSpPr>
        <p:spPr>
          <a:xfrm>
            <a:off x="9728566"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Tree>
    <p:extLst>
      <p:ext uri="{BB962C8B-B14F-4D97-AF65-F5344CB8AC3E}">
        <p14:creationId xmlns:p14="http://schemas.microsoft.com/office/powerpoint/2010/main" val="324911818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14:presetBounceEnd="32000">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14:bounceEnd="32000">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14:presetBounceEnd="32000">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14:bounceEnd="32000">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14:presetBounceEnd="32000">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14:bounceEnd="32000">
                                          <p:cBhvr additive="base">
                                            <p:cTn id="39"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14:presetBounceEnd="32000">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14:bounceEnd="32000">
                                          <p:cBhvr additive="base">
                                            <p:cTn id="53"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14:presetBounceEnd="32000">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14:bounceEnd="32000">
                                          <p:cBhvr additive="base">
                                            <p:cTn id="67"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14:presetBounceEnd="32000">
                      <p:stCondLst>
                        <p:cond delay="0"/>
                      </p:stCondLst>
                      <p:childTnLst>
                        <p:set>
                          <p:cBhvr>
                            <p:cTn dur="1" fill="hold">
                              <p:stCondLst>
                                <p:cond delay="0"/>
                              </p:stCondLst>
                            </p:cTn>
                            <p:tgtEl>
                              <p:spTgt spid="17"/>
                            </p:tgtEl>
                            <p:attrNameLst>
                              <p:attrName>style.visibility</p:attrName>
                            </p:attrNameLst>
                          </p:cBhvr>
                          <p:to>
                            <p:strVal val="visible"/>
                          </p:to>
                        </p:set>
                        <p:anim calcmode="lin" valueType="num" p14:bounceEnd="32000">
                          <p:cBhvr additive="base">
                            <p:cTn dur="750" fill="hold"/>
                            <p:tgtEl>
                              <p:spTgt spid="17"/>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14:presetBounceEnd="32000">
                      <p:stCondLst>
                        <p:cond delay="0"/>
                      </p:stCondLst>
                      <p:childTnLst>
                        <p:set>
                          <p:cBhvr>
                            <p:cTn dur="1" fill="hold">
                              <p:stCondLst>
                                <p:cond delay="0"/>
                              </p:stCondLst>
                            </p:cTn>
                            <p:tgtEl>
                              <p:spTgt spid="18"/>
                            </p:tgtEl>
                            <p:attrNameLst>
                              <p:attrName>style.visibility</p:attrName>
                            </p:attrNameLst>
                          </p:cBhvr>
                          <p:to>
                            <p:strVal val="visible"/>
                          </p:to>
                        </p:set>
                        <p:anim calcmode="lin" valueType="num" p14:bounceEnd="32000">
                          <p:cBhvr additive="base">
                            <p:cTn dur="750" fill="hold"/>
                            <p:tgtEl>
                              <p:spTgt spid="18"/>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14:presetBounceEnd="32000">
                      <p:stCondLst>
                        <p:cond delay="0"/>
                      </p:stCondLst>
                      <p:childTnLst>
                        <p:set>
                          <p:cBhvr>
                            <p:cTn dur="1" fill="hold">
                              <p:stCondLst>
                                <p:cond delay="0"/>
                              </p:stCondLst>
                            </p:cTn>
                            <p:tgtEl>
                              <p:spTgt spid="19"/>
                            </p:tgtEl>
                            <p:attrNameLst>
                              <p:attrName>style.visibility</p:attrName>
                            </p:attrNameLst>
                          </p:cBhvr>
                          <p:to>
                            <p:strVal val="visible"/>
                          </p:to>
                        </p:set>
                        <p:anim calcmode="lin" valueType="num" p14:bounceEnd="32000">
                          <p:cBhvr additive="base">
                            <p:cTn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14:presetBounceEnd="32000">
                      <p:stCondLst>
                        <p:cond delay="0"/>
                      </p:stCondLst>
                      <p:childTnLst>
                        <p:set>
                          <p:cBhvr>
                            <p:cTn dur="1" fill="hold">
                              <p:stCondLst>
                                <p:cond delay="0"/>
                              </p:stCondLst>
                            </p:cTn>
                            <p:tgtEl>
                              <p:spTgt spid="20"/>
                            </p:tgtEl>
                            <p:attrNameLst>
                              <p:attrName>style.visibility</p:attrName>
                            </p:attrNameLst>
                          </p:cBhvr>
                          <p:to>
                            <p:strVal val="visible"/>
                          </p:to>
                        </p:set>
                        <p:anim calcmode="lin" valueType="num" p14:bounceEnd="32000">
                          <p:cBhvr additive="base">
                            <p:cTn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14:presetBounceEnd="32000">
                      <p:stCondLst>
                        <p:cond delay="0"/>
                      </p:stCondLst>
                      <p:childTnLst>
                        <p:set>
                          <p:cBhvr>
                            <p:cTn dur="1" fill="hold">
                              <p:stCondLst>
                                <p:cond delay="0"/>
                              </p:stCondLst>
                            </p:cTn>
                            <p:tgtEl>
                              <p:spTgt spid="21"/>
                            </p:tgtEl>
                            <p:attrNameLst>
                              <p:attrName>style.visibility</p:attrName>
                            </p:attrNameLst>
                          </p:cBhvr>
                          <p:to>
                            <p:strVal val="visible"/>
                          </p:to>
                        </p:set>
                        <p:anim calcmode="lin" valueType="num" p14:bounceEnd="32000">
                          <p:cBhvr additive="base">
                            <p:cTn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750" fill="hold"/>
                                            <p:tgtEl>
                                              <p:spTgt spid="19"/>
                                            </p:tgtEl>
                                            <p:attrNameLst>
                                              <p:attrName>ppt_x</p:attrName>
                                            </p:attrNameLst>
                                          </p:cBhvr>
                                          <p:tavLst>
                                            <p:tav tm="0">
                                              <p:val>
                                                <p:strVal val="#ppt_x"/>
                                              </p:val>
                                            </p:tav>
                                            <p:tav tm="100000">
                                              <p:val>
                                                <p:strVal val="#ppt_x"/>
                                              </p:val>
                                            </p:tav>
                                          </p:tavLst>
                                        </p:anim>
                                        <p:anim calcmode="lin" valueType="num">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750" fill="hold"/>
                                            <p:tgtEl>
                                              <p:spTgt spid="20"/>
                                            </p:tgtEl>
                                            <p:attrNameLst>
                                              <p:attrName>ppt_x</p:attrName>
                                            </p:attrNameLst>
                                          </p:cBhvr>
                                          <p:tavLst>
                                            <p:tav tm="0">
                                              <p:val>
                                                <p:strVal val="#ppt_x"/>
                                              </p:val>
                                            </p:tav>
                                            <p:tav tm="100000">
                                              <p:val>
                                                <p:strVal val="#ppt_x"/>
                                              </p:val>
                                            </p:tav>
                                          </p:tavLst>
                                        </p:anim>
                                        <p:anim calcmode="lin" valueType="num">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750" fill="hold"/>
                                            <p:tgtEl>
                                              <p:spTgt spid="21"/>
                                            </p:tgtEl>
                                            <p:attrNameLst>
                                              <p:attrName>ppt_x</p:attrName>
                                            </p:attrNameLst>
                                          </p:cBhvr>
                                          <p:tavLst>
                                            <p:tav tm="0">
                                              <p:val>
                                                <p:strVal val="#ppt_x"/>
                                              </p:val>
                                            </p:tav>
                                            <p:tav tm="100000">
                                              <p:val>
                                                <p:strVal val="#ppt_x"/>
                                              </p:val>
                                            </p:tav>
                                          </p:tavLst>
                                        </p:anim>
                                        <p:anim calcmode="lin" valueType="num">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ppt_x"/>
                              </p:val>
                            </p:tav>
                            <p:tav tm="100000">
                              <p:val>
                                <p:strVal val="#ppt_x"/>
                              </p:val>
                            </p:tav>
                          </p:tavLst>
                        </p:anim>
                        <p:anim calcmode="lin" valueType="num">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ppt_x"/>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dirty="0"/>
              <a:t>Click icon to add pictures or go online at…</a:t>
            </a:r>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8" name="Text Placeholder 6"/>
          <p:cNvSpPr>
            <a:spLocks noGrp="1"/>
          </p:cNvSpPr>
          <p:nvPr>
            <p:ph type="body" sz="quarter" idx="11"/>
          </p:nvPr>
        </p:nvSpPr>
        <p:spPr>
          <a:xfrm>
            <a:off x="0" y="342805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0" y="1554163"/>
            <a:ext cx="60960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0"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465193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endParaRPr lang="en-US" dirty="0"/>
          </a:p>
        </p:txBody>
      </p:sp>
      <p:sp>
        <p:nvSpPr>
          <p:cNvPr id="4" name="Slide Number Placeholder 5"/>
          <p:cNvSpPr>
            <a:spLocks noGrp="1"/>
          </p:cNvSpPr>
          <p:nvPr>
            <p:ph type="sldNum" sz="quarter" idx="4"/>
          </p:nvPr>
        </p:nvSpPr>
        <p:spPr>
          <a:xfrm>
            <a:off x="11837561" y="6484937"/>
            <a:ext cx="387743" cy="365125"/>
          </a:xfrm>
          <a:prstGeom prst="rect">
            <a:avLst/>
          </a:prstGeom>
        </p:spPr>
        <p:txBody>
          <a:bodyPr vert="horz" lIns="91440" tIns="45720" rIns="91440" bIns="45720" rtlCol="0" anchor="ctr"/>
          <a:lstStyle>
            <a:lvl1pPr algn="r">
              <a:defRPr sz="1100">
                <a:solidFill>
                  <a:schemeClr val="bg1"/>
                </a:solidFill>
              </a:defRPr>
            </a:lvl1pPr>
          </a:lstStyle>
          <a:p>
            <a:fld id="{5AE1514C-5E56-4738-A1FF-4B1CFD2A3E36}" type="slidenum">
              <a:rPr lang="en-US" smtClean="0"/>
              <a:pPr/>
              <a:t>‹#›</a:t>
            </a:fld>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9" name="Text Placeholder 6"/>
          <p:cNvSpPr>
            <a:spLocks noGrp="1"/>
          </p:cNvSpPr>
          <p:nvPr>
            <p:ph type="body" sz="quarter" idx="11"/>
          </p:nvPr>
        </p:nvSpPr>
        <p:spPr>
          <a:xfrm>
            <a:off x="0" y="3429000"/>
            <a:ext cx="6096000" cy="2594043"/>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spcAft>
                <a:spcPts val="600"/>
              </a:spcAft>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0" y="1554163"/>
            <a:ext cx="6096000" cy="548957"/>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2" name="Slide Number Placeholder 7"/>
          <p:cNvSpPr txBox="1">
            <a:spLocks/>
          </p:cNvSpPr>
          <p:nvPr userDrawn="1"/>
        </p:nvSpPr>
        <p:spPr>
          <a:xfrm>
            <a:off x="10343911" y="6498718"/>
            <a:ext cx="523406" cy="365125"/>
          </a:xfrm>
          <a:prstGeom prst="rect">
            <a:avLst/>
          </a:prstGeom>
        </p:spPr>
        <p:txBody>
          <a:bodyPr vert="horz" wrap="none" lIns="91440" tIns="45720" rIns="91440" bIns="45720" rtlCol="0" anchor="ct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97E989-D798-4C62-8E93-3D2D613C2488}" type="slidenum">
              <a:rPr lang="en-US" smtClean="0">
                <a:solidFill>
                  <a:schemeClr val="bg1"/>
                </a:solidFill>
              </a:rPr>
              <a:pPr/>
              <a:t>‹#›</a:t>
            </a:fld>
            <a:endParaRPr lang="en-US" dirty="0">
              <a:solidFill>
                <a:schemeClr val="bg1"/>
              </a:solidFill>
            </a:endParaRPr>
          </a:p>
        </p:txBody>
      </p:sp>
    </p:spTree>
    <p:extLst>
      <p:ext uri="{BB962C8B-B14F-4D97-AF65-F5344CB8AC3E}">
        <p14:creationId xmlns:p14="http://schemas.microsoft.com/office/powerpoint/2010/main" val="443957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0" y="342900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3" name="Text Placeholder 2"/>
          <p:cNvSpPr>
            <a:spLocks noGrp="1"/>
          </p:cNvSpPr>
          <p:nvPr>
            <p:ph type="body" sz="quarter" idx="19"/>
          </p:nvPr>
        </p:nvSpPr>
        <p:spPr>
          <a:xfrm>
            <a:off x="0" y="1554163"/>
            <a:ext cx="6129304"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888233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8" name="Text Placeholder 6"/>
          <p:cNvSpPr>
            <a:spLocks noGrp="1"/>
          </p:cNvSpPr>
          <p:nvPr>
            <p:ph type="body" sz="quarter" idx="11"/>
          </p:nvPr>
        </p:nvSpPr>
        <p:spPr>
          <a:xfrm>
            <a:off x="6094443" y="3425619"/>
            <a:ext cx="6097555"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6094443" y="1554163"/>
            <a:ext cx="6097556"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0"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79820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0" y="0"/>
            <a:ext cx="6094444" cy="6856100"/>
          </a:xfrm>
          <a:blipFill>
            <a:blip r:embed="rId2"/>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8" name="Text Placeholder 6"/>
          <p:cNvSpPr>
            <a:spLocks noGrp="1"/>
          </p:cNvSpPr>
          <p:nvPr>
            <p:ph type="body" sz="quarter" idx="11"/>
          </p:nvPr>
        </p:nvSpPr>
        <p:spPr>
          <a:xfrm>
            <a:off x="6180534" y="3429000"/>
            <a:ext cx="6011466"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6180534" y="1554163"/>
            <a:ext cx="57912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1"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2"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41761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4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0"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6138266" y="3457545"/>
            <a:ext cx="6053733"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9" hasCustomPrompt="1"/>
          </p:nvPr>
        </p:nvSpPr>
        <p:spPr>
          <a:xfrm>
            <a:off x="6138267"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50/50 photo layout</a:t>
            </a:r>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6288845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6096000" y="2356398"/>
            <a:ext cx="6096000" cy="2145203"/>
          </a:xfrm>
        </p:spPr>
        <p:txBody>
          <a:bodyPr anchor="ctr" anchorCtr="0"/>
          <a:lstStyle>
            <a:lvl1pPr algn="ctr" defTabSz="914400" rtl="0" eaLnBrk="1" latinLnBrk="0" hangingPunct="1">
              <a:lnSpc>
                <a:spcPct val="90000"/>
              </a:lnSpc>
              <a:spcBef>
                <a:spcPts val="2400"/>
              </a:spcBef>
              <a:spcAft>
                <a:spcPts val="6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spcBef>
                <a:spcPts val="0"/>
              </a:spcBef>
              <a:spcAft>
                <a:spcPts val="600"/>
              </a:spcAft>
              <a:defRPr sz="2800"/>
            </a:lvl2pPr>
            <a:lvl3pPr algn="ctr">
              <a:spcBef>
                <a:spcPts val="0"/>
              </a:spcBef>
              <a:spcAft>
                <a:spcPts val="600"/>
              </a:spcAft>
              <a:defRPr lang="en-US" sz="2400" b="0" kern="1200" dirty="0">
                <a:solidFill>
                  <a:schemeClr val="tx1">
                    <a:lumMod val="85000"/>
                    <a:lumOff val="15000"/>
                  </a:schemeClr>
                </a:solidFill>
                <a:latin typeface="+mn-lt"/>
                <a:ea typeface="+mn-ea"/>
                <a:cs typeface="+mn-cs"/>
              </a:defRPr>
            </a:lvl3pPr>
            <a:lvl4pPr algn="ctr">
              <a:spcBef>
                <a:spcPts val="0"/>
              </a:spcBef>
              <a:spcAft>
                <a:spcPts val="600"/>
              </a:spcAft>
              <a:defRPr sz="2000" b="1"/>
            </a:lvl4pPr>
            <a:lvl5pPr algn="ctr">
              <a:spcBef>
                <a:spcPts val="0"/>
              </a:spcBef>
              <a:spcAft>
                <a:spcPts val="600"/>
              </a:spcAf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3806054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with number">
    <p:bg>
      <p:bgPr>
        <a:solidFill>
          <a:schemeClr val="tx2"/>
        </a:solidFill>
        <a:effectLst/>
      </p:bgPr>
    </p:bg>
    <p:spTree>
      <p:nvGrpSpPr>
        <p:cNvPr id="1" name=""/>
        <p:cNvGrpSpPr/>
        <p:nvPr/>
      </p:nvGrpSpPr>
      <p:grpSpPr>
        <a:xfrm>
          <a:off x="0" y="0"/>
          <a:ext cx="0" cy="0"/>
          <a:chOff x="0" y="0"/>
          <a:chExt cx="0" cy="0"/>
        </a:xfrm>
      </p:grpSpPr>
      <p:sp>
        <p:nvSpPr>
          <p:cNvPr id="19" name="Freeform: Shape 18"/>
          <p:cNvSpPr/>
          <p:nvPr userDrawn="1"/>
        </p:nvSpPr>
        <p:spPr>
          <a:xfrm>
            <a:off x="3803737" y="-65233"/>
            <a:ext cx="4584526" cy="2297766"/>
          </a:xfrm>
          <a:custGeom>
            <a:avLst/>
            <a:gdLst>
              <a:gd name="connsiteX0" fmla="*/ 278 w 4584526"/>
              <a:gd name="connsiteY0" fmla="*/ 0 h 2297766"/>
              <a:gd name="connsiteX1" fmla="*/ 4584248 w 4584526"/>
              <a:gd name="connsiteY1" fmla="*/ 0 h 2297766"/>
              <a:gd name="connsiteX2" fmla="*/ 4584526 w 4584526"/>
              <a:gd name="connsiteY2" fmla="*/ 5503 h 2297766"/>
              <a:gd name="connsiteX3" fmla="*/ 2292263 w 4584526"/>
              <a:gd name="connsiteY3" fmla="*/ 2297766 h 2297766"/>
              <a:gd name="connsiteX4" fmla="*/ 0 w 4584526"/>
              <a:gd name="connsiteY4" fmla="*/ 5503 h 2297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4526" h="2297766">
                <a:moveTo>
                  <a:pt x="278" y="0"/>
                </a:moveTo>
                <a:lnTo>
                  <a:pt x="4584248" y="0"/>
                </a:lnTo>
                <a:lnTo>
                  <a:pt x="4584526" y="5503"/>
                </a:lnTo>
                <a:cubicBezTo>
                  <a:pt x="4584526" y="1271485"/>
                  <a:pt x="3558245" y="2297766"/>
                  <a:pt x="2292263" y="2297766"/>
                </a:cubicBezTo>
                <a:cubicBezTo>
                  <a:pt x="1026281" y="2297766"/>
                  <a:pt x="0" y="1271485"/>
                  <a:pt x="0" y="5503"/>
                </a:cubicBezTo>
                <a:close/>
              </a:path>
            </a:pathLst>
          </a:custGeom>
          <a:solidFill>
            <a:srgbClr val="000000"/>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17" name="Footer Placeholder 4"/>
          <p:cNvSpPr txBox="1">
            <a:spLocks/>
          </p:cNvSpPr>
          <p:nvPr userDrawn="1"/>
        </p:nvSpPr>
        <p:spPr>
          <a:xfrm>
            <a:off x="4038600" y="6356350"/>
            <a:ext cx="4114800" cy="365125"/>
          </a:xfrm>
          <a:prstGeom prst="rect">
            <a:avLst/>
          </a:prstGeom>
        </p:spPr>
        <p:txBody>
          <a:bodyPr/>
          <a:lstStyle>
            <a:defPPr>
              <a:defRPr lang="en-U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3" name="Title 2"/>
          <p:cNvSpPr>
            <a:spLocks noGrp="1"/>
          </p:cNvSpPr>
          <p:nvPr>
            <p:ph type="title" hasCustomPrompt="1"/>
          </p:nvPr>
        </p:nvSpPr>
        <p:spPr>
          <a:xfrm>
            <a:off x="302995" y="3383280"/>
            <a:ext cx="11660405" cy="625641"/>
          </a:xfrm>
          <a:prstGeom prst="rect">
            <a:avLst/>
          </a:prstGeom>
        </p:spPr>
        <p:txBody>
          <a:bodyPr vert="horz" lIns="457200" tIns="45720" rIns="457200" bIns="45720" rtlCol="0" anchor="b">
            <a:noAutofit/>
          </a:bodyPr>
          <a:lstStyle>
            <a:lvl1pPr algn="ctr" defTabSz="914400" rtl="0" eaLnBrk="1" latinLnBrk="0" hangingPunct="1">
              <a:lnSpc>
                <a:spcPct val="90000"/>
              </a:lnSpc>
              <a:spcBef>
                <a:spcPct val="0"/>
              </a:spcBef>
              <a:buNone/>
              <a:defRPr lang="en-US" sz="4800" b="1" i="0" kern="1200" spc="40" baseline="0" dirty="0">
                <a:gradFill>
                  <a:gsLst>
                    <a:gs pos="0">
                      <a:schemeClr val="accent1">
                        <a:lumMod val="5000"/>
                        <a:lumOff val="95000"/>
                      </a:schemeClr>
                    </a:gs>
                    <a:gs pos="100000">
                      <a:schemeClr val="bg1"/>
                    </a:gs>
                  </a:gsLst>
                  <a:lin ang="5400000" scaled="1"/>
                </a:gradFill>
                <a:latin typeface="+mn-lt"/>
                <a:ea typeface="+mn-ea"/>
                <a:cs typeface="Segoe UI Semilight" panose="020B0402040204020203" pitchFamily="34" charset="0"/>
              </a:defRPr>
            </a:lvl1pPr>
          </a:lstStyle>
          <a:p>
            <a:pPr marL="0" marR="0" lvl="0" indent="0" fontAlgn="auto">
              <a:spcAft>
                <a:spcPts val="0"/>
              </a:spcAft>
              <a:buClrTx/>
              <a:buSzTx/>
              <a:buFontTx/>
              <a:tabLst/>
            </a:pPr>
            <a:r>
              <a:rPr lang="en-US" dirty="0"/>
              <a:t>CLICK TO EDIT MASTER TITLE STYLE</a:t>
            </a:r>
          </a:p>
        </p:txBody>
      </p:sp>
      <p:sp>
        <p:nvSpPr>
          <p:cNvPr id="22" name="Text Placeholder 3"/>
          <p:cNvSpPr>
            <a:spLocks noGrp="1"/>
          </p:cNvSpPr>
          <p:nvPr>
            <p:ph type="body" sz="quarter" idx="10" hasCustomPrompt="1"/>
          </p:nvPr>
        </p:nvSpPr>
        <p:spPr>
          <a:xfrm>
            <a:off x="3923323" y="186061"/>
            <a:ext cx="4376615" cy="627351"/>
          </a:xfrm>
        </p:spPr>
        <p:txBody>
          <a:bodyPr/>
          <a:lstStyle>
            <a:lvl1pPr algn="ctr">
              <a:defRPr sz="2000">
                <a:solidFill>
                  <a:schemeClr val="bg1"/>
                </a:solidFill>
              </a:defRPr>
            </a:lvl1pPr>
            <a:lvl2pPr algn="ctr">
              <a:defRPr sz="1400">
                <a:solidFill>
                  <a:schemeClr val="bg1"/>
                </a:solidFill>
              </a:defRPr>
            </a:lvl2pPr>
            <a:lvl3pPr algn="ctr">
              <a:defRPr>
                <a:solidFill>
                  <a:schemeClr val="bg1"/>
                </a:solidFill>
              </a:defRPr>
            </a:lvl3pPr>
            <a:lvl4pPr algn="ctr">
              <a:defRPr>
                <a:solidFill>
                  <a:schemeClr val="bg1"/>
                </a:solidFill>
              </a:defRPr>
            </a:lvl4pPr>
            <a:lvl5pPr>
              <a:defRPr>
                <a:solidFill>
                  <a:schemeClr val="bg1"/>
                </a:solidFill>
              </a:defRPr>
            </a:lvl5pPr>
          </a:lstStyle>
          <a:p>
            <a:pPr lvl="0"/>
            <a:r>
              <a:rPr lang="en-US" dirty="0"/>
              <a:t>Add Your Section Title Here</a:t>
            </a:r>
          </a:p>
          <a:p>
            <a:pPr lvl="1"/>
            <a:r>
              <a:rPr lang="en-US" dirty="0"/>
              <a:t>1</a:t>
            </a:r>
          </a:p>
        </p:txBody>
      </p:sp>
      <p:sp>
        <p:nvSpPr>
          <p:cNvPr id="23" name="Text Placeholder 3"/>
          <p:cNvSpPr>
            <a:spLocks noGrp="1"/>
          </p:cNvSpPr>
          <p:nvPr>
            <p:ph type="body" sz="quarter" idx="11" hasCustomPrompt="1"/>
          </p:nvPr>
        </p:nvSpPr>
        <p:spPr>
          <a:xfrm>
            <a:off x="304801" y="4206240"/>
            <a:ext cx="11658600" cy="424732"/>
          </a:xfrm>
        </p:spPr>
        <p:txBody>
          <a:bodyPr lIns="457200" rIns="457200"/>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2400" b="0" i="0" u="none" strike="noStrike" kern="1200" cap="none" spc="0" normalizeH="0" baseline="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rPr>
              <a:t>Add a short summary sentence here about title/statement above</a:t>
            </a:r>
          </a:p>
        </p:txBody>
      </p:sp>
      <p:sp>
        <p:nvSpPr>
          <p:cNvPr id="6" name="Text Placeholder 5"/>
          <p:cNvSpPr>
            <a:spLocks noGrp="1"/>
          </p:cNvSpPr>
          <p:nvPr>
            <p:ph type="body" sz="quarter" idx="12" hasCustomPrompt="1"/>
          </p:nvPr>
        </p:nvSpPr>
        <p:spPr>
          <a:xfrm>
            <a:off x="5737094" y="1007413"/>
            <a:ext cx="792205" cy="1200329"/>
          </a:xfrm>
        </p:spPr>
        <p:txBody>
          <a:bodyPr wrap="none" anchor="ctr"/>
          <a:lstStyle>
            <a:lvl1pPr algn="ctr">
              <a:defRPr kumimoji="0" lang="en-US" sz="8000" b="1" i="0" u="none" strike="noStrike" kern="1200" cap="none" spc="0" normalizeH="0" baseline="0" dirty="0">
                <a:ln>
                  <a:noFill/>
                </a:ln>
                <a:solidFill>
                  <a:schemeClr val="accent4"/>
                </a:solidFill>
                <a:effectLst/>
                <a:uLnTx/>
                <a:uFillTx/>
                <a:latin typeface="Segoe UI" panose="020B0502040204020203" pitchFamily="34" charset="0"/>
                <a:ea typeface="+mn-ea"/>
                <a:cs typeface="Segoe UI" panose="020B0502040204020203"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t>
            </a:r>
          </a:p>
        </p:txBody>
      </p:sp>
    </p:spTree>
    <p:extLst>
      <p:ext uri="{BB962C8B-B14F-4D97-AF65-F5344CB8AC3E}">
        <p14:creationId xmlns:p14="http://schemas.microsoft.com/office/powerpoint/2010/main" val="2641874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3_50-50 Left Photo Layout with text">
    <p:spTree>
      <p:nvGrpSpPr>
        <p:cNvPr id="1" name=""/>
        <p:cNvGrpSpPr/>
        <p:nvPr/>
      </p:nvGrpSpPr>
      <p:grpSpPr>
        <a:xfrm>
          <a:off x="0" y="0"/>
          <a:ext cx="0" cy="0"/>
          <a:chOff x="0" y="0"/>
          <a:chExt cx="0" cy="0"/>
        </a:xfrm>
      </p:grpSpPr>
      <p:sp>
        <p:nvSpPr>
          <p:cNvPr id="10" name="Picture Placeholder 9"/>
          <p:cNvSpPr>
            <a:spLocks noGrp="1"/>
          </p:cNvSpPr>
          <p:nvPr>
            <p:ph type="pic" sz="quarter" idx="12" hasCustomPrompt="1"/>
          </p:nvPr>
        </p:nvSpPr>
        <p:spPr>
          <a:xfrm>
            <a:off x="0" y="0"/>
            <a:ext cx="12190413" cy="6858000"/>
          </a:xfrm>
          <a:blipFill>
            <a:blip r:embed="rId2"/>
            <a:stretch>
              <a:fillRect/>
            </a:stretch>
          </a:blipFill>
        </p:spPr>
        <p:txBody>
          <a:bodyPr anchor="ctr" anchorCtr="0">
            <a:noAutofit/>
          </a:bodyPr>
          <a:lstStyle>
            <a:lvl1pPr algn="r">
              <a:defRPr baseline="0"/>
            </a:lvl1pPr>
          </a:lstStyle>
          <a:p>
            <a:r>
              <a:rPr lang="en-US" dirty="0"/>
              <a:t>Full Bleed Picture</a:t>
            </a:r>
          </a:p>
        </p:txBody>
      </p:sp>
      <p:sp>
        <p:nvSpPr>
          <p:cNvPr id="7"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Text Placeholder 6"/>
          <p:cNvSpPr>
            <a:spLocks noGrp="1"/>
          </p:cNvSpPr>
          <p:nvPr>
            <p:ph type="body" sz="quarter" idx="11"/>
          </p:nvPr>
        </p:nvSpPr>
        <p:spPr>
          <a:xfrm>
            <a:off x="304800" y="3429000"/>
            <a:ext cx="5960269"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sz="quarter" idx="19" hasCustomPrompt="1"/>
          </p:nvPr>
        </p:nvSpPr>
        <p:spPr>
          <a:xfrm>
            <a:off x="304800"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Headline</a:t>
            </a:r>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7891402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6691981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2"/>
      </p:bgRef>
    </p:bg>
    <p:spTree>
      <p:nvGrpSpPr>
        <p:cNvPr id="1" name=""/>
        <p:cNvGrpSpPr/>
        <p:nvPr/>
      </p:nvGrpSpPr>
      <p:grpSpPr>
        <a:xfrm>
          <a:off x="0" y="0"/>
          <a:ext cx="0" cy="0"/>
          <a:chOff x="0" y="0"/>
          <a:chExt cx="0" cy="0"/>
        </a:xfrm>
      </p:grpSpPr>
      <p:sp>
        <p:nvSpPr>
          <p:cNvPr id="7" name="Picture Placeholder 6"/>
          <p:cNvSpPr>
            <a:spLocks noGrp="1" noChangeAspect="1"/>
          </p:cNvSpPr>
          <p:nvPr>
            <p:ph type="pic" sz="quarter" idx="14"/>
          </p:nvPr>
        </p:nvSpPr>
        <p:spPr>
          <a:xfrm>
            <a:off x="0" y="0"/>
            <a:ext cx="12192000" cy="6858000"/>
          </a:xfrm>
        </p:spPr>
        <p:txBody>
          <a:bodyPr lIns="91440">
            <a:noAutofit/>
          </a:bodyPr>
          <a:lstStyle>
            <a:lvl1pPr algn="ctr">
              <a:defRPr/>
            </a:lvl1pPr>
          </a:lstStyle>
          <a:p>
            <a:r>
              <a:rPr lang="en-US" baseline="0"/>
              <a:t>Click icon to add picture</a:t>
            </a:r>
            <a:endParaRPr lang="en-US" dirty="0"/>
          </a:p>
        </p:txBody>
      </p:sp>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2" name="Title 1"/>
          <p:cNvSpPr>
            <a:spLocks noGrp="1"/>
          </p:cNvSpPr>
          <p:nvPr>
            <p:ph type="title" hasCustomPrompt="1"/>
          </p:nvPr>
        </p:nvSpPr>
        <p:spPr>
          <a:xfrm>
            <a:off x="966652" y="2567613"/>
            <a:ext cx="8804365" cy="1403495"/>
          </a:xfrm>
          <a:prstGeom prst="rect">
            <a:avLst/>
          </a:prstGeom>
        </p:spPr>
        <p:txBody>
          <a:bodyPr/>
          <a:lstStyle>
            <a:lvl1pPr algn="l">
              <a:defRPr lang="en-US" sz="8800" b="1" i="0" kern="1200" spc="100" dirty="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stStyle>
          <a:p>
            <a:r>
              <a:rPr lang="en-US" dirty="0"/>
              <a:t>CLICK TO EDIT</a:t>
            </a:r>
          </a:p>
        </p:txBody>
      </p:sp>
      <p:sp>
        <p:nvSpPr>
          <p:cNvPr id="5" name="Text Placeholder 4"/>
          <p:cNvSpPr>
            <a:spLocks noGrp="1"/>
          </p:cNvSpPr>
          <p:nvPr>
            <p:ph type="body" sz="quarter" idx="13" hasCustomPrompt="1"/>
          </p:nvPr>
        </p:nvSpPr>
        <p:spPr>
          <a:xfrm>
            <a:off x="1581150" y="3971108"/>
            <a:ext cx="9461500" cy="757130"/>
          </a:xfrm>
        </p:spPr>
        <p:txBody>
          <a:bodyPr/>
          <a:lstStyle>
            <a:lvl1pPr algn="l">
              <a:defRPr lang="en-US" sz="4800" b="1" i="0" kern="1200" spc="300" dirty="0" smtClean="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vl2pPr algn="l">
              <a:defRPr/>
            </a:lvl2pPr>
            <a:lvl3pPr algn="l">
              <a:defRPr/>
            </a:lvl3pPr>
            <a:lvl4pPr algn="l">
              <a:defRPr/>
            </a:lvl4pPr>
            <a:lvl5pPr algn="l">
              <a:defRPr/>
            </a:lvl5pPr>
          </a:lstStyle>
          <a:p>
            <a:pPr lvl="0"/>
            <a:r>
              <a:rPr lang="en-US" dirty="0"/>
              <a:t>EDIT MASTER TEXT</a:t>
            </a:r>
          </a:p>
        </p:txBody>
      </p:sp>
    </p:spTree>
    <p:extLst>
      <p:ext uri="{BB962C8B-B14F-4D97-AF65-F5344CB8AC3E}">
        <p14:creationId xmlns:p14="http://schemas.microsoft.com/office/powerpoint/2010/main" val="4073567290"/>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Blank with Pictur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3" name="Picture Placeholder 2"/>
          <p:cNvSpPr>
            <a:spLocks noGrp="1" noChangeAspect="1"/>
          </p:cNvSpPr>
          <p:nvPr>
            <p:ph type="pic" sz="quarter" idx="13"/>
          </p:nvPr>
        </p:nvSpPr>
        <p:spPr>
          <a:xfrm>
            <a:off x="0" y="0"/>
            <a:ext cx="12066954" cy="6858000"/>
          </a:xfrm>
        </p:spPr>
        <p:txBody>
          <a:bodyPr anchor="ctr">
            <a:noAutofit/>
          </a:bodyPr>
          <a:lstStyle>
            <a:lvl1pPr algn="ctr">
              <a:defRPr>
                <a:solidFill>
                  <a:schemeClr val="tx2"/>
                </a:solidFill>
              </a:defRPr>
            </a:lvl1pPr>
          </a:lstStyle>
          <a:p>
            <a:r>
              <a:rPr lang="en-US"/>
              <a:t>Click icon to add picture</a:t>
            </a:r>
            <a:endParaRPr lang="en-US" dirty="0"/>
          </a:p>
        </p:txBody>
      </p:sp>
    </p:spTree>
    <p:extLst>
      <p:ext uri="{BB962C8B-B14F-4D97-AF65-F5344CB8AC3E}">
        <p14:creationId xmlns:p14="http://schemas.microsoft.com/office/powerpoint/2010/main" val="15583958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Tree>
    <p:extLst>
      <p:ext uri="{BB962C8B-B14F-4D97-AF65-F5344CB8AC3E}">
        <p14:creationId xmlns:p14="http://schemas.microsoft.com/office/powerpoint/2010/main" val="38936482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steps">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914BDA58-9C93-4222-A4EC-4BEB46CE06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75"/>
            <a:ext cx="12192000" cy="6851649"/>
          </a:xfrm>
          <a:prstGeom prst="rect">
            <a:avLst/>
          </a:prstGeom>
        </p:spPr>
      </p:pic>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6" name="TextBox 5">
            <a:hlinkClick r:id="rId3"/>
            <a:extLst>
              <a:ext uri="{FF2B5EF4-FFF2-40B4-BE49-F238E27FC236}">
                <a16:creationId xmlns="" xmlns:a16="http://schemas.microsoft.com/office/drawing/2014/main" id="{FC5E276D-531E-45A9-B450-EFEC62CDC8DF}"/>
              </a:ext>
            </a:extLst>
          </p:cNvPr>
          <p:cNvSpPr txBox="1"/>
          <p:nvPr userDrawn="1"/>
        </p:nvSpPr>
        <p:spPr>
          <a:xfrm>
            <a:off x="4961284" y="93791"/>
            <a:ext cx="2269433" cy="316517"/>
          </a:xfrm>
          <a:prstGeom prst="roundRect">
            <a:avLst>
              <a:gd name="adj" fmla="val 50000"/>
            </a:avLst>
          </a:prstGeom>
          <a:solidFill>
            <a:schemeClr val="accent4"/>
          </a:solidFill>
        </p:spPr>
        <p:txBody>
          <a:bodyPr wrap="square" lIns="0" r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chemeClr val="tx1"/>
                </a:solidFill>
                <a:effectLst/>
                <a:uLnTx/>
                <a:uFillTx/>
              </a:rPr>
              <a:t>Neal Creative  | click &amp; </a:t>
            </a:r>
            <a:r>
              <a:rPr kumimoji="0" lang="en-US" sz="1050" b="1" i="0" u="none" strike="noStrike" kern="0" cap="none" spc="0" normalizeH="0" baseline="0" noProof="0" dirty="0">
                <a:ln>
                  <a:noFill/>
                </a:ln>
                <a:solidFill>
                  <a:schemeClr val="tx1"/>
                </a:solidFill>
                <a:effectLst/>
                <a:uLnTx/>
                <a:uFillTx/>
              </a:rPr>
              <a:t>Learn more</a:t>
            </a:r>
          </a:p>
        </p:txBody>
      </p:sp>
      <p:sp>
        <p:nvSpPr>
          <p:cNvPr id="7" name="TextBox 6">
            <a:hlinkClick r:id="rId4"/>
          </p:cNvPr>
          <p:cNvSpPr txBox="1"/>
          <p:nvPr userDrawn="1"/>
        </p:nvSpPr>
        <p:spPr>
          <a:xfrm>
            <a:off x="0" y="6548363"/>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Neal Creative </a:t>
            </a:r>
            <a:r>
              <a:rPr lang="en-US" sz="900" kern="1200" dirty="0">
                <a:solidFill>
                  <a:schemeClr val="tx1"/>
                </a:solidFill>
                <a:latin typeface="+mn-lt"/>
                <a:ea typeface="+mn-ea"/>
                <a:cs typeface="+mn-cs"/>
              </a:rPr>
              <a:t>©</a:t>
            </a:r>
            <a:r>
              <a:rPr lang="en-US" sz="1000" baseline="0" dirty="0">
                <a:solidFill>
                  <a:schemeClr val="tx1"/>
                </a:solidFill>
              </a:rPr>
              <a:t> </a:t>
            </a:r>
            <a:endParaRPr lang="en-US" sz="1000" b="1" dirty="0">
              <a:solidFill>
                <a:schemeClr val="tx1"/>
              </a:solidFill>
            </a:endParaRPr>
          </a:p>
        </p:txBody>
      </p:sp>
      <p:grpSp>
        <p:nvGrpSpPr>
          <p:cNvPr id="8" name="Group 7">
            <a:extLst>
              <a:ext uri="{FF2B5EF4-FFF2-40B4-BE49-F238E27FC236}">
                <a16:creationId xmlns="" xmlns:a16="http://schemas.microsoft.com/office/drawing/2014/main" id="{EF273A61-5610-4355-89F3-7C90515BFCC9}"/>
              </a:ext>
            </a:extLst>
          </p:cNvPr>
          <p:cNvGrpSpPr/>
          <p:nvPr userDrawn="1"/>
        </p:nvGrpSpPr>
        <p:grpSpPr>
          <a:xfrm>
            <a:off x="5976075" y="3634505"/>
            <a:ext cx="1700633" cy="1798732"/>
            <a:chOff x="5976075" y="3634505"/>
            <a:chExt cx="1700633" cy="1798732"/>
          </a:xfrm>
        </p:grpSpPr>
        <p:pic>
          <p:nvPicPr>
            <p:cNvPr id="9" name="Picture 8">
              <a:extLst>
                <a:ext uri="{FF2B5EF4-FFF2-40B4-BE49-F238E27FC236}">
                  <a16:creationId xmlns="" xmlns:a16="http://schemas.microsoft.com/office/drawing/2014/main" id="{6A49345F-7A53-4131-8BB4-087032A6CCD0}"/>
                </a:ext>
              </a:extLst>
            </p:cNvPr>
            <p:cNvPicPr>
              <a:picLocks noChangeAspect="1"/>
            </p:cNvPicPr>
            <p:nvPr/>
          </p:nvPicPr>
          <p:blipFill rotWithShape="1">
            <a:blip r:embed="rId5" cstate="screen">
              <a:extLst>
                <a:ext uri="{28A0092B-C50C-407E-A947-70E740481C1C}">
                  <a14:useLocalDpi xmlns:a14="http://schemas.microsoft.com/office/drawing/2010/main" val="0"/>
                </a:ext>
              </a:extLst>
            </a:blip>
            <a:srcRect/>
            <a:stretch/>
          </p:blipFill>
          <p:spPr>
            <a:xfrm>
              <a:off x="6061135" y="4142336"/>
              <a:ext cx="860601" cy="1290901"/>
            </a:xfrm>
            <a:prstGeom prst="rect">
              <a:avLst/>
            </a:prstGeom>
          </p:spPr>
        </p:pic>
        <p:sp>
          <p:nvSpPr>
            <p:cNvPr id="10" name="TextBox 9">
              <a:extLst>
                <a:ext uri="{FF2B5EF4-FFF2-40B4-BE49-F238E27FC236}">
                  <a16:creationId xmlns="" xmlns:a16="http://schemas.microsoft.com/office/drawing/2014/main" id="{5596D35F-1F19-4447-829C-790DF2B8D2DD}"/>
                </a:ext>
              </a:extLst>
            </p:cNvPr>
            <p:cNvSpPr txBox="1"/>
            <p:nvPr/>
          </p:nvSpPr>
          <p:spPr>
            <a:xfrm>
              <a:off x="5976075" y="3634505"/>
              <a:ext cx="1700633" cy="507831"/>
            </a:xfrm>
            <a:prstGeom prst="rect">
              <a:avLst/>
            </a:prstGeom>
            <a:noFill/>
          </p:spPr>
          <p:txBody>
            <a:bodyPr wrap="square" rtlCol="0">
              <a:spAutoFit/>
            </a:bodyPr>
            <a:lstStyle/>
            <a:p>
              <a:r>
                <a:rPr lang="en-US" sz="900" dirty="0">
                  <a:solidFill>
                    <a:schemeClr val="tx1">
                      <a:lumMod val="65000"/>
                      <a:lumOff val="35000"/>
                    </a:schemeClr>
                  </a:solidFill>
                </a:rPr>
                <a:t>TIP </a:t>
              </a:r>
              <a:r>
                <a:rPr lang="en-US" sz="900" dirty="0">
                  <a:solidFill>
                    <a:schemeClr val="tx1">
                      <a:lumMod val="65000"/>
                      <a:lumOff val="35000"/>
                    </a:schemeClr>
                  </a:solidFill>
                  <a:latin typeface="Calibri" panose="020F0502020204030204" pitchFamily="34" charset="0"/>
                  <a:cs typeface="Calibri" panose="020F0502020204030204" pitchFamily="34" charset="0"/>
                </a:rPr>
                <a:t>│ Use the built-in c</a:t>
              </a:r>
              <a:r>
                <a:rPr lang="en-US" sz="900" dirty="0">
                  <a:solidFill>
                    <a:schemeClr val="tx1">
                      <a:lumMod val="65000"/>
                      <a:lumOff val="35000"/>
                    </a:schemeClr>
                  </a:solidFill>
                </a:rPr>
                <a:t>olor palette with green and yellow for callouts and accents</a:t>
              </a:r>
            </a:p>
          </p:txBody>
        </p:sp>
      </p:grpSp>
    </p:spTree>
    <p:extLst>
      <p:ext uri="{BB962C8B-B14F-4D97-AF65-F5344CB8AC3E}">
        <p14:creationId xmlns:p14="http://schemas.microsoft.com/office/powerpoint/2010/main" val="28535567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
        <p:nvSpPr>
          <p:cNvPr id="8" name="TextBox 7">
            <a:hlinkClick r:id="rId2"/>
            <a:extLst>
              <a:ext uri="{FF2B5EF4-FFF2-40B4-BE49-F238E27FC236}">
                <a16:creationId xmlns="" xmlns:a16="http://schemas.microsoft.com/office/drawing/2014/main" id="{E516C148-33F4-423B-AB9D-096AA82E12F1}"/>
              </a:ext>
            </a:extLst>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noProof="0" dirty="0">
                <a:solidFill>
                  <a:schemeClr val="bg2">
                    <a:lumMod val="50000"/>
                  </a:schemeClr>
                </a:solidFill>
              </a:rPr>
              <a:t>Neal Creative </a:t>
            </a:r>
            <a:r>
              <a:rPr lang="en-US" sz="900" kern="1200" noProof="0" dirty="0">
                <a:solidFill>
                  <a:schemeClr val="bg2">
                    <a:lumMod val="50000"/>
                  </a:schemeClr>
                </a:solidFill>
                <a:latin typeface="+mn-lt"/>
                <a:ea typeface="+mn-ea"/>
                <a:cs typeface="+mn-cs"/>
              </a:rPr>
              <a:t>©</a:t>
            </a:r>
            <a:r>
              <a:rPr lang="en-US" sz="1000" baseline="0" noProof="0" dirty="0">
                <a:solidFill>
                  <a:schemeClr val="bg2">
                    <a:lumMod val="50000"/>
                  </a:schemeClr>
                </a:solidFill>
              </a:rPr>
              <a:t> </a:t>
            </a:r>
            <a:endParaRPr lang="en-US" sz="1000" b="1" noProof="0" dirty="0">
              <a:solidFill>
                <a:schemeClr val="bg2">
                  <a:lumMod val="50000"/>
                </a:schemeClr>
              </a:solidFill>
            </a:endParaRPr>
          </a:p>
        </p:txBody>
      </p:sp>
    </p:spTree>
    <p:extLst>
      <p:ext uri="{BB962C8B-B14F-4D97-AF65-F5344CB8AC3E}">
        <p14:creationId xmlns:p14="http://schemas.microsoft.com/office/powerpoint/2010/main" val="5866202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a:t>Click icon to add picture</a:t>
            </a:r>
            <a:endParaRPr lang="en-US" dirty="0"/>
          </a:p>
        </p:txBody>
      </p:sp>
      <p:sp>
        <p:nvSpPr>
          <p:cNvPr id="12" name="TextBox 11">
            <a:hlinkClick r:id="rId3"/>
            <a:extLst>
              <a:ext uri="{FF2B5EF4-FFF2-40B4-BE49-F238E27FC236}">
                <a16:creationId xmlns="" xmlns:a16="http://schemas.microsoft.com/office/drawing/2014/main" id="{B2DA80A1-9E22-4BFF-8562-466123B36943}"/>
              </a:ext>
            </a:extLst>
          </p:cNvPr>
          <p:cNvSpPr txBox="1"/>
          <p:nvPr userDrawn="1"/>
        </p:nvSpPr>
        <p:spPr>
          <a:xfrm>
            <a:off x="9089198" y="6298102"/>
            <a:ext cx="2466220" cy="367873"/>
          </a:xfrm>
          <a:prstGeom prst="roundRect">
            <a:avLst>
              <a:gd name="adj" fmla="val 50000"/>
            </a:avLst>
          </a:prstGeom>
          <a:solidFill>
            <a:srgbClr val="004568"/>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rPr>
              <a:t>Neal Creative  | click &amp; </a:t>
            </a:r>
            <a:r>
              <a:rPr kumimoji="0" lang="en-US" sz="1100" b="1" i="0" u="none" strike="noStrike" kern="0" cap="none" spc="0" normalizeH="0" baseline="0" noProof="0" dirty="0">
                <a:ln>
                  <a:noFill/>
                </a:ln>
                <a:solidFill>
                  <a:srgbClr val="FFFFFF"/>
                </a:solidFill>
                <a:effectLst/>
                <a:uLnTx/>
                <a:uFillTx/>
              </a:rPr>
              <a:t>Learn more</a:t>
            </a:r>
          </a:p>
        </p:txBody>
      </p:sp>
      <p:sp>
        <p:nvSpPr>
          <p:cNvPr id="2" name="Title 1"/>
          <p:cNvSpPr>
            <a:spLocks noGrp="1"/>
          </p:cNvSpPr>
          <p:nvPr>
            <p:ph type="title" hasCustomPrompt="1"/>
          </p:nvPr>
        </p:nvSpPr>
        <p:spPr>
          <a:xfrm>
            <a:off x="304800" y="419099"/>
            <a:ext cx="8917577" cy="625929"/>
          </a:xfrm>
        </p:spPr>
        <p:txBody>
          <a:bodyPr/>
          <a:lstStyle/>
          <a:p>
            <a:r>
              <a:rPr lang="en-US" dirty="0"/>
              <a:t>CLICK TO EDIT MASTER TITLE STYLE</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
        <p:nvSpPr>
          <p:cNvPr id="13" name="TextBox 12">
            <a:hlinkClick r:id="rId4"/>
            <a:extLst>
              <a:ext uri="{FF2B5EF4-FFF2-40B4-BE49-F238E27FC236}">
                <a16:creationId xmlns="" xmlns:a16="http://schemas.microsoft.com/office/drawing/2014/main" id="{1AF511EA-044E-4300-B921-D56138FE402E}"/>
              </a:ext>
            </a:extLst>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lumMod val="75000"/>
                  </a:schemeClr>
                </a:solidFill>
              </a:rPr>
              <a:t>Neal Creative </a:t>
            </a:r>
            <a:r>
              <a:rPr lang="en-US" sz="900" kern="1200" dirty="0">
                <a:solidFill>
                  <a:schemeClr val="bg1">
                    <a:lumMod val="75000"/>
                  </a:schemeClr>
                </a:solidFill>
                <a:latin typeface="+mn-lt"/>
                <a:ea typeface="+mn-ea"/>
                <a:cs typeface="+mn-cs"/>
              </a:rPr>
              <a:t>©</a:t>
            </a:r>
            <a:r>
              <a:rPr lang="en-US" sz="1000" baseline="0" dirty="0">
                <a:solidFill>
                  <a:schemeClr val="bg1">
                    <a:lumMod val="75000"/>
                  </a:schemeClr>
                </a:solidFill>
              </a:rPr>
              <a:t> </a:t>
            </a:r>
            <a:endParaRPr lang="en-US" sz="1000" b="1" dirty="0">
              <a:solidFill>
                <a:schemeClr val="bg1">
                  <a:lumMod val="75000"/>
                </a:schemeClr>
              </a:solidFill>
            </a:endParaRPr>
          </a:p>
        </p:txBody>
      </p:sp>
    </p:spTree>
    <p:extLst>
      <p:ext uri="{BB962C8B-B14F-4D97-AF65-F5344CB8AC3E}">
        <p14:creationId xmlns:p14="http://schemas.microsoft.com/office/powerpoint/2010/main" val="3762340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ONUT BASE SECTION DIVIDER">
    <p:bg>
      <p:bgPr>
        <a:solidFill>
          <a:schemeClr val="bg2"/>
        </a:solidFill>
        <a:effectLst/>
      </p:bgPr>
    </p:bg>
    <p:spTree>
      <p:nvGrpSpPr>
        <p:cNvPr id="1" name=""/>
        <p:cNvGrpSpPr/>
        <p:nvPr/>
      </p:nvGrpSpPr>
      <p:grpSpPr>
        <a:xfrm>
          <a:off x="0" y="0"/>
          <a:ext cx="0" cy="0"/>
          <a:chOff x="0" y="0"/>
          <a:chExt cx="0" cy="0"/>
        </a:xfrm>
      </p:grpSpPr>
      <p:sp>
        <p:nvSpPr>
          <p:cNvPr id="7" name="Oval 6"/>
          <p:cNvSpPr/>
          <p:nvPr userDrawn="1"/>
        </p:nvSpPr>
        <p:spPr>
          <a:xfrm>
            <a:off x="2861702" y="157952"/>
            <a:ext cx="6483179" cy="6483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3448777" y="2935629"/>
            <a:ext cx="5208335" cy="927824"/>
          </a:xfrm>
          <a:prstGeom prst="rect">
            <a:avLst/>
          </a:prstGeom>
        </p:spPr>
        <p:txBody>
          <a:bodyPr anchor="ctr"/>
          <a:lstStyle>
            <a:lvl1pPr algn="ctr">
              <a:lnSpc>
                <a:spcPct val="95000"/>
              </a:lnSpc>
              <a:defRPr sz="4000">
                <a:solidFill>
                  <a:schemeClr val="tx1"/>
                </a:solidFill>
              </a:defRPr>
            </a:lvl1pPr>
          </a:lstStyle>
          <a:p>
            <a:r>
              <a:rPr lang="en-US" dirty="0"/>
              <a:t>CLICK TO EDIT TITLE</a:t>
            </a:r>
          </a:p>
        </p:txBody>
      </p:sp>
      <p:sp>
        <p:nvSpPr>
          <p:cNvPr id="9" name="dots"/>
          <p:cNvSpPr>
            <a:spLocks noChangeAspect="1"/>
          </p:cNvSpPr>
          <p:nvPr userDrawn="1"/>
        </p:nvSpPr>
        <p:spPr>
          <a:xfrm>
            <a:off x="3448777" y="745024"/>
            <a:ext cx="5309024" cy="5309025"/>
          </a:xfrm>
          <a:prstGeom prst="ellipse">
            <a:avLst/>
          </a:prstGeom>
          <a:noFill/>
          <a:ln w="184150" cap="rnd" cmpd="sng" algn="ctr">
            <a:solidFill>
              <a:schemeClr val="accent4"/>
            </a:solidFill>
            <a:prstDash val="sysDot"/>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7063763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Quote dark option FLUSH LEF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538"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3266280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Quote dark option CENTERE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gradFill>
                  <a:gsLst>
                    <a:gs pos="0">
                      <a:schemeClr val="accent1">
                        <a:lumMod val="5000"/>
                        <a:lumOff val="95000"/>
                      </a:schemeClr>
                    </a:gs>
                    <a:gs pos="100000">
                      <a:schemeClr val="bg1"/>
                    </a:gs>
                  </a:gsLst>
                  <a:lin ang="5400000" scaled="1"/>
                </a:gradFill>
              </a:defRPr>
            </a:lvl1pPr>
            <a:lvl2pPr algn="ctr">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3031631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Quote dark option FLUSH LEFT">
    <p:bg>
      <p:bgPr>
        <a:solidFill>
          <a:schemeClr val="tx2"/>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538"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b="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2075739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Quote light option CENTERED">
    <p:spTree>
      <p:nvGrpSpPr>
        <p:cNvPr id="1" name=""/>
        <p:cNvGrpSpPr/>
        <p:nvPr/>
      </p:nvGrpSpPr>
      <p:grpSpPr>
        <a:xfrm>
          <a:off x="0" y="0"/>
          <a:ext cx="0" cy="0"/>
          <a:chOff x="0" y="0"/>
          <a:chExt cx="0" cy="0"/>
        </a:xfrm>
      </p:grpSpPr>
      <p:sp>
        <p:nvSpPr>
          <p:cNvPr id="9" name="TextBox 8"/>
          <p:cNvSpPr txBox="1"/>
          <p:nvPr userDrawn="1"/>
        </p:nvSpPr>
        <p:spPr>
          <a:xfrm>
            <a:off x="5648960" y="419100"/>
            <a:ext cx="894080" cy="1862048"/>
          </a:xfrm>
          <a:prstGeom prst="rect">
            <a:avLst/>
          </a:prstGeom>
          <a:noFill/>
        </p:spPr>
        <p:txBody>
          <a:bodyPr wrap="square" rtlCol="0">
            <a:spAutoFit/>
          </a:bodyPr>
          <a:lstStyle/>
          <a:p>
            <a:r>
              <a:rPr lang="en-US" sz="11500" dirty="0">
                <a:solidFill>
                  <a:schemeClr val="accent4"/>
                </a:solidFill>
                <a:latin typeface="Arial Black" panose="020B0A04020102020204" pitchFamily="34" charset="0"/>
              </a:rPr>
              <a:t>“</a:t>
            </a:r>
            <a:endParaRPr lang="en-US" sz="2800" dirty="0">
              <a:solidFill>
                <a:schemeClr val="accent4"/>
              </a:solidFill>
            </a:endParaRPr>
          </a:p>
        </p:txBody>
      </p:sp>
      <p:sp>
        <p:nvSpPr>
          <p:cNvPr id="5" name="Text Placeholder 2"/>
          <p:cNvSpPr>
            <a:spLocks noGrp="1"/>
          </p:cNvSpPr>
          <p:nvPr>
            <p:ph type="body" sz="quarter" idx="14" hasCustomPrompt="1"/>
          </p:nvPr>
        </p:nvSpPr>
        <p:spPr>
          <a:xfrm>
            <a:off x="3408362" y="5335071"/>
            <a:ext cx="8097838" cy="369332"/>
          </a:xfrm>
        </p:spPr>
        <p:txBody>
          <a:bodyPr/>
          <a:lstStyle>
            <a:lvl1pPr algn="r">
              <a:spcBef>
                <a:spcPts val="0"/>
              </a:spcBef>
              <a:defRPr sz="2000">
                <a:solidFill>
                  <a:schemeClr val="tx2"/>
                </a:solidFill>
              </a:defRPr>
            </a:lvl1pPr>
            <a:lvl2pPr algn="r">
              <a:defRPr>
                <a:solidFill>
                  <a:schemeClr val="bg1"/>
                </a:solidFill>
              </a:defRPr>
            </a:lvl2pPr>
          </a:lstStyle>
          <a:p>
            <a:pPr lvl="0"/>
            <a:r>
              <a:rPr lang="en-US" dirty="0"/>
              <a:t>—Name and Company/Source goes here</a:t>
            </a:r>
          </a:p>
        </p:txBody>
      </p:sp>
      <p:sp>
        <p:nvSpPr>
          <p:cNvPr id="6"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solidFill>
                  <a:schemeClr val="tx1">
                    <a:lumMod val="75000"/>
                    <a:lumOff val="25000"/>
                  </a:schemeClr>
                </a:solidFill>
              </a:defRPr>
            </a:lvl1pPr>
            <a:lvl2pPr algn="ctr">
              <a:spcBef>
                <a:spcPts val="0"/>
              </a:spcBef>
              <a:defRPr sz="3600" b="1">
                <a:solidFill>
                  <a:schemeClr val="tx1">
                    <a:lumMod val="75000"/>
                    <a:lumOff val="25000"/>
                  </a:schemeClr>
                </a:solidFill>
                <a:latin typeface="+mn-lt"/>
              </a:defRPr>
            </a:lvl2pPr>
          </a:lstStyle>
          <a:p>
            <a:pPr lvl="0"/>
            <a:r>
              <a:rPr lang="en-US" dirty="0"/>
              <a:t>“QUOTATION.”</a:t>
            </a:r>
          </a:p>
          <a:p>
            <a:pPr lvl="1"/>
            <a:r>
              <a:rPr lang="en-US" dirty="0"/>
              <a:t>BOLD</a:t>
            </a:r>
          </a:p>
        </p:txBody>
      </p:sp>
      <p:sp>
        <p:nvSpPr>
          <p:cNvPr id="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460922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dark Callout with small Non-bulleted">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4800" y="2597273"/>
            <a:ext cx="4868985" cy="1643527"/>
          </a:xfrm>
        </p:spPr>
        <p:txBody>
          <a:bodyPr wrap="square" lIns="91440" rIns="91440">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2800" b="0" kern="1200" spc="0" baseline="0" dirty="0">
                <a:solidFill>
                  <a:schemeClr val="bg1"/>
                </a:soli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357295"/>
          </a:xfrm>
          <a:prstGeom prst="rect">
            <a:avLst/>
          </a:prstGeom>
        </p:spPr>
        <p:txBody>
          <a:bodyPr lIns="146304" tIns="420624" rIns="146304" anchor="t" anchorCtr="0"/>
          <a:lstStyle>
            <a:lvl1pPr algn="ct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599498"/>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779896"/>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9200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304800" y="2472751"/>
            <a:ext cx="4566001" cy="1643527"/>
          </a:xfrm>
        </p:spPr>
        <p:txBody>
          <a:bodyPr wrap="square" lIns="91440" rIns="91440">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2800" b="0" kern="1200" spc="0" baseline="0" dirty="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4"/>
          </p:nvPr>
        </p:nvSpPr>
        <p:spPr>
          <a:xfrm>
            <a:off x="11750600" y="6484937"/>
            <a:ext cx="425600" cy="365125"/>
          </a:xfrm>
          <a:prstGeom prst="rect">
            <a:avLst/>
          </a:prstGeom>
        </p:spPr>
        <p:txBody>
          <a:bodyPr vert="horz" lIns="91440" tIns="45720" rIns="91440" bIns="45720" rtlCol="0" anchor="ctr"/>
          <a:lstStyle>
            <a:lvl1pPr algn="r">
              <a:defRPr sz="1100">
                <a:solidFill>
                  <a:schemeClr val="tx2"/>
                </a:solidFill>
              </a:defRPr>
            </a:lvl1pPr>
          </a:lstStyle>
          <a:p>
            <a:fld id="{5AE1514C-5E56-4738-A1FF-4B1CFD2A3E36}" type="slidenum">
              <a:rPr lang="en-US" smtClean="0"/>
              <a:pPr/>
              <a:t>‹#›</a:t>
            </a:fld>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697329"/>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975558"/>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067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childTnLst>
                                </p:cTn>
                              </p:par>
                              <p:par>
                                <p:cTn id="8" presetID="63" presetClass="path" presetSubtype="0" accel="50000" decel="50000" fill="hold" grpId="1" nodeType="withEffect">
                                  <p:stCondLst>
                                    <p:cond delay="0"/>
                                  </p:stCondLst>
                                  <p:childTnLst>
                                    <p:animMotion origin="layout" path="M -4.375E-6 -4.07407E-6 L 0.03178 0.00047 " pathEditMode="relative" rAng="0" ptsTypes="AA">
                                      <p:cBhvr>
                                        <p:cTn id="9" dur="750" fill="hold"/>
                                        <p:tgtEl>
                                          <p:spTgt spid="4">
                                            <p:txEl>
                                              <p:pRg st="0" end="0"/>
                                            </p:txEl>
                                          </p:spTgt>
                                        </p:tgtEl>
                                        <p:attrNameLst>
                                          <p:attrName>ppt_x</p:attrName>
                                          <p:attrName>ppt_y</p:attrName>
                                        </p:attrNameLst>
                                      </p:cBhvr>
                                      <p:rCtr x="1589"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tmplLst>
          <p:tmpl lvl="1">
            <p:tnLst>
              <p:par>
                <p:cTn presetID="63" presetClass="path" presetSubtype="0" accel="50000" decel="50000" fill="hold" nodeType="withEffect">
                  <p:stCondLst>
                    <p:cond delay="0"/>
                  </p:stCondLst>
                  <p:childTnLst>
                    <p:animMotion origin="layout" path="M -4.375E-6 -4.07407E-6 L 0.03178 0.00047 " pathEditMode="relative" rAng="0" ptsTypes="AA">
                      <p:cBhvr>
                        <p:cTn dur="750" fill="hold"/>
                        <p:tgtEl>
                          <p:spTgt spid="4"/>
                        </p:tgtEl>
                        <p:attrNameLst>
                          <p:attrName>ppt_x</p:attrName>
                          <p:attrName>ppt_y</p:attrName>
                        </p:attrNameLst>
                      </p:cBhvr>
                      <p:rCtr x="1589" y="23"/>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75347"/>
            <a:ext cx="11658600" cy="1870769"/>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3"/>
          <p:cNvSpPr>
            <a:spLocks noGrp="1"/>
          </p:cNvSpPr>
          <p:nvPr>
            <p:ph type="title"/>
          </p:nvPr>
        </p:nvSpPr>
        <p:spPr>
          <a:xfrm>
            <a:off x="304800" y="419100"/>
            <a:ext cx="11658600" cy="590931"/>
          </a:xfrm>
          <a:prstGeom prst="rect">
            <a:avLst/>
          </a:prstGeom>
        </p:spPr>
        <p:txBody>
          <a:bodyPr vert="horz" wrap="square" lIns="91440" tIns="45720" rIns="91440" bIns="45720" rtlCol="0" anchor="t" anchorCtr="0">
            <a:spAutoFit/>
          </a:bodyPr>
          <a:lstStyle/>
          <a:p>
            <a:r>
              <a:rPr lang="en-US"/>
              <a:t>Click to edit Master title style</a:t>
            </a:r>
            <a:endParaRPr lang="en-US" dirty="0"/>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3860510708"/>
      </p:ext>
    </p:extLst>
  </p:cSld>
  <p:clrMap bg1="lt1" tx1="dk1" bg2="lt2" tx2="dk2" accent1="accent1" accent2="accent2" accent3="accent3" accent4="accent4" accent5="accent5" accent6="accent6" hlink="hlink" folHlink="folHlink"/>
  <p:sldLayoutIdLst>
    <p:sldLayoutId id="2147483744" r:id="rId1"/>
    <p:sldLayoutId id="2147483712" r:id="rId2"/>
    <p:sldLayoutId id="2147483672" r:id="rId3"/>
    <p:sldLayoutId id="2147483749" r:id="rId4"/>
    <p:sldLayoutId id="2147483750" r:id="rId5"/>
    <p:sldLayoutId id="2147483752" r:id="rId6"/>
    <p:sldLayoutId id="2147483674" r:id="rId7"/>
    <p:sldLayoutId id="2147483720" r:id="rId8"/>
    <p:sldLayoutId id="2147483721" r:id="rId9"/>
    <p:sldLayoutId id="2147483732" r:id="rId10"/>
    <p:sldLayoutId id="2147483730" r:id="rId11"/>
    <p:sldLayoutId id="2147483716" r:id="rId12"/>
    <p:sldLayoutId id="2147483735" r:id="rId13"/>
    <p:sldLayoutId id="2147483700" r:id="rId14"/>
    <p:sldLayoutId id="2147483734" r:id="rId15"/>
    <p:sldLayoutId id="2147483701" r:id="rId16"/>
    <p:sldLayoutId id="2147483736" r:id="rId17"/>
    <p:sldLayoutId id="2147483733" r:id="rId18"/>
    <p:sldLayoutId id="2147483741" r:id="rId19"/>
    <p:sldLayoutId id="2147483727" r:id="rId20"/>
    <p:sldLayoutId id="2147483719" r:id="rId21"/>
    <p:sldLayoutId id="2147483655" r:id="rId22"/>
    <p:sldLayoutId id="2147483748" r:id="rId23"/>
    <p:sldLayoutId id="2147483753" r:id="rId24"/>
    <p:sldLayoutId id="2147483747" r:id="rId25"/>
    <p:sldLayoutId id="2147483745" r:id="rId26"/>
    <p:sldLayoutId id="2147483737" r:id="rId27"/>
  </p:sldLayoutIdLst>
  <p:hf hdr="0" ftr="0" dt="0"/>
  <p:txStyles>
    <p:titleStyle>
      <a:lvl1pPr algn="l" defTabSz="914400" rtl="0" eaLnBrk="1" latinLnBrk="0" hangingPunct="1">
        <a:lnSpc>
          <a:spcPct val="90000"/>
        </a:lnSpc>
        <a:spcBef>
          <a:spcPct val="0"/>
        </a:spcBef>
        <a:buNone/>
        <a:defRPr lang="en-US" sz="3600" b="0" i="0" kern="1200" spc="300" dirty="0">
          <a:gradFill>
            <a:gsLst>
              <a:gs pos="15000">
                <a:schemeClr val="tx1"/>
              </a:gs>
              <a:gs pos="47000">
                <a:schemeClr val="tx1"/>
              </a:gs>
            </a:gsLst>
            <a:lin ang="5400000" scaled="1"/>
          </a:gradFill>
          <a:latin typeface="Segoe UI Semibold" panose="020B0702040204020203" pitchFamily="34" charset="0"/>
          <a:ea typeface="+mn-ea"/>
          <a:cs typeface="Segoe UI Semibold" panose="020B0702040204020203"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b="1" kern="1200">
          <a:gradFill>
            <a:gsLst>
              <a:gs pos="15000">
                <a:schemeClr val="tx1"/>
              </a:gs>
              <a:gs pos="47000">
                <a:schemeClr val="tx1"/>
              </a:gs>
            </a:gsLst>
            <a:lin ang="5400000" scaled="1"/>
          </a:gra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000" kern="1200">
          <a:solidFill>
            <a:schemeClr val="tx1">
              <a:lumMod val="65000"/>
              <a:lumOff val="35000"/>
            </a:schemeClr>
          </a:solidFill>
          <a:latin typeface="+mn-lt"/>
          <a:ea typeface="+mn-ea"/>
          <a:cs typeface="+mn-cs"/>
        </a:defRPr>
      </a:lvl2pPr>
      <a:lvl3pPr marL="0" indent="0" algn="l" defTabSz="914400" rtl="0" eaLnBrk="1" latinLnBrk="0" hangingPunct="1">
        <a:lnSpc>
          <a:spcPct val="90000"/>
        </a:lnSpc>
        <a:spcBef>
          <a:spcPts val="1200"/>
        </a:spcBef>
        <a:spcAft>
          <a:spcPts val="1200"/>
        </a:spcAft>
        <a:buFont typeface="Arial" panose="020B0604020202020204" pitchFamily="34" charset="0"/>
        <a:buNone/>
        <a:defRPr sz="2000" b="1" kern="1200">
          <a:solidFill>
            <a:schemeClr val="tx2"/>
          </a:solidFill>
          <a:latin typeface="+mn-lt"/>
          <a:ea typeface="+mn-ea"/>
          <a:cs typeface="+mn-cs"/>
        </a:defRPr>
      </a:lvl3pPr>
      <a:lvl4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1">
              <a:lumMod val="85000"/>
              <a:lumOff val="15000"/>
            </a:schemeClr>
          </a:solidFill>
          <a:latin typeface="+mn-lt"/>
          <a:ea typeface="+mn-ea"/>
          <a:cs typeface="+mn-cs"/>
        </a:defRPr>
      </a:lvl4pPr>
      <a:lvl5pPr marL="0" indent="0" algn="l" defTabSz="914400" rtl="0" eaLnBrk="1" latinLnBrk="0" hangingPunct="1">
        <a:lnSpc>
          <a:spcPct val="90000"/>
        </a:lnSpc>
        <a:spcBef>
          <a:spcPts val="0"/>
        </a:spcBef>
        <a:spcAft>
          <a:spcPts val="1200"/>
        </a:spcAft>
        <a:buFont typeface="Arial" panose="020B0604020202020204" pitchFamily="34" charset="0"/>
        <a:buNone/>
        <a:defRPr sz="16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192" userDrawn="1">
          <p15:clr>
            <a:srgbClr val="F26B43"/>
          </p15:clr>
        </p15:guide>
        <p15:guide id="4" pos="7536" userDrawn="1">
          <p15:clr>
            <a:srgbClr val="F26B43"/>
          </p15:clr>
        </p15:guide>
        <p15:guide id="5" orient="horz" pos="264" userDrawn="1">
          <p15:clr>
            <a:srgbClr val="F26B43"/>
          </p15:clr>
        </p15:guide>
        <p15:guide id="6" orient="horz" pos="792" userDrawn="1">
          <p15:clr>
            <a:srgbClr val="F26B43"/>
          </p15:clr>
        </p15:guide>
        <p15:guide id="7" orient="horz" pos="420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alpha val="40000"/>
          </a:schemeClr>
        </a:solidFill>
        <a:effectLst/>
      </p:bgPr>
    </p:bg>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9" name="Title 6"/>
          <p:cNvSpPr txBox="1">
            <a:spLocks/>
          </p:cNvSpPr>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1689315" y="2461199"/>
            <a:ext cx="7802897" cy="1200329"/>
          </a:xfrm>
        </p:spPr>
        <p:txBody>
          <a:bodyPr/>
          <a:lstStyle/>
          <a:p>
            <a:r>
              <a:rPr lang="en-US" sz="4000" dirty="0"/>
              <a:t>TELECOM CUSTOMER CHURN PREDICTION</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1</a:t>
            </a:fld>
            <a:endParaRPr lang="en-US" dirty="0"/>
          </a:p>
        </p:txBody>
      </p:sp>
      <p:sp>
        <p:nvSpPr>
          <p:cNvPr id="5" name="Rectangle 4">
            <a:extLst>
              <a:ext uri="{FF2B5EF4-FFF2-40B4-BE49-F238E27FC236}">
                <a16:creationId xmlns="" xmlns:a16="http://schemas.microsoft.com/office/drawing/2014/main" id="{65B675CF-A861-1745-D6BC-C4462898799E}"/>
              </a:ext>
            </a:extLst>
          </p:cNvPr>
          <p:cNvSpPr/>
          <p:nvPr/>
        </p:nvSpPr>
        <p:spPr>
          <a:xfrm flipH="1">
            <a:off x="9602573" y="6240955"/>
            <a:ext cx="2384354" cy="45485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dirty="0" smtClean="0">
                <a:gradFill>
                  <a:gsLst>
                    <a:gs pos="0">
                      <a:srgbClr val="75D1FF">
                        <a:lumMod val="5000"/>
                        <a:lumOff val="95000"/>
                      </a:srgbClr>
                    </a:gs>
                    <a:gs pos="100000">
                      <a:srgbClr val="FFFFFF"/>
                    </a:gs>
                  </a:gsLst>
                  <a:lin ang="5400000" scaled="1"/>
                </a:gradFill>
              </a:rPr>
              <a:t>Mohamed </a:t>
            </a:r>
            <a:r>
              <a:rPr lang="en-US" dirty="0" err="1" smtClean="0">
                <a:gradFill>
                  <a:gsLst>
                    <a:gs pos="0">
                      <a:srgbClr val="75D1FF">
                        <a:lumMod val="5000"/>
                        <a:lumOff val="95000"/>
                      </a:srgbClr>
                    </a:gs>
                    <a:gs pos="100000">
                      <a:srgbClr val="FFFFFF"/>
                    </a:gs>
                  </a:gsLst>
                  <a:lin ang="5400000" scaled="1"/>
                </a:gradFill>
              </a:rPr>
              <a:t>Affan</a:t>
            </a:r>
            <a:r>
              <a:rPr lang="en-US" dirty="0" smtClean="0">
                <a:gradFill>
                  <a:gsLst>
                    <a:gs pos="0">
                      <a:srgbClr val="75D1FF">
                        <a:lumMod val="5000"/>
                        <a:lumOff val="95000"/>
                      </a:srgbClr>
                    </a:gs>
                    <a:gs pos="100000">
                      <a:srgbClr val="FFFFFF"/>
                    </a:gs>
                  </a:gsLst>
                  <a:lin ang="5400000" scaled="1"/>
                </a:gradFill>
              </a:rPr>
              <a:t> M</a:t>
            </a:r>
            <a:endParaRPr lang="en-US" dirty="0">
              <a:gradFill>
                <a:gsLst>
                  <a:gs pos="0">
                    <a:srgbClr val="75D1FF">
                      <a:lumMod val="5000"/>
                      <a:lumOff val="95000"/>
                    </a:srgbClr>
                  </a:gs>
                  <a:gs pos="100000">
                    <a:srgbClr val="FFFFFF"/>
                  </a:gs>
                </a:gsLst>
                <a:lin ang="5400000" scaled="1"/>
              </a:gradFill>
            </a:endParaRPr>
          </a:p>
        </p:txBody>
      </p:sp>
    </p:spTree>
    <p:extLst>
      <p:ext uri="{BB962C8B-B14F-4D97-AF65-F5344CB8AC3E}">
        <p14:creationId xmlns:p14="http://schemas.microsoft.com/office/powerpoint/2010/main" val="180389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125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1250"/>
                            </p:stCondLst>
                            <p:childTnLst>
                              <p:par>
                                <p:cTn id="57" presetID="2" presetClass="entr" presetSubtype="1" decel="100000" fill="hold" grpId="0" nodeType="after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650" fill="hold"/>
                                        <p:tgtEl>
                                          <p:spTgt spid="5"/>
                                        </p:tgtEl>
                                        <p:attrNameLst>
                                          <p:attrName>ppt_x</p:attrName>
                                        </p:attrNameLst>
                                      </p:cBhvr>
                                      <p:tavLst>
                                        <p:tav tm="0">
                                          <p:val>
                                            <p:strVal val="#ppt_x"/>
                                          </p:val>
                                        </p:tav>
                                        <p:tav tm="100000">
                                          <p:val>
                                            <p:strVal val="#ppt_x"/>
                                          </p:val>
                                        </p:tav>
                                      </p:tavLst>
                                    </p:anim>
                                    <p:anim calcmode="lin" valueType="num">
                                      <p:cBhvr additive="base">
                                        <p:cTn id="60" dur="65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0" grpId="0" animBg="1"/>
      <p:bldP spid="10" grpId="1" animBg="1"/>
      <p:bldP spid="11" grpId="0" animBg="1"/>
      <p:bldP spid="11" grpId="1" animBg="1"/>
      <p:bldP spid="12" grpId="0" animBg="1"/>
      <p:bldP spid="12" grpId="1" animBg="1"/>
      <p:bldP spid="19" grpId="0" animBg="1"/>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4445876" y="103167"/>
            <a:ext cx="3374642" cy="1844608"/>
          </a:xfrm>
        </p:spPr>
        <p:txBody>
          <a:bodyPr/>
          <a:lstStyle/>
          <a:p>
            <a:r>
              <a:rPr lang="en-US" sz="3600" dirty="0" smtClean="0"/>
              <a:t>EXPLORATORY</a:t>
            </a:r>
          </a:p>
          <a:p>
            <a:r>
              <a:rPr lang="en-US" sz="3600" dirty="0" smtClean="0"/>
              <a:t>DATA</a:t>
            </a:r>
          </a:p>
          <a:p>
            <a:r>
              <a:rPr lang="en-US" sz="3600" dirty="0" smtClean="0"/>
              <a:t>ANALYSIS</a:t>
            </a:r>
            <a:endParaRPr lang="en-US" dirty="0"/>
          </a:p>
        </p:txBody>
      </p:sp>
      <p:sp>
        <p:nvSpPr>
          <p:cNvPr id="4" name="Rectangle 3"/>
          <p:cNvSpPr/>
          <p:nvPr/>
        </p:nvSpPr>
        <p:spPr>
          <a:xfrm>
            <a:off x="1095215" y="5183593"/>
            <a:ext cx="6096000" cy="923330"/>
          </a:xfrm>
          <a:prstGeom prst="rect">
            <a:avLst/>
          </a:prstGeom>
        </p:spPr>
        <p:txBody>
          <a:bodyPr>
            <a:spAutoFit/>
          </a:bodyPr>
          <a:lstStyle/>
          <a:p>
            <a:pPr algn="just"/>
            <a:r>
              <a:rPr lang="en-US" b="1" dirty="0" smtClean="0">
                <a:solidFill>
                  <a:schemeClr val="bg1"/>
                </a:solidFill>
                <a:latin typeface="Times New Roman" panose="02020603050405020304" pitchFamily="18" charset="0"/>
                <a:cs typeface="Times New Roman" panose="02020603050405020304" pitchFamily="18" charset="0"/>
              </a:rPr>
              <a:t>DEPENDENTS STATUS</a:t>
            </a:r>
          </a:p>
          <a:p>
            <a:pPr algn="just"/>
            <a:r>
              <a:rPr lang="en-US" dirty="0" smtClean="0">
                <a:solidFill>
                  <a:schemeClr val="bg1"/>
                </a:solidFill>
                <a:latin typeface="Times New Roman" panose="02020603050405020304" pitchFamily="18" charset="0"/>
                <a:cs typeface="Times New Roman" panose="02020603050405020304" pitchFamily="18" charset="0"/>
              </a:rPr>
              <a:t>From </a:t>
            </a:r>
            <a:r>
              <a:rPr lang="en-US" dirty="0">
                <a:solidFill>
                  <a:schemeClr val="bg1"/>
                </a:solidFill>
                <a:latin typeface="Times New Roman" panose="02020603050405020304" pitchFamily="18" charset="0"/>
                <a:cs typeface="Times New Roman" panose="02020603050405020304" pitchFamily="18" charset="0"/>
              </a:rPr>
              <a:t>our graph we can see that less then half of the customers don't have dependents.</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9" name="Rectangle 8"/>
          <p:cNvSpPr/>
          <p:nvPr/>
        </p:nvSpPr>
        <p:spPr>
          <a:xfrm>
            <a:off x="5153187" y="2654785"/>
            <a:ext cx="6096000" cy="923330"/>
          </a:xfrm>
          <a:prstGeom prst="rect">
            <a:avLst/>
          </a:prstGeom>
        </p:spPr>
        <p:txBody>
          <a:bodyPr>
            <a:spAutoFit/>
          </a:bodyPr>
          <a:lstStyle/>
          <a:p>
            <a:pPr algn="just"/>
            <a:r>
              <a:rPr lang="en-US" b="1" dirty="0" smtClean="0">
                <a:solidFill>
                  <a:schemeClr val="bg1"/>
                </a:solidFill>
                <a:latin typeface="Times New Roman" panose="02020603050405020304" pitchFamily="18" charset="0"/>
                <a:cs typeface="Times New Roman" panose="02020603050405020304" pitchFamily="18" charset="0"/>
              </a:rPr>
              <a:t>PARTNER STATUS</a:t>
            </a:r>
          </a:p>
          <a:p>
            <a:pPr algn="just"/>
            <a:r>
              <a:rPr lang="en-US" dirty="0" smtClean="0">
                <a:solidFill>
                  <a:schemeClr val="bg1"/>
                </a:solidFill>
                <a:latin typeface="Times New Roman" panose="02020603050405020304" pitchFamily="18" charset="0"/>
                <a:cs typeface="Times New Roman" panose="02020603050405020304" pitchFamily="18" charset="0"/>
              </a:rPr>
              <a:t>From </a:t>
            </a:r>
            <a:r>
              <a:rPr lang="en-US" dirty="0">
                <a:solidFill>
                  <a:schemeClr val="bg1"/>
                </a:solidFill>
                <a:latin typeface="Times New Roman" panose="02020603050405020304" pitchFamily="18" charset="0"/>
                <a:cs typeface="Times New Roman" panose="02020603050405020304" pitchFamily="18" charset="0"/>
              </a:rPr>
              <a:t>our graph </a:t>
            </a:r>
            <a:r>
              <a:rPr lang="en-US" dirty="0" smtClean="0">
                <a:solidFill>
                  <a:schemeClr val="bg1"/>
                </a:solidFill>
                <a:latin typeface="Times New Roman" panose="02020603050405020304" pitchFamily="18" charset="0"/>
                <a:cs typeface="Times New Roman" panose="02020603050405020304" pitchFamily="18" charset="0"/>
              </a:rPr>
              <a:t>we </a:t>
            </a:r>
            <a:r>
              <a:rPr lang="en-US" dirty="0">
                <a:solidFill>
                  <a:schemeClr val="bg1"/>
                </a:solidFill>
                <a:latin typeface="Times New Roman" panose="02020603050405020304" pitchFamily="18" charset="0"/>
                <a:cs typeface="Times New Roman" panose="02020603050405020304" pitchFamily="18" charset="0"/>
              </a:rPr>
              <a:t>can see that around then 3500 customers have partners and similar count don't have partner.</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3"/>
          <a:srcRect t="4177" r="50879"/>
          <a:stretch/>
        </p:blipFill>
        <p:spPr>
          <a:xfrm>
            <a:off x="1297741" y="1875295"/>
            <a:ext cx="3351751" cy="2681082"/>
          </a:xfrm>
          <a:prstGeom prst="rect">
            <a:avLst/>
          </a:prstGeom>
        </p:spPr>
      </p:pic>
      <p:pic>
        <p:nvPicPr>
          <p:cNvPr id="6" name="Picture 5"/>
          <p:cNvPicPr>
            <a:picLocks noChangeAspect="1"/>
          </p:cNvPicPr>
          <p:nvPr/>
        </p:nvPicPr>
        <p:blipFill rotWithShape="1">
          <a:blip r:embed="rId3"/>
          <a:srcRect l="48594"/>
          <a:stretch/>
        </p:blipFill>
        <p:spPr>
          <a:xfrm>
            <a:off x="7392690" y="3811619"/>
            <a:ext cx="3595607" cy="2868070"/>
          </a:xfrm>
          <a:prstGeom prst="rect">
            <a:avLst/>
          </a:prstGeom>
        </p:spPr>
      </p:pic>
    </p:spTree>
    <p:extLst>
      <p:ext uri="{BB962C8B-B14F-4D97-AF65-F5344CB8AC3E}">
        <p14:creationId xmlns:p14="http://schemas.microsoft.com/office/powerpoint/2010/main" val="3250139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4445876" y="103167"/>
            <a:ext cx="3374642" cy="1844608"/>
          </a:xfrm>
        </p:spPr>
        <p:txBody>
          <a:bodyPr/>
          <a:lstStyle/>
          <a:p>
            <a:r>
              <a:rPr lang="en-US" sz="3600" dirty="0" smtClean="0"/>
              <a:t>EXPLORATORY</a:t>
            </a:r>
          </a:p>
          <a:p>
            <a:r>
              <a:rPr lang="en-US" sz="3600" dirty="0" smtClean="0"/>
              <a:t>DATA</a:t>
            </a:r>
          </a:p>
          <a:p>
            <a:r>
              <a:rPr lang="en-US" sz="3600" dirty="0" smtClean="0"/>
              <a:t>ANALYSIS</a:t>
            </a:r>
            <a:endParaRPr lang="en-US" dirty="0"/>
          </a:p>
        </p:txBody>
      </p:sp>
      <p:sp>
        <p:nvSpPr>
          <p:cNvPr id="4" name="Rectangle 3"/>
          <p:cNvSpPr/>
          <p:nvPr/>
        </p:nvSpPr>
        <p:spPr>
          <a:xfrm>
            <a:off x="1095215" y="5183593"/>
            <a:ext cx="6096000" cy="923330"/>
          </a:xfrm>
          <a:prstGeom prst="rect">
            <a:avLst/>
          </a:prstGeom>
        </p:spPr>
        <p:txBody>
          <a:bodyPr>
            <a:spAutoFit/>
          </a:bodyPr>
          <a:lstStyle/>
          <a:p>
            <a:pPr algn="just"/>
            <a:r>
              <a:rPr lang="en-US" b="1" dirty="0" smtClean="0">
                <a:solidFill>
                  <a:schemeClr val="bg1"/>
                </a:solidFill>
                <a:latin typeface="Times New Roman" panose="02020603050405020304" pitchFamily="18" charset="0"/>
                <a:cs typeface="Times New Roman" panose="02020603050405020304" pitchFamily="18" charset="0"/>
              </a:rPr>
              <a:t>DEPENDENTS STATUS</a:t>
            </a:r>
          </a:p>
          <a:p>
            <a:pPr algn="just"/>
            <a:r>
              <a:rPr lang="en-US" dirty="0" smtClean="0">
                <a:solidFill>
                  <a:schemeClr val="bg1"/>
                </a:solidFill>
                <a:latin typeface="Times New Roman" panose="02020603050405020304" pitchFamily="18" charset="0"/>
                <a:cs typeface="Times New Roman" panose="02020603050405020304" pitchFamily="18" charset="0"/>
              </a:rPr>
              <a:t>From </a:t>
            </a:r>
            <a:r>
              <a:rPr lang="en-US" dirty="0">
                <a:solidFill>
                  <a:schemeClr val="bg1"/>
                </a:solidFill>
                <a:latin typeface="Times New Roman" panose="02020603050405020304" pitchFamily="18" charset="0"/>
                <a:cs typeface="Times New Roman" panose="02020603050405020304" pitchFamily="18" charset="0"/>
              </a:rPr>
              <a:t>our graph we can see that less then half of the customers don't have dependents.</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9" name="Rectangle 8"/>
          <p:cNvSpPr/>
          <p:nvPr/>
        </p:nvSpPr>
        <p:spPr>
          <a:xfrm>
            <a:off x="5153187" y="2654785"/>
            <a:ext cx="6096000" cy="923330"/>
          </a:xfrm>
          <a:prstGeom prst="rect">
            <a:avLst/>
          </a:prstGeom>
        </p:spPr>
        <p:txBody>
          <a:bodyPr>
            <a:spAutoFit/>
          </a:bodyPr>
          <a:lstStyle/>
          <a:p>
            <a:pPr algn="just"/>
            <a:r>
              <a:rPr lang="en-US" b="1" dirty="0" smtClean="0">
                <a:solidFill>
                  <a:schemeClr val="bg1"/>
                </a:solidFill>
                <a:latin typeface="Times New Roman" panose="02020603050405020304" pitchFamily="18" charset="0"/>
                <a:cs typeface="Times New Roman" panose="02020603050405020304" pitchFamily="18" charset="0"/>
              </a:rPr>
              <a:t>PARTNER STATUS</a:t>
            </a:r>
          </a:p>
          <a:p>
            <a:pPr algn="just"/>
            <a:r>
              <a:rPr lang="en-US" dirty="0" smtClean="0">
                <a:solidFill>
                  <a:schemeClr val="bg1"/>
                </a:solidFill>
                <a:latin typeface="Times New Roman" panose="02020603050405020304" pitchFamily="18" charset="0"/>
                <a:cs typeface="Times New Roman" panose="02020603050405020304" pitchFamily="18" charset="0"/>
              </a:rPr>
              <a:t>From </a:t>
            </a:r>
            <a:r>
              <a:rPr lang="en-US" dirty="0">
                <a:solidFill>
                  <a:schemeClr val="bg1"/>
                </a:solidFill>
                <a:latin typeface="Times New Roman" panose="02020603050405020304" pitchFamily="18" charset="0"/>
                <a:cs typeface="Times New Roman" panose="02020603050405020304" pitchFamily="18" charset="0"/>
              </a:rPr>
              <a:t>our graph </a:t>
            </a:r>
            <a:r>
              <a:rPr lang="en-US" dirty="0" smtClean="0">
                <a:solidFill>
                  <a:schemeClr val="bg1"/>
                </a:solidFill>
                <a:latin typeface="Times New Roman" panose="02020603050405020304" pitchFamily="18" charset="0"/>
                <a:cs typeface="Times New Roman" panose="02020603050405020304" pitchFamily="18" charset="0"/>
              </a:rPr>
              <a:t>we </a:t>
            </a:r>
            <a:r>
              <a:rPr lang="en-US" dirty="0">
                <a:solidFill>
                  <a:schemeClr val="bg1"/>
                </a:solidFill>
                <a:latin typeface="Times New Roman" panose="02020603050405020304" pitchFamily="18" charset="0"/>
                <a:cs typeface="Times New Roman" panose="02020603050405020304" pitchFamily="18" charset="0"/>
              </a:rPr>
              <a:t>can see that around then 3500 customers have partners and similar count don't have partner.</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3"/>
          <a:srcRect t="4177" r="50879"/>
          <a:stretch/>
        </p:blipFill>
        <p:spPr>
          <a:xfrm>
            <a:off x="1297741" y="1875295"/>
            <a:ext cx="3351751" cy="2681082"/>
          </a:xfrm>
          <a:prstGeom prst="rect">
            <a:avLst/>
          </a:prstGeom>
        </p:spPr>
      </p:pic>
      <p:pic>
        <p:nvPicPr>
          <p:cNvPr id="6" name="Picture 5"/>
          <p:cNvPicPr>
            <a:picLocks noChangeAspect="1"/>
          </p:cNvPicPr>
          <p:nvPr/>
        </p:nvPicPr>
        <p:blipFill rotWithShape="1">
          <a:blip r:embed="rId3"/>
          <a:srcRect l="48594"/>
          <a:stretch/>
        </p:blipFill>
        <p:spPr>
          <a:xfrm>
            <a:off x="7392690" y="3811619"/>
            <a:ext cx="3595607" cy="2868070"/>
          </a:xfrm>
          <a:prstGeom prst="rect">
            <a:avLst/>
          </a:prstGeom>
        </p:spPr>
      </p:pic>
    </p:spTree>
    <p:extLst>
      <p:ext uri="{BB962C8B-B14F-4D97-AF65-F5344CB8AC3E}">
        <p14:creationId xmlns:p14="http://schemas.microsoft.com/office/powerpoint/2010/main" val="2766995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4445876" y="103167"/>
            <a:ext cx="3374642" cy="1844608"/>
          </a:xfrm>
        </p:spPr>
        <p:txBody>
          <a:bodyPr/>
          <a:lstStyle/>
          <a:p>
            <a:r>
              <a:rPr lang="en-US" sz="3600" dirty="0" smtClean="0"/>
              <a:t>EXPLORATORY</a:t>
            </a:r>
          </a:p>
          <a:p>
            <a:r>
              <a:rPr lang="en-US" sz="3600" dirty="0" smtClean="0"/>
              <a:t>DATA</a:t>
            </a:r>
          </a:p>
          <a:p>
            <a:r>
              <a:rPr lang="en-US" sz="3600" dirty="0" smtClean="0"/>
              <a:t>ANALYSIS</a:t>
            </a:r>
            <a:endParaRPr lang="en-US" dirty="0"/>
          </a:p>
        </p:txBody>
      </p:sp>
      <p:sp>
        <p:nvSpPr>
          <p:cNvPr id="4" name="Rectangle 3"/>
          <p:cNvSpPr/>
          <p:nvPr/>
        </p:nvSpPr>
        <p:spPr>
          <a:xfrm>
            <a:off x="1095215" y="5183593"/>
            <a:ext cx="6096000" cy="923330"/>
          </a:xfrm>
          <a:prstGeom prst="rect">
            <a:avLst/>
          </a:prstGeom>
        </p:spPr>
        <p:txBody>
          <a:bodyPr>
            <a:spAutoFit/>
          </a:bodyPr>
          <a:lstStyle/>
          <a:p>
            <a:pPr algn="just"/>
            <a:r>
              <a:rPr lang="en-US" b="1" dirty="0" smtClean="0">
                <a:solidFill>
                  <a:schemeClr val="bg1"/>
                </a:solidFill>
                <a:latin typeface="Times New Roman" panose="02020603050405020304" pitchFamily="18" charset="0"/>
                <a:cs typeface="Times New Roman" panose="02020603050405020304" pitchFamily="18" charset="0"/>
              </a:rPr>
              <a:t>CONTRACT TYPE</a:t>
            </a:r>
          </a:p>
          <a:p>
            <a:pPr algn="just"/>
            <a:r>
              <a:rPr lang="en-US" dirty="0">
                <a:solidFill>
                  <a:schemeClr val="bg1"/>
                </a:solidFill>
                <a:latin typeface="Times New Roman" panose="02020603050405020304" pitchFamily="18" charset="0"/>
                <a:cs typeface="Times New Roman" panose="02020603050405020304" pitchFamily="18" charset="0"/>
              </a:rPr>
              <a:t>The graph shows around 4000 customers opted for month-to-month contact and </a:t>
            </a:r>
            <a:r>
              <a:rPr lang="en-US" dirty="0" smtClean="0">
                <a:solidFill>
                  <a:schemeClr val="bg1"/>
                </a:solidFill>
                <a:latin typeface="Times New Roman" panose="02020603050405020304" pitchFamily="18" charset="0"/>
                <a:cs typeface="Times New Roman" panose="02020603050405020304" pitchFamily="18" charset="0"/>
              </a:rPr>
              <a:t>equal amount have one and two year contract</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9" name="Rectangle 8"/>
          <p:cNvSpPr/>
          <p:nvPr/>
        </p:nvSpPr>
        <p:spPr>
          <a:xfrm>
            <a:off x="5168685" y="2499802"/>
            <a:ext cx="6096000" cy="1200329"/>
          </a:xfrm>
          <a:prstGeom prst="rect">
            <a:avLst/>
          </a:prstGeom>
        </p:spPr>
        <p:txBody>
          <a:bodyPr>
            <a:spAutoFit/>
          </a:bodyPr>
          <a:lstStyle/>
          <a:p>
            <a:pPr algn="just"/>
            <a:r>
              <a:rPr lang="en-US" b="1" dirty="0" smtClean="0">
                <a:solidFill>
                  <a:schemeClr val="bg1"/>
                </a:solidFill>
                <a:latin typeface="Times New Roman" panose="02020603050405020304" pitchFamily="18" charset="0"/>
                <a:cs typeface="Times New Roman" panose="02020603050405020304" pitchFamily="18" charset="0"/>
              </a:rPr>
              <a:t>CUSTOMER TENURE</a:t>
            </a:r>
          </a:p>
          <a:p>
            <a:pPr algn="just"/>
            <a:r>
              <a:rPr lang="en-US" dirty="0">
                <a:solidFill>
                  <a:schemeClr val="bg1"/>
                </a:solidFill>
                <a:latin typeface="Times New Roman" panose="02020603050405020304" pitchFamily="18" charset="0"/>
                <a:cs typeface="Times New Roman" panose="02020603050405020304" pitchFamily="18" charset="0"/>
              </a:rPr>
              <a:t>From the histogram </a:t>
            </a:r>
            <a:r>
              <a:rPr lang="en-US" dirty="0">
                <a:solidFill>
                  <a:schemeClr val="bg1"/>
                </a:solidFill>
                <a:latin typeface="Times New Roman" panose="02020603050405020304" pitchFamily="18" charset="0"/>
                <a:cs typeface="Times New Roman" panose="02020603050405020304" pitchFamily="18" charset="0"/>
              </a:rPr>
              <a:t>we </a:t>
            </a:r>
            <a:r>
              <a:rPr lang="en-US" dirty="0">
                <a:solidFill>
                  <a:schemeClr val="bg1"/>
                </a:solidFill>
                <a:latin typeface="Times New Roman" panose="02020603050405020304" pitchFamily="18" charset="0"/>
                <a:cs typeface="Times New Roman" panose="02020603050405020304" pitchFamily="18" charset="0"/>
              </a:rPr>
              <a:t>can see most of the customers had tenure of month or two and few have tenure of more then 70 months.</a:t>
            </a:r>
          </a:p>
        </p:txBody>
      </p:sp>
      <p:pic>
        <p:nvPicPr>
          <p:cNvPr id="2" name="Picture 1"/>
          <p:cNvPicPr>
            <a:picLocks noChangeAspect="1"/>
          </p:cNvPicPr>
          <p:nvPr/>
        </p:nvPicPr>
        <p:blipFill rotWithShape="1">
          <a:blip r:embed="rId3"/>
          <a:srcRect r="50616"/>
          <a:stretch/>
        </p:blipFill>
        <p:spPr>
          <a:xfrm>
            <a:off x="815356" y="1803615"/>
            <a:ext cx="4144102" cy="2971800"/>
          </a:xfrm>
          <a:prstGeom prst="rect">
            <a:avLst/>
          </a:prstGeom>
        </p:spPr>
      </p:pic>
      <p:pic>
        <p:nvPicPr>
          <p:cNvPr id="5" name="Picture 4"/>
          <p:cNvPicPr>
            <a:picLocks noChangeAspect="1"/>
          </p:cNvPicPr>
          <p:nvPr/>
        </p:nvPicPr>
        <p:blipFill rotWithShape="1">
          <a:blip r:embed="rId3"/>
          <a:srcRect l="49200"/>
          <a:stretch/>
        </p:blipFill>
        <p:spPr>
          <a:xfrm>
            <a:off x="7284203" y="3725405"/>
            <a:ext cx="4262921" cy="2971800"/>
          </a:xfrm>
          <a:prstGeom prst="rect">
            <a:avLst/>
          </a:prstGeom>
        </p:spPr>
      </p:pic>
    </p:spTree>
    <p:extLst>
      <p:ext uri="{BB962C8B-B14F-4D97-AF65-F5344CB8AC3E}">
        <p14:creationId xmlns:p14="http://schemas.microsoft.com/office/powerpoint/2010/main" val="153079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4445876" y="103167"/>
            <a:ext cx="3374642" cy="1844608"/>
          </a:xfrm>
        </p:spPr>
        <p:txBody>
          <a:bodyPr/>
          <a:lstStyle/>
          <a:p>
            <a:r>
              <a:rPr lang="en-US" sz="3600" dirty="0" smtClean="0"/>
              <a:t>EXPLORATORY</a:t>
            </a:r>
          </a:p>
          <a:p>
            <a:r>
              <a:rPr lang="en-US" sz="3600" dirty="0" smtClean="0"/>
              <a:t>DATA</a:t>
            </a:r>
          </a:p>
          <a:p>
            <a:r>
              <a:rPr lang="en-US" sz="3600" dirty="0" smtClean="0"/>
              <a:t>ANALYSIS</a:t>
            </a:r>
            <a:endParaRPr lang="en-US" dirty="0"/>
          </a:p>
        </p:txBody>
      </p:sp>
      <p:sp>
        <p:nvSpPr>
          <p:cNvPr id="4" name="Rectangle 3"/>
          <p:cNvSpPr/>
          <p:nvPr/>
        </p:nvSpPr>
        <p:spPr>
          <a:xfrm>
            <a:off x="1095215" y="5183593"/>
            <a:ext cx="6096000" cy="1200329"/>
          </a:xfrm>
          <a:prstGeom prst="rect">
            <a:avLst/>
          </a:prstGeom>
        </p:spPr>
        <p:txBody>
          <a:bodyPr>
            <a:spAutoFit/>
          </a:bodyPr>
          <a:lstStyle/>
          <a:p>
            <a:pPr algn="just"/>
            <a:r>
              <a:rPr lang="en-US" b="1" dirty="0" smtClean="0">
                <a:solidFill>
                  <a:schemeClr val="bg1"/>
                </a:solidFill>
                <a:latin typeface="Times New Roman" panose="02020603050405020304" pitchFamily="18" charset="0"/>
                <a:cs typeface="Times New Roman" panose="02020603050405020304" pitchFamily="18" charset="0"/>
              </a:rPr>
              <a:t>INTERNET SERVICE TYPE</a:t>
            </a:r>
          </a:p>
          <a:p>
            <a:pPr algn="just"/>
            <a:r>
              <a:rPr lang="en-US" dirty="0">
                <a:solidFill>
                  <a:schemeClr val="bg1"/>
                </a:solidFill>
                <a:latin typeface="Times New Roman" panose="02020603050405020304" pitchFamily="18" charset="0"/>
                <a:cs typeface="Times New Roman" panose="02020603050405020304" pitchFamily="18" charset="0"/>
              </a:rPr>
              <a:t>DSL(Digital Subscriber Line) and fiber optic are the two internet service provided by the company and most of them use fiber optic connection.</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9" name="Rectangle 8"/>
          <p:cNvSpPr/>
          <p:nvPr/>
        </p:nvSpPr>
        <p:spPr>
          <a:xfrm>
            <a:off x="4781227" y="2236331"/>
            <a:ext cx="6096000" cy="1200329"/>
          </a:xfrm>
          <a:prstGeom prst="rect">
            <a:avLst/>
          </a:prstGeom>
        </p:spPr>
        <p:txBody>
          <a:bodyPr>
            <a:spAutoFit/>
          </a:bodyPr>
          <a:lstStyle/>
          <a:p>
            <a:pPr algn="just"/>
            <a:r>
              <a:rPr lang="en-US" b="1" dirty="0" smtClean="0">
                <a:solidFill>
                  <a:schemeClr val="bg1"/>
                </a:solidFill>
                <a:latin typeface="Times New Roman" panose="02020603050405020304" pitchFamily="18" charset="0"/>
                <a:cs typeface="Times New Roman" panose="02020603050405020304" pitchFamily="18" charset="0"/>
              </a:rPr>
              <a:t>PAYMENT METHOD</a:t>
            </a:r>
          </a:p>
          <a:p>
            <a:pPr algn="just"/>
            <a:r>
              <a:rPr lang="en-US" dirty="0">
                <a:solidFill>
                  <a:schemeClr val="bg1"/>
                </a:solidFill>
                <a:latin typeface="Times New Roman" panose="02020603050405020304" pitchFamily="18" charset="0"/>
                <a:cs typeface="Times New Roman" panose="02020603050405020304" pitchFamily="18" charset="0"/>
              </a:rPr>
              <a:t>More then 2000 customer prefer electronic check and significant amount of customers prefer other payment options provided by the company.</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3"/>
          <a:srcRect r="51108"/>
          <a:stretch/>
        </p:blipFill>
        <p:spPr>
          <a:xfrm>
            <a:off x="412333" y="1450139"/>
            <a:ext cx="3849702" cy="3462823"/>
          </a:xfrm>
          <a:prstGeom prst="rect">
            <a:avLst/>
          </a:prstGeom>
        </p:spPr>
      </p:pic>
      <p:pic>
        <p:nvPicPr>
          <p:cNvPr id="6" name="Picture 5"/>
          <p:cNvPicPr>
            <a:picLocks noChangeAspect="1"/>
          </p:cNvPicPr>
          <p:nvPr/>
        </p:nvPicPr>
        <p:blipFill rotWithShape="1">
          <a:blip r:embed="rId3"/>
          <a:srcRect l="48192" r="2820" b="19665"/>
          <a:stretch/>
        </p:blipFill>
        <p:spPr>
          <a:xfrm>
            <a:off x="7361695" y="3565659"/>
            <a:ext cx="4339526" cy="3129609"/>
          </a:xfrm>
          <a:prstGeom prst="rect">
            <a:avLst/>
          </a:prstGeom>
        </p:spPr>
      </p:pic>
    </p:spTree>
    <p:extLst>
      <p:ext uri="{BB962C8B-B14F-4D97-AF65-F5344CB8AC3E}">
        <p14:creationId xmlns:p14="http://schemas.microsoft.com/office/powerpoint/2010/main" val="3128485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4445876" y="103167"/>
            <a:ext cx="3374642" cy="1844608"/>
          </a:xfrm>
        </p:spPr>
        <p:txBody>
          <a:bodyPr/>
          <a:lstStyle/>
          <a:p>
            <a:r>
              <a:rPr lang="en-US" sz="3600" dirty="0" smtClean="0"/>
              <a:t>EXPLORATORY</a:t>
            </a:r>
          </a:p>
          <a:p>
            <a:r>
              <a:rPr lang="en-US" sz="3600" dirty="0" smtClean="0"/>
              <a:t>DATA</a:t>
            </a:r>
          </a:p>
          <a:p>
            <a:r>
              <a:rPr lang="en-US" sz="3600" dirty="0" smtClean="0"/>
              <a:t>ANALYSIS</a:t>
            </a:r>
            <a:endParaRPr lang="en-US" dirty="0"/>
          </a:p>
        </p:txBody>
      </p:sp>
      <p:sp>
        <p:nvSpPr>
          <p:cNvPr id="9" name="Rectangle 8"/>
          <p:cNvSpPr/>
          <p:nvPr/>
        </p:nvSpPr>
        <p:spPr>
          <a:xfrm>
            <a:off x="891152" y="3429700"/>
            <a:ext cx="6096000" cy="1200329"/>
          </a:xfrm>
          <a:prstGeom prst="rect">
            <a:avLst/>
          </a:prstGeom>
        </p:spPr>
        <p:txBody>
          <a:bodyPr>
            <a:spAutoFit/>
          </a:bodyPr>
          <a:lstStyle/>
          <a:p>
            <a:pPr algn="just"/>
            <a:r>
              <a:rPr lang="en-US" b="1" dirty="0" smtClean="0">
                <a:solidFill>
                  <a:schemeClr val="bg1"/>
                </a:solidFill>
                <a:latin typeface="Times New Roman" panose="02020603050405020304" pitchFamily="18" charset="0"/>
                <a:cs typeface="Times New Roman" panose="02020603050405020304" pitchFamily="18" charset="0"/>
              </a:rPr>
              <a:t>CHURN RATE DISTRIBUTION</a:t>
            </a:r>
          </a:p>
          <a:p>
            <a:pPr algn="just"/>
            <a:r>
              <a:rPr lang="en-US" dirty="0" smtClean="0">
                <a:solidFill>
                  <a:schemeClr val="bg1"/>
                </a:solidFill>
                <a:latin typeface="Times New Roman" panose="02020603050405020304" pitchFamily="18" charset="0"/>
                <a:cs typeface="Times New Roman" panose="02020603050405020304" pitchFamily="18" charset="0"/>
              </a:rPr>
              <a:t>Pie chart </a:t>
            </a:r>
            <a:r>
              <a:rPr lang="en-US" dirty="0">
                <a:solidFill>
                  <a:schemeClr val="bg1"/>
                </a:solidFill>
                <a:latin typeface="Times New Roman" panose="02020603050405020304" pitchFamily="18" charset="0"/>
                <a:cs typeface="Times New Roman" panose="02020603050405020304" pitchFamily="18" charset="0"/>
              </a:rPr>
              <a:t>shows the churn rate of the customer from the </a:t>
            </a:r>
            <a:r>
              <a:rPr lang="en-US" dirty="0" smtClean="0">
                <a:solidFill>
                  <a:schemeClr val="bg1"/>
                </a:solidFill>
                <a:latin typeface="Times New Roman" panose="02020603050405020304" pitchFamily="18" charset="0"/>
                <a:cs typeface="Times New Roman" panose="02020603050405020304" pitchFamily="18" charset="0"/>
              </a:rPr>
              <a:t>company</a:t>
            </a:r>
            <a:r>
              <a:rPr lang="en-US" dirty="0">
                <a:solidFill>
                  <a:schemeClr val="bg1"/>
                </a:solidFill>
                <a:latin typeface="Times New Roman" panose="02020603050405020304" pitchFamily="18" charset="0"/>
                <a:cs typeface="Times New Roman" panose="02020603050405020304" pitchFamily="18" charset="0"/>
              </a:rPr>
              <a:t>.</a:t>
            </a:r>
            <a:r>
              <a:rPr lang="en-US" dirty="0" smtClean="0">
                <a:solidFill>
                  <a:schemeClr val="bg1"/>
                </a:solidFill>
                <a:latin typeface="Times New Roman" panose="02020603050405020304" pitchFamily="18" charset="0"/>
                <a:cs typeface="Times New Roman" panose="02020603050405020304" pitchFamily="18" charset="0"/>
              </a:rPr>
              <a:t> Only </a:t>
            </a:r>
            <a:r>
              <a:rPr lang="en-US" dirty="0">
                <a:solidFill>
                  <a:schemeClr val="bg1"/>
                </a:solidFill>
                <a:latin typeface="Times New Roman" panose="02020603050405020304" pitchFamily="18" charset="0"/>
                <a:cs typeface="Times New Roman" panose="02020603050405020304" pitchFamily="18" charset="0"/>
              </a:rPr>
              <a:t>26% customers got churned which shows good hold of customers by the company.</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7301718" y="2152072"/>
            <a:ext cx="4492491" cy="4079387"/>
          </a:xfrm>
          <a:prstGeom prst="rect">
            <a:avLst/>
          </a:prstGeom>
        </p:spPr>
      </p:pic>
    </p:spTree>
    <p:extLst>
      <p:ext uri="{BB962C8B-B14F-4D97-AF65-F5344CB8AC3E}">
        <p14:creationId xmlns:p14="http://schemas.microsoft.com/office/powerpoint/2010/main" val="2979286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4445876" y="103167"/>
            <a:ext cx="3374642" cy="1844608"/>
          </a:xfrm>
        </p:spPr>
        <p:txBody>
          <a:bodyPr/>
          <a:lstStyle/>
          <a:p>
            <a:r>
              <a:rPr lang="en-US" sz="3600" dirty="0" smtClean="0"/>
              <a:t>EXPLORATORY</a:t>
            </a:r>
          </a:p>
          <a:p>
            <a:r>
              <a:rPr lang="en-US" sz="3600" dirty="0" smtClean="0"/>
              <a:t>DATA</a:t>
            </a:r>
          </a:p>
          <a:p>
            <a:r>
              <a:rPr lang="en-US" sz="3600" dirty="0" smtClean="0"/>
              <a:t>ANALYSIS</a:t>
            </a:r>
            <a:endParaRPr lang="en-US" dirty="0"/>
          </a:p>
        </p:txBody>
      </p:sp>
      <p:sp>
        <p:nvSpPr>
          <p:cNvPr id="4" name="Rectangle 3"/>
          <p:cNvSpPr/>
          <p:nvPr/>
        </p:nvSpPr>
        <p:spPr>
          <a:xfrm>
            <a:off x="573437" y="5183593"/>
            <a:ext cx="6617778" cy="1200329"/>
          </a:xfrm>
          <a:prstGeom prst="rect">
            <a:avLst/>
          </a:prstGeom>
        </p:spPr>
        <p:txBody>
          <a:bodyPr wrap="square">
            <a:spAutoFit/>
          </a:bodyPr>
          <a:lstStyle/>
          <a:p>
            <a:r>
              <a:rPr lang="en-US" b="1" dirty="0" smtClean="0">
                <a:solidFill>
                  <a:schemeClr val="bg1"/>
                </a:solidFill>
                <a:latin typeface="Times New Roman" panose="02020603050405020304" pitchFamily="18" charset="0"/>
                <a:cs typeface="Times New Roman" panose="02020603050405020304" pitchFamily="18" charset="0"/>
              </a:rPr>
              <a:t>SENIOR CITIZEN </a:t>
            </a:r>
            <a:r>
              <a:rPr lang="en-US" b="1" dirty="0">
                <a:solidFill>
                  <a:schemeClr val="bg1"/>
                </a:solidFill>
                <a:latin typeface="Times New Roman" panose="02020603050405020304" pitchFamily="18" charset="0"/>
                <a:cs typeface="Times New Roman" panose="02020603050405020304" pitchFamily="18" charset="0"/>
              </a:rPr>
              <a:t>DISTRIBUTION WITH CHURNED CUSTOMER</a:t>
            </a:r>
          </a:p>
          <a:p>
            <a:pPr algn="just"/>
            <a:r>
              <a:rPr lang="en-US" dirty="0" smtClean="0">
                <a:solidFill>
                  <a:schemeClr val="bg1"/>
                </a:solidFill>
                <a:latin typeface="Times New Roman" panose="02020603050405020304" pitchFamily="18" charset="0"/>
                <a:cs typeface="Times New Roman" panose="02020603050405020304" pitchFamily="18" charset="0"/>
              </a:rPr>
              <a:t>Graph </a:t>
            </a:r>
            <a:r>
              <a:rPr lang="en-US" dirty="0">
                <a:solidFill>
                  <a:schemeClr val="bg1"/>
                </a:solidFill>
                <a:latin typeface="Times New Roman" panose="02020603050405020304" pitchFamily="18" charset="0"/>
                <a:cs typeface="Times New Roman" panose="02020603050405020304" pitchFamily="18" charset="0"/>
              </a:rPr>
              <a:t>shows senior citizen have less churn rate compared to young customers.</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9" name="Rectangle 8"/>
          <p:cNvSpPr/>
          <p:nvPr/>
        </p:nvSpPr>
        <p:spPr>
          <a:xfrm>
            <a:off x="4781226" y="2236331"/>
            <a:ext cx="6300061" cy="1200329"/>
          </a:xfrm>
          <a:prstGeom prst="rect">
            <a:avLst/>
          </a:prstGeom>
        </p:spPr>
        <p:txBody>
          <a:bodyPr wrap="square">
            <a:spAutoFit/>
          </a:bodyPr>
          <a:lstStyle/>
          <a:p>
            <a:r>
              <a:rPr lang="en-US" b="1" dirty="0" smtClean="0">
                <a:solidFill>
                  <a:schemeClr val="bg1"/>
                </a:solidFill>
                <a:latin typeface="Times New Roman" panose="02020603050405020304" pitchFamily="18" charset="0"/>
                <a:cs typeface="Times New Roman" panose="02020603050405020304" pitchFamily="18" charset="0"/>
              </a:rPr>
              <a:t>GENDER DISTRIBUTION WITH CHURNED CUSTOMER</a:t>
            </a:r>
          </a:p>
          <a:p>
            <a:pPr algn="just"/>
            <a:r>
              <a:rPr lang="en-US" dirty="0">
                <a:solidFill>
                  <a:schemeClr val="bg1"/>
                </a:solidFill>
                <a:latin typeface="Times New Roman" panose="02020603050405020304" pitchFamily="18" charset="0"/>
                <a:cs typeface="Times New Roman" panose="02020603050405020304" pitchFamily="18" charset="0"/>
              </a:rPr>
              <a:t>From the Graph </a:t>
            </a:r>
            <a:r>
              <a:rPr lang="en-US" dirty="0" smtClean="0">
                <a:solidFill>
                  <a:schemeClr val="bg1"/>
                </a:solidFill>
                <a:latin typeface="Times New Roman" panose="02020603050405020304" pitchFamily="18" charset="0"/>
                <a:cs typeface="Times New Roman" panose="02020603050405020304" pitchFamily="18" charset="0"/>
              </a:rPr>
              <a:t>we </a:t>
            </a:r>
            <a:r>
              <a:rPr lang="en-US" dirty="0">
                <a:solidFill>
                  <a:schemeClr val="bg1"/>
                </a:solidFill>
                <a:latin typeface="Times New Roman" panose="02020603050405020304" pitchFamily="18" charset="0"/>
                <a:cs typeface="Times New Roman" panose="02020603050405020304" pitchFamily="18" charset="0"/>
              </a:rPr>
              <a:t>can see that equal number of male and female customer got churned, which shows gender is not the reason of </a:t>
            </a:r>
            <a:r>
              <a:rPr lang="en-US" dirty="0" smtClean="0">
                <a:solidFill>
                  <a:schemeClr val="bg1"/>
                </a:solidFill>
                <a:latin typeface="Times New Roman" panose="02020603050405020304" pitchFamily="18" charset="0"/>
                <a:cs typeface="Times New Roman" panose="02020603050405020304" pitchFamily="18" charset="0"/>
              </a:rPr>
              <a:t>separation </a:t>
            </a:r>
            <a:r>
              <a:rPr lang="en-US" dirty="0">
                <a:solidFill>
                  <a:schemeClr val="bg1"/>
                </a:solidFill>
                <a:latin typeface="Times New Roman" panose="02020603050405020304" pitchFamily="18" charset="0"/>
                <a:cs typeface="Times New Roman" panose="02020603050405020304" pitchFamily="18" charset="0"/>
              </a:rPr>
              <a:t>from the company.</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rotWithShape="1">
          <a:blip r:embed="rId3"/>
          <a:srcRect r="53473"/>
          <a:stretch/>
        </p:blipFill>
        <p:spPr>
          <a:xfrm>
            <a:off x="780404" y="1822099"/>
            <a:ext cx="3807096" cy="2827392"/>
          </a:xfrm>
          <a:prstGeom prst="rect">
            <a:avLst/>
          </a:prstGeom>
        </p:spPr>
      </p:pic>
      <p:pic>
        <p:nvPicPr>
          <p:cNvPr id="5" name="Picture 4"/>
          <p:cNvPicPr>
            <a:picLocks noChangeAspect="1"/>
          </p:cNvPicPr>
          <p:nvPr/>
        </p:nvPicPr>
        <p:blipFill rotWithShape="1">
          <a:blip r:embed="rId3"/>
          <a:srcRect l="46022" r="4842"/>
          <a:stretch/>
        </p:blipFill>
        <p:spPr>
          <a:xfrm>
            <a:off x="7377193" y="3712893"/>
            <a:ext cx="3998563" cy="2811894"/>
          </a:xfrm>
          <a:prstGeom prst="rect">
            <a:avLst/>
          </a:prstGeom>
        </p:spPr>
      </p:pic>
    </p:spTree>
    <p:extLst>
      <p:ext uri="{BB962C8B-B14F-4D97-AF65-F5344CB8AC3E}">
        <p14:creationId xmlns:p14="http://schemas.microsoft.com/office/powerpoint/2010/main" val="3631106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4445876" y="103167"/>
            <a:ext cx="3374642" cy="1844608"/>
          </a:xfrm>
        </p:spPr>
        <p:txBody>
          <a:bodyPr/>
          <a:lstStyle/>
          <a:p>
            <a:r>
              <a:rPr lang="en-US" sz="3600" dirty="0" smtClean="0"/>
              <a:t>EXPLORATORY</a:t>
            </a:r>
          </a:p>
          <a:p>
            <a:r>
              <a:rPr lang="en-US" sz="3600" dirty="0" smtClean="0"/>
              <a:t>DATA</a:t>
            </a:r>
          </a:p>
          <a:p>
            <a:r>
              <a:rPr lang="en-US" sz="3600" dirty="0" smtClean="0"/>
              <a:t>ANALYSIS</a:t>
            </a:r>
            <a:endParaRPr lang="en-US" dirty="0"/>
          </a:p>
        </p:txBody>
      </p:sp>
      <p:sp>
        <p:nvSpPr>
          <p:cNvPr id="4" name="Rectangle 3"/>
          <p:cNvSpPr/>
          <p:nvPr/>
        </p:nvSpPr>
        <p:spPr>
          <a:xfrm>
            <a:off x="449451" y="5075105"/>
            <a:ext cx="6772760" cy="1200329"/>
          </a:xfrm>
          <a:prstGeom prst="rect">
            <a:avLst/>
          </a:prstGeom>
        </p:spPr>
        <p:txBody>
          <a:bodyPr wrap="square">
            <a:spAutoFit/>
          </a:bodyPr>
          <a:lstStyle/>
          <a:p>
            <a:r>
              <a:rPr lang="en-US" b="1" dirty="0" smtClean="0">
                <a:solidFill>
                  <a:schemeClr val="bg1"/>
                </a:solidFill>
                <a:latin typeface="Times New Roman" panose="02020603050405020304" pitchFamily="18" charset="0"/>
                <a:cs typeface="Times New Roman" panose="02020603050405020304" pitchFamily="18" charset="0"/>
              </a:rPr>
              <a:t>DEPENDENTS </a:t>
            </a:r>
            <a:r>
              <a:rPr lang="en-US" b="1" dirty="0">
                <a:solidFill>
                  <a:schemeClr val="bg1"/>
                </a:solidFill>
                <a:latin typeface="Times New Roman" panose="02020603050405020304" pitchFamily="18" charset="0"/>
                <a:cs typeface="Times New Roman" panose="02020603050405020304" pitchFamily="18" charset="0"/>
              </a:rPr>
              <a:t>DISTRIBUTION WITH CHURNED CUSTOMER</a:t>
            </a:r>
          </a:p>
          <a:p>
            <a:pPr algn="just"/>
            <a:r>
              <a:rPr lang="en-US" dirty="0">
                <a:solidFill>
                  <a:schemeClr val="bg1"/>
                </a:solidFill>
                <a:latin typeface="Times New Roman" panose="02020603050405020304" pitchFamily="18" charset="0"/>
                <a:cs typeface="Times New Roman" panose="02020603050405020304" pitchFamily="18" charset="0"/>
              </a:rPr>
              <a:t>Customers with no dependents tend to have a higher churn rate compared to those who have dependents. Dependents may be the reason to stay with company for longer period.</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9" name="Rectangle 8"/>
          <p:cNvSpPr/>
          <p:nvPr/>
        </p:nvSpPr>
        <p:spPr>
          <a:xfrm>
            <a:off x="4781227" y="2236331"/>
            <a:ext cx="6096000" cy="1477328"/>
          </a:xfrm>
          <a:prstGeom prst="rect">
            <a:avLst/>
          </a:prstGeom>
        </p:spPr>
        <p:txBody>
          <a:bodyPr>
            <a:spAutoFit/>
          </a:bodyPr>
          <a:lstStyle/>
          <a:p>
            <a:r>
              <a:rPr lang="en-US" b="1" dirty="0" smtClean="0">
                <a:solidFill>
                  <a:schemeClr val="bg1"/>
                </a:solidFill>
                <a:latin typeface="Times New Roman" panose="02020603050405020304" pitchFamily="18" charset="0"/>
                <a:cs typeface="Times New Roman" panose="02020603050405020304" pitchFamily="18" charset="0"/>
              </a:rPr>
              <a:t>PARTNER </a:t>
            </a:r>
            <a:r>
              <a:rPr lang="en-US" b="1" dirty="0">
                <a:solidFill>
                  <a:schemeClr val="bg1"/>
                </a:solidFill>
                <a:latin typeface="Times New Roman" panose="02020603050405020304" pitchFamily="18" charset="0"/>
                <a:cs typeface="Times New Roman" panose="02020603050405020304" pitchFamily="18" charset="0"/>
              </a:rPr>
              <a:t>DISTRIBUTION WITH CHURNED CUSTOMER</a:t>
            </a:r>
          </a:p>
          <a:p>
            <a:pPr algn="just"/>
            <a:r>
              <a:rPr lang="en-US" dirty="0">
                <a:solidFill>
                  <a:schemeClr val="bg1"/>
                </a:solidFill>
                <a:latin typeface="Times New Roman" panose="02020603050405020304" pitchFamily="18" charset="0"/>
                <a:cs typeface="Times New Roman" panose="02020603050405020304" pitchFamily="18" charset="0"/>
              </a:rPr>
              <a:t>Customers with no partners have a higher churn rate. This shows that having a partner might be one of the reason for customers to stay with the company.</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rotWithShape="1">
          <a:blip r:embed="rId3"/>
          <a:srcRect r="50606"/>
          <a:stretch/>
        </p:blipFill>
        <p:spPr>
          <a:xfrm>
            <a:off x="699199" y="1930588"/>
            <a:ext cx="3857303" cy="2796395"/>
          </a:xfrm>
          <a:prstGeom prst="rect">
            <a:avLst/>
          </a:prstGeom>
        </p:spPr>
      </p:pic>
      <p:pic>
        <p:nvPicPr>
          <p:cNvPr id="5" name="Picture 4"/>
          <p:cNvPicPr>
            <a:picLocks noChangeAspect="1"/>
          </p:cNvPicPr>
          <p:nvPr/>
        </p:nvPicPr>
        <p:blipFill rotWithShape="1">
          <a:blip r:embed="rId3"/>
          <a:srcRect l="48707" r="3157"/>
          <a:stretch/>
        </p:blipFill>
        <p:spPr>
          <a:xfrm>
            <a:off x="7330699" y="3774887"/>
            <a:ext cx="3781586" cy="2807524"/>
          </a:xfrm>
          <a:prstGeom prst="rect">
            <a:avLst/>
          </a:prstGeom>
        </p:spPr>
      </p:pic>
    </p:spTree>
    <p:extLst>
      <p:ext uri="{BB962C8B-B14F-4D97-AF65-F5344CB8AC3E}">
        <p14:creationId xmlns:p14="http://schemas.microsoft.com/office/powerpoint/2010/main" val="3345458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4445876" y="103167"/>
            <a:ext cx="3374642" cy="1844608"/>
          </a:xfrm>
        </p:spPr>
        <p:txBody>
          <a:bodyPr/>
          <a:lstStyle/>
          <a:p>
            <a:r>
              <a:rPr lang="en-US" sz="3600" dirty="0" smtClean="0"/>
              <a:t>EXPLORATORY</a:t>
            </a:r>
          </a:p>
          <a:p>
            <a:r>
              <a:rPr lang="en-US" sz="3600" dirty="0" smtClean="0"/>
              <a:t>DATA</a:t>
            </a:r>
          </a:p>
          <a:p>
            <a:r>
              <a:rPr lang="en-US" sz="3600" dirty="0" smtClean="0"/>
              <a:t>ANALYSIS</a:t>
            </a:r>
            <a:endParaRPr lang="en-US" dirty="0"/>
          </a:p>
        </p:txBody>
      </p:sp>
      <p:sp>
        <p:nvSpPr>
          <p:cNvPr id="4" name="Rectangle 3"/>
          <p:cNvSpPr/>
          <p:nvPr/>
        </p:nvSpPr>
        <p:spPr>
          <a:xfrm>
            <a:off x="847242" y="5103674"/>
            <a:ext cx="5476066" cy="1477328"/>
          </a:xfrm>
          <a:prstGeom prst="rect">
            <a:avLst/>
          </a:prstGeom>
        </p:spPr>
        <p:txBody>
          <a:bodyPr wrap="square">
            <a:spAutoFit/>
          </a:bodyPr>
          <a:lstStyle/>
          <a:p>
            <a:r>
              <a:rPr lang="en-US" b="1" dirty="0" smtClean="0">
                <a:solidFill>
                  <a:schemeClr val="bg1"/>
                </a:solidFill>
                <a:latin typeface="Times New Roman" panose="02020603050405020304" pitchFamily="18" charset="0"/>
                <a:cs typeface="Times New Roman" panose="02020603050405020304" pitchFamily="18" charset="0"/>
              </a:rPr>
              <a:t>CONTRACT TYPE WITH </a:t>
            </a:r>
            <a:r>
              <a:rPr lang="en-US" b="1" dirty="0">
                <a:solidFill>
                  <a:schemeClr val="bg1"/>
                </a:solidFill>
                <a:latin typeface="Times New Roman" panose="02020603050405020304" pitchFamily="18" charset="0"/>
                <a:cs typeface="Times New Roman" panose="02020603050405020304" pitchFamily="18" charset="0"/>
              </a:rPr>
              <a:t>CHURNED CUSTOMER</a:t>
            </a:r>
          </a:p>
          <a:p>
            <a:pPr algn="just"/>
            <a:r>
              <a:rPr lang="en-US" dirty="0" smtClean="0">
                <a:solidFill>
                  <a:schemeClr val="bg1"/>
                </a:solidFill>
                <a:latin typeface="Times New Roman" panose="02020603050405020304" pitchFamily="18" charset="0"/>
                <a:cs typeface="Times New Roman" panose="02020603050405020304" pitchFamily="18" charset="0"/>
              </a:rPr>
              <a:t>Customers </a:t>
            </a:r>
            <a:r>
              <a:rPr lang="en-US" dirty="0">
                <a:solidFill>
                  <a:schemeClr val="bg1"/>
                </a:solidFill>
                <a:latin typeface="Times New Roman" panose="02020603050405020304" pitchFamily="18" charset="0"/>
                <a:cs typeface="Times New Roman" panose="02020603050405020304" pitchFamily="18" charset="0"/>
              </a:rPr>
              <a:t>with Month-to-Month contracts shows a higher churn rate compared to those with longer-term contracts. So the company should emphasize customer on choosing longer-term contracts to reduce churn rate</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9" name="Rectangle 8"/>
          <p:cNvSpPr/>
          <p:nvPr/>
        </p:nvSpPr>
        <p:spPr>
          <a:xfrm>
            <a:off x="5587138" y="2499802"/>
            <a:ext cx="5091193" cy="1477328"/>
          </a:xfrm>
          <a:prstGeom prst="rect">
            <a:avLst/>
          </a:prstGeom>
        </p:spPr>
        <p:txBody>
          <a:bodyPr wrap="square">
            <a:spAutoFit/>
          </a:bodyPr>
          <a:lstStyle/>
          <a:p>
            <a:r>
              <a:rPr lang="en-US" b="1" dirty="0" smtClean="0">
                <a:solidFill>
                  <a:schemeClr val="bg1"/>
                </a:solidFill>
                <a:latin typeface="Times New Roman" panose="02020603050405020304" pitchFamily="18" charset="0"/>
                <a:cs typeface="Times New Roman" panose="02020603050405020304" pitchFamily="18" charset="0"/>
              </a:rPr>
              <a:t>TENURE WITH </a:t>
            </a:r>
            <a:r>
              <a:rPr lang="en-US" b="1" dirty="0">
                <a:solidFill>
                  <a:schemeClr val="bg1"/>
                </a:solidFill>
                <a:latin typeface="Times New Roman" panose="02020603050405020304" pitchFamily="18" charset="0"/>
                <a:cs typeface="Times New Roman" panose="02020603050405020304" pitchFamily="18" charset="0"/>
              </a:rPr>
              <a:t>CHURNED </a:t>
            </a:r>
            <a:r>
              <a:rPr lang="en-US" b="1" dirty="0" smtClean="0">
                <a:solidFill>
                  <a:schemeClr val="bg1"/>
                </a:solidFill>
                <a:latin typeface="Times New Roman" panose="02020603050405020304" pitchFamily="18" charset="0"/>
                <a:cs typeface="Times New Roman" panose="02020603050405020304" pitchFamily="18" charset="0"/>
              </a:rPr>
              <a:t>CUSTOMER</a:t>
            </a:r>
          </a:p>
          <a:p>
            <a:pPr algn="just"/>
            <a:r>
              <a:rPr lang="en-US" dirty="0" smtClean="0">
                <a:solidFill>
                  <a:schemeClr val="bg1"/>
                </a:solidFill>
                <a:latin typeface="Times New Roman" panose="02020603050405020304" pitchFamily="18" charset="0"/>
                <a:cs typeface="Times New Roman" panose="02020603050405020304" pitchFamily="18" charset="0"/>
              </a:rPr>
              <a:t>Customer </a:t>
            </a:r>
            <a:r>
              <a:rPr lang="en-US" dirty="0">
                <a:solidFill>
                  <a:schemeClr val="bg1"/>
                </a:solidFill>
                <a:latin typeface="Times New Roman" panose="02020603050405020304" pitchFamily="18" charset="0"/>
                <a:cs typeface="Times New Roman" panose="02020603050405020304" pitchFamily="18" charset="0"/>
              </a:rPr>
              <a:t>tenure and contract has a inverse relation. The customers with shorter tenure or tenure less than 5 months have higher churn rate. The churn rate decreases with increase in tenure</a:t>
            </a:r>
            <a:r>
              <a:rPr lang="en-US" b="1" dirty="0">
                <a:solidFill>
                  <a:schemeClr val="bg1"/>
                </a:solidFill>
                <a:latin typeface="Times New Roman" panose="02020603050405020304" pitchFamily="18" charset="0"/>
                <a:cs typeface="Times New Roman" panose="02020603050405020304" pitchFamily="18" charset="0"/>
              </a:rPr>
              <a:t>.</a:t>
            </a:r>
          </a:p>
        </p:txBody>
      </p:sp>
      <p:pic>
        <p:nvPicPr>
          <p:cNvPr id="2" name="Picture 1"/>
          <p:cNvPicPr>
            <a:picLocks noChangeAspect="1"/>
          </p:cNvPicPr>
          <p:nvPr/>
        </p:nvPicPr>
        <p:blipFill rotWithShape="1">
          <a:blip r:embed="rId3"/>
          <a:srcRect r="49490"/>
          <a:stretch/>
        </p:blipFill>
        <p:spPr>
          <a:xfrm>
            <a:off x="246197" y="2169358"/>
            <a:ext cx="5054224" cy="2728106"/>
          </a:xfrm>
          <a:prstGeom prst="rect">
            <a:avLst/>
          </a:prstGeom>
        </p:spPr>
      </p:pic>
      <p:pic>
        <p:nvPicPr>
          <p:cNvPr id="5" name="Picture 4"/>
          <p:cNvPicPr>
            <a:picLocks noChangeAspect="1"/>
          </p:cNvPicPr>
          <p:nvPr/>
        </p:nvPicPr>
        <p:blipFill rotWithShape="1">
          <a:blip r:embed="rId3"/>
          <a:srcRect l="49945"/>
          <a:stretch/>
        </p:blipFill>
        <p:spPr>
          <a:xfrm>
            <a:off x="6493789" y="4060152"/>
            <a:ext cx="4739091" cy="2581275"/>
          </a:xfrm>
          <a:prstGeom prst="rect">
            <a:avLst/>
          </a:prstGeom>
        </p:spPr>
      </p:pic>
    </p:spTree>
    <p:extLst>
      <p:ext uri="{BB962C8B-B14F-4D97-AF65-F5344CB8AC3E}">
        <p14:creationId xmlns:p14="http://schemas.microsoft.com/office/powerpoint/2010/main" val="2661263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4445876" y="103167"/>
            <a:ext cx="3374642" cy="1844608"/>
          </a:xfrm>
        </p:spPr>
        <p:txBody>
          <a:bodyPr/>
          <a:lstStyle/>
          <a:p>
            <a:r>
              <a:rPr lang="en-US" sz="3600" dirty="0" smtClean="0"/>
              <a:t>EXPLORATORY</a:t>
            </a:r>
          </a:p>
          <a:p>
            <a:r>
              <a:rPr lang="en-US" sz="3600" dirty="0" smtClean="0"/>
              <a:t>DATA</a:t>
            </a:r>
          </a:p>
          <a:p>
            <a:r>
              <a:rPr lang="en-US" sz="3600" dirty="0" smtClean="0"/>
              <a:t>ANALYSIS</a:t>
            </a:r>
            <a:endParaRPr lang="en-US" dirty="0"/>
          </a:p>
        </p:txBody>
      </p:sp>
      <p:sp>
        <p:nvSpPr>
          <p:cNvPr id="4" name="Rectangle 3"/>
          <p:cNvSpPr/>
          <p:nvPr/>
        </p:nvSpPr>
        <p:spPr>
          <a:xfrm>
            <a:off x="537276" y="4997614"/>
            <a:ext cx="6096000" cy="1477328"/>
          </a:xfrm>
          <a:prstGeom prst="rect">
            <a:avLst/>
          </a:prstGeom>
        </p:spPr>
        <p:txBody>
          <a:bodyPr>
            <a:spAutoFit/>
          </a:bodyPr>
          <a:lstStyle/>
          <a:p>
            <a:pPr algn="just"/>
            <a:r>
              <a:rPr lang="en-US" b="1" dirty="0" smtClean="0">
                <a:solidFill>
                  <a:schemeClr val="bg1"/>
                </a:solidFill>
                <a:latin typeface="Times New Roman" panose="02020603050405020304" pitchFamily="18" charset="0"/>
                <a:cs typeface="Times New Roman" panose="02020603050405020304" pitchFamily="18" charset="0"/>
              </a:rPr>
              <a:t>INTERNET SERVICE TYPE WITH CHURNED CUSTOMER</a:t>
            </a:r>
          </a:p>
          <a:p>
            <a:pPr algn="just"/>
            <a:r>
              <a:rPr lang="en-US" dirty="0">
                <a:solidFill>
                  <a:schemeClr val="bg1"/>
                </a:solidFill>
                <a:latin typeface="Times New Roman" panose="02020603050405020304" pitchFamily="18" charset="0"/>
                <a:cs typeface="Times New Roman" panose="02020603050405020304" pitchFamily="18" charset="0"/>
              </a:rPr>
              <a:t>Customers with Fiber Optic connection have the highest churn rate, indicating a possible dissatisfaction among Fiber Optic users leading to churn.</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9" name="Rectangle 8"/>
          <p:cNvSpPr/>
          <p:nvPr/>
        </p:nvSpPr>
        <p:spPr>
          <a:xfrm>
            <a:off x="5044698" y="2298324"/>
            <a:ext cx="6096000" cy="1200329"/>
          </a:xfrm>
          <a:prstGeom prst="rect">
            <a:avLst/>
          </a:prstGeom>
        </p:spPr>
        <p:txBody>
          <a:bodyPr>
            <a:spAutoFit/>
          </a:bodyPr>
          <a:lstStyle/>
          <a:p>
            <a:pPr algn="just"/>
            <a:r>
              <a:rPr lang="en-US" b="1" dirty="0" smtClean="0">
                <a:solidFill>
                  <a:schemeClr val="bg1"/>
                </a:solidFill>
                <a:latin typeface="Times New Roman" panose="02020603050405020304" pitchFamily="18" charset="0"/>
                <a:cs typeface="Times New Roman" panose="02020603050405020304" pitchFamily="18" charset="0"/>
              </a:rPr>
              <a:t>PAYMENT METHOD WITH CHURNED CUSTOMER</a:t>
            </a:r>
          </a:p>
          <a:p>
            <a:pPr algn="just"/>
            <a:r>
              <a:rPr lang="en-US" dirty="0">
                <a:solidFill>
                  <a:schemeClr val="bg1"/>
                </a:solidFill>
                <a:latin typeface="Times New Roman" panose="02020603050405020304" pitchFamily="18" charset="0"/>
                <a:cs typeface="Times New Roman" panose="02020603050405020304" pitchFamily="18" charset="0"/>
              </a:rPr>
              <a:t>Customers using Electronic Check as their payment method have a higher churn rate compared to those using Mailed Check, Bank Transfer or Credit Card.</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rotWithShape="1">
          <a:blip r:embed="rId3"/>
          <a:srcRect t="4661"/>
          <a:stretch/>
        </p:blipFill>
        <p:spPr>
          <a:xfrm>
            <a:off x="305123" y="1968284"/>
            <a:ext cx="4344369" cy="2615339"/>
          </a:xfrm>
          <a:prstGeom prst="rect">
            <a:avLst/>
          </a:prstGeom>
        </p:spPr>
      </p:pic>
      <p:pic>
        <p:nvPicPr>
          <p:cNvPr id="5" name="Picture 4"/>
          <p:cNvPicPr>
            <a:picLocks noChangeAspect="1"/>
          </p:cNvPicPr>
          <p:nvPr/>
        </p:nvPicPr>
        <p:blipFill rotWithShape="1">
          <a:blip r:embed="rId4"/>
          <a:srcRect t="3696"/>
          <a:stretch/>
        </p:blipFill>
        <p:spPr>
          <a:xfrm>
            <a:off x="6896746" y="3874575"/>
            <a:ext cx="4563363" cy="2586764"/>
          </a:xfrm>
          <a:prstGeom prst="rect">
            <a:avLst/>
          </a:prstGeom>
        </p:spPr>
      </p:pic>
    </p:spTree>
    <p:extLst>
      <p:ext uri="{BB962C8B-B14F-4D97-AF65-F5344CB8AC3E}">
        <p14:creationId xmlns:p14="http://schemas.microsoft.com/office/powerpoint/2010/main" val="2599676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4499578" y="416586"/>
            <a:ext cx="3267241" cy="1217769"/>
          </a:xfrm>
        </p:spPr>
        <p:txBody>
          <a:bodyPr/>
          <a:lstStyle/>
          <a:p>
            <a:r>
              <a:rPr lang="en-US" sz="3600" dirty="0" smtClean="0"/>
              <a:t>FEATURE </a:t>
            </a:r>
          </a:p>
          <a:p>
            <a:r>
              <a:rPr lang="en-US" sz="3600" dirty="0" smtClean="0"/>
              <a:t>ENGINEERING</a:t>
            </a:r>
            <a:endParaRPr lang="en-US" dirty="0"/>
          </a:p>
        </p:txBody>
      </p:sp>
      <p:sp>
        <p:nvSpPr>
          <p:cNvPr id="9" name="Rectangle 8"/>
          <p:cNvSpPr/>
          <p:nvPr/>
        </p:nvSpPr>
        <p:spPr>
          <a:xfrm>
            <a:off x="1162372" y="2515300"/>
            <a:ext cx="9376475" cy="646331"/>
          </a:xfrm>
          <a:prstGeom prst="rect">
            <a:avLst/>
          </a:prstGeom>
        </p:spPr>
        <p:txBody>
          <a:bodyPr wrap="square">
            <a:spAutoFit/>
          </a:bodyPr>
          <a:lstStyle/>
          <a:p>
            <a:pPr algn="just"/>
            <a:r>
              <a:rPr lang="en-US" dirty="0">
                <a:solidFill>
                  <a:schemeClr val="bg1"/>
                </a:solidFill>
                <a:latin typeface="Times New Roman" panose="02020603050405020304" pitchFamily="18" charset="0"/>
                <a:cs typeface="Times New Roman" panose="02020603050405020304" pitchFamily="18" charset="0"/>
              </a:rPr>
              <a:t>I</a:t>
            </a:r>
            <a:r>
              <a:rPr lang="en-US" dirty="0" smtClean="0">
                <a:solidFill>
                  <a:schemeClr val="bg1"/>
                </a:solidFill>
                <a:latin typeface="Times New Roman" panose="02020603050405020304" pitchFamily="18" charset="0"/>
                <a:cs typeface="Times New Roman" panose="02020603050405020304" pitchFamily="18" charset="0"/>
              </a:rPr>
              <a:t> used three feature encoding techniques in my project. Standard Scalar, Label Encoding and One-Hot Encoding</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1138849" y="3375577"/>
            <a:ext cx="9864948"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ts val="600"/>
              </a:spcAft>
              <a:buClrTx/>
              <a:buSzTx/>
              <a:buFontTx/>
              <a:buChar char="•"/>
              <a:tabLst/>
            </a:pPr>
            <a:r>
              <a:rPr lang="en-US" altLang="en-US" b="1" dirty="0" err="1">
                <a:solidFill>
                  <a:schemeClr val="bg1"/>
                </a:solidFill>
                <a:latin typeface="Times New Roman" panose="02020603050405020304" pitchFamily="18" charset="0"/>
                <a:cs typeface="Times New Roman" panose="02020603050405020304" pitchFamily="18" charset="0"/>
              </a:rPr>
              <a:t>StandardScaler</a:t>
            </a:r>
            <a:r>
              <a:rPr lang="en-US" altLang="en-US" b="1" dirty="0">
                <a:solidFill>
                  <a:schemeClr val="bg1"/>
                </a:solidFill>
                <a:latin typeface="Times New Roman" panose="02020603050405020304" pitchFamily="18" charset="0"/>
                <a:cs typeface="Times New Roman" panose="02020603050405020304" pitchFamily="18" charset="0"/>
              </a:rPr>
              <a:t>: </a:t>
            </a:r>
            <a:r>
              <a:rPr lang="en-US" altLang="en-US" dirty="0" smtClean="0">
                <a:solidFill>
                  <a:schemeClr val="bg1"/>
                </a:solidFill>
                <a:latin typeface="Times New Roman" panose="02020603050405020304" pitchFamily="18" charset="0"/>
                <a:cs typeface="Times New Roman" panose="02020603050405020304" pitchFamily="18" charset="0"/>
              </a:rPr>
              <a:t>This feature engineering technique is used on numerical variables, It is </a:t>
            </a:r>
            <a:r>
              <a:rPr lang="en-US" altLang="en-US" dirty="0">
                <a:solidFill>
                  <a:schemeClr val="bg1"/>
                </a:solidFill>
                <a:latin typeface="Times New Roman" panose="02020603050405020304" pitchFamily="18" charset="0"/>
                <a:cs typeface="Times New Roman" panose="02020603050405020304" pitchFamily="18" charset="0"/>
              </a:rPr>
              <a:t>used to ensure features contribute equally to model performance.</a:t>
            </a:r>
          </a:p>
          <a:p>
            <a:pPr marL="0" marR="0" lvl="0" indent="0" algn="just" defTabSz="914400" rtl="0" eaLnBrk="0" fontAlgn="base" latinLnBrk="0" hangingPunct="0">
              <a:lnSpc>
                <a:spcPct val="100000"/>
              </a:lnSpc>
              <a:spcBef>
                <a:spcPct val="0"/>
              </a:spcBef>
              <a:spcAft>
                <a:spcPts val="600"/>
              </a:spcAft>
              <a:buClrTx/>
              <a:buSzTx/>
              <a:buFontTx/>
              <a:buChar char="•"/>
              <a:tabLst/>
            </a:pPr>
            <a:r>
              <a:rPr lang="en-US" altLang="en-US" b="1" dirty="0">
                <a:solidFill>
                  <a:schemeClr val="bg1"/>
                </a:solidFill>
                <a:latin typeface="Times New Roman" panose="02020603050405020304" pitchFamily="18" charset="0"/>
                <a:cs typeface="Times New Roman" panose="02020603050405020304" pitchFamily="18" charset="0"/>
              </a:rPr>
              <a:t>One-Hot Encoding: </a:t>
            </a:r>
            <a:r>
              <a:rPr lang="en-US" altLang="en-US" dirty="0">
                <a:solidFill>
                  <a:schemeClr val="bg1"/>
                </a:solidFill>
                <a:latin typeface="Times New Roman" panose="02020603050405020304" pitchFamily="18" charset="0"/>
                <a:cs typeface="Times New Roman" panose="02020603050405020304" pitchFamily="18" charset="0"/>
              </a:rPr>
              <a:t>Converts categorical variables into a binary matrix where each category is represented by a separate column; used to handle nominal data without assuming any ordinal relationship</a:t>
            </a:r>
            <a:r>
              <a:rPr lang="en-US" altLang="en-US" dirty="0" smtClean="0">
                <a:solidFill>
                  <a:schemeClr val="bg1"/>
                </a:solidFill>
                <a:latin typeface="Times New Roman" panose="02020603050405020304" pitchFamily="18" charset="0"/>
                <a:cs typeface="Times New Roman" panose="02020603050405020304" pitchFamily="18" charset="0"/>
              </a:rPr>
              <a:t>. In short it is used when there are more then two classes without any ordinal relationship.</a:t>
            </a:r>
            <a:endParaRPr lang="en-US" altLang="en-US" dirty="0">
              <a:solidFill>
                <a:schemeClr val="bg1"/>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b="1" dirty="0">
                <a:solidFill>
                  <a:schemeClr val="bg1"/>
                </a:solidFill>
                <a:latin typeface="Times New Roman" panose="02020603050405020304" pitchFamily="18" charset="0"/>
                <a:cs typeface="Times New Roman" panose="02020603050405020304" pitchFamily="18" charset="0"/>
              </a:rPr>
              <a:t>Label Encoding: </a:t>
            </a:r>
            <a:r>
              <a:rPr lang="en-US" altLang="en-US" dirty="0">
                <a:solidFill>
                  <a:schemeClr val="bg1"/>
                </a:solidFill>
                <a:latin typeface="Times New Roman" panose="02020603050405020304" pitchFamily="18" charset="0"/>
                <a:cs typeface="Times New Roman" panose="02020603050405020304" pitchFamily="18" charset="0"/>
              </a:rPr>
              <a:t>Assigns a unique integer to each category in a categorical variable; used for ordinal data or when a model can naturally handle numerical categories</a:t>
            </a:r>
            <a:r>
              <a:rPr lang="en-US" altLang="en-US" dirty="0" smtClean="0">
                <a:solidFill>
                  <a:schemeClr val="bg1"/>
                </a:solidFill>
                <a:latin typeface="Times New Roman" panose="02020603050405020304" pitchFamily="18" charset="0"/>
                <a:cs typeface="Times New Roman" panose="02020603050405020304" pitchFamily="18" charset="0"/>
              </a:rPr>
              <a:t>. This encoding technique is used when we have two categories(ex: Yes/No, 0/1)</a:t>
            </a:r>
            <a:endParaRPr lang="en-US" alt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5574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Shape 64"/>
          <p:cNvSpPr>
            <a:spLocks noChangeAspect="1"/>
          </p:cNvSpPr>
          <p:nvPr/>
        </p:nvSpPr>
        <p:spPr>
          <a:xfrm>
            <a:off x="232519" y="-2693505"/>
            <a:ext cx="4728754" cy="4728754"/>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4" name="Text Placeholder 13"/>
          <p:cNvSpPr>
            <a:spLocks noGrp="1"/>
          </p:cNvSpPr>
          <p:nvPr>
            <p:ph type="body" sz="quarter" idx="10"/>
          </p:nvPr>
        </p:nvSpPr>
        <p:spPr>
          <a:xfrm>
            <a:off x="495430" y="2228315"/>
            <a:ext cx="5223445" cy="3046988"/>
          </a:xfrm>
        </p:spPr>
        <p:txBody>
          <a:bodyPr/>
          <a:lstStyle/>
          <a:p>
            <a:pPr algn="just">
              <a:lnSpc>
                <a:spcPct val="100000"/>
              </a:lnSpc>
            </a:pPr>
            <a:r>
              <a:rPr lang="en-US" sz="2400" dirty="0"/>
              <a:t>Customer churn, or the rate at which customers stop using a service, is a critical metric for businesses, particularly in the highly competitive telecom industry. Understanding the factors that lead to customer churn enables telecom companies to develop strategies to retain customers, thereby reducing revenue losses and enhancing customer </a:t>
            </a:r>
            <a:r>
              <a:rPr lang="en-US" sz="2400" dirty="0" smtClean="0"/>
              <a:t>satisfaction.</a:t>
            </a:r>
            <a:endParaRPr lang="en-US" sz="2400" dirty="0"/>
          </a:p>
        </p:txBody>
      </p:sp>
      <p:sp>
        <p:nvSpPr>
          <p:cNvPr id="32" name="Title 31"/>
          <p:cNvSpPr>
            <a:spLocks noGrp="1"/>
          </p:cNvSpPr>
          <p:nvPr>
            <p:ph type="title"/>
          </p:nvPr>
        </p:nvSpPr>
        <p:spPr>
          <a:xfrm>
            <a:off x="555244" y="0"/>
            <a:ext cx="4083304" cy="914096"/>
          </a:xfrm>
        </p:spPr>
        <p:txBody>
          <a:bodyPr/>
          <a:lstStyle/>
          <a:p>
            <a:r>
              <a:rPr lang="en-US" b="1" dirty="0">
                <a:gradFill>
                  <a:gsLst>
                    <a:gs pos="15000">
                      <a:schemeClr val="bg1"/>
                    </a:gs>
                    <a:gs pos="47000">
                      <a:schemeClr val="bg1"/>
                    </a:gs>
                  </a:gsLst>
                  <a:lin ang="5400000" scaled="1"/>
                </a:gradFill>
              </a:rPr>
              <a:t>INTRODUCTION</a:t>
            </a:r>
          </a:p>
        </p:txBody>
      </p:sp>
      <p:sp>
        <p:nvSpPr>
          <p:cNvPr id="3" name="Text Placeholder 2"/>
          <p:cNvSpPr>
            <a:spLocks noGrp="1"/>
          </p:cNvSpPr>
          <p:nvPr>
            <p:ph type="body" sz="quarter" idx="11"/>
          </p:nvPr>
        </p:nvSpPr>
        <p:spPr>
          <a:xfrm>
            <a:off x="6096000" y="419100"/>
            <a:ext cx="5671764" cy="5570756"/>
          </a:xfrm>
        </p:spPr>
        <p:txBody>
          <a:bodyPr/>
          <a:lstStyle/>
          <a:p>
            <a:pPr marL="342900" indent="-342900" algn="just" defTabSz="914367">
              <a:lnSpc>
                <a:spcPct val="100000"/>
              </a:lnSpc>
              <a:spcBef>
                <a:spcPts val="1200"/>
              </a:spcBef>
              <a:buClr>
                <a:schemeClr val="tx1"/>
              </a:buClr>
              <a:buSzPct val="90000"/>
              <a:buFont typeface="Arial" panose="020B0604020202020204" pitchFamily="34" charset="0"/>
              <a:buChar char="•"/>
            </a:pPr>
            <a:r>
              <a:rPr lang="en-US" sz="2400" b="0" dirty="0">
                <a:solidFill>
                  <a:schemeClr val="bg1"/>
                </a:solidFill>
                <a:latin typeface="+mj-lt"/>
              </a:rPr>
              <a:t>In this project, we analyze a dataset from a telecom company to predict customer churn. </a:t>
            </a:r>
            <a:endParaRPr lang="en-US" sz="2400" b="0" dirty="0" smtClean="0">
              <a:solidFill>
                <a:schemeClr val="bg1"/>
              </a:solidFill>
              <a:latin typeface="+mj-lt"/>
            </a:endParaRPr>
          </a:p>
          <a:p>
            <a:pPr marL="342900" indent="-342900" algn="just" defTabSz="914367">
              <a:lnSpc>
                <a:spcPct val="100000"/>
              </a:lnSpc>
              <a:spcBef>
                <a:spcPts val="1200"/>
              </a:spcBef>
              <a:buClr>
                <a:schemeClr val="tx1"/>
              </a:buClr>
              <a:buSzPct val="90000"/>
              <a:buFont typeface="Arial" panose="020B0604020202020204" pitchFamily="34" charset="0"/>
              <a:buChar char="•"/>
            </a:pPr>
            <a:r>
              <a:rPr lang="en-US" sz="2400" b="0" dirty="0" smtClean="0">
                <a:solidFill>
                  <a:schemeClr val="bg1"/>
                </a:solidFill>
                <a:latin typeface="+mj-lt"/>
              </a:rPr>
              <a:t>The </a:t>
            </a:r>
            <a:r>
              <a:rPr lang="en-US" sz="2400" b="0" dirty="0">
                <a:solidFill>
                  <a:schemeClr val="bg1"/>
                </a:solidFill>
                <a:latin typeface="+mj-lt"/>
              </a:rPr>
              <a:t>dataset includes various features such as customer demographics, account information, and service usage </a:t>
            </a:r>
            <a:r>
              <a:rPr lang="en-US" sz="2400" b="0" dirty="0" smtClean="0">
                <a:solidFill>
                  <a:schemeClr val="bg1"/>
                </a:solidFill>
                <a:latin typeface="+mj-lt"/>
              </a:rPr>
              <a:t>details. </a:t>
            </a:r>
            <a:endParaRPr lang="en-US" sz="2400" b="0" dirty="0" smtClean="0">
              <a:solidFill>
                <a:schemeClr val="bg1"/>
              </a:solidFill>
              <a:latin typeface="+mj-lt"/>
            </a:endParaRPr>
          </a:p>
          <a:p>
            <a:pPr marL="342900" indent="-342900" algn="just" defTabSz="914367">
              <a:lnSpc>
                <a:spcPct val="100000"/>
              </a:lnSpc>
              <a:spcBef>
                <a:spcPts val="1200"/>
              </a:spcBef>
              <a:buClr>
                <a:schemeClr val="tx1"/>
              </a:buClr>
              <a:buSzPct val="90000"/>
              <a:buFont typeface="Arial" panose="020B0604020202020204" pitchFamily="34" charset="0"/>
              <a:buChar char="•"/>
            </a:pPr>
            <a:r>
              <a:rPr lang="en-US" sz="2400" b="0" dirty="0" smtClean="0">
                <a:solidFill>
                  <a:schemeClr val="bg1"/>
                </a:solidFill>
                <a:latin typeface="+mj-lt"/>
              </a:rPr>
              <a:t>By </a:t>
            </a:r>
            <a:r>
              <a:rPr lang="en-US" sz="2400" b="0" dirty="0" smtClean="0">
                <a:solidFill>
                  <a:schemeClr val="bg1"/>
                </a:solidFill>
                <a:latin typeface="+mj-lt"/>
              </a:rPr>
              <a:t>building machine </a:t>
            </a:r>
            <a:r>
              <a:rPr lang="en-US" sz="2400" b="0" dirty="0">
                <a:solidFill>
                  <a:schemeClr val="bg1"/>
                </a:solidFill>
                <a:latin typeface="+mj-lt"/>
              </a:rPr>
              <a:t>learning models, we aim to identify key indicators of churn and predict which customers are likely to leave. This analysis will help in developing targeted retention strategies to minimize churn and improve overall business performance.</a:t>
            </a:r>
          </a:p>
        </p:txBody>
      </p:sp>
    </p:spTree>
    <p:extLst>
      <p:ext uri="{BB962C8B-B14F-4D97-AF65-F5344CB8AC3E}">
        <p14:creationId xmlns:p14="http://schemas.microsoft.com/office/powerpoint/2010/main" val="221804989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500"/>
                                        <p:tgtEl>
                                          <p:spTgt spid="14">
                                            <p:txEl>
                                              <p:pRg st="0" end="0"/>
                                            </p:txEl>
                                          </p:spTgt>
                                        </p:tgtEl>
                                      </p:cBhvr>
                                    </p:animEffect>
                                  </p:childTnLst>
                                </p:cTn>
                              </p:par>
                              <p:par>
                                <p:cTn id="13" presetID="63" presetClass="path" presetSubtype="0" decel="100000" fill="hold" grpId="1" nodeType="withEffect">
                                  <p:stCondLst>
                                    <p:cond delay="0"/>
                                  </p:stCondLst>
                                  <p:childTnLst>
                                    <p:animMotion origin="layout" path="M -0.14336 -7.40741E-7 L -3.33333E-6 -7.40741E-7 " pathEditMode="relative" rAng="0" ptsTypes="AA">
                                      <p:cBhvr>
                                        <p:cTn id="14" dur="750" fill="hold"/>
                                        <p:tgtEl>
                                          <p:spTgt spid="14">
                                            <p:txEl>
                                              <p:pRg st="0" end="0"/>
                                            </p:txEl>
                                          </p:spTgt>
                                        </p:tgtEl>
                                        <p:attrNameLst>
                                          <p:attrName>ppt_x</p:attrName>
                                          <p:attrName>ppt_y</p:attrName>
                                        </p:attrNameLst>
                                      </p:cBhvr>
                                      <p:rCtr x="716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4" grpId="1" build="p"/>
      <p:bldP spid="3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4402055" y="416586"/>
            <a:ext cx="3462293" cy="1217769"/>
          </a:xfrm>
        </p:spPr>
        <p:txBody>
          <a:bodyPr/>
          <a:lstStyle/>
          <a:p>
            <a:r>
              <a:rPr lang="en-US" sz="3600" dirty="0" smtClean="0"/>
              <a:t>CORRELATION </a:t>
            </a:r>
          </a:p>
          <a:p>
            <a:r>
              <a:rPr lang="en-US" sz="3600" dirty="0" smtClean="0"/>
              <a:t>MATRIX</a:t>
            </a:r>
            <a:endParaRPr lang="en-US" sz="3600" dirty="0"/>
          </a:p>
        </p:txBody>
      </p:sp>
      <p:sp>
        <p:nvSpPr>
          <p:cNvPr id="6" name="Rectangle 5"/>
          <p:cNvSpPr/>
          <p:nvPr/>
        </p:nvSpPr>
        <p:spPr>
          <a:xfrm>
            <a:off x="599446" y="2097459"/>
            <a:ext cx="3288080" cy="369332"/>
          </a:xfrm>
          <a:prstGeom prst="rect">
            <a:avLst/>
          </a:prstGeom>
        </p:spPr>
        <p:txBody>
          <a:bodyPr wrap="none">
            <a:spAutoFit/>
          </a:bodyPr>
          <a:lstStyle/>
          <a:p>
            <a:r>
              <a:rPr lang="en-US" dirty="0">
                <a:solidFill>
                  <a:schemeClr val="bg1"/>
                </a:solidFill>
                <a:latin typeface="Times New Roman" panose="02020603050405020304" pitchFamily="18" charset="0"/>
                <a:cs typeface="Times New Roman" panose="02020603050405020304" pitchFamily="18" charset="0"/>
              </a:rPr>
              <a:t>Correlation with respect to Churn</a:t>
            </a:r>
          </a:p>
        </p:txBody>
      </p:sp>
      <p:sp>
        <p:nvSpPr>
          <p:cNvPr id="7" name="AutoShape 2" descr="data:image/png;base64,iVBORw0KGgoAAAANSUhEUgAAAwIAAAHiCAYAAABbZ3sTAAAAOXRFWHRTb2Z0d2FyZQBNYXRwbG90bGliIHZlcnNpb24zLjQuMiwgaHR0cHM6Ly9tYXRwbG90bGliLm9yZy8rg+JYAAAACXBIWXMAAAsTAAALEwEAmpwYAAEAAElEQVR4nOzdd3hURdvH8e8voSm9FxUQUBEQKQFFRLH39liw94K9PPbeGyoWbKCIBQXxtesjKggqgvRuwYJIUXrvyf3+cSZhs2wa2SQE7s917ZU9c2bmzNkl5Mw5M3PLzHDOOeecc85tX1JKugHOOeecc8654ucdAeecc84557ZD3hFwzjnnnHNuO+QdAeecc84557ZD3hFwzjnnnHNuO+QdAeecc84557ZD3hFwzjlXoiSdL+n7QpT/n6TzktmmZB5fUj9JDybxeMMkXZys+pxz2y/vCDjnnEPSmZLGSlopaV64uN2/pNsVT9K9kt6KTTOzo8zs9ZJqU+zxC9upCXWUC+c5Q9IqSTMl9ZXUOCkNds65wDsCzjm3nZN0A/A08DBQF2gIvACcsAV1lclPmsvVe8DxwJlAVWBvYBxwSLIP5N+Nc9s37wg459x2TFJV4H7gSjN738xWmdkGM/vEzG4KecpLelrS3PB6WlL5sK+rpNmSbpH0D/BauJv9nqS3JC0HzpdUVdKr4WnDHEkPSkrNoU3PSPpb0nJJ4yR1CelHArcD3cKTi0khPWuojKQUSXdK+kvSfElvhHNEUmNJJuk8SbMkLZR0Rw5t2FXSUkkpYbuPpPkx+9+UdF3s8SXtCbwEdArtWxpTZXVJn0laIelHSU1zOO6hwGHACWY2xsw2mtkyM3vezF6NydpI0ohQ35eSasV+H3F1zgz1Zj5Rif9uhkl6IFF9zrltm3cEnHNu+9YJqAB8kEueO4B9gTZEd6c7AnfG7K8H1AAaAZeGtBOI7mxXA/oD/YCNQDOgLXA4kNM49zHhWDWAt4FBkiqY2RdETy0GmlklM9s7Qdnzw+sgoAlQCegVl2d/YA+iO+x3hwv4bMzsT2B5aCvAAcDKmLwHAsPjyvwEdAdGhvZVi9l9OnAfUB34DXgoh3M/FBhtZn/nsD/TmcAFQB2gHHBjHvljxX83ha3POVdKeUfAOee2bzWBhWa2MZc8ZwH3m9l8M1tAdEF7Tsz+DOAeM1tnZmtC2kgz+9DMMoAqwNHAdeGJw3ygJ9HF8WbM7C0zWxTuhj8JlCe6cM+Ps4CnzOwPM1sJ3AacHjcE5j4zW2Nmk4BJRJ2bRIYDB0qqF7bfC9u7hnOalM82AXxgZqPD59yfqKOTSE1gXj7qe83Mfg2f97u51JdI1ncT830Vpj7nXCnlYwOdc277tgioJalMLp2BBsBfMdt/hbRMC8xsbVyZ2DvajYCywDxJmWkpcXmySLoRuCgcw4guuvM7VCVRW8sQzX3I9E/M+9VETw0SGU40Vn828C0wjKgDtBb4LnRy8iu/x1wE7J7E+hJJ9LkXpj7nXCnlTwScc277NhJYB5yYS565RBfzmRqGtEyWoExs2t/hGLXMrFp4VTGzlvGFwnyAm4HTgOpheM0yILMHkehYebV1I/BvHuUSGQ50AbqG998DnUkwLChGXu3Ly9dAR0k7b2H5VcCOmRthHkbtuDyFbaNzbhvhHQHnnNuOmdky4G7geUknStpRUllJR0l6PGR7B7hTUu0wifRu4K2c6kxwjHnAl8CTkqqECb1NJR2YIHtlogv3BUAZSXcTPRHI9C/QOHMSbwLvANeHyb6V2DSnILehTzm1ewawBjgbGG5my8PxTybnjsC/wM6SyhX0eOGYXwNfAR9Iai+pjKTKkrpLujAfVfwKVJB0jKSyRHM5ym9JW5xz2z7vCDjn3HYujMO/geiicQHRHfyrgA9DlgeBscBkYAowPqQVxLlEk1CnA0uIxtvXT5BvMPAF0QXtX0TDcGKHsgwKPxdJGp+gfF/gTaKhPH+G8lcXsK2xhgOLYibvDid6OpHo2ABDgWnAP5IWbuExTwE+BwYSPQ2ZCqQRPS3IVejYXQG8AswhekIwO9dCzrntlsz8CaFzzjnnnHPbG38i4Jxzzjnn3HbIOwLOOeecc84VMUl9Q6DDqTnsl6RnJf0mabKkdjH7zpM0I7zOS1abvCPgnHPOOedc0esHHJnL/qOA3cLrUuBFAEk1gHuAfYgCOt4jqXoyGuQdAeecc84554qYmX0LLM4lywnAGxYZBVSTVB84AvjKzBab2RKilcVy61Dkm3cEnHPOOeecK3k7kX2VtNkhLaf0QvPIws5tZT4ru4cv5eWcc267csyGX5R3ruQpir+1x2789TKiIT2ZeptZ72QfJ5m8I+Ccc2671rrPw9Q5uivr5y/i27bHlXRznHOlVLjoL8yF/xxgl5jtnUPaHKII57HpwwpxnCw+NMg5QFI9SQMk/S5pnKTPJV0q6dOSbptzrmjNfv19Rh97cUk3wzlXjFRWSX8lwcfAuWH1oH2BZSEy+2DgcEnVwyThw0NaofkTAbfdkyTgA+B1Mzs9pO0NHF/IesuY2cYkNNE5V4QWfz+WHRolZbitc66USClTrCORAJD0DtGd/VqSZhOtBFQWwMxeIooofjTwG7AauCDsWyzpAWBMqOp+M8tt0nG+eUfAOTgI2BB+CQEws0mh132IpPeAVsA44GwzM0kzgTQzWygpDXjCzLpKuhdoCjQBZkn6BWgYthsCT5vZs8V5cs4555wreWZ2Rh77Dbgyh319gb7JbpN3BJzbdJGfSFugJTAXGAF0Br7Po74WwP5mtiZ0DJoTdTYqA79IetHMNsQWkHQpYYLRVSl1ODKl2padiXPOOefypLI+Oh58joBzeRltZrPNLAOYCDTOR5mPzWxNzPZnZrbOzBYC84G68QXMrLeZpZlZmncCnHPOOVcc/ImAczANOCWHfeti3qez6XdmI5s60hXiyqzKZx3OOeecKwElMUdga+RPBJyDoUD5MDwHAEmtgS65lJkJtA/vTy66pjnnilqbN59kv+8GUHGPXTn4z+HsckFO9wWcc9uKrXTVoGLndybddi9M/j0JeFrSLcBaogv9D3Mpdh/wapjFP6yo2+icKzoTz/lvSTfBOedKhKIJys65rYVHFnbOObe9Ke7IwkMbt07639qDZ04udY8F/ImAc1uZQwZ0L+kmOLdNG/HrLB77dAQZGcZJHfbkogPbJsz39dQ/+O/bX/L2Ff+h5c51irmVzjlX9Lwj4JxzbruRnpHBwx9/z8sXHkvdKhU584X36dq8EU3r1siWb9W69fT/YQp77eIdAOe2RaV1TH+y+WThEiSpnqQBkn6XNE7S55J234J6rpO0Y5La1FjSmXnk6SrJJF0ck9YmpN24hcdtI+nomO1781NXaMt+W3LMohD/XUhaWZLtcc5lN3X2fHapWYWda1ShbJlUjmzdlGE/zdws3/NfjeGCA9pQvkxq8TfSOeeKiXcESogkAR8Aw8ysqZm1B24jwRrz+XAdkLAjIKmgf8UaA7l2BIKpwGkx22cAkwp4rFhtiMJqF1RXYKvpCJDLd+GcK3nzl62iXtVKWdt1qlbi3+XZV/z9ac4C/lm2kgOaNyru5jnniklKGSX9VRp5R6DkHARsMLOXMhPMbBLwvaQekqZKmiKpG2Td+R4m6T1JP0vqr8g1QAPgG0nfhLwrJT0paRLQSdLdksaEOnuHTgiSmkn6WtIkSeMlNQUeBbpImijp+lza/xdQQVLdUN+RwP8yd4Y7/KMkTZb0gaTqIX2YpMckjZb0q6QuksoB9wPdwnG7hWpahPx/hPPMRlJjoDtwfSjXJTzRGBqOO0RSw0SNlzRT0iOh3FhJ7SQNDk9nuoc8Kux3EfI/FD7jUZK2pKPnnCsmGRnGE5//wH+P7lTSTXHOFSGlKumv0sg7AiWnFTAuQfp/iO6O7w0cCvSQVD/sa0t0x7kF0ATobGbPAnOBg8zsoJCvIvCjme1tZt8Dvcysg5m1AnYAjg35+gPPm9neRHfV5wG3At+ZWRsz65nHObwHnBrKjid74Kw3gFvMrDUwBbgnZl8ZM+sYzuUeM1sP3A0MDMcdGPI1B44AOgL3SCobe3Azmwm8BPQM5b4DngNeD8ftDzybS/tnmVkb4DugH1FQsX2JlgaF5H0Xo8Jn/C1wSaKGSLo0dEjGvvrVyFya7JwrjDpVK/LPsk0j9uYvW0ndKhWztletX89v/y7h4j4fc9TjbzH57/lc++YXTJs9vySa65xzRconC2999gfeMbN04F9Jw4EOwHJgtJnNBpA0kWgYz/cJ6kgH/i9m+yBJNxMNWakBTJM0DNjJzD4AMLO1od6CtPVdYCDRBfs7hCE6kqoC1cxseMj3OjAoptz74ee4cA45+czM1gHrJM0nGjY1O482dSK6gAd4E3g8l7wfh59TgEpmtgJYIWmdpGok57tYD3wa3o8DDkvUEDPrDfQGWPt/PX35UOeKSMud6jBr4TJmL15O3SoV+WLy7zzS7ZCs/ZUrlGf4nednbV/U5yNuOKqTrxrk3DYmpZTewU82fyJQcqaxKTJtfsXecU8n547c2nDxiqQKwAvAKWa2F9AHqFDA4yZkZv8AG4gubocUoGjmeeR2DrH5svJKujIM55koqUF+DxiG/UyU9EqC+jPijpWRR7sSti2HfBtsU7COvM7XOVfEyqSmcNvx+3P5a59x4tMDOXyvJjSrW4PnvxqTcNKwc85ty/yipOQMBR6WdGm4G4yk1sBSorHyrxPdvT8AuInorntOVgCVgYUJ9mVe9C+UVIlo+Mt7ZrZC0mxJJ5rZh5LKA6kxdeXX3UAdM0vPfJpgZsskLZHUJQzXOQcYnlsl+T2umT0PPJ+5LWkFUCUmyw/A6URPA84iGvaDmR2R7zPa5DvgsiR+F865rUCXPRrRZY/sE4GvPKxDwryvXnJCcTTJOVfMlOJPBMCfCJSYcJf4JODQMEF1GvAI8DYwmWgFnqHAzeHOe256A1/ETlCNOc5SoqcAU4HBwJiY3ecA10iaTHQBXS8cOz1Mbs1tsnBm/T+Y2YcJdp1HNKZ+MtE4+/vzqOobosnBsZOF8+MT4KTMycLA1cAF4bjnANcWoK54H5DE78I555xzWwelpiT9VRpp06gF59zWYO0Xr/gvpXPOue1KhSMvLtZb9D+kdUj639r9xo4pdY8ZfGiQc865bd6In/7ksfeHkJFhnLRvay46bJ9s+9/9fiIDv59AaorYoVw57j79cJrWq5W1f97i5Zz0SF8uP2o/zju4Y3E33zmXZD5ZOOIdAZcjSUcAj8Ul/2lmJ5VEe5xzbkukZ2Tw8KCvePmK06hbrTJnPvkmXfdqmu1C/+i0PTlt/zYADJvyG0988A0vXn5q1v4nPvyG/VvsWtxNd865IlU6BzS5IiNpZ0kfSZpBtNrQcKBjWKe/TaJOQAjOVSu8/6EQx95X0o9hvP9Pku7d0rryebw0Sc+G910lbVGEYkn9JM0JE66RVEvSzCQ21TlXCFP/mscutauzc61qlC2TypHtmjNsym/Z8lSqUD7r/Zr1G7ItpTx08gx2qlk1W8fBOVe6KUVJf5VG3hFwWRT95Xsf+NDMdgN2ByoBD+W3DjPboovp4HXg0hDkqxVRnIIiIamMmY01s8yIxV0JcRC2UDpwYaEb5pxLuvnLVlKv2qZFyepUq8y/MUHFMg34bjzH3N+bnh8P55b/RLEFVq9bz2tDfqT7kYX578E5t7VJSVXSX6WRdwRcrIOJYhC8BhBiEVwPXCjpCknvS/pC0gxJCQN1SVoZfnaVNEzSe5J+ltQ/dDSQ1F7ScEnjwvr+mdF66xBFN8bM0s1seshfUVJfSaMlTZB0QkhPlfSEpKmSJku6OqTHPqFIC8HTkHSvpDcljQDeDG38VFJjoDtwfebqQ5L+zIxkLKlK7HYOng7lsw23U6RHaOOUnFZEUmxk4c+/zeUwzrmicnqXdnx296Vcd9wB9PkyivD94v9GcHbXNHYsX66EW+ecc8nncwRcrJZE0W+zmNlySbOI/q20AdoSBdP6RdJzZvZ3LvW1DXXOBUYAnSX9CDwHnGBmC8KF8UNEd9N7hnqHAV8Ar4eIx3cAQ83sQkURf0dL+ho4lyiibxsz2yipRj7OsQWwv5mtkdQ1nONMSS8BK83sCYDQhmOAD4niErxvZhtyqXcWUWThc4iWNM30H6LPbW+gFjBG0rdmNi+2cLbIwr5qkHNJVadqJf5ZuiJre/7SFdStWinH/Ee225OHBn0FwJS/5vH1pF95+uPhrFizDkmUK1OGMw5oV+Ttds4VHZXSO/jJ5h0BVxBDzGwZgKTpQCMgt47AaDObHfJPJLpoX0o07Oer8IAglU1PAe6X1B84HDgTOINoyM7hwPGSbgz1VgAaAocCL5nZxlB+cT7O4WMzW5OPfK8ANxN1BC4ALslHmUeAj4DPYtL2B94JT1f+lTQc6AB8nI/6nHNJ0LJhfWYtWMLsRUupW7UyX4z/mUfOPTZbnr/mL6FRneoAfDv9dxrWjt73u/bMrDwv/m8EO5Yv650A59w2wzsCLtZ0osjDWSRVIbro3kj0JCBTOnn/+0mUX8A0M+uUqICZ/Q68KKkPsEBSzVDmZDP7Ja5tOR13I5uGvVWI27cqjzZntmOEpMbhqUGqmU3NR5kZocNzWn6O4ZwrHmVSU7jt5EO5/MX3yMjI4MR996JZ/Vo8//n3tNylHl33asaA78Yz6te/KJuaQuUdKvDAWUeXdLOdc0VIKT46Hrwj4LIbAjwq6Vwze0NSKvAk0A9YnaRj/ALUltTJzEaGcfe7m9k0SccAn4eoy7sRdR6WEkVEvlrS1WZmktqa2QTgK+AySd9kDg0KTwVmAu2B/wEn57NdK4AqcWlvEEV6fqAA5/cQ2Z8IfBfa+DpQAzgAuKkA9TnnkqBLyyZ0adkkW9qVR++f9f6Wkw/Js47Lj+qc9HY550pGaV3lJ9m8O+SyhAvwk4BTw/KhvwJrgduTeIz1RE8dHpM0CZjIptV6ziGaIzAReBM4KwypeQAoC0yWNI1NF+avEI3NnxzqynyGfx/wjKSxRJ2J/PgEOClzsnBI6w9UB94pwPlNA8bHJH0ATAYmAUOBm83sn/zW55xzzjlXVBRd+znn4kk6hWhS8znFeVyfLOxc8nlkYee2bhWOvLhYb9FPPLxL0v/Wtvnyu1L3mMGHBjmXgKTngKMAHyjsXCnnkYWdcy4xHxrktoikmmEYzURJ/4TIupnbeS64nbmGfw77jg3xAiZJmi7psuSfQe7M7Gozawa0kNQitOv5mHPMfF0gjyzs3FbNIws75+J5ZOGIPxFwW8TMFhGtj4+ke4lZg78wwuTh3kBHM5sdLq4bF7beLWxLGeBE4FNgupldmUO+A9kUWfjFYmugcy5fEkUWnvLXvM3yDfhuPG9+M5YN6Rn0uTKK/ZcZWfjlK07j9aFjiq3NzjlXHPyJgEsa5RAxWFIzSV+HO/zjJTUNRSpp88jDlYk6qIsAzGxd5rKh4c77KTHHi41i/K2kzyT9IuklSSmZeST1lDRN0hBJtUN6G0mjFEUk/kBS9ZA+TNLTYaLxLcDxQI9w9z+z3Yk8TSEiCzvnSp5HFnZu+6GUlKS/SqPS2Wq3NRJRxOBTzKw90JdoKU2IVt953sz2JlohKPNWXFvgOqJov02AzmH5z4+BvyS9I+mszIv6PHQErg51NSWK6AtQERhrZi2B4cA9If0N4BYzaw1MiUkHKGdmaWb2UGjLTWbWJsQ4yElsZOFYsZGFDyXqVNSPLyzpUkljJY199fNv83G6zrn82pLIwt9MmQFEkYWf/ng4R933Mv2Hj+OVr37knW/H51jWOVc6+NCgiA8NcslSngQRgyVVBnYysw8AzGwtZAUDSxR5+Hszu1jSXkQXzjcChwHn53H80Wb2R6jrHaKIvu8BGcDAkOct4H1JVYFqZjY8pL8ODIqpayBbZosjC5tZb6IhUb5qkHNJ5pGFnXMuMe8IuGRJGDE4dARykmOkYjObAkyR9CbwJ1FHICticHhKEPusPv7iOaeL6fxcZOcr+vBmFXtkYee2Sh5Z2DkXLyW1dN7BTzbvCLhkWUfOEYNnSzrRzD4Mk39Tc6pEUiUgzcyGhaQ2wF/h/UyiiMHvEo3dLxtTtKOkXUPeboS760Qdh1OAAUQBx743s2WSlkjqYmbfEQ3nGU5iK4jmLeSXRxZ2bivkkYWdc25zPkfAJUsGuUcMvkbSZOAHoF4u9Qi4OUz6nUgUJfj8sK8PcGCovxPZ79yPAXoBPxE9QfggpK8i6iRMBQ4G7g/p5xGN159M1Nm4n8QGADeF5UxzmywMeGRh55xzrjTwOQIRjyzsSj1JXYEbzezYBPtWmlnOswK3QmuHvOG/lM4557YrFQ45t1ivpH86+bCk/63d8/++KnW9AR8a5Jxzbps3YtrvPDboSzLMOGm/Nlx0xH7Z9r/77TgGfjuO1BSxQ/ly3H3m0TStX5ulK1fz3z7vM23WXI7ftzW3dzuyhM7AOeeSzzsCrtQL8wmG5bAvaU8DJD0PxA8SfsbMXkvWMZxzyZeekcHDA7/g5WvOpG61Kpz5WF+6tt6NpvVrZ+U5ukMrTjugPQDDJv/KE//3NS9edQblypbhyuMO5Le58/lt3oKSOgXnXJKV1qE8yeZzBIpJZvCrPPJcJ2nHYmhLG0lHx2zXlfRpCPg1XdLnSTzWD0ms615Jc0Jwr4mSHpXUXdK5Yf8wSWnJOl48M7syxBOIfWV1AuK/P0mfS6pWVO1xzuXP1Jlz2aV2DXauVZ2yZVI5sn0Lhk36NVueSjuUz3q/Zt0GMi8RdixfjnbNdqF8Wb9v5pzb9vj/bFuX64jWul+d3wKSUsMa9QXRBkgDMi/47we+MrNnQp2tC3B8Ec01yUi038z2S5ReCD3N7Ikk14mkMma2sZDVXEfM92dmvv6gc1uB+UtXUK/6psW/6lSvwpSZczbLN2D4WN4c8iMbNqbT57qzi7OJzrli5k8EIv5EoJhJ6hruXL8n6WdJ/RW5BmgAfCPpm5D3cEkjJY2XNCgsrYmkmZIekzQeODVs3xfyTZHUPOSrKKmvpNFh1ZsTJJUjuvDvFu6qdwPqA7Mz22hmk2Pae5OkMZImS7ovpDUOq/q8AUwF7pLUI6bM+ZJ6hfcrY9JvCe2bJOnRkNZU0heSxkn6LrPtBfg875V0Y0zSOeG8pkrqmNPnENPOjyUNBYYkqPuGUM9USdfFnHvm9/ZT+B53zOH7mympVnh/bvgMJymKjeCc28qcfmAan91/JdeddDB9/vd9STfHOVeEfNWgiHcESkZborvHLYAmQGczexaYCxxkZgeFC8g7gUPNrB0wFrghpo5FZtbOzAaE7YUh34tE0XgB7gCGmllH4CCgB9Ha+3cDA8PQloHA88Crkr6RdIekBhB1RIDdgI5ETxHaSzog1L0b8IKZtQReAE6KaVs3omU3s0g6CjgB2MfM9gYeD7t6A1ebWfvQ7hfy+OyujxkadESC/TuaWRvgCqBvTp+DpIphXzvgFDM7MK697YELgH2AfYFLJLUNu/cI574nsBy4Iv77i6urJdF3eXA492vjGy3pUkljJY199dNv8vgInHMFUadaZf5ZsiJre/6S5dStmnN4kCPbt+SbuKFDzjm3LfKOQMkYbWazw3CaiUDjBHn2JeoojFC0nv55QKOY/QPj8r8ffo6Lqe9w4NZQfhhQAWgYfyAzG0zUIekDNAcmSKodyh8OTCBaG785UQcA4C8zGxXKLwD+kLSvpJoh34i4wxwKvGZmmcNmFocnHPsBg0IbXyZ6OpGbnjHj8wcn2P9OqP9boEoYo5/b5/CVmS1OUM/+wAdmtsrMVhJ9vl3Cvr/NLPP83gp5c3MwMMjMFoa2bXY8M+ttZmlmlnbRsQdtVoFzbsu1bNSAWfMXM3vhUjZsTOeLcdM5sPXu2fL8NX/Tr+W3U2fQsE714m6mc64YKSUl6a/SyOcIlIx1Me/TSfw9iOgi9Ywc6lgVt51ZZ2x9Ak42s1+yVSztE19ZuDh9G3hb0qdEEXAFPGJmL8eVb5zg+AOA04CfiS6g87M+bwqwNNzBT5b44xq5fw7x57Glx3DObaXKpKZwW7cjuLzXO2RkZHBip71p1qA2z38ynJaN6tO19e4MGDaWUb/8SdnUFCrvsAMPnHt8Vvmj7uzFyrXr2JCezjeTfuWlq8/ItuKQc86VVt4R2LqsACoDC4FRwPOSmpnZb2Eoy05mVpDn1YOBqyVdbWYmqa2ZTYg5DgCSDgZGmdlqSZWBpsCskO8BSf3NbKWknYANORzrA6IhOG2BWxLs/wq4O9S1WlKN8FTgT0mnmtkgSQJam9mkApxjvG5E4/T3B5aZ2TJJOX0OufkO6BfmMoho6NM5YV9DSZ3MbCRwJpA5mDj2+4s1FPhA0lNmtijz3Atxjs65AurSqhldWjXLlnblcZtGBN5y2uE5lv3fg1cVWbuccyUjJbVkxvRLOhJ4BkgFXjGzR+P29yQaxgywI1DHzKqFfenAlLBvlpkdTyF5R2Dr0hv4QtLcME/gfOAdSZnr2t0JFKQj8ADwNDBZUgrwJ3As8A2bhso8QjRMppekjUR36V8xszEAkvYERkbX6KwEziZ66pCNmS2R9BPQwsxGJ9j/haQ2wFhJ64lWLLodOAt4UdKdRPMXBgCF6QislTQh1HVhHp9DjsxsvKR+QOa5vGJmE8LTkF+AKyX1BaYTzcuAuO8vpq5pkh4Chodf4gnA+YU4R+ecc86VMpJSieZlHka0SMsYSR+b2fTMPGZ2fUz+q4lusGZak+RRFCh/Izicc5A1LOpTM2tVVMdYM/RN/6V0zjm3Xdnh4HOK9Rb9H+cfm/S/tU36fZrrOUjqBNxrZkeE7dsAzOyRHPL/ANxjZl+F7ZXJDJQK/kTAOefcdmbEtN95/N3BZJhxUuc2XHhE9oDhg74dx8DhY0lJSWHH8mW566xjfE6Ac9uYopjcK+lS4NKYpN5m1jtmeyfg75jt2USrEyaqqxGwK9Hw4kwVJI0FNgKPmtmHhW1z6ZziXACS0mPWlR+kYojcm1+KYgrsF7N9ryST1Cwm7bqQlmvEXG0e1TbPSMZ51Jdj+bCW/pqYZTwnalN036y18wt4vKzPIixhOjHudUcB60uT9GxB2xFXR1Y8hExmNrOgTwMS1eOcKxnpGRk8MuB/PH/VGbx/d3e+GDON3+ctyJbnqA6teO+uy3j3jks4/7D9ePK9r0qotc650iR2BcDw6p13qRydDrwXFzS2kZmlEc1PfFpS00I1mO3jiUDWeCpJ/YHuwFMl2qJNuhKNu/8hJm0K0Zf/YNg+FZiWj7quo4BRiQvp9ySPU+tK+CzM7CHgocwd2oKov2Y2lij2gnPOZZk6cy671K7BzrWj5UGPSGvJsEm/ZrvjX2mH8lnv16xfjyidgYKcczkroQBgc4BdYrZ3DmmJnA5cGZtgZnPCzz8kDSOaP/B7YRq0zT8RiPMd0EzScZJ+VBRl9mtJdSWlSJoR1s8nbP8mqbakfpJelDRK0h/h7nVfRZFl+2VWrtwjAd+nmMi/Yax5dzYFyMpco/5DosBbhJ7eMmJWoUl0DCWIahvyPqQoku0oSXVDWmNJQxVFuR0iqWFI3zXUO0VSZiekUCSdrSia70RJL4dJMkg6MrR/UmjDZp9F+MxfkvQj8LikNuE8Jkv6QFL1UNcwRVGWR0v6NfNzDN/Rp+F9JUmvhXObLOnkBG3tIOmH0KbRilZPAmigKPLxDEmPx+TP6bvOqZ7McseEcgV+auKcK7z5S1dQr3qVrO261Sszf+mKzfINGDaWY+/qxdMfDOHmboliFzrnXIGNAXYL11zliC72P47PJKk5UB0YGZNWXWHxmHAN0ZlowZJC2W46ApLKAEcR3XH/HtjXzNoSrVJzcwju9RbRKjYQBcCaFIJlQfSFdAKuJ/rSegItgb3CRWpekYCzRf41s5nAS2wKkPVdyLcc+FtSK6J/IFmBw3I6Rg5RbSsSLQm6N/AtcElIfw543cxaA/2BzOEzzwAvmtlewLx8fKRNlX3oTpfYnYpWG+pGFDW5DdFKQ2eFjlYfonX99wZOzeWz2BnYz8xuAN4AbgntngLcE3O4MiFq8HVx6ZnuIlpKdK9QPna8HeGXcSBwbWjTocCasLtNOI+9gG6Sdsnpe8ijHiSdBNwKHJ0ZXCxmn0cWdm4rcnrXND594CquPfEQ+nz+Xd4FnHOlilKU9FdewuiGq4iWd/8JeDesLHi/pNilQE8HBsTFZNqTaOXFSUSrPz4au9rQltoehgbtoGiZTIieCLwK7AEMlFQfKEe0nCRAX+AjoqUmLwRei6nnk7AG/RTgXzObAiBpGlEk353ZFAmYUO/ImPKxkX//k0ebBxD9IzgCOAS4IKTHRhtOdIxY64FPY455WHjfKeb4bwKZd7k7AyfHpD+WRxvzGhp0CNCeaGksgB2A+eEcvjWzPyFxlN0Yg8wsXVJVoJqZDQ/prwODYvIliqoc61Ciz5NwzCVx+/cA5mUumWpmywFCu4eY2bKwPZ0ounM1En8PudVzMJAGHJ6ZHiuMI+wNvmqQc0WpTrXK/LNk06/gv0tWUKda5RzzH5nWkoff+V9xNM05V4xKKhKwmX1OtIR6bNrdcdv3Jij3A9FNyaTaHjoCm625Kuk54Ckz+1hSV+BeADP7W9K/igJsdWTT0wHYFLk3g+yRgTOIPsd0co8EnCjyb04+BXoAY81sebiQhLyjDcfaENOTzM8xIbkRckX05OG2bInScQWoI79Rfwvy2RZUoijQCb8HSbn9gv4ONAF2x+cuOFdiWjZqwKz5i5mzcAl1qlVh8NhpPHzhSdny/DV/MY3q1ADgu6kzaBjeO+fctma7GRoUpyqbJmecF7fvFaIhQoPiZmrnZRTQWWHFH0kVJe2eR5lsEX4zmdlqoui8D8Xtyu0YCetK4Ac23R0/i+gpCcCIuPTCGgKcIqlOaGsNRUthjQIOkLRrZnrIn2P7wx35JTHDj84BhifKm4OviJlwkzm/IMYvQH1JHcL+ymEoWU5y+h5yq+cvoicub0hqWYC2O+eSqExqCreefiSXP/cOJ933Ioe1b0GzBrV54ZNhDJsUxWscMGwM/7n/JU57qA9vDvmR+88rdPBO59xWpiSGBm2NtocnAoncCwyStIRovPiuMfs+JhoS9FqCcjkyswUqeCTgT4D3JJ0AXB1X34ACHiNhVNsErgZek3QTsIBNw46uBd6WdAvR8Ki8NI0ZcgXQN8xVyGzrdEXRgr9UFM13A3ClmY1StM7u+yF9PtGwpRw/i+A84CVFS6T+EdPu/HgQeF7SVKK7+vexaTgRZrZeUjfgOUk7EI3rPzSnynL6Hszs19zqMbOfJZ1F9G/vODMr1Ex/59yW6dKqGV1aNcuWdsVxXbPe33KaTw52zm0fPLJwHEXr9fc0sy55ZnauCPgcAeecc9ub4o4sPPuqU5P+t3bnXoNK3WOB7fWJQEKSbgUuJzlDY5zbIlamfN6ZnHMFMmLqDHoM+IyMDOPELu258KgDsu1/88sRfPD9OMqkpFC9ckXuOf8kGtSsxpif/+CJgZsmC8/8ZyGPXnoqB7VtUdyn4JxLJpW6a/Yi4R2BGGb2KPBoSbdjaxEmv74Zl7zOzBKGw3bOua1RekYGj779CS9efz51q1fhrIde4sC9m9O0QZ2sPM0b1qf/Hd3ZoXw53h02mmfeG8xjl3WjQ/MmDLwnmmK0bNVqjr/9afZt0SynQznnXKmyvU4WdvkQlkg9lmiia0Wiybyjwnr5OVIUQK1WeP9DbnnzqKefpD9DnIKfJSWKEZCferKCixUFSSbpyZjtGyXdW1THc84VzNQ/Z7NL7ZrsXLsGZcuU4YgOezFs4k/Z8nRo3oQdykf/tbVusjP/LtlslV++HjeNzq12y8rnnCu9fLJwxDsCLkeK1i19H/jQzHYjWvqyEpuvZpQjM9uvkM24KSz/2gY4L3O1oa3MOuA/Hi3Yua3T/KXLqVujatZ23epVWZAgmnCmD78fT+dWu22WPnj0FI7s2LpI2uiccyXBOwIuNwcDa83sNYCwnOr1wIWSrpD0vqQvJM2Q9HiiCiStDD+7Shom6b1wd79/6Gggqb2k4ZLGSRocAr3FqxB+rgpl7pY0RtJUSb1j6mom6WtJkySNl9Q0rj0dJE2Q1DS0Jy2k15I0M7w/X9JHYf+MfDyJ2Ei0atP1Cc6/saShkiZLGiKpYR51OedK0GejJjJ95hzOO2L/bOkLlq5gxpx/6dTShwU5ty1QSkrSX6VR6Wy1Ky4tiaL1ZglRcWcRzS9pA3QjinTXTdIuedTXFriOKCpvE6K1+MsCzwGnmFl7oujOsU8ceoRlSmcThdueH9J7mVkHM2tFFLX42JDeH3jezPYG9gPmZVYkaT/gJeCEfCzd2ZFo3f/WwKmZHYZcPA+cpSgKcqzniAKrtQ5te3azklHbLpU0VtLYvh9/ncehnHMFUadaFf5dvCxr+98ly6idIJrwqOm/8+pnw3n6qrMoVzb7FLqvxk7l4LYtKFsmtcjb65xzxcU7Aq4whpjZMjNbC0wHGuWRf7SZzTazDGAi0BjYA2gFfBUu+O8Edo4pkzk0qB5wSLiYBzhI0o+SphA9uWgpqTKwk5l9AGBma0NwNoA9ie7aH2dms/Jxbl+Z2SIzW0M0PGr/3DKHDtIbwDVxuzoBb4f3b+ZUj5n1NrM0M0u78PgcQxg457ZAy8Y7MWv+IuYsWMKGjRsZPGYKXfduni3Pz7Pm8tBbH9HzqrOpUaXSZnV8MXoyR3bMLXi4c6408TkCEV81yOVmOnBKbIKkKkBDouEw62J2pZP3v6dE+QVMM7NOuRU0s5WShgH7SxoPvACkmdnfYWJuhdzKEz0ZqED0VGJuSNvIps5wfPn49YXzs97w08B4ChiMzjlXtMqkpnLLmcdyxdOvk2EZnNC5HU13qssLHw2hRaMGdG2zJz3fG8zqteu5+aUolmO9mlV55qqzAZi7cAn/LFlG+90bl+BZOOeSqbQO5Uk27wi43AwBHpV0rpm9ISkVeBLoB6zOtWT+/QLUltTJzEaGoUK7m9m02EySygD7EA21ybxoXyipElFn5T0zWyFptqQTzezDEPU38zn+UuAioicPq8xsGDATaA+MJq7DAxwmqQZRdOATgQvzOhEzWyzp3XCcviH5B+B0oqcBZwHf5eMzcc4lWZe9dqfLXrtnS7vihEOy3r98Q87ByhvUqs6XPW4usrY551xJ8e6Qy5FFYadPIhojPwP4FVgL3J7EY6wnugh/TNIkoiFDsSsNZc4RmAxMAd43s6VAH2AqMBgYE5P/HOAaSZOJLsLrxRzrX6K5BM9L2gd4Arhc0gQgfsWf0cD/heP+n5mNzecpPRlX19XABaE95wDX5rMe55xzzhURHxoUUXSt55zLJOl8omFHV5XE8VeP+D//pXTOObdd2bHzycV6Jf3vLeck/W9t3cfeLHW9AR8a5Jxzbps3Ysqv9Hj7UzIsgxO7dODCYw7Mtv/Nwd/zwbdjKJOaSvXKO3LPBSfToFZ1ANpfdAfNdo4eLtarWZVnrjm32NvvnEuu0noHP9m8I+BcHDPrRzQPIoukmkRzJuIdYmaLiqFZzrktlJ6RwaNvfcyL/72QujWqcNb9L3Bgm+Y03aluVp7mDevT/+4r2aF8Od79ZhTPDPqCxy4/A4Dy5coy8L6rS6r5zrmi4JOFAZ8jsM2TlC5poqRpIcjWfyVt0fcuKU1SwnXw81F2mKRfQhtGSNqjAGWrSbpiS44byp8oqUXM9v2SCrRGZ1hKtE2C16IQgCxDUlbI0RDorPGWttk5lzxT/5jNLnVqsnOdGpQtU4Yj9mnNsIk/ZcvTYc+m7FC+HACtmzTk3yXLElXlnHPbFO8IbPvWhAvWlsBhwFFAXpFyEzKzsWYWv05+QZwVAn29DvSI3xlWJUqkGrDFHQGiVX+yOgJmdreZJTtq12zgjiTX6ZxLgvlLl1G3xqZYf3WrV2XBkuU55v/wu7F0jllhaP2GjZx53/Oc++CLfDN+epG21TlXPCQl/VUaeUdgOxKi8l4KXKVIqqQeksZImizpMgBJAyQdk1lOUj9Jp0jqKunTkFZJ0muSpoSyJ4f0wyWNlDRe0qCwvGe8b4FmIf9KSU+GFYM6Sboh3E2fKum6kP9RoGl4stEjlLsppt33xbT13JA2SdKbIQDZ8YTVhyQ1zTyfkP8QSRPCefQNS44iaaak+8J5TJGUPfrQ5j4lCmq22ZMOSWeEOqZKeixRYcVGFv7oqzwO5ZwrKp+NnMD0mXM478gDstI+73ETb99zJQ9f2o0e73zK3/N9NKBzbtvgHYHtjJn9QbS2fh2i9e6XmVkHoANwiaRdgYHAaQCSygGHAJ/FVXVXKLuXmbUGhkqqRRQZ+FAzaweMBW5I0IzjiJYCBagI/BieFKwBLiCKF7BvaE9b4Fbg9/Bk4yZJhwO7AR2BNkB7SQdIahmOf3Co71oz+wH4mBCh2Mx+z2yEpApEcwG6mdleRHNmLo9p58JwHi8CN+bx0WYAjxO3tKqkBsBjRNGP2wAdJJ0YXzhbZOETDsvjUM65gqhTrSr/Lt401OffJcuoXb3KZvlGTfuNVz8dxtPXnEO5spum0NWpHj1N2LlODdKaN+HnWXM3K+ucK12UkpL0V2lUOlvtkuVw4FxF6/T/CNQkusD+H3BQuDt+FPCtma2JK3so8HzmhpktIbp4bwGMCHWeBzSKKdM/pHdm04V1OtF6/QD7Ax+Y2SozWwm8D3TJod2HAxOIIvk2D+0+GBhkZgtDmxbncf57AH+a2a9h+3XggJj974ef44DGedQF8Dawb+hMZeoADDOzBWa2EegfdwznXBFruetOzPp3IXMWLGbDxo0M/nEyXdvsmS3Pz3/N5aE3PqTnNedQo8qmB5nLV61h/YaNACxZsYqJM/6iSf06xdp+51zyeRyBiK8atJ2R1ITo4ns+IOBqMxucIN8w4AigGzAgv9UDX5nZGTnsPytBYK61Zpaez/pjj/OImb2cLVFK9rIe68LPdPLxu2JmGyU9CdyS5HY45wqhTGoqt5x9PFc89RoZGcYJ+7en6U51eeGDr2jReGe6tt2Tnu/+j9Xr1nHzC+8Am5YJ/WPefB56/UMkYWZccPSB2VYbcs650sw7AtsRSbWBl4BeZmaSBhNF1h1qZhsk7Q7MMbNVRMODLgbSgPMTVPcVcCVwXai7OjCKKGpvMzP7TVJFYKeYO+55+Q7oJ+lRoov9k4ii8a4AKsfkGww8IKm/ma2UtBOwARgKfCDpqbCaT43wVCC+fKZfgMaZ7Q3HGp7PtuakH3BzzPFGA8+GYVNLgDOA5wp5DOdcAXVpvQddWmefwnPFSZuG4b1800UJy7Vp1ohBD3hAcOe2OaV0KE+y+aew7dshTJKdBnwNfAlkTq59BZgOjJc0FXiZTZ3DL4EDga/NbH2Ceh8EqocJsJOAg8xsAVGn4R1Jk4GRRMN28sXMxhNdSI8mGqr0iplNCOv0jwjH6mFmXxINwxkpaQrwHlDZzKYBDwHDQ5ueClUPAG4Kk4KbxhxvLdGchEGhngyijtIWC5/Vs0RzMDCzeURzHL4BJgHjzOyjwhzDOeeccy4ZZJb0CMvOuUJYPm6w/1I6l2Q/TJrOk2+8T0ZGBicc1Inzj88+KX/8T7/x1Jvv89usuTx09Xkcsk/brH3PvfMR30+Ilg296KQjOLxTu2Jtu3PbgyrtjyjWQfaLH7ws6X9ra9z5cqmbKOBPBNwWkWSS3orZLiNpQebyoltQX7agYbFLlSbIO0xSWh711QvLoP4uaZykzyXtnlu9zrltU3pGBo+/Nohnbu7Ouz1u58sfxvHH7HnZ8tSrVZ17up/FEfu1z5b+/YRp/PznbPo/cjP97r+Btz4bysrV8WsnOOdc6eQdAbelVgGtJO0Qtg8D5hSivmoULmhYFkkCPiBaraepmbUHbgMKNcNP0gVhmFXs6/m8SzrnStK03/5il7q12bluLcqWKcNhndoxfNyUbHka1K7Jbg132mzljz9n/0Pb5k0pk5rKDhXKs1vDBoycnD0qsXOu9JFSkv4qjUpnq93W4nMgM/DYGcA7mTsk1ZD0YQjuNUpS65B+bwjcNUzSH5IyIxVvFjQMqCTpPUk/S+ofLvCJOcaFkp6O2b5EUk/gIGCDmWWN9zezSWb2XW71SrpbUZCyqZJ6x6QPC8e5EngTuIRNvzurw/wKlHOAtvqSvg3nNlVSoiVRnXNFZMGSpdStWS1ru26NaiyIiSuQm90aRRf+a9etZ+nylYydNoN/Fy0tmoY654pPipL/KoW8I+AKYwBwegjM1Zpogm+m+4AJIdjY7cAbMfuaEy1N2hG4R1JZ4oKGhXxtiVYlagE0IYo/EOtd4LhQHqKJv32BVkRr/+ckp3p7mVkHM2sF7AAcG1OmXAj49STwGnCZmbUhWlo0U04B2s4EBof8ewMTc2mbc24rsm/rPencpgUX3tuTO3q9zl67NSallP7Bd865eN4RcFvMzCYTBdo6g+jpQKz9ie6eY2ZDgZqSMkN5fmZm60Lgr/nkPGRntJnNNrMMoovnxnHHX0m0ZOixkpoDZc1syma15L/egyT9GFYQOhhoGVNmIERzGYhWKBoZ0t+OyZNTgLYxwAWS7gX2MrMV8Q2SdKmksZLGvvZ+/EfpnCuM2tWrZbuL/+/ipdSuUTXf5S888QjefuQWnr/9SgAa1fOAYs6Vdh5ZOFI6W+22Jh8DTxAzLCgf1sW8zy1YV37yvUK0ZOkFRHfqAaYB7RPkzbHe8FTjBeAUM9sL6ANUiMm3Kpf6MmUGaGsTXrua2Zdm9i1RNOE5RHESzo0vaGa9wxOHtAv+c3Q+DuWcy68WTRsy658FzJm/iA0bN/LVyPEc0H6vfJVNz8hg6Yro13/GrDnMmDWXfVrne1Vk55zbqnlAMVdYfYGlZjZFUteY9O+As4gCf3UFFprZ8rhh/rFyCvqVKzP7UdIuQDui4UkQPSV4WNKlZtYbIMxRyO0WYOZF/0JJlYBTiOITxB9vqaQVkvYxsx+B02N2JwzQBtQCZptZH0nlQ1vfiK/bOVc0yqSmcvP5p3DNoy+QnpHB8V33penO9Xlp0Gfs2aQhB7bfi2m//8XNPV9h+ao1fD9+Ki+/9z/e7XE7Gzemc+n9TwNQcYcK3H/FOZRJTS3ZE3LOFVr8wgDbK+8IuEIxs9lEAbTi3Qv0DYHFVgPn5VHPIkkjwsTb/wGfFaAZ7wJtzGxJqMsknQQ8LekWYC0wk2hewE45HH+ppD7AVOAfouE8ObkI6CMpgygSceasw1eIhhmNDxONFwAnAl2JApptAFYCmz0RcM4Vrc5tW9K5bctsad1PPSbrfcumjfis1wOblStfrizv9rijyNvnnCtmpXSVn2TzgGKu1AtxAXqa2ZBiOl6lMD8BSbcC9c3s2mTV7wHFnHPObW+KO6DYsieuTfrf2qo3PlPqHjP4EwFXaoWJu6OBScXVCQiOkXQb0e/PX0RzFJxzzjlXSvjQoIh3BFypZWZLgd1L4LgDCasIOedKhx8mTefJN94nIyODEw7qxPnHH5Zt//iffuOpN9/nt1lzeejq8zhkn7ZZ+5575yO+nzAdgItOOoLDO7Ur1rY751xR8QFSrlAkpccEyhokacciPt5MSbWSVNf5khaE9k8LQcZ2DPu6Z67uI6mfpFPC+2GS0sL7z8NTCefcViw9I4PHXxvEMzd3590et/PlD+P4Y/a8bHnq1arOPd3P4oj9si849v2Eafz852z6P3Iz/e6/gbc+G8rK1WuKs/nOuaKQkpL8VylUOlvttiZrwlKZrYD1QPeiOIgiRfHvdWBof0ui9ncDMLOXzCzXlX3M7OjwVMI5txWb9ttf7FK3NjvXrUXZMmU4rFM7ho/LHnKkQe2a7NZwp82GC/w5+x/aNm9KmdRUdqhQnt0aRpGGnXOlm6Skv0oj7wi4ZPoOaCbpuBCYa4KkryXVBZB0r6Q3JY2UNEPSJZkFJd0kaYykyZLuC2mNJf0i6Q2i1Xx2iT2YpLMljQ539F+WlBpe/cITiimSrg95r5E0PdQ/IL7hksoAFYElMW29MbeTzXw6Edr5k6Q+4cnCl5J2CHk6hGNOlNQjrIrknCtGC5YspW7NalnbdWtUY8HiZTkXiLFbo+jCf+269SxdvpKx02ZkC07mnHOlmc8RcEkRLqSPAr4Avgf2Dct4XgzcDPw3ZG0N7Et00T1B0mdAK6IIvB2JgnJ9LOkAYFZIP8/MRoXjZB5vT6K7953Dmv0vEMUtmAbsFJ5QZE4oBrgV2NXM1sUN5+kmaX+gPvAr8MkWfgS7AWeY2SWS3gVOBt4iCnJ2iZmNlPToFtbtnCsh+7bek+l/zOLCe3tSvXIl9tqtMSk+ydC50q+UDuVJNv8UXGHtIGkiMJbowv1VYGdgsKQpwE1A7OLdH5nZGjNbCHxDdPF/eHhNAMYDzYkurAH+yuwExDmEKHrwmHD8Q4AmwB9AE0nPSToSWB7yTwb6Szob2BhTz0AzawPUAzLbuyX+NLOJ4f04oHHocFQ2s5Eh/e2cCku6VNJYSWNfe//zLWyCcy6R2tWrZbuL/+/ipdSukVt8wewuPPEI3n7kFp6//UoAGtWrk+wmOudcifCOgCuszDkCbczsajNbDzwH9DKzvYDL2BS1FyB+3V4jegrwSEw9zczs1bB/VQ7HFfB6TJk9zOzeEFRsb2AY0XyFV0L+Y4DniaL6jglPMDY1Igqo8QlwQME/AgDWxbxPp4BP28yst5mlmVnaBf85egub4JxLpEXThsz6ZwFz5i9iw8aNfDVyPAe03ytfZdMzMli6IvpvaMasOcyYNZd9WjcvyuY654qBUpT0V2nkQ4NcUagKzAnv4yMKnyDpEaKhQV2JhuysAR6Q1N/MVkraCdiQxzGGAB9J6mlm8yXVACoTdRzWm9n/SfoFeCtMMt7FzL6R9D1wOlApQZ37A78X+GxzEKIVr5C0j5n9GI7rnCtmZVJTufn8U7jm0RdIz8jg+K770nTn+rw06DP2bNKQA9vvxbTf/+Lmnq+wfNUavh8/lZff+x/v9ridjRvTufT+pwGouEMF7r/iHMqkppbsCTnnXJJ4R8AVhXuBQZKWAEOBXWP2TSYaElQLeMDM5gJzw5j/kWEOwErgbKI76wmZ2XRJdwJfhgv9DcCVRJ2K12JWGLoNSCXqEFQlepLwbLhIh01zBFKA2SQ/ONhFQB9JGcBwIH8zFJ1zSdW5bUs6t22ZLa37qcdkvW/ZtBGf9Xpgs3Lly5Xl3R53FHn7nHPFrEgWIix9FI2IcK7oSboXWGlmT5R0W4qLpEpmtjK8vxWob2bX5lZm+bjB/kvpnHNuu1Kl/RHFOrZm5Uu3Jf1vbaXuj+R5DmH+4jNENylfMbNH4/afD/Rg08iKXmb2Sth3HnBnSH/QzF4vbJv9iYBzResYSbcR/a79RT6eOKSXqZBXFuecc86VMpJSieYrHkY0CmGMpI/NbHpc1oFmdlVc2RrAPUAa0fzKcaHsksK0yTsCrtiY2b0l3YbiZmYDgYEl3Q7ntncjJ06l52sDycjI4PhD9ufcE4/Ktn/C9F/p+fpAfv9rDg9cdwkH77spwvB+3S6jacOdAKhbqwZP3JLt77NzrhQqmhileeoI/GZmf0Rt0ADgBCC+I5DIEcBXZrY4lP0KOBJ4pzAN8o6AKxGS7gDOJJoHkAFcFibUFqSONOBcM7umgOU6Ak8AdYHVRMt9XgMcCrQws0clnQj8mtlLl3Q/8K2ZfV2QYznnSl56RgZPvPo2z955PXVqVueC2x6mS9re7Lpzg6w8dWvV4K4rLuDtT77crHz5cuV4s8fdxdlk59y2aSfg75jt2cA+CfKdHOIp/Qpcb2Z/51B2p8I2yDsCrthJ6gQcC7QLAb5qAeUKWo+ZjSWKX5Df45YBagKDgNMz1/eXdArRev8fAx+H7CcCnxJ66WbmVwHOlVLTf/uTnevVYae6tQE4bL8OfDtmUraOQIM6tYBNQQudc9u4IljuU9KlwKUxSb3NrHcBq/kEeCdcH10GvA4cnKw2xvOOgCsJ9YGFZrYOIAQXQ1J74CmipT0XAueb2TxJw4AfgYOAasBFZvadpK7AjWZ2bBg715coqNhq4FIzmxwmKDcN6bOAGUTxBzKDfGFm74Xjn0809u5t4HjgwLAy0cnAXUQdg5lsik2QCrSKAiirKdG4v9rh+JeY2c+S+hEFNUsjClp2c+bxnHPFY8HipdSpWSNru07Nakyb8We+y6/fsIHzb32I1NQUzj3hSA7s2LYomumcK0YqgsjC4aI/twv/OcAuMds7s2lScGYdi2I2XwEejynbNa7ssC1sahZfO8mVhC+BXST9KukFSQdKKksUiOwUM2tPdFH/UEyZMmbWEbiOaLJMvPuACWbWGrgdeCNmXwvgUDM7A2hFNBQoR2b2A9GTgZtCsLLfY/aNzQxiBnxBNMQIol/8q0PbbwReiKmyPlGMgmOBbKsDZIqNLNzvvU9ya55zrph98MIj9Hv0Du6/5mJ6vv4us/+ZX9JNcs6VTmOA3STtKqkcUXyhj2MzSKofs3k88FN4Pxg4XFJ1SdWBw0NaofgTAVfsQtCw9kAXorv8A4EHiS7SvwqP5lOBeTHF3g8/xwGNE1S7P9Gde8xsqKSakqqEfR+b2ZpknoOkbkRRig+XVAnYjyh2QmaW8jHZPzSzDGC6pLqJ6ou9i7Bk0nBfPtS5JKpdoxrzFy3O2p6/aCm1a1TPd/k6Ie9OdWvTrsXu/Drzb3auVyfp7XTOFaMSGAZoZhslXUV0AZ8K9DWzaWEe4tgwRPkaSccDG4HFhNUGzWyxpAeIOhMA92dOHC4M7wi4EmFm6USPtIZJmkIUDGyamXXKoci68DOdgv+7XRXzfhrQHviogHVkkdSKKGjaAWaWHoKXLQ1PCRJZF/PeByA7V8z2bNqYv+fNZ+78hdSuUY2vfhjD/ddcnK+yy1euokL5cpQrW5aly1cw+ZffOeeEI4q4xc65bZWZfQ58Hpd2d8z724iCoSYq25doxETSeEfAFTtJewAZZjYjJLUhevR1uKROZjYyDBXa3cym5bPa74CzgAfC3IGFZrY8wcS/XsBoSZ9lrlIk6T/AiLh8K4DKCdpejWiprnPNbAFAOM6fkk41s0GKDtrazCbls+3OuSJUJjWVGy88g2sfepqMjAyOPagzTXZpQO+BH9G8aSMOSGvD9N9mcssTL7Bi1Wq+HzeZPu9+zDtP3cfMOf/wWO83UUoKlpHBuScemW2SsXOulCqCOQKlkXcEXEmoBDwXLqo3Ar8RzbLvDTwrqSrRv82nie7g58e9QF9Jk4km656XKJOZ/SvpdOAJSXWIli79lmi8f6wBQB9J1wCnxKSfADQK+zLrbEPUCXkxTC4uG8p7R8C5rcR+7fZiv3Z7ZUu7tNsJWe9bNGvMJy89Hl+M1ns0pf+T9xZ185xzxc1XCANAZj4c2bmtic8RcM45t72pvveBxXplvvr1+5P+t3bH8+4udb0LfyLg3FYmI7VsSTfBuW3OqAlTeLrv26RnZHDcIQdw7n+OybZ/wrRfeOa1t/n9r9ncd0N3Du7UAYB58xdy2+PPYWZs3JjOKUcfyklHHFQSp+CcS6KiWD60NPKOgHPOuW1aenoGT/R5k2fuvpE6NWtw0S3306VDG3bdZVNQznq1a3LnVRfz9sfZRwnWql6N3o/cSbmyZVm9Zi1nX38n+3doU6BVh5xzbmvl3aFtmKQ7JE2TNFnSREn7SLpO0o7F3I4GkrY4iJakeyWZpGYxadeFtLQtrPOHLW1PgrqGSRobs50WgqA557YC03/7I4osXK8OZcuW4dD9O/LdmAnZ8tSvU4tmjXchJW7ccNmyZShXNnpKt2HjRnw4rXPbCKUk/1UKlc5WuzxJ6kQUwKpdCLJ1KPA3UUCuhB0BSalF0RYzm2tmp+SdM1dTiAJvZDqV/E8kTtSm/QrZnnh1JB2V5Dqdc0mwYPES6tbaFFm4do0aLFi0JN/l/124iHOuv4sTL/0vZ594tD8NcM5tM7wjsO2qT7SE5joAM1tItPpNA+AbSd8ASFop6UlJk4BOks6WNDo8QXg5s3Mg6cUQ+XaapPsyDyJppqRHQv6xktpJGizpd0ndQ57GkqaG9+dLel/SF5JmSHo8pq6LQrTh0ZL6SOoVcz4fEq3Yg6SmwDJgYUzZMyRNkTRV0mMhrbukHjF5zs+sU9LKmPSbJI0JT07uC2kVJX0maVKos1sen3cP4I74REkVJL0W2jZBkg8udq6UqVurJm/2fIB3n3+Uz4eNYPHSZSXdJOdcYaUo+a9SyDsC264vgV3ChfULkg40s2eBucBBZpZ5QVoR+NHM9gYWAd2AzmFJzHSiZTEB7jCzNKA1cKCk1jHHmhXyfwf0I+pw7AvcR2JtwnH2ArpJ2kVSA+CuUK4z0DyuzHLg7xDM63SiaMRANPQIeAw4ONTdQdKJwP8BJ8XU0Y1oWU9iyh4O7AZ0DGXbSzoAOBKYa2Z7m1krNl9eNN5IYH2CC/0rATOzvYAzgNclVYgvLOnS0JEa+/qgLY515pxLoHaN6vy7cFMAzgWLF1O7ZsHv6teuUZ0mDXdi4k+/JrN5zrkSIKUk/VUalc5WuzyZ2UqiCLqXAguAgZLOT5A1neiCGeCQUGaMpIlhu0nYd5qk8cAEoCXQIqaOj8PPKUSdihUh2Na6ECsg3hAzW2Zma4HpROvydwSGm9liM9sADEpQbgBRJ+BE4IOY9A7AMDNbYGYbgf5EUX8XAH9I2ldSTaLORXzgsMPDawIwPuTZLZzLYZIek9TFzPJzC/BB4M64tP2BtwDM7GfgL2D3+IJm1tvM0sws7bxTT4jf7ZwrhD2b7crsefOZ++8CNmzYyNffj2b/tLb5Kjt/0WLWrVsPRFGGJ/80g0YN6hVlc51zrtj4qkHbMDNLB4YBwyRNIXGQrbUhH4CA10N46yySdgVuBDqY2RJJ/YDYu9rrws+MmPeZ24n+jcXmSc8hTyKfEg3BGZtD1OBEBgCnAT8DH9jmM/0EPGJmL8cXlNQOOBp4UNIQM7s/twOZ2VBJDxI91XDObSXKpKZyw8Vncf0DT5KekcGxB3ehScOd6PPOBzRv1pguHdoy/bc/uO2xXqxYtYrvx07k1QEf0v+Zh5g5ex7P9RuAJMyMM44/kqaNdinpU3LOFVYpHcqTbN4R2EZJ2gPIMLMZIakN0d3oxkBlYsbXxxgCfCSpp5nNl1Qj5K0CrAKWSaoLHEXUwUimMcDTkqoDK4CTie7KZzGz1ZJuAeKfy48mikhcC1hCNATnubDvA6Kx+22BWxIcdzDwgKT+ZrZS0k7ABqLfjcVm9pakpcDF+TyPB4GXgD/C9ndEw6uGStodaAj8ks+6nHNJsl/7vdmv/d7Z0i45Y9PIwRbNmvBRn6c2K9dx75a82fOBIm+fc86VBO8IbLsqAc+FoTkbgd+IhgmdAXwhaW7MPAEAzGy6pDuBLxUNdtsAXGlmoyRNILqr/jebD68pNDObI+lhoov6xeFYmw3HMbMBCdLmSboV+IboDv9nZvZR2LdE0k9ACzMbnaDsl5L2BEaGJwwrgbOBZkAPSRlEn8Pl+TyPzyUtiEl6AXgxPJHZCJyfOYHbOeeccyWklI7pTzb5mshuayGpUrgrX4boTn5fM/sgr3LbmkVTf/BfSuecc9uVmq32K9axOmsHPZn0v7UVTv1vqRtv5E8E3NbkXkmHEs0/+JJoyVDnnCu0UROm8HTft0nPyOC4Qw7g3P8ck23/hGm/8Mxrb/P7X7O574buHNypAwDz5i/ktsefw8zYuDGdU44+lJOO8FWAnXPbBu8IuK2Gmd1Y0m3IjaQPgF3jkm8xs8El0R7nXP6kp2fwRJ83eebuG6lTswYX3XI/XTq0YddddsrKU692Te686mLe/jj7SsG1qlej9yN3Uq5sWVavWcvZ19/J/h3aeFAx50q7FB8aBN4RcFtA0h3AmUQr/mQAlwGdgN5mtroY29EAeHZLohaHczg1bO7FponJHwBHmlmnmLxlgDlAWzObm6CufsBhQBMzWxcmLY81s8YFbZdzLvmm//YHO9erw0716gBw6P4d+W7MhGwdgfp1agGQErcaWdmym/5Mbti4ER9O65zblnhHwBWIpE7AsUC7mIveckQBvt4CNusISEqNWaI0acJFeYE7AaHsQ8BDEEUZDgHRCJOkL5bUyMz+CtkPBaYl6gTESAcuBF7ckvY454rOgsVLqFurRtZ27Ro1mD7j93yX/3fhIm586Glm/zOfq849zZ8GOLct8MnCgAcUcwVXH1iYufKNmS0kuhhvAHwj6RuILq4lPSlpEtBJ0tmSRkuaKOllSakh34shou40SVmRiCXNlPRIyD9WUjtJgyX9Lql7yNNY0tTw/nxJ70v6QtIMSY/H1HVRiLA8WlIfSb1yOjkzywDeJQpclul04J08PpengevD04MsivSQNFXSFEnd8qjHObeVqVurJm/2fIB3n3+Uz4eNYPHS/MQXdM5t1VKU/Fcp5B0BV1BfAruEC+sXJB1oZs8Cc4GDYpYkrUgUZXhvYBHQDegc7rynE62tD3CHmaUBrYEDJbWOOdaskP87oB9Rh2Nf4D4SaxOOsxfQTdIuYfjQXaFcZ6LIwXl5h9ARkFSeKKjY/+VaAmYB3wPnxKX/J7Rrb6InCz0k1Y8vLOnS0OEZ+/qgj/LRROdcftWuUZ1/Fy7O2l6weDG1axb8rn7tGtVp0nAnJv4UH8rEOedKJ+8IuAIxs5VAe6KYBAuAgZLOT5A1nU0Xz4eEMmMkTQzbTcK+0ySNByYALYEWMXV8HH5OIepUrDCzBcC6EB8h3hAzW2Zma4HpQCOgIzDczBab2QZgUD7OcSxQKQRlOyoce3EexQAeAW4i++/V/sA7ZpZuZv8Cw4EOCY7Z28zSzCztvFNPyMehnHP5tWezXZk9bz5z/13Ahg0b+fr70eyf1jZfZecvWsy6desBWL5yFZN/mkGjBvWKsrnOueKglOS/SiGfI+AKLIz3HwYMC4GyzkuQbW3MvAABr5vZbbEZJO0K3Ah0CIG/+hEtHZopM/BWRsz7zO1E/3Zj86TnkCe/Mp8K7Enew4IAMLMZoaNzWiGO65xLsjKpqdxw8Vlc/8CTpGdkcOzBXWjScCf6vPMBzZs1pkuHtkz/7Q9ue6wXK1at4vuxE3l1wIf0f+YhZs6ex3P9BiAJM+OM44+kaaNdSvqUnHMuKbwj4Aok3CXPMLMZIakN8BfQGKgMLExQbAjwkaSeZjZfUo2QtwqwClgmqS7R3fdhSW7yGOBpSdWBFcDJbFohKDfvED2RqApcVIDjPQR8FrP9HXCZpNeBGsABRE8NnHPFaL/2e7Nf+72zpV1yxklZ71s0a8JHfZ7arFzHvVvyZs8Hirx9zrliptI5pj/ZvCPgCqoS8FwYmrMR+I1omNAZwBeS5sbMEwDAzKZLuhP4MqzKswG40sxGSZoA/Az8DYxIdmPNbI6kh4HRwOJwrDxn+pnZT5JWAePMbFUBjjctDHVqF5I+IFpadRJgwM1m9k8BT8M555xzLunkayK7bZ2kSma2Mqzo8wHQ18w+KOl25WTuL5P9l9K5JBg9bgK9XnmN9PQMjjn8EM485aRs+9dv2MAjPZ/j19/+oEqVytxz0/XUqxvFGvj9z7946oWXWbV6DSkp4qUnH6VcuXLcfM+DLFqylPT0dFq33JNrL7uI1NTUkjg957YpDfZoXay36Nd++mLS/9ZWOPbyUveYwZ8IuO3BvZIOJZp/8CXwYck2xzlX1NLT03nm5Vfpcf9d1K5Zg+7/vY39OqbRuOGm8f2ffzWUypUq0b93L4Z+O4KXX3+Le26+gfT0dB5+6lluu+Fqmu3amGXLV2Rd7N9zyw1U3HFHzIx7Hn2S4SNGcfABnUvqNJ1zW8qHBgG+apDLJ0l3hLX+J4e1/feRdJ2kHYu5HQ0kvVeQMmZ2Y1iG9E2iMfoTJKWH85go6R5JI+OOU0bSv2H50cy050P+WZKWhPcXSKoS4hs0wTm3Vfh5xm80qF+PBvXqUrZsWQ7u0pkRP47NlmfEj2M44uADATiw876MnzQVM2PMhEk0adyIZrs2BqBqlcpZHYGKO0b/5aWnp7Nx48ZoKQTnnCul/ImAy5NHE84qf2XIL6L5DHeb2deSniYabvTHlp2Vcy7ZFi5aTJ1aNbO2a9eqwU+/zEiQpxYAqampVKq4I8tXrGD2nHlIcNM9D7Js2XIO6tKZM07etKzvTfc8yM+//kbH9m04cL99i+eEnHPJVUqX+0w2/xRcfng04ez5DehOtBpRGlFchB6Jzje8+sVEFr6+gJ+9c66YpWekM2X6z9z532t49rEH+H7Uj4ybtGmxsR733cn/vd6bDRs2MmHy1BJsqXPOFY53BFx+eDThOGY2GRhMtDTq1UDTHM63DbCTmbUys72A1xLVFxtZ+K2BBRr55JxLoFbNGsxfuChre8HCxdSqWTNBnmjF4/T0dFauWk2VypWpXbMmrVu2oGqVKlQoX5592rdjxu/ZH/iVK1eOzvt0YMSPY4r+ZJxzyZeSkvxXKVQ6W+2KlUcTztHzwBwzG5bL+f4BNJH0nKQjgeU5HD8rsvDZ3bZo5JNzLkbz3ZoxZ+485v3zLxs2bGDodyPYb5+0bHn265jG4KHDARg+YhRtW7dCEh3a7c2ff81i7bp1pKenM2nadBrtsjNr1qxh0eIlQNRxGDV2HA133qnYz805lwRS8l+lkM8RcPni0YQTyggvyOF8ASTtDRxBNJzoNODCQrTROZcPqampXHPZRdx870NkZGRw1KEHsWvDXejbfwB7NGtK5306cMxhB/PwU89x1qVXUaVyJe66KRq5V7lSJU494Vi633ArktinfVs6dWjP4iVLuePBx9iwYQMZZrTdqyXHH3V4CZ+pc85tOe8IuDx5NOF8yel8VwHrzez/JP1CNLnaOVcM9k1rx75p7bKlXXjWpqlA5cqV495b/5uw7GEHHcBhBx2QLa1G9Wq89NSjyW+oc674+WRhwDsCLn88mnDeZROeL7AGeC2kAWz2xMA555xzriR4ZGG3TSpt0YRjzfl1iv9SOuec267stPtexRtZ+Kt+yY8sfNj5pW6igD8RcNsqjybs3HZu9LgJ9OrzGhkZGRx92CGceepJ2fav37CBR596jl9//4MqlStx9803UK9uHQB+/3MmPZ/vzarVq0lJSeHFpx6lXLlyvPrG23z5zXBWrFzF54N8pJ9zpVYpXeUn2bwj4LZJZnZjMuqR9DzREqSxnjGzhMuAOue2Dunp6Tzz0iv0eOBuatesweU33Mp++6TRuOEuWXn+9+UQKleqyFu9ezH02+/p3e8t7r7lBtLT03nkqWe57YZraLprY5YtX5EVWbhTxzROPPYozrns6pI6NeecSxrvDm2DJN0RgnVNDsGt9pF0naQdi7kdDSRt8aL4ku6VZJKaxaRdF9LSciubS50/FCS/mV1pZm3iXq9JekjSYzH1NpL0Rw5LnDrnitnPM35jp/r1aFCvLmXLluXgAzrzQ9ya/yN+HMPhh3QF4MDOnRg/aQpmxpgJk2jSuBFNd20MQNUqlbM6Ai2a707NGtWL81Scc0XApKS/SiPvCGxjJHUCjgXamVlr4FCiSbnXAQk7ApkRf5PNzOaaWWEXxZ9C9oi/pwLTCtGm/QrZnkwPAidK2jNsPwPcZWZLk1S/c64QFi5aTJ1atbK2a9WsyYJFi3PMk5qaSsWKO7J8+Qpmz5kLiJvvfoBLr72JAf/3YTG23Dnnio93BLY99YGFZrYOwMwWEkXnbQB8I+kbAEkrJT0paRLQSdLZkkaHJwgvZ3YOJL0YIt5Ok5QV3VfSTEmPhPxjJbWTNFjS75K6hzyNJU0N78+X9L6kLyTNkPR4TF0XhajFoyX1kdQr5nw+BE4I+ZoSrf6zMKbsGZKmSJqaeYdeUndJPWLynJ9Zp6SVMek3SRoTnpzcF9IqSvpM0qRQZ7dEH7KZrQGuB56XdDRQ2cz6F6ZO59zWIT09nanTf+aO/17Ls489yPcjRzN+0uSSbpZzLpmUkvxXKVQ6W+1y8yWwS7iwfkHSgWb2LDAXOChmmc+KRNFz9wYWAd2AzmbWhigw11kh3x1mlga0Bg6U1DrmWLNC/u+AfkQdjn2B+0isTTjOXkA3SbtIagDcFcp1BprHlVkO/C2pFdGTgYGZO0LZx4CDQ90dJJ1IFN04dlZgN2BAbKWSDgd2I4pC3AZoL+kA4EhgrpntbWatgC9yOBfM7HNgCfA6cEVh6pR0aehQjX1r4BaPpnLOBbVq1mD+wk0hThYuWkTtmjVyzJOens6qVaupUqUytWvVpHWrPalatQoVKpRnn7S2/Pr7n8XafuecKw7eEdjGmNlKoD3ROv8LgIGSzk+QNZ3oghngkFBmjKSJYbtJ2HeapPHABKAl0CKmjo/DzylEnYoVZrYAWJfDWPkhZrbMzNYC04FGRBfNw81ssZltAAYlKDeAqBNwItFSoJk6AMPMbIGZbQT6AweENvwhaV9JNYk6F/HxCg4PrwnA+JBnt3Auh0l6TFIXM8sr/sDzwBgz+6UwdZpZbzNLM7O0s7sVdjSVc675bs2YM3ce8/75lw0bNjD02xF06tghW5799knjyyHDABg+YiRtW7dCEh3ateGPmbNYu3Yd6enpTJo6nca77FwCZ+GcKzL+RADwVYO2SWaWThStd5ikKcB5CbKtDfkABLxuZtmCXUnaFbgR6GBmSyT1I1qOM9O68DMj5n3mdqJ/W7F50nPIk8inQA9grJktV/4m5AwATiMKJvaBbR4wQ8AjZvZyfEFJ7YCjgQclDTGz+3M5TkZ4JbNO51whpaamcnX3i7nlngdJz8jgqEMPZtdGu/DaWwPYfbemdN6nA0cfdggPP/UsZ196FZUrVeKum68HoHKlSpx64nFcfsMtSGKftHbs26E9AC+/9iZDhn/HunXrOO38Szn68EM4/0wf7edcaVNaJ/cmm3cEtjGS9gAyzGxGSGoD/AU0BioTM74+xhDgI0k9zWy+pBohbxVgFbBMUl3gKKIORjKNAZ6WVB1YAZxMdAc9i5mtlnQL8Gtc2dHAs5JqEQ3ROQN4Luz7ALgDaAvckuC4g4EHJPUPgcd2IooGXAZYbGZvSVoKXFyAcymKOp1zW2jftHbsm9YuW9oFZ29ae6BcuXLce2vilYYPO+gADjvogM3SL7vgHC674JzkNtQ550qIdwS2PZWA58LQnI3Ab0TDhM4AvpA0N2aeAABmNl3SncCXklKILl6vNLNRkiYQ3VX/m82H1xSamc2R9DDRRf3icKxEQ2cGJEibJ+lW4Buiu/GfmdlHYd8SST8BLcxsdIKyX4YVf0aGJwwrgbOBZkAPSRlEn8PlBTiXpNfpnHPOuSJQSofyJJs2HzHhXPGSVCncQS9DdCe/r5l9kFe5bdXfM6b7L6Vzzrntyi67tSjWsTqrv3036X9rdzzgtDzPQdKRREuOpwKvmNmjcftvIBo5sJForueFZvZX2JfOplETs8zs+MK22btDbmtwb5ikPBX4k2jJUOecS5rR48Zz/mVXcu4ll/POoP/bbP/6DRt44LEnOPeSy7nqhpv559/52fb/O38Bx55yBu++/2Extdg5V6Sk5L/yPKRSiRYZOYpo8ZUzJLWIyzYBSAuxoN4DHo/ZtyYmuGmhOwHgHQG3FTCzG8M/6uZmdk2Cib0lStIHIV5C7OuIkm6Xcy5/0tPTee7F3jx83128+sKzfDP8e/6a9Xe2PP/78msqV6zIG31e5OQTjqNPvzey7X/pldfo2L5tcTbbOVeUUlKS/8pbR+A3M/vDzNYTLWxyQmwGM/vGzFaHzVFAkS5Z5h0BlytJJumtmO0ykhZI+jQfZVeGn40lnRmTnibp2TzKZgUjK2geSfdLOjSv9uWXmZ0U0wNvQzQB+S5JR8Uc81RJOcYccM6VnF9+nUGD+vVpUK8eZcuWpesB+zNiVPapQz+MGs3hh0TTpw7Yfz8mTJpM5j2JESN/pF69OjRq2LDY2+6c26bsRDTnMtPskJaTi4D/xWxXCDGHRoW4SYXmHQGXl1VAK0k7hO3DgDkFrKMxkNURMLOxZnZNcpq3OTO728y+LsL6DegOPCWpgqRKwMPAlUV1TOfcllu4aDF1atfK2q5dqyaLFi3KlmfRokXUDnlSU1OpuOOOLF++gjVr1jDgvfc59wxfItS5bYlJSX/FBgcNr0u3tH2SzgbSiJZPz9QoBHk9k2jFxaaF/Bi8I+Dy5XPgmPD+DOCdzB2S7pV0Y8z2VEmN48o/CnQJQ2qul9Q184lCKP+mpJGSZki6JP7gklIl9ZA0RtJkSZfl1lhJ/SSdEt7PlHSfpPGSpkhqHtIrSuorabSkCZJOCOktQ9rEcKzdEh3DzKYCnxAtTXo38Abwz5bWGfufR/8B7+Z2es65YvTG2wM5+cTj2WGHHfLO7JzbrsUGBw2v3nFZ5gC7xGzvTIKbq2FUwx3A8WaWFYPJzOaEn38QLede6PGKvnyoy48BwN3h4r010BfoUoDytwI3mtmxAJK6xu1vDewLVAQmSPosbv9FwDIz6yCpPDBC0pdAfucSLDSzdpKuIAqQdjHRL9hQM7swLLU6WtLXRHf6nzGz/pLKEc3qz8l9RBGE1xP12u/Z0jrDfxa9wVcNci7ZatWswfwFm0KoLFi4iJo1a2bLU7NmTRYsWEjtWrVIT09n1erVVKlSmZ9++ZVvR/xAn9deZ+WqVaQohXJly3HicUcX92k455KpZJYPHQPspihg6xzgdGJGTABIagu8DBxpZvNj0qsDq81snaL4SZ3JPpF4i3hHwOXJzCaHu/xnED0dSLaPzGwNsEbSN0STaSbG7D8caJ15lx+oCuzG5gHGcvJ++DkO+E9MncfHPM2oADQERgJ3SNoZeD8mMNtmzGyVpIHAyvCLWeg6nXPJt8fuuzFn7jzm/fMvtWrWYNi333P7Tddny7PfPh34csg3tNizOd9+/wNtWu+FJJ5+/OGsPK/3H8AOO1TwToBz2wArgY6AmW2UdBVRANJUouXSp0m6HxhrZh8TDQWqBAwKMYkylwndE3g5xCRKAR41s+mFbZN3BFx+fQw8AXQFYm+lbST7ELMKW1B3/B3w+G0BV5vZ4GyJmw9ByknmY7V0Nv2bF3Cymf0Sl/cnST8SDYX6XNJlZjY0l7ozwiuZdTrnkig1NZWru1/CrXffR0ZGBkcedgiNGzWk31tvs/tuzdhvn44cdfihPPrk05x7yeVUrlSJO275b0k32zm3DTKzz4m7qWpmd8e8T7jYiZn9AOyV7PZ4R8DlV19gqZlNiRvaMxPIHPLTDtg1QdkVQOVc6j5B0iNEQ4O6Eg0lKhezfzBwuaShZrZB0u4UfMJyvMHA1ZKuNjOT1NbMJkhqAvxhZs9Kakg0bCm/F+1FUadzLgn26dCefTq0z5Z2/tmbnsiXK1eOu2+7Odc6zjvr9CJpm3OuBORj3f/tgU8WdvliZrPNLNGSn/8H1JA0DbiKxMN1JgPpkiZJuj6H/d8QrZf7gJnNjdv/CjAdGB+WC32ZTZ3YPSTNjnmdms9TegAoC0wObX8gpJ8GTFUU4KwV0STg/CqKOp1zzjnnioS2sthNbjsj6V6iMfZPlHRbthZ//v6b/1I6lwRjx47lxZd7R8OBjjicbqedlm3/+g0beOKJJ5nx229UqVyZ2267lXp167J8+XIefPhhfv11BocdeihXXnE5AGvXruWhRx5h3rx/SElJYd99OnLhBReUxKk5t83ZtWmzYr1Fv2L0Z0n/W1u54zGl7jGDPxFwxUZSelhCc6qkQZJ2BKoBRToYV1KKpGfDcaeEZUgTDWHakrpf0ebhwZ1zJSw9PZ3nX3iRB++/j94vvciw4d/y16xZ2fIMHjyYSpUq8dqrr3DSSSfSt+9rQDRM6NxzzuGSiy7arN5T/vMfXun9Ms8/9yzTpv/EmDFji+V8nHNJJiX/VQp5R8AVpzUhOm8roiU3uwNPA4tyLVV43YAGQGsz2ws4CVian4KSaobOS/yrJoCZXZyMWfvOueT65ddfqd+gAfXr16ds2bIceMABjBw5KluekaN+5NBDDwGgy/77M3HSJMyMChUq0KplS8qWK5stf4UKFdh7770BKFu2LM2aNmXhooU451xp5R0BV1K+A5qF96mS+kiaJulLhSjGktooCqM9WdIHYQ1dJA2T9FgI0vWrpC4hPafAY/WBeWaWAVnzHZaEMocrCmY2PjylqBTSZ0p6DPiKKI7C+tCJaQOcSBTII7MtaeH9kaGeSZKGhLSEgcucc0Vr0aJF1K61KZpwrVq1cogmXBuIjSa8PF/1r1y5kh9H/0ib0DFwzpUySkn+qxQqna12pZqkMsBRwJSQtBvwvJm1JLpTf3JIfwO4xcxah7z3xFRTxsw6AtfFpGcFHgM6AJeEIUDvAseFO/lPhmAdhIAcdwKHmlk7YCxwQ8wxFplZOzN7FCgXM5yoGzAw7pxqA32Ilg/dG8ictJwZuKwjcBDQQ1LFgn1izrmtSXp6Oo8+9jgnHH889evXL+nmOOfcFvOOgCtOO4SVc8YCs4BXQ/qfZjYxvB8HNJZUFahmZsND+uvAATF1xQYJaxzeHw6cG47xI1G8g93MbDawB3Ab0Zr/QyQdQhTNuAVRpOKJwHlAo5hjxF7sv0vUAYAEHYFQ17dm9ieAmS2OadOtof5hbAoylo2kSyWNlTT2nQED4nc75wqoZs2aLFi4adjOwoULc4gmvAAgJppwlTzrfubZ52iwUwNOOvHEpLbZOVd8TEr6qzTyOAKuOK0JQ2uyhKh562KS0oEd8lFXTkHCNgs8BmBm64D/Af+T9C/R8J4vga/M7IwcjrEq5v1Aoih/70fV5Ts6cE5BxuLb1xvoDb5qkHPJsMfuuzN37hz++ecfatasyfBvv+WWm2/Klmffffbh66+H0GLPPfnu++/Zu3XrzP+TctTv9TdYtWoV1117TVE23znnioU/EXBbJTNbBizJHP8PnAMMz6UIbAo8VhZA0u5hjH47SQ1CWgpRQK+/iOIWdJbULOyrGIKVJWrP70SdjrvY/GkAoa4DMocPSaoR06arFa4uMoclOeeKVmpqKldcfjl33HkXl17WnQO67E/jRo144803GTkqmjR85BGHs3zFci646GLe/+BDLrzg/Kzy555/Ab37vMJXX3/N2eecy1+zZrFg4UIGDBzIrL9ncdU113DFVVfxvy82u+/gnCsNfI4A4E8E3NbtPOClsMzoH0BeC3a/QjRMaHy48F5AdOe/DtBHUvmQbzTQy8zWSjofeCdm350kDooGUQegBwmiJ5vZAkmXAu+HzsZ84DCioGJPEwUZSwH+JERids4VrY4dOtCxQ4dsaeeec07W+3LlynHn7bcnLPtGv9cSpn/x+WfJa6BzrsQYpXMoT7J5QDHntjI+NMg559z2prgDii0b/3XS/9ZWbXdoqetd+BMB57Yy6aSWdBOcc865bZqV0qE8yeYdAeecc9sMM+Pll19k7JgxlC9fnutv+C/Nmu22Wb4ZM2bQ86knWb9+HWkdOnDZZZcjiRUrVvDoIw8zf/6/1KlTl1tvu53KlSuzatUqnujxOAsWzCc9PZ3//OcUDjv8cACOO/ZoGjVuDEDt2rW55577ivOUnXNui3l3yLlCktRP0ikl3Q7nHIwdO4a5c+bS55W+XH3NtTzfq1fCfC88/xzXXHstfV7py9w5cxk3diwAg94dyN5t2tDnlb7s3aYNgwa9C8Cnn37CLg0b0uv5F3n0scd55ZXebNiwAYjmGvTq9QK9er3gnQDnSgufLAx4R8C5YhcCqjnnisCoUSM5+JBDkETz5nuyatVKFi/OHlF48eJFrF69mubN90QSBx9yCCNH/ZBV/tBDDwXg0EMPZdTIKF3AmjVrMDPWrFlL5cqVSU31YXzOlVYeRyDiHQG3XZF0l6RfJH0v6R1JN0pqKukLSeMkfSepecjbT9Kzkn6Q9EfmXX9FeoV6viZalSiz/vaShoe6BkuqH9KHSXpa0ljg2pI4d+e2B4sWLqJ27dpZ27Vq1WbRwkWb5alZq1bCPEuXLqVGjSjwWPXqNVi6dCkAxx53PH//PYtzzj6TK6/ozqWXdSclJfoTun79eq695mpuuP46Rv7wQ1GennPOJZXfmXTbDUkdgJOBvYGywHiiyMS9ge5mNkPSPsALwMGhWH1gf6A58DHwHnASUaTiFkBdYDrQN8QveA44ISwn2g14CLgw1FXOzNKK/ESdc0khCcJdvvHjx9GkSVMeeeQx5s2bx5133EarVq3YcceKvNbvDWrVqsW8efO4/bZbaLxrY+rXb1DCrXfO5cYnC0e8I+C2J52Bj8xsLbBW0idABWA/oqjBmfnKx5T50MwygOmS6oa0A4B3zCwdmCtpaEjfA2gFfBXqSgXmxdSVKBAZACEGwaUADzz4EKefnlOwY+dcvE8/+ZgvBn8BwO677c6CBQuy9i1cuICatWpmy1+zVk0WLVyYME+1atVYvHgRNWrUZPHiRVSrWhWAr776klNP7YYkGjRoQN269fj779nsscce1ApPF+rXr89erVvz+++/e0fAOVcqeHfIbe9SgKVm1ibmtWfM/nUx7/MaAChgWkw9e5nZ4TH7V+VU0Mx6m1mamaV5J8C5gjn2uOOzJuvu26kTQ4cMwcz4+eefqFixYtZQn0w1atRkxx135Oeff8LMGDpkCPvu2wmAffbdl6+//hqAr7/+Oiu9Tu06TJo4AYAlS5YwZ85s6tWrx4oVK9iwYT0Ay5Yt46fp02nYsGFxnbpzbktlPvFL5qsU8icCbnsyAnhZ0iNE//aPJRoW9KekU81sUIhI3NrMJuVSz7fAZZJeJ5ofcBDwNvALUFtSJzMbGYYK7W5m04rypJxzm3To0JGxY8Zw8UUXRsuHXn9D1r6rrrqCXr1eAOCKK66iZ88nWbduPWlpaaSlRRGITz21G48+8jBffTmY2nXqcNttdwBw+hln0vOpJ7ni8u6Acf4FF1K1alWmT59Or+eeJSVFZGQYp5x6Gg0bNir283bOFYwPDYp4ZGG3XZF0L3Am8C8wH/gC+Bp4kWg+QFlggJndL6kf8KmZvRfKrjSzSqGz8BxwGDAL2AD0NbP3JLUBngWqEnU2njazPpKGATea2di82vjb73/6L6VzzrntSrOmuxbrLfVFU39I+t/amq32K3WPBbwj4LYrkiqZ2UpJOxLd2b/UzMaXdLtieUfAOefc9qa4OwILp45M+t/aWq06lbqOgA8Nctub3pJaEE0Sfn1r6wQ455KnsFGGv/vuW97u/xZ///03PXs+w2677w7AhPHjea1fXzZu2EiZsmW46MKL2btNm2I+O+ecKzwfIOW2K2Z2ZpjI29zMHinp9jjnik5howw3atSYO+68i1atWmXLX6VqFe655z5eePElbrjhRp58skeRn4tzLrlMKUl/lUals9VJJskkvRWzXUbSAkmf5qPsyvCzsaQzY9LTJD2bR9nGkqZuSR5J90s6NK/2FVb4bJ6M2b4xjLMvbL1d8/P5bu0kvRKeMDjntjKFjTLcsGFDdt55l83qbdq0GTVrRisRNWrUiHXr1mWtHOScc6WJdwQiq4BWknYI24cBcwpYR2OiSagAmNlYM7smOc3bnJndbWZfF1X9MdYB/5FUK8+c2yhJqTntM7OLzWx6cbbHOZc/hY0ynB8jRnxP02bNKFu2XOEb7JwrPr58KOAdgVifA8eE92cA72TukHSvpBtjtqdKahxX/lGgi6SJkq6PveMdyr8paaSkGZIuiT+4pFRJPSSNkTRZ0mW5NVZSP0mnhPczJd0nabykKZKah/SKkvpKGi1pgqQTQnrLkDYxHGvzQbObbCRaYvP6BG1oLGloqGOIpM0Wz87j3CtJek/Sz5L6h9V4kHRIaO+U0P7yW3Kece2oL+nbcM5TJXUJ6YeHto2XNEhSpZhjPSZpPHCTpNFx5z0lvB8mKS28PzLUM0nSkPy2zTlXOv3110xe69uXq68usns+zrkiYqQk/VUalc5WF40BwOmSKgCtgR8LWP5W4Lsw/rxngv2tgYOBTsDdkuLDTl4ELDOzDkAH4BJJuxbg+AvNrB3RMpiZnZY7gKFm1pForfsekioC3YFnzKwNkAbMzqPu54GzJFWNS3+OaMJta6A/0bKZieR07m2B64AWQBOgc/j8+wHdzGwvogntl2/hecY6ExgcznlvYGJ4ynEncGiocyxwQ0yZRWbWzsweBcrFfB/diIsSLKk20Ac42cz2Bk4tQNuQdKmksZLGDhjwTvxu51w+ffrJx1x11RVcddUV1KhRo1BRhnOzcOECHnzgAf773xs9irBzrtTyVYMCM5sc7vKfQfR0INk+MrM1wBpJ3wAdgYkx+w8HWmfe5Sdah3434Nd81v9++DkO+E9MncfHPM2oADQERgJ3SNoZeN/MZuRWsZktl/QGcA2wJmZXp5hjvQk8nkMVic59KTDazGYDSJpINLxqBfCnmWWe9+vAlcDTW3CeP8W0YQzQV1GQrw/NbKKkA4k6ISPCw4hy4bPJFHux/y5RB+DR8LNb3DnuC3xrZn8CmNniArQNM+tN9OTFlw91rhCOPe54jj3ueABGj/6RTz/5hAMP7Movv/ycZ5ThPfZoztAhQzju+ONzPcbKlSu59567Of+CC2jRsmWRnYtzruhYKR3Kk2zeEcjuY+AJoCsQ+9diI9mfnlTYgrrjL+7itwVcbWaDsyVuPgQpJ+vCz3Q2fa8iukP9S1zenyT9SDQU6nNJl5nZ0DzqfxoYD7yWz/bEyunc18WkxbY7NwU5z00HNPtW0gFE59xP0lPAEuArMzsjh2KrYt4PBAZJej+qLvfOU4w82+acKxqFjTL8ww8jeOnFF1m2bBn33ns3TZo04YEHH+bTTz5m7ty5vPPO27zzztsAPPjgw1SrVq3Yz9E55wrDOwLZ9QWWmtkUSV1j0mcCxwJIagckGrKzAqicS90nSHoEqEjU0biV6A50psHA5ZKGmtkGSbtT8AnL8QYDV0u62sxMUlszmyCpCfCHmT0bxvW3BnLtCJjZYknvEg1h6huSfwBOJ3oacBbwXQ7FE5377jnk/QVoLKmZmf0GnAMM35LzjM0gqREwO0T5LQ+0Ax4Cns88Vhiys1PM04jY8/9dUjpwF3HDgoJRwAuSdjWzPyXVCE8F8mybc65oSOKKK69KuC+zEwCw2+6788KLL2+WZ7/9OrPffp03Sz/9jDM5/YwzN0t3zpUepXW5z2TzTyGGmc02s0Tj3P8PqCFpGnAViYfrTAbSw0TRzSbWhv3fEF0wPmBmc+P2vwJMB8YrWi70ZTZ11PaQNDvmdSr58wBQFpgc2v5ASD8NmBqG47QC3shnfU8CsasHXQ1cIGky0QX7tTmUy+vcs5jZWuACorvvU4AM4KU82pXTecbqCkySNIFoWM8zZrYAOB94J5zDSKB5LscZCJxNNEwovt0LgEuB9yVNYlNnIT9tc84551wxMpT0V2kkMx+OXNQUrbu/0syeKOm2FLft+dy31C+//+2/lM4557YrezTdpVivpOf9PDHpf2vrN29T6noDPjTIOefcNsnM6PPy84wdM5ry5ctz3Q0307TZ5qsl/zbjV5556nHWrV9PWoeOXHLZlUjirTde48dRP5CSkkLVqtW49oabqFmzFqNGjqD/m/1ISUkhNSWViy+7nBYt9yqBM3TObSkfGhTxJwIOSTWBIQl2HWJm+Y+s45LCnwg4lxxjx/zIpx9/yD33P8wvv/zEKy+9wBNP99os33+vu5JLul/JHnvsyX13385xx59E+w4dWb16FTvuGK32+8lHH/D3rL+44urrWLNmDRUqVEASf/75B48/8gAv9t6SdRScc5mK+4nA3F8mJ/1vbYM9Wpe6JwLeHXKY2aIQ/yD+la0TIMkkvRWzXUbSAoXAabmRtDL8bCzpzJj0NEk5xR8gpszULckj6X5Jh+bVvsIKn82TMds3hmFRzrkS8uOoHzjokMOQRPPmLVi1aiWLF2e/t7F48SJWr15N8+YtkMRBhxzGqFEjALI6AQBr164hcwjwDjvsQFhymHVr12a9d86VHiYl/VUa+dAgVxCrgFaSdghxAQ6j4CsbNSYK7vU2gJmNJQrkVSTM7O6iqjvOOuA/kh4xs4V55nbOFblFCxdSu3btrO2atWqzaOHCbLEEFi1cSK1am9ZAqBXyZHrz9b58M+QrdqxYkYce3TTVaeQP3/NGv1dZtnQpd9/3UBGfiXMu2Urr5N5k8ycCrqA+J1qLH6Lga1lhcCXdGxM4C0lTE8RBeBToImmipOsldc18ohDKvylppKQZki6JP7ikVEk9JI2RNFnSZbk1VlK/zCBtkmZKuk/SeElTJDUP6RUl9ZU0WtIESSeE9JYhbWI41uaDizfZSBQQbLMVo8LTiqGhjiFhyVbnXClwznkX0veNdziw68F89slHWemd9tufF3u/xu133Uf/N31YkHOudPKOgCuoAcDpkioQxR/4sYDlbwW+C0OPeibY3xo4mChq8d2SGsTtvwhYZmYdgA7AJZISxXXIyUIzawe8CGR2Wu4AhppZR+AgoEeIKdCdaJnRNkAaMDuPup8HzpJUNS79OeB1M2sN9Ac2Gwol6VJJYyWNHTigfwFOxzkX67NPPuLaqy7j2qsuo0aNGixYsCBr36KFC6hZq1a2/DVr1WJhzBOAhQnyAHQ96BB+GLF5qJRWe7Xmn3/msXzZsiSehXOuqJlSkv4qjUpnq12JMbPJRMN7ziB6OpBsH5nZmjC85hugY9z+w4FzQwyEH4kiQOd2pz7e++HnOKLzyKzz1lDnMKLI0Q2J4grcLukWoFEYDpUjM1tOFJPhmrhdnQhDoYiCr+2foGxvM0szs7Rup59VgNNxzsU65rgTeKbXyzzT62X26dSZb4Z8hZnx88/T2bFixWzDggBq1KjJjjvuyM8/T8fM+GbIV+yz734AzJ2zqe//46gf2HnnXaL0uXPIXGjj999msGHDBipXqVJMZ+icc8njcwTclvgYeIIoSFfsX9WNZO9cVtiCuuNn8cdvC7jazAZnS9x8CFJO1oWf6Wz69y/gZDP7JS7vT5J+JBoK9bmky8ws1wjMwNPAeMDHCjhXwtI67MO4MaO57KJzKV++PNdcf1PWvmuvuoxnekXRhLtfcQ3P9OzB+nXraJfWkfZp0f2H1197hTlzZiOJOnXqcsVV1wEwcsR3DB3yFWXKlKFcuXLcfOudPmHYuVLG5whEvCPgtkRfYKmZTZHUNSZ9JnAsgKR2QKIhOyuAyrnUfYKkR4CKRB2NW4FyMfsHA5dLGmpmGyTtTsEnLMcbDFwt6WozM0ltzWyCpCbAH2b2bBjX3xrItSNgZoslvUs0hKlvSP4BOJ3oacBZwObjC5xzSSeJ7lfGP6CLZHYCAHbbfQ96vfjKZnluu/PehGVPPvV0Tj719KS00TnnSpIPDXIFZmazzSzRkp//B9SQNA24Cvg1QZ7JQLqkSZI2m1gb9n8DjAIeMLO5cftfAaYD48NyoS+zqUO7h6TZMa9T83lKDwBlgcmh7Q+E9NOAqWHIUCuiYT/58SQQO8j4auACSZOBc4Br81mPc84554qAzxGIeEAxt9UI6+6vNLMn8sq7LZv22zz/pXTOObddadmsfrGO1Zn5269J/1vbuNnupW68kQ8Ncs45t00yM159+TnGjx1F+fIVuOr6W2nabPfN8v0+4xee6/ko69evo13avlx02dVZY/4/+/h9vvjsA1JSUmnfYV/OvbA7ADP//J2Xej3JmtWrkcTjT79EuXLli/X8nHOusLwj4LYaZnZvSbchN5JqAkMS7DokPgqzc67kjR/7I/Pmzub5Pv359Zfp9H6+J4/1fHGzfC+/0JPLr7mR3fdowYP33MKEcaNpl7YPUyZNYMyo73mq16uULVuOpUuXAJCevpFnnniIa/57O7s2acaK5ctITfU/p86VJiU1lEfSkcAzQCrwipk9Gre/PNFQ5PbAIqCbmc0M+24jmoOYDlwTv3DKliidA5pcniSlh0BY08J4/P9KW/avXlKapERzAvJTdpikX0IbRkjaowBlq0m6YkuOG8qfKKlFzPb9kg7d0vrMbFGIf9CGaNLvjkCnzE6ApM8knbGl9Tvnkmv0qBF0PfgIJLFH85asWrWSxYuz99kXL17EmtWr2KN5SyTR9eAj+HHk9wAM/vwjTjr1TMqWjdYrqFatOgATx4+lUeMm7NqkGQCVq1QlNTW1GM/MOVcaSUolijl0FNACOCP2OiW4CFhiZs2AnsBjoWwLooVHWgJHAi+E+grFOwLbrjXhorUlcBjRP7p7tqQiMxtrZomX3sifs8xsb+B1oEf8zlz+IVcDtrgjAJxI9IsGgJndbWZfF6K+LGY2jSgmwR0QdTqAsmb2Tm7lnHPFZ/GiBdSqXTtru2at2ixetGCzPDVrJs4zd87f/DRtCrdcfzl33nItM379OStdEvffdRP//X/2zjze6mn94++PaEajZCZzIpUMSSH9iGtOZpldRNzMU+YhZMoQV2WoiMINiVRSaB5dswwXzdFc6vn9sdY+fc8++0y1z6lTz/v12q+z9/qu4Vnru885a33Xs57PVRcz4A3/tXecsoahrL+KQFPgOzP7wcyWE0RaT0jLcwJhvgTwBnCkgq/iCUBfM1tmZj8C35FXa6nY+EJgI8DMZgKXAFcqUE5SF0ljJE2WdCmApL6Sjk2Vk9RT0qmSWkoaGNOqSuohaUose0pMby3pM0njJfWTVDWDKZ8Au8b8CyU9ImkScLCkayVNja+OMf8DQL24s9EllrsuYfedCVvPjWmTJL0s6RDgeIJK8ERJ9VL9ifmPlDQh9uPFuBWHpOmS7oz9mCJpzwKG9i6graSG0dYrJDWWNFzSOEkfSKob671K0pfRxr7pFSmhLNyv7ysF3k/HcUqHlatWsmDBXzzw6NOcd8FlPPJAZ8yMlStX8t8vp9Cx0y3c99CTfPHZCCZPHLeuzXUcpxiYlPVX8n95fF2S1uy2wC+Jz7/GtIx5zOxv4E+CZlNRyhYbd2rcSDCzH+KT960Iq8o/zeyAOAEeKWkw8BohZOa7ksoDRwL/BA5MVHVbLNsAQFJ1SbWAW4FWZrZIQYn3WsJEOck/gCnxfRXgCzP7l6TGwPmxHQFfSBpO0BDYJ7riIKk1QUW4acz3jqTDCD50twKHmNlsSTViPP93gIFm9kYsT/xZEehJ8O3/RtJLsZ+PRdtmm1mj6JbUCbgonzFdLKkTYYHzKEFHYThwgpnNktQOuBe4IPZlZzNbJqlahrq6A93BowY5ztrw/sABfDhoIAC77r4ns2et3gGYM3sWNRJP/wFq1KzNnDmZ89SsWZuDDjkMSey2x15Im/DXX39Sq1Zt9t5nP7bYshoAjZocxA/ff8u+DRuXcO8cx1mfSf4vLyv4jsDGSWvgXIX4+F8QVpq7Ae8Dh8fFwTHAJ2a2JK1sK4J/GwBmNg84iOCCMzLWeR6wY6LMqzG9GWFiDeGgy5vx/aHAADNbZGYLCS43zfOxuzUwgaDeu2e0+wign5nNjjbNLaT/ewA/mllK56AXcFjiev/4cxywU0EVmdl/gPnA07HefYAPY39vBbaLWScTxuFsggKz4zglwDHHncSjT/2bR5/6N00POpRhH3+AmfH1V9OoXKUKNWrUzJW/Ro2aVKpcha+/moaZMezjD2h6UDMADjz4UKZOngAEd6C//17BFltsScNGTflp+g8sW7qUlSv/5sspE9lu+x3z2OI4zvqLmbL+KgL/A7ZPfN6OvKKoOXkkbQpsSXjgWZSyxcZ3BDYSFFRyVwIzCU/TO2Q6bS5pGPB/QDuC71qRqgc+NLP8DsqeZWZj09KWmtnKItafbOd+M3suV6LUoZj1FMay+HMlRfsdWRVfAqaZ2cEZ8hxLWGz8A7hFUoO45ec4TgnR+ICDGD/2Cy6/6CwqVKjAldfckHPt2isv5NGn/g3AJZd3DOFDly2nUZOmNGoSNkGPOKoN3R57kKsvb8+mm27GVdfehCSqbr45x5/YluuvuQwEjZscRJOmmX7tHcdxcjEG2E3SzoRJ/OnAmWl53iE8UP0MOBX42Mwsejn0lvQosA3hQejotTXIBcU2UCQtNLOq8X1t4FXgMzO7I/qstQHamtkKSbsD/4tuPccSXGGaAPXMbLmklkAnMztO0gNARTPrGOuuTpgsjwOOMLPvJFUBto1uN8Ni2VwLgTT7GhFcdQ4iugYRFHh/Bsab2Y4xX2uC6u+RZrZQ0rbACqA2MIAYwSfhGvRkLN8jlu8JDIyvbxL29gQmmNnjkqYDTaKLURPgYTNrWchYT4/j9RdB9fgcM/tM0mbA7sB/gR3MbHpM+wnY28zmZ6rPXYMcx3GcjY3SFhT79vufsv6/drd6OxbaB0ltCK7I5YAXzexeSXcBY83snei+/DKwPzAXON3MfohlbyG4G/8NdDSz99fWZt8R2HCpFN1TNiN8YV4m+LEDvEBweRmv4Dg/ixBhB2BwzPt2PNGezj1AN0lTCU/M7zSz/pLaA31Sh24JbjHfZCifBzMbHyfjqZXtC2Y2AUAh5OhU4H0zu07SXsBn0d9/IXC2mU2TdC8wXNJKgutQe8KOxvOSriKsqlPtLZV0PtAvbruNAZ4tiq2F9GN5PIz8hKQtCb9fjxHG4ZWYJuCJ/BYBjuM4juOUPEWM8pP9ds3eA95LS7s98X4p0DafsvcSzh5mDd8RcJz1jCnfzfBfSsfJAmbGi889wYSxn1O+QgWuvOYmdtk1r5TJ999+Tbeu97F8+XL2b3IQF1x6FZL48ftv6d7tEVYsX84m5cpx8eXXsNsee/PJ0MG89UZvMKNipcpccsW/2ClqCjiOs2Y02LVOqc7Mv/n+56z/r9293g7rZnWxFvhhYcdxHGeDZMLYz/n9t1958vneXNbhOrp3ezRjvueffoTLrrqeJ5/vze+//cqEcV8A8HKPZ2h7ZnsefupFTj/7Al7uETYOt6pTl7seeJJHn+7FqWecx7NP5pFHcRxnPWcd6Qisd/hCwMmIpO0kvS3pW0nfS3o8hhQtqMz0GEoUSaPWou2ekn5UiP//laQ1EkJTQv9gbZB0frQl+fpN0jGJPG0lDVrbthzHyR5jPv80R1l49z3rs3jRQubNnZ0rz7y5s1m8eDG7J5SFx3w2Agghh5csXgTA4kWLqFGjFgB77t2AqptvDsDue9TPI1LmOI5TVvCFgJOHeG6gP/CWme1GOPBalWL4pZnZIWtpxnVRP6AhcF48Yb9OMLMeUaU550UIY/qopIoK4mn3AVesKxsdx8nLnDmzqVl7q5zPNWrVZs6c2XnzJLQFknnOv7gDL7/4DJeedwovvfg0Z7VP1waCIYMHsn/jA/OkO46zfuM7AgFfCDiZOIIQ3rMHQAzzeQ1wgaTLJfWXNCjuFjyUqQJJC+PPlpKGSXojPt1/NS40UD4qvGlUjD8XxTK3KygLT5XUPVHXrpI+UlAWHi+pXpo9BygoCdeL9jSJ6bVi1B8ktY+7IMNi3/LdiTCzqcB/gBuA24GXgD8UVIpHx7ZOiPXWj2kTFZSFdyv0DjiOs8754L23aX/xlTzX603aX3wlTz/2YK7rUyeN5+PB73L2+ZetIwsdx3HWDl8IOJmoTwgHmoOZ/UUI57kp4Sl9O6AB0E7S9ukVpLE/0JEgOrYL0CyG0XwSONXMGgMvknvHoUuMevQr0NfMZsb0p8zsADPbB6gEHBfTXwW6mdl+wCHA76mKJB1CiAp0gpl9X4itTYFTgH2BtqkFQz7cSYj/ewzwEHALId5vU+Dw2IcqwGXA43EnoUnsUy6UkCV/o+/LhZjoOE5+vD+wP52uvIBOV15A9Ro1mTNrZs61ubNnUbNmrVz5a9aslUtZOJln+JBBHHhICwAOPvRwvvvmvzn5pv/4Pc888RA33H4/m2+xZUl2yXGcEsB3BAIePtRZE4aY2Z8Akr4kqAj/UkD+0Wb2a8w/kRC6dD6rVXghxNP9PVHmOjN7I7rdDJF0iJmNIigfXw9UBmoA0xS0CrY1swGQE3qLWO9eBLnv1mb2WxH69qGZzYnl+xNUj9PF0IjtLJL0GrDQzJYp6BwcLymlnlwR2IEgCnKLpO2A/mb2bYa6cmTJPWqQ46w5xxx3MsccdzIA40Z/xvsD+9OsxZF8+/WXVK5Sheo1ci8EqteoReXKlfnmq2nstsfeDPv4A9r84+R4rSbTpkxkn333Z8qk8dTdJgiFz5o5g4fvvZUO/7qFbbYt7DmI4zjrI0VUAt7g8YWAk4kvScTdB5C0BWFS+zerlXehaOq7mfIXpMKbQxQOGwYcKmk88DRB8OsXSZ1Z7TqUH7/HPPsDqYXA36zeDUsvnz4JL2xSnlIVhtCnU8zs67Q8/5X0BUFd+D1Jl5rZx4XU6zjOWtLogIMYP/YzrrzoDCpUqMDl19yUc63TlRfw8FMvAnDR5dfSrev9LF+2jP2bHMj+TQ4C4LKrrqfHc0+wctVKNtusPJd2uA6AN/r0ZMFff/LC010B2KRcOR56/PlS7p3jOM7a4wsBJxNDgAcknWtmL0kqBzxCUP9dnKU2vgZqSzo4qcJrZtOSmaLg14EEN6LUpH123Ck4FXjDzBZI+lXSiWb2loKoWbmYdz5wIWHnYZGZDQOmA40JAma5FjzAUZJqAEsIImsXFKNPHwAdJHWIcuD7m9kESbsAP5jZE5J2ILgd+ULAcUoYSVx8+bUZr6UWAQC77rYnXZ/ulSfPXvX35aEnXsiT/s+rb+CfV9+QPUMdxyl1yqorT7bxMwJOHiyozJ1E8JH/lqCMuxS4OYttLCdMwh+UNAmYSPDtT5E6IzAZmEJwqZkPPA9MJUy6xyTynwNcJWkyMArYOtHWDMJZgm6SDgQeBv4paQKQ208gLA7ejO2+aWYZ3YLy4W6CkvNkSdPiZ4DTgKmxP/sQDhY7juM4juOsU1xZ2HEiktoT3I6uXJd2TP52pv9SOo7jOBsV++62Vak+op/63R9Z/1+7z65bl7ltBncNchzHcTZIzIwe3R9n/NjPqVChAld0vJlddt0jT77vv/uabl3vY/nyZTRqchDnX3I1kpj+w3d07/YwS5cuYauttuaq626ncuUqLPjrTx65/za++/YrWh55DBf985p10DvHcdYGdw0KuGuQ40TMrGf6boCkmhlUhSdKqrmu7HQcp2hMGPs5v//2K09278OlV17P808/kjHf890e4bIO1/Nk9z78/tuvTBz3BQDPPvkgZ7W/lEe79aLpwYfxzpt9ANisfHnanX0R515wean1xXEcpyTwhUAhSFoZJ35TJfWTVHld25QiinUdkvjcWZJJ2jWR1jGmFRQPP5WvcuLzwrW0Ld/yknaKNt2TSKslaYWkpwqp93hJN8b3nROhOtfargx5ewKHp6sKx9ec4tQjKf1QsuM4JcyYLz6lxRFHI4nd96zPokULmTc3t7LwvLmzWbJkEbvvWR9JtDjiaEZ/PgKA3/73C3vv0xCAffdvwuejhgFQsWIl9qq/L5uVL1+a3XEcJ4uYKeuvsogvBApnSZz47QMsJ4hDrS+0JPcBWwgHa09PfG4LTKNwOhJi85cWPxLCaaYokp1m9o6ZPVBiVjmOs8Ewd84satbaKudzzZq1mTtndlqe2dSsWTstTxAY236HnRkTFwWffTqUObNn4jiOsyHhC4HiMQLYVdI/JH0haYKkjyTVkbSJpG8l1QaIn7+TVDs+EX5G0ueSfohP8l+U9N/41JlYprWkzySNj7sPVWP6dEl3xvQpkvaUtBNhUXJN3LFoHqt5CzghlqsH/AnMLqgNSVcB2wBDJQ1N5L1X0qRod52YtpOkjyVNljQkhsNE0s6x3inJJ/0FsJgQXz+1U9EOeD3Rdp4xjuntM+0aSKonaZCkcZJGSNqzOHZJOjf2aZKkpLTvYZJGxft2aiL/dZLGxDJ3FqGe1PW74/ehXPo1x3HWLy6/+kY+eO8trr/6QpYuWcKmm262rk1yHCdLrEJZf5VFfCFQRBTi2R9DeOL+KXCQme0P9AWuN7NVwCvAWbFIK2CSmaW066sDBwPXAO8AXYH6QANJDSXVAm4FWplZI4KabTIA9uyY/gzQycymA88CXeOOxYiY7y/gF0n7EHYGXkv0IWMbZvYEQWzrcDM7PGavAnxuZvsBnwAXx/QngV5mti/wKvBETH8ceMbMGpBbIbgg+gKnS9qeIDSWVP7NM8aF1NUd6GBmjYFOBOGxItklqT5hXI6I/b06cbkuQV34OOCBmL81sBvQFGgINJZ0WCH1IKkLUBs438xWpl27RNJYSWPf6OvRRR1nTRk0sD+dOpxPpw7nU716zVxP8efMmUWNmrkjBteoWYs5c2al5Qk7BNtuvyO33f0oDz3+b5q1OJI6W29bOp1wHKfEMZT1V1nEowYVTiWF+O8QdgT+DewBvCapLlCe4OYC8CLwNvAYQYiqR6Ke/0SRqSnADDObAqAQb34nYDtgb2CkJGK9nyXK948/xwEnF2JzX8Ii4P+AI4HzY/pBhbSRZDkwMNHmUfH9wYn2XwYeiu+bAack0h8sxEaAQYRY+zNILFgi25F5jPMQd04OAfrFfgFUKIZdRwD9zGw2gJnNTVx7Ky7yvkztSgCt42tC/FyVsDDYr4B6bgO+MLNLMvXBzLoTFjMePtRx1oKjjzuZo48Lf6LGjRnFoIH9aXbYkXz79ZdUrlyV6jVyLwSq16hFpUpV+Oaraey2x94M/3gQxxwX/mT8OX8eW1arzqpVq3iz70u0PuaEUu+P4zhOSeILgcJZYmYNkwmSngQeNbN3JLUEOgOY2S+SZkg6gvC0+KxEsWXx56rE+9TnTQlPxD80szPysSNVZiWF37eBQBdgrJn9lZgcq5A2kqyw1SITRWkToFgTWDNbLmkc8C/CAuX4xOWMY5wPmwDz0+/TmtqVRvJeKfHzfjN7LplRUocC6hlD2DmokbZAcBynhGjU5GAmjP2cDhefTvkKFbmi40051zp1OJ+HnwzPai6+/Nqc8KENGx/E/k0OAuDT4R/xwbvhGUzTQ1pw+FFtcspffkFbFi9exN9//82Yz0dw692PsP0OO5di7xzHWRvK6uHebOMLgTVjS+B/8f15addeILgIvZzu/lEInxOUb3c1s+8kVQG2NbNvCiizANgiPdHMFku6gaAIXNQ2FgCbkzhPkA+jCLsNLxMWOimXpJExPekeVRQeAYab2dzEggUKHuNcxMXOj5Lamlk/hYr2NbNJRbTrY2CApEfNbE4RJusfAHdLetXMFkraFlhRSD2DYrl3JbU2swUF9clxnLVHEhf989qM11KLAIB6u+3Jo0/ndck79oS2HHtC24zln36xX3aMdBzHWYf4GYE1ozPBDWUceSfO7xBcRXqkFyqIeJagPdBH0mSCy86ehRT7D3BS2mHhVH19zWx8MdroDgxKHhbOhw7A+bH8Oaz2g78auCK6PhXZkdbMpplZrwyXOpP/GGfiLOBCSZMI0YdSe/iF2mVm04B7geGx/KOF2DwY6A18Fut9A9i8sHrMrB/wPPCOpEpF6JPjOI7jOCWAnxEIaLX3h5MNYhScrmbWvNDMjpOBcd/M9V9Kx8kyZsZL3bsycdwoyleoyGVX38bOGVSGX3vpWUYMfZ9FCxfQo9/HOenvvtWHYYPfYZNy5dhii2pccvUt1N6qbml2wXE2aBrvXqNUZ9Il8b+2tPuQDXxHIIsoCF29CdxUWF7HcRyn9Jg47jP++O0XHn2uHxddcSMvPvNQxnyNmh7K3Y/8O0/6Trvszj2P9uDBJ1+habMj6NOjW0mb7DhOCeKCYoFCFwJyZd0iY2YPmNmOZvZpQeUVYvEvieM6Kcapz/toqogo6AzUKiTPzWtafzFt6SJpWvzZIPYx+fqiCHXUlTSwsHwFlM91L0uCeA/PTHxuIumJQsp8JKl6SdrlOE5mxn3+Cc2POAZJ7LbnPizOoDIMsNue++SJLARQf9/GVKhYMeTZoz5z57i4mOOUZdw1KFCUHQFX1i0Zvo/juh/QCyjpiXrG+hXI5s7QJYSDuteZ2ZTYx+TrwLT2Mx1Yv5bgS7+mdKTk7+VOQM5CwMzGmtlVhZR5Gbi8JI1yHCcz8+bMokatOjmfa9SszbyEfkBxGPrhf9iv8cHZMs1xHGedUdwJoCvrZk9ZN8kWwLxE/SOifeNTOx5xzIZJekPSV5JelXKH2ZFUSdL7ki5OS3+AqIcQy+0k6WtJLwFTge3j/Rkbn+YnlXLzjH1Mb5F4yj9B0uaSUgelx0lqF+/9mwoKvGMkNYtlO0t6WdJIwuQ4nVMIUXYKG4+cXQNJTymoDue5l5LOiLZPlfRgosxCrd7B+EhS0zjGP0g6vqD2CeJizWP/r0naE79TPWKbkyWldAzeAYoSutVxnPWUT4cO4sfvvuK4k4sTHM1xnPUNdw0KFHkhIFfWzbaybr04ifw+9jMVYWYmcFS0r12ifoD9CU+79wZ2IYhlpahKiCLUx8xyPU03sxtZvbOTuj+7AU+bWX0z+wm4xcyaAPsCLSTtm6gi19jHtE7AFTF2f/NY//GJdl6LY9LVzA4gTO5fSNS5N+E+5JoYS9oZmGdmqfj9BY1HHtLvpaRtCCJiRxBUgA+QdGLMXgX42MzqE8Kn3kMQTjsJuKuQ9m8ERsS+dk0z4zbgTzNrEL8nH0fb5gEVJNVMt1sJZeH+r2UKouQ4TnEZ/O4b3HTVudx01blUq1GLubNn5FybO2cW1aOCcFGZMnE0b73ek3/d+hCbbVY+2+Y6juOUOkXREXBl3ZJR1v0+JYAlqR0hfOfRwGbAU5IaEoS8dk+UGW1mv8YyEwnj9mm89jbwkJm9Wki7KX4ys88Tn0+TdAnhO1GXME6T47VMYz8SeFTSq0D/lF1ptAL2TmxcbKG4ywO8Y2ZLMpSpCyT36wsaj6JwADAstSCN9h5G2DlaTtx5ICxwl5nZivgd3Wkt2m9Fwj0tLgBSzCTsWMxJFkgqC3vUIMfJDq2PPZXWx54KwIQxIxk88A0OPuwovvt6GpUqV8l4FiA/pn//Nf/u9hA33NmVLavVKCmTHccpJVatawPWE4qyEHBl3RJS1k3wDqsXTdcAM4D9CDs2SxP5kuOWbtNI4GhJvRN2F8Si1Jv4FL4TcICZzVNw16qYod2cNs3sAUnvAm0IC6v/M7Ov0trYhLBzlOwD8X4sIjNL0trObzz+JveOVrJMUUne45zvpZmt0uqzCwXdjzWhIqGPjuOUIg2bHMLEsaO45pK2VKhQgUuvvjXn2k1Xncv9TwRBsd49nmLU8MEsX7aUK9sfT8vWx3PqmRfxao+nWLp0MU88cAsANWvXodNtXdZJXxzHWXvKqitPtllTZWFX1s2esi7AocD38f2WwK9xMnoeUK6IddweX93IfCB1haTNzGxFhmtbECbmfyqchTgGGFZQY5LqxV2dKZIOIAiTpS8EBhMEyLrEMg3NbGIh/fiG1U/jIf/x+Imw21ABqETY+UntjiTv5WjgiegWNo/go/9kITYkya/9VBuZ+BC4guDGhaTqcYElYGtgejHadxwnC0ji/H9el/FaahEAcOb5V3Lm+VfmyXPLPcX5s+E4jlM2WNNoMZ1xZd21VdZNnRGYBNwHXBTTnwbOi+l7kv+T80xcTXDlyhQguzswObrG5MLMJgETCBP53oRFTWF0jIdvJwMrgPcz5LkKaBIPzH5JESJOmdki4HutDgGbcTzM7BfgdcJh59ej/cm+DpI01Mx+J/jzDwUmAePM7O0i9C9FfvdjMrBS4TD5NWll7gGqx/GZBKTOnTQmnDv5uxjtO47jOI6TZTx8aCDrysJyZV1nLZF0EtDYzG4tNHMZQtLjhLMRQwrK52cEHMdxnI2N0lblHfXfBVn/X3vIXpuXudXAmroGZURBWfefFN81xnFyMLMBmSLrbABMLWwR4DhOyWBmvNS9KxPHjaJ8hYpcdvVt7LxrXh3H1156lhFD32fRwgX06PdxTvq7b/Vh2OB32KRcObbYohqXXH0LtbeqW5pdcBwni/gZgUA2haRyKetms96yitZQWdcBM3uh8Fxli/Swro7jlB4Tx33GH7/9wqPP9eOiK27kxWcyeVBCo6aHcvcj/86TvtMuu3PPoz148MlXaNrsCPr06FbSJjuOU4K4a1AgqwsBJzdFUdYtLSQtLEKejpJKXF056ka0SXyuI2lg9Lf/UtJ7WWxrVBbr6izpf3FB962k/pL2Tlw/TkFcLdWPSxPlOuVfs+M4Jc24zz+h+RHHIInd9tyHxYsWMm9u3tgQu+25T8awovX3bUyFiiE42W571GfunJklbrPjOE5J4wsBJ0lHoFgLAUlFjWqUpCEh7GiKuwhhXfczs70Jh3uL2r4k5fs9NrND8ru2hqQE7HYjiNV9rKCgvBnhkPI/ogjd/hQSeclxnNJj3pxZ1KhVJ+dzjZq1mTdnVgEl8mfoh/9hv8YHZ8s0x3HWAass+6+yiC8ENjIktZQ0TNIbkr6S9GqcTF9FELoamoqcJKm1pM8kjZfULyUGJmm6pAcljQfaxs93xnxTJO0Z81WR9KKk0fFJ+QmSyhMm/u3ik/V2BBGxHEEyM5ucsPc6SWNi5KE7Y9pOkr6W9BIhatBtkrokyrSX9FR8vzCRfkO0b5KkB2JaPUmDJI2TNCJle1GI6smDgTMJoUQ3JQqFmdkyM/u6qHU5jlM2+HToIH787iuOO9mPwjmOU/bxhcDGyf6Ep/97A7sAzczsCeA34HAzO1wh7v6tQCszawSMBa5N1DHHzBqZWd/4eXbM9wxBnAzgFuBjM2tKCKHZhaDUezvwWnyy/hpB++DfkoZKukXSNhAWIsBuBHG6hkBjSYfFuncDnjaz+oQQnyclbGtHUJfOQdIxwAnAgfGJfcpBuDvQwcwaR7ufLs5AAuOBPc1sLiF07k+S+kg6q6CdinQkXSJprKSx/V/rVUwTHMfJxOB33+Cmq87lpqvOpVqNWsydPSPn2tw5s6hes3ax6psycTRvvd6Tf936EJttVj7b5jqOU4r4GYFAVqMGOWWG0Wb2K4CkiQQBr/QD3gcRFgojFZSAyxN0F1K8lpa/f/w5Djg5vm8NHJ/wj68I7JBujJl9IGkX4GiCmNkESfvE8q1ZrRFQlbAA+Bn4ycw+j+VnSfpB0kHAt4R4/+laCK2AHma2OJaZG3c4DiFoYqTyVUi3rxByCprZRZIaxLY6AUcRdCsKxcy6ExYlHj7UcbJE62NPpfWxpwIwYcxIBg98g4MPO4rvvp5GpcpVMp4FyI/p33/Nv7s9xA13dmXLajVKymTHcZxSxRcCGyfLEu9Xkvl7IILf/hn51JEudJaqM1mfgFPSXWQk5TkwHZ+o9wZ6SxoIHBbL329mz6WV3ylD+32B0wiiaAOsaAIZmwDzzaxhEfLmx/6E3RIgHBAnqC2/DPxIERcCjuOULA2bHMLEsaO45pK2VKhQgUuvXi1TctNV5+aoC/fu8RSjhg9m+bKlXNn+eFq2Pp5Tz7yIV3s8xdKli3nigVsAqFm7Dp1u65KxLcdx1n88fGjAFwJOkgUEX/fZwOdAN0m7mtl3kqoA25rZN8Wo7wOgg6QOZmaS9jezCYl2AJB0BEFxd7GkzYF6hKf+C4C7Jb1qZgslbUtQMc7EAIIr0v7ADRmufwjcHutaLKlG3BX4UVJbM+unsC2wb1RaLhRJpxB2LP4VdxeamNmweLkh8FNR6nEcp+SRxPn/vC7jtdQiAODM86/kzPOvzJPnlnueLDHbHMcpfbKsp1tm8TMCTpLuwCBJQ81sFuFpdh9JkwluQUU+SBu5m3AmYLKkafEzwFBg78Rh4cbA2EQ7L5jZGDMbTNgl+EzSFOANEguIJGY2D/gvsKOZjc5wfRDBh39sdIdKuSudBVwoaRIwjXCOoCCuiXZ/C5wNHBHHSsD18RDzROBOcu8G3Crp19SrkDYcx3Ecx3FKHBXNg8JxnNJizNfz/ZfScRzH2ag4YI9qpeqrM2TK0qz/rz2yQcUy52/krkGO4zjOBo+Z8fLzjzJx7CgqVKjIJR1vY+d6eTc5X3/5GT4d+h6LFi7g368Py0kf8n5/PnzvDTbZZBMqVqzEhVfcxLY77FKKPXAcx8k+7hrkOGnEEKYT0163rGu7HMdZcyaNG8Ufv/3CI8+9wYVX3EjPZx7KmK/RAYdy58M98qQf3KI1DzzZm/sef4VjTz6HV/79eEmb7DhOCWKmrL/KIiWyEJC0Mk6epkYhqmKp1ZYkUVDrkMTnzpJM0q6JtI4xrUkhdXVM9i0pXrWGthVYXtLukt6T9G0U73pdUp2CyhRS37BUH2O91eLr8jWts5jtT496BenpkvSxpC3WsN4TJe29pnaZ2b1R4yD5ujdDOzenfR5ViF0Px4PRjuOUMuO++IRDDz8GSey6ZwMWLVrAvLmz8+Tbdc8GGcOKVq5cNef9sqVLSIQcdhynDGKW/dfaIKmGpA/jHO9DSdUz5GmoIPQ6TUFotV3iWs8YACX1ALNhUdotqR2BJXHytA+wHLishNpZE1oSYscnmQKcnvjclnBwtDA6AqWyyJFUEXgXeMbMdoviXU8DtdPyrZG7l5m1MbP5QDUg6wuBYtrVBphkZn+tYXMnEjQQSppcCwEzS/9epfMkcGPJmeM4Tn7MmzOLmrVXPzepUXMr5s2ZVaw6Pny3H9decjJ9ez3FuZdcW3gBx3GconMjMMTMdgOGkHm+sBg4N4qpHg08Jqla4vp1iQeYE4vSaGm4Bo0AdpX0D0lfSJog6SNJdSRtElc+tQHi5+8k1Y4rm2ckfR7FolpKelHSfyX1TFUuqXVcHY2Puw9VY/p0SXfG9CmS9lSIP38ZqyO/NI/VvEWMFiOpHvAnIYRmvm1IugrYBhgqaWgi772SJkW768S0neIT7smShkjaIabvHOudIumeQsbxTOAzM/tPKsHMhpnZVEntJb0j6WNgiKQqcaxGx/FO9a2SpL5xDAcAlRJ2p57OPwDUi+OTJ0i2pHNjPyYpxMon072N6Z0lvSxpJPCypJqSBseV7AuQrwzfWcDbiTbfkjQulrskkb4w8f7U+J05BDge6BL7UC+uoD+Pdg9IrbIVdkS6Kij6/lfSAZL6x+/kPQW1L+kBoFJs49UM9twQ7+ukmBcz+wmoKWnrDOOaoyw84LWe+QyL4zjrkqOObcuj3ftz+nlX8tZred2HHMcpO6yHysInAL3i+16Eh5q5bTb7xsy+je9/A2aS9kC4uJToQkDhKfAxhCfunwIHmdn+BPGn681sFfAKYeIHQZF1UgzHCFAdOBi4hhD6sStQH2gQJ3e1gFuBVvEJ+Vgg+Zhmdkx/BuhkZtOBZ4GucbU0Iub7C/hFQc32dBKqufm1YWZPAL8Bh5vZ4TF7FUI8/P2AT4CLY/qTQC8z2xd4FXgipj9OeMLfAPi9kOHch6Damx+NgFPNrAUhnv7HZtYUOJwwKa4C/BNYbGZ7AXcQwnamcyPwfRyfXEG3JdWPY3FE7OPV8VKee5sotjdh7M6IbX4aV7IDyKAyHGmW1tcLzKwx0AS4SlLN/AbBzEYRviupVfH3wEvADXH8p0Q7Uiw3syaE78XbwBWEsW6faCdP+2Z2I6t3vs5K1IekYwi/0AfGcUo6I4+P/Uu3u7uZNTGzJie1a59f9xzHKQYfvtuPm68+m5uvPptqNWoxZ9aMnGtz58ykes01+/95UPOjGPfF8GyZ6TiOA1DHzFJzwT+AAl2/JTUFygPfJ5LvjQ89u0qqUJRGSypqUCWFWOoQdgT+DewBvCapLsHwH+P1FwkTsMeAC4DkY5b/RCGqKcCMqNqKQkz6nYDtCBPNkQr+muUJcehT9I8/xwEnF2JzX8Ii4P+AI4HzY/pBhbSRZDkwMNHmUfH9wYn2X2b1xLAZcEoi/cFCbCyID6M6LwSRq+MlpWLlVyRMug8jLkLMbLJC3P7icATQz8xmxzpS7W1H5nsL8I6ZLYnvDyOOg5m9K2lePu3UMLMFic9XSTopvt8e2A2YUxSDJW0JVDOz1H/tXkC/pH3x5xRgWuqXUNIPsa05a9B+K6CHmS2GXOMEYfW+TVFsdxxn7Tjq2LYcdWxbACaM+ZQP332Dgw9rzfdfT6Vy5aoZzwLkxx+//czW24RnFxPHjmTrbbYvEZsdxykdVpVAoO7oNXBJIqm7mXVPXP8IyOMVQHiAm0Oc++ZrYZxvvQycFx+qA9xEWECUJ+hC3QDcVZjNJbUQWGJmDZMJkp4EHjWzdyS1BDoDmNkvkmYoHKJsyurdAYBl8eeqxPvU502BlYQJ8Bn52JEqs5LC+zoQ6AKMNbO/tPogmAppI8kKWy3MUJQ2AYr6VZwGtCjg+qLEewGnmNnXyQwqucNtGe9tBruKyt+SNjGzVbG+VsDBURF4GGFhA7nHriJrRoHfsULaXxMqAksKzeU4TlZp2KQZk8aN4l+XnkL5ChW55Krbcq7dfPXZ3Pf4KwD06fEkoz75gOXLltLh/ONoedQJnHLmxQx+tx/TJo6h3KabUqXq5lza8Y78mnIcpwxQElF+4qS/ewHXW+V3Lc6F65rZ73GiPzOffFsQzozeYmafJ+pO7SYsk9SD1cKpBVKaOgJbAv+L789Lu/YCwUXoZTNbWYw6Pwe6SdrVzL6L7i/bmtk3BZRZAOSJRhMneTcA6WULamMBQek2b+iJ3Iwi7Da8TFjopFySRsb0pHtUfvQGbpJ0rJm9CyDpMGBuhrwfAB0kdYiryv3NbALBXelM4OPoBrVvhrKpPmXiY2CApEfNbI6kGvFpd0H3Nkmq/Xui+0yeE/GRr4FdgO9i3fPi/dmTsEOTYoakvWL+k6LtufpgZn9KmiepeXQFOwcozp5+Qe2vkLSZma1IK/MhcLukV2O51DgB7E7uHQnHcUoBSbS/7PqM11KLAIAzzu/AGed3yJPn3Iv/VWK2OY7jEDwUziOc1TyPxFnJFJLKE1yrXzKzN9KupRYRIpwvmFqURktTR6Az0E/SOPJOnN8BqpLbLahQ4lmC9kCf6ObyGZBXISY3/wFOUu7Dwqn6+prZ+GK00R0YpMRh4XzoAJwfy5/Dat/6q4ErouvTtgVVEN1rjiNM8L+V9CUhuk+msBd3A5sBk6Mb1d0x/RmgqqT/EraL8pw5MLM5BDeoqUo7LGxm04B7geGSJgGPxkudyf/eJrkTOCzadDLwcz753iVEdwIYRHgy/1/CL8fniXw3EnZyRpH7jEVf4DqFw8v1CL9QXeL4N6QIW2UJCmq/O2GMX00WMLNBhO/02Ogi1wlA0mbAroRzJo7jOI7jrCPWt/ChhDnGUZK+JXgiPAAgqYlCgBWA0whu1u2VN0zoq3E+OQWoBRQWhAYAWRYsX1sUYtl3NbPmhWZ2NnjilthLZnZUoZnLEPGcQSMzu62gfJ9/9ee6/6V0nA0MM+PV5x9h0rhRlK9QkYuvvp2dMigLv/Hy04wc+h6LFi2g+2urNw9HDBnIaz2fyDlgfGSbtrRsfWJpme84GzwH7bllqYpzvDd+Rdb/17ZptFmZExgpTdegjEi6kRDNpjDXGGcjIW5tPS9pC1tzLYE8SFpJWClvCvyXcMhmcRHLNgS2MbP31sKETYFH1qK84zhryORxo/jj91946Nk3+f6bqfR65kHuyKAg3LBpc1odexrX//OUPNeaHnoU5156XZ50x3HKHqvWPtznBkFpugZlxMweMLMdzezTdW3L+oCkBontntTri3VtV2ljZq9ncxEQWSOhuxgGtyFB6GyNMbN+FkTbkFRubepyHKd4jB/9Cc0ObxOUhfdowOJFC5ifSVl4jwZUK0Y0IcdxnLLMOt8RcHITQ6Q2XNd2bASMAPaV9A+CNkJ5QkjQs8xshqTOQD3CoeWfCaFeK0k6FLgf2IsQknWX+POxqC2BpLOBq2KdXwCXm9lKBcGx5wi+f1cQ9BccxykF5s2ZSc1aCWXhWlsxb87MYk36x372MV9Pm8DW2+zAmRdek0up2HGcssV64Bm/XrDOdwQcp7RRIUJ3iaxJMbTbgdfijkJKcG5Pgu5EU+AOSZvFKEbtgGYxhO5KVru9VQG+MLP9fAfMccoW+x9wKI88/zb3PtGbfRo25fnHO69rkxzHWQvMlPVXWcR3BJyNieII3UFuMbRMvGtmywgxe2cSVACPJCg2j4m6DZVYHQt4JfBmpoqSIiQ33PkYJ57WvtidcxwnNx+924/hH74FwM677s2c2Qll4dkzqV5zqyLXVXWLajnvWxx1Aq/1ejJbZjqO46wzfCHgbEwUWeguUpgYWlKALCUgJ6CXmd2UIf/S/HQykiIkHjXIcbJDq2Pb0ioqC08c+ykfvduPg5q35vtvplKpStViuQXNnzs7J//40Z+wzXY7l4jNjuOUDiWhLFwW8YWAs7FTVDG0goTWkgwB3pbU1cxmSqoBbG5mP62lnY7jrAX7NW7G5LGjuO6yk6lQoSIXdVgdxfe2jmdx92NBDuS1nk/w2SeDWb5sKR0vOI4WRx3PSWdcwuCBrzFh9CeUK1eOKlW35KKrb19XXXEcx8ka64WOgOOUBpIWmlnVtLQTgK7APIJy8gFm1jIeFl5oZg/HfDUIis2bsfqwcPL6VOA4M5suqR1wE+EMzgrgCjP7PFP7mfAdAcdxHGdjo7R1BAaMXpn1/7UnNS1X5g4K+ELAcdYzfCHgOI7jbGyU9kKg/+jsOwed3HSTMrcQcNcgx1nPKKuRBxzHcRzHKVv4QsBxHMfZ4DEzXn3hESaPG0n5ChW56Ko72KnennnyvfHK04wa+i6LFi3gub6f5Lo2+tMPeavv8yDYYafduexf95SW+Y7jZBk/LBzwhYCz3iBpJSG2/2bA38BLQFczW7WO7JkONDGzvPKjhZc9EfjGzL7Mtl2O4xSfyeNGMeP3n3nwmf58/81UXnr2AW7v0jNPvoYHNKdVm9O44fKTc6X/8dvPDHyzJ7c88AJVqm7BX/PnlpLljuM4JYcvBJz1iZzwnpK2AnoDWwB3rEuj1pATgYGALwQcZz1gwujhNGt5LJLYdY8GLF60IFdI0BS77tEgY/nhg9/iyDZtqVJ1CwC2qFajxG12HKfk8COyAVcWdtZLzGwmQWDrSgXKSeoiaYykyZIuBZDUUtInkt6V9LWkZyVtEq+1lvSZpPGS+kmqGtOnS7ozpk+RtGdMrylpsKRpkl4gaAIQr50tabSkiZKek1Qupi+UdK+kSZI+l1RH0iHA8UCXmL+epKskfRlt71uqg+k4DvPmzqJGrTo5n6vX3Ip5c2cWUCI3f/z2M3/872fuufFC7rr+fCaPH1USZjqOU0qYZf9VFvGFgLPeYmY/AOWArYALgT/N7ADgAOBiSSlFn6ZAB2BvoB5wsqRawK1AKzNrBIwFrk1UPzumPwN0iml3AJ+aWX1gALADgKS9gHZAs7hjsRI4K5apAnxuZvsBnwAXm9ko4B3gOjNraGbfAzcC+5vZvsBl2Rojx3FKh1WrVjLj91+48Z7n+Oe/7qFnt3tZtHDBujbLcRxnrXDXIKes0BrYV9Kp8fOWwG7AcmB0XDQgqQ9wKLCUsDAYKQmgPPBZor7+8ec4IOUMfFjqvZm9K2leTD8SaAyMiXVVAlKPEpcTXIBSdR2Vj/2TgVclvQW8lX5R0iWEHRCu7/wYJ552fr4D4ThO0fjovdcZPvgtAHbebW/mzp6Rc23enJlUr7FVkeuqXnMr6u1en0033ZTadbalzjY7MOP3n9llt/rZNttxnFJglUfoA3wh4KzHSNqF8PR9JsFNp4OZfZCWpyWQviFnMf+HZnZGPtUviz9XUvjvgYBeZnZThmsrbLUYR0F1HUtYaPwDuEVSAzP7O8dgs+5Ad4DP/vtXGd1gdJz1i1ZtTqNVm9MAmDj2U4a89zoHNm/N999MpVKVqnnOBxREowNb8MWIwTQ/8ngW/DWfGb/9zFZ1ti0p0x3HcUoFdw1y1ksk1QaeBZ6KE+0PgH9K2ixe311SlZi9qaSd49mAdsCnwOdAM0m7xvxVJO1eSLOfAGfG/McA1WP6EODUeIAZSTUk7VhIXQuAzWP+TYDtzWwocANhN6NQhWHHcbLHfo2bUbvOtlx/2Un07HYv5156Q8612zqemfP+tZ5PcM2Fx7J82VKuufBYBvTpDkCD/Q+m6uZbcvOVp/HgrZdxWvurqbpFtdLuhuM4WcLPCARcWdhZb8gQPvRl4FEzWxUn0/cQnqgLmEWIzLM/cBdh4r0rMBS4PJY5AngQqBCbuNXM3kmGBZXUBHjYzFpKqgn0AbYFRhHckRrHfO2AmwiL5xXAFWb2uaSFZpY6hHwqcJyZtZfUDHiesPNwOvBvwgJAwCtm9kB+4+A7Ao7jOM7GxsF7bVGqvjp9RmZ/AnxGM5U5fyNfCDhlmuga1MnMjlvHpmQNXwg4juM4GxulvRDo/Wn2J8BnHlr2FgJ+RsBx1jOMMvd3xHHWe8yM3i88nKMsfOFVnTMqC7/5SjdGDn2PxYv+4tm+I3JdG/3ph7zdtztIbL/Tblz2r3tLy3zHcbKMKwsHfCHglGnMbBgwbB2b4TjOes7kcSOZ8fsvPPDMAH74ZiovP3s/t3XplSdfwwMO48g27bjx8pNypf/x28+8+2YPbn7g364s7DjOBoMfFnaKRRTdmhhff0j6X+Jz+SKUbylpYD7XjpM0IYpzfZkSDVsXSDpR0t4FXL9Y0muJz1tI+j5GOnIcZz1jwujhHNKyDZKol1AWTqfeHg0yRhP6ZPAAjmhzmisLO84Ggpmy/iqL+I6AUyzMbA7QEEBSZ2ChmT28tvXGaEDdgaZm9qukCsBOa1vvGtqyKeEg8kDgy3yyvQCcL6mVmX1EOLD8YkrPwHGc9Yv5c2dRo9bWOZ+r16zDvLkzixxC9I/ffgbg3hsvYNWqVZx4+iU0aHRIidjqOI5TWviOgLPWSGosabikcZI+kFQ3pu8q6aP4hH+8pHqxSFVJb0j6StKrCipdmxMWpnMAzGyZmX0d6+mZEBJD0sL4s6WkTyS9K+lrSc/G6EJIWiipq6RpkobEcKRIaijpc0mTJQ2QVD2mD5P0mKSxhBCfxwNd4k5Hyu4cYkjTy4DHYuShI2P+syWNjuWek1QuvnpKmippiqRrsn4THMcpUVLKwjfc053L/nUvPbrdy2JXFnacMouHDw34QsBZWwQ8CZxqZo2BF4HUCbpXgW5mth9wCPB7TN8f6EhQ/t0FaGZmc4F3gJ8k9ZF0VmpSXwhNgQ6xrnqsVgmuAow1s/rAcOCOmP4ScIOZ7UsIVXpHoq7yZtbEzO6NtlxnZg3N7PtMDZvZZIK+wZBoQz2CjkEzM2tIEBg7i7CDsq2Z7WNmDYAe6XVJukTSWElj3349z2XHcdaAIe+9zu0dz+T2jmeyZfVazJ39R861eXNmFFtZuGHTw3KUhbfeZgf++P3nkjDbcZxSYJVl/1UW8YWAs7ZUAPYBPpQ0EbgV2E7S5oTJ7wAAM1tqZotjmdFm9quZrQImEl2AzOwiwpP10UAnwqKiMEab2Q9mtpKgAXBoTF8FpHz4XwEOlbQlUM3Mhsf0XgS13xSvUXy6Af+Lh5aPBBoDY+JYHElY6PwA7CLpSUlHA3+lV2Jm3eMipMkJp52/BmY4jpPOkW1O467HenPXY71pdGBLRg17DzPj+6+nrIGycEu+mjoOgAV/zecPVxZ2HGcDwM8IOGuLgGlmdnCuxLAQyI9lifcrSXwPzWwKMEXSy8CPQHuCuFjK5WcTIHkoOX0Nnt+avChr9UVFyJPOqviCMBa9zOym9EyS9gP+j+BOdBpwwRq05TjOGrJv42ZMHjeSGy47MYYPXb0ZeHvHM7nrsd4AvN7zcT4f8QHLly3l2gvbcFirEzjxjEvZZ/+DmTrxc265si3aZBPatb/KlYUdpwxTVl15so0vBJy1ZRlQW9LBZvZZPPS7u5lNk/SrpBPN7K14+LdcfpVIqkpQ+x0WkxoCP8X30wlP2l8n+O5vlijaVNLOMW87woFjCAuHU4G+wJnAp2b2p6R5kpqb2QjgHILbUCYWEM4tFIchwNuSuprZTEk1Yh2LgOVm9qakrwk7FI7jlCKSOOfSGzJeSy0CAE5rfzWntb86Y/kzLrjWl/CO42xQ+ELAWVtWESbcT0TXm02Bx4BphIn2c5LuAlYAbQuoR8D1kp4DlhAmz+3jtecJE+xJwCByP7kfAzwF7AoMBQbE9EWERcKtwEzCIgHgPOBZSZUJLjv5+eH0BZ6XdBXh/EPGcwJJzOzL2N7guHOxArgi9qdH4sxDnh0Dx3Ecx3FKD98RCMh8JJwyiqSWQCczOy7DtYVmVrXUjcoCo/67wH8pHcdxnI2KQ/bavFQD8b8wpEguw8XioiMpc2ICviPgOI7jbPCYGb1feJjJ40bGMwKd2anennnyvflKN0YOfY/Fi/7i2b4jctL7/PsR/jslHBZevnwpf82fy9O9h5WW+Y7jOCWCLwScMks8TzAsn2tZ2w2Q1A1olpb8uJl5nE/HKSNMHjeSGb//wgPPDOCHb6by8rP3c1uXXnnyNTzgMI5s044bLz8pV/oZF/4r5/1HA/vy049fl7jNjuOUHO4QE/DwoQ6StpP0tqRvJX0v6XFJ5QspM11Srfh+1Fq0fZCkL6IA13+jWnGJIamJpCfi+5aSCpUGNbMrop5Aw6gP0A04OlHnFnHcdikxwx3HWSsmjB7OIS3bIIl6ezRg8aIFzJ87O0++ens0KDSs6OcjBnNQ8/8rKVMdx3FKDV8IbOREVd/+wFtmthuwO1CV1aJghWJmhU6mC6AXcEmcYO9DiAxUIkja1MzGmtlVMaklQeisuLwAbC+pVfx8F/Cimf2QBTMdxykB5s+dRY1aW+d8rl6zDvPmzix2PbNn/s7smf9jrwYHZNM8x3FKmVWrsv8qi/hCwDkCWJpyc4nCXNcAF0i6XFJ/SYPibsFDmSqQtDD+bClpmKQ3JH0l6dW40EBSY0nDJY2T9IGkurH4VkTFYTNbaWZfxvxVJL0oabSkCZJOiOnlJD0saaqkyZI6xPTkDkUTScPi+86SXpY0Eng52jhQ0k6EmP7XxN2I5pJ+jOFPU0/5cz4nsXDC/jLgMUlNCMJhXSSdHe2dKOm5aGs5ST2jvVMkXbM2N8txnHXLF59+QJODj2STcvlGQ3Ycpwxglv1XWcTPCDj1gXHJBDP7S9LPhO9HQ2B/gl7A15KeNLNfCqhv/1jnb8BIoJmkL4AngRPMbJakdoQdhwuArrHeYYTQoL3MbClwC/CxmV0gqRowWtJHwLkEJeKGZvZ3jNVfGHsDh5rZkhhpCDObLulZYKGZPQwQbTgWeAs4HehvZisyVWhmkyV9QNAOOAGoRwhR2szMVkh6GjiLEEZ1WzPbJ7ZRLVN9ki4BLgG4vvPjuLqw46w9Q957neGD3wJg5932Zu7sP3KuzZszg+o1tip2naNHDObsfPQIHMdxyhq+EHAKY4iZ/Qkg6UtgR6CghcBoM/s15p9ImLTPJ7j9fBg3CMqxehfgLkmvAq0Jwl9nEFx2WgPHS+oU660I7AC0Ap41s79j+blF6MM7ZrakCPleAK4nLATOBy4uJH834BgzGybpSoLo2ZjYx0oE/YL/ALtIehJ4FxicqSIz604UQ/PwoY6THY5scxpHtjkNgEljP2XIe69zYPP/44dvplKpStVCzwKk8/uv01m0cAG77rFvSZjrOE4pUlaf4GcbXwg4XxIEwXKQtAVh0v03YScgxUoK/85kyi9gmpkdnKlAFOt6RtLzwCxJNWOZU8wsV2iOOMnOxN+sdnWrmHZtEUXAzEZK2inuGpQzs6mFFFkVX0R7e5lZHrEwSfsB/0dwJzoN1yZ1nFJn38bNmDxuJDdcdmIMH3pHzrXbO56Zoy78es/H+XzEByxftpRrL2zDYa1O4MQzLgXgixEfcGDz1gX9HXIcxylT+ELAGQI8IOlcM3tJUjngEaAnsDhLbXwN1JZ0sJl9Fv3udzezaZKOBd6Lfve7ERYP84EPgA6SOpiZSdrfzCYAHwKXShqacg2KuwLTCU/k3wdOKaJdC4At0tJeAnoDdxezj0MI6sddzWxmdFnanLAIWW5mb0r6GnilmPU6jpMFJHFOPi49qUUAwGntr+a09ldnzJdaEDiOU/ZZ5TsCgB8W3uiJE/CTgLaSvgW+AZYCN2exjeWEXYcHJU0CJrI6Ws85hDMCE4GXgbPigeW7gc2AyZKmsXpi/gLwc0yfRHAnArgTeFzSWMJioij8BzgpdVg4pr0KVAf6FLOPXwK3AoMlTSYsWOoC2wLDYv9eAfLsGDiO4ziO46wLZO4k5Tg5SDqVcKj5nHVlw8gvF/ovpeM4jrNR0WzvqqXqc/fUe9mfAF/Zpuz5DbprkONE4oHeY4A269oWx3Gyi5nR+99dmDJuZDgj0KEzO9bbK0++N1/pxqhh77J40V880+fTnPQ5s37n30/cweJFC1m1aiWnntOBfRsfWppdcBwni/hz8IC7BjlOxMw6mNmuZvZNKk1St+g6lHx5bE/HKWNMGT+SGb/9wv1Pv8V5/7yVl567P2O+hgccxm0P9cqT/p9+/+aAZkfR+dHeXPqv+3n5uQdK2mTHcZwSx3cEHAAkbQ08BhxAOKw7A+iYnBQXo66OQHczW+vDxlH46xAz611IvkOBR1l9+PfRGJJzrTCzK9a2Dsdx1j0TRg/nkMOPRRL19mjA4kULmT93FtVq1M6Vr94eDTKWl8SSxSEA2ZJFC/OUcxynbFFWlYCzje8IOET13wHAMDOrZ2aNCYda66xhlR2Byvm0VVw5zp1YfSA4I3ER0xu4zMz2BA4lRBY6tphtlRprMA6O46wF8+bMpEbN1X/SatTcinlzZxW5/AntLuGz4e/xr4uO4bF7ruKsi68vCTMdx9lIkVRD0oeSvo0/q+eTb2XCQ+GdRPrOkr6Q9J2k1ySVL0q7vhBwAA4HVpjZs6kEM5tkZiMU6CJpqqQpURUYSS0lDZP0hqSvJL0a814FbAMMlTQ05l0o6ZEY5edgSbdLGhPr7B4XIkjaVdJHkiZJGi+pHvAA0Dx+4a/Jx/4rgJ5mNj7aPpsgDHZjrLenpCckjZL0QzwQTLx2XbRlsqQ70yuWdIGkxxKfL5bUNb4/W9LoaNtzqcm9pGckjZU0LVmnpOmSHpQ0Hmib1s4lsczYt19/sSj3zHGcUuSLER/Q7Ih/8MgL79Px1id4/rHbWOWPFB2nzGKW/ddaciNBxHU3QkjyG/PJt8TMGsbX8Yn0B4GuZrYrMA+4sCiN+kLAgaD6Oy6faycDDYH9CKq+XSTVjdf2Jzz93xvYBWhmZk8AvwGHm9nhMV8V4Asz28/MPgWeMrMDzGwfggLvcTHfq0A3M9uPEF70d8Ivwoj4he+aj431M9g/NqanqEvYKTiOsLhAUmuCdkHT2MfGkg5Lq+d14B9R+wCC4vCLkvYC2sU+NySELD0r5rnFzJoA+wItJCVlSOeYWSMz65tsxMy6m1kTM2tywmmuN+Y42WDIe69zxzVncMc1Z1Ctei3mzpmRc23unJlUL4Z7z4ghb9O02VEA7LrnvqxYsZyFf83PtsmO45QSqyz7r7XkBCB1QKkXcGJRC8YHqkcAbxS3vC8EnMI4FOhjZivNbAYwnHCOAGC0mf1qZqsI2gA75VPHSuDNxOfD4/bVFMIXt76kzYFtzWwAgJktzcYZgwRvmdmqGO8/5R/QOr4mAOOBPQkLgxzMbCHwMXCcpD2BzcxsCnAkQcBsTNQIOJKwGAI4LT71n0BYjOydqPK1LPbJcZwCOLLNadzZtQ93du3D/ge2ZNTQdzEzvv96CpUrVy2Wn3+NWlvz5eTRAPz2y4+sWL6MzbfMuHPvOI6zJtQxs9/j+z/I3z27YvQg+FzSiTGtJjDfzP6On38l6BgVih8WdgCmEQS/isuyxPuV5P99WhpFwpBUEXgaaGJmv0jqDFRcg7aTfEmYlL+dSGtM6FcmW5X4eb+ZPVdI/S8QBNa+AnokyvYys1wCYZJ2BjoBB5jZPEk9yd2/RYX2xnGcrLNv40OZPG4kN/7zBMpXqMgFHTrnXLvjmjO4s2vQEHy91+N8MWIQy5ct5V8XHUPzVidy4umX0u78a+j19D0M/k9vhLjwqs6o7IUMdxwnUhLhQyVdAlySSOqeDFwi6SNg6wxFb8ltm5mk/Czc0cz+J2kX4OP4UPXPNbXZFwIOhCfe90m6JPWFje4sWwIjCAdvewE1gMOA6whPz/NjAbA5MDvDtdSkeLakqoQFyBtmtkDSr5JONLO3JFUAyiXqKohuwBeS+pvZREk1Cb5ydxVS7gPgbkmvmtlCSdsSzkrMTGYysy8kbQ80Irj7QPDfe1tSVzObKalGtHMLwmT/T0l1CLoEwwqxw3GcEkYS51ya2eU2tQgAOO28qzntvKvz5Nl2+124+X4/v+M4Tv7EOVS+EQvNrFV+1yTNkFTXzH6PLtgzM+Uzs//Fnz9IGkZw034TqCZp07grsB3wv6LY7K5BDhbkpU8CWkn6XtI04H7C1tQAYDIwibBguN7M/iikyu7AoNRh4bS25gPPA1MJE/ExicvnAFdJmgyMIqyaJwMr4wHijIeF41ba2cDzkr6KZV80s/8U0u/BhGhDn8UV9Rvkv+h4HRhpZvNi2S+BW4HB0d4PgbpmNongEvRVrHtkQTY4juM4jlP62CrL+msteQc4L74/j9xeDgBIqh4flCKpFtAM+DLO44ay2rsjY/lMyFxazXEKRdJAwmn8ISXd1vBpi/2X0nFKEDPjtX8/xJTxQWW4/ZV35lEZXrZsCc91uZ5ZM35lk002Yb8mh3HyOXl3ChzHyQ4t6lcuVV+7h97MwvHeNK4/ZZM17kP0Zngd2AH4CTjNzOZKakIIj36RpEOA54BVhIf5j5nZv2P5XYC+BO+NCcDZZrYsQ1O5cNcgZ50Qv/CpSfXWhDMGqaDeTc1seSJvR4ogUBa3yDqZ2djodvQIIdLRfIKL0Q0EobSBMWJRUeysBowGJpXGIsBxnJJn6vhPmfH7z9zT7W1+/GYKr3a/j5sffDlPvtYnnMueDQ7g7xUreLTzpUwZ/ykNGh26Dix2HGdDx8zmEAKPpKePBS6K70cBGVUPzewHQhTEYuELAWedEL/wDQHigeGFZvZwPtk7Aq9Iak7w/U/yo5mdlKHMC8CPwG5mtioe4t2bsBAojp3zgd1TnxP+d47jlFEmjh7OwS2PQxK77LEvSxYtyKMyXKFCJfZsEAKkbbrZZuywy57Mn5PRZddxnDKIO8QE/IyAs94g6UhJExSEy16UVEEJgTLgxhiz/zPgb2AzwhmC9HrqAQcCt8bQppjZj2b2bsxSTtLzUfBrsKRKsdzFUVxskqQ3JVWO6T0lPSvpC+AhSfVi2K4pku6RtDDRdh6BMklVJL0b652qKMrmOM66Yf7cmVSvtTpwR/WadZg/N/9J/uJFC5g89hP2bFDsh22O4zjrNb4QcNYXKgI9gXZm1oCwW/XPfATKChLsghC7f2IqZGkGdiMIl9UnuA2dEtP7R6Gz/YD/kluVbzvgEDO7FngceDza+WsqQwECZUcDv0VBtX2AQcUYF8dx1iErV/7N84/eyBFtzqD21tuta3Mcx8kSq1ZZ1l9lEV8IOOsL5QhuPt/Ez70IoUozUZBgV1H40cwmxvfjWC2Eto+kETGC0FnkVibul1hYHAz0i+97J/LkJ1A2BThK0oOSmptZnni/ki6JAiFj/9PPQxQ6TrYZ+v5r3HVtO+66th1bVq/FvNmrg5/NmzODajW2ylju5WfuoU7dHWj1j7MyXnccxynL+BkBp0xRBMEuCEJi+0kql8+uQLoQWqX4vidwoplNktQeaJnIVxQhsHwFyiQ1AtoA90gaYma5NA6SsYc9apDjZJ/Dj2nH4ccEr7zJY0cw9P2+HHDo0fz4zRQq5aMy/FbvbixZvIBzL7+9tM11HKeE8TMCAd8RcNYXVgI7Sdo1fj4HGB7fJ0XFMgl25cLMvgfGAncqSn9K2knSsYXYsDnwu6TNCDsC+fE5q92JTk+kfwBcECMWIWlbSVtJ2gZYbGavAF0IwmSO46wjGjQ+lNp1tuOWy4/npWfu5sxLVguE33VtWCzMmz2D9954gd9/+ZF7Op3BXde2Y8SH/deVyY7jZBmz7L/KIr4j4KwvLAXOB/pJ2pQgNPZsvJYSKPvNzA6XlBLs+oX8BbsuIoQP/U7SEoLK8XWF2HAb8AUhjOkX5C8u1pEQxegWgr//nxAEyiTtRRAoA1hIEDrbFegiaRWwAvhnIXY4jlOCSMo1+U9y+6OvAVC9Vh26959QmmY5juOUOi4o5jjFJEYTWmJmJul04AwzOyFb9btrkOM4jrOxUdqCYnf3+Tvr/2tvO2PTUu1DNvAdAccpPo2Bp6Lb0XzggmxWvmJluWxW5ziO4ziOkxFfCDhOMTGzEcB+69oOx3GKjpnRr8eDTBs/gvIVKnLOFXezwy65A44tX7aEFx7pxOwZv6BNytGgcQtOPLsjACMGv84ng/qiTcpRoWJlzrz0dupuX28d9MRxnGwQVIYcXwg4juM4GzzTJnzKrN9/ovOTA5n+7WT6Pn8P19/fO0++Vsefx+77NOXvFSt44q6LmDZhBPX3b06TQ9vQvPVpAEweM5Q3e3XhylufzVPecZyygbvGB9bbqEGSVkqaGNVfJ0n6l6Q1sldSE0lPrGHZYZK+jjaMlLRHMcpWk3T5mrQby58oae/E57sktVrT+jLU317SqqQgV1S+3akYdbyQtDGfPCcWlicbrO14r2GbWb0njuOUDJPHDOXAFv9AEjvvvh9LFi3gz3mzcuUpX6ESu+8T1IM33Wwztt95L+bPmQFApcpVc/ItX7aEGBDAcRynTLPeLgQIhzEbRvXXowhhIu9Yk4rMbKyZXbUWtpwV1WZ7EcI/5kJSfk7d1YC1mZieSEIsy8xuN7OP1qK+TPwK3LKmhc3sIjP7spBsJ1JM0a8YOai4VGPtxjsjBdlSQvfEcZws8+fcmVSruXXO52o16zB/7sx88y9e9BdTxg1njwYH5aQNH9SXO65sw4BXutL2ghtL1F7HcUqWVauy/yqLrM8LgRzMbCZwCXClAuUkdZE0RtJkSZcCSOqbjBUvqaekUyW1lDQwplWV1EPSlFj2lJjeWtJnksZL6peKBZ/GJ4RQkEhaKOkRSZOAgyVdG5+mT5XUMeZ/AKgXdza6xHLXJey+M2HruTFtkqSXJR0CHE8IOzlRUr1Uf2L+IyVNiP14UVKFmD5d0p2xH1Mk7VnI8A4E6mfa6ZB0RqxjqqQHMxWOOyZNEmNyb+zD55Lq5NOPepIGSRqnoOS7Z+J+PSvpC+Ch+PkJSaMk/ZDqewHjmGe8E/mrSHo32jZVUruY3ljS8GjLB5LqJvr1mKSxwC2SflLckYp1/SJps7R7ckC0dZKk0ZI2z++76jjO+svKlX/T47EbaNnmTGrV2S4nvcXRp3PnU+9x4lkdGfRm93VooeM4TnYoEwsBADP7ASgHbAVcCPxpZgcABwAXKyjOvgacBiCpPHAk8G5aVbfFsg3MbF/gY0m1gFuBVmbWiCBGdW0GM/4BTInvqwBfxJ2CJYQY+AcCB0V79gduBL6POxvXSWoN7AY0BRoCjSUdJql+bP+IWN/VZjYKeAe4Lpb/PmWEpIoEFdx2ZtaAcNYjGZt+duzHMwQV3oJYBTwE3JxMVBDBehA4Itp6gKQTC6mrCvB57MMnwMX59KM70MHMGkf7nk7UsR1wiJmlxr8ucChwHGGiT37jSNp4p9l2NPCbme1nZvsQdAk2A54ETo22vAjcmyhT3syamNmdwESgRUw/DvjAzFYkxqs84ft3dex/K8L3Ir/vai4kXSJprKSx777xQoGD7DhO0Rg+qC/3dWrLfZ3askX1Wsyf80fOtflzZlCtxlYZy/V+7i5q192RI449J+P1xs2OYdLooSVis+M4pYOZZf1VFimrh4VbA/smnhBvSZgYvg88Hp+OHw18YmZLlNuXsxUJNVgzmyfpOILrysiYtzzwWaLMqwqiVNOBDjFtJfBmfH8oMMDMFgFI6g80J0yA0+1uDaRUaqpGu/cD+pnZ7GjT3EL6vwfwo5l9Ez/3Aq4AHoufU/KX44CTC6kLoDfhqXdygnoAMMzMZsU+vQocBrxVQD3LCTsMqbaPSs+gsNNyCEE4LJVcIZGln5mtTHx+y8xWAV8qKAlD/uP4cwG2TQEeiTsbA81shKR9gH2AD6Mt5YDfE2VeS3vfDhhK+P4kFy8Q7snvZjYGwMz+iv3N77v6Y7KwmXUnLJD4aPKysvnXxHHWM1ocfTotjg5/7qeO+4Thg/rQuNkxTP92MpUqb86W1WvnKfOfPk+ydPECzrqsc670mb//xFZ1dwRg2vhP2KruDiVuv+M4Jccq/08LlKGFgKRdCJPvmYAIT5Q/yJBvGPB/hElb36JWD3xoZmfkc/0sMxublrY0bcJa1HbuN7PnciVKHfLJv6Ysiz9XUoR7bGZ/S3oEuGEt211hq5fE+bW9CTDfzBrmU8eitM/LEu+V+JlpHHfKzzAz+0ZSI6ANcI+kIcAAYJqZHVwEW94B7pNUg6Aj8HF+baWR73fVcZzSo36j5kybMILOHY6lfPmKnH3F3TnX7uvUlpsf7se8OX8wqP/z1Nl2Zx64vh0ALY45nWZHnsLw9/vw1ZQvKFduUypX3YJzrrxnXXXFcRwna5SJhYCk2sCzwFNRzfUD4J+SPjazFZJ2B/4Xn8i/BlwENAHaZ6juQ8LT846x7urA50A3Sbua2XeSqgDbJp64F8YIoKekBwgTv5OAc4AFwOaJfB8Ad0t61cwWStoWWEGYVA6Q9KiZzZFUI+4KpJdP8TWwU8re2NbwItqaHz2B6xPtjQaeiG5T84AzCG40a0JOP8zsL0k/SmprZv0UHsXva2aTilFffuOY33ilXJ3mmtkrkuYTviMPALUlHWxmn0VXod3NbFp6+djOGOBxwo5C+iLwa6CupAPMbIykzQmuQQV9Vx3HKSUk0e6izHERbn64HwDVa25Nt36TM+bxw8GOs2FhviUArN9nBCrFQ5/TgI+AwUDqUOgLwJfAeElTgedYvagZTPDl/sjMlmeo9x6gejwwOgk4PLq/tAf6SJpMcAsq7JBtDmY2njCRHg18AbxgZhPMbA7B3WiqpC5mNpjghvOZpCnAG8DmceJ5LzA82vRorLovcJ3CoeB6ifaWEs4k9Iv1rCIslNaYOFZPEM5gYGa/E3zuhwKTgHFm9vYaVp/ej7OAC2NfpwEnFNPW/MYx13inFWsAjJY0kRB96p7Y51OBB6MtEwluS/nxGnA2uV2GUjYtJ+xCPRnr+hCoSMHfVcdxHMdxnHWGyurhBsfZUPEzAo7jOM7GRqt9K5SqOMfN/87+/9r7LizdPmQDfzLpOI7jbPCYGf16PMi08SMoX6Ei51xxNzvsklveZPmyJbzwSCdmz/gFbVKOBo1bcOLZHQEYMfh1PhnUF21SjgoVK3PmpbdTd/t6GVpyHMcpO6yXrkGSblFQFJ4c3YMOjOkdJVUuZVu2kfTGWpTvLMkk7ZpI6xjTmqxhnaOKmf/8OI7JV7d4bZhCrPxU3ibxwHVR6y7S+Ei6ubA82UBBM6Ig956SaLNY98NxnNJn2oRPmfX7T3R+ciBnXno7fZ/PfNi31fHncfvj73DTQ6/zw9cTmDZhBABNDm3DLY/25+aH+3HUCe15s1cebUnHccoQq1ZZ1l9lkfVuISDpYEKc9kYxzn8r4Jd4uSOQcSGg/NV91woz+83MTi08Z4FMIRGyFGhL8I1fU5uKNdE1sx4xtn7ydUUiy1aSjllDW4o6PsVeCKzhPW1JwX7+xUaBfH9Xins/HMcpfSaPGcqBLf6BJHbefT+WLFrAn/Nm5cpTvkIldt+nKQCbbrYZ2++8F/PnzACgUuXVGpPLly0hLSy14zhlDNcRCKx3CwGCgNRsM1sGYGazzew3SVcB2wBDJQ2FjOq+Zysouk6U9FxqIinpGQWxpmnKreY7XdL9Mf9YSY0U1GW/l3RZzLNTPOSJpPaS+iuo4n4r6aFEXRdK+ia2/7ykpxJ9eot4IDYelv0TmJ0om0fBV9JlyQOvse2nUv1OpOdR2FU+KroF0AXIE05DUkWtVmGeIOnwDHkKHR+FaEqpw9+vxrT87lX6Pc2jVhzz1Zb0Zuz7GEnNFMKHXgZcE+ttnmZri8SOyASFyD75jeFOkr6W9BIwFbitiPfjhjhek2K/UT5Kyo7jlB5/zp1JtZpb53yuVrMO8+fOzDf/4kV/MWXccPZocFBO2vBBfbnjyjYMeKWrRxFyHGeDYH1cCAwGto+T6qcltQAwsyeA3whRflIT0qS67xxC1JZmMUb9SkJ0GoBbzKwJsC/QQtK+ifZ+jvlHECL/nEpQB76TzDSM7TQA2knaXiE05W2xXDPyRhz6C/hFQcDqdBJRZ5S/gu+bhDCkKfLoIih/hd08Krr59CXFZ8DyDBP9KwCzoF58BtBLQdW4IBqSNj5mdiOwJO5EnCVpL/K/Vzn31Mw+JYNaccz3ONDVgmLvKYRITdMJ0ZO6xrZGpNnWCbgittkcWFLAGBLTnzaz+gQBscLuxzGEBd+B0d7UQrEgJeVUWVcWdpz1hJUr/6bHYzfQss2Z1KqzXU56i6NP586n3uPEszoy6M3u69BCx3HWFluV/VdZZL07LBzjtTcmTNQOB16TdKOZ9cyQPanueyRB6GmMwpZtJYL4GMBpki4h9LcuQUU4FSw6pf47BahqZguABZKWSaqWoc0hZvYngKQvgR2BWsDwGPsfSf2A3dPK9SUsAv4v2np+TM+o4Gtmb0n6QdJBwLeExcXItDrzU9gdQZqKboZ+pHMPcCu5RcUOJWoHmNlXkn6K/cocaDuQaXx+SctT0L1K3lPIX624FbC3Vm/Pb6GgWlwQI4FH4xj3N7Nf40IgP5Xin8zs89j/WUW4H62AHma2OJaZq8KVlIl5XVnYcbLM8EF9GflR+HOy4671mT/nj5xr8+fMoFqNrTKW6/3cXdSuuyNHHHtOxuuNmx1D3+fvzb7BjuM4pcx6txAAiGJNw4BhCnHizyM8rU8nqe4roJeZ3ZTMIGlnwlPYA8xsnqSehPjuKVLKtavIrWK7iszjk8xTJOXeyECCC87YKKpVlDJ9gdOAr4ABltcBLaPCLoDSVHTN7K6CGjKzjyXdQ9jVWBuKMj4Z71UkXbE5P7XiTYCDoqbC6ooLGFcze0DSu4RxGSnp/yhYpThd9Kuw+5GJwpSUHccpIVocfTotjg7Hs6aO+4Thg/rQuNkxTP92MpUqb86W1WvnKfOfPk+ydPECzrqsc670mb//xFZ1dwRg2vhP2KruDiVuv+M4JceqMurTn23WO9cgSXtI2i2R1BD4Kb7PVzkWGAKcKmmrWE8NSTsCWxAmdH9G//I1OhRbCGMILkfVJW1KcFXJRXxKfANBOCzJ6Fi2VvSTP4PVKsEDCK4mZ5DmhhL5ALgg9SRc0raStoruRovN7BXC4qNREftxD0FdOMUIosuOgiLuDgQF3TVhhYJyL+R/r4rDYKBD6oOkhvFtQerC9cxsipk9SLhne5LPGObTZmH340PgfMXIVgoK0X8BP0pqG9Mkab9i9dRxnLWmfqPm1KqzHZ07HEvvZ++k3cWrj0Xd16ktAPPm/MGg/s/z+68/8MD17bivU1tGDgk7CsPf78Pd15zEfZ3aMmTgy5xzZeaoQ47jlA38sHBgfdwRqEpQZ60G/A18B1wSr3UHBkn6LXFOAAAz+1LSrcBghQgvKwj+4J9LmkB4ivsLed051hoz+5+k+wiT+rmxrT8z5MszeTSz3yWlFHwFvGtRwTfuYPwX2NvMRmcoOzj6238Wn4QvJCjf7gp0kbSKMA7/LGI/3pOUDKPxNPBM3JX5G2ifOsS9BnQHJksaH88J5LlXrF7wFYWrgG4KStCbEs4PXAb8B3hD0gkEv/ykW1THeA5iFSFq0/tmtiyfMUzuSgBFuh+D4oJkrKTlwHuEaElnEcbxVmAzwiJiUjH66jjOWiKJdhfliYkAwM0P9wOges2t6dYvs+ejHw52HGdDxJWFs4SkqvF8w6aEJ8cvmtmAdW2XU/bwMwKO4zjOxkZpKwtf89TCrP+v7Xpl1TIXV3h93BEoq3SW1Ipw/mAwIWSo4ziOsx5grizsOI6TB18IZAkz67SubSgISQOAndOSbzCzD9aFPY7jOKVJUll4+reT6fv8PVx/f+88+Vodfx6779OUv1es4Im7LmLahBHU3785TQ5tQ/PWpwFBnOzNXl248tZnS7sbjuNkCXeICax3h4VLEkm3KIiKTVYQlTowpndMHfAsRVu2kfTGGpa9RauFsVYm3t8h6bO0vJtKmkGMn5/2+kBST0n/k1Qh5q8laXox7RlVhDylMsaSGkpqU9LtpLX5Xj6hZh3HWU9wZWHHcZLYKsv6qyyy0SwEJB0MHAc0MrN9CTHfU/HtOwIZJ6kxkk/WMbPfzOzUNSx7b2oyz2qhrobA3cB2aRF4WgHTzOy3AqpcCVywJrZEew4pQraO5DPG+bGGY9+QEB40qxRki5m1MbP52W7TcZzs4crCjuM4edloFgIEIbHZqag3ZjbbzH6TdBWwDTBU0lAASQslPSJpEnCwpLMljY5P3Z9LTQolPaOgBjtNUo4SsaTpku6P+cdKaiTpA0nfS7os5tlJ0tT4vr2k/pIGSfpW0kOJui5UUFkeLel5SU/l10EzWwW8ThAuS3E60KeQsXkMuCYedM4hhrrsImmqpCmS2mUqLGlh/NlS0jBJb0j6StKrsY5MY9xa0meSxkvqp9XhO6dLelDSeKBt/HxnzDdF0p4xXxVJL8ZxmSDpBEnlgbsIisYT0+2VVD9xHycrhqkt4P4mvwc3KQjFkejrwITNteL7c2PdkyS9HNNqS3pT0pj4albI/XAcZx3iysKOs+Gzyizrr7LIxrQQGAxsHyfVT0tqAWBmTwC/AYcnQpJWAb4ws/2AOUA7oFl86r6SGFsfuMXMmgD7ErQA9k2093PMP4IghnYqQazrTjLTMLbTgDCR3V5BD+C2WK4ZIe59YfQhLgQU3H3akFupNxM/A58C6TKaJ0e79iPsLHSRVLeQuvYnPP3fG9iFMG65xjhOmm8FWplZI2AscG2ijjlm1igRbnV2zPcMQRwO4BbgYzNrSlCg7kIIzXk78FrcJXktzbbLgMfjfWkC/KoQOjS/+5v8HjwAHCipSrzWjjQtAUn1Y7+OiGWujpceB7qa2QEEjYkX0gdN0iVx0Tj23TfyXHYcZw0YPqgv93Vqy32d2rJF9VpZVRaeNHpoidjsOI5Tmmw0h4VjaM/GQHPCxPE1STeaWc8M2VeyevJ8JNAYGKPgE1oJSO0nnybpEsI41iVMflNBqN+JP6cAVc1sAbBA0jJl9icfYmZ/Akj6EtgRqAUMN7O5Mb0fsHsh/RwrqaqkPYC9CBPZuQWVidwPvA28m0g7FOgTlX5nSBoOHJDoWyZGm9mv0d6JwE6ERUaSgwhjNTKOaXkgebYhfQLfP/4cR1icALQGjpeUWhhUJAieFcRnwC2StgP6m9m3kgq6vznfAzP7W9Ig4B8KZzuOJbf4GsARQD8zmx3LpMa9FbC3VvsUb6EYbjaVYGbdCVoLHj7UcbKEKws7jpMfZdWnP9tsNAsBgDihHQYMUxDJOo/wtD6dpTEvBJGvXmZ2UzKDpJ0JT6cPiEJTPQmT0RQp4a1Vifepz5nGPZlnZT55ikpqV2AvCncLAiBOiicCp61Fu1C0fgj40MzOyKeORfnUmaxPwClmlkvpWPEAeCbMrLekLwiT+PckXUo+9zeS/B5A2AG4kiAaNzYu7orCJsBBZra0iPkdx8ky9Rs1Z9qEEXTucCzly1fk7Cvuzrl2X6e23Pxwvxxl4Trb7swD1wfPwhbHnE6zI09h+Pt9+GrKF5QrtymVq27hysKO42wQbDQLgfiEfJWZfRuTGrJayXYBsDkwO0PRIcDbkrqa2UxJNWLeLQgT1j8l1QGOISwysskY4DFJ1aONpxB2GAqjD+Gp/ZbAhcVo715y7wiMAC6V1AuoARwGXFeM+pIkx/hzgirwrmb2XXS32dbMvilGfR8AHSR1MDOTtL+ZTUi0kwdJuwA/mNkTknYguHQNJsP9NbNMKsfDgReBi0lzC4p8DAyQ9KiZzZFUI+4KDAY6ENyXkNTQzCYWo6+O46wlcmVhx3ES+I5AYGM6I1AV6CXpS0mTCa4pneO17sCg1EHWJGb2JcHve3As9yFQ18wmAROAr4DewMhsG2xm/wPuA0bH+qcDfxah3H8Ji5SPzSz96XpB5aYB4xNJAwiuTpMIk9zrzeyPTGWLQM4Ym9ksoD3QJ47pZxTt/EOSuwlnAiZLmhY/AwwluOHkOSxM2O2YGnc+9gFeyu/+Zmow7g4MJCz6Bma4Po2wmBoeDxg/Gi9dBTSJh4i/JJxVcBzHcRxnHbHKsv8qi8jK6CnnjYWUL7lCRJ8BwItmNmBd2+WUHH5GwHEcx9nYaLVvhVIV5/hnl/lZ/1/7zHXVypzAyEbjGlSG6SypFeH8wWDgrXVrjuM4TtnDzOjX40GmjR9B+QoVOeeKu9lhl71z5Vm+bAkvPNKJ2TN+QZuUo0HjFpx4dkcARgx+nU8G9UWblKNCxcqceent1N2+3jroieM42cBdgwK+EFjPMbNOhecqHEndCCFIkzxuZj2yUb/jOM76zLQJnzLr95/o/ORApn87mb7P38P19/fOk6/V8eex+z5N+XvFCp646yKmTRhB/f2b0+TQNjRvHWIpTB4zlDd7deHKW58t7W44juNklY3pjMBGjZldkVIgTrx6KIqBFYSkjpKKpQq8JkhqKKlN4nMdSQOjONeXkt7LYlujslhXZ0mLJW2VSCt0XB3HKT0mjxnKgS3+gSR23n0/lixawJ/zZuXKU75CJXbfpykAm262GdvvvBfz58wAoFLlqjn5li9bQiIcsOM4ZRAzy/qrLOI7Ak5R6Ai8AiwuagFJ5dJCbxaFhgShr9SE/y5CmNHHY5375lMuU/sinIFZlem6mR1STNsKYzbwL+CGLNfrOE4W+HPuTKrV3Drnc7WadZg/d2ZGLQGAxYv+Ysq44Rx+7Nk5acMH9eXjgS/x998ruPoOF/5znLLMKncNAnxHwIlIailpmKQ3JH0l6VUFrgK2AYamoipJai3pM0njJfWTVDWmT5f0oKTxQNv4+c6Yb4qkPWO+KpJelDRa0gRJJ0gqT5j4t0tE/KkL/Jqy0cwmJ+y9TtKYGInnzpi2k6SvJb0ETAVuk9QlUaa9pKfi+4WJ9BuifZMkPRDT6kkaJGmcpBEp2wvgxWh7jQxje62kqfHVMZ/xd2Vhx1lPWLnyb3o8dgMt25xJrTrb5aS3OPp07nzqPU48qyOD3uy+Di10HMfJDr4j4CTZH6gP/EYIV9osxty/FjjczGZLqkUIt9nKzBZJugG4ljCJB5hjZo0A4qR6tpk1knQ5QYDtIuAWQmjTCxRUlkcDHwG3A03M7MpYfj5BAfrKeL2Hmf0mqTWwG9CUIAj2jqTDgJ9j+nlm9rmk2oTQpCntg3aE8J45SDoGOAE40MwWJyby3YHLotDagcDTBOXg/FhIWAxcDdyRqL8xcD5wYLT1C0nDo+ZBDq4s7DjZZ/igvoz8KIjE77hrfebPWR39eP6cGVSrsVXGcr2fu4vadXfkiGPPyXi9cbNj6Pv8vRmvOY5TNljfXHni/OM1YCdCuPjTzGxeWp7Dga6JpD2B083sLQVh2xasDjPfviiaRb4QcJKMNrNfAWKs/Z2AT9PyHETQYBgZfWTLEybbKV5Ly98//hwHnBzftwaOl5Q6CF0R2CHdGDP7QEEE7GhC7P4JkvaJ5VsTdBwgaETsRlgI/GRmn8fysyT9IOkg4FvCL0y63kMrwgJjcSwzN+5wHAL0S/gBV0i3LwNPABMlPZxIOxQYkNJzkNQfaJ6w3XGcEqLF0afT4ujTAZg67hOGD+pD42bHMP3byVSqvHlGt6D/9HmSpYsXcNZlnXOlz/z9J7aquyMA08Z/wlZ18/zJchzHWRtuBIaY2QOSboyfc7kbm9lQght1auHwHSGiZIrrzOyN4jTqCwEnybLE+5Vk/n6I4Ld/Rj51pAuYpepM1ifgFDP7OlfF4cl7LqIyb2+gt6SBBHVjAfeb2XNp5XfK0H5fgpDYV4QJeVEeAWwCzDezhkXIm7R1vqTewBXFKec4TslTv1Fzpk0YQecOx1K+fEXOvuLunGv3dWrLzQ/3Y96cPxjU/3nqbLszD1wf9AhbHHM6zY48heHv9+GrKV9QrtymVK66Bedcec+66orjOFlgPQwfegLQMr7vBQyj4HOHpwLvpx5krim+EHCKwgJgc8KB2M+BbpJ2NbPvJFUBtjWzb4pR3wdAB0kdzMwk7R9dZVLtACDpCODz6LKzOVCP8NR/AXC3pFej2Nq2wIp82hpAcEXan8y/UB8Ct8e6FkuqEXcFfpTU1sz6xYPH+0Y16cJ4FBjD6t+tEUDP6CYl4CQgs7+B4zglhiTaXXRLxms3P9wPgOo1t6Zbv8kZ87S94MYSs81xnNKnJBYCki4BLkkkdY+uv0Whjpn9Ht//AdQpJP/phDlHknsl3Q4MAW40s2V5i+XGFwJOUegODJL0m5kdLqk90EdSyl3mVqA4C4G7gceAyZI2AX4EjgOGAjdGt6T7Ce5CT0n6m/CU/gUzGwMgaS/gs+i6sxA4m7DrkAszmyfpv8DeZjY6w/VBkhoCYyUtJ0Qsuhk4C3hG0q3AZoSdhUIXAvEcxQDgmvh5fPTbS7X9Qvr5AMdxHMdxyj7J836ZkPQRsHWGS7meUsSHpPmuVCTVBRoQHqymuImwgCgfbbiB1ec380Xr22EJx9nY8cPCjpN9XFnYcdZvWu1boVTFOdp3npH1/7U9O9dZ4z5I+hpoaWa/x4n+MDPbI5+8VwP1zeySfK63BDqZ2XGFtevhQx3HcZwNnqSy8JmX3k7f5zP7+Lc6/jxuf/wdbnrodX74egLTJowAoMmhbbjl0f7c/HA/jjqhPW/26pKxvOM4zhryDnBefH8e8HYBec8A+iQT4uIhpaN0IiGMeqFsdAsBSTVjnPqJkv6Q9L/E5/JFKN8yHlrNdO24GBd/koIS7qXZ70HRkHSipL0LydMz9r9C/FxL0vRitlOoQq/WkTJxCdR/S+K7knp9HUOgOo6zHuPKwo7jJLFVlvXXWvIAcJSkbwkRDVO6Rk0k5QgMxcAo2wPD08q/KmkKMAWoBRQposFGd0bAzOawOvRSZ2ChmT1cUJmiIGkzgk9WUzP7NU6ud1rbetfQlk0Jq8GBwJeFZF8JXAA8syZtFVGhtyPrRpk4K6RsMbN7SdMhcBynbODKwo7jrM/E+emRGdLHEjSYUp+nA9tmyFeQ1lG+bHQ7ApmQ1FjScAUV2Q8S2yu7SvooPuEfLynlEFpVaQq8hGg3mwJzAMxsWSo8ZnzyfmqivYXxZ0tJn0h6Nz5ZfjYenkXSQkldJU2TNERBHCv11PtzBUXdAZKqx/Rhkh6TNJZwQOR4oEt8al2QI+tjwDVx8ZAcE0nqoqCGO0VB6TfT2CX7sr4pEyftrB/zT4xjt1tMPzuR/pykconxf0TSJOAmSf0SdeXsCkUba8X358a6J0l6OabVlvSmggryGEnNCrgXjuOsB7iysONs+JhZ1l9lEV8IhJCOTwKnmlljgjps6qnvq0A3M9uPIDCVCuu0P+Ep997ALgQF3rkE/66fJPWRdFZqUl8ITYEOsa56rBbdqgKMNbP6hO2flFrtS8ANZrYvYfvnjkRd5c2sSXxy/Q5BWKKhmX1fQPs/E0TD0kNankx4wr4fYYuqS2qBVACZxuUJglLx4THiUFKZuBEwlqBMnGKOmTUys77x8+yY7xmCMjGsViZuChwOdCFE9rkdeC32OV3Y7DLg8agN0AT4VSHyULtoZ0PC7shZMX8V4It47x8ADlQIlUos0zdRN5Lqx34dEctcHS89DnQ1swOAU4CMjxElXSJprKSx777hTxodJxsMH9SX+zq15b5Obdmieq2sKgtPGj20RGx2HKd0WLXKsv4qi2x0rkEZqADsA3wYHuxTDvhdIW79tmY2AMDMlgIpv9CMCrxmdpGkBoSJcyfgKKB9Ie2PNrMfYl19CEq0bwCrWK3S+wrQX9KWQDUzS/mF9QL6JepKn/wWlfsJh1LeTaQdCvSJ7jkzJA0HDiAsMArqy3qjTJzGZ8AtkrYD+pvZt5KOBBoDY6ItlYCZMf9K4E0AM/tb0iDgH5LeAI4Frk+r/wign5nNjmXmxvRWwN5a7U+8haSqZrYwWTgZcsyjBjlOdnBlYcdxnILxhUDYEZhmZgfnSgwLgfzIV4HXzKYAU6JryI+EhUAqDj5xlyB5KDl90pffJLAok8N0Vd0iESfFEwkKvGvDeqdMnMLMekv6gjCJf0/hILeAXmZ2U4YiS9POKPQFrgTmEnZqFuTXVhqbAAelFpKO46wbXFnYcZwk66Gy8DrBFwJhollb0sFm9pnCod/dzWyapF8lnWhmbykc/i2XXyXRz72JmQ2LSQ2Bn+L76YQnz68TfPc3SxRtKmnnmLcdq4UoNiHIR/cFziTsOPwpaZ6k5mY2guDOk35qPEUuld4icC+5dwRGAJdK6gXUAA4DritGfZlsKVVl4iSSdgF+MLMnJO0A7AsMBt6W1NXMZkqqAWxuZj9lqGI4wW3sYtLcgiIfAwMkPWpmcxQVimMbHQjuS0hqaGYTi9FXx3GygFxZ2HEcJw9+RiC44JwKPBgPhk4knAeAMNG+StJkYBSZ1eBSCLhe4dDvROBOVrsFPQ+0iPUfTO6n3mOAp4D/EnYQBsT0RYRFwlSC20lKHe48gr/+ZMJiIz/VuL7AdfEwbaGqN2Y2DRifSBoATCao6X4MXG9mf2QqWwRSysRDzWwWYVz6xD58BuxZzPruJiymJkuaFj9DUCbeO9NhYcJux9R4b/YBXjKzLwl+/YOjLR8CGc9BxN2BgcAx8Wf69WmExdTweJ9Tst9XAU3iIeIvCWcVHMdxHMdZh/hh4YArC69DVIDym6SFZlY1TyFng8fPCDiO4zgbG6WtLHzG9T9n/X9tn4d2KHMCI+4a5DiO42zwmBn9ejzItPEjKF+hIudccTc77JJbc3H5siW88EgnZs/4BW1SjgaNW3Di2R0BGDH4dT4Z1BdtUo4KFStz5qW3U3f7QjdbHcdx1mt8IbAOiecJhuVzLWu7AZK6Aenx6x83sx7ZasNxHGd9ZtqET5n1+090fnIg07+dTN/n7+H6+3vnydfq+PPYfZ+m/L1iBU/cdRHTJoyg/v7NaXJoG5q3DvEUJo8Zypu9unDlrc+Wdjccx8kSZTXcZ7bZYM4ISNpO0tuSvpX0vaTHo8hUYeWSglCj1qL9gyR9Ef3T/6ugWlxiKEhOPxHft5SUr8KvmV0RY+snXz1i2Z6S/hcPQyOplqTpxbSl0HGT1FFS5eLUuyYoCK61Kel20tp8T1K10mzTcZziMXnMUA5s8Q8ksfPu+7Fk0QL+nDcrV57yFSqx+z5NAdh0s83Yfue9mD9nBgCVKq9+NrN82ZJUKGnHcZwyzQaxEFD4i9wfeMvMdgN2B6qyWhisSJhZvpPpItALuCQKU+1DiBBUIkja1MzGmtlVMaklqw84rwkrgQvWtHARx60jUKyFgKLKbzFpCGR9IVCQLWbWxszmZ7tNx3Gyx59zZ1Kt5up4D9Vq1mH+3Jn55l+86C+mjBvOHg0OykkbPqgvd1zZhgGvdPUoQo5TxvHDwoENYiFAiKqzNPWUO0Z4uQa4QFJlSe0l9Zc0KO4YPJSpEkkL48+WkoZJekPSV5JejYsNJDWWNFzSOEkfaLXa7lZE5WEzWxkj0iCpiqQXJY2OEXxOiOnlJD0saWqMKNMhpid3KJpIGhbfd5b0sqSRwMvRxoGSdiJEorkm7kY0l/SjQhhUJG2R/JwPj8XyuVzFFOgSbZySIRJPkcZN0lXANsBQSUNj3taSPpM0XlI/hfCrqf4/KGk80DZ+vjPmmyJpz/zGNe4A3QW0U4bIQZLqx/wT45jvFtPPTqQ/l5r0S1oo6RGFKEA3SeqXqKulpIEZ7tm5se5JCloSSKot6U1JY+Ir3U3LcZz1iJUr/6bHYzfQss2Z1KqzXU56i6NP586n3uPEszoy6M3uBdTgOM76jq2yrL/KIhvKQqA+QXk2BzP7C/gZ2DUmNSTE6W9AmChuX0id+xOeYu8N7AI0i5PpJ4FTzawxIa58atehK/C1pAGSLpVUMabfAnxsZk2BwwmhP6sAlxCUdxua2b7Aq0Xo595Aq6QYl5lNB54FukaXnxGEcwfHxiynE5R0VxRQ788EBeBz0tJPJozbfgSF3C6JhU9+5Bk3M3sC+A043MwOj5PmW2NfGgFjgWsTdcwxs0ZmlorXPzvme4ag2AwZxpUQUvR24LU4FukqxZcRzkY0BJoAv0rai/C9aBbTVwJnxfxVgC/MbD/gAeDAeO+IZXLpCUiqH/t1RCxzdbz0OOH+HACcAryQPmiSLpE0VtLYd9/Ic9lxnDVg+KC+3NepLfd1assW1Wsxf87qCMjz58ygWo2tMpbr/dxd1K67I0ccm/4nMdC42TFMGj20RGx2HMcpTTamw8JDzOxPAIV47jsCvxSQf7SZ/RrzTyRM2ucT3H4+jBsE5Vi9C3CXpFeB1gQBsDMILjutgeMlpSawFYEdCBPrZ83s71h+bhH68I6ZLSlCvheA64G3gPMJIliFcT/wNrlFxQ4F+sQdlhmShgMHAO8UUE+mcfs0Lc9BhIXCyDiO5Ql6AinSJ/D9489xhMUJ5D+uBfEZcIuk7QiLo28lHUkQexsTbakEpPwFVgJvApjZ35IGAf+Q9AZhoXV9Wv1HAP3MbHYsk7qnrQj6Bql8W0iqamYLUwlm1p0oJufhQx0nO7Q4+nRaHH06AFPHfcLwQX1o3OwYpn87mUqVN2fL6rXzlPlPnydZungBZ13WOVf6zN9/Yqu6OwIwbfwnbFW3sD83juOsz5TVJ/jZZkNZCHxJEAXLQdIWhInhd0AjgoJwipUU3vdM+QVMM7ODMxUws++BZyQ9D8ySVDOWOcXMvk6zL792/2b1Tk3FtGuLKAJmNlLSTgo6BeXMbGoRynwbJ+6nFaWNAijKOAv4MLmzkUZ6P1N1JuvLb1wPzM8wM+st6QvCJP49SZfGenqZ2U0ZiiyNi6AUfYErgbnAWDNbkF9baWwCHGRmS4uY33GcLFO/UXOmTRhB5w7HUr58Rc6+4u6ca/d1asvND/dj3pw/GNT/eepsuzMPXB88C1scczrNjjyF4e/34aspX1Cu3KZUrroF51x5z7rqiuM4TtbYUBYCQ4AHJJ1rZi9FH+9HgJ5mtriASXdx+RqoLelgM/ssugrtbmbTJB0LvGfhtMhuhEnrfOADoIOkDmZmkvY3swkEFdtLFdR2/5ZUIz5Bnk54Qv0+wY2kKCwAtkhLewnozWrV3aJwL7l3BEZEG3sBNYDDgOuKUV+6jZsDs4HPgW6SdjWz76K7zbZm9k0x6stvXFPt5EHSLsAPZvaEpB2AfYHBwNuSuprZTEk1gM3N7KcMVQwnuINdTJpbUORjYICkR81sTuKeDgY6ENyXkNTQzCYWo6+O46wlkmh30S0Zr938cDj+U73m1nTrNzljHj8c7DgbFqts1bo2Yb1ggzgjECffJxEOl34LfAMsBW7OcjvLCTsPD8YDpBNZHa3nHMIZgYnAy8BZ8Wny3QTf9cmSprF6Yv4CwTd/cqzrzJh+J/C4pLGExURR+A9wUjzs2jymvQpUB/oUo3/TgPGJpAHAZGASYZJ7vZn9kalsEegODIoLn1lAe6CPpMkEl509i1lffuM6lOCGk+ewMGG3Y2q8R/sAL8VD3bcCg6MtHwIZz0HE+zkQOCb+TL8+jbCYGh7v6aPx0lVAk3iI+EvCWQXHcRzHcZx1ispquCOnYCSdCpxgZplPuznrLX5GwHEcx9nYaLVvhVIV5zjpym+z/r92wFO7lTmBkQ3FNchJIOlJwlPrUhXWchzHWV8xM/r1eJBp40dQvkJFzrnibnbYZe9ceZYvW8ILj3Ri9oxf0CblaNC4BSee3RGAEYNf55NBfdEm5ahQsTJnXno7dbevtw564jhONvDDwoENwjUoE1r3SsM9FeL3T1SIqX/HGtaTE6++qJhZBzPbNelzL6lbtCX5Ol+SSXokka+TiqGKLOl4SQU6z8aDy2cWlCdbKGhGbFMabcX2chSeHcdZf5k24VNm/f4TnZ8cyJmX3k7f5zMf9m11/Hnc/vg73PTQ6/zw9QSmTRgBQJND23DLo/25+eF+HHVCe97s1aU0zXccxykRNsiFgLReKA0DXBdj0zcEzpO081rWt8aY2RUxtn7y1YMQkefk1OJnDep9x8weKCTbTqw+A1EklCZuVgzaE8TLskZBtlhuhWfHcdZTJo8ZyoEt/oEkdt59P5YsWsCf82blylO+QiV236cpAJtuthnb77wX8+fMAKBS5ao5+ZYvW1JQ5DfHccoA2VASTn+VRTbIhQDrh9JwklQY0EWxzO0KCrNTJXVP1LWrpI8UVGnHS8q17yzpAAUV3XrRniYxvZak6fF9+7gTMiz2rbCdiL8JB3mvydD/nSR9HA+5DomRdtLztJf0VHzfU9ITkkZJ+iGeU4AgxtU87kJco6Cq3CWOwWSFMJ6pcR4h6R3gy+KOe2yvCfBqbKtSmq1XSfoyttk3puWn/Nxe0juSPgaGSOqrEBkqVVdPSacqt8JwVUk9FBSQJ0s6JaZnVFF2HKf0+HPuTKrV3Drnc7WadZg/d2a++Rcv+osp44azR4ODctKGD+rLHVe2YcArXT2KkOM4GwQb6kJgfVAahqDEOxH4FehrZqn/Ok+Z2QFmtg9BwOq4mP4q0C2q0h5CFCsDkHQIQUH4hKhXUBBNCaFH9yVEUmpSSP5uwFmStkxLf5IQYz+lfFwUF5i6BCGy4wgLAIAbgRFxF6IrcCHwZ1TaPQC4OLFb0gi42sx2j5+LPO5m9gZBpfis2Fa6+NqNwP6xP6nIPfkpP6dsOdXMWhBEzk4DUHAxO5LcoVYBbov9ahDb+FiFqygT63RlYcdZT1i58m96PHYDLducSa062+Wktzj6dO586j1OPKsjg97svg4tdBxnbVm1alXWX2WRjfmwcIkqDUeuM7M34hPgIZIOMbNRwOGSrgcqE+LzT5M0jBBLfwBASnwq1rsX4al9azP7rQh9+9DM5sTy/QkT87H5ZTazvyS9RAhzmZw8H8xqJd+XgYw7J2m8ZWarCE/06+STpzWwb2LHYEuC9sJywjj/mMi7JuOeH5MJuwVvEVSXU7bkp1D8oa1WB36fENa1AnA08ImZLVFu94BWwOmpD2Y2T9JxFKyinMrrysKOk2WGD+rLyI/eBGDHXeszf87q6Mfz58ygWo2tMpbr/dxd1K67I0ccmznoWuNmx9D3+WJ5mjqOs57hh4UDG+pCYL1QGk5hZgvjRP9QSeOBp4EmZvaLwsHcdAXhdH6PefYHUguBghSI07/dRfm2P0bQEOhRhLwFkRyn/JxoBXQwsw9yJQYl5PxUhaGY456BYwmiaP8AbpHUgIIVinNsMbOl8R7+H2EnKZOgWCYKU1F2HKeEaHH06bQ4OqzNp477hOGD+tC42TFM/3YylSpvzpbVa+cp858+T7J08QLOuqxzrvSZv//EVnV3BGDa+E/Yqm4eT0nHcZwyx4bqGjQEqCzpXAClKQ1nsZ0cpeHYzmaS6qdnUjhseiDwPasn7bPjTsGpAGa2APhV0omxTAVJlWPe+YRJ7P1xsgyrFYghbdEDHCWpRvSRPxEYWVhH4pPv1wluOylGsfoJ91kEpeE1IV3t9wPgn9HFB0m7J9xxikJB455RWVjSJsD2ZjYUuIGwC1GV1QrFqbMH+xfQ7mvA+UBzYFCG6x8CVyTarE5QUW4madeYVkXS7hnKOo5TgtRv1Jxadbajc4dj6f3snbS7eLXK8H2d2gIwb84fDOr/PL//+gMPXN+O+zq1ZeSQsKMw/P0+3H3NSdzXqS1DBr7MOVdmjjrkOE7ZwGxV1l9lkQ1yR8DMTNJJwNOSbiMseN6jBJSGo3vLE9G/flPCk/VpMUsXSbcS3EGGAP2jbc8DU4E/gDGJKs8BnpN0F7ACaJtoa0Z0M3lf0gXAw8Drki4hr6/6aOBNYDvgFTPL1y0ojUeAKxOfOwA9JF0HzCJMgteEycBKBbXdnsDjBBef8XECPouwYCkShYx7T+BZSUuAgxPnBMoBr8T8Ap4ws/mS7o5lJ8fFwo+sPrORzmCCi9TbUWU6nXuAbpKmEnYv7jSz/pLa/397dx5lVXXlcfz7kwYKZRInIpGAgBoFIaJlA3EgOC3tBNA2zkmcKq2thmgSjUaF2MEYJyRxCA4LY4NGTEB7mUgQFFDTMggFVoBW1CiugCOihqmqdv9xbsGjqIJCHlVUvd9nrVq+e++5553LEurue8/Zm1RFuWXW7mek6tdmVk8kccZF19V47NrbJgCw+x4duXvCghrbeHGwmTVFrizcxGQ3nYdHxGVba2s7J68RMDOzQlPflYVPvmBh3n/X/umhXo0ur3CTfCNg1ph9ttZ/Lc12pIjgqUdGsmT+DJq3bMW3S0bSqevBm7V78JYSPv3kfSoqyul6YF+GfO96dtmlWQOM2MzyzYuFE99xNDERMZY0PWYDSXuQpiZVN6gqu5CZWaFYUjqDD5b/nR/f/gxvL13AxLEjuGzE7zdrd87ld1C0a2sigv8ePYwFL0+mT7+TG2DEZmY7hgOBApDd7PepS1tJHUlz5o8gLVJeAQyLiG2e0y5pGDAmHwu0JXUB+kfE+FqOnwjckm12B94lpUJdEBHf2d7vN7Omo2zuNPp+fTCS+Er3VGV41cfv07ZaFqGirJpwZUU5FeXrXU3YrAmpbKSLe/OtqWYNsi8gW7g7EXg+Irplxbp+CtRWD2BrhpFqJdT0Xdv6fr0LcHZtByNiclZErA+bFhXbKYOALJOUmTWAVR+/R7ucKsPtOuzDqo9X1Nj2gVsu5qZLj6Jl0W70Kj6hvoZoZlYvHAhYroHA+oi4r2pHRJRGxEwlt0p6VdJCSWdAyv0v6XlJT0haLGlc1vYKYF/gOUnPZW0/k3R7lj2on6QbJM3O+hyTk8Kzu6RnJZVKekVSN1KV4qMkzZf0w7pcjKTTJd2Rff6BpDeyz/tLejH7PEjSvOyaHsrJ7FPVR7es9kPVdo+qbUl9JU2XNFfSZElfyvZfnF1XqaQ/VKWBlTRW0n2SXqZuxdnMrIFddPX9XPeb6ZSXr+P1spcbejhmlidRGXn/aYwcCFiunsDcWo6dSppe1JtUQffWqhtfUqGzYaQKuvsDAyJiNKn42cCIGJi12w14OSJ6R8QLwG8i4oiI6Am0YmPaznHA3RHRG+hPKqh2DTAze8p/Zx2vZyYp5z/Zfz+U1Cn7PENSEWk9xRkR0Ys0Ve6S3A4iYinwiaQ+2a7zSSlVmwO/Bv49e3PyEFBVavSP2XX1BhaxaW2GL5OmOF2Z+z2SypULWAAACeVJREFUSiTNkTTnLxPvr+PlmVldvTRlPKOuHcqoa4fSpv1efJJTZfiTj1bQdvfaX3w2b9GSgw/7Bn97ZVp9DNXMrN54eoLV1deBRyOiAlghaTppHcEqYFZELAOQNJ80jeeFGvqoINU3qDJQ0k9I04c6AGVK1Xs7RcRESBV9s363ecARsVxSa0ltgP2A8aTKwkcBfwQOBN7MWf/wMKkg2KhqXT0AnC/pSlJV4eLs3J7AlGxszUgBC0BPSf8FtGdj0bIqE7I/w+pjHQOMAZg0u6JxPlYw24n1P/5s+h+fZhcumjedl6aMo3e/k3l76QKKdm2z2fqAtWs+Z+3qf9J2972oqChn8fzpdD2wb01dm1kjFJVeIwAOBGxTZWxepbgu1uZ8rqD2/6/WVN0EZ0/j7yHVPHhH0nA2Vl3Op5dIT/GXkN4QXAD0A64iBSx18QfgRmAaMDciPpS0L1AWEf1qaD8WGBIRpVldh2Nzjn2+7ZdgZvl0UJ+jWVI6g19ddRItWhRxeskvNhwbde1Qho2cyLq1q3n4jv+kvHwdEZV0+2oxRw46owFHbWb51Fin8uSbAwHLNQ0YKakke0KNpEOBdqSb6O9Lepj09P5o4MfAQVvo71OgDfBBDceqbvo/kNSaFIA8ERGfSlomaUhETMrm7DfL6WtbzQR+nv3MI62DWB0Rn0haAnSR1D0iXidVdp5evYOIWCNpMnAvG6f5LAH2ktQvIv6aTRU6ICLKsnH+I9t3DimDkZntJCQx5HvX13hs2MiJALRptyeX3/R4fQ7LzKzeeY2AbRCpzPRQ4DhJSyWVATcDy0nZhBYApaSA4ScRsbzWzpIxwDNVi4WrfddK4H7gVdLUmdk5h88DrpC0gPREv2P23RXZAtw6LRbOzCRNC5qRvY14h2zaUjbt6HxggqSFQCVwXy39jMuO/yU7dx0peLklW/w8n7SeAeB64GXgRWDxNozVzMzM6kFEZd5/GiOlez8z2xJJPwLaRUTNjxHz6NEX/ZfSzMwKy1kD6rdQx6AzZ+X9d+3Ux4obXbERTw0y2wpJE4FuwDcaeixm9sVEBH8e/wteWziD5i2KGHLhzez7lUM2a/fIHRfx2cr3qaysoPMBfTnl3BvYZZdmPDfp17wyYwK7tukAwKDTfsgBhx5T35dhZnlS6TUCgAMBa4SqVRGu8mZEDN2GPtoDZ0fEPVtruy39mtnO6bWFM/hoxd+54ubJLHujlKd/N4KLr998DcDpl4yiqFVrIoLH77mCstnP0OvIUwD41xO+y4CTLtzsHDNrfJw1KHEgYI1ORExm05ScX0R74FJS5qIdQtK/RET5jurfzOpuybyp9O4/GEns160Pa/65ik9Xvkeb9ntv0q6oVWsAKivKqShf/4VSF5uZNRYOBKxQ/RLoltU9mAK8B3wbaAlMjIgbJXUB/kxaXNyflP1ncESszuod/Cgi5kjaE5gTEV2ydKGnkuoHNJN0MqnwWE+gOTA8Ip6sv8s0M4BVH6+gbYcvbdhu26Ejqz5esVkgAPDI7Rfy7psL6d7rKA4+/MQN+2dNHUfpS0+yb5eenHjG1bTarV29jN3M8s/pQxNnDbJCdQ2wNCL6kAKBHqRCYX2AvpKOztr1IFU5PgRYCZxWh74PI1UcPga4DpgWEcWk1KW3Stqt+gm5lYWnPjlmuy7MzLbPeVc9yFV3zqSifB1vLvpfAI4YeBY/uGUK/zF8Em3a7cXk31efnWhm1vj4jYAZnJD9zMu2W5MCgLdJaw/mZ/vnUrciZFMi4qOcvr+VZR2CVD+hM7Ao94TcysLOGmSWH7OmjmPujAkAdOrai1Uf/WPDsVUfLaft7vvUem7z5i05sM8gFs+bSrdDBtC63Z4bjh12zOmMv+uSHTdwM9vhGmu6z3xzIGAGAm6OiN9usjNNDapeNblV9rmcjW/UqldEzq0eLOC0iFiSt9GaWZ0UDzqH4kHnAPB/pc8za+o4eh55CsveKKXlrm02mxa0ds3nrFvzOW3a701FRTmvLZhO5wP6AmyynmDxK8+yd6ce9XsxZpZXO9vUIEmnA8OBrwLFETGnlnYnAXeRiq0+EBG/zPZ3BR4D9iA9uDwvq3m0RQ4ErFDlViqeDNwkaVxEfCapE7B+K+e/BfQFZpEKi9VmMnC5pMsjIiR9LSLmbaG9me0APQ49htcWzGD0NSfQvEURgy8YueHYvTcO4ZIRk1i/djWPjr6U8vJ1RARdDyrm8GPPBGDKhNtY/vYikGi/Zye++Z0RDXUpZtY0vUpaY/jb2hpIagbcDRwPLANmS3oqIv5GyqZ4Z0Q8Juk+4ELg3q19qQMBK0gR8aGkFyW9SloQPB74a5Yh5DPgXNIbgNrcBjwuqQR4egvtbgJGAQsk7QK8Cfzb9l+BmW0LSZxy3g01HrtkxCQAWrfbk5IbnqixzakX/2pHDc3MGsDOlj40IhYBW8tUVgy8HhFvZG0fAwZLWkSqdXR21u5h0tsFBwJmtYmIs6vtuquGZj1z2t+W83kxcGhOu59l+8cCY3ParQa+v/2jNTMzswLXCXgnZ3sZcCRpOtDKnJTly7K2W+VAwGwnU99l1s0skVSSLdw3sybuhf85Ju+/a7NZAiU5u8bk/psi6VmgYw2nXtdQqcUdCJiZmSUlZNm7zMy2VW4GwFqOH7edX/EusF/O9pezfR8C7XMKmVbt3yrXETAzMzMz2/nNBnpI6iqpBXAm8FREBPAcG5OXfBeo0xsGBwJmZmZmZg1I0lBJy4B+wNOSJmf795X0J4Dsaf9lpIyEi4DHI6Is6+Jq4EpJr5PWDDxYp+8N1y4yMzPzGgEzKzgOBMzMzMzMCpCnBpmZmZmZFSBnDTIzsyZHUkdSMb8jgJXACmAS8K2IcFE/MzP8RsDMzJoYpdKcE4HnI6JbRPQFfgrss539+uGZmTUp/kfNzMyamoHA+oi4r2pHRJRK2h0YJOkJUtXwucC5ERGS3gIOj4gPJB0O3BYRx0oaDnQD9gfelrQE6JxtdwZGRcTo+rw4M7N88RsBMzNraqpu8mvyNWAYcDDpZn5AHfo7GDguIs7Ktg8CTgSKgRslNd+u0ZqZNRAHAmZmVkhmRcSyiKgE5gNd6nDOUxGxOmf76YhYGxEfAO+xnVOOzMwaigMBMzNrasqAvrUcW5vzuYKNU2TL2fg7sajaOZ/XsQ8zs0bFgYCZmTU104CWkkqqdkg6FDhqC+e8xcbg4bQdNzQzs52HAwEzM2tSIlXKHAocJ2mppDLgZmD5Fk4bAdwlaQ7pKb+ZWZPnysJmZmZmZgXIbwTMzMzMzAqQAwEzMzMzswLkQMDMzMzMrAA5EDAzMzMzK0AOBMzMzMzMCpADATMzMzOzAuRAwMzMzMysADkQMDMzMzMrQP8PgvgTVX9v5HEAAAAASUVORK5CYII="/>
          <p:cNvSpPr>
            <a:spLocks noChangeAspect="1" noChangeArrowheads="1"/>
          </p:cNvSpPr>
          <p:nvPr/>
        </p:nvSpPr>
        <p:spPr bwMode="auto">
          <a:xfrm>
            <a:off x="1488429" y="80093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3"/>
          <a:stretch>
            <a:fillRect/>
          </a:stretch>
        </p:blipFill>
        <p:spPr>
          <a:xfrm>
            <a:off x="4319669" y="2094370"/>
            <a:ext cx="7334250" cy="4591050"/>
          </a:xfrm>
          <a:prstGeom prst="rect">
            <a:avLst/>
          </a:prstGeom>
        </p:spPr>
      </p:pic>
      <p:sp>
        <p:nvSpPr>
          <p:cNvPr id="10" name="Rectangle 9"/>
          <p:cNvSpPr/>
          <p:nvPr/>
        </p:nvSpPr>
        <p:spPr>
          <a:xfrm>
            <a:off x="645763" y="3015801"/>
            <a:ext cx="3678264" cy="2385268"/>
          </a:xfrm>
          <a:prstGeom prst="rect">
            <a:avLst/>
          </a:prstGeom>
        </p:spPr>
        <p:txBody>
          <a:bodyPr wrap="square">
            <a:spAutoFit/>
          </a:bodyPr>
          <a:lstStyle/>
          <a:p>
            <a:pPr algn="just">
              <a:spcAft>
                <a:spcPts val="600"/>
              </a:spcAft>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The highest correlation is the </a:t>
            </a:r>
            <a:r>
              <a:rPr lang="en-US" dirty="0" err="1">
                <a:solidFill>
                  <a:schemeClr val="bg1"/>
                </a:solidFill>
                <a:latin typeface="Times New Roman" panose="02020603050405020304" pitchFamily="18" charset="0"/>
                <a:cs typeface="Times New Roman" panose="02020603050405020304" pitchFamily="18" charset="0"/>
              </a:rPr>
              <a:t>Contract_Month</a:t>
            </a:r>
            <a:r>
              <a:rPr lang="en-US" dirty="0">
                <a:solidFill>
                  <a:schemeClr val="bg1"/>
                </a:solidFill>
                <a:latin typeface="Times New Roman" panose="02020603050405020304" pitchFamily="18" charset="0"/>
                <a:cs typeface="Times New Roman" panose="02020603050405020304" pitchFamily="18" charset="0"/>
              </a:rPr>
              <a:t>-to-month variable, so </a:t>
            </a:r>
            <a:r>
              <a:rPr lang="en-US" dirty="0" err="1">
                <a:solidFill>
                  <a:schemeClr val="bg1"/>
                </a:solidFill>
                <a:latin typeface="Times New Roman" panose="02020603050405020304" pitchFamily="18" charset="0"/>
                <a:cs typeface="Times New Roman" panose="02020603050405020304" pitchFamily="18" charset="0"/>
              </a:rPr>
              <a:t>Contract_Month</a:t>
            </a:r>
            <a:r>
              <a:rPr lang="en-US" dirty="0">
                <a:solidFill>
                  <a:schemeClr val="bg1"/>
                </a:solidFill>
                <a:latin typeface="Times New Roman" panose="02020603050405020304" pitchFamily="18" charset="0"/>
                <a:cs typeface="Times New Roman" panose="02020603050405020304" pitchFamily="18" charset="0"/>
              </a:rPr>
              <a:t>-to-month has higher churn rate.</a:t>
            </a:r>
          </a:p>
          <a:p>
            <a:pPr algn="just">
              <a:spcAft>
                <a:spcPts val="800"/>
              </a:spcAft>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Tenure is has a maximum negative correlation with churn, so higher values from tenure will have a lower churn rate.</a:t>
            </a:r>
          </a:p>
        </p:txBody>
      </p:sp>
    </p:spTree>
    <p:extLst>
      <p:ext uri="{BB962C8B-B14F-4D97-AF65-F5344CB8AC3E}">
        <p14:creationId xmlns:p14="http://schemas.microsoft.com/office/powerpoint/2010/main" val="783257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4945215" y="416586"/>
            <a:ext cx="2375970" cy="1217769"/>
          </a:xfrm>
        </p:spPr>
        <p:txBody>
          <a:bodyPr/>
          <a:lstStyle/>
          <a:p>
            <a:r>
              <a:rPr lang="en-US" sz="3600" dirty="0" smtClean="0"/>
              <a:t>MODEL </a:t>
            </a:r>
          </a:p>
          <a:p>
            <a:r>
              <a:rPr lang="en-US" sz="3600" dirty="0" smtClean="0"/>
              <a:t>BUILDING</a:t>
            </a:r>
            <a:endParaRPr lang="en-US" dirty="0"/>
          </a:p>
        </p:txBody>
      </p:sp>
      <p:sp>
        <p:nvSpPr>
          <p:cNvPr id="4" name="Rectangle 3"/>
          <p:cNvSpPr/>
          <p:nvPr/>
        </p:nvSpPr>
        <p:spPr>
          <a:xfrm>
            <a:off x="599270" y="4594658"/>
            <a:ext cx="6096000" cy="1477328"/>
          </a:xfrm>
          <a:prstGeom prst="rect">
            <a:avLst/>
          </a:prstGeom>
        </p:spPr>
        <p:txBody>
          <a:bodyPr>
            <a:spAutoFit/>
          </a:bodyPr>
          <a:lstStyle/>
          <a:p>
            <a:pPr algn="just"/>
            <a:r>
              <a:rPr lang="en-US" b="1" dirty="0">
                <a:solidFill>
                  <a:schemeClr val="bg1"/>
                </a:solidFill>
                <a:latin typeface="Times New Roman" panose="02020603050405020304" pitchFamily="18" charset="0"/>
                <a:cs typeface="Times New Roman" panose="02020603050405020304" pitchFamily="18" charset="0"/>
              </a:rPr>
              <a:t>SUPPORT VECTOR MACHINE CLASSIFICATION</a:t>
            </a:r>
          </a:p>
          <a:p>
            <a:pPr algn="just"/>
            <a:endParaRPr lang="en-US" b="1" dirty="0">
              <a:solidFill>
                <a:schemeClr val="bg1"/>
              </a:solidFill>
              <a:latin typeface="Times New Roman" panose="02020603050405020304" pitchFamily="18" charset="0"/>
              <a:cs typeface="Times New Roman" panose="02020603050405020304" pitchFamily="18" charset="0"/>
            </a:endParaRPr>
          </a:p>
          <a:p>
            <a:pPr algn="just"/>
            <a:r>
              <a:rPr lang="en-US" dirty="0">
                <a:solidFill>
                  <a:schemeClr val="bg1"/>
                </a:solidFill>
                <a:latin typeface="Times New Roman" panose="02020603050405020304" pitchFamily="18" charset="0"/>
                <a:cs typeface="Times New Roman" panose="02020603050405020304" pitchFamily="18" charset="0"/>
              </a:rPr>
              <a:t>SVM is a powerful for classification algorithm. </a:t>
            </a:r>
            <a:r>
              <a:rPr lang="en-US" dirty="0" smtClean="0">
                <a:solidFill>
                  <a:schemeClr val="bg1"/>
                </a:solidFill>
                <a:latin typeface="Times New Roman" panose="02020603050405020304" pitchFamily="18" charset="0"/>
                <a:cs typeface="Times New Roman" panose="02020603050405020304" pitchFamily="18" charset="0"/>
              </a:rPr>
              <a:t>SVM is used </a:t>
            </a:r>
            <a:r>
              <a:rPr lang="en-US" dirty="0">
                <a:solidFill>
                  <a:schemeClr val="bg1"/>
                </a:solidFill>
                <a:latin typeface="Times New Roman" panose="02020603050405020304" pitchFamily="18" charset="0"/>
                <a:cs typeface="Times New Roman" panose="02020603050405020304" pitchFamily="18" charset="0"/>
              </a:rPr>
              <a:t>because of its ability to handle large dataset well also SVM model is useful for binary classification like churn prediction.</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9" name="Rectangle 8"/>
          <p:cNvSpPr/>
          <p:nvPr/>
        </p:nvSpPr>
        <p:spPr>
          <a:xfrm>
            <a:off x="5044698" y="2437809"/>
            <a:ext cx="6096000" cy="1754326"/>
          </a:xfrm>
          <a:prstGeom prst="rect">
            <a:avLst/>
          </a:prstGeom>
        </p:spPr>
        <p:txBody>
          <a:bodyPr>
            <a:spAutoFit/>
          </a:bodyPr>
          <a:lstStyle/>
          <a:p>
            <a:pPr algn="just"/>
            <a:r>
              <a:rPr lang="en-US" b="1" dirty="0">
                <a:solidFill>
                  <a:schemeClr val="bg1"/>
                </a:solidFill>
                <a:latin typeface="Times New Roman" panose="02020603050405020304" pitchFamily="18" charset="0"/>
                <a:cs typeface="Times New Roman" panose="02020603050405020304" pitchFamily="18" charset="0"/>
              </a:rPr>
              <a:t>Random Forest Algorithm</a:t>
            </a:r>
          </a:p>
          <a:p>
            <a:pPr algn="just"/>
            <a:endParaRPr lang="en-US" b="1" dirty="0">
              <a:solidFill>
                <a:schemeClr val="bg1"/>
              </a:solidFill>
              <a:latin typeface="Times New Roman" panose="02020603050405020304" pitchFamily="18" charset="0"/>
              <a:cs typeface="Times New Roman" panose="02020603050405020304" pitchFamily="18" charset="0"/>
            </a:endParaRPr>
          </a:p>
          <a:p>
            <a:pPr algn="just"/>
            <a:r>
              <a:rPr lang="en-US" dirty="0" smtClean="0">
                <a:solidFill>
                  <a:schemeClr val="bg1"/>
                </a:solidFill>
                <a:latin typeface="Times New Roman" panose="02020603050405020304" pitchFamily="18" charset="0"/>
                <a:cs typeface="Times New Roman" panose="02020603050405020304" pitchFamily="18" charset="0"/>
              </a:rPr>
              <a:t>Random </a:t>
            </a:r>
            <a:r>
              <a:rPr lang="en-US" dirty="0">
                <a:solidFill>
                  <a:schemeClr val="bg1"/>
                </a:solidFill>
                <a:latin typeface="Times New Roman" panose="02020603050405020304" pitchFamily="18" charset="0"/>
                <a:cs typeface="Times New Roman" panose="02020603050405020304" pitchFamily="18" charset="0"/>
              </a:rPr>
              <a:t>forest algorithm because it handles both categorical and numerical features well. It also provides feature importance, which helps in understanding which features are most important in predicting churn.</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055095" y="1880298"/>
            <a:ext cx="3336092" cy="2498849"/>
          </a:xfrm>
          <a:prstGeom prst="rect">
            <a:avLst/>
          </a:prstGeom>
          <a:solidFill>
            <a:schemeClr val="accent1">
              <a:alpha val="0"/>
            </a:schemeClr>
          </a:solidFill>
        </p:spPr>
      </p:pic>
      <p:pic>
        <p:nvPicPr>
          <p:cNvPr id="7" name="Picture 6"/>
          <p:cNvPicPr>
            <a:picLocks noChangeAspect="1"/>
          </p:cNvPicPr>
          <p:nvPr/>
        </p:nvPicPr>
        <p:blipFill>
          <a:blip r:embed="rId4"/>
          <a:stretch>
            <a:fillRect/>
          </a:stretch>
        </p:blipFill>
        <p:spPr>
          <a:xfrm>
            <a:off x="7204127" y="4299083"/>
            <a:ext cx="4048450" cy="2024225"/>
          </a:xfrm>
          <a:prstGeom prst="rect">
            <a:avLst/>
          </a:prstGeom>
        </p:spPr>
      </p:pic>
    </p:spTree>
    <p:extLst>
      <p:ext uri="{BB962C8B-B14F-4D97-AF65-F5344CB8AC3E}">
        <p14:creationId xmlns:p14="http://schemas.microsoft.com/office/powerpoint/2010/main" val="943616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4945215" y="416586"/>
            <a:ext cx="2375970" cy="1217769"/>
          </a:xfrm>
        </p:spPr>
        <p:txBody>
          <a:bodyPr/>
          <a:lstStyle/>
          <a:p>
            <a:r>
              <a:rPr lang="en-US" sz="3600" dirty="0" smtClean="0"/>
              <a:t>MODEL </a:t>
            </a:r>
          </a:p>
          <a:p>
            <a:r>
              <a:rPr lang="en-US" sz="3600" dirty="0" smtClean="0"/>
              <a:t>BUILDING</a:t>
            </a:r>
            <a:endParaRPr lang="en-US" dirty="0"/>
          </a:p>
        </p:txBody>
      </p:sp>
      <p:sp>
        <p:nvSpPr>
          <p:cNvPr id="4" name="Rectangle 3"/>
          <p:cNvSpPr/>
          <p:nvPr/>
        </p:nvSpPr>
        <p:spPr>
          <a:xfrm>
            <a:off x="599270" y="4594658"/>
            <a:ext cx="6096000" cy="1477328"/>
          </a:xfrm>
          <a:prstGeom prst="rect">
            <a:avLst/>
          </a:prstGeom>
        </p:spPr>
        <p:txBody>
          <a:bodyPr>
            <a:spAutoFit/>
          </a:bodyPr>
          <a:lstStyle/>
          <a:p>
            <a:pPr algn="just"/>
            <a:r>
              <a:rPr lang="en-US" b="1" dirty="0">
                <a:solidFill>
                  <a:schemeClr val="bg1"/>
                </a:solidFill>
                <a:latin typeface="Times New Roman" panose="02020603050405020304" pitchFamily="18" charset="0"/>
                <a:cs typeface="Times New Roman" panose="02020603050405020304" pitchFamily="18" charset="0"/>
              </a:rPr>
              <a:t>SUPPORT VECTOR MACHINE CLASSIFICATION</a:t>
            </a:r>
          </a:p>
          <a:p>
            <a:pPr algn="just"/>
            <a:endParaRPr lang="en-US" b="1" dirty="0">
              <a:solidFill>
                <a:schemeClr val="bg1"/>
              </a:solidFill>
              <a:latin typeface="Times New Roman" panose="02020603050405020304" pitchFamily="18" charset="0"/>
              <a:cs typeface="Times New Roman" panose="02020603050405020304" pitchFamily="18" charset="0"/>
            </a:endParaRPr>
          </a:p>
          <a:p>
            <a:pPr algn="just"/>
            <a:r>
              <a:rPr lang="en-US" dirty="0">
                <a:solidFill>
                  <a:schemeClr val="bg1"/>
                </a:solidFill>
                <a:latin typeface="Times New Roman" panose="02020603050405020304" pitchFamily="18" charset="0"/>
                <a:cs typeface="Times New Roman" panose="02020603050405020304" pitchFamily="18" charset="0"/>
              </a:rPr>
              <a:t>SVM is a powerful for classification algorithm. </a:t>
            </a:r>
            <a:r>
              <a:rPr lang="en-US" dirty="0" smtClean="0">
                <a:solidFill>
                  <a:schemeClr val="bg1"/>
                </a:solidFill>
                <a:latin typeface="Times New Roman" panose="02020603050405020304" pitchFamily="18" charset="0"/>
                <a:cs typeface="Times New Roman" panose="02020603050405020304" pitchFamily="18" charset="0"/>
              </a:rPr>
              <a:t>SVM is used </a:t>
            </a:r>
            <a:r>
              <a:rPr lang="en-US" dirty="0">
                <a:solidFill>
                  <a:schemeClr val="bg1"/>
                </a:solidFill>
                <a:latin typeface="Times New Roman" panose="02020603050405020304" pitchFamily="18" charset="0"/>
                <a:cs typeface="Times New Roman" panose="02020603050405020304" pitchFamily="18" charset="0"/>
              </a:rPr>
              <a:t>because of its ability to handle large dataset well also SVM model is useful for binary classification like churn prediction.</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9" name="Rectangle 8"/>
          <p:cNvSpPr/>
          <p:nvPr/>
        </p:nvSpPr>
        <p:spPr>
          <a:xfrm>
            <a:off x="5044698" y="2437809"/>
            <a:ext cx="6096000" cy="1754326"/>
          </a:xfrm>
          <a:prstGeom prst="rect">
            <a:avLst/>
          </a:prstGeom>
        </p:spPr>
        <p:txBody>
          <a:bodyPr>
            <a:spAutoFit/>
          </a:bodyPr>
          <a:lstStyle/>
          <a:p>
            <a:pPr algn="just"/>
            <a:r>
              <a:rPr lang="en-US" b="1" dirty="0">
                <a:solidFill>
                  <a:schemeClr val="bg1"/>
                </a:solidFill>
                <a:latin typeface="Times New Roman" panose="02020603050405020304" pitchFamily="18" charset="0"/>
                <a:cs typeface="Times New Roman" panose="02020603050405020304" pitchFamily="18" charset="0"/>
              </a:rPr>
              <a:t>Random Forest Algorithm</a:t>
            </a:r>
          </a:p>
          <a:p>
            <a:pPr algn="just"/>
            <a:endParaRPr lang="en-US" b="1" dirty="0">
              <a:solidFill>
                <a:schemeClr val="bg1"/>
              </a:solidFill>
              <a:latin typeface="Times New Roman" panose="02020603050405020304" pitchFamily="18" charset="0"/>
              <a:cs typeface="Times New Roman" panose="02020603050405020304" pitchFamily="18" charset="0"/>
            </a:endParaRPr>
          </a:p>
          <a:p>
            <a:pPr algn="just"/>
            <a:r>
              <a:rPr lang="en-US" dirty="0" smtClean="0">
                <a:solidFill>
                  <a:schemeClr val="bg1"/>
                </a:solidFill>
                <a:latin typeface="Times New Roman" panose="02020603050405020304" pitchFamily="18" charset="0"/>
                <a:cs typeface="Times New Roman" panose="02020603050405020304" pitchFamily="18" charset="0"/>
              </a:rPr>
              <a:t>Random </a:t>
            </a:r>
            <a:r>
              <a:rPr lang="en-US" dirty="0">
                <a:solidFill>
                  <a:schemeClr val="bg1"/>
                </a:solidFill>
                <a:latin typeface="Times New Roman" panose="02020603050405020304" pitchFamily="18" charset="0"/>
                <a:cs typeface="Times New Roman" panose="02020603050405020304" pitchFamily="18" charset="0"/>
              </a:rPr>
              <a:t>forest algorithm because it handles both categorical and numerical features well. It also provides feature importance, which helps in understanding which features are most important in predicting churn.</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055095" y="1880298"/>
            <a:ext cx="3336092" cy="2498849"/>
          </a:xfrm>
          <a:prstGeom prst="rect">
            <a:avLst/>
          </a:prstGeom>
          <a:solidFill>
            <a:schemeClr val="accent1">
              <a:alpha val="0"/>
            </a:schemeClr>
          </a:solidFill>
        </p:spPr>
      </p:pic>
      <p:pic>
        <p:nvPicPr>
          <p:cNvPr id="7" name="Picture 6"/>
          <p:cNvPicPr>
            <a:picLocks noChangeAspect="1"/>
          </p:cNvPicPr>
          <p:nvPr/>
        </p:nvPicPr>
        <p:blipFill>
          <a:blip r:embed="rId4"/>
          <a:stretch>
            <a:fillRect/>
          </a:stretch>
        </p:blipFill>
        <p:spPr>
          <a:xfrm>
            <a:off x="7204127" y="4299083"/>
            <a:ext cx="4048450" cy="2024225"/>
          </a:xfrm>
          <a:prstGeom prst="rect">
            <a:avLst/>
          </a:prstGeom>
        </p:spPr>
      </p:pic>
    </p:spTree>
    <p:extLst>
      <p:ext uri="{BB962C8B-B14F-4D97-AF65-F5344CB8AC3E}">
        <p14:creationId xmlns:p14="http://schemas.microsoft.com/office/powerpoint/2010/main" val="4220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4669501" y="103166"/>
            <a:ext cx="2927404" cy="1844608"/>
          </a:xfrm>
        </p:spPr>
        <p:txBody>
          <a:bodyPr/>
          <a:lstStyle/>
          <a:p>
            <a:r>
              <a:rPr lang="en-US" sz="3600" dirty="0" smtClean="0"/>
              <a:t>RESULT</a:t>
            </a:r>
          </a:p>
          <a:p>
            <a:r>
              <a:rPr lang="en-US" sz="3600" dirty="0" smtClean="0"/>
              <a:t>AND </a:t>
            </a:r>
          </a:p>
          <a:p>
            <a:r>
              <a:rPr lang="en-US" sz="3600" dirty="0" smtClean="0"/>
              <a:t>DISCUSSION</a:t>
            </a:r>
            <a:endParaRPr lang="en-US" dirty="0"/>
          </a:p>
        </p:txBody>
      </p:sp>
      <p:sp>
        <p:nvSpPr>
          <p:cNvPr id="9" name="Rectangle 8"/>
          <p:cNvSpPr/>
          <p:nvPr/>
        </p:nvSpPr>
        <p:spPr>
          <a:xfrm>
            <a:off x="832710" y="1950904"/>
            <a:ext cx="10863989" cy="1200329"/>
          </a:xfrm>
          <a:prstGeom prst="rect">
            <a:avLst/>
          </a:prstGeom>
        </p:spPr>
        <p:txBody>
          <a:bodyPr wrap="square">
            <a:spAutoFit/>
          </a:bodyPr>
          <a:lstStyle/>
          <a:p>
            <a:pPr algn="just"/>
            <a:r>
              <a:rPr lang="en-US" b="1" dirty="0" smtClean="0">
                <a:solidFill>
                  <a:schemeClr val="bg1"/>
                </a:solidFill>
                <a:latin typeface="Times New Roman" panose="02020603050405020304" pitchFamily="18" charset="0"/>
                <a:cs typeface="Times New Roman" panose="02020603050405020304" pitchFamily="18" charset="0"/>
              </a:rPr>
              <a:t>Random Forest Algorithm</a:t>
            </a:r>
            <a:endParaRPr lang="en-US" b="1" dirty="0">
              <a:solidFill>
                <a:schemeClr val="bg1"/>
              </a:solidFill>
              <a:latin typeface="Times New Roman" panose="02020603050405020304" pitchFamily="18" charset="0"/>
              <a:cs typeface="Times New Roman" panose="02020603050405020304" pitchFamily="18" charset="0"/>
            </a:endParaRPr>
          </a:p>
          <a:p>
            <a:pPr algn="just"/>
            <a:endParaRPr lang="en-US" b="1" dirty="0">
              <a:solidFill>
                <a:schemeClr val="bg1"/>
              </a:solidFill>
              <a:latin typeface="Times New Roman" panose="02020603050405020304" pitchFamily="18" charset="0"/>
              <a:cs typeface="Times New Roman" panose="02020603050405020304" pitchFamily="18" charset="0"/>
            </a:endParaRPr>
          </a:p>
          <a:p>
            <a:pPr algn="just"/>
            <a:r>
              <a:rPr lang="en-US" dirty="0">
                <a:solidFill>
                  <a:schemeClr val="bg1"/>
                </a:solidFill>
                <a:latin typeface="Times New Roman" panose="02020603050405020304" pitchFamily="18" charset="0"/>
                <a:cs typeface="Times New Roman" panose="02020603050405020304" pitchFamily="18" charset="0"/>
              </a:rPr>
              <a:t>The classification report metrics provide insights into the model's performance for each class.</a:t>
            </a:r>
          </a:p>
          <a:p>
            <a:pPr algn="just"/>
            <a:r>
              <a:rPr lang="en-US" dirty="0">
                <a:solidFill>
                  <a:schemeClr val="bg1"/>
                </a:solidFill>
                <a:latin typeface="Times New Roman" panose="02020603050405020304" pitchFamily="18" charset="0"/>
                <a:cs typeface="Times New Roman" panose="02020603050405020304" pitchFamily="18" charset="0"/>
              </a:rPr>
              <a:t>The confusion matrix and classification report of the </a:t>
            </a:r>
            <a:r>
              <a:rPr lang="en-US" dirty="0" err="1" smtClean="0">
                <a:solidFill>
                  <a:schemeClr val="bg1"/>
                </a:solidFill>
                <a:latin typeface="Times New Roman" panose="02020603050405020304" pitchFamily="18" charset="0"/>
                <a:cs typeface="Times New Roman" panose="02020603050405020304" pitchFamily="18" charset="0"/>
              </a:rPr>
              <a:t>AdaBoost</a:t>
            </a:r>
            <a:r>
              <a:rPr lang="en-US" dirty="0" smtClean="0">
                <a:solidFill>
                  <a:schemeClr val="bg1"/>
                </a:solidFill>
                <a:latin typeface="Times New Roman" panose="02020603050405020304" pitchFamily="18" charset="0"/>
                <a:cs typeface="Times New Roman" panose="02020603050405020304" pitchFamily="18" charset="0"/>
              </a:rPr>
              <a:t> is </a:t>
            </a:r>
            <a:r>
              <a:rPr lang="en-US" dirty="0">
                <a:solidFill>
                  <a:schemeClr val="bg1"/>
                </a:solidFill>
                <a:latin typeface="Times New Roman" panose="02020603050405020304" pitchFamily="18" charset="0"/>
                <a:cs typeface="Times New Roman" panose="02020603050405020304" pitchFamily="18" charset="0"/>
              </a:rPr>
              <a:t>as shown below:</a:t>
            </a:r>
          </a:p>
        </p:txBody>
      </p:sp>
      <p:pic>
        <p:nvPicPr>
          <p:cNvPr id="5" name="Picture 4"/>
          <p:cNvPicPr>
            <a:picLocks noChangeAspect="1"/>
          </p:cNvPicPr>
          <p:nvPr/>
        </p:nvPicPr>
        <p:blipFill>
          <a:blip r:embed="rId3"/>
          <a:stretch>
            <a:fillRect/>
          </a:stretch>
        </p:blipFill>
        <p:spPr>
          <a:xfrm>
            <a:off x="1000690" y="3484696"/>
            <a:ext cx="4168317" cy="3049453"/>
          </a:xfrm>
          <a:prstGeom prst="rect">
            <a:avLst/>
          </a:prstGeom>
        </p:spPr>
      </p:pic>
      <p:graphicFrame>
        <p:nvGraphicFramePr>
          <p:cNvPr id="13" name="Table 12"/>
          <p:cNvGraphicFramePr>
            <a:graphicFrameLocks noGrp="1"/>
          </p:cNvGraphicFramePr>
          <p:nvPr>
            <p:extLst>
              <p:ext uri="{D42A27DB-BD31-4B8C-83A1-F6EECF244321}">
                <p14:modId xmlns:p14="http://schemas.microsoft.com/office/powerpoint/2010/main" val="3567934872"/>
              </p:ext>
            </p:extLst>
          </p:nvPr>
        </p:nvGraphicFramePr>
        <p:xfrm>
          <a:off x="6038850" y="3867150"/>
          <a:ext cx="5162550" cy="2152650"/>
        </p:xfrm>
        <a:graphic>
          <a:graphicData uri="http://schemas.openxmlformats.org/drawingml/2006/table">
            <a:tbl>
              <a:tblPr>
                <a:tableStyleId>{5C22544A-7EE6-4342-B048-85BDC9FD1C3A}</a:tableStyleId>
              </a:tblPr>
              <a:tblGrid>
                <a:gridCol w="1032510"/>
                <a:gridCol w="1032510"/>
                <a:gridCol w="1032510"/>
                <a:gridCol w="1032510"/>
                <a:gridCol w="1032510"/>
              </a:tblGrid>
              <a:tr h="430530">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2">
                        <a:lumMod val="20000"/>
                        <a:lumOff val="80000"/>
                        <a:alpha val="99000"/>
                      </a:schemeClr>
                    </a:solidFill>
                  </a:tcPr>
                </a:tc>
                <a:tc>
                  <a:txBody>
                    <a:bodyPr/>
                    <a:lstStyle/>
                    <a:p>
                      <a:pPr algn="l" fontAlgn="b"/>
                      <a:r>
                        <a:rPr lang="en-US" sz="1600" u="none" strike="noStrike" dirty="0">
                          <a:effectLst/>
                        </a:rPr>
                        <a:t>precision</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2">
                        <a:lumMod val="20000"/>
                        <a:lumOff val="80000"/>
                        <a:alpha val="99000"/>
                      </a:schemeClr>
                    </a:solidFill>
                  </a:tcPr>
                </a:tc>
                <a:tc>
                  <a:txBody>
                    <a:bodyPr/>
                    <a:lstStyle/>
                    <a:p>
                      <a:pPr algn="l" fontAlgn="b"/>
                      <a:r>
                        <a:rPr lang="en-US" sz="1600" u="none" strike="noStrike">
                          <a:effectLst/>
                        </a:rPr>
                        <a:t>recall</a:t>
                      </a:r>
                      <a:endParaRPr lang="en-US" sz="1600" b="0" i="0" u="none" strike="noStrike">
                        <a:solidFill>
                          <a:srgbClr val="000000"/>
                        </a:solidFill>
                        <a:effectLst/>
                        <a:latin typeface="Calibri" panose="020F0502020204030204" pitchFamily="34" charset="0"/>
                      </a:endParaRPr>
                    </a:p>
                  </a:txBody>
                  <a:tcPr marL="9525" marR="9525" marT="9525" marB="0" anchor="b">
                    <a:solidFill>
                      <a:schemeClr val="accent2">
                        <a:lumMod val="20000"/>
                        <a:lumOff val="80000"/>
                        <a:alpha val="99000"/>
                      </a:schemeClr>
                    </a:solidFill>
                  </a:tcPr>
                </a:tc>
                <a:tc>
                  <a:txBody>
                    <a:bodyPr/>
                    <a:lstStyle/>
                    <a:p>
                      <a:pPr algn="l" fontAlgn="b"/>
                      <a:r>
                        <a:rPr lang="en-US" sz="1600" u="none" strike="noStrike">
                          <a:effectLst/>
                        </a:rPr>
                        <a:t>f1-score</a:t>
                      </a:r>
                      <a:endParaRPr lang="en-US" sz="1600" b="0" i="0" u="none" strike="noStrike">
                        <a:solidFill>
                          <a:srgbClr val="000000"/>
                        </a:solidFill>
                        <a:effectLst/>
                        <a:latin typeface="Calibri" panose="020F0502020204030204" pitchFamily="34" charset="0"/>
                      </a:endParaRPr>
                    </a:p>
                  </a:txBody>
                  <a:tcPr marL="9525" marR="9525" marT="9525" marB="0" anchor="b">
                    <a:solidFill>
                      <a:schemeClr val="accent2">
                        <a:lumMod val="20000"/>
                        <a:lumOff val="80000"/>
                        <a:alpha val="99000"/>
                      </a:schemeClr>
                    </a:solidFill>
                  </a:tcPr>
                </a:tc>
                <a:tc>
                  <a:txBody>
                    <a:bodyPr/>
                    <a:lstStyle/>
                    <a:p>
                      <a:pPr algn="l" fontAlgn="b"/>
                      <a:r>
                        <a:rPr lang="en-US" sz="1600" u="none" strike="noStrike">
                          <a:effectLst/>
                        </a:rPr>
                        <a:t>support</a:t>
                      </a:r>
                      <a:endParaRPr lang="en-US" sz="1600" b="0" i="0" u="none" strike="noStrike">
                        <a:solidFill>
                          <a:srgbClr val="000000"/>
                        </a:solidFill>
                        <a:effectLst/>
                        <a:latin typeface="Calibri" panose="020F0502020204030204" pitchFamily="34" charset="0"/>
                      </a:endParaRPr>
                    </a:p>
                  </a:txBody>
                  <a:tcPr marL="9525" marR="9525" marT="9525" marB="0" anchor="b">
                    <a:solidFill>
                      <a:schemeClr val="accent2">
                        <a:lumMod val="20000"/>
                        <a:lumOff val="80000"/>
                        <a:alpha val="99000"/>
                      </a:schemeClr>
                    </a:solidFill>
                  </a:tcPr>
                </a:tc>
              </a:tr>
              <a:tr h="430530">
                <a:tc>
                  <a:txBody>
                    <a:bodyPr/>
                    <a:lstStyle/>
                    <a:p>
                      <a:pPr algn="r" fontAlgn="b"/>
                      <a:r>
                        <a:rPr lang="en-US" sz="1600" u="none" strike="noStrike" dirty="0">
                          <a:effectLst/>
                        </a:rPr>
                        <a:t>0</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2">
                        <a:lumMod val="20000"/>
                        <a:lumOff val="80000"/>
                        <a:alpha val="99000"/>
                      </a:schemeClr>
                    </a:solidFill>
                  </a:tcPr>
                </a:tc>
                <a:tc>
                  <a:txBody>
                    <a:bodyPr/>
                    <a:lstStyle/>
                    <a:p>
                      <a:pPr algn="r" fontAlgn="b"/>
                      <a:r>
                        <a:rPr lang="en-US" sz="1600" u="none" strike="noStrike" dirty="0">
                          <a:effectLst/>
                        </a:rPr>
                        <a:t>0.83</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2">
                        <a:lumMod val="20000"/>
                        <a:lumOff val="80000"/>
                        <a:alpha val="99000"/>
                      </a:schemeClr>
                    </a:solidFill>
                  </a:tcPr>
                </a:tc>
                <a:tc>
                  <a:txBody>
                    <a:bodyPr/>
                    <a:lstStyle/>
                    <a:p>
                      <a:pPr algn="r" fontAlgn="b"/>
                      <a:r>
                        <a:rPr lang="en-US" sz="1600" u="none" strike="noStrike">
                          <a:effectLst/>
                        </a:rPr>
                        <a:t>0.89</a:t>
                      </a:r>
                      <a:endParaRPr lang="en-US" sz="1600" b="0" i="0" u="none" strike="noStrike">
                        <a:solidFill>
                          <a:srgbClr val="000000"/>
                        </a:solidFill>
                        <a:effectLst/>
                        <a:latin typeface="Calibri" panose="020F0502020204030204" pitchFamily="34" charset="0"/>
                      </a:endParaRPr>
                    </a:p>
                  </a:txBody>
                  <a:tcPr marL="9525" marR="9525" marT="9525" marB="0" anchor="b">
                    <a:solidFill>
                      <a:schemeClr val="accent2">
                        <a:lumMod val="20000"/>
                        <a:lumOff val="80000"/>
                        <a:alpha val="99000"/>
                      </a:schemeClr>
                    </a:solidFill>
                  </a:tcPr>
                </a:tc>
                <a:tc>
                  <a:txBody>
                    <a:bodyPr/>
                    <a:lstStyle/>
                    <a:p>
                      <a:pPr algn="r" fontAlgn="b"/>
                      <a:r>
                        <a:rPr lang="en-US" sz="1600" u="none" strike="noStrike">
                          <a:effectLst/>
                        </a:rPr>
                        <a:t>0.86</a:t>
                      </a:r>
                      <a:endParaRPr lang="en-US" sz="1600" b="0" i="0" u="none" strike="noStrike">
                        <a:solidFill>
                          <a:srgbClr val="000000"/>
                        </a:solidFill>
                        <a:effectLst/>
                        <a:latin typeface="Calibri" panose="020F0502020204030204" pitchFamily="34" charset="0"/>
                      </a:endParaRPr>
                    </a:p>
                  </a:txBody>
                  <a:tcPr marL="9525" marR="9525" marT="9525" marB="0" anchor="b">
                    <a:solidFill>
                      <a:schemeClr val="accent2">
                        <a:lumMod val="20000"/>
                        <a:lumOff val="80000"/>
                        <a:alpha val="99000"/>
                      </a:schemeClr>
                    </a:solidFill>
                  </a:tcPr>
                </a:tc>
                <a:tc>
                  <a:txBody>
                    <a:bodyPr/>
                    <a:lstStyle/>
                    <a:p>
                      <a:pPr algn="r" fontAlgn="b"/>
                      <a:r>
                        <a:rPr lang="en-US" sz="1600" u="none" strike="noStrike" dirty="0">
                          <a:effectLst/>
                        </a:rPr>
                        <a:t>1033</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2">
                        <a:lumMod val="20000"/>
                        <a:lumOff val="80000"/>
                        <a:alpha val="99000"/>
                      </a:schemeClr>
                    </a:solidFill>
                  </a:tcPr>
                </a:tc>
              </a:tr>
              <a:tr h="430530">
                <a:tc>
                  <a:txBody>
                    <a:bodyPr/>
                    <a:lstStyle/>
                    <a:p>
                      <a:pPr algn="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solidFill>
                      <a:schemeClr val="accent2">
                        <a:lumMod val="20000"/>
                        <a:lumOff val="80000"/>
                        <a:alpha val="99000"/>
                      </a:schemeClr>
                    </a:solidFill>
                  </a:tcPr>
                </a:tc>
                <a:tc>
                  <a:txBody>
                    <a:bodyPr/>
                    <a:lstStyle/>
                    <a:p>
                      <a:pPr algn="r" fontAlgn="b"/>
                      <a:r>
                        <a:rPr lang="en-US" sz="1600" u="none" strike="noStrike" dirty="0">
                          <a:effectLst/>
                        </a:rPr>
                        <a:t>0.63</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2">
                        <a:lumMod val="20000"/>
                        <a:lumOff val="80000"/>
                        <a:alpha val="99000"/>
                      </a:schemeClr>
                    </a:solidFill>
                  </a:tcPr>
                </a:tc>
                <a:tc>
                  <a:txBody>
                    <a:bodyPr/>
                    <a:lstStyle/>
                    <a:p>
                      <a:pPr algn="r" fontAlgn="b"/>
                      <a:r>
                        <a:rPr lang="en-US" sz="1600" u="none" strike="noStrike" dirty="0">
                          <a:effectLst/>
                        </a:rPr>
                        <a:t>0.49</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2">
                        <a:lumMod val="20000"/>
                        <a:lumOff val="80000"/>
                        <a:alpha val="99000"/>
                      </a:schemeClr>
                    </a:solidFill>
                  </a:tcPr>
                </a:tc>
                <a:tc>
                  <a:txBody>
                    <a:bodyPr/>
                    <a:lstStyle/>
                    <a:p>
                      <a:pPr algn="r" fontAlgn="b"/>
                      <a:r>
                        <a:rPr lang="en-US" sz="1600" u="none" strike="noStrike">
                          <a:effectLst/>
                        </a:rPr>
                        <a:t>0.55</a:t>
                      </a:r>
                      <a:endParaRPr lang="en-US" sz="1600" b="0" i="0" u="none" strike="noStrike">
                        <a:solidFill>
                          <a:srgbClr val="000000"/>
                        </a:solidFill>
                        <a:effectLst/>
                        <a:latin typeface="Calibri" panose="020F0502020204030204" pitchFamily="34" charset="0"/>
                      </a:endParaRPr>
                    </a:p>
                  </a:txBody>
                  <a:tcPr marL="9525" marR="9525" marT="9525" marB="0" anchor="b">
                    <a:solidFill>
                      <a:schemeClr val="accent2">
                        <a:lumMod val="20000"/>
                        <a:lumOff val="80000"/>
                        <a:alpha val="99000"/>
                      </a:schemeClr>
                    </a:solidFill>
                  </a:tcPr>
                </a:tc>
                <a:tc>
                  <a:txBody>
                    <a:bodyPr/>
                    <a:lstStyle/>
                    <a:p>
                      <a:pPr algn="r" fontAlgn="b"/>
                      <a:r>
                        <a:rPr lang="en-US" sz="1600" u="none" strike="noStrike">
                          <a:effectLst/>
                        </a:rPr>
                        <a:t>374</a:t>
                      </a:r>
                      <a:endParaRPr lang="en-US" sz="1600" b="0" i="0" u="none" strike="noStrike">
                        <a:solidFill>
                          <a:srgbClr val="000000"/>
                        </a:solidFill>
                        <a:effectLst/>
                        <a:latin typeface="Calibri" panose="020F0502020204030204" pitchFamily="34" charset="0"/>
                      </a:endParaRPr>
                    </a:p>
                  </a:txBody>
                  <a:tcPr marL="9525" marR="9525" marT="9525" marB="0" anchor="b">
                    <a:solidFill>
                      <a:schemeClr val="accent2">
                        <a:lumMod val="20000"/>
                        <a:lumOff val="80000"/>
                        <a:alpha val="99000"/>
                      </a:schemeClr>
                    </a:solidFill>
                  </a:tcPr>
                </a:tc>
              </a:tr>
              <a:tr h="430530">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solidFill>
                      <a:schemeClr val="accent2">
                        <a:lumMod val="20000"/>
                        <a:lumOff val="80000"/>
                        <a:alpha val="99000"/>
                      </a:schemeClr>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solidFill>
                      <a:schemeClr val="accent2">
                        <a:lumMod val="20000"/>
                        <a:lumOff val="80000"/>
                        <a:alpha val="99000"/>
                      </a:schemeClr>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2">
                        <a:lumMod val="20000"/>
                        <a:lumOff val="80000"/>
                        <a:alpha val="99000"/>
                      </a:schemeClr>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2">
                        <a:lumMod val="20000"/>
                        <a:lumOff val="80000"/>
                        <a:alpha val="99000"/>
                      </a:schemeClr>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solidFill>
                      <a:schemeClr val="accent2">
                        <a:lumMod val="20000"/>
                        <a:lumOff val="80000"/>
                        <a:alpha val="99000"/>
                      </a:schemeClr>
                    </a:solidFill>
                  </a:tcPr>
                </a:tc>
              </a:tr>
              <a:tr h="430530">
                <a:tc>
                  <a:txBody>
                    <a:bodyPr/>
                    <a:lstStyle/>
                    <a:p>
                      <a:pPr algn="l" fontAlgn="b"/>
                      <a:r>
                        <a:rPr lang="en-US" sz="1600" u="none" strike="noStrike">
                          <a:effectLst/>
                        </a:rPr>
                        <a:t>accuracy</a:t>
                      </a:r>
                      <a:endParaRPr lang="en-US" sz="1600" b="0" i="0" u="none" strike="noStrike">
                        <a:solidFill>
                          <a:srgbClr val="000000"/>
                        </a:solidFill>
                        <a:effectLst/>
                        <a:latin typeface="Calibri" panose="020F0502020204030204" pitchFamily="34" charset="0"/>
                      </a:endParaRPr>
                    </a:p>
                  </a:txBody>
                  <a:tcPr marL="9525" marR="9525" marT="9525" marB="0" anchor="b">
                    <a:solidFill>
                      <a:schemeClr val="accent2">
                        <a:lumMod val="20000"/>
                        <a:lumOff val="80000"/>
                        <a:alpha val="99000"/>
                      </a:schemeClr>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solidFill>
                      <a:schemeClr val="accent2">
                        <a:lumMod val="20000"/>
                        <a:lumOff val="80000"/>
                        <a:alpha val="99000"/>
                      </a:schemeClr>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2">
                        <a:lumMod val="20000"/>
                        <a:lumOff val="80000"/>
                        <a:alpha val="99000"/>
                      </a:schemeClr>
                    </a:solidFill>
                  </a:tcPr>
                </a:tc>
                <a:tc>
                  <a:txBody>
                    <a:bodyPr/>
                    <a:lstStyle/>
                    <a:p>
                      <a:pPr algn="r" fontAlgn="b"/>
                      <a:r>
                        <a:rPr lang="en-US" sz="1600" u="none" strike="noStrike" dirty="0">
                          <a:effectLst/>
                        </a:rPr>
                        <a:t>0.79</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2">
                        <a:lumMod val="20000"/>
                        <a:lumOff val="80000"/>
                        <a:alpha val="99000"/>
                      </a:schemeClr>
                    </a:solidFill>
                  </a:tcPr>
                </a:tc>
                <a:tc>
                  <a:txBody>
                    <a:bodyPr/>
                    <a:lstStyle/>
                    <a:p>
                      <a:pPr algn="r" fontAlgn="b"/>
                      <a:r>
                        <a:rPr lang="en-US" sz="1600" u="none" strike="noStrike" dirty="0">
                          <a:effectLst/>
                        </a:rPr>
                        <a:t>1407</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2">
                        <a:lumMod val="20000"/>
                        <a:lumOff val="80000"/>
                        <a:alpha val="99000"/>
                      </a:schemeClr>
                    </a:solidFill>
                  </a:tcPr>
                </a:tc>
              </a:tr>
            </a:tbl>
          </a:graphicData>
        </a:graphic>
      </p:graphicFrame>
    </p:spTree>
    <p:extLst>
      <p:ext uri="{BB962C8B-B14F-4D97-AF65-F5344CB8AC3E}">
        <p14:creationId xmlns:p14="http://schemas.microsoft.com/office/powerpoint/2010/main" val="3496528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4669501" y="103166"/>
            <a:ext cx="2927404" cy="1844608"/>
          </a:xfrm>
        </p:spPr>
        <p:txBody>
          <a:bodyPr/>
          <a:lstStyle/>
          <a:p>
            <a:r>
              <a:rPr lang="en-US" sz="3600" dirty="0" smtClean="0"/>
              <a:t>RESULT</a:t>
            </a:r>
          </a:p>
          <a:p>
            <a:r>
              <a:rPr lang="en-US" sz="3600" dirty="0" smtClean="0"/>
              <a:t>AND </a:t>
            </a:r>
          </a:p>
          <a:p>
            <a:r>
              <a:rPr lang="en-US" sz="3600" dirty="0" smtClean="0"/>
              <a:t>DISCUSSION</a:t>
            </a:r>
            <a:endParaRPr lang="en-US" dirty="0"/>
          </a:p>
        </p:txBody>
      </p:sp>
      <p:sp>
        <p:nvSpPr>
          <p:cNvPr id="9" name="Rectangle 8"/>
          <p:cNvSpPr/>
          <p:nvPr/>
        </p:nvSpPr>
        <p:spPr>
          <a:xfrm>
            <a:off x="832710" y="1950904"/>
            <a:ext cx="10863989" cy="1200329"/>
          </a:xfrm>
          <a:prstGeom prst="rect">
            <a:avLst/>
          </a:prstGeom>
        </p:spPr>
        <p:txBody>
          <a:bodyPr wrap="square">
            <a:spAutoFit/>
          </a:bodyPr>
          <a:lstStyle/>
          <a:p>
            <a:pPr algn="just"/>
            <a:r>
              <a:rPr lang="en-US" b="1" dirty="0" smtClean="0">
                <a:solidFill>
                  <a:schemeClr val="bg1"/>
                </a:solidFill>
                <a:latin typeface="Times New Roman" panose="02020603050405020304" pitchFamily="18" charset="0"/>
                <a:cs typeface="Times New Roman" panose="02020603050405020304" pitchFamily="18" charset="0"/>
              </a:rPr>
              <a:t>Support Vector  Machine Algorithm</a:t>
            </a:r>
            <a:endParaRPr lang="en-US" b="1" dirty="0">
              <a:solidFill>
                <a:schemeClr val="bg1"/>
              </a:solidFill>
              <a:latin typeface="Times New Roman" panose="02020603050405020304" pitchFamily="18" charset="0"/>
              <a:cs typeface="Times New Roman" panose="02020603050405020304" pitchFamily="18" charset="0"/>
            </a:endParaRPr>
          </a:p>
          <a:p>
            <a:pPr algn="just"/>
            <a:endParaRPr lang="en-US" b="1" dirty="0">
              <a:solidFill>
                <a:schemeClr val="bg1"/>
              </a:solidFill>
              <a:latin typeface="Times New Roman" panose="02020603050405020304" pitchFamily="18" charset="0"/>
              <a:cs typeface="Times New Roman" panose="02020603050405020304" pitchFamily="18" charset="0"/>
            </a:endParaRPr>
          </a:p>
          <a:p>
            <a:pPr algn="just"/>
            <a:r>
              <a:rPr lang="en-US" dirty="0">
                <a:solidFill>
                  <a:schemeClr val="bg1"/>
                </a:solidFill>
                <a:latin typeface="Times New Roman" panose="02020603050405020304" pitchFamily="18" charset="0"/>
                <a:cs typeface="Times New Roman" panose="02020603050405020304" pitchFamily="18" charset="0"/>
              </a:rPr>
              <a:t>The classification report metrics provide insights into the model's performance for each class.</a:t>
            </a:r>
          </a:p>
          <a:p>
            <a:pPr algn="just"/>
            <a:r>
              <a:rPr lang="en-US" dirty="0">
                <a:solidFill>
                  <a:schemeClr val="bg1"/>
                </a:solidFill>
                <a:latin typeface="Times New Roman" panose="02020603050405020304" pitchFamily="18" charset="0"/>
                <a:cs typeface="Times New Roman" panose="02020603050405020304" pitchFamily="18" charset="0"/>
              </a:rPr>
              <a:t>The confusion matrix and classification report of the </a:t>
            </a:r>
            <a:r>
              <a:rPr lang="en-US" dirty="0" smtClean="0">
                <a:solidFill>
                  <a:schemeClr val="bg1"/>
                </a:solidFill>
                <a:latin typeface="Times New Roman" panose="02020603050405020304" pitchFamily="18" charset="0"/>
                <a:cs typeface="Times New Roman" panose="02020603050405020304" pitchFamily="18" charset="0"/>
              </a:rPr>
              <a:t>SVM is </a:t>
            </a:r>
            <a:r>
              <a:rPr lang="en-US" dirty="0">
                <a:solidFill>
                  <a:schemeClr val="bg1"/>
                </a:solidFill>
                <a:latin typeface="Times New Roman" panose="02020603050405020304" pitchFamily="18" charset="0"/>
                <a:cs typeface="Times New Roman" panose="02020603050405020304" pitchFamily="18" charset="0"/>
              </a:rPr>
              <a:t>as shown below:</a:t>
            </a:r>
          </a:p>
        </p:txBody>
      </p:sp>
      <p:graphicFrame>
        <p:nvGraphicFramePr>
          <p:cNvPr id="2" name="Table 1"/>
          <p:cNvGraphicFramePr>
            <a:graphicFrameLocks noGrp="1"/>
          </p:cNvGraphicFramePr>
          <p:nvPr>
            <p:extLst>
              <p:ext uri="{D42A27DB-BD31-4B8C-83A1-F6EECF244321}">
                <p14:modId xmlns:p14="http://schemas.microsoft.com/office/powerpoint/2010/main" val="2711373630"/>
              </p:ext>
            </p:extLst>
          </p:nvPr>
        </p:nvGraphicFramePr>
        <p:xfrm>
          <a:off x="5829300" y="3543300"/>
          <a:ext cx="5105400" cy="2552700"/>
        </p:xfrm>
        <a:graphic>
          <a:graphicData uri="http://schemas.openxmlformats.org/drawingml/2006/table">
            <a:tbl>
              <a:tblPr>
                <a:tableStyleId>{5C22544A-7EE6-4342-B048-85BDC9FD1C3A}</a:tableStyleId>
              </a:tblPr>
              <a:tblGrid>
                <a:gridCol w="1021080"/>
                <a:gridCol w="1021080"/>
                <a:gridCol w="1021080"/>
                <a:gridCol w="1021080"/>
                <a:gridCol w="1021080"/>
              </a:tblGrid>
              <a:tr h="425450">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bg2">
                        <a:lumMod val="40000"/>
                        <a:lumOff val="60000"/>
                      </a:schemeClr>
                    </a:solidFill>
                  </a:tcPr>
                </a:tc>
                <a:tc>
                  <a:txBody>
                    <a:bodyPr/>
                    <a:lstStyle/>
                    <a:p>
                      <a:pPr algn="l" fontAlgn="b"/>
                      <a:r>
                        <a:rPr lang="en-US" sz="1600" u="none" strike="noStrike" dirty="0">
                          <a:effectLst/>
                        </a:rPr>
                        <a:t>precision</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bg2">
                        <a:lumMod val="40000"/>
                        <a:lumOff val="60000"/>
                      </a:schemeClr>
                    </a:solidFill>
                  </a:tcPr>
                </a:tc>
                <a:tc>
                  <a:txBody>
                    <a:bodyPr/>
                    <a:lstStyle/>
                    <a:p>
                      <a:pPr algn="l" fontAlgn="b"/>
                      <a:r>
                        <a:rPr lang="en-US" sz="1600" u="none" strike="noStrike">
                          <a:effectLst/>
                        </a:rPr>
                        <a:t>recall</a:t>
                      </a:r>
                      <a:endParaRPr lang="en-US" sz="1600" b="0" i="0" u="none" strike="noStrike">
                        <a:solidFill>
                          <a:srgbClr val="000000"/>
                        </a:solidFill>
                        <a:effectLst/>
                        <a:latin typeface="Calibri" panose="020F0502020204030204" pitchFamily="34" charset="0"/>
                      </a:endParaRPr>
                    </a:p>
                  </a:txBody>
                  <a:tcPr marL="9525" marR="9525" marT="9525" marB="0" anchor="b">
                    <a:solidFill>
                      <a:schemeClr val="bg2">
                        <a:lumMod val="40000"/>
                        <a:lumOff val="60000"/>
                      </a:schemeClr>
                    </a:solidFill>
                  </a:tcPr>
                </a:tc>
                <a:tc>
                  <a:txBody>
                    <a:bodyPr/>
                    <a:lstStyle/>
                    <a:p>
                      <a:pPr algn="l" fontAlgn="b"/>
                      <a:r>
                        <a:rPr lang="en-US" sz="1600" u="none" strike="noStrike">
                          <a:effectLst/>
                        </a:rPr>
                        <a:t>f1-score</a:t>
                      </a:r>
                      <a:endParaRPr lang="en-US" sz="1600" b="0" i="0" u="none" strike="noStrike">
                        <a:solidFill>
                          <a:srgbClr val="000000"/>
                        </a:solidFill>
                        <a:effectLst/>
                        <a:latin typeface="Calibri" panose="020F0502020204030204" pitchFamily="34" charset="0"/>
                      </a:endParaRPr>
                    </a:p>
                  </a:txBody>
                  <a:tcPr marL="9525" marR="9525" marT="9525" marB="0" anchor="b">
                    <a:solidFill>
                      <a:schemeClr val="bg2">
                        <a:lumMod val="40000"/>
                        <a:lumOff val="60000"/>
                      </a:schemeClr>
                    </a:solidFill>
                  </a:tcPr>
                </a:tc>
                <a:tc>
                  <a:txBody>
                    <a:bodyPr/>
                    <a:lstStyle/>
                    <a:p>
                      <a:pPr algn="l" fontAlgn="b"/>
                      <a:r>
                        <a:rPr lang="en-US" sz="1600" u="none" strike="noStrike">
                          <a:effectLst/>
                        </a:rPr>
                        <a:t>support</a:t>
                      </a:r>
                      <a:endParaRPr lang="en-US" sz="1600" b="0" i="0" u="none" strike="noStrike">
                        <a:solidFill>
                          <a:srgbClr val="000000"/>
                        </a:solidFill>
                        <a:effectLst/>
                        <a:latin typeface="Calibri" panose="020F0502020204030204" pitchFamily="34" charset="0"/>
                      </a:endParaRPr>
                    </a:p>
                  </a:txBody>
                  <a:tcPr marL="9525" marR="9525" marT="9525" marB="0" anchor="b">
                    <a:solidFill>
                      <a:schemeClr val="bg2">
                        <a:lumMod val="40000"/>
                        <a:lumOff val="60000"/>
                      </a:schemeClr>
                    </a:solidFill>
                  </a:tcPr>
                </a:tc>
              </a:tr>
              <a:tr h="425450">
                <a:tc>
                  <a:txBody>
                    <a:bodyPr/>
                    <a:lstStyle/>
                    <a:p>
                      <a:pPr algn="l" fontAlgn="b"/>
                      <a:endParaRPr lang="en-US" sz="1600" u="none" strike="noStrike" kern="1200" dirty="0">
                        <a:solidFill>
                          <a:schemeClr val="dk1"/>
                        </a:solidFill>
                        <a:effectLst/>
                        <a:latin typeface="+mn-lt"/>
                        <a:ea typeface="+mn-ea"/>
                        <a:cs typeface="+mn-cs"/>
                      </a:endParaRPr>
                    </a:p>
                  </a:txBody>
                  <a:tcPr marL="9525" marR="9525" marT="9525" marB="0" anchor="b">
                    <a:solidFill>
                      <a:schemeClr val="bg2">
                        <a:lumMod val="40000"/>
                        <a:lumOff val="60000"/>
                      </a:schemeClr>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bg2">
                        <a:lumMod val="40000"/>
                        <a:lumOff val="60000"/>
                      </a:schemeClr>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bg2">
                        <a:lumMod val="40000"/>
                        <a:lumOff val="60000"/>
                      </a:schemeClr>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solidFill>
                      <a:schemeClr val="bg2">
                        <a:lumMod val="40000"/>
                        <a:lumOff val="60000"/>
                      </a:schemeClr>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solidFill>
                      <a:schemeClr val="bg2">
                        <a:lumMod val="40000"/>
                        <a:lumOff val="60000"/>
                      </a:schemeClr>
                    </a:solidFill>
                  </a:tcPr>
                </a:tc>
              </a:tr>
              <a:tr h="425450">
                <a:tc>
                  <a:txBody>
                    <a:bodyPr/>
                    <a:lstStyle/>
                    <a:p>
                      <a:pPr algn="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b">
                    <a:solidFill>
                      <a:schemeClr val="bg2">
                        <a:lumMod val="40000"/>
                        <a:lumOff val="60000"/>
                      </a:schemeClr>
                    </a:solidFill>
                  </a:tcPr>
                </a:tc>
                <a:tc>
                  <a:txBody>
                    <a:bodyPr/>
                    <a:lstStyle/>
                    <a:p>
                      <a:pPr algn="r" fontAlgn="b"/>
                      <a:r>
                        <a:rPr lang="en-US" sz="1600" u="none" strike="noStrike">
                          <a:effectLst/>
                        </a:rPr>
                        <a:t>0.82</a:t>
                      </a:r>
                      <a:endParaRPr lang="en-US" sz="1600" b="0" i="0" u="none" strike="noStrike">
                        <a:solidFill>
                          <a:srgbClr val="000000"/>
                        </a:solidFill>
                        <a:effectLst/>
                        <a:latin typeface="Calibri" panose="020F0502020204030204" pitchFamily="34" charset="0"/>
                      </a:endParaRPr>
                    </a:p>
                  </a:txBody>
                  <a:tcPr marL="9525" marR="9525" marT="9525" marB="0" anchor="b">
                    <a:solidFill>
                      <a:schemeClr val="bg2">
                        <a:lumMod val="40000"/>
                        <a:lumOff val="60000"/>
                      </a:schemeClr>
                    </a:solidFill>
                  </a:tcPr>
                </a:tc>
                <a:tc>
                  <a:txBody>
                    <a:bodyPr/>
                    <a:lstStyle/>
                    <a:p>
                      <a:pPr algn="r" fontAlgn="b"/>
                      <a:r>
                        <a:rPr lang="en-US" sz="1600" u="none" strike="noStrike" dirty="0">
                          <a:effectLst/>
                        </a:rPr>
                        <a:t>0.9</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bg2">
                        <a:lumMod val="40000"/>
                        <a:lumOff val="60000"/>
                      </a:schemeClr>
                    </a:solidFill>
                  </a:tcPr>
                </a:tc>
                <a:tc>
                  <a:txBody>
                    <a:bodyPr/>
                    <a:lstStyle/>
                    <a:p>
                      <a:pPr algn="r" fontAlgn="b"/>
                      <a:r>
                        <a:rPr lang="en-US" sz="1600" u="none" strike="noStrike" dirty="0">
                          <a:effectLst/>
                        </a:rPr>
                        <a:t>0.86</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bg2">
                        <a:lumMod val="40000"/>
                        <a:lumOff val="60000"/>
                      </a:schemeClr>
                    </a:solidFill>
                  </a:tcPr>
                </a:tc>
                <a:tc>
                  <a:txBody>
                    <a:bodyPr/>
                    <a:lstStyle/>
                    <a:p>
                      <a:pPr algn="r" fontAlgn="b"/>
                      <a:r>
                        <a:rPr lang="en-US" sz="1600" u="none" strike="noStrike">
                          <a:effectLst/>
                        </a:rPr>
                        <a:t>1033</a:t>
                      </a:r>
                      <a:endParaRPr lang="en-US" sz="1600" b="0" i="0" u="none" strike="noStrike">
                        <a:solidFill>
                          <a:srgbClr val="000000"/>
                        </a:solidFill>
                        <a:effectLst/>
                        <a:latin typeface="Calibri" panose="020F0502020204030204" pitchFamily="34" charset="0"/>
                      </a:endParaRPr>
                    </a:p>
                  </a:txBody>
                  <a:tcPr marL="9525" marR="9525" marT="9525" marB="0" anchor="b">
                    <a:solidFill>
                      <a:schemeClr val="bg2">
                        <a:lumMod val="40000"/>
                        <a:lumOff val="60000"/>
                      </a:schemeClr>
                    </a:solidFill>
                  </a:tcPr>
                </a:tc>
              </a:tr>
              <a:tr h="425450">
                <a:tc>
                  <a:txBody>
                    <a:bodyPr/>
                    <a:lstStyle/>
                    <a:p>
                      <a:pPr algn="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solidFill>
                      <a:schemeClr val="bg2">
                        <a:lumMod val="40000"/>
                        <a:lumOff val="60000"/>
                      </a:schemeClr>
                    </a:solidFill>
                  </a:tcPr>
                </a:tc>
                <a:tc>
                  <a:txBody>
                    <a:bodyPr/>
                    <a:lstStyle/>
                    <a:p>
                      <a:pPr algn="r" fontAlgn="b"/>
                      <a:r>
                        <a:rPr lang="en-US" sz="1600" u="none" strike="noStrike">
                          <a:effectLst/>
                        </a:rPr>
                        <a:t>0.63</a:t>
                      </a:r>
                      <a:endParaRPr lang="en-US" sz="1600" b="0" i="0" u="none" strike="noStrike">
                        <a:solidFill>
                          <a:srgbClr val="000000"/>
                        </a:solidFill>
                        <a:effectLst/>
                        <a:latin typeface="Calibri" panose="020F0502020204030204" pitchFamily="34" charset="0"/>
                      </a:endParaRPr>
                    </a:p>
                  </a:txBody>
                  <a:tcPr marL="9525" marR="9525" marT="9525" marB="0" anchor="b">
                    <a:solidFill>
                      <a:schemeClr val="bg2">
                        <a:lumMod val="40000"/>
                        <a:lumOff val="60000"/>
                      </a:schemeClr>
                    </a:solidFill>
                  </a:tcPr>
                </a:tc>
                <a:tc>
                  <a:txBody>
                    <a:bodyPr/>
                    <a:lstStyle/>
                    <a:p>
                      <a:pPr algn="r" fontAlgn="b"/>
                      <a:r>
                        <a:rPr lang="en-US" sz="1600" u="none" strike="noStrike" dirty="0">
                          <a:effectLst/>
                        </a:rPr>
                        <a:t>0.47</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bg2">
                        <a:lumMod val="40000"/>
                        <a:lumOff val="60000"/>
                      </a:schemeClr>
                    </a:solidFill>
                  </a:tcPr>
                </a:tc>
                <a:tc>
                  <a:txBody>
                    <a:bodyPr/>
                    <a:lstStyle/>
                    <a:p>
                      <a:pPr algn="r" fontAlgn="b"/>
                      <a:r>
                        <a:rPr lang="en-US" sz="1600" u="none" strike="noStrike" dirty="0">
                          <a:effectLst/>
                        </a:rPr>
                        <a:t>0.54</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bg2">
                        <a:lumMod val="40000"/>
                        <a:lumOff val="60000"/>
                      </a:schemeClr>
                    </a:solidFill>
                  </a:tcPr>
                </a:tc>
                <a:tc>
                  <a:txBody>
                    <a:bodyPr/>
                    <a:lstStyle/>
                    <a:p>
                      <a:pPr algn="r" fontAlgn="b"/>
                      <a:r>
                        <a:rPr lang="en-US" sz="1600" u="none" strike="noStrike" dirty="0">
                          <a:effectLst/>
                        </a:rPr>
                        <a:t>374</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bg2">
                        <a:lumMod val="40000"/>
                        <a:lumOff val="60000"/>
                      </a:schemeClr>
                    </a:solidFill>
                  </a:tcPr>
                </a:tc>
              </a:tr>
              <a:tr h="425450">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solidFill>
                      <a:schemeClr val="bg2">
                        <a:lumMod val="40000"/>
                        <a:lumOff val="60000"/>
                      </a:schemeClr>
                    </a:solidFill>
                  </a:tcPr>
                </a:tc>
                <a:tc>
                  <a:txBody>
                    <a:bodyPr/>
                    <a:lstStyle/>
                    <a:p>
                      <a:pPr algn="l" fontAlgn="b"/>
                      <a:endParaRPr lang="en-US" sz="1600" u="none" strike="noStrike" kern="1200" dirty="0">
                        <a:solidFill>
                          <a:schemeClr val="dk1"/>
                        </a:solidFill>
                        <a:effectLst/>
                        <a:latin typeface="+mn-lt"/>
                        <a:ea typeface="+mn-ea"/>
                        <a:cs typeface="+mn-cs"/>
                      </a:endParaRPr>
                    </a:p>
                  </a:txBody>
                  <a:tcPr marL="9525" marR="9525" marT="9525" marB="0" anchor="b">
                    <a:solidFill>
                      <a:schemeClr val="bg2">
                        <a:lumMod val="40000"/>
                        <a:lumOff val="60000"/>
                      </a:schemeClr>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solidFill>
                      <a:schemeClr val="bg2">
                        <a:lumMod val="40000"/>
                        <a:lumOff val="60000"/>
                      </a:schemeClr>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bg2">
                        <a:lumMod val="40000"/>
                        <a:lumOff val="60000"/>
                      </a:schemeClr>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bg2">
                        <a:lumMod val="40000"/>
                        <a:lumOff val="60000"/>
                      </a:schemeClr>
                    </a:solidFill>
                  </a:tcPr>
                </a:tc>
              </a:tr>
              <a:tr h="425450">
                <a:tc>
                  <a:txBody>
                    <a:bodyPr/>
                    <a:lstStyle/>
                    <a:p>
                      <a:pPr algn="l" fontAlgn="b"/>
                      <a:r>
                        <a:rPr lang="en-US" sz="1600" u="none" strike="noStrike">
                          <a:effectLst/>
                        </a:rPr>
                        <a:t>accuracy</a:t>
                      </a:r>
                      <a:endParaRPr lang="en-US" sz="1600" b="0" i="0" u="none" strike="noStrike">
                        <a:solidFill>
                          <a:srgbClr val="000000"/>
                        </a:solidFill>
                        <a:effectLst/>
                        <a:latin typeface="Calibri" panose="020F0502020204030204" pitchFamily="34" charset="0"/>
                      </a:endParaRPr>
                    </a:p>
                  </a:txBody>
                  <a:tcPr marL="9525" marR="9525" marT="9525" marB="0" anchor="b">
                    <a:solidFill>
                      <a:schemeClr val="bg2">
                        <a:lumMod val="40000"/>
                        <a:lumOff val="60000"/>
                      </a:schemeClr>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solidFill>
                      <a:schemeClr val="bg2">
                        <a:lumMod val="40000"/>
                        <a:lumOff val="60000"/>
                      </a:schemeClr>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bg2">
                        <a:lumMod val="40000"/>
                        <a:lumOff val="60000"/>
                      </a:schemeClr>
                    </a:solidFill>
                  </a:tcPr>
                </a:tc>
                <a:tc>
                  <a:txBody>
                    <a:bodyPr/>
                    <a:lstStyle/>
                    <a:p>
                      <a:pPr algn="r" fontAlgn="b"/>
                      <a:r>
                        <a:rPr lang="en-US" sz="1600" u="none" strike="noStrike">
                          <a:effectLst/>
                        </a:rPr>
                        <a:t>0.79</a:t>
                      </a:r>
                      <a:endParaRPr lang="en-US" sz="1600" b="0" i="0" u="none" strike="noStrike">
                        <a:solidFill>
                          <a:srgbClr val="000000"/>
                        </a:solidFill>
                        <a:effectLst/>
                        <a:latin typeface="Calibri" panose="020F0502020204030204" pitchFamily="34" charset="0"/>
                      </a:endParaRPr>
                    </a:p>
                  </a:txBody>
                  <a:tcPr marL="9525" marR="9525" marT="9525" marB="0" anchor="b">
                    <a:solidFill>
                      <a:schemeClr val="bg2">
                        <a:lumMod val="40000"/>
                        <a:lumOff val="60000"/>
                      </a:schemeClr>
                    </a:solidFill>
                  </a:tcPr>
                </a:tc>
                <a:tc>
                  <a:txBody>
                    <a:bodyPr/>
                    <a:lstStyle/>
                    <a:p>
                      <a:pPr algn="r" fontAlgn="b"/>
                      <a:r>
                        <a:rPr lang="en-US" sz="1600" u="none" strike="noStrike" dirty="0">
                          <a:effectLst/>
                        </a:rPr>
                        <a:t>1407</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bg2">
                        <a:lumMod val="40000"/>
                        <a:lumOff val="60000"/>
                      </a:schemeClr>
                    </a:solidFill>
                  </a:tcPr>
                </a:tc>
              </a:tr>
            </a:tbl>
          </a:graphicData>
        </a:graphic>
      </p:graphicFrame>
      <p:pic>
        <p:nvPicPr>
          <p:cNvPr id="4" name="Picture 3"/>
          <p:cNvPicPr>
            <a:picLocks noChangeAspect="1"/>
          </p:cNvPicPr>
          <p:nvPr/>
        </p:nvPicPr>
        <p:blipFill>
          <a:blip r:embed="rId3"/>
          <a:stretch>
            <a:fillRect/>
          </a:stretch>
        </p:blipFill>
        <p:spPr>
          <a:xfrm>
            <a:off x="990600" y="3400424"/>
            <a:ext cx="4057650" cy="2968491"/>
          </a:xfrm>
          <a:prstGeom prst="rect">
            <a:avLst/>
          </a:prstGeom>
        </p:spPr>
      </p:pic>
    </p:spTree>
    <p:extLst>
      <p:ext uri="{BB962C8B-B14F-4D97-AF65-F5344CB8AC3E}">
        <p14:creationId xmlns:p14="http://schemas.microsoft.com/office/powerpoint/2010/main" val="1470549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Shape 64"/>
          <p:cNvSpPr>
            <a:spLocks noChangeAspect="1"/>
          </p:cNvSpPr>
          <p:nvPr/>
        </p:nvSpPr>
        <p:spPr>
          <a:xfrm>
            <a:off x="232519" y="-2693505"/>
            <a:ext cx="4728754" cy="4728754"/>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32" name="Title 31"/>
          <p:cNvSpPr>
            <a:spLocks noGrp="1"/>
          </p:cNvSpPr>
          <p:nvPr>
            <p:ph type="title"/>
          </p:nvPr>
        </p:nvSpPr>
        <p:spPr>
          <a:xfrm>
            <a:off x="555244" y="0"/>
            <a:ext cx="4083304" cy="914096"/>
          </a:xfrm>
        </p:spPr>
        <p:txBody>
          <a:bodyPr/>
          <a:lstStyle/>
          <a:p>
            <a:r>
              <a:rPr lang="en-US" b="1" dirty="0">
                <a:gradFill>
                  <a:gsLst>
                    <a:gs pos="15000">
                      <a:schemeClr val="bg1"/>
                    </a:gs>
                    <a:gs pos="47000">
                      <a:schemeClr val="bg1"/>
                    </a:gs>
                  </a:gsLst>
                  <a:lin ang="5400000" scaled="1"/>
                </a:gradFill>
              </a:rPr>
              <a:t>CONCLUSION</a:t>
            </a:r>
          </a:p>
        </p:txBody>
      </p:sp>
      <p:sp>
        <p:nvSpPr>
          <p:cNvPr id="5" name="Text Placeholder 4">
            <a:extLst>
              <a:ext uri="{FF2B5EF4-FFF2-40B4-BE49-F238E27FC236}">
                <a16:creationId xmlns="" xmlns:a16="http://schemas.microsoft.com/office/drawing/2014/main" id="{924F29A5-A1AC-59CC-A5C2-6B75830BA63A}"/>
              </a:ext>
            </a:extLst>
          </p:cNvPr>
          <p:cNvSpPr>
            <a:spLocks noGrp="1"/>
          </p:cNvSpPr>
          <p:nvPr>
            <p:ph type="body" sz="quarter" idx="12"/>
          </p:nvPr>
        </p:nvSpPr>
        <p:spPr>
          <a:xfrm>
            <a:off x="785485" y="1813121"/>
            <a:ext cx="10636765" cy="4715137"/>
          </a:xfrm>
        </p:spPr>
        <p:txBody>
          <a:bodyPr/>
          <a:lstStyle/>
          <a:p>
            <a:pPr marL="342900" indent="-342900">
              <a:buFont typeface="Arial" panose="020B0604020202020204" pitchFamily="34" charset="0"/>
              <a:buChar char="•"/>
            </a:pPr>
            <a:endParaRPr lang="en-US" sz="1800" b="0" dirty="0"/>
          </a:p>
          <a:p>
            <a:pPr marL="285750" indent="-285750" algn="just">
              <a:buFont typeface="Arial" panose="020B0604020202020204" pitchFamily="34" charset="0"/>
              <a:buChar char="•"/>
            </a:pPr>
            <a:r>
              <a:rPr lang="en-US" sz="1800" b="0" dirty="0"/>
              <a:t>In our Customer Churn Prediction project, we aimed to identify the types of customers most likely to churn using the Telecom Customer Churn dataset. Here we used two machine learning models Random Forest and Support Vector Machine (SVM) and compared its accuracy. Both models performed equally with 79% though SVM model </a:t>
            </a:r>
            <a:r>
              <a:rPr lang="en-US" sz="1800" b="0" dirty="0" err="1"/>
              <a:t>slighly</a:t>
            </a:r>
            <a:r>
              <a:rPr lang="en-US" sz="1800" b="0" dirty="0"/>
              <a:t> performed better in predicting correctly. One of reasons for models low performance is due to imbalance data, in our dataset </a:t>
            </a:r>
            <a:r>
              <a:rPr lang="en-US" sz="1800" b="0" dirty="0" err="1"/>
              <a:t>chruned</a:t>
            </a:r>
            <a:r>
              <a:rPr lang="en-US" sz="1800" b="0" dirty="0"/>
              <a:t> customers are less compared to customers who stay. To </a:t>
            </a:r>
            <a:r>
              <a:rPr lang="en-US" sz="1800" b="0" dirty="0" err="1"/>
              <a:t>imporve</a:t>
            </a:r>
            <a:r>
              <a:rPr lang="en-US" sz="1800" b="0" dirty="0"/>
              <a:t> our models performance we can use hyper parameter tuning or perform prediction on balanced dataset.</a:t>
            </a:r>
          </a:p>
          <a:p>
            <a:pPr marL="285750" indent="-285750" algn="just">
              <a:buFont typeface="Arial" panose="020B0604020202020204" pitchFamily="34" charset="0"/>
              <a:buChar char="•"/>
            </a:pPr>
            <a:r>
              <a:rPr lang="en-US" sz="1800" b="0" dirty="0"/>
              <a:t>With correlation matrix graph </a:t>
            </a:r>
            <a:r>
              <a:rPr lang="en-US" sz="1800" b="0" dirty="0" err="1"/>
              <a:t>i</a:t>
            </a:r>
            <a:r>
              <a:rPr lang="en-US" sz="1800" b="0" dirty="0"/>
              <a:t> was able to see which customer type are at high risk of churn customers on month-to-month contracts are more likely to churn compared to those with one-year or two-year contracts, meaning that short-term contracts come with a higher risk of losing customers. Customers without online security or tech support are more likely to churn, showing that the absence of these services increases the risk of churn. Customers with shorter tenure using the service, are also more likely to churn. Additionally, customers who have less total charge are more likely to churn, possibly because they don't enough service or facilities in their package.</a:t>
            </a:r>
          </a:p>
          <a:p>
            <a:pPr marL="285750" indent="-285750" algn="just">
              <a:buFont typeface="Arial" panose="020B0604020202020204" pitchFamily="34" charset="0"/>
              <a:buChar char="•"/>
            </a:pPr>
            <a:r>
              <a:rPr lang="en-US" sz="1800" b="0" dirty="0"/>
              <a:t>Some of the </a:t>
            </a:r>
            <a:r>
              <a:rPr lang="en-US" sz="1800" b="0" dirty="0" smtClean="0"/>
              <a:t>recommendation </a:t>
            </a:r>
            <a:r>
              <a:rPr lang="en-US" sz="1800" b="0" dirty="0"/>
              <a:t>to reduce churn rate is to provide targeted Offers for Low-Spending Customers, improved services for low spending customers and improved marketing </a:t>
            </a:r>
            <a:r>
              <a:rPr lang="en-US" sz="1800" b="0" dirty="0" smtClean="0"/>
              <a:t>strategies.</a:t>
            </a:r>
            <a:endParaRPr lang="en-IN" sz="1800" b="0" dirty="0"/>
          </a:p>
        </p:txBody>
      </p:sp>
    </p:spTree>
    <p:extLst>
      <p:ext uri="{BB962C8B-B14F-4D97-AF65-F5344CB8AC3E}">
        <p14:creationId xmlns:p14="http://schemas.microsoft.com/office/powerpoint/2010/main" val="107450991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 xmlns:a16="http://schemas.microsoft.com/office/drawing/2014/main" id="{34BDD74C-5263-464C-AA3C-D945D23978FF}"/>
              </a:ext>
            </a:extLst>
          </p:cNvPr>
          <p:cNvSpPr txBox="1">
            <a:spLocks/>
          </p:cNvSpPr>
          <p:nvPr/>
        </p:nvSpPr>
        <p:spPr>
          <a:xfrm>
            <a:off x="4433852" y="4256429"/>
            <a:ext cx="5756957" cy="927824"/>
          </a:xfrm>
          <a:prstGeom prst="rect">
            <a:avLst/>
          </a:prstGeom>
        </p:spPr>
        <p:txBody>
          <a:bodyPr vert="horz" lIns="457200" tIns="45720" rIns="457200" bIns="4572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r>
              <a:rPr lang="en-US" dirty="0"/>
              <a:t>THANK YOU</a:t>
            </a:r>
          </a:p>
        </p:txBody>
      </p:sp>
    </p:spTree>
    <p:extLst>
      <p:ext uri="{BB962C8B-B14F-4D97-AF65-F5344CB8AC3E}">
        <p14:creationId xmlns:p14="http://schemas.microsoft.com/office/powerpoint/2010/main" val="3492825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Shape 64"/>
          <p:cNvSpPr>
            <a:spLocks noChangeAspect="1"/>
          </p:cNvSpPr>
          <p:nvPr/>
        </p:nvSpPr>
        <p:spPr>
          <a:xfrm>
            <a:off x="232519" y="-2693505"/>
            <a:ext cx="4728754" cy="4728754"/>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graphicFrame>
        <p:nvGraphicFramePr>
          <p:cNvPr id="2" name="Diagram 1">
            <a:extLst>
              <a:ext uri="{FF2B5EF4-FFF2-40B4-BE49-F238E27FC236}">
                <a16:creationId xmlns="" xmlns:a16="http://schemas.microsoft.com/office/drawing/2014/main" id="{D947EFCB-F3BC-0A02-F440-87718E50D76D}"/>
              </a:ext>
            </a:extLst>
          </p:cNvPr>
          <p:cNvGraphicFramePr/>
          <p:nvPr>
            <p:extLst>
              <p:ext uri="{D42A27DB-BD31-4B8C-83A1-F6EECF244321}">
                <p14:modId xmlns:p14="http://schemas.microsoft.com/office/powerpoint/2010/main" val="1650122660"/>
              </p:ext>
            </p:extLst>
          </p:nvPr>
        </p:nvGraphicFramePr>
        <p:xfrm>
          <a:off x="4961273" y="1195276"/>
          <a:ext cx="6806491" cy="48971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2" name="Title 31"/>
          <p:cNvSpPr>
            <a:spLocks noGrp="1"/>
          </p:cNvSpPr>
          <p:nvPr>
            <p:ph type="title"/>
          </p:nvPr>
        </p:nvSpPr>
        <p:spPr>
          <a:xfrm>
            <a:off x="555244" y="0"/>
            <a:ext cx="4083304" cy="914096"/>
          </a:xfrm>
        </p:spPr>
        <p:txBody>
          <a:bodyPr/>
          <a:lstStyle/>
          <a:p>
            <a:r>
              <a:rPr lang="en-US" b="1" dirty="0">
                <a:gradFill>
                  <a:gsLst>
                    <a:gs pos="15000">
                      <a:schemeClr val="bg1"/>
                    </a:gs>
                    <a:gs pos="47000">
                      <a:schemeClr val="bg1"/>
                    </a:gs>
                  </a:gsLst>
                  <a:lin ang="5400000" scaled="1"/>
                </a:gradFill>
              </a:rPr>
              <a:t>OBJECTIVE</a:t>
            </a:r>
          </a:p>
        </p:txBody>
      </p:sp>
    </p:spTree>
    <p:extLst>
      <p:ext uri="{BB962C8B-B14F-4D97-AF65-F5344CB8AC3E}">
        <p14:creationId xmlns:p14="http://schemas.microsoft.com/office/powerpoint/2010/main" val="358499143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8658" y="3493674"/>
            <a:ext cx="2377440" cy="397032"/>
          </a:xfrm>
        </p:spPr>
        <p:txBody>
          <a:bodyPr/>
          <a:lstStyle/>
          <a:p>
            <a:r>
              <a:rPr lang="en-US" dirty="0"/>
              <a:t>Data collection</a:t>
            </a:r>
          </a:p>
        </p:txBody>
      </p:sp>
      <p:sp>
        <p:nvSpPr>
          <p:cNvPr id="3" name="Slide Number Placeholder 2"/>
          <p:cNvSpPr>
            <a:spLocks noGrp="1"/>
          </p:cNvSpPr>
          <p:nvPr>
            <p:ph type="sldNum" sz="quarter" idx="12"/>
          </p:nvPr>
        </p:nvSpPr>
        <p:spPr/>
        <p:txBody>
          <a:bodyPr/>
          <a:lstStyle/>
          <a:p>
            <a:fld id="{5AE1514C-5E56-4738-A1FF-4B1CFD2A3E36}" type="slidenum">
              <a:rPr lang="en-US" smtClean="0"/>
              <a:pPr/>
              <a:t>4</a:t>
            </a:fld>
            <a:endParaRPr lang="en-US" dirty="0"/>
          </a:p>
        </p:txBody>
      </p:sp>
      <p:sp>
        <p:nvSpPr>
          <p:cNvPr id="7" name="Content Placeholder 6"/>
          <p:cNvSpPr>
            <a:spLocks noGrp="1"/>
          </p:cNvSpPr>
          <p:nvPr>
            <p:ph idx="14"/>
          </p:nvPr>
        </p:nvSpPr>
        <p:spPr>
          <a:xfrm>
            <a:off x="2483635" y="3493674"/>
            <a:ext cx="2377440" cy="1311128"/>
          </a:xfrm>
        </p:spPr>
        <p:txBody>
          <a:bodyPr/>
          <a:lstStyle/>
          <a:p>
            <a:r>
              <a:rPr lang="en-US" dirty="0"/>
              <a:t>Importing Dataset and necessary Libraries</a:t>
            </a:r>
          </a:p>
        </p:txBody>
      </p:sp>
      <p:sp>
        <p:nvSpPr>
          <p:cNvPr id="8" name="Content Placeholder 7"/>
          <p:cNvSpPr>
            <a:spLocks noGrp="1"/>
          </p:cNvSpPr>
          <p:nvPr>
            <p:ph idx="15"/>
          </p:nvPr>
        </p:nvSpPr>
        <p:spPr>
          <a:xfrm>
            <a:off x="4898612" y="3493674"/>
            <a:ext cx="2377440" cy="1006429"/>
          </a:xfrm>
        </p:spPr>
        <p:txBody>
          <a:bodyPr/>
          <a:lstStyle/>
          <a:p>
            <a:r>
              <a:rPr lang="en-US" dirty="0" smtClean="0"/>
              <a:t>Data Cleaning and Preprocessing</a:t>
            </a:r>
            <a:endParaRPr lang="en-US" dirty="0"/>
          </a:p>
        </p:txBody>
      </p:sp>
      <p:sp>
        <p:nvSpPr>
          <p:cNvPr id="9" name="Content Placeholder 8"/>
          <p:cNvSpPr>
            <a:spLocks noGrp="1"/>
          </p:cNvSpPr>
          <p:nvPr>
            <p:ph idx="16"/>
          </p:nvPr>
        </p:nvSpPr>
        <p:spPr>
          <a:xfrm>
            <a:off x="7313589" y="3493674"/>
            <a:ext cx="2377440" cy="1134670"/>
          </a:xfrm>
        </p:spPr>
        <p:txBody>
          <a:bodyPr/>
          <a:lstStyle/>
          <a:p>
            <a:r>
              <a:rPr lang="en-US" dirty="0" smtClean="0"/>
              <a:t>Exploratory Data Analysis</a:t>
            </a:r>
            <a:endParaRPr lang="en-US" dirty="0"/>
          </a:p>
          <a:p>
            <a:endParaRPr lang="en-US" dirty="0"/>
          </a:p>
        </p:txBody>
      </p:sp>
      <p:sp>
        <p:nvSpPr>
          <p:cNvPr id="33" name="Content Placeholder 32"/>
          <p:cNvSpPr>
            <a:spLocks noGrp="1"/>
          </p:cNvSpPr>
          <p:nvPr>
            <p:ph idx="17"/>
          </p:nvPr>
        </p:nvSpPr>
        <p:spPr>
          <a:xfrm>
            <a:off x="9728566" y="3493674"/>
            <a:ext cx="2377440" cy="397032"/>
          </a:xfrm>
        </p:spPr>
        <p:txBody>
          <a:bodyPr/>
          <a:lstStyle/>
          <a:p>
            <a:r>
              <a:rPr lang="en-US" dirty="0" smtClean="0"/>
              <a:t>Model Building</a:t>
            </a:r>
            <a:endParaRPr lang="en-US" dirty="0"/>
          </a:p>
        </p:txBody>
      </p:sp>
      <p:sp>
        <p:nvSpPr>
          <p:cNvPr id="5" name="Text Placeholder 4"/>
          <p:cNvSpPr>
            <a:spLocks noGrp="1"/>
          </p:cNvSpPr>
          <p:nvPr>
            <p:ph type="body" sz="quarter" idx="13"/>
          </p:nvPr>
        </p:nvSpPr>
        <p:spPr>
          <a:xfrm>
            <a:off x="0" y="470361"/>
            <a:ext cx="12192000" cy="535531"/>
          </a:xfrm>
        </p:spPr>
        <p:txBody>
          <a:bodyPr/>
          <a:lstStyle/>
          <a:p>
            <a:r>
              <a:rPr lang="en-US" dirty="0"/>
              <a:t>Methodology </a:t>
            </a:r>
            <a:r>
              <a:rPr lang="en-US" dirty="0" smtClean="0"/>
              <a:t>Used</a:t>
            </a:r>
            <a:endParaRPr lang="en-US" dirty="0"/>
          </a:p>
        </p:txBody>
      </p:sp>
      <p:sp>
        <p:nvSpPr>
          <p:cNvPr id="47" name="Content Placeholder 46"/>
          <p:cNvSpPr>
            <a:spLocks noGrp="1"/>
          </p:cNvSpPr>
          <p:nvPr>
            <p:ph idx="18"/>
          </p:nvPr>
        </p:nvSpPr>
        <p:spPr/>
        <p:txBody>
          <a:bodyPr/>
          <a:lstStyle/>
          <a:p>
            <a:r>
              <a:rPr lang="en-US" dirty="0"/>
              <a:t>1</a:t>
            </a:r>
          </a:p>
        </p:txBody>
      </p:sp>
      <p:sp>
        <p:nvSpPr>
          <p:cNvPr id="48" name="Content Placeholder 47"/>
          <p:cNvSpPr>
            <a:spLocks noGrp="1"/>
          </p:cNvSpPr>
          <p:nvPr>
            <p:ph idx="19"/>
          </p:nvPr>
        </p:nvSpPr>
        <p:spPr/>
        <p:txBody>
          <a:bodyPr/>
          <a:lstStyle/>
          <a:p>
            <a:r>
              <a:rPr lang="en-US" dirty="0"/>
              <a:t>2</a:t>
            </a:r>
          </a:p>
        </p:txBody>
      </p:sp>
      <p:sp>
        <p:nvSpPr>
          <p:cNvPr id="49" name="Content Placeholder 48"/>
          <p:cNvSpPr>
            <a:spLocks noGrp="1"/>
          </p:cNvSpPr>
          <p:nvPr>
            <p:ph idx="20"/>
          </p:nvPr>
        </p:nvSpPr>
        <p:spPr/>
        <p:txBody>
          <a:bodyPr/>
          <a:lstStyle/>
          <a:p>
            <a:r>
              <a:rPr lang="en-US" dirty="0"/>
              <a:t>3</a:t>
            </a:r>
          </a:p>
        </p:txBody>
      </p:sp>
      <p:sp>
        <p:nvSpPr>
          <p:cNvPr id="50" name="Content Placeholder 49"/>
          <p:cNvSpPr>
            <a:spLocks noGrp="1"/>
          </p:cNvSpPr>
          <p:nvPr>
            <p:ph idx="21"/>
          </p:nvPr>
        </p:nvSpPr>
        <p:spPr/>
        <p:txBody>
          <a:bodyPr/>
          <a:lstStyle/>
          <a:p>
            <a:r>
              <a:rPr lang="en-US" dirty="0"/>
              <a:t>4</a:t>
            </a:r>
          </a:p>
        </p:txBody>
      </p:sp>
      <p:sp>
        <p:nvSpPr>
          <p:cNvPr id="51" name="Content Placeholder 50"/>
          <p:cNvSpPr>
            <a:spLocks noGrp="1"/>
          </p:cNvSpPr>
          <p:nvPr>
            <p:ph idx="22"/>
          </p:nvPr>
        </p:nvSpPr>
        <p:spPr/>
        <p:txBody>
          <a:bodyPr/>
          <a:lstStyle/>
          <a:p>
            <a:r>
              <a:rPr lang="en-US" dirty="0"/>
              <a:t>5</a:t>
            </a:r>
          </a:p>
        </p:txBody>
      </p:sp>
      <p:sp>
        <p:nvSpPr>
          <p:cNvPr id="10" name="Rectangle 9"/>
          <p:cNvSpPr/>
          <p:nvPr/>
        </p:nvSpPr>
        <p:spPr>
          <a:xfrm>
            <a:off x="148438" y="6450449"/>
            <a:ext cx="7497565" cy="230832"/>
          </a:xfrm>
          <a:prstGeom prst="rect">
            <a:avLst/>
          </a:prstGeom>
        </p:spPr>
        <p:txBody>
          <a:bodyPr wrap="none">
            <a:spAutoFit/>
          </a:bodyPr>
          <a:lstStyle/>
          <a:p>
            <a:r>
              <a:rPr lang="en-US" sz="900" dirty="0">
                <a:solidFill>
                  <a:schemeClr val="bg1">
                    <a:lumMod val="75000"/>
                  </a:schemeClr>
                </a:solidFill>
              </a:rPr>
              <a:t>Reference : The basics you can find anywhere 5 Steps To Successful Storytelling Published on April 5, 2014 Featured in: Marketing &amp; Advertising</a:t>
            </a:r>
          </a:p>
        </p:txBody>
      </p:sp>
    </p:spTree>
    <p:extLst>
      <p:ext uri="{BB962C8B-B14F-4D97-AF65-F5344CB8AC3E}">
        <p14:creationId xmlns:p14="http://schemas.microsoft.com/office/powerpoint/2010/main" val="216125690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4665299" y="476790"/>
            <a:ext cx="2935804" cy="1217769"/>
          </a:xfrm>
        </p:spPr>
        <p:txBody>
          <a:bodyPr/>
          <a:lstStyle/>
          <a:p>
            <a:r>
              <a:rPr lang="en-US" sz="3600" dirty="0" smtClean="0"/>
              <a:t>IMPORTING </a:t>
            </a:r>
          </a:p>
          <a:p>
            <a:r>
              <a:rPr lang="en-US" sz="3600" dirty="0" smtClean="0"/>
              <a:t>DATASET</a:t>
            </a:r>
            <a:endParaRPr lang="en-US" dirty="0"/>
          </a:p>
        </p:txBody>
      </p:sp>
      <p:pic>
        <p:nvPicPr>
          <p:cNvPr id="2" name="Picture 1"/>
          <p:cNvPicPr>
            <a:picLocks noChangeAspect="1"/>
          </p:cNvPicPr>
          <p:nvPr/>
        </p:nvPicPr>
        <p:blipFill>
          <a:blip r:embed="rId3"/>
          <a:stretch>
            <a:fillRect/>
          </a:stretch>
        </p:blipFill>
        <p:spPr>
          <a:xfrm>
            <a:off x="1868192" y="2901192"/>
            <a:ext cx="8934127" cy="3798658"/>
          </a:xfrm>
          <a:prstGeom prst="rect">
            <a:avLst/>
          </a:prstGeom>
        </p:spPr>
      </p:pic>
      <p:sp>
        <p:nvSpPr>
          <p:cNvPr id="3" name="Rectangle 2"/>
          <p:cNvSpPr/>
          <p:nvPr/>
        </p:nvSpPr>
        <p:spPr>
          <a:xfrm>
            <a:off x="1839133" y="2206933"/>
            <a:ext cx="9211160" cy="646331"/>
          </a:xfrm>
          <a:prstGeom prst="rect">
            <a:avLst/>
          </a:prstGeom>
        </p:spPr>
        <p:txBody>
          <a:bodyPr wrap="square">
            <a:spAutoFit/>
          </a:bodyPr>
          <a:lstStyle/>
          <a:p>
            <a:r>
              <a:rPr lang="en-US" altLang="ko-KR" dirty="0">
                <a:solidFill>
                  <a:schemeClr val="bg1"/>
                </a:solidFill>
                <a:latin typeface="Times New Roman" panose="02020603050405020304" pitchFamily="18" charset="0"/>
                <a:cs typeface="Times New Roman" panose="02020603050405020304" pitchFamily="18" charset="0"/>
              </a:rPr>
              <a:t>Below is the image displaying the variables and dataset generated using </a:t>
            </a:r>
            <a:r>
              <a:rPr lang="en-US" altLang="ko-KR" dirty="0" smtClean="0">
                <a:solidFill>
                  <a:schemeClr val="bg1"/>
                </a:solidFill>
                <a:latin typeface="Times New Roman" panose="02020603050405020304" pitchFamily="18" charset="0"/>
                <a:cs typeface="Times New Roman" panose="02020603050405020304" pitchFamily="18" charset="0"/>
              </a:rPr>
              <a:t>Python. The Dataset contains 7043 records and 21 variables.</a:t>
            </a:r>
            <a:endParaRPr lang="ko-KR" alt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801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ECCD0EE7-C246-2AD6-F9F2-D6E5FC4013CA}"/>
              </a:ext>
            </a:extLst>
          </p:cNvPr>
          <p:cNvSpPr>
            <a:spLocks noGrp="1"/>
          </p:cNvSpPr>
          <p:nvPr>
            <p:ph type="body" sz="quarter" idx="11"/>
          </p:nvPr>
        </p:nvSpPr>
        <p:spPr>
          <a:xfrm>
            <a:off x="929246" y="2302566"/>
            <a:ext cx="10833968" cy="341632"/>
          </a:xfrm>
        </p:spPr>
        <p:txBody>
          <a:bodyPr/>
          <a:lstStyle/>
          <a:p>
            <a:pPr algn="l"/>
            <a:r>
              <a:rPr lang="en-US" sz="1800" dirty="0"/>
              <a:t>Printing 15 random data from dataset to see if there are any anomalies or missing values</a:t>
            </a:r>
            <a:endParaRPr lang="en-IN" sz="1800" dirty="0"/>
          </a:p>
        </p:txBody>
      </p:sp>
      <p:sp>
        <p:nvSpPr>
          <p:cNvPr id="6" name="Text Placeholder 11">
            <a:extLst>
              <a:ext uri="{FF2B5EF4-FFF2-40B4-BE49-F238E27FC236}">
                <a16:creationId xmlns="" xmlns:a16="http://schemas.microsoft.com/office/drawing/2014/main" id="{1F1AA2FB-78B7-5851-AD90-C0265172A056}"/>
              </a:ext>
            </a:extLst>
          </p:cNvPr>
          <p:cNvSpPr>
            <a:spLocks noGrp="1"/>
          </p:cNvSpPr>
          <p:nvPr>
            <p:ph type="body" sz="quarter" idx="12"/>
          </p:nvPr>
        </p:nvSpPr>
        <p:spPr>
          <a:xfrm>
            <a:off x="4324027" y="108488"/>
            <a:ext cx="3539330" cy="1456841"/>
          </a:xfrm>
        </p:spPr>
        <p:txBody>
          <a:bodyPr/>
          <a:lstStyle/>
          <a:p>
            <a:r>
              <a:rPr lang="en-US" sz="3400" dirty="0" smtClean="0"/>
              <a:t>DATA CLEANING</a:t>
            </a:r>
            <a:endParaRPr lang="en-US" sz="3400" dirty="0" smtClean="0"/>
          </a:p>
          <a:p>
            <a:r>
              <a:rPr lang="en-US" sz="3400" dirty="0" smtClean="0"/>
              <a:t>&amp;</a:t>
            </a:r>
          </a:p>
          <a:p>
            <a:r>
              <a:rPr lang="en-US" sz="3400" dirty="0" smtClean="0"/>
              <a:t> </a:t>
            </a:r>
            <a:r>
              <a:rPr lang="en-US" sz="3400" dirty="0" smtClean="0"/>
              <a:t>PREPROCESSING</a:t>
            </a:r>
            <a:endParaRPr lang="en-US" sz="3400" dirty="0"/>
          </a:p>
        </p:txBody>
      </p:sp>
      <p:grpSp>
        <p:nvGrpSpPr>
          <p:cNvPr id="9" name="Group 8"/>
          <p:cNvGrpSpPr/>
          <p:nvPr/>
        </p:nvGrpSpPr>
        <p:grpSpPr>
          <a:xfrm>
            <a:off x="1735245" y="2867185"/>
            <a:ext cx="9346043" cy="3580109"/>
            <a:chOff x="2184696" y="2851688"/>
            <a:chExt cx="8994033" cy="3394128"/>
          </a:xfrm>
        </p:grpSpPr>
        <p:pic>
          <p:nvPicPr>
            <p:cNvPr id="5" name="Picture 4"/>
            <p:cNvPicPr>
              <a:picLocks noChangeAspect="1"/>
            </p:cNvPicPr>
            <p:nvPr/>
          </p:nvPicPr>
          <p:blipFill>
            <a:blip r:embed="rId3"/>
            <a:stretch>
              <a:fillRect/>
            </a:stretch>
          </p:blipFill>
          <p:spPr>
            <a:xfrm>
              <a:off x="2184696" y="2860728"/>
              <a:ext cx="4252170" cy="3385088"/>
            </a:xfrm>
            <a:prstGeom prst="rect">
              <a:avLst/>
            </a:prstGeom>
          </p:spPr>
        </p:pic>
        <p:pic>
          <p:nvPicPr>
            <p:cNvPr id="8" name="Picture 7"/>
            <p:cNvPicPr>
              <a:picLocks noChangeAspect="1"/>
            </p:cNvPicPr>
            <p:nvPr/>
          </p:nvPicPr>
          <p:blipFill>
            <a:blip r:embed="rId4"/>
            <a:stretch>
              <a:fillRect/>
            </a:stretch>
          </p:blipFill>
          <p:spPr>
            <a:xfrm>
              <a:off x="6434057" y="2851688"/>
              <a:ext cx="4744672" cy="3386396"/>
            </a:xfrm>
            <a:prstGeom prst="rect">
              <a:avLst/>
            </a:prstGeom>
          </p:spPr>
        </p:pic>
      </p:grpSp>
    </p:spTree>
    <p:extLst>
      <p:ext uri="{BB962C8B-B14F-4D97-AF65-F5344CB8AC3E}">
        <p14:creationId xmlns:p14="http://schemas.microsoft.com/office/powerpoint/2010/main" val="23208343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ECCD0EE7-C246-2AD6-F9F2-D6E5FC4013CA}"/>
              </a:ext>
            </a:extLst>
          </p:cNvPr>
          <p:cNvSpPr>
            <a:spLocks noGrp="1"/>
          </p:cNvSpPr>
          <p:nvPr>
            <p:ph type="body" sz="quarter" idx="11"/>
          </p:nvPr>
        </p:nvSpPr>
        <p:spPr>
          <a:xfrm>
            <a:off x="1890141" y="2597033"/>
            <a:ext cx="9005168" cy="2471446"/>
          </a:xfrm>
        </p:spPr>
        <p:txBody>
          <a:bodyPr/>
          <a:lstStyle/>
          <a:p>
            <a:pPr algn="just"/>
            <a:r>
              <a:rPr lang="en-US" sz="1800" b="1" dirty="0"/>
              <a:t>Feature Removal: </a:t>
            </a:r>
            <a:r>
              <a:rPr lang="en-US" sz="1800" dirty="0"/>
              <a:t>The </a:t>
            </a:r>
            <a:r>
              <a:rPr lang="en-US" sz="1800" dirty="0" err="1" smtClean="0"/>
              <a:t>CustomerID</a:t>
            </a:r>
            <a:r>
              <a:rPr lang="en-US" sz="1800" dirty="0" smtClean="0"/>
              <a:t>' </a:t>
            </a:r>
            <a:r>
              <a:rPr lang="en-US" sz="1800" dirty="0"/>
              <a:t>column is dropped from the </a:t>
            </a:r>
            <a:r>
              <a:rPr lang="en-US" sz="1800" dirty="0" smtClean="0"/>
              <a:t>dataset </a:t>
            </a:r>
            <a:r>
              <a:rPr lang="en-US" sz="1800" dirty="0"/>
              <a:t>as it might not significantly contribute to the classification task</a:t>
            </a:r>
            <a:r>
              <a:rPr lang="en-US" sz="1800" dirty="0" smtClean="0"/>
              <a:t>.</a:t>
            </a:r>
          </a:p>
          <a:p>
            <a:pPr algn="just"/>
            <a:r>
              <a:rPr lang="en-US" sz="1800" b="1" dirty="0" smtClean="0"/>
              <a:t>Data Type Transformation</a:t>
            </a:r>
            <a:r>
              <a:rPr lang="en-US" sz="1800" b="1" dirty="0"/>
              <a:t>: </a:t>
            </a:r>
            <a:r>
              <a:rPr lang="en-US" sz="1800" dirty="0" smtClean="0"/>
              <a:t>Converting </a:t>
            </a:r>
            <a:r>
              <a:rPr lang="en-US" sz="1800" dirty="0"/>
              <a:t>Total Charges into numeric data type as all the values present in that variable are </a:t>
            </a:r>
            <a:r>
              <a:rPr lang="en-US" sz="1800" dirty="0" smtClean="0"/>
              <a:t>numeric.</a:t>
            </a:r>
          </a:p>
          <a:p>
            <a:pPr algn="just"/>
            <a:r>
              <a:rPr lang="en-US" sz="1800" b="1" dirty="0" smtClean="0"/>
              <a:t>Handling Missing Values : </a:t>
            </a:r>
            <a:r>
              <a:rPr lang="en-US" sz="1800" dirty="0" smtClean="0"/>
              <a:t>In our case I am dropping the missing values as the percentage of missing value is very less.</a:t>
            </a:r>
          </a:p>
          <a:p>
            <a:pPr algn="just"/>
            <a:r>
              <a:rPr lang="en-US" sz="1800" b="1" dirty="0"/>
              <a:t>Label Transformation:</a:t>
            </a:r>
            <a:r>
              <a:rPr lang="en-US" sz="1800" dirty="0"/>
              <a:t> Senior Citizen </a:t>
            </a:r>
            <a:r>
              <a:rPr lang="en-US" sz="1800" dirty="0" smtClean="0"/>
              <a:t>contain </a:t>
            </a:r>
            <a:r>
              <a:rPr lang="en-US" sz="1800" dirty="0"/>
              <a:t>0 &amp; 1 instead of Yes/No. Converting it into Yes/No for better interpretability</a:t>
            </a:r>
            <a:endParaRPr lang="en-US" sz="1800" dirty="0"/>
          </a:p>
        </p:txBody>
      </p:sp>
      <p:sp>
        <p:nvSpPr>
          <p:cNvPr id="6" name="Text Placeholder 11">
            <a:extLst>
              <a:ext uri="{FF2B5EF4-FFF2-40B4-BE49-F238E27FC236}">
                <a16:creationId xmlns="" xmlns:a16="http://schemas.microsoft.com/office/drawing/2014/main" id="{1F1AA2FB-78B7-5851-AD90-C0265172A056}"/>
              </a:ext>
            </a:extLst>
          </p:cNvPr>
          <p:cNvSpPr>
            <a:spLocks noGrp="1"/>
          </p:cNvSpPr>
          <p:nvPr>
            <p:ph type="body" sz="quarter" idx="12"/>
          </p:nvPr>
        </p:nvSpPr>
        <p:spPr>
          <a:xfrm>
            <a:off x="4140826" y="0"/>
            <a:ext cx="3753528" cy="1761508"/>
          </a:xfrm>
        </p:spPr>
        <p:txBody>
          <a:bodyPr/>
          <a:lstStyle/>
          <a:p>
            <a:r>
              <a:rPr lang="en-US" sz="3400" dirty="0"/>
              <a:t>DATA CLEANING</a:t>
            </a:r>
          </a:p>
          <a:p>
            <a:r>
              <a:rPr lang="en-US" sz="3400" dirty="0"/>
              <a:t>&amp;</a:t>
            </a:r>
          </a:p>
          <a:p>
            <a:r>
              <a:rPr lang="en-US" sz="3400" dirty="0"/>
              <a:t> PREPROCESSING</a:t>
            </a:r>
            <a:endParaRPr lang="en-US" sz="3400" dirty="0"/>
          </a:p>
        </p:txBody>
      </p:sp>
    </p:spTree>
    <p:extLst>
      <p:ext uri="{BB962C8B-B14F-4D97-AF65-F5344CB8AC3E}">
        <p14:creationId xmlns:p14="http://schemas.microsoft.com/office/powerpoint/2010/main" val="28290917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4445876" y="103167"/>
            <a:ext cx="3374642" cy="1844608"/>
          </a:xfrm>
        </p:spPr>
        <p:txBody>
          <a:bodyPr/>
          <a:lstStyle/>
          <a:p>
            <a:r>
              <a:rPr lang="en-US" sz="3600" dirty="0" smtClean="0"/>
              <a:t>EXPLORATORY</a:t>
            </a:r>
          </a:p>
          <a:p>
            <a:r>
              <a:rPr lang="en-US" sz="3600" dirty="0" smtClean="0"/>
              <a:t>DATA</a:t>
            </a:r>
          </a:p>
          <a:p>
            <a:r>
              <a:rPr lang="en-US" sz="3600" dirty="0" smtClean="0"/>
              <a:t>ANALYSIS</a:t>
            </a:r>
            <a:endParaRPr lang="en-US" dirty="0"/>
          </a:p>
        </p:txBody>
      </p:sp>
      <p:pic>
        <p:nvPicPr>
          <p:cNvPr id="2" name="Picture 1"/>
          <p:cNvPicPr>
            <a:picLocks noChangeAspect="1"/>
          </p:cNvPicPr>
          <p:nvPr/>
        </p:nvPicPr>
        <p:blipFill>
          <a:blip r:embed="rId3"/>
          <a:stretch>
            <a:fillRect/>
          </a:stretch>
        </p:blipFill>
        <p:spPr>
          <a:xfrm>
            <a:off x="7124537" y="2493531"/>
            <a:ext cx="4204722" cy="3210192"/>
          </a:xfrm>
          <a:prstGeom prst="rect">
            <a:avLst/>
          </a:prstGeom>
        </p:spPr>
      </p:pic>
      <p:sp>
        <p:nvSpPr>
          <p:cNvPr id="4" name="Rectangle 3"/>
          <p:cNvSpPr/>
          <p:nvPr/>
        </p:nvSpPr>
        <p:spPr>
          <a:xfrm>
            <a:off x="723255" y="2362901"/>
            <a:ext cx="6096000" cy="923330"/>
          </a:xfrm>
          <a:prstGeom prst="rect">
            <a:avLst/>
          </a:prstGeom>
        </p:spPr>
        <p:txBody>
          <a:bodyPr>
            <a:spAutoFit/>
          </a:bodyPr>
          <a:lstStyle/>
          <a:p>
            <a:pPr algn="just"/>
            <a:r>
              <a:rPr lang="en-US" dirty="0">
                <a:solidFill>
                  <a:schemeClr val="bg1"/>
                </a:solidFill>
                <a:latin typeface="Times New Roman" panose="02020603050405020304" pitchFamily="18" charset="0"/>
                <a:cs typeface="Times New Roman" panose="02020603050405020304" pitchFamily="18" charset="0"/>
              </a:rPr>
              <a:t>Descriptive </a:t>
            </a:r>
            <a:r>
              <a:rPr lang="en-US" dirty="0" smtClean="0">
                <a:solidFill>
                  <a:schemeClr val="bg1"/>
                </a:solidFill>
                <a:latin typeface="Times New Roman" panose="02020603050405020304" pitchFamily="18" charset="0"/>
                <a:cs typeface="Times New Roman" panose="02020603050405020304" pitchFamily="18" charset="0"/>
              </a:rPr>
              <a:t>Statistics is </a:t>
            </a:r>
            <a:r>
              <a:rPr lang="en-US" dirty="0">
                <a:solidFill>
                  <a:schemeClr val="bg1"/>
                </a:solidFill>
                <a:latin typeface="Times New Roman" panose="02020603050405020304" pitchFamily="18" charset="0"/>
                <a:cs typeface="Times New Roman" panose="02020603050405020304" pitchFamily="18" charset="0"/>
              </a:rPr>
              <a:t>a numerical method of extracting information from data. The numerical variables’ values are </a:t>
            </a:r>
            <a:r>
              <a:rPr lang="en-US" dirty="0">
                <a:solidFill>
                  <a:schemeClr val="bg1"/>
                </a:solidFill>
                <a:latin typeface="Times New Roman" panose="02020603050405020304" pitchFamily="18" charset="0"/>
                <a:cs typeface="Times New Roman" panose="02020603050405020304" pitchFamily="18" charset="0"/>
              </a:rPr>
              <a:t>summarized </a:t>
            </a:r>
            <a:r>
              <a:rPr lang="en-US" dirty="0">
                <a:solidFill>
                  <a:schemeClr val="bg1"/>
                </a:solidFill>
                <a:latin typeface="Times New Roman" panose="02020603050405020304" pitchFamily="18" charset="0"/>
                <a:cs typeface="Times New Roman" panose="02020603050405020304" pitchFamily="18" charset="0"/>
              </a:rPr>
              <a:t>in the descriptive </a:t>
            </a:r>
            <a:r>
              <a:rPr lang="en-US" dirty="0" smtClean="0">
                <a:solidFill>
                  <a:schemeClr val="bg1"/>
                </a:solidFill>
                <a:latin typeface="Times New Roman" panose="02020603050405020304" pitchFamily="18" charset="0"/>
                <a:cs typeface="Times New Roman" panose="02020603050405020304" pitchFamily="18" charset="0"/>
              </a:rPr>
              <a:t>statistics. </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5" name="Rectangle 4"/>
          <p:cNvSpPr/>
          <p:nvPr/>
        </p:nvSpPr>
        <p:spPr>
          <a:xfrm>
            <a:off x="1095212" y="5865518"/>
            <a:ext cx="10590511" cy="646331"/>
          </a:xfrm>
          <a:prstGeom prst="rect">
            <a:avLst/>
          </a:prstGeom>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OBSERVATION : It </a:t>
            </a:r>
            <a:r>
              <a:rPr lang="en-US" dirty="0">
                <a:solidFill>
                  <a:schemeClr val="bg1"/>
                </a:solidFill>
                <a:latin typeface="Times New Roman" panose="02020603050405020304" pitchFamily="18" charset="0"/>
                <a:cs typeface="Times New Roman" panose="02020603050405020304" pitchFamily="18" charset="0"/>
              </a:rPr>
              <a:t>is clearly obvious looking at the distribution above that our data has no outliers. The quantity is gradually increasing.</a:t>
            </a:r>
          </a:p>
        </p:txBody>
      </p:sp>
      <p:sp>
        <p:nvSpPr>
          <p:cNvPr id="9" name="Rectangle 8"/>
          <p:cNvSpPr/>
          <p:nvPr/>
        </p:nvSpPr>
        <p:spPr>
          <a:xfrm>
            <a:off x="751669" y="3460698"/>
            <a:ext cx="6096000" cy="646331"/>
          </a:xfrm>
          <a:prstGeom prst="rect">
            <a:avLst/>
          </a:prstGeom>
        </p:spPr>
        <p:txBody>
          <a:bodyPr>
            <a:spAutoFit/>
          </a:bodyPr>
          <a:lstStyle/>
          <a:p>
            <a:pPr algn="just"/>
            <a:r>
              <a:rPr lang="en-US" dirty="0" smtClean="0">
                <a:solidFill>
                  <a:schemeClr val="bg1"/>
                </a:solidFill>
                <a:latin typeface="Times New Roman" panose="02020603050405020304" pitchFamily="18" charset="0"/>
                <a:cs typeface="Times New Roman" panose="02020603050405020304" pitchFamily="18" charset="0"/>
              </a:rPr>
              <a:t>In our dataset we have three numerical variable tenure, monthly charges and total charges</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1341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4445876" y="103167"/>
            <a:ext cx="3374642" cy="1844608"/>
          </a:xfrm>
        </p:spPr>
        <p:txBody>
          <a:bodyPr/>
          <a:lstStyle/>
          <a:p>
            <a:r>
              <a:rPr lang="en-US" sz="3600" dirty="0" smtClean="0"/>
              <a:t>EXPLORATORY</a:t>
            </a:r>
          </a:p>
          <a:p>
            <a:r>
              <a:rPr lang="en-US" sz="3600" dirty="0" smtClean="0"/>
              <a:t>DATA</a:t>
            </a:r>
          </a:p>
          <a:p>
            <a:r>
              <a:rPr lang="en-US" sz="3600" dirty="0" smtClean="0"/>
              <a:t>ANALYSIS</a:t>
            </a:r>
            <a:endParaRPr lang="en-US" dirty="0"/>
          </a:p>
        </p:txBody>
      </p:sp>
      <p:sp>
        <p:nvSpPr>
          <p:cNvPr id="9" name="Rectangle 8"/>
          <p:cNvSpPr/>
          <p:nvPr/>
        </p:nvSpPr>
        <p:spPr>
          <a:xfrm>
            <a:off x="4796728" y="2685783"/>
            <a:ext cx="6096000" cy="646331"/>
          </a:xfrm>
          <a:prstGeom prst="rect">
            <a:avLst/>
          </a:prstGeom>
        </p:spPr>
        <p:txBody>
          <a:bodyPr>
            <a:spAutoFit/>
          </a:bodyPr>
          <a:lstStyle/>
          <a:p>
            <a:pPr algn="just"/>
            <a:r>
              <a:rPr lang="en-US" b="1" dirty="0" smtClean="0">
                <a:solidFill>
                  <a:schemeClr val="bg1"/>
                </a:solidFill>
                <a:latin typeface="Times New Roman" panose="02020603050405020304" pitchFamily="18" charset="0"/>
                <a:cs typeface="Times New Roman" panose="02020603050405020304" pitchFamily="18" charset="0"/>
              </a:rPr>
              <a:t>GENDER DISTRIBUTION</a:t>
            </a:r>
          </a:p>
          <a:p>
            <a:pPr algn="just"/>
            <a:r>
              <a:rPr lang="en-US" dirty="0" smtClean="0">
                <a:solidFill>
                  <a:schemeClr val="bg1"/>
                </a:solidFill>
                <a:latin typeface="Times New Roman" panose="02020603050405020304" pitchFamily="18" charset="0"/>
                <a:cs typeface="Times New Roman" panose="02020603050405020304" pitchFamily="18" charset="0"/>
              </a:rPr>
              <a:t>Male </a:t>
            </a:r>
            <a:r>
              <a:rPr lang="en-US" dirty="0">
                <a:solidFill>
                  <a:schemeClr val="bg1"/>
                </a:solidFill>
                <a:latin typeface="Times New Roman" panose="02020603050405020304" pitchFamily="18" charset="0"/>
                <a:cs typeface="Times New Roman" panose="02020603050405020304" pitchFamily="18" charset="0"/>
              </a:rPr>
              <a:t>and female ratio are equal in our </a:t>
            </a:r>
            <a:r>
              <a:rPr lang="en-US" dirty="0" smtClean="0">
                <a:solidFill>
                  <a:schemeClr val="bg1"/>
                </a:solidFill>
                <a:latin typeface="Times New Roman" panose="02020603050405020304" pitchFamily="18" charset="0"/>
                <a:cs typeface="Times New Roman" panose="02020603050405020304" pitchFamily="18" charset="0"/>
              </a:rPr>
              <a:t>dataset. </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3"/>
          <a:srcRect r="51904"/>
          <a:stretch/>
        </p:blipFill>
        <p:spPr>
          <a:xfrm>
            <a:off x="649181" y="1611824"/>
            <a:ext cx="3612853" cy="2774195"/>
          </a:xfrm>
          <a:prstGeom prst="rect">
            <a:avLst/>
          </a:prstGeom>
        </p:spPr>
      </p:pic>
      <p:pic>
        <p:nvPicPr>
          <p:cNvPr id="6" name="Picture 5"/>
          <p:cNvPicPr>
            <a:picLocks noChangeAspect="1"/>
          </p:cNvPicPr>
          <p:nvPr/>
        </p:nvPicPr>
        <p:blipFill rotWithShape="1">
          <a:blip r:embed="rId3"/>
          <a:srcRect l="54322" r="-1"/>
          <a:stretch/>
        </p:blipFill>
        <p:spPr>
          <a:xfrm>
            <a:off x="7454685" y="3833166"/>
            <a:ext cx="3348271" cy="2769112"/>
          </a:xfrm>
          <a:prstGeom prst="rect">
            <a:avLst/>
          </a:prstGeom>
        </p:spPr>
      </p:pic>
      <p:sp>
        <p:nvSpPr>
          <p:cNvPr id="8" name="Rectangle 7"/>
          <p:cNvSpPr/>
          <p:nvPr/>
        </p:nvSpPr>
        <p:spPr>
          <a:xfrm>
            <a:off x="940231" y="5027625"/>
            <a:ext cx="6096000" cy="923330"/>
          </a:xfrm>
          <a:prstGeom prst="rect">
            <a:avLst/>
          </a:prstGeom>
        </p:spPr>
        <p:txBody>
          <a:bodyPr>
            <a:spAutoFit/>
          </a:bodyPr>
          <a:lstStyle/>
          <a:p>
            <a:pPr algn="just"/>
            <a:r>
              <a:rPr lang="en-US" b="1" dirty="0" smtClean="0">
                <a:solidFill>
                  <a:schemeClr val="bg1"/>
                </a:solidFill>
                <a:latin typeface="Times New Roman" panose="02020603050405020304" pitchFamily="18" charset="0"/>
                <a:cs typeface="Times New Roman" panose="02020603050405020304" pitchFamily="18" charset="0"/>
              </a:rPr>
              <a:t>SENIOR CITIZEN DISTRIBUTION</a:t>
            </a:r>
          </a:p>
          <a:p>
            <a:pPr algn="just"/>
            <a:r>
              <a:rPr lang="en-US" dirty="0" smtClean="0">
                <a:solidFill>
                  <a:schemeClr val="bg1"/>
                </a:solidFill>
                <a:latin typeface="Times New Roman" panose="02020603050405020304" pitchFamily="18" charset="0"/>
                <a:cs typeface="Times New Roman" panose="02020603050405020304" pitchFamily="18" charset="0"/>
              </a:rPr>
              <a:t>There </a:t>
            </a:r>
            <a:r>
              <a:rPr lang="en-US" dirty="0">
                <a:solidFill>
                  <a:schemeClr val="bg1"/>
                </a:solidFill>
                <a:latin typeface="Times New Roman" panose="02020603050405020304" pitchFamily="18" charset="0"/>
                <a:cs typeface="Times New Roman" panose="02020603050405020304" pitchFamily="18" charset="0"/>
              </a:rPr>
              <a:t>are only 16% senior citizen in our dataset and rest are young.</a:t>
            </a:r>
          </a:p>
        </p:txBody>
      </p:sp>
    </p:spTree>
    <p:extLst>
      <p:ext uri="{BB962C8B-B14F-4D97-AF65-F5344CB8AC3E}">
        <p14:creationId xmlns:p14="http://schemas.microsoft.com/office/powerpoint/2010/main" val="1028382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Storybuilding Neal Creative">
  <a:themeElements>
    <a:clrScheme name="Neal Analytics 2">
      <a:dk1>
        <a:srgbClr val="000000"/>
      </a:dk1>
      <a:lt1>
        <a:srgbClr val="FFFFFF"/>
      </a:lt1>
      <a:dk2>
        <a:srgbClr val="0074AF"/>
      </a:dk2>
      <a:lt2>
        <a:srgbClr val="00B0F0"/>
      </a:lt2>
      <a:accent1>
        <a:srgbClr val="75D1FF"/>
      </a:accent1>
      <a:accent2>
        <a:srgbClr val="004568"/>
      </a:accent2>
      <a:accent3>
        <a:srgbClr val="92D050"/>
      </a:accent3>
      <a:accent4>
        <a:srgbClr val="FFC000"/>
      </a:accent4>
      <a:accent5>
        <a:srgbClr val="004568"/>
      </a:accent5>
      <a:accent6>
        <a:srgbClr val="0074AF"/>
      </a:accent6>
      <a:hlink>
        <a:srgbClr val="43C0FF"/>
      </a:hlink>
      <a:folHlink>
        <a:srgbClr val="75D1FF"/>
      </a:folHlink>
    </a:clrScheme>
    <a:fontScheme name="MICROSOFT">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6401425_Powerful Presentations_Win32_mlw - v2" id="{7CBB6D80-F69F-4458-A96A-A39B855A93D5}" vid="{827664DE-2D82-4B7F-8582-8671022436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30CA71C-6B24-463C-853F-076A02E27CBC}">
  <ds:schemaRefs>
    <ds:schemaRef ds:uri="http://schemas.microsoft.com/sharepoint/v3/contenttype/forms"/>
  </ds:schemaRefs>
</ds:datastoreItem>
</file>

<file path=customXml/itemProps2.xml><?xml version="1.0" encoding="utf-8"?>
<ds:datastoreItem xmlns:ds="http://schemas.openxmlformats.org/officeDocument/2006/customXml" ds:itemID="{B1C2FF92-1ACE-4D23-9586-85906FF02F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D2E6351-E64A-42DD-A554-7DF752222129}">
  <ds:schemaRefs>
    <ds:schemaRef ds:uri="71af3243-3dd4-4a8d-8c0d-dd76da1f02a5"/>
    <ds:schemaRef ds:uri="http://purl.org/dc/terms/"/>
    <ds:schemaRef ds:uri="http://schemas.microsoft.com/office/infopath/2007/PartnerControls"/>
    <ds:schemaRef ds:uri="http://schemas.microsoft.com/office/2006/metadata/properties"/>
    <ds:schemaRef ds:uri="http://schemas.microsoft.com/office/2006/documentManagement/types"/>
    <ds:schemaRef ds:uri="http://purl.org/dc/elements/1.1/"/>
    <ds:schemaRef ds:uri="http://purl.org/dc/dcmitype/"/>
    <ds:schemaRef ds:uri="http://www.w3.org/XML/1998/namespace"/>
    <ds:schemaRef ds:uri="http://schemas.openxmlformats.org/package/2006/metadata/core-properties"/>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Powerful Presentations</Template>
  <TotalTime>869</TotalTime>
  <Words>1709</Words>
  <Application>Microsoft Office PowerPoint</Application>
  <PresentationFormat>Widescreen</PresentationFormat>
  <Paragraphs>222</Paragraphs>
  <Slides>26</Slides>
  <Notes>26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Arial</vt:lpstr>
      <vt:lpstr>Arial Black</vt:lpstr>
      <vt:lpstr>Calibri</vt:lpstr>
      <vt:lpstr>Segoe UI</vt:lpstr>
      <vt:lpstr>Segoe UI Black</vt:lpstr>
      <vt:lpstr>Segoe UI Light</vt:lpstr>
      <vt:lpstr>Segoe UI Semibold</vt:lpstr>
      <vt:lpstr>Segoe UI Semilight</vt:lpstr>
      <vt:lpstr>Times New Roman</vt:lpstr>
      <vt:lpstr>Wingdings</vt:lpstr>
      <vt:lpstr>Storybuilding Neal Creative</vt:lpstr>
      <vt:lpstr>TELECOM CUSTOMER CHURN PREDICTION</vt:lpstr>
      <vt:lpstr>INTRODUCTION</vt:lpstr>
      <vt:lpstr>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CONVERSATIONAL INTELLIGENCE:</dc:title>
  <dc:subject/>
  <dc:creator>Fuzail Ahmed</dc:creator>
  <cp:keywords/>
  <dc:description/>
  <cp:lastModifiedBy>Microsoft account</cp:lastModifiedBy>
  <cp:revision>20</cp:revision>
  <dcterms:created xsi:type="dcterms:W3CDTF">2024-05-07T05:52:03Z</dcterms:created>
  <dcterms:modified xsi:type="dcterms:W3CDTF">2024-08-27T07:51:01Z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