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4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0080625" cy="5670550"/>
  <p:notesSz cx="7559675" cy="10691813"/>
  <p:embeddedFontLst>
    <p:embeddedFont>
      <p:font typeface="Arial Black" panose="020B0A0402010202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7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4a18b6ffe_0_2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264a18b6ffe_0_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4a18b6ffe_0_3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g264a18b6ffe_0_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p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8: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 name="Google Shape;304;p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0: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3" name="Google Shape;313;p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64a18b6ffe_0_3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g264a18b6ffe_0_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p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7: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1" name="Google Shape;351;p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4a18b6ffe_0_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264a18b6ffe_0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4a18b6ffe_0_1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264a18b6ffe_0_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4a18b6ffe_0_9: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g264a18b6ffe_0_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body" idx="1"/>
          </p:nvPr>
        </p:nvSpPr>
        <p:spPr>
          <a:xfrm>
            <a:off x="360000" y="108000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2"/>
          </p:nvPr>
        </p:nvSpPr>
        <p:spPr>
          <a:xfrm>
            <a:off x="360000" y="296028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2"/>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12"/>
          <p:cNvSpPr txBox="1">
            <a:spLocks noGrp="1"/>
          </p:cNvSpPr>
          <p:nvPr>
            <p:ph type="body" idx="3"/>
          </p:nvPr>
        </p:nvSpPr>
        <p:spPr>
          <a:xfrm>
            <a:off x="36000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body" idx="4"/>
          </p:nvPr>
        </p:nvSpPr>
        <p:spPr>
          <a:xfrm>
            <a:off x="515592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36000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2"/>
          </p:nvPr>
        </p:nvSpPr>
        <p:spPr>
          <a:xfrm>
            <a:off x="352476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body" idx="3"/>
          </p:nvPr>
        </p:nvSpPr>
        <p:spPr>
          <a:xfrm>
            <a:off x="668916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4"/>
          </p:nvPr>
        </p:nvSpPr>
        <p:spPr>
          <a:xfrm>
            <a:off x="36000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body" idx="5"/>
          </p:nvPr>
        </p:nvSpPr>
        <p:spPr>
          <a:xfrm>
            <a:off x="352476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body" idx="6"/>
          </p:nvPr>
        </p:nvSpPr>
        <p:spPr>
          <a:xfrm>
            <a:off x="668916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ubTitle" idx="1"/>
          </p:nvPr>
        </p:nvSpPr>
        <p:spPr>
          <a:xfrm>
            <a:off x="360000" y="1080000"/>
            <a:ext cx="9359640" cy="359964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60000" y="1080000"/>
            <a:ext cx="935964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36000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body" idx="2"/>
          </p:nvPr>
        </p:nvSpPr>
        <p:spPr>
          <a:xfrm>
            <a:off x="515592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1"/>
        <p:cNvGrpSpPr/>
        <p:nvPr/>
      </p:nvGrpSpPr>
      <p:grpSpPr>
        <a:xfrm>
          <a:off x="0" y="0"/>
          <a:ext cx="0" cy="0"/>
          <a:chOff x="0" y="0"/>
          <a:chExt cx="0" cy="0"/>
        </a:xfrm>
      </p:grpSpPr>
      <p:sp>
        <p:nvSpPr>
          <p:cNvPr id="82" name="Google Shape;82;p20"/>
          <p:cNvSpPr txBox="1">
            <a:spLocks noGrp="1"/>
          </p:cNvSpPr>
          <p:nvPr>
            <p:ph type="subTitle" idx="1"/>
          </p:nvPr>
        </p:nvSpPr>
        <p:spPr>
          <a:xfrm>
            <a:off x="360000" y="180000"/>
            <a:ext cx="9359640" cy="22158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1"/>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21"/>
          <p:cNvSpPr txBox="1">
            <a:spLocks noGrp="1"/>
          </p:cNvSpPr>
          <p:nvPr>
            <p:ph type="body" idx="2"/>
          </p:nvPr>
        </p:nvSpPr>
        <p:spPr>
          <a:xfrm>
            <a:off x="515592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body" idx="3"/>
          </p:nvPr>
        </p:nvSpPr>
        <p:spPr>
          <a:xfrm>
            <a:off x="36000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36000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22"/>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2" name="Google Shape;92;p22"/>
          <p:cNvSpPr txBox="1">
            <a:spLocks noGrp="1"/>
          </p:cNvSpPr>
          <p:nvPr>
            <p:ph type="body" idx="3"/>
          </p:nvPr>
        </p:nvSpPr>
        <p:spPr>
          <a:xfrm>
            <a:off x="515592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3"/>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23"/>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23"/>
          <p:cNvSpPr txBox="1">
            <a:spLocks noGrp="1"/>
          </p:cNvSpPr>
          <p:nvPr>
            <p:ph type="body" idx="3"/>
          </p:nvPr>
        </p:nvSpPr>
        <p:spPr>
          <a:xfrm>
            <a:off x="360000" y="296028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a:off x="360000" y="108000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24"/>
          <p:cNvSpPr txBox="1">
            <a:spLocks noGrp="1"/>
          </p:cNvSpPr>
          <p:nvPr>
            <p:ph type="body" idx="2"/>
          </p:nvPr>
        </p:nvSpPr>
        <p:spPr>
          <a:xfrm>
            <a:off x="360000" y="296028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5"/>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25"/>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25"/>
          <p:cNvSpPr txBox="1">
            <a:spLocks noGrp="1"/>
          </p:cNvSpPr>
          <p:nvPr>
            <p:ph type="body" idx="3"/>
          </p:nvPr>
        </p:nvSpPr>
        <p:spPr>
          <a:xfrm>
            <a:off x="36000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25"/>
          <p:cNvSpPr txBox="1">
            <a:spLocks noGrp="1"/>
          </p:cNvSpPr>
          <p:nvPr>
            <p:ph type="body" idx="4"/>
          </p:nvPr>
        </p:nvSpPr>
        <p:spPr>
          <a:xfrm>
            <a:off x="515592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6"/>
          <p:cNvSpPr txBox="1">
            <a:spLocks noGrp="1"/>
          </p:cNvSpPr>
          <p:nvPr>
            <p:ph type="body" idx="1"/>
          </p:nvPr>
        </p:nvSpPr>
        <p:spPr>
          <a:xfrm>
            <a:off x="36000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1" name="Google Shape;111;p26"/>
          <p:cNvSpPr txBox="1">
            <a:spLocks noGrp="1"/>
          </p:cNvSpPr>
          <p:nvPr>
            <p:ph type="body" idx="2"/>
          </p:nvPr>
        </p:nvSpPr>
        <p:spPr>
          <a:xfrm>
            <a:off x="352476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2" name="Google Shape;112;p26"/>
          <p:cNvSpPr txBox="1">
            <a:spLocks noGrp="1"/>
          </p:cNvSpPr>
          <p:nvPr>
            <p:ph type="body" idx="3"/>
          </p:nvPr>
        </p:nvSpPr>
        <p:spPr>
          <a:xfrm>
            <a:off x="6689160" y="108000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3" name="Google Shape;113;p26"/>
          <p:cNvSpPr txBox="1">
            <a:spLocks noGrp="1"/>
          </p:cNvSpPr>
          <p:nvPr>
            <p:ph type="body" idx="4"/>
          </p:nvPr>
        </p:nvSpPr>
        <p:spPr>
          <a:xfrm>
            <a:off x="36000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26"/>
          <p:cNvSpPr txBox="1">
            <a:spLocks noGrp="1"/>
          </p:cNvSpPr>
          <p:nvPr>
            <p:ph type="body" idx="5"/>
          </p:nvPr>
        </p:nvSpPr>
        <p:spPr>
          <a:xfrm>
            <a:off x="352476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5" name="Google Shape;115;p26"/>
          <p:cNvSpPr txBox="1">
            <a:spLocks noGrp="1"/>
          </p:cNvSpPr>
          <p:nvPr>
            <p:ph type="body" idx="6"/>
          </p:nvPr>
        </p:nvSpPr>
        <p:spPr>
          <a:xfrm>
            <a:off x="6689160" y="2960280"/>
            <a:ext cx="301356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360000" y="1080000"/>
            <a:ext cx="9359640" cy="359964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360000" y="1080000"/>
            <a:ext cx="935964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36000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 name="Google Shape;24;p6"/>
          <p:cNvSpPr txBox="1">
            <a:spLocks noGrp="1"/>
          </p:cNvSpPr>
          <p:nvPr>
            <p:ph type="body" idx="2"/>
          </p:nvPr>
        </p:nvSpPr>
        <p:spPr>
          <a:xfrm>
            <a:off x="515592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7"/>
          <p:cNvSpPr txBox="1">
            <a:spLocks noGrp="1"/>
          </p:cNvSpPr>
          <p:nvPr>
            <p:ph type="subTitle" idx="1"/>
          </p:nvPr>
        </p:nvSpPr>
        <p:spPr>
          <a:xfrm>
            <a:off x="360000" y="180000"/>
            <a:ext cx="9359640" cy="22158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8"/>
          <p:cNvSpPr txBox="1">
            <a:spLocks noGrp="1"/>
          </p:cNvSpPr>
          <p:nvPr>
            <p:ph type="body" idx="2"/>
          </p:nvPr>
        </p:nvSpPr>
        <p:spPr>
          <a:xfrm>
            <a:off x="515592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8"/>
          <p:cNvSpPr txBox="1">
            <a:spLocks noGrp="1"/>
          </p:cNvSpPr>
          <p:nvPr>
            <p:ph type="body" idx="3"/>
          </p:nvPr>
        </p:nvSpPr>
        <p:spPr>
          <a:xfrm>
            <a:off x="36000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360000" y="1080000"/>
            <a:ext cx="4567320" cy="35996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9"/>
          <p:cNvSpPr txBox="1">
            <a:spLocks noGrp="1"/>
          </p:cNvSpPr>
          <p:nvPr>
            <p:ph type="body" idx="3"/>
          </p:nvPr>
        </p:nvSpPr>
        <p:spPr>
          <a:xfrm>
            <a:off x="5155920" y="296028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60000" y="106200"/>
            <a:ext cx="9359640" cy="6253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36000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10"/>
          <p:cNvSpPr txBox="1">
            <a:spLocks noGrp="1"/>
          </p:cNvSpPr>
          <p:nvPr>
            <p:ph type="body" idx="2"/>
          </p:nvPr>
        </p:nvSpPr>
        <p:spPr>
          <a:xfrm>
            <a:off x="5155920" y="1080000"/>
            <a:ext cx="456732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body" idx="3"/>
          </p:nvPr>
        </p:nvSpPr>
        <p:spPr>
          <a:xfrm>
            <a:off x="360000" y="2960280"/>
            <a:ext cx="9359640" cy="171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rot="10800000">
            <a:off x="-1440" y="4498560"/>
            <a:ext cx="10079640" cy="1169640"/>
          </a:xfrm>
          <a:prstGeom prst="flowChartDocument">
            <a:avLst/>
          </a:prstGeom>
          <a:gradFill>
            <a:gsLst>
              <a:gs pos="0">
                <a:srgbClr val="77CAEE"/>
              </a:gs>
              <a:gs pos="100000">
                <a:srgbClr val="009BDD"/>
              </a:gs>
            </a:gsLst>
            <a:lin ang="0" scaled="0"/>
          </a:gradFill>
          <a:ln>
            <a:noFill/>
          </a:ln>
          <a:effectLst>
            <a:outerShdw dist="10800" dir="5400000">
              <a:srgbClr val="009BDD"/>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txBox="1">
            <a:spLocks noGrp="1"/>
          </p:cNvSpPr>
          <p:nvPr>
            <p:ph type="title"/>
          </p:nvPr>
        </p:nvSpPr>
        <p:spPr>
          <a:xfrm>
            <a:off x="360000" y="180000"/>
            <a:ext cx="9359640" cy="47772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ftr" idx="11"/>
          </p:nvPr>
        </p:nvSpPr>
        <p:spPr>
          <a:xfrm>
            <a:off x="3420000" y="5220000"/>
            <a:ext cx="3239640" cy="3596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7380000" y="5220000"/>
            <a:ext cx="2339640" cy="35964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10" name="Google Shape;10;p1"/>
          <p:cNvSpPr txBox="1">
            <a:spLocks noGrp="1"/>
          </p:cNvSpPr>
          <p:nvPr>
            <p:ph type="dt" idx="10"/>
          </p:nvPr>
        </p:nvSpPr>
        <p:spPr>
          <a:xfrm>
            <a:off x="360000" y="5220000"/>
            <a:ext cx="2339640" cy="3596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04000" y="1326600"/>
            <a:ext cx="9072000" cy="32886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4"/>
          <p:cNvSpPr/>
          <p:nvPr/>
        </p:nvSpPr>
        <p:spPr>
          <a:xfrm>
            <a:off x="0" y="0"/>
            <a:ext cx="10076400" cy="719640"/>
          </a:xfrm>
          <a:prstGeom prst="rect">
            <a:avLst/>
          </a:prstGeom>
          <a:gradFill>
            <a:gsLst>
              <a:gs pos="0">
                <a:srgbClr val="77CAEE"/>
              </a:gs>
              <a:gs pos="100000">
                <a:srgbClr val="009BDD"/>
              </a:gs>
            </a:gsLst>
            <a:lin ang="10800000" scaled="0"/>
          </a:gradFill>
          <a:ln>
            <a:noFill/>
          </a:ln>
          <a:effectLst>
            <a:outerShdw dist="10800" dir="5400000">
              <a:srgbClr val="009BDD"/>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3240" y="5040000"/>
            <a:ext cx="10076400" cy="631080"/>
          </a:xfrm>
          <a:prstGeom prst="rect">
            <a:avLst/>
          </a:prstGeom>
          <a:gradFill>
            <a:gsLst>
              <a:gs pos="0">
                <a:srgbClr val="77CAEE"/>
              </a:gs>
              <a:gs pos="100000">
                <a:srgbClr val="009BDD"/>
              </a:gs>
            </a:gsLst>
            <a:lin ang="10800000" scaled="0"/>
          </a:gradFill>
          <a:ln>
            <a:noFill/>
          </a:ln>
          <a:effectLst>
            <a:outerShdw dist="10800" dir="5400000">
              <a:srgbClr val="009BDD"/>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txBox="1">
            <a:spLocks noGrp="1"/>
          </p:cNvSpPr>
          <p:nvPr>
            <p:ph type="title"/>
          </p:nvPr>
        </p:nvSpPr>
        <p:spPr>
          <a:xfrm>
            <a:off x="360000" y="180000"/>
            <a:ext cx="9359640" cy="47772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4" name="Google Shape;64;p14"/>
          <p:cNvSpPr txBox="1">
            <a:spLocks noGrp="1"/>
          </p:cNvSpPr>
          <p:nvPr>
            <p:ph type="body" idx="1"/>
          </p:nvPr>
        </p:nvSpPr>
        <p:spPr>
          <a:xfrm>
            <a:off x="360000" y="1080000"/>
            <a:ext cx="9359640" cy="359964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5" name="Google Shape;65;p14"/>
          <p:cNvSpPr txBox="1">
            <a:spLocks noGrp="1"/>
          </p:cNvSpPr>
          <p:nvPr>
            <p:ph type="ftr" idx="11"/>
          </p:nvPr>
        </p:nvSpPr>
        <p:spPr>
          <a:xfrm>
            <a:off x="3420000" y="5220000"/>
            <a:ext cx="3239640" cy="3596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14"/>
          <p:cNvSpPr txBox="1">
            <a:spLocks noGrp="1"/>
          </p:cNvSpPr>
          <p:nvPr>
            <p:ph type="sldNum" idx="12"/>
          </p:nvPr>
        </p:nvSpPr>
        <p:spPr>
          <a:xfrm>
            <a:off x="7380000" y="5220000"/>
            <a:ext cx="2339640" cy="35964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solidFill>
                <a:srgbClr val="000000"/>
              </a:solidFill>
              <a:latin typeface="Times New Roman"/>
              <a:ea typeface="Times New Roman"/>
              <a:cs typeface="Times New Roman"/>
              <a:sym typeface="Times New Roman"/>
            </a:endParaRPr>
          </a:p>
        </p:txBody>
      </p:sp>
      <p:sp>
        <p:nvSpPr>
          <p:cNvPr id="67" name="Google Shape;67;p14"/>
          <p:cNvSpPr txBox="1">
            <a:spLocks noGrp="1"/>
          </p:cNvSpPr>
          <p:nvPr>
            <p:ph type="dt" idx="10"/>
          </p:nvPr>
        </p:nvSpPr>
        <p:spPr>
          <a:xfrm>
            <a:off x="360000" y="5220000"/>
            <a:ext cx="2339640" cy="3596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7"/>
          <p:cNvSpPr txBox="1"/>
          <p:nvPr/>
        </p:nvSpPr>
        <p:spPr>
          <a:xfrm>
            <a:off x="540000" y="1620360"/>
            <a:ext cx="8999640" cy="107964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DD4100"/>
                </a:solidFill>
                <a:latin typeface="Arial Black"/>
                <a:ea typeface="Arial Black"/>
                <a:cs typeface="Arial Black"/>
                <a:sym typeface="Arial Black"/>
              </a:rPr>
              <a:t>Select</a:t>
            </a:r>
            <a:endParaRPr sz="33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175" name="Google Shape;175;p36"/>
          <p:cNvPicPr preferRelativeResize="0"/>
          <p:nvPr/>
        </p:nvPicPr>
        <p:blipFill>
          <a:blip r:embed="rId3">
            <a:alphaModFix/>
          </a:blip>
          <a:stretch>
            <a:fillRect/>
          </a:stretch>
        </p:blipFill>
        <p:spPr>
          <a:xfrm>
            <a:off x="3064325" y="786450"/>
            <a:ext cx="3566925" cy="409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Aliases</a:t>
            </a:r>
            <a:endParaRPr sz="3300" b="0" i="0" u="none" strike="noStrike" cap="none">
              <a:solidFill>
                <a:srgbClr val="000000"/>
              </a:solidFill>
              <a:latin typeface="Arial"/>
              <a:ea typeface="Arial"/>
              <a:cs typeface="Arial"/>
              <a:sym typeface="Arial"/>
            </a:endParaRPr>
          </a:p>
        </p:txBody>
      </p:sp>
      <p:sp>
        <p:nvSpPr>
          <p:cNvPr id="181" name="Google Shape;181;p37"/>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a:t>
            </a:r>
            <a:r>
              <a:rPr lang="en-IN" sz="1800" b="1" i="0" u="none" strike="noStrike" cap="none">
                <a:solidFill>
                  <a:srgbClr val="000000"/>
                </a:solidFill>
                <a:latin typeface="Arial"/>
                <a:ea typeface="Arial"/>
                <a:cs typeface="Arial"/>
                <a:sym typeface="Arial"/>
              </a:rPr>
              <a:t>AS</a:t>
            </a:r>
            <a:r>
              <a:rPr lang="en-IN" sz="1800" b="0" i="0" u="none" strike="noStrike" cap="none">
                <a:solidFill>
                  <a:srgbClr val="000000"/>
                </a:solidFill>
                <a:latin typeface="Arial"/>
                <a:ea typeface="Arial"/>
                <a:cs typeface="Arial"/>
                <a:sym typeface="Arial"/>
              </a:rPr>
              <a:t> alias1, column2 </a:t>
            </a:r>
            <a:r>
              <a:rPr lang="en-IN" sz="1800" b="1" i="0" u="none" strike="noStrike" cap="none">
                <a:solidFill>
                  <a:srgbClr val="000000"/>
                </a:solidFill>
                <a:latin typeface="Arial"/>
                <a:ea typeface="Arial"/>
                <a:cs typeface="Arial"/>
                <a:sym typeface="Arial"/>
              </a:rPr>
              <a:t>AS</a:t>
            </a:r>
            <a:r>
              <a:rPr lang="en-IN" sz="1800" b="0" i="0" u="none" strike="noStrike" cap="none">
                <a:solidFill>
                  <a:srgbClr val="000000"/>
                </a:solidFill>
                <a:latin typeface="Arial"/>
                <a:ea typeface="Arial"/>
                <a:cs typeface="Arial"/>
                <a:sym typeface="Arial"/>
              </a:rPr>
              <a:t> alias2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187" name="Google Shape;187;p38"/>
          <p:cNvPicPr preferRelativeResize="0"/>
          <p:nvPr/>
        </p:nvPicPr>
        <p:blipFill rotWithShape="1">
          <a:blip r:embed="rId3">
            <a:alphaModFix/>
          </a:blip>
          <a:srcRect l="19419" t="53795" r="55579" b="30324"/>
          <a:stretch/>
        </p:blipFill>
        <p:spPr>
          <a:xfrm>
            <a:off x="223925" y="1829925"/>
            <a:ext cx="5044325" cy="1801113"/>
          </a:xfrm>
          <a:prstGeom prst="rect">
            <a:avLst/>
          </a:prstGeom>
          <a:noFill/>
          <a:ln>
            <a:noFill/>
          </a:ln>
        </p:spPr>
      </p:pic>
      <p:pic>
        <p:nvPicPr>
          <p:cNvPr id="188" name="Google Shape;188;p38"/>
          <p:cNvPicPr preferRelativeResize="0"/>
          <p:nvPr/>
        </p:nvPicPr>
        <p:blipFill rotWithShape="1">
          <a:blip r:embed="rId3">
            <a:alphaModFix/>
          </a:blip>
          <a:srcRect l="19419" t="12532" r="55579" b="81113"/>
          <a:stretch/>
        </p:blipFill>
        <p:spPr>
          <a:xfrm>
            <a:off x="223930" y="1132500"/>
            <a:ext cx="5044320" cy="720001"/>
          </a:xfrm>
          <a:prstGeom prst="rect">
            <a:avLst/>
          </a:prstGeom>
          <a:noFill/>
          <a:ln>
            <a:noFill/>
          </a:ln>
        </p:spPr>
      </p:pic>
      <p:pic>
        <p:nvPicPr>
          <p:cNvPr id="189" name="Google Shape;189;p38"/>
          <p:cNvPicPr preferRelativeResize="0"/>
          <p:nvPr/>
        </p:nvPicPr>
        <p:blipFill>
          <a:blip r:embed="rId4">
            <a:alphaModFix/>
          </a:blip>
          <a:stretch>
            <a:fillRect/>
          </a:stretch>
        </p:blipFill>
        <p:spPr>
          <a:xfrm>
            <a:off x="5404325" y="1132500"/>
            <a:ext cx="4506200" cy="378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DISTINCT</a:t>
            </a:r>
            <a:endParaRPr sz="3300" b="0" i="0" u="none" strike="noStrike" cap="none">
              <a:solidFill>
                <a:srgbClr val="000000"/>
              </a:solidFill>
              <a:latin typeface="Arial"/>
              <a:ea typeface="Arial"/>
              <a:cs typeface="Arial"/>
              <a:sym typeface="Arial"/>
            </a:endParaRPr>
          </a:p>
        </p:txBody>
      </p:sp>
      <p:sp>
        <p:nvSpPr>
          <p:cNvPr id="195" name="Google Shape;195;p39"/>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a:t>
            </a:r>
            <a:r>
              <a:rPr lang="en-IN" sz="1800" b="1" i="0" u="none" strike="noStrike" cap="none">
                <a:solidFill>
                  <a:srgbClr val="000000"/>
                </a:solidFill>
                <a:latin typeface="Arial"/>
                <a:ea typeface="Arial"/>
                <a:cs typeface="Arial"/>
                <a:sym typeface="Arial"/>
              </a:rPr>
              <a:t>DISTINCT</a:t>
            </a:r>
            <a:r>
              <a:rPr lang="en-IN" sz="1800" b="0" i="0" u="none" strike="noStrike" cap="none">
                <a:solidFill>
                  <a:srgbClr val="000000"/>
                </a:solidFill>
                <a:latin typeface="Arial"/>
                <a:ea typeface="Arial"/>
                <a:cs typeface="Arial"/>
                <a:sym typeface="Arial"/>
              </a:rPr>
              <a:t> column</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0"/>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201" name="Google Shape;201;p40"/>
          <p:cNvPicPr preferRelativeResize="0"/>
          <p:nvPr/>
        </p:nvPicPr>
        <p:blipFill rotWithShape="1">
          <a:blip r:embed="rId3">
            <a:alphaModFix/>
          </a:blip>
          <a:srcRect l="19640" t="52374" r="71425" b="28577"/>
          <a:stretch/>
        </p:blipFill>
        <p:spPr>
          <a:xfrm>
            <a:off x="3690360" y="2773080"/>
            <a:ext cx="1889640" cy="2266920"/>
          </a:xfrm>
          <a:prstGeom prst="rect">
            <a:avLst/>
          </a:prstGeom>
          <a:noFill/>
          <a:ln>
            <a:noFill/>
          </a:ln>
        </p:spPr>
      </p:pic>
      <p:pic>
        <p:nvPicPr>
          <p:cNvPr id="202" name="Google Shape;202;p40"/>
          <p:cNvPicPr preferRelativeResize="0"/>
          <p:nvPr/>
        </p:nvPicPr>
        <p:blipFill rotWithShape="1">
          <a:blip r:embed="rId3">
            <a:alphaModFix/>
          </a:blip>
          <a:srcRect l="19643" t="7926" r="62496" b="79360"/>
          <a:stretch/>
        </p:blipFill>
        <p:spPr>
          <a:xfrm>
            <a:off x="3060000" y="1080000"/>
            <a:ext cx="3599280" cy="144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1"/>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ORDER BY</a:t>
            </a:r>
            <a:endParaRPr sz="3300" b="0" i="0" u="none" strike="noStrike" cap="none">
              <a:solidFill>
                <a:srgbClr val="000000"/>
              </a:solidFill>
              <a:latin typeface="Arial"/>
              <a:ea typeface="Arial"/>
              <a:cs typeface="Arial"/>
              <a:sym typeface="Arial"/>
            </a:endParaRPr>
          </a:p>
        </p:txBody>
      </p:sp>
      <p:sp>
        <p:nvSpPr>
          <p:cNvPr id="208" name="Google Shape;208;p41"/>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column2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1" i="0" u="none" strike="noStrike" cap="none">
                <a:solidFill>
                  <a:srgbClr val="000000"/>
                </a:solidFill>
                <a:latin typeface="Arial"/>
                <a:ea typeface="Arial"/>
                <a:cs typeface="Arial"/>
                <a:sym typeface="Arial"/>
              </a:rPr>
              <a:t>ORDER BY</a:t>
            </a:r>
            <a:r>
              <a:rPr lang="en-IN" sz="1800" b="0" i="0" u="none" strike="noStrike" cap="none">
                <a:solidFill>
                  <a:srgbClr val="000000"/>
                </a:solidFill>
                <a:latin typeface="Arial"/>
                <a:ea typeface="Arial"/>
                <a:cs typeface="Arial"/>
                <a:sym typeface="Arial"/>
              </a:rPr>
              <a:t> column1 [</a:t>
            </a:r>
            <a:r>
              <a:rPr lang="en-IN" sz="1800" b="1" i="0" u="none" strike="noStrike" cap="none">
                <a:solidFill>
                  <a:srgbClr val="000000"/>
                </a:solidFill>
                <a:latin typeface="Arial"/>
                <a:ea typeface="Arial"/>
                <a:cs typeface="Arial"/>
                <a:sym typeface="Arial"/>
              </a:rPr>
              <a:t>ASC | DESC</a:t>
            </a:r>
            <a:r>
              <a:rPr lang="en-IN" sz="1800" b="0" i="0" u="none" strike="noStrike" cap="none">
                <a:solidFill>
                  <a:srgbClr val="000000"/>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2"/>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214" name="Google Shape;214;p42"/>
          <p:cNvPicPr preferRelativeResize="0"/>
          <p:nvPr/>
        </p:nvPicPr>
        <p:blipFill rotWithShape="1">
          <a:blip r:embed="rId3">
            <a:alphaModFix/>
          </a:blip>
          <a:srcRect l="19643" t="13809" r="62496" b="77771"/>
          <a:stretch/>
        </p:blipFill>
        <p:spPr>
          <a:xfrm>
            <a:off x="2520000" y="900000"/>
            <a:ext cx="4757760" cy="1260000"/>
          </a:xfrm>
          <a:prstGeom prst="rect">
            <a:avLst/>
          </a:prstGeom>
          <a:noFill/>
          <a:ln>
            <a:noFill/>
          </a:ln>
        </p:spPr>
      </p:pic>
      <p:pic>
        <p:nvPicPr>
          <p:cNvPr id="215" name="Google Shape;215;p42"/>
          <p:cNvPicPr preferRelativeResize="0"/>
          <p:nvPr/>
        </p:nvPicPr>
        <p:blipFill rotWithShape="1">
          <a:blip r:embed="rId3">
            <a:alphaModFix/>
          </a:blip>
          <a:srcRect l="19639" t="53959" r="64284" b="26984"/>
          <a:stretch/>
        </p:blipFill>
        <p:spPr>
          <a:xfrm>
            <a:off x="2700000" y="2340000"/>
            <a:ext cx="3960000" cy="26398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3"/>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WHERE</a:t>
            </a:r>
            <a:endParaRPr sz="3300" b="0" i="0" u="none" strike="noStrike" cap="none">
              <a:solidFill>
                <a:srgbClr val="000000"/>
              </a:solidFill>
              <a:latin typeface="Arial"/>
              <a:ea typeface="Arial"/>
              <a:cs typeface="Arial"/>
              <a:sym typeface="Arial"/>
            </a:endParaRPr>
          </a:p>
        </p:txBody>
      </p:sp>
      <p:sp>
        <p:nvSpPr>
          <p:cNvPr id="221" name="Google Shape;221;p43"/>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column2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1" i="0" u="none" strike="noStrike" cap="none">
                <a:solidFill>
                  <a:srgbClr val="000000"/>
                </a:solidFill>
                <a:latin typeface="Arial"/>
                <a:ea typeface="Arial"/>
                <a:cs typeface="Arial"/>
                <a:sym typeface="Arial"/>
              </a:rPr>
              <a:t>WHERE</a:t>
            </a:r>
            <a:r>
              <a:rPr lang="en-IN" sz="1800" b="0" i="0" u="none" strike="noStrike" cap="none">
                <a:solidFill>
                  <a:srgbClr val="000000"/>
                </a:solidFill>
                <a:latin typeface="Arial"/>
                <a:ea typeface="Arial"/>
                <a:cs typeface="Arial"/>
                <a:sym typeface="Arial"/>
              </a:rPr>
              <a:t> condition [AND cond2…,];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4"/>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3300" b="0" i="0" u="none" strike="noStrike" cap="none">
                <a:solidFill>
                  <a:schemeClr val="dk1"/>
                </a:solidFill>
                <a:latin typeface="Arial"/>
                <a:ea typeface="Arial"/>
                <a:cs typeface="Arial"/>
                <a:sym typeface="Arial"/>
              </a:rPr>
              <a:t>Comparison Operators and Conditions</a:t>
            </a:r>
            <a:endParaRPr sz="3300" b="0" i="0" u="none" strike="noStrike" cap="none">
              <a:solidFill>
                <a:schemeClr val="dk1"/>
              </a:solidFill>
              <a:latin typeface="Arial"/>
              <a:ea typeface="Arial"/>
              <a:cs typeface="Arial"/>
              <a:sym typeface="Arial"/>
            </a:endParaRPr>
          </a:p>
        </p:txBody>
      </p:sp>
      <p:sp>
        <p:nvSpPr>
          <p:cNvPr id="227" name="Google Shape;227;p44"/>
          <p:cNvSpPr txBox="1"/>
          <p:nvPr/>
        </p:nvSpPr>
        <p:spPr>
          <a:xfrm>
            <a:off x="564395" y="1413487"/>
            <a:ext cx="9359640" cy="3599640"/>
          </a:xfrm>
          <a:prstGeom prst="rect">
            <a:avLst/>
          </a:prstGeom>
          <a:noFill/>
          <a:ln>
            <a:noFill/>
          </a:ln>
        </p:spPr>
        <p:txBody>
          <a:bodyPr spcFirstLastPara="1" wrap="square" lIns="0" tIns="0" rIns="0" bIns="0" anchor="t" anchorCtr="0">
            <a:noAutofit/>
          </a:bodyPr>
          <a:lstStyle/>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28" name="Google Shape;228;p44"/>
          <p:cNvPicPr preferRelativeResize="0"/>
          <p:nvPr/>
        </p:nvPicPr>
        <p:blipFill rotWithShape="1">
          <a:blip r:embed="rId3">
            <a:alphaModFix/>
          </a:blip>
          <a:srcRect/>
          <a:stretch/>
        </p:blipFill>
        <p:spPr>
          <a:xfrm>
            <a:off x="1968071" y="891904"/>
            <a:ext cx="6144482" cy="38867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5"/>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3300" b="0" i="0" u="none" strike="noStrike" cap="none">
                <a:solidFill>
                  <a:srgbClr val="000000"/>
                </a:solidFill>
                <a:latin typeface="Arial"/>
                <a:ea typeface="Arial"/>
                <a:cs typeface="Arial"/>
                <a:sym typeface="Arial"/>
              </a:rPr>
              <a:t>Rules of Precedence</a:t>
            </a:r>
            <a:endParaRPr sz="3300" b="0" i="0" u="none" strike="noStrike" cap="none">
              <a:solidFill>
                <a:srgbClr val="000000"/>
              </a:solidFill>
              <a:latin typeface="Arial"/>
              <a:ea typeface="Arial"/>
              <a:cs typeface="Arial"/>
              <a:sym typeface="Arial"/>
            </a:endParaRPr>
          </a:p>
        </p:txBody>
      </p:sp>
      <p:sp>
        <p:nvSpPr>
          <p:cNvPr id="234" name="Google Shape;234;p45"/>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5" name="Google Shape;235;p45"/>
          <p:cNvPicPr preferRelativeResize="0"/>
          <p:nvPr/>
        </p:nvPicPr>
        <p:blipFill rotWithShape="1">
          <a:blip r:embed="rId3">
            <a:alphaModFix/>
          </a:blip>
          <a:srcRect/>
          <a:stretch/>
        </p:blipFill>
        <p:spPr>
          <a:xfrm>
            <a:off x="1815650" y="768061"/>
            <a:ext cx="6449325" cy="4134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Uses</a:t>
            </a:r>
            <a:endParaRPr sz="3300" b="0" i="0" u="none" strike="noStrike" cap="none">
              <a:solidFill>
                <a:srgbClr val="000000"/>
              </a:solidFill>
              <a:latin typeface="Arial"/>
              <a:ea typeface="Arial"/>
              <a:cs typeface="Arial"/>
              <a:sym typeface="Arial"/>
            </a:endParaRPr>
          </a:p>
        </p:txBody>
      </p:sp>
      <p:sp>
        <p:nvSpPr>
          <p:cNvPr id="126" name="Google Shape;126;p28"/>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0" i="0" u="none" strike="noStrike" cap="none">
                <a:solidFill>
                  <a:srgbClr val="000000"/>
                </a:solidFill>
                <a:latin typeface="Arial"/>
                <a:ea typeface="Arial"/>
                <a:cs typeface="Arial"/>
                <a:sym typeface="Arial"/>
              </a:rPr>
              <a:t>The SELECT statement in Oracle SQL retrieves specific data from tables.</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900"/>
              <a:buFont typeface="Noto Sans Symbols"/>
              <a:buChar char="●"/>
            </a:pPr>
            <a:r>
              <a:rPr lang="en-IN" sz="2000" b="0" i="0" u="none" strike="noStrike" cap="none">
                <a:solidFill>
                  <a:srgbClr val="000000"/>
                </a:solidFill>
                <a:latin typeface="Arial"/>
                <a:ea typeface="Arial"/>
                <a:cs typeface="Arial"/>
                <a:sym typeface="Arial"/>
              </a:rPr>
              <a:t>Reporting: Generate reports by extracting specific data from one or more tables.</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900"/>
              <a:buFont typeface="Noto Sans Symbols"/>
              <a:buChar char="●"/>
            </a:pPr>
            <a:r>
              <a:rPr lang="en-IN" sz="2000" b="0" i="0" u="none" strike="noStrike" cap="none">
                <a:solidFill>
                  <a:srgbClr val="000000"/>
                </a:solidFill>
                <a:latin typeface="Arial"/>
                <a:ea typeface="Arial"/>
                <a:cs typeface="Arial"/>
                <a:sym typeface="Arial"/>
              </a:rPr>
              <a:t>Analysis: Perform data analysis by aggregating, sorting, and filtering information.</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900"/>
              <a:buFont typeface="Noto Sans Symbols"/>
              <a:buChar char="●"/>
            </a:pPr>
            <a:r>
              <a:rPr lang="en-IN" sz="2000" b="0" i="0" u="none" strike="noStrike" cap="none">
                <a:solidFill>
                  <a:srgbClr val="000000"/>
                </a:solidFill>
                <a:latin typeface="Arial"/>
                <a:ea typeface="Arial"/>
                <a:cs typeface="Arial"/>
                <a:sym typeface="Arial"/>
              </a:rPr>
              <a:t>Integration: Retrieve data for use in other applications or systems.</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6"/>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IN" sz="3300" b="0" i="0" u="none" strike="noStrike" cap="none">
                <a:solidFill>
                  <a:srgbClr val="000000"/>
                </a:solidFill>
                <a:latin typeface="Arial"/>
                <a:ea typeface="Arial"/>
                <a:cs typeface="Arial"/>
                <a:sym typeface="Arial"/>
              </a:rPr>
              <a:t>Arithmetic Expressions</a:t>
            </a:r>
            <a:endParaRPr sz="3300" b="0" i="0" u="none" strike="noStrike" cap="none">
              <a:solidFill>
                <a:srgbClr val="000000"/>
              </a:solidFill>
              <a:latin typeface="Arial"/>
              <a:ea typeface="Arial"/>
              <a:cs typeface="Arial"/>
              <a:sym typeface="Arial"/>
            </a:endParaRPr>
          </a:p>
        </p:txBody>
      </p:sp>
      <p:sp>
        <p:nvSpPr>
          <p:cNvPr id="241" name="Google Shape;241;p46"/>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42" name="Google Shape;242;p46"/>
          <p:cNvPicPr preferRelativeResize="0"/>
          <p:nvPr/>
        </p:nvPicPr>
        <p:blipFill rotWithShape="1">
          <a:blip r:embed="rId3">
            <a:alphaModFix/>
          </a:blip>
          <a:srcRect/>
          <a:stretch/>
        </p:blipFill>
        <p:spPr>
          <a:xfrm>
            <a:off x="1458412" y="934772"/>
            <a:ext cx="7163800" cy="38010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248" name="Google Shape;248;p47"/>
          <p:cNvPicPr preferRelativeResize="0"/>
          <p:nvPr/>
        </p:nvPicPr>
        <p:blipFill rotWithShape="1">
          <a:blip r:embed="rId3">
            <a:alphaModFix/>
          </a:blip>
          <a:srcRect l="19640" t="52373" r="71424" b="28577"/>
          <a:stretch/>
        </p:blipFill>
        <p:spPr>
          <a:xfrm>
            <a:off x="3690360" y="2773080"/>
            <a:ext cx="1889640" cy="2266920"/>
          </a:xfrm>
          <a:prstGeom prst="rect">
            <a:avLst/>
          </a:prstGeom>
          <a:noFill/>
          <a:ln>
            <a:noFill/>
          </a:ln>
        </p:spPr>
      </p:pic>
      <p:pic>
        <p:nvPicPr>
          <p:cNvPr id="249" name="Google Shape;249;p47"/>
          <p:cNvPicPr preferRelativeResize="0"/>
          <p:nvPr/>
        </p:nvPicPr>
        <p:blipFill rotWithShape="1">
          <a:blip r:embed="rId3">
            <a:alphaModFix/>
          </a:blip>
          <a:srcRect l="19643" t="7925" r="62495" b="79359"/>
          <a:stretch/>
        </p:blipFill>
        <p:spPr>
          <a:xfrm>
            <a:off x="3060000" y="1080000"/>
            <a:ext cx="3599280" cy="1439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8"/>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WILDCARD CHARACTERS</a:t>
            </a:r>
            <a:endParaRPr sz="3300" b="0" i="0" u="none" strike="noStrike" cap="none">
              <a:solidFill>
                <a:srgbClr val="000000"/>
              </a:solidFill>
              <a:latin typeface="Arial"/>
              <a:ea typeface="Arial"/>
              <a:cs typeface="Arial"/>
              <a:sym typeface="Arial"/>
            </a:endParaRPr>
          </a:p>
        </p:txBody>
      </p:sp>
      <p:sp>
        <p:nvSpPr>
          <p:cNvPr id="255" name="Google Shape;255;p48"/>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Databases often treat % and _ as wildcard characters</a:t>
            </a:r>
            <a:endParaRPr sz="20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endParaRPr sz="2000" b="1" i="0" u="sng"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000"/>
              <a:buFont typeface="Arial"/>
              <a:buNone/>
            </a:pPr>
            <a:r>
              <a:rPr lang="en-IN" sz="2000" b="1" i="0" u="sng" strike="noStrike" cap="none">
                <a:solidFill>
                  <a:srgbClr val="000000"/>
                </a:solidFill>
                <a:latin typeface="Arial"/>
                <a:ea typeface="Arial"/>
                <a:cs typeface="Arial"/>
                <a:sym typeface="Arial"/>
              </a:rPr>
              <a:t>Syntax:</a:t>
            </a: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SELECT col_name FROM table_name WHERE col_name LIKE ‘%a’</a:t>
            </a: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9"/>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WILDCARD CHARACTERS</a:t>
            </a:r>
            <a:endParaRPr sz="3300" b="0" i="0" u="none" strike="noStrike" cap="none">
              <a:solidFill>
                <a:srgbClr val="000000"/>
              </a:solidFill>
              <a:latin typeface="Arial"/>
              <a:ea typeface="Arial"/>
              <a:cs typeface="Arial"/>
              <a:sym typeface="Arial"/>
            </a:endParaRPr>
          </a:p>
        </p:txBody>
      </p:sp>
      <p:sp>
        <p:nvSpPr>
          <p:cNvPr id="261" name="Google Shape;261;p49"/>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chemeClr val="dk1"/>
              </a:buClr>
              <a:buSzPts val="1100"/>
              <a:buFont typeface="Arial"/>
              <a:buNone/>
            </a:pPr>
            <a:r>
              <a:rPr lang="en-IN" sz="2500" b="1" i="0" u="sng" strike="noStrike" cap="none">
                <a:solidFill>
                  <a:srgbClr val="000000"/>
                </a:solidFill>
                <a:latin typeface="Times New Roman"/>
                <a:ea typeface="Times New Roman"/>
                <a:cs typeface="Times New Roman"/>
                <a:sym typeface="Times New Roman"/>
              </a:rPr>
              <a:t>Wildcard Character   Description  </a:t>
            </a:r>
            <a:endParaRPr sz="2500" b="1" i="0" u="sng" strike="noStrike" cap="none">
              <a:solidFill>
                <a:srgbClr val="000000"/>
              </a:solidFill>
              <a:latin typeface="Times New Roman"/>
              <a:ea typeface="Times New Roman"/>
              <a:cs typeface="Times New Roman"/>
              <a:sym typeface="Times New Roman"/>
            </a:endParaRPr>
          </a:p>
          <a:p>
            <a:pPr marL="431999" marR="0" lvl="0" indent="0" algn="l" rtl="0">
              <a:lnSpc>
                <a:spcPct val="100000"/>
              </a:lnSpc>
              <a:spcBef>
                <a:spcPts val="1417"/>
              </a:spcBef>
              <a:spcAft>
                <a:spcPts val="0"/>
              </a:spcAft>
              <a:buClr>
                <a:schemeClr val="dk1"/>
              </a:buClr>
              <a:buSzPts val="1100"/>
              <a:buFont typeface="Arial"/>
              <a:buNone/>
            </a:pPr>
            <a:endParaRPr sz="1500" b="1" i="0" u="sng" strike="noStrike" cap="none">
              <a:solidFill>
                <a:srgbClr val="000000"/>
              </a:solidFill>
              <a:latin typeface="Arial"/>
              <a:ea typeface="Arial"/>
              <a:cs typeface="Arial"/>
              <a:sym typeface="Arial"/>
            </a:endParaRPr>
          </a:p>
          <a:p>
            <a:pPr marL="431999" marR="0" lvl="0" indent="0" algn="l" rtl="0">
              <a:lnSpc>
                <a:spcPct val="50000"/>
              </a:lnSpc>
              <a:spcBef>
                <a:spcPts val="1417"/>
              </a:spcBef>
              <a:spcAft>
                <a:spcPts val="0"/>
              </a:spcAft>
              <a:buClr>
                <a:schemeClr val="dk1"/>
              </a:buClr>
              <a:buSzPts val="1100"/>
              <a:buFont typeface="Arial"/>
              <a:buNone/>
            </a:pPr>
            <a:r>
              <a:rPr lang="en-IN" sz="1800" b="1" i="0" strike="noStrike" cap="none">
                <a:solidFill>
                  <a:srgbClr val="000000"/>
                </a:solidFill>
              </a:rPr>
              <a:t>%   The percent wildcard specifies that any characters can appear in multiple</a:t>
            </a: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r>
              <a:rPr lang="en-IN" sz="1800" b="1" i="0" strike="noStrike" cap="none">
                <a:solidFill>
                  <a:srgbClr val="000000"/>
                </a:solidFill>
              </a:rPr>
              <a:t>positions represented by the wildcard.  </a:t>
            </a: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r>
              <a:rPr lang="en-IN" sz="1800" b="1" i="0" strike="noStrike" cap="none">
                <a:solidFill>
                  <a:srgbClr val="000000"/>
                </a:solidFill>
              </a:rPr>
              <a:t>_   The underscore wildcard specifies a single position in which any character</a:t>
            </a: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endParaRPr sz="1800" b="1" i="0" strike="noStrike" cap="none">
              <a:solidFill>
                <a:srgbClr val="000000"/>
              </a:solidFill>
            </a:endParaRPr>
          </a:p>
          <a:p>
            <a:pPr marL="431999" marR="0" lvl="0" indent="0" algn="l" rtl="0">
              <a:lnSpc>
                <a:spcPct val="50000"/>
              </a:lnSpc>
              <a:spcBef>
                <a:spcPts val="1417"/>
              </a:spcBef>
              <a:spcAft>
                <a:spcPts val="0"/>
              </a:spcAft>
              <a:buClr>
                <a:schemeClr val="dk1"/>
              </a:buClr>
              <a:buSzPts val="1100"/>
              <a:buFont typeface="Arial"/>
              <a:buNone/>
            </a:pPr>
            <a:r>
              <a:rPr lang="en-IN" sz="1800" b="1" i="0" strike="noStrike" cap="none">
                <a:solidFill>
                  <a:srgbClr val="000000"/>
                </a:solidFill>
              </a:rPr>
              <a:t>can occur.</a:t>
            </a:r>
            <a:endParaRPr sz="1800" b="1" i="0" strike="noStrike" cap="none">
              <a:solidFill>
                <a:srgbClr val="000000"/>
              </a:solidFill>
            </a:endParaRPr>
          </a:p>
          <a:p>
            <a:pPr marL="431999" marR="0" lvl="0" indent="0" algn="l" rtl="0">
              <a:lnSpc>
                <a:spcPct val="100000"/>
              </a:lnSpc>
              <a:spcBef>
                <a:spcPts val="1417"/>
              </a:spcBef>
              <a:spcAft>
                <a:spcPts val="0"/>
              </a:spcAft>
              <a:buClr>
                <a:srgbClr val="000000"/>
              </a:buClr>
              <a:buSzPts val="1500"/>
              <a:buFont typeface="Arial"/>
              <a:buNone/>
            </a:pPr>
            <a:endParaRPr sz="1500" b="1" i="0" u="sng"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0"/>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WILDCARD CHARACTERS</a:t>
            </a:r>
            <a:endParaRPr sz="3300" b="0" i="0" u="none" strike="noStrike" cap="none">
              <a:solidFill>
                <a:srgbClr val="000000"/>
              </a:solidFill>
              <a:latin typeface="Arial"/>
              <a:ea typeface="Arial"/>
              <a:cs typeface="Arial"/>
              <a:sym typeface="Arial"/>
            </a:endParaRPr>
          </a:p>
        </p:txBody>
      </p:sp>
      <p:sp>
        <p:nvSpPr>
          <p:cNvPr id="267" name="Google Shape;267;p50"/>
          <p:cNvSpPr txBox="1"/>
          <p:nvPr/>
        </p:nvSpPr>
        <p:spPr>
          <a:xfrm>
            <a:off x="360000" y="852725"/>
            <a:ext cx="9359700" cy="38271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rgbClr val="000000"/>
              </a:buClr>
              <a:buSzPts val="2000"/>
              <a:buFont typeface="Arial"/>
              <a:buNone/>
            </a:pPr>
            <a:r>
              <a:rPr lang="en-IN" sz="2000" b="1" i="0" u="sng" strike="noStrike" cap="none">
                <a:solidFill>
                  <a:srgbClr val="000000"/>
                </a:solidFill>
                <a:latin typeface="Arial"/>
                <a:ea typeface="Arial"/>
                <a:cs typeface="Arial"/>
                <a:sym typeface="Arial"/>
              </a:rPr>
              <a:t>Example Using %: </a:t>
            </a: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endParaRPr sz="2000" b="1" i="0" u="sng" strike="noStrike" cap="none">
              <a:solidFill>
                <a:srgbClr val="000000"/>
              </a:solidFill>
              <a:latin typeface="Arial"/>
              <a:ea typeface="Arial"/>
              <a:cs typeface="Arial"/>
              <a:sym typeface="Arial"/>
            </a:endParaRPr>
          </a:p>
        </p:txBody>
      </p:sp>
      <p:pic>
        <p:nvPicPr>
          <p:cNvPr id="268" name="Google Shape;268;p50"/>
          <p:cNvPicPr preferRelativeResize="0"/>
          <p:nvPr/>
        </p:nvPicPr>
        <p:blipFill rotWithShape="1">
          <a:blip r:embed="rId3">
            <a:alphaModFix/>
          </a:blip>
          <a:srcRect l="28714" t="19910" r="31499" b="14029"/>
          <a:stretch/>
        </p:blipFill>
        <p:spPr>
          <a:xfrm>
            <a:off x="3610450" y="997888"/>
            <a:ext cx="5687774" cy="36747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1"/>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WILDCARD CHARACTERS</a:t>
            </a:r>
            <a:endParaRPr sz="3300" b="0" i="0" u="none" strike="noStrike" cap="none">
              <a:solidFill>
                <a:srgbClr val="000000"/>
              </a:solidFill>
              <a:latin typeface="Arial"/>
              <a:ea typeface="Arial"/>
              <a:cs typeface="Arial"/>
              <a:sym typeface="Arial"/>
            </a:endParaRPr>
          </a:p>
        </p:txBody>
      </p:sp>
      <p:sp>
        <p:nvSpPr>
          <p:cNvPr id="274" name="Google Shape;274;p51"/>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rgbClr val="000000"/>
              </a:buClr>
              <a:buSzPts val="2000"/>
              <a:buFont typeface="Arial"/>
              <a:buNone/>
            </a:pPr>
            <a:r>
              <a:rPr lang="en-IN" sz="2000" b="1" i="0" u="sng" strike="noStrike" cap="none">
                <a:solidFill>
                  <a:srgbClr val="000000"/>
                </a:solidFill>
                <a:latin typeface="Arial"/>
                <a:ea typeface="Arial"/>
                <a:cs typeface="Arial"/>
                <a:sym typeface="Arial"/>
              </a:rPr>
              <a:t>Example Using _: </a:t>
            </a: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endParaRPr sz="2000" b="1" i="0" u="sng" strike="noStrike" cap="none">
              <a:solidFill>
                <a:srgbClr val="000000"/>
              </a:solidFill>
              <a:latin typeface="Arial"/>
              <a:ea typeface="Arial"/>
              <a:cs typeface="Arial"/>
              <a:sym typeface="Arial"/>
            </a:endParaRPr>
          </a:p>
        </p:txBody>
      </p:sp>
      <p:pic>
        <p:nvPicPr>
          <p:cNvPr id="275" name="Google Shape;275;p51"/>
          <p:cNvPicPr preferRelativeResize="0"/>
          <p:nvPr/>
        </p:nvPicPr>
        <p:blipFill rotWithShape="1">
          <a:blip r:embed="rId3">
            <a:alphaModFix/>
          </a:blip>
          <a:srcRect l="29068" t="21391" r="28322" b="5551"/>
          <a:stretch/>
        </p:blipFill>
        <p:spPr>
          <a:xfrm>
            <a:off x="2325875" y="1444600"/>
            <a:ext cx="6623198" cy="35006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2"/>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WILDCARD CHARACTERS</a:t>
            </a:r>
            <a:endParaRPr sz="3300" b="0" i="0" u="none" strike="noStrike" cap="none">
              <a:solidFill>
                <a:srgbClr val="000000"/>
              </a:solidFill>
              <a:latin typeface="Arial"/>
              <a:ea typeface="Arial"/>
              <a:cs typeface="Arial"/>
              <a:sym typeface="Arial"/>
            </a:endParaRPr>
          </a:p>
        </p:txBody>
      </p:sp>
      <p:sp>
        <p:nvSpPr>
          <p:cNvPr id="281" name="Google Shape;281;p52"/>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rgbClr val="000000"/>
              </a:buClr>
              <a:buSzPts val="2000"/>
              <a:buFont typeface="Arial"/>
              <a:buNone/>
            </a:pPr>
            <a:r>
              <a:rPr lang="en-IN" sz="2000" b="1" i="0" u="sng" strike="noStrike" cap="none">
                <a:solidFill>
                  <a:srgbClr val="000000"/>
                </a:solidFill>
                <a:latin typeface="Arial"/>
                <a:ea typeface="Arial"/>
                <a:cs typeface="Arial"/>
                <a:sym typeface="Arial"/>
              </a:rPr>
              <a:t>Example Using _ and %: </a:t>
            </a: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endParaRPr sz="2000" b="1" i="0" u="sng" strike="noStrike" cap="none">
              <a:solidFill>
                <a:srgbClr val="000000"/>
              </a:solidFill>
              <a:latin typeface="Arial"/>
              <a:ea typeface="Arial"/>
              <a:cs typeface="Arial"/>
              <a:sym typeface="Arial"/>
            </a:endParaRPr>
          </a:p>
        </p:txBody>
      </p:sp>
      <p:pic>
        <p:nvPicPr>
          <p:cNvPr id="282" name="Google Shape;282;p52"/>
          <p:cNvPicPr preferRelativeResize="0"/>
          <p:nvPr/>
        </p:nvPicPr>
        <p:blipFill rotWithShape="1">
          <a:blip r:embed="rId3">
            <a:alphaModFix/>
          </a:blip>
          <a:srcRect l="29429" t="18793" r="27509" b="27966"/>
          <a:stretch/>
        </p:blipFill>
        <p:spPr>
          <a:xfrm>
            <a:off x="2098225" y="1523675"/>
            <a:ext cx="6855274" cy="34383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3"/>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Using the IN keyword</a:t>
            </a:r>
            <a:endParaRPr sz="3300" b="0" i="0" u="none" strike="noStrike" cap="none">
              <a:solidFill>
                <a:srgbClr val="000000"/>
              </a:solidFill>
              <a:latin typeface="Arial"/>
              <a:ea typeface="Arial"/>
              <a:cs typeface="Arial"/>
              <a:sym typeface="Arial"/>
            </a:endParaRPr>
          </a:p>
        </p:txBody>
      </p:sp>
      <p:sp>
        <p:nvSpPr>
          <p:cNvPr id="288" name="Google Shape;288;p53"/>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rgbClr val="000000"/>
              </a:buClr>
              <a:buSzPts val="2000"/>
              <a:buFont typeface="Arial"/>
              <a:buNone/>
            </a:pPr>
            <a:r>
              <a:rPr lang="en-IN" sz="2000" b="1" i="0" strike="noStrike" cap="none">
                <a:solidFill>
                  <a:srgbClr val="000000"/>
                </a:solidFill>
                <a:latin typeface="Arial"/>
                <a:ea typeface="Arial"/>
                <a:cs typeface="Arial"/>
                <a:sym typeface="Arial"/>
              </a:rPr>
              <a:t>In SQL, the IN keyword is used in a WHERE clause to filter the result set based on a specified list of values. It allows you to specify multiple values in a condition, and the query will return rows where the value in the specified column matches any of the values in the list.</a:t>
            </a:r>
            <a:endParaRPr sz="2000" b="1" i="0"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r>
              <a:rPr lang="en-IN" sz="2000" b="1" i="0" strike="noStrike" cap="none">
                <a:solidFill>
                  <a:srgbClr val="000000"/>
                </a:solidFill>
                <a:latin typeface="Arial"/>
                <a:ea typeface="Arial"/>
                <a:cs typeface="Arial"/>
                <a:sym typeface="Arial"/>
              </a:rPr>
              <a:t>Syntax:</a:t>
            </a:r>
            <a:endParaRPr sz="2000" b="1" i="0"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chemeClr val="dk1"/>
              </a:buClr>
              <a:buSzPts val="1100"/>
              <a:buFont typeface="Arial"/>
              <a:buNone/>
            </a:pPr>
            <a:r>
              <a:rPr lang="en-IN" sz="2000" b="1" i="0" strike="noStrike" cap="none">
                <a:solidFill>
                  <a:srgbClr val="000000"/>
                </a:solidFill>
                <a:highlight>
                  <a:srgbClr val="CCCCCC"/>
                </a:highlight>
                <a:latin typeface="Arial"/>
                <a:ea typeface="Arial"/>
                <a:cs typeface="Arial"/>
                <a:sym typeface="Arial"/>
              </a:rPr>
              <a:t>SELECT column1, column2, ...</a:t>
            </a:r>
            <a:endParaRPr sz="2000" b="1" i="0" strike="noStrike" cap="none">
              <a:solidFill>
                <a:srgbClr val="000000"/>
              </a:solidFill>
              <a:highlight>
                <a:srgbClr val="CCCCCC"/>
              </a:highlight>
              <a:latin typeface="Arial"/>
              <a:ea typeface="Arial"/>
              <a:cs typeface="Arial"/>
              <a:sym typeface="Arial"/>
            </a:endParaRPr>
          </a:p>
          <a:p>
            <a:pPr marL="431999" marR="0" lvl="0" indent="0" algn="l" rtl="0">
              <a:lnSpc>
                <a:spcPct val="100000"/>
              </a:lnSpc>
              <a:spcBef>
                <a:spcPts val="1417"/>
              </a:spcBef>
              <a:spcAft>
                <a:spcPts val="0"/>
              </a:spcAft>
              <a:buClr>
                <a:schemeClr val="dk1"/>
              </a:buClr>
              <a:buSzPts val="1100"/>
              <a:buFont typeface="Arial"/>
              <a:buNone/>
            </a:pPr>
            <a:r>
              <a:rPr lang="en-IN" sz="2000" b="1" i="0" strike="noStrike" cap="none">
                <a:solidFill>
                  <a:srgbClr val="000000"/>
                </a:solidFill>
                <a:highlight>
                  <a:srgbClr val="CCCCCC"/>
                </a:highlight>
                <a:latin typeface="Arial"/>
                <a:ea typeface="Arial"/>
                <a:cs typeface="Arial"/>
                <a:sym typeface="Arial"/>
              </a:rPr>
              <a:t>FROM table_name</a:t>
            </a:r>
            <a:endParaRPr sz="2000" b="1" i="0" strike="noStrike" cap="none">
              <a:solidFill>
                <a:srgbClr val="000000"/>
              </a:solidFill>
              <a:highlight>
                <a:srgbClr val="CCCCCC"/>
              </a:highlight>
              <a:latin typeface="Arial"/>
              <a:ea typeface="Arial"/>
              <a:cs typeface="Arial"/>
              <a:sym typeface="Arial"/>
            </a:endParaRPr>
          </a:p>
          <a:p>
            <a:pPr marL="431999" marR="0" lvl="0" indent="0" algn="l" rtl="0">
              <a:lnSpc>
                <a:spcPct val="100000"/>
              </a:lnSpc>
              <a:spcBef>
                <a:spcPts val="1417"/>
              </a:spcBef>
              <a:spcAft>
                <a:spcPts val="0"/>
              </a:spcAft>
              <a:buClr>
                <a:schemeClr val="dk1"/>
              </a:buClr>
              <a:buSzPts val="1100"/>
              <a:buFont typeface="Arial"/>
              <a:buNone/>
            </a:pPr>
            <a:r>
              <a:rPr lang="en-IN" sz="2000" b="1" i="0" strike="noStrike" cap="none">
                <a:solidFill>
                  <a:srgbClr val="000000"/>
                </a:solidFill>
                <a:highlight>
                  <a:srgbClr val="CCCCCC"/>
                </a:highlight>
                <a:latin typeface="Arial"/>
                <a:ea typeface="Arial"/>
                <a:cs typeface="Arial"/>
                <a:sym typeface="Arial"/>
              </a:rPr>
              <a:t>WHERE column_name IN (value1, value2, ...);</a:t>
            </a:r>
            <a:endParaRPr sz="2000" b="1" i="0" strike="noStrike" cap="none">
              <a:solidFill>
                <a:srgbClr val="000000"/>
              </a:solidFill>
              <a:highlight>
                <a:srgbClr val="CCCCCC"/>
              </a:highlight>
              <a:latin typeface="Arial"/>
              <a:ea typeface="Arial"/>
              <a:cs typeface="Arial"/>
              <a:sym typeface="Arial"/>
            </a:endParaRPr>
          </a:p>
          <a:p>
            <a:pPr marL="431999" marR="0" lvl="0" indent="0" algn="l" rtl="0">
              <a:lnSpc>
                <a:spcPct val="100000"/>
              </a:lnSpc>
              <a:spcBef>
                <a:spcPts val="1417"/>
              </a:spcBef>
              <a:spcAft>
                <a:spcPts val="0"/>
              </a:spcAft>
              <a:buClr>
                <a:schemeClr val="dk1"/>
              </a:buClr>
              <a:buSzPts val="1100"/>
              <a:buFont typeface="Arial"/>
              <a:buNone/>
            </a:pP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endParaRPr sz="2000" b="1" i="0" u="sng"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4"/>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Using the IN keyword</a:t>
            </a:r>
            <a:endParaRPr sz="3300" b="0" i="0" u="none" strike="noStrike" cap="none">
              <a:solidFill>
                <a:srgbClr val="000000"/>
              </a:solidFill>
              <a:latin typeface="Arial"/>
              <a:ea typeface="Arial"/>
              <a:cs typeface="Arial"/>
              <a:sym typeface="Arial"/>
            </a:endParaRPr>
          </a:p>
        </p:txBody>
      </p:sp>
      <p:sp>
        <p:nvSpPr>
          <p:cNvPr id="294" name="Google Shape;294;p54"/>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0" algn="l" rtl="0">
              <a:lnSpc>
                <a:spcPct val="100000"/>
              </a:lnSpc>
              <a:spcBef>
                <a:spcPts val="1417"/>
              </a:spcBef>
              <a:spcAft>
                <a:spcPts val="0"/>
              </a:spcAft>
              <a:buClr>
                <a:srgbClr val="000000"/>
              </a:buClr>
              <a:buSzPts val="2000"/>
              <a:buFont typeface="Arial"/>
              <a:buNone/>
            </a:pPr>
            <a:r>
              <a:rPr lang="en-IN" sz="2000" b="1" i="0" u="sng" strike="noStrike" cap="none">
                <a:solidFill>
                  <a:srgbClr val="000000"/>
                </a:solidFill>
                <a:latin typeface="Arial"/>
                <a:ea typeface="Arial"/>
                <a:cs typeface="Arial"/>
                <a:sym typeface="Arial"/>
              </a:rPr>
              <a:t>Example:</a:t>
            </a:r>
            <a:endParaRPr sz="2000" b="1" i="0" u="sng"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2000"/>
              <a:buFont typeface="Arial"/>
              <a:buNone/>
            </a:pPr>
            <a:endParaRPr sz="2000" b="0" i="0" u="sng" strike="noStrike" cap="none">
              <a:solidFill>
                <a:srgbClr val="000000"/>
              </a:solidFill>
              <a:latin typeface="Arial"/>
              <a:ea typeface="Arial"/>
              <a:cs typeface="Arial"/>
              <a:sym typeface="Arial"/>
            </a:endParaRPr>
          </a:p>
        </p:txBody>
      </p:sp>
      <p:pic>
        <p:nvPicPr>
          <p:cNvPr id="295" name="Google Shape;295;p54"/>
          <p:cNvPicPr preferRelativeResize="0"/>
          <p:nvPr/>
        </p:nvPicPr>
        <p:blipFill rotWithShape="1">
          <a:blip r:embed="rId3">
            <a:alphaModFix/>
          </a:blip>
          <a:srcRect l="29878" t="22203" b="6101"/>
          <a:stretch/>
        </p:blipFill>
        <p:spPr>
          <a:xfrm>
            <a:off x="544301" y="1533075"/>
            <a:ext cx="9536323" cy="3891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5"/>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Aggregate Functions</a:t>
            </a:r>
            <a:endParaRPr sz="3300" b="0" i="0" u="none" strike="noStrike" cap="none">
              <a:solidFill>
                <a:srgbClr val="000000"/>
              </a:solidFill>
              <a:latin typeface="Arial"/>
              <a:ea typeface="Arial"/>
              <a:cs typeface="Arial"/>
              <a:sym typeface="Arial"/>
            </a:endParaRPr>
          </a:p>
        </p:txBody>
      </p:sp>
      <p:sp>
        <p:nvSpPr>
          <p:cNvPr id="301" name="Google Shape;301;p55"/>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a:t>
            </a:r>
            <a:r>
              <a:rPr lang="en-IN" sz="1800" b="1" i="0" u="none" strike="noStrike" cap="none">
                <a:solidFill>
                  <a:srgbClr val="000000"/>
                </a:solidFill>
                <a:latin typeface="Arial"/>
                <a:ea typeface="Arial"/>
                <a:cs typeface="Arial"/>
                <a:sym typeface="Arial"/>
              </a:rPr>
              <a:t>COUNT</a:t>
            </a:r>
            <a:r>
              <a:rPr lang="en-IN" sz="1800" b="0" i="0" u="none" strike="noStrike" cap="none">
                <a:solidFill>
                  <a:srgbClr val="000000"/>
                </a:solidFill>
                <a:latin typeface="Arial"/>
                <a:ea typeface="Arial"/>
                <a:cs typeface="Arial"/>
                <a:sym typeface="Arial"/>
              </a:rPr>
              <a:t>(column1), </a:t>
            </a:r>
            <a:r>
              <a:rPr lang="en-IN" sz="1800" b="1" i="0" u="none" strike="noStrike" cap="none">
                <a:solidFill>
                  <a:srgbClr val="000000"/>
                </a:solidFill>
                <a:latin typeface="Arial"/>
                <a:ea typeface="Arial"/>
                <a:cs typeface="Arial"/>
                <a:sym typeface="Arial"/>
              </a:rPr>
              <a:t>AVG</a:t>
            </a:r>
            <a:r>
              <a:rPr lang="en-IN" sz="1800" b="0" i="0" u="none" strike="noStrike" cap="none">
                <a:solidFill>
                  <a:srgbClr val="000000"/>
                </a:solidFill>
                <a:latin typeface="Arial"/>
                <a:ea typeface="Arial"/>
                <a:cs typeface="Arial"/>
                <a:sym typeface="Arial"/>
              </a:rPr>
              <a:t>(column2), </a:t>
            </a:r>
            <a:r>
              <a:rPr lang="en-IN" sz="1800" b="1" i="0" u="none" strike="noStrike" cap="none">
                <a:solidFill>
                  <a:srgbClr val="000000"/>
                </a:solidFill>
                <a:latin typeface="Arial"/>
                <a:ea typeface="Arial"/>
                <a:cs typeface="Arial"/>
                <a:sym typeface="Arial"/>
              </a:rPr>
              <a:t>MAX</a:t>
            </a:r>
            <a:r>
              <a:rPr lang="en-IN" sz="1800" b="0" i="0" u="none" strike="noStrike" cap="none">
                <a:solidFill>
                  <a:srgbClr val="000000"/>
                </a:solidFill>
                <a:latin typeface="Arial"/>
                <a:ea typeface="Arial"/>
                <a:cs typeface="Arial"/>
                <a:sym typeface="Arial"/>
              </a:rPr>
              <a:t>(column3), </a:t>
            </a:r>
            <a:r>
              <a:rPr lang="en-IN" sz="1800" b="1" i="0" u="none" strike="noStrike" cap="none">
                <a:solidFill>
                  <a:srgbClr val="000000"/>
                </a:solidFill>
                <a:latin typeface="Arial"/>
                <a:ea typeface="Arial"/>
                <a:cs typeface="Arial"/>
                <a:sym typeface="Arial"/>
              </a:rPr>
              <a:t>MIN</a:t>
            </a:r>
            <a:r>
              <a:rPr lang="en-IN" sz="1800" b="0" i="0" u="none" strike="noStrike" cap="none">
                <a:solidFill>
                  <a:srgbClr val="000000"/>
                </a:solidFill>
                <a:latin typeface="Arial"/>
                <a:ea typeface="Arial"/>
                <a:cs typeface="Arial"/>
                <a:sym typeface="Arial"/>
              </a:rPr>
              <a:t>(column4),</a:t>
            </a:r>
            <a:r>
              <a:rPr lang="en-IN" sz="1800" b="1" i="0" u="none" strike="noStrike" cap="none">
                <a:solidFill>
                  <a:srgbClr val="000000"/>
                </a:solidFill>
                <a:latin typeface="Arial"/>
                <a:ea typeface="Arial"/>
                <a:cs typeface="Arial"/>
                <a:sym typeface="Arial"/>
              </a:rPr>
              <a:t>SUM</a:t>
            </a:r>
            <a:r>
              <a:rPr lang="en-IN" sz="1800" b="0" i="0" u="none" strike="noStrike" cap="none">
                <a:solidFill>
                  <a:srgbClr val="000000"/>
                </a:solidFill>
                <a:latin typeface="Arial"/>
                <a:ea typeface="Arial"/>
                <a:cs typeface="Arial"/>
                <a:sym typeface="Arial"/>
              </a:rPr>
              <a:t>(col5)</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Different Ways Of Using SELECT</a:t>
            </a:r>
            <a:endParaRPr sz="3300" b="0" i="0" u="none" strike="noStrike" cap="none">
              <a:solidFill>
                <a:srgbClr val="000000"/>
              </a:solidFill>
              <a:latin typeface="Arial"/>
              <a:ea typeface="Arial"/>
              <a:cs typeface="Arial"/>
              <a:sym typeface="Arial"/>
            </a:endParaRPr>
          </a:p>
        </p:txBody>
      </p:sp>
      <p:sp>
        <p:nvSpPr>
          <p:cNvPr id="132" name="Google Shape;132;p29"/>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Basic</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Aliases</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DISTINCT</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WHERE</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ORDER BY</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LIMIT / FETCH FIRST</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Aggregate Functions</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GROUP BY</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060"/>
              </a:spcBef>
              <a:spcAft>
                <a:spcPts val="0"/>
              </a:spcAft>
              <a:buClr>
                <a:srgbClr val="77CAEE"/>
              </a:buClr>
              <a:buSzPts val="900"/>
              <a:buFont typeface="Noto Sans Symbols"/>
              <a:buChar char="●"/>
            </a:pPr>
            <a:r>
              <a:rPr lang="en-IN" sz="2000" b="0" i="0" u="none" strike="noStrike" cap="none">
                <a:solidFill>
                  <a:srgbClr val="009BDD"/>
                </a:solidFill>
                <a:latin typeface="Arial"/>
                <a:ea typeface="Arial"/>
                <a:cs typeface="Arial"/>
                <a:sym typeface="Arial"/>
              </a:rPr>
              <a:t>HAVING</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6"/>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307" name="Google Shape;307;p56"/>
          <p:cNvPicPr preferRelativeResize="0"/>
          <p:nvPr/>
        </p:nvPicPr>
        <p:blipFill rotWithShape="1">
          <a:blip r:embed="rId3">
            <a:alphaModFix/>
          </a:blip>
          <a:srcRect r="18652"/>
          <a:stretch/>
        </p:blipFill>
        <p:spPr>
          <a:xfrm>
            <a:off x="360000" y="759100"/>
            <a:ext cx="2649850" cy="1914525"/>
          </a:xfrm>
          <a:prstGeom prst="rect">
            <a:avLst/>
          </a:prstGeom>
          <a:noFill/>
          <a:ln>
            <a:noFill/>
          </a:ln>
        </p:spPr>
      </p:pic>
      <p:pic>
        <p:nvPicPr>
          <p:cNvPr id="308" name="Google Shape;308;p56"/>
          <p:cNvPicPr preferRelativeResize="0"/>
          <p:nvPr/>
        </p:nvPicPr>
        <p:blipFill rotWithShape="1">
          <a:blip r:embed="rId4">
            <a:alphaModFix/>
          </a:blip>
          <a:srcRect r="28000" b="7390"/>
          <a:stretch/>
        </p:blipFill>
        <p:spPr>
          <a:xfrm>
            <a:off x="7381050" y="860475"/>
            <a:ext cx="2406775" cy="1914525"/>
          </a:xfrm>
          <a:prstGeom prst="rect">
            <a:avLst/>
          </a:prstGeom>
          <a:noFill/>
          <a:ln>
            <a:noFill/>
          </a:ln>
        </p:spPr>
      </p:pic>
      <p:pic>
        <p:nvPicPr>
          <p:cNvPr id="309" name="Google Shape;309;p56"/>
          <p:cNvPicPr preferRelativeResize="0"/>
          <p:nvPr/>
        </p:nvPicPr>
        <p:blipFill rotWithShape="1">
          <a:blip r:embed="rId5">
            <a:alphaModFix/>
          </a:blip>
          <a:srcRect/>
          <a:stretch/>
        </p:blipFill>
        <p:spPr>
          <a:xfrm>
            <a:off x="360002" y="2775001"/>
            <a:ext cx="2559576" cy="2067350"/>
          </a:xfrm>
          <a:prstGeom prst="rect">
            <a:avLst/>
          </a:prstGeom>
          <a:noFill/>
          <a:ln>
            <a:noFill/>
          </a:ln>
        </p:spPr>
      </p:pic>
      <p:pic>
        <p:nvPicPr>
          <p:cNvPr id="310" name="Google Shape;310;p56"/>
          <p:cNvPicPr preferRelativeResize="0"/>
          <p:nvPr/>
        </p:nvPicPr>
        <p:blipFill>
          <a:blip r:embed="rId6">
            <a:alphaModFix/>
          </a:blip>
          <a:stretch>
            <a:fillRect/>
          </a:stretch>
        </p:blipFill>
        <p:spPr>
          <a:xfrm>
            <a:off x="3252125" y="1876927"/>
            <a:ext cx="3765050" cy="20673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7"/>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GROUP BY</a:t>
            </a:r>
            <a:endParaRPr sz="3300" b="0" i="0" u="none" strike="noStrike" cap="none">
              <a:solidFill>
                <a:srgbClr val="000000"/>
              </a:solidFill>
              <a:latin typeface="Arial"/>
              <a:ea typeface="Arial"/>
              <a:cs typeface="Arial"/>
              <a:sym typeface="Arial"/>
            </a:endParaRPr>
          </a:p>
        </p:txBody>
      </p:sp>
      <p:sp>
        <p:nvSpPr>
          <p:cNvPr id="316" name="Google Shape;316;p57"/>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COUNT(column2)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1" i="0" u="none" strike="noStrike" cap="none">
                <a:solidFill>
                  <a:srgbClr val="000000"/>
                </a:solidFill>
                <a:latin typeface="Arial"/>
                <a:ea typeface="Arial"/>
                <a:cs typeface="Arial"/>
                <a:sym typeface="Arial"/>
              </a:rPr>
              <a:t>GROUP BY</a:t>
            </a:r>
            <a:r>
              <a:rPr lang="en-IN" sz="1800" b="0" i="0" u="none" strike="noStrike" cap="none">
                <a:solidFill>
                  <a:srgbClr val="000000"/>
                </a:solidFill>
                <a:latin typeface="Arial"/>
                <a:ea typeface="Arial"/>
                <a:cs typeface="Arial"/>
                <a:sym typeface="Arial"/>
              </a:rPr>
              <a:t> column1;</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8"/>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322" name="Google Shape;322;p58"/>
          <p:cNvPicPr preferRelativeResize="0"/>
          <p:nvPr/>
        </p:nvPicPr>
        <p:blipFill rotWithShape="1">
          <a:blip r:embed="rId3">
            <a:alphaModFix/>
          </a:blip>
          <a:srcRect/>
          <a:stretch/>
        </p:blipFill>
        <p:spPr>
          <a:xfrm>
            <a:off x="360000" y="1229862"/>
            <a:ext cx="5179950" cy="3210825"/>
          </a:xfrm>
          <a:prstGeom prst="rect">
            <a:avLst/>
          </a:prstGeom>
          <a:noFill/>
          <a:ln>
            <a:noFill/>
          </a:ln>
        </p:spPr>
      </p:pic>
      <p:pic>
        <p:nvPicPr>
          <p:cNvPr id="323" name="Google Shape;323;p58"/>
          <p:cNvPicPr preferRelativeResize="0"/>
          <p:nvPr/>
        </p:nvPicPr>
        <p:blipFill rotWithShape="1">
          <a:blip r:embed="rId4">
            <a:alphaModFix/>
          </a:blip>
          <a:srcRect/>
          <a:stretch/>
        </p:blipFill>
        <p:spPr>
          <a:xfrm>
            <a:off x="5613375" y="1229850"/>
            <a:ext cx="3249400" cy="3210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9"/>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329" name="Google Shape;329;p59"/>
          <p:cNvPicPr preferRelativeResize="0"/>
          <p:nvPr/>
        </p:nvPicPr>
        <p:blipFill>
          <a:blip r:embed="rId3">
            <a:alphaModFix/>
          </a:blip>
          <a:stretch>
            <a:fillRect/>
          </a:stretch>
        </p:blipFill>
        <p:spPr>
          <a:xfrm>
            <a:off x="3634450" y="1320800"/>
            <a:ext cx="2562225" cy="30289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60"/>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HAVING</a:t>
            </a:r>
            <a:endParaRPr sz="3300" b="0" i="0" u="none" strike="noStrike" cap="none">
              <a:solidFill>
                <a:srgbClr val="000000"/>
              </a:solidFill>
              <a:latin typeface="Arial"/>
              <a:ea typeface="Arial"/>
              <a:cs typeface="Arial"/>
              <a:sym typeface="Arial"/>
            </a:endParaRPr>
          </a:p>
        </p:txBody>
      </p:sp>
      <p:sp>
        <p:nvSpPr>
          <p:cNvPr id="335" name="Google Shape;335;p60"/>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col1, AGGFUN(col2)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employees</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GROUP BY col1</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1" i="0" u="none" strike="noStrike" cap="none">
                <a:solidFill>
                  <a:srgbClr val="000000"/>
                </a:solidFill>
                <a:latin typeface="Arial"/>
                <a:ea typeface="Arial"/>
                <a:cs typeface="Arial"/>
                <a:sym typeface="Arial"/>
              </a:rPr>
              <a:t>HAVING AGGFUN(col)</a:t>
            </a:r>
            <a:r>
              <a:rPr lang="en-IN" sz="1800" b="0" i="0" u="none" strike="noStrike" cap="none">
                <a:solidFill>
                  <a:srgbClr val="000000"/>
                </a:solidFill>
                <a:latin typeface="Arial"/>
                <a:ea typeface="Arial"/>
                <a:cs typeface="Arial"/>
                <a:sym typeface="Arial"/>
              </a:rPr>
              <a:t> &gt; n;</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1"/>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341" name="Google Shape;341;p61"/>
          <p:cNvPicPr preferRelativeResize="0"/>
          <p:nvPr/>
        </p:nvPicPr>
        <p:blipFill rotWithShape="1">
          <a:blip r:embed="rId3">
            <a:alphaModFix/>
          </a:blip>
          <a:srcRect/>
          <a:stretch/>
        </p:blipFill>
        <p:spPr>
          <a:xfrm>
            <a:off x="5896425" y="1151315"/>
            <a:ext cx="3311975" cy="3367925"/>
          </a:xfrm>
          <a:prstGeom prst="rect">
            <a:avLst/>
          </a:prstGeom>
          <a:noFill/>
          <a:ln>
            <a:noFill/>
          </a:ln>
        </p:spPr>
      </p:pic>
      <p:pic>
        <p:nvPicPr>
          <p:cNvPr id="342" name="Google Shape;342;p61"/>
          <p:cNvPicPr preferRelativeResize="0"/>
          <p:nvPr/>
        </p:nvPicPr>
        <p:blipFill rotWithShape="1">
          <a:blip r:embed="rId4">
            <a:alphaModFix/>
          </a:blip>
          <a:srcRect/>
          <a:stretch/>
        </p:blipFill>
        <p:spPr>
          <a:xfrm>
            <a:off x="890800" y="1151325"/>
            <a:ext cx="3364691" cy="3256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2"/>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FETCH FIRST</a:t>
            </a:r>
            <a:endParaRPr sz="3300" b="0" i="0" u="none" strike="noStrike" cap="none">
              <a:solidFill>
                <a:srgbClr val="000000"/>
              </a:solidFill>
              <a:latin typeface="Arial"/>
              <a:ea typeface="Arial"/>
              <a:cs typeface="Arial"/>
              <a:sym typeface="Arial"/>
            </a:endParaRPr>
          </a:p>
        </p:txBody>
      </p:sp>
      <p:sp>
        <p:nvSpPr>
          <p:cNvPr id="348" name="Google Shape;348;p62"/>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2000" marR="0" lvl="0" indent="-324000"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column2</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r>
              <a:rPr lang="en-IN" sz="1800" b="1" i="0" u="none" strike="noStrike" cap="none">
                <a:solidFill>
                  <a:srgbClr val="000000"/>
                </a:solidFill>
                <a:latin typeface="Arial"/>
                <a:ea typeface="Arial"/>
                <a:cs typeface="Arial"/>
                <a:sym typeface="Arial"/>
              </a:rPr>
              <a:t>FETCH FIRST </a:t>
            </a:r>
            <a:r>
              <a:rPr lang="en-IN" sz="1800" b="0" i="0" u="none" strike="noStrike" cap="none">
                <a:solidFill>
                  <a:srgbClr val="000000"/>
                </a:solidFill>
                <a:latin typeface="Arial"/>
                <a:ea typeface="Arial"/>
                <a:cs typeface="Arial"/>
                <a:sym typeface="Arial"/>
              </a:rPr>
              <a:t>n</a:t>
            </a:r>
            <a:r>
              <a:rPr lang="en-IN" sz="1800" b="1" i="0" u="none" strike="noStrike" cap="none">
                <a:solidFill>
                  <a:srgbClr val="000000"/>
                </a:solidFill>
                <a:latin typeface="Arial"/>
                <a:ea typeface="Arial"/>
                <a:cs typeface="Arial"/>
                <a:sym typeface="Arial"/>
              </a:rPr>
              <a:t> ROWS ONLY</a:t>
            </a:r>
            <a:r>
              <a:rPr lang="en-IN" sz="1800" b="0" i="0" u="none" strike="noStrike" cap="none">
                <a:solidFill>
                  <a:srgbClr val="000000"/>
                </a:solidFill>
                <a:latin typeface="Arial"/>
                <a:ea typeface="Arial"/>
                <a:cs typeface="Arial"/>
                <a:sym typeface="Arial"/>
              </a:rPr>
              <a:t>;</a:t>
            </a: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a:p>
            <a:pPr marL="432000" marR="0" lvl="0" indent="0" algn="l" rtl="0">
              <a:lnSpc>
                <a:spcPct val="100000"/>
              </a:lnSpc>
              <a:spcBef>
                <a:spcPts val="1417"/>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3"/>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354" name="Google Shape;354;p63"/>
          <p:cNvPicPr preferRelativeResize="0"/>
          <p:nvPr/>
        </p:nvPicPr>
        <p:blipFill rotWithShape="1">
          <a:blip r:embed="rId3">
            <a:alphaModFix/>
          </a:blip>
          <a:srcRect l="19644" t="53960" r="64281" b="32805"/>
          <a:stretch/>
        </p:blipFill>
        <p:spPr>
          <a:xfrm>
            <a:off x="2880000" y="3060360"/>
            <a:ext cx="3888720" cy="1799640"/>
          </a:xfrm>
          <a:prstGeom prst="rect">
            <a:avLst/>
          </a:prstGeom>
          <a:noFill/>
          <a:ln>
            <a:noFill/>
          </a:ln>
        </p:spPr>
      </p:pic>
      <p:pic>
        <p:nvPicPr>
          <p:cNvPr id="355" name="Google Shape;355;p63"/>
          <p:cNvPicPr preferRelativeResize="0"/>
          <p:nvPr/>
        </p:nvPicPr>
        <p:blipFill rotWithShape="1">
          <a:blip r:embed="rId3">
            <a:alphaModFix/>
          </a:blip>
          <a:srcRect l="19643" t="12693" r="62496" b="77771"/>
          <a:stretch/>
        </p:blipFill>
        <p:spPr>
          <a:xfrm>
            <a:off x="2520000" y="1017720"/>
            <a:ext cx="5009760" cy="15022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4"/>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000000"/>
                </a:solidFill>
                <a:latin typeface="Arial"/>
                <a:ea typeface="Arial"/>
                <a:cs typeface="Arial"/>
                <a:sym typeface="Arial"/>
              </a:rPr>
              <a:t>Selecting From Dual Table</a:t>
            </a:r>
            <a:endParaRPr sz="3300" b="0" i="0" u="none" strike="noStrike" cap="none">
              <a:solidFill>
                <a:srgbClr val="000000"/>
              </a:solidFill>
              <a:latin typeface="Arial"/>
              <a:ea typeface="Arial"/>
              <a:cs typeface="Arial"/>
              <a:sym typeface="Arial"/>
            </a:endParaRPr>
          </a:p>
        </p:txBody>
      </p:sp>
      <p:sp>
        <p:nvSpPr>
          <p:cNvPr id="361" name="Google Shape;361;p64"/>
          <p:cNvSpPr txBox="1"/>
          <p:nvPr/>
        </p:nvSpPr>
        <p:spPr>
          <a:xfrm rot="10800000" flipH="1">
            <a:off x="1092820" y="3433278"/>
            <a:ext cx="8324346" cy="190496"/>
          </a:xfrm>
          <a:prstGeom prst="rect">
            <a:avLst/>
          </a:prstGeom>
          <a:noFill/>
          <a:ln>
            <a:noFill/>
          </a:ln>
        </p:spPr>
        <p:txBody>
          <a:bodyPr spcFirstLastPara="1" wrap="square" lIns="0" tIns="0" rIns="0" bIns="0" anchor="t" anchorCtr="0">
            <a:noAutofit/>
          </a:bodyPr>
          <a:lstStyle/>
          <a:p>
            <a:pPr marL="774900" marR="0" lvl="0" indent="-228600" algn="l" rtl="0">
              <a:lnSpc>
                <a:spcPct val="100000"/>
              </a:lnSpc>
              <a:spcBef>
                <a:spcPts val="1417"/>
              </a:spcBef>
              <a:spcAft>
                <a:spcPts val="0"/>
              </a:spcAft>
              <a:buClr>
                <a:srgbClr val="000000"/>
              </a:buClr>
              <a:buSzPts val="1800"/>
              <a:buFont typeface="Courier New"/>
              <a:buNone/>
            </a:pPr>
            <a:endParaRPr sz="1800" b="0" i="0" u="none" strike="noStrike" cap="none">
              <a:solidFill>
                <a:srgbClr val="000000"/>
              </a:solidFill>
              <a:latin typeface="Arial"/>
              <a:ea typeface="Arial"/>
              <a:cs typeface="Arial"/>
              <a:sym typeface="Arial"/>
            </a:endParaRPr>
          </a:p>
        </p:txBody>
      </p:sp>
      <p:sp>
        <p:nvSpPr>
          <p:cNvPr id="362" name="Google Shape;362;p64"/>
          <p:cNvSpPr/>
          <p:nvPr/>
        </p:nvSpPr>
        <p:spPr>
          <a:xfrm>
            <a:off x="1037064" y="875364"/>
            <a:ext cx="6913756" cy="1538883"/>
          </a:xfrm>
          <a:prstGeom prst="rect">
            <a:avLst/>
          </a:prstGeom>
          <a:solidFill>
            <a:srgbClr val="FFFFFF"/>
          </a:solid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rgbClr val="1A1816"/>
              </a:buClr>
              <a:buSzPts val="2000"/>
              <a:buFont typeface="Courier New"/>
              <a:buChar char="o"/>
            </a:pPr>
            <a:r>
              <a:rPr lang="en-IN" sz="2000" b="0" i="0" u="none" strike="noStrike" cap="none">
                <a:solidFill>
                  <a:srgbClr val="1A1816"/>
                </a:solidFill>
                <a:latin typeface="Arial"/>
                <a:ea typeface="Arial"/>
                <a:cs typeface="Arial"/>
                <a:sym typeface="Arial"/>
              </a:rPr>
              <a:t>DUAL is a table automatically created by Oracle Database along with the data dictionary. DUAL is in the schema of the user SYS but is accessible by the name DUAL to all users. It has one column, DUMMY, defined to be VARCHAR2(1), and contains one row with a value X.</a:t>
            </a:r>
            <a:r>
              <a:rPr lang="en-IN"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363" name="Google Shape;363;p64"/>
          <p:cNvSpPr/>
          <p:nvPr/>
        </p:nvSpPr>
        <p:spPr>
          <a:xfrm>
            <a:off x="1037064" y="2879280"/>
            <a:ext cx="8965581" cy="1107996"/>
          </a:xfrm>
          <a:prstGeom prst="rect">
            <a:avLst/>
          </a:prstGeom>
          <a:solidFill>
            <a:srgbClr val="FFFFFF"/>
          </a:solidFill>
          <a:ln>
            <a:noFill/>
          </a:ln>
        </p:spPr>
        <p:txBody>
          <a:bodyPr spcFirstLastPara="1" wrap="square" lIns="0" tIns="0" rIns="0" bIns="0" anchor="ctr" anchorCtr="0">
            <a:noAutofit/>
          </a:bodyPr>
          <a:lstStyle/>
          <a:p>
            <a:pPr marL="342900" marR="0" lvl="0" indent="-342900" algn="l" rtl="0">
              <a:lnSpc>
                <a:spcPct val="100000"/>
              </a:lnSpc>
              <a:spcBef>
                <a:spcPts val="0"/>
              </a:spcBef>
              <a:spcAft>
                <a:spcPts val="0"/>
              </a:spcAft>
              <a:buClr>
                <a:srgbClr val="1A1816"/>
              </a:buClr>
              <a:buSzPts val="2400"/>
              <a:buFont typeface="Courier New"/>
              <a:buChar char="o"/>
            </a:pPr>
            <a:r>
              <a:rPr lang="en-IN" sz="2400" b="0" i="0" u="none" strike="noStrike" cap="none">
                <a:solidFill>
                  <a:srgbClr val="1A1816"/>
                </a:solidFill>
                <a:latin typeface="Arial"/>
                <a:ea typeface="Arial"/>
                <a:cs typeface="Arial"/>
                <a:sym typeface="Arial"/>
              </a:rPr>
              <a:t> Selecting from the DUAL table is useful for computing a constant expression with the SELECT statement. Because DUAL has only one row, the constant is returned only once</a:t>
            </a:r>
            <a:r>
              <a:rPr lang="en-IN" sz="24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0"/>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Select Syntax</a:t>
            </a:r>
            <a:endParaRPr sz="3300" b="0" i="0" u="none" strike="noStrike" cap="none">
              <a:solidFill>
                <a:srgbClr val="000000"/>
              </a:solidFill>
              <a:latin typeface="Arial"/>
              <a:ea typeface="Arial"/>
              <a:cs typeface="Arial"/>
              <a:sym typeface="Arial"/>
            </a:endParaRPr>
          </a:p>
        </p:txBody>
      </p:sp>
      <p:sp>
        <p:nvSpPr>
          <p:cNvPr id="138" name="Google Shape;138;p30"/>
          <p:cNvSpPr txBox="1"/>
          <p:nvPr/>
        </p:nvSpPr>
        <p:spPr>
          <a:xfrm>
            <a:off x="720985" y="1295152"/>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SELECT [column,] group_function(column),DISTINCT. . .</a:t>
            </a:r>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FROM table,tabl</a:t>
            </a:r>
            <a:r>
              <a:rPr lang="en-IN" sz="1800"/>
              <a:t>es…</a:t>
            </a:r>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[WHERE condition]</a:t>
            </a:r>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[GROUP BY group_by_expression]</a:t>
            </a:r>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HAVING [expression]</a:t>
            </a:r>
            <a:endParaRPr/>
          </a:p>
          <a:p>
            <a:pPr marL="457200" marR="0" lvl="0" indent="0" algn="l" rtl="0">
              <a:lnSpc>
                <a:spcPct val="100000"/>
              </a:lnSpc>
              <a:spcBef>
                <a:spcPts val="1417"/>
              </a:spcBef>
              <a:spcAft>
                <a:spcPts val="0"/>
              </a:spcAft>
              <a:buNone/>
            </a:pPr>
            <a:r>
              <a:rPr lang="en-IN" sz="1800" b="0" i="0" u="none" strike="noStrike" cap="none">
                <a:solidFill>
                  <a:srgbClr val="000000"/>
                </a:solidFill>
                <a:latin typeface="Arial"/>
                <a:ea typeface="Arial"/>
                <a:cs typeface="Arial"/>
                <a:sym typeface="Arial"/>
              </a:rPr>
              <a:t>[ORDER BY column];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1"/>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Basic</a:t>
            </a:r>
            <a:endParaRPr sz="3300" b="0" i="0" u="none" strike="noStrike" cap="none">
              <a:solidFill>
                <a:srgbClr val="000000"/>
              </a:solidFill>
              <a:latin typeface="Arial"/>
              <a:ea typeface="Arial"/>
              <a:cs typeface="Arial"/>
              <a:sym typeface="Arial"/>
            </a:endParaRPr>
          </a:p>
        </p:txBody>
      </p:sp>
      <p:sp>
        <p:nvSpPr>
          <p:cNvPr id="144" name="Google Shape;144;p31"/>
          <p:cNvSpPr txBox="1"/>
          <p:nvPr/>
        </p:nvSpPr>
        <p:spPr>
          <a:xfrm>
            <a:off x="360000" y="1080000"/>
            <a:ext cx="9359640" cy="3599640"/>
          </a:xfrm>
          <a:prstGeom prst="rect">
            <a:avLst/>
          </a:prstGeom>
          <a:noFill/>
          <a:ln>
            <a:noFill/>
          </a:ln>
        </p:spPr>
        <p:txBody>
          <a:bodyPr spcFirstLastPara="1" wrap="square" lIns="0" tIns="0" rIns="0" bIns="0" anchor="t" anchorCtr="0">
            <a:noAutofit/>
          </a:bodyPr>
          <a:lstStyle/>
          <a:p>
            <a:pPr marL="432000" marR="0" lvl="0" indent="-324000" algn="l" rtl="0">
              <a:lnSpc>
                <a:spcPct val="100000"/>
              </a:lnSpc>
              <a:spcBef>
                <a:spcPts val="0"/>
              </a:spcBef>
              <a:spcAft>
                <a:spcPts val="0"/>
              </a:spcAft>
              <a:buClr>
                <a:srgbClr val="77CAEE"/>
              </a:buClr>
              <a:buSzPts val="900"/>
              <a:buFont typeface="Noto Sans Symbols"/>
              <a:buChar char="●"/>
            </a:pPr>
            <a:r>
              <a:rPr lang="en-IN" sz="2000" b="1" i="0" u="sng" strike="noStrike" cap="none">
                <a:solidFill>
                  <a:srgbClr val="000000"/>
                </a:solidFill>
                <a:latin typeface="Arial"/>
                <a:ea typeface="Arial"/>
                <a:cs typeface="Arial"/>
                <a:sym typeface="Arial"/>
              </a:rPr>
              <a:t>Syntax</a:t>
            </a:r>
            <a:endParaRPr sz="2000" b="0" i="0" u="none" strike="noStrike" cap="none">
              <a:solidFill>
                <a:srgbClr val="000000"/>
              </a:solidFill>
              <a:latin typeface="Arial"/>
              <a:ea typeface="Arial"/>
              <a:cs typeface="Arial"/>
              <a:sym typeface="Arial"/>
            </a:endParaRPr>
          </a:p>
          <a:p>
            <a:pPr marL="431999" marR="0" lvl="0" indent="-323999"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column2...columnN </a:t>
            </a: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a:p>
            <a:pPr marL="431999" marR="0" lvl="0" indent="-323999"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 </a:t>
            </a:r>
            <a:endParaRPr sz="1800" b="0" i="0" u="none" strike="noStrike" cap="none">
              <a:solidFill>
                <a:srgbClr val="000000"/>
              </a:solidFill>
              <a:latin typeface="Arial"/>
              <a:ea typeface="Arial"/>
              <a:cs typeface="Arial"/>
              <a:sym typeface="Arial"/>
            </a:endParaRPr>
          </a:p>
          <a:p>
            <a:pPr marL="431999" marR="0" lvl="0" indent="0" algn="l" rtl="0">
              <a:lnSpc>
                <a:spcPct val="100000"/>
              </a:lnSpc>
              <a:spcBef>
                <a:spcPts val="1417"/>
              </a:spcBef>
              <a:spcAft>
                <a:spcPts val="0"/>
              </a:spcAft>
              <a:buClr>
                <a:srgbClr val="000000"/>
              </a:buClr>
              <a:buSzPts val="1800"/>
              <a:buFont typeface="Arial"/>
              <a:buNone/>
            </a:pPr>
            <a:r>
              <a:rPr lang="en-IN" sz="1800" b="0" i="0" u="none" strike="noStrike" cap="none">
                <a:solidFill>
                  <a:srgbClr val="000000"/>
                </a:solidFill>
                <a:latin typeface="Arial"/>
                <a:ea typeface="Arial"/>
                <a:cs typeface="Arial"/>
                <a:sym typeface="Arial"/>
              </a:rPr>
              <a:t>FROM table_name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p:nvPr/>
        </p:nvSpPr>
        <p:spPr>
          <a:xfrm>
            <a:off x="360000" y="180000"/>
            <a:ext cx="9359640" cy="4777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150" name="Google Shape;150;p32"/>
          <p:cNvPicPr preferRelativeResize="0"/>
          <p:nvPr/>
        </p:nvPicPr>
        <p:blipFill>
          <a:blip r:embed="rId3">
            <a:alphaModFix/>
          </a:blip>
          <a:stretch>
            <a:fillRect/>
          </a:stretch>
        </p:blipFill>
        <p:spPr>
          <a:xfrm>
            <a:off x="1721800" y="861350"/>
            <a:ext cx="6433525" cy="397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a:solidFill>
                  <a:srgbClr val="FFFFFF"/>
                </a:solidFill>
              </a:rPr>
              <a:t>Concatention</a:t>
            </a:r>
            <a:endParaRPr sz="3300" b="0" i="0" u="none" strike="noStrike" cap="none">
              <a:solidFill>
                <a:srgbClr val="000000"/>
              </a:solidFill>
              <a:latin typeface="Arial"/>
              <a:ea typeface="Arial"/>
              <a:cs typeface="Arial"/>
              <a:sym typeface="Arial"/>
            </a:endParaRPr>
          </a:p>
        </p:txBody>
      </p:sp>
      <p:sp>
        <p:nvSpPr>
          <p:cNvPr id="156" name="Google Shape;156;p33"/>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77CAEE"/>
              </a:buClr>
              <a:buSzPts val="900"/>
              <a:buFont typeface="Noto Sans Symbols"/>
              <a:buChar char="●"/>
            </a:pPr>
            <a:r>
              <a:rPr lang="en-IN" sz="2000" b="1" u="sng"/>
              <a:t>Syntax</a:t>
            </a:r>
            <a:endParaRPr sz="2000" b="0" i="0" u="none" strike="noStrike" cap="none">
              <a:solidFill>
                <a:srgbClr val="000000"/>
              </a:solidFill>
              <a:latin typeface="Arial"/>
              <a:ea typeface="Arial"/>
              <a:cs typeface="Arial"/>
              <a:sym typeface="Arial"/>
            </a:endParaRPr>
          </a:p>
          <a:p>
            <a:pPr marL="431999" marR="0" lvl="0" indent="-323999"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a:t>
            </a:r>
            <a:r>
              <a:rPr lang="en-IN" sz="1800"/>
              <a:t> || ‘string’ || column2</a:t>
            </a:r>
            <a:endParaRPr sz="1800"/>
          </a:p>
          <a:p>
            <a:pPr marL="457200" marR="0" lvl="0" indent="0" algn="l" rtl="0">
              <a:lnSpc>
                <a:spcPct val="100000"/>
              </a:lnSpc>
              <a:spcBef>
                <a:spcPts val="1417"/>
              </a:spcBef>
              <a:spcAft>
                <a:spcPts val="0"/>
              </a:spcAft>
              <a:buNone/>
            </a:pPr>
            <a:r>
              <a:rPr lang="en-IN" sz="1800"/>
              <a:t>FROM table</a:t>
            </a:r>
            <a:r>
              <a:rPr lang="en-IN"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4"/>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b="0" i="0" u="none" strike="noStrike" cap="none">
                <a:solidFill>
                  <a:srgbClr val="FFFFFF"/>
                </a:solidFill>
                <a:latin typeface="Arial"/>
                <a:ea typeface="Arial"/>
                <a:cs typeface="Arial"/>
                <a:sym typeface="Arial"/>
              </a:rPr>
              <a:t>Example</a:t>
            </a:r>
            <a:endParaRPr sz="3300" b="0" i="0" u="none" strike="noStrike" cap="none">
              <a:solidFill>
                <a:srgbClr val="000000"/>
              </a:solidFill>
              <a:latin typeface="Arial"/>
              <a:ea typeface="Arial"/>
              <a:cs typeface="Arial"/>
              <a:sym typeface="Arial"/>
            </a:endParaRPr>
          </a:p>
        </p:txBody>
      </p:sp>
      <p:pic>
        <p:nvPicPr>
          <p:cNvPr id="162" name="Google Shape;162;p34"/>
          <p:cNvPicPr preferRelativeResize="0"/>
          <p:nvPr/>
        </p:nvPicPr>
        <p:blipFill>
          <a:blip r:embed="rId3">
            <a:alphaModFix/>
          </a:blip>
          <a:stretch>
            <a:fillRect/>
          </a:stretch>
        </p:blipFill>
        <p:spPr>
          <a:xfrm>
            <a:off x="360000" y="849825"/>
            <a:ext cx="3936550" cy="3970875"/>
          </a:xfrm>
          <a:prstGeom prst="rect">
            <a:avLst/>
          </a:prstGeom>
          <a:noFill/>
          <a:ln>
            <a:noFill/>
          </a:ln>
        </p:spPr>
      </p:pic>
      <p:pic>
        <p:nvPicPr>
          <p:cNvPr id="163" name="Google Shape;163;p34"/>
          <p:cNvPicPr preferRelativeResize="0"/>
          <p:nvPr/>
        </p:nvPicPr>
        <p:blipFill>
          <a:blip r:embed="rId4">
            <a:alphaModFix/>
          </a:blip>
          <a:stretch>
            <a:fillRect/>
          </a:stretch>
        </p:blipFill>
        <p:spPr>
          <a:xfrm>
            <a:off x="4708329" y="849829"/>
            <a:ext cx="4766775" cy="409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5"/>
          <p:cNvSpPr txBox="1"/>
          <p:nvPr/>
        </p:nvSpPr>
        <p:spPr>
          <a:xfrm>
            <a:off x="360000" y="180000"/>
            <a:ext cx="9359700" cy="4776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IN" sz="3300">
                <a:solidFill>
                  <a:srgbClr val="FFFFFF"/>
                </a:solidFill>
              </a:rPr>
              <a:t>Arithmetic Expression</a:t>
            </a:r>
            <a:endParaRPr sz="3300" b="0" i="0" u="none" strike="noStrike" cap="none">
              <a:solidFill>
                <a:srgbClr val="000000"/>
              </a:solidFill>
              <a:latin typeface="Arial"/>
              <a:ea typeface="Arial"/>
              <a:cs typeface="Arial"/>
              <a:sym typeface="Arial"/>
            </a:endParaRPr>
          </a:p>
        </p:txBody>
      </p:sp>
      <p:sp>
        <p:nvSpPr>
          <p:cNvPr id="169" name="Google Shape;169;p35"/>
          <p:cNvSpPr txBox="1"/>
          <p:nvPr/>
        </p:nvSpPr>
        <p:spPr>
          <a:xfrm>
            <a:off x="360000" y="1080000"/>
            <a:ext cx="9359700" cy="35997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77CAEE"/>
              </a:buClr>
              <a:buSzPts val="900"/>
              <a:buFont typeface="Noto Sans Symbols"/>
              <a:buChar char="●"/>
            </a:pPr>
            <a:r>
              <a:rPr lang="en-IN" sz="2000" b="1" u="sng"/>
              <a:t>Syntax</a:t>
            </a:r>
            <a:endParaRPr sz="2000" b="0" i="0" u="none" strike="noStrike" cap="none">
              <a:solidFill>
                <a:srgbClr val="000000"/>
              </a:solidFill>
              <a:latin typeface="Arial"/>
              <a:ea typeface="Arial"/>
              <a:cs typeface="Arial"/>
              <a:sym typeface="Arial"/>
            </a:endParaRPr>
          </a:p>
          <a:p>
            <a:pPr marL="431999" marR="0" lvl="0" indent="-323999" algn="l" rtl="0">
              <a:lnSpc>
                <a:spcPct val="100000"/>
              </a:lnSpc>
              <a:spcBef>
                <a:spcPts val="1417"/>
              </a:spcBef>
              <a:spcAft>
                <a:spcPts val="0"/>
              </a:spcAft>
              <a:buClr>
                <a:srgbClr val="77CAEE"/>
              </a:buClr>
              <a:buSzPts val="810"/>
              <a:buFont typeface="Noto Sans Symbols"/>
              <a:buChar char="●"/>
            </a:pPr>
            <a:r>
              <a:rPr lang="en-IN" sz="1800" b="0" i="0" u="none" strike="noStrike" cap="none">
                <a:solidFill>
                  <a:srgbClr val="000000"/>
                </a:solidFill>
                <a:latin typeface="Arial"/>
                <a:ea typeface="Arial"/>
                <a:cs typeface="Arial"/>
                <a:sym typeface="Arial"/>
              </a:rPr>
              <a:t>SELECT column1 + num, column2 </a:t>
            </a:r>
            <a:r>
              <a:rPr lang="en-IN" sz="1800"/>
              <a:t>-</a:t>
            </a:r>
            <a:r>
              <a:rPr lang="en-IN" sz="1800" b="0" i="0" u="none" strike="noStrike" cap="none">
                <a:solidFill>
                  <a:srgbClr val="000000"/>
                </a:solidFill>
                <a:latin typeface="Arial"/>
                <a:ea typeface="Arial"/>
                <a:cs typeface="Arial"/>
                <a:sym typeface="Arial"/>
              </a:rPr>
              <a:t> num,..</a:t>
            </a: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1417"/>
              </a:spcBef>
              <a:spcAft>
                <a:spcPts val="0"/>
              </a:spcAft>
              <a:buNone/>
            </a:pPr>
            <a:r>
              <a:rPr lang="en-IN" sz="1800"/>
              <a:t>FROM table;</a:t>
            </a:r>
            <a:endParaRPr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Custom</PresentationFormat>
  <Paragraphs>142</Paragraphs>
  <Slides>38</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Noto Sans Symbols</vt:lpstr>
      <vt:lpstr>Times New Roman</vt:lpstr>
      <vt:lpstr>Arial Black</vt:lpstr>
      <vt:lpstr>Arial</vt:lpstr>
      <vt:lpstr>Courier New</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c3570</dc:creator>
  <cp:lastModifiedBy>c3570@cs2k16.amcs.ws2k12.psgcs.edu</cp:lastModifiedBy>
  <cp:revision>1</cp:revision>
  <dcterms:modified xsi:type="dcterms:W3CDTF">2024-01-10T06:09:04Z</dcterms:modified>
</cp:coreProperties>
</file>