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Google Sans" panose="020B0604020202020204" charset="0"/>
      <p:regular r:id="rId5"/>
      <p:bold r:id="rId6"/>
      <p:italic r:id="rId7"/>
      <p:boldItalic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2ec2034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2ec2034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2ec20341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2ec20341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656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flow : </a:t>
            </a:r>
            <a:r>
              <a:rPr lang="en" sz="1400" dirty="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Select the course and open the video</a:t>
            </a:r>
            <a:endParaRPr sz="1400" dirty="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57" name="Google Shape;57;p14"/>
          <p:cNvCxnSpPr>
            <a:stCxn id="58" idx="4"/>
            <a:endCxn id="58" idx="4"/>
          </p:cNvCxnSpPr>
          <p:nvPr/>
        </p:nvCxnSpPr>
        <p:spPr>
          <a:xfrm>
            <a:off x="1220571" y="2237717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" name="Google Shape;59;p14"/>
          <p:cNvGrpSpPr/>
          <p:nvPr/>
        </p:nvGrpSpPr>
        <p:grpSpPr>
          <a:xfrm>
            <a:off x="718669" y="1494397"/>
            <a:ext cx="1003740" cy="743320"/>
            <a:chOff x="377675" y="1588421"/>
            <a:chExt cx="1396800" cy="1034400"/>
          </a:xfrm>
        </p:grpSpPr>
        <p:sp>
          <p:nvSpPr>
            <p:cNvPr id="58" name="Google Shape;58;p14"/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 dirty="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0" name="Google Shape;60;p14"/>
            <p:cNvSpPr txBox="1"/>
            <p:nvPr/>
          </p:nvSpPr>
          <p:spPr>
            <a:xfrm>
              <a:off x="377675" y="1753322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</a:t>
              </a:r>
              <a:r>
                <a:rPr lang="en" sz="11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pen the platform </a:t>
              </a:r>
              <a:endParaRPr sz="11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2050308" y="1661020"/>
            <a:ext cx="1140068" cy="512002"/>
            <a:chOff x="2822502" y="1868177"/>
            <a:chExt cx="1396800" cy="627300"/>
          </a:xfrm>
        </p:grpSpPr>
        <p:sp>
          <p:nvSpPr>
            <p:cNvPr id="62" name="Google Shape;62;p14"/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2822502" y="1868177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HomePage</a:t>
              </a:r>
              <a:endParaRPr sz="11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4" name="Google Shape;64;p14"/>
          <p:cNvCxnSpPr/>
          <p:nvPr/>
        </p:nvCxnSpPr>
        <p:spPr>
          <a:xfrm>
            <a:off x="1685044" y="1859664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5" name="Google Shape;65;p14"/>
          <p:cNvCxnSpPr/>
          <p:nvPr/>
        </p:nvCxnSpPr>
        <p:spPr>
          <a:xfrm>
            <a:off x="8192085" y="2098014"/>
            <a:ext cx="0" cy="34200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4"/>
          <p:cNvCxnSpPr>
            <a:cxnSpLocks/>
            <a:stCxn id="72" idx="1"/>
            <a:endCxn id="17" idx="1"/>
          </p:cNvCxnSpPr>
          <p:nvPr/>
        </p:nvCxnSpPr>
        <p:spPr>
          <a:xfrm rot="10800000">
            <a:off x="7604262" y="1906147"/>
            <a:ext cx="256237" cy="1651604"/>
          </a:xfrm>
          <a:prstGeom prst="curvedConnector3">
            <a:avLst>
              <a:gd name="adj1" fmla="val 189214"/>
            </a:avLst>
          </a:prstGeom>
          <a:noFill/>
          <a:ln w="19050" cap="flat" cmpd="sng">
            <a:solidFill>
              <a:srgbClr val="E94335"/>
            </a:solidFill>
            <a:prstDash val="dot"/>
            <a:round/>
            <a:headEnd type="none" w="med" len="med"/>
            <a:tailEnd type="triangle" w="med" len="med"/>
          </a:ln>
        </p:spPr>
      </p:cxnSp>
      <p:grpSp>
        <p:nvGrpSpPr>
          <p:cNvPr id="67" name="Google Shape;67;p14"/>
          <p:cNvGrpSpPr/>
          <p:nvPr/>
        </p:nvGrpSpPr>
        <p:grpSpPr>
          <a:xfrm>
            <a:off x="7702712" y="2585436"/>
            <a:ext cx="1003704" cy="1156215"/>
            <a:chOff x="3840252" y="1993635"/>
            <a:chExt cx="1003704" cy="1156215"/>
          </a:xfrm>
        </p:grpSpPr>
        <p:grpSp>
          <p:nvGrpSpPr>
            <p:cNvPr id="68" name="Google Shape;68;p14"/>
            <p:cNvGrpSpPr/>
            <p:nvPr/>
          </p:nvGrpSpPr>
          <p:grpSpPr>
            <a:xfrm>
              <a:off x="3840252" y="1993635"/>
              <a:ext cx="1003704" cy="833520"/>
              <a:chOff x="5224116" y="1588400"/>
              <a:chExt cx="1245600" cy="1034400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5281670" y="1588400"/>
                <a:ext cx="1113300" cy="1034400"/>
              </a:xfrm>
              <a:prstGeom prst="diamond">
                <a:avLst/>
              </a:prstGeom>
              <a:noFill/>
              <a:ln w="19050" cap="flat" cmpd="sng">
                <a:solidFill>
                  <a:srgbClr val="4285F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00" b="1" dirty="0">
                  <a:solidFill>
                    <a:srgbClr val="4285F4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  <p:sp>
            <p:nvSpPr>
              <p:cNvPr id="70" name="Google Shape;70;p14"/>
              <p:cNvSpPr txBox="1"/>
              <p:nvPr/>
            </p:nvSpPr>
            <p:spPr>
              <a:xfrm>
                <a:off x="5224116" y="1799449"/>
                <a:ext cx="1245600" cy="49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Continue </a:t>
                </a: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 b="1" dirty="0">
                    <a:solidFill>
                      <a:srgbClr val="1967D2"/>
                    </a:solidFill>
                    <a:latin typeface="Google Sans"/>
                    <a:ea typeface="Google Sans"/>
                    <a:cs typeface="Google Sans"/>
                    <a:sym typeface="Google Sans"/>
                  </a:rPr>
                  <a:t>browsing</a:t>
                </a:r>
                <a:endParaRPr sz="1000" b="1" dirty="0">
                  <a:solidFill>
                    <a:srgbClr val="1967D2"/>
                  </a:solidFill>
                  <a:latin typeface="Google Sans"/>
                  <a:ea typeface="Google Sans"/>
                  <a:cs typeface="Google Sans"/>
                  <a:sym typeface="Google Sans"/>
                </a:endParaRPr>
              </a:p>
            </p:txBody>
          </p:sp>
        </p:grpSp>
        <p:sp>
          <p:nvSpPr>
            <p:cNvPr id="71" name="Google Shape;71;p14"/>
            <p:cNvSpPr txBox="1"/>
            <p:nvPr/>
          </p:nvSpPr>
          <p:spPr>
            <a:xfrm>
              <a:off x="4391938" y="2788125"/>
              <a:ext cx="280500" cy="21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latin typeface="Google Sans"/>
                  <a:ea typeface="Google Sans"/>
                  <a:cs typeface="Google Sans"/>
                  <a:sym typeface="Google Sans"/>
                </a:rPr>
                <a:t>Y</a:t>
              </a:r>
              <a:endParaRPr sz="900" b="1"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3998038" y="2782050"/>
              <a:ext cx="280500" cy="36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b="1">
                  <a:solidFill>
                    <a:srgbClr val="0000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</a:t>
              </a:r>
              <a:endParaRPr b="1"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91DA4A5-C224-4BD9-9060-0483B4A6B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016" y="-138190"/>
            <a:ext cx="730984" cy="730984"/>
          </a:xfrm>
          <a:prstGeom prst="rect">
            <a:avLst/>
          </a:prstGeom>
        </p:spPr>
      </p:pic>
      <p:grpSp>
        <p:nvGrpSpPr>
          <p:cNvPr id="3" name="Google Shape;59;p14">
            <a:extLst>
              <a:ext uri="{FF2B5EF4-FFF2-40B4-BE49-F238E27FC236}">
                <a16:creationId xmlns:a16="http://schemas.microsoft.com/office/drawing/2014/main" id="{70C2FA8B-CB8C-86C2-73FD-1398CDA6DE0B}"/>
              </a:ext>
            </a:extLst>
          </p:cNvPr>
          <p:cNvGrpSpPr/>
          <p:nvPr/>
        </p:nvGrpSpPr>
        <p:grpSpPr>
          <a:xfrm>
            <a:off x="3462460" y="1480647"/>
            <a:ext cx="1003740" cy="743320"/>
            <a:chOff x="377675" y="1588421"/>
            <a:chExt cx="1396800" cy="1034400"/>
          </a:xfrm>
        </p:grpSpPr>
        <p:sp>
          <p:nvSpPr>
            <p:cNvPr id="4" name="Google Shape;58;p14">
              <a:extLst>
                <a:ext uri="{FF2B5EF4-FFF2-40B4-BE49-F238E27FC236}">
                  <a16:creationId xmlns:a16="http://schemas.microsoft.com/office/drawing/2014/main" id="{100A35CB-4A0D-419E-0873-3997FBA63A3B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 dirty="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5" name="Google Shape;60;p14">
              <a:extLst>
                <a:ext uri="{FF2B5EF4-FFF2-40B4-BE49-F238E27FC236}">
                  <a16:creationId xmlns:a16="http://schemas.microsoft.com/office/drawing/2014/main" id="{97709795-5E21-0F5A-2D6B-87FCA5A3E611}"/>
                </a:ext>
              </a:extLst>
            </p:cNvPr>
            <p:cNvSpPr txBox="1"/>
            <p:nvPr/>
          </p:nvSpPr>
          <p:spPr>
            <a:xfrm>
              <a:off x="377675" y="1753322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Select a course</a:t>
              </a:r>
              <a:endParaRPr sz="11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6" name="Google Shape;64;p14">
            <a:extLst>
              <a:ext uri="{FF2B5EF4-FFF2-40B4-BE49-F238E27FC236}">
                <a16:creationId xmlns:a16="http://schemas.microsoft.com/office/drawing/2014/main" id="{49FA681C-8DD9-CAA5-8B0F-01C3CDEB494A}"/>
              </a:ext>
            </a:extLst>
          </p:cNvPr>
          <p:cNvCxnSpPr/>
          <p:nvPr/>
        </p:nvCxnSpPr>
        <p:spPr>
          <a:xfrm>
            <a:off x="3116952" y="1843548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" name="Google Shape;61;p14">
            <a:extLst>
              <a:ext uri="{FF2B5EF4-FFF2-40B4-BE49-F238E27FC236}">
                <a16:creationId xmlns:a16="http://schemas.microsoft.com/office/drawing/2014/main" id="{DAB118D6-7522-537A-CE8D-141C4B14300D}"/>
              </a:ext>
            </a:extLst>
          </p:cNvPr>
          <p:cNvGrpSpPr/>
          <p:nvPr/>
        </p:nvGrpSpPr>
        <p:grpSpPr>
          <a:xfrm>
            <a:off x="4759342" y="1683224"/>
            <a:ext cx="1140068" cy="512002"/>
            <a:chOff x="2814079" y="1885023"/>
            <a:chExt cx="1396800" cy="627300"/>
          </a:xfrm>
        </p:grpSpPr>
        <p:sp>
          <p:nvSpPr>
            <p:cNvPr id="8" name="Google Shape;62;p14">
              <a:extLst>
                <a:ext uri="{FF2B5EF4-FFF2-40B4-BE49-F238E27FC236}">
                  <a16:creationId xmlns:a16="http://schemas.microsoft.com/office/drawing/2014/main" id="{4D6EDE57-DE51-053A-C0C7-B50936221491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9" name="Google Shape;63;p14">
              <a:extLst>
                <a:ext uri="{FF2B5EF4-FFF2-40B4-BE49-F238E27FC236}">
                  <a16:creationId xmlns:a16="http://schemas.microsoft.com/office/drawing/2014/main" id="{C2E77770-EBD2-FD0B-E629-6840EDAEB4EA}"/>
                </a:ext>
              </a:extLst>
            </p:cNvPr>
            <p:cNvSpPr txBox="1"/>
            <p:nvPr/>
          </p:nvSpPr>
          <p:spPr>
            <a:xfrm>
              <a:off x="2814079" y="1885023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Course page</a:t>
              </a:r>
              <a:endParaRPr sz="10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0" name="Google Shape;64;p14">
            <a:extLst>
              <a:ext uri="{FF2B5EF4-FFF2-40B4-BE49-F238E27FC236}">
                <a16:creationId xmlns:a16="http://schemas.microsoft.com/office/drawing/2014/main" id="{9E24264F-E5A7-5D94-D665-26865B373EC6}"/>
              </a:ext>
            </a:extLst>
          </p:cNvPr>
          <p:cNvCxnSpPr/>
          <p:nvPr/>
        </p:nvCxnSpPr>
        <p:spPr>
          <a:xfrm>
            <a:off x="4412889" y="1845691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1" name="Google Shape;59;p14">
            <a:extLst>
              <a:ext uri="{FF2B5EF4-FFF2-40B4-BE49-F238E27FC236}">
                <a16:creationId xmlns:a16="http://schemas.microsoft.com/office/drawing/2014/main" id="{05AC673C-F386-F068-0009-9CABEDB05E13}"/>
              </a:ext>
            </a:extLst>
          </p:cNvPr>
          <p:cNvGrpSpPr/>
          <p:nvPr/>
        </p:nvGrpSpPr>
        <p:grpSpPr>
          <a:xfrm>
            <a:off x="6268706" y="1480647"/>
            <a:ext cx="1003740" cy="743320"/>
            <a:chOff x="377675" y="1588421"/>
            <a:chExt cx="1396800" cy="1034400"/>
          </a:xfrm>
        </p:grpSpPr>
        <p:sp>
          <p:nvSpPr>
            <p:cNvPr id="12" name="Google Shape;58;p14">
              <a:extLst>
                <a:ext uri="{FF2B5EF4-FFF2-40B4-BE49-F238E27FC236}">
                  <a16:creationId xmlns:a16="http://schemas.microsoft.com/office/drawing/2014/main" id="{272F37F0-D469-2276-34C5-C994F10BAA84}"/>
                </a:ext>
              </a:extLst>
            </p:cNvPr>
            <p:cNvSpPr/>
            <p:nvPr/>
          </p:nvSpPr>
          <p:spPr>
            <a:xfrm>
              <a:off x="535819" y="1588421"/>
              <a:ext cx="1080600" cy="1034400"/>
            </a:xfrm>
            <a:prstGeom prst="ellipse">
              <a:avLst/>
            </a:prstGeom>
            <a:noFill/>
            <a:ln w="19050" cap="flat" cmpd="sng">
              <a:solidFill>
                <a:srgbClr val="33A85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" b="1" dirty="0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3" name="Google Shape;60;p14">
              <a:extLst>
                <a:ext uri="{FF2B5EF4-FFF2-40B4-BE49-F238E27FC236}">
                  <a16:creationId xmlns:a16="http://schemas.microsoft.com/office/drawing/2014/main" id="{364C512D-140A-B877-C90D-070FA98D8652}"/>
                </a:ext>
              </a:extLst>
            </p:cNvPr>
            <p:cNvSpPr txBox="1"/>
            <p:nvPr/>
          </p:nvSpPr>
          <p:spPr>
            <a:xfrm>
              <a:off x="377675" y="1753322"/>
              <a:ext cx="13968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Open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b="1" dirty="0">
                  <a:solidFill>
                    <a:srgbClr val="188038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video</a:t>
              </a:r>
              <a:endParaRPr sz="1100" b="1" dirty="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4" name="Google Shape;64;p14">
            <a:extLst>
              <a:ext uri="{FF2B5EF4-FFF2-40B4-BE49-F238E27FC236}">
                <a16:creationId xmlns:a16="http://schemas.microsoft.com/office/drawing/2014/main" id="{BF370FB7-6F48-072C-8E7D-4EF58C42F773}"/>
              </a:ext>
            </a:extLst>
          </p:cNvPr>
          <p:cNvCxnSpPr/>
          <p:nvPr/>
        </p:nvCxnSpPr>
        <p:spPr>
          <a:xfrm>
            <a:off x="5854807" y="1837723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15" name="Google Shape;61;p14">
            <a:extLst>
              <a:ext uri="{FF2B5EF4-FFF2-40B4-BE49-F238E27FC236}">
                <a16:creationId xmlns:a16="http://schemas.microsoft.com/office/drawing/2014/main" id="{8919F473-9E75-25BA-1FB7-A1E25B2069A7}"/>
              </a:ext>
            </a:extLst>
          </p:cNvPr>
          <p:cNvGrpSpPr/>
          <p:nvPr/>
        </p:nvGrpSpPr>
        <p:grpSpPr>
          <a:xfrm>
            <a:off x="7604261" y="1650146"/>
            <a:ext cx="1140068" cy="512002"/>
            <a:chOff x="2814079" y="1885023"/>
            <a:chExt cx="1396800" cy="627300"/>
          </a:xfrm>
        </p:grpSpPr>
        <p:sp>
          <p:nvSpPr>
            <p:cNvPr id="16" name="Google Shape;62;p14">
              <a:extLst>
                <a:ext uri="{FF2B5EF4-FFF2-40B4-BE49-F238E27FC236}">
                  <a16:creationId xmlns:a16="http://schemas.microsoft.com/office/drawing/2014/main" id="{E2633BCF-B614-D79B-99BB-BC6A961FADBA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17" name="Google Shape;63;p14">
              <a:extLst>
                <a:ext uri="{FF2B5EF4-FFF2-40B4-BE49-F238E27FC236}">
                  <a16:creationId xmlns:a16="http://schemas.microsoft.com/office/drawing/2014/main" id="{007E6D89-B1C4-13F0-20F3-048864DDE422}"/>
                </a:ext>
              </a:extLst>
            </p:cNvPr>
            <p:cNvSpPr txBox="1"/>
            <p:nvPr/>
          </p:nvSpPr>
          <p:spPr>
            <a:xfrm>
              <a:off x="2814079" y="1885023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First video</a:t>
              </a:r>
              <a:endParaRPr sz="10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18" name="Google Shape;64;p14">
            <a:extLst>
              <a:ext uri="{FF2B5EF4-FFF2-40B4-BE49-F238E27FC236}">
                <a16:creationId xmlns:a16="http://schemas.microsoft.com/office/drawing/2014/main" id="{EC377E36-955D-383B-08B0-B27C0B8F5C7A}"/>
              </a:ext>
            </a:extLst>
          </p:cNvPr>
          <p:cNvCxnSpPr/>
          <p:nvPr/>
        </p:nvCxnSpPr>
        <p:spPr>
          <a:xfrm>
            <a:off x="7230992" y="1831996"/>
            <a:ext cx="417900" cy="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21" name="Google Shape;61;p14">
            <a:extLst>
              <a:ext uri="{FF2B5EF4-FFF2-40B4-BE49-F238E27FC236}">
                <a16:creationId xmlns:a16="http://schemas.microsoft.com/office/drawing/2014/main" id="{6597F179-A729-169B-33FC-7205A04038DF}"/>
              </a:ext>
            </a:extLst>
          </p:cNvPr>
          <p:cNvGrpSpPr/>
          <p:nvPr/>
        </p:nvGrpSpPr>
        <p:grpSpPr>
          <a:xfrm>
            <a:off x="7622051" y="4153636"/>
            <a:ext cx="1140068" cy="512002"/>
            <a:chOff x="2814079" y="1885023"/>
            <a:chExt cx="1396800" cy="627300"/>
          </a:xfrm>
        </p:grpSpPr>
        <p:sp>
          <p:nvSpPr>
            <p:cNvPr id="22" name="Google Shape;62;p14">
              <a:extLst>
                <a:ext uri="{FF2B5EF4-FFF2-40B4-BE49-F238E27FC236}">
                  <a16:creationId xmlns:a16="http://schemas.microsoft.com/office/drawing/2014/main" id="{AF5BDC4E-A95A-4609-D5A6-D67D7A038599}"/>
                </a:ext>
              </a:extLst>
            </p:cNvPr>
            <p:cNvSpPr/>
            <p:nvPr/>
          </p:nvSpPr>
          <p:spPr>
            <a:xfrm>
              <a:off x="2971223" y="1895381"/>
              <a:ext cx="1080600" cy="4155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FFAB4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800" b="1">
                <a:solidFill>
                  <a:srgbClr val="33A853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  <p:sp>
          <p:nvSpPr>
            <p:cNvPr id="23" name="Google Shape;63;p14">
              <a:extLst>
                <a:ext uri="{FF2B5EF4-FFF2-40B4-BE49-F238E27FC236}">
                  <a16:creationId xmlns:a16="http://schemas.microsoft.com/office/drawing/2014/main" id="{30B1F1FE-58BB-A51A-4C7E-08939491A3BF}"/>
                </a:ext>
              </a:extLst>
            </p:cNvPr>
            <p:cNvSpPr txBox="1"/>
            <p:nvPr/>
          </p:nvSpPr>
          <p:spPr>
            <a:xfrm>
              <a:off x="2814079" y="1885023"/>
              <a:ext cx="1396800" cy="6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rgbClr val="E37400"/>
                  </a:solidFill>
                  <a:latin typeface="Google Sans"/>
                  <a:ea typeface="Google Sans"/>
                  <a:cs typeface="Google Sans"/>
                  <a:sym typeface="Google Sans"/>
                </a:rPr>
                <a:t>Next  video</a:t>
              </a:r>
              <a:endParaRPr sz="1000" b="1" dirty="0">
                <a:solidFill>
                  <a:srgbClr val="E37400"/>
                </a:solidFill>
                <a:latin typeface="Google Sans"/>
                <a:ea typeface="Google Sans"/>
                <a:cs typeface="Google Sans"/>
                <a:sym typeface="Google Sans"/>
              </a:endParaRPr>
            </a:p>
          </p:txBody>
        </p:sp>
      </p:grpSp>
      <p:cxnSp>
        <p:nvCxnSpPr>
          <p:cNvPr id="24" name="Google Shape;65;p14">
            <a:extLst>
              <a:ext uri="{FF2B5EF4-FFF2-40B4-BE49-F238E27FC236}">
                <a16:creationId xmlns:a16="http://schemas.microsoft.com/office/drawing/2014/main" id="{298C1753-2328-65C1-141D-A93E89960505}"/>
              </a:ext>
            </a:extLst>
          </p:cNvPr>
          <p:cNvCxnSpPr/>
          <p:nvPr/>
        </p:nvCxnSpPr>
        <p:spPr>
          <a:xfrm>
            <a:off x="8385735" y="3714831"/>
            <a:ext cx="0" cy="342000"/>
          </a:xfrm>
          <a:prstGeom prst="straightConnector1">
            <a:avLst/>
          </a:prstGeom>
          <a:noFill/>
          <a:ln w="19050" cap="flat" cmpd="sng">
            <a:solidFill>
              <a:srgbClr val="E9433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31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User task: </a:t>
            </a:r>
            <a:r>
              <a:rPr lang="en" sz="14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Write your user task here.</a:t>
            </a:r>
            <a:endParaRPr sz="1400">
              <a:solidFill>
                <a:srgbClr val="3C40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39</Words>
  <Application>Microsoft Office PowerPoint</Application>
  <PresentationFormat>On-screen Show (16:9)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Open Sans</vt:lpstr>
      <vt:lpstr>Arial</vt:lpstr>
      <vt:lpstr>Google Sans</vt:lpstr>
      <vt:lpstr>Simple Light</vt:lpstr>
      <vt:lpstr>User flow : Select the course and open the video</vt:lpstr>
      <vt:lpstr>User task: Write your user task here.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Outline a user flow Copy and paste each image into your own user flow on the next slide, and edit as needed. </dc:title>
  <cp:lastModifiedBy>mohamed.farag_a538</cp:lastModifiedBy>
  <cp:revision>2</cp:revision>
  <dcterms:modified xsi:type="dcterms:W3CDTF">2023-11-10T09:07:07Z</dcterms:modified>
</cp:coreProperties>
</file>