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257B-5E3F-4FCC-B94E-6C29E5AF779A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A324-1CEA-48F7-B03E-E9E8AAAB1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257B-5E3F-4FCC-B94E-6C29E5AF779A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A324-1CEA-48F7-B03E-E9E8AAAB1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257B-5E3F-4FCC-B94E-6C29E5AF779A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A324-1CEA-48F7-B03E-E9E8AAAB1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257B-5E3F-4FCC-B94E-6C29E5AF779A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A324-1CEA-48F7-B03E-E9E8AAAB1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257B-5E3F-4FCC-B94E-6C29E5AF779A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A324-1CEA-48F7-B03E-E9E8AAAB1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257B-5E3F-4FCC-B94E-6C29E5AF779A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A324-1CEA-48F7-B03E-E9E8AAAB1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257B-5E3F-4FCC-B94E-6C29E5AF779A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A324-1CEA-48F7-B03E-E9E8AAAB1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257B-5E3F-4FCC-B94E-6C29E5AF779A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A324-1CEA-48F7-B03E-E9E8AAAB1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257B-5E3F-4FCC-B94E-6C29E5AF779A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A324-1CEA-48F7-B03E-E9E8AAAB1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257B-5E3F-4FCC-B94E-6C29E5AF779A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A324-1CEA-48F7-B03E-E9E8AAAB1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257B-5E3F-4FCC-B94E-6C29E5AF779A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A324-1CEA-48F7-B03E-E9E8AAAB1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6257B-5E3F-4FCC-B94E-6C29E5AF779A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AA324-1CEA-48F7-B03E-E9E8AAAB15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Greedy Best-First Search Example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7162800" cy="476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Evaluating Greedy Best-First Search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76400"/>
            <a:ext cx="810460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A* Search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much better alternative to greedy </a:t>
            </a:r>
            <a:r>
              <a:rPr lang="en-US" dirty="0" err="1" smtClean="0"/>
              <a:t>bestfirst</a:t>
            </a:r>
            <a:r>
              <a:rPr lang="en-US" dirty="0" smtClean="0"/>
              <a:t> search</a:t>
            </a:r>
            <a:endParaRPr lang="en-US" dirty="0"/>
          </a:p>
          <a:p>
            <a:r>
              <a:rPr lang="en-US" dirty="0" smtClean="0"/>
              <a:t>Evaluation </a:t>
            </a:r>
            <a:r>
              <a:rPr lang="en-US" dirty="0"/>
              <a:t>function for A* is:</a:t>
            </a:r>
          </a:p>
          <a:p>
            <a:pPr lvl="1">
              <a:buNone/>
            </a:pPr>
            <a:r>
              <a:rPr lang="en-US" dirty="0"/>
              <a:t>f(n) = g(n) + h(n)</a:t>
            </a:r>
          </a:p>
          <a:p>
            <a:pPr>
              <a:buNone/>
            </a:pPr>
            <a:r>
              <a:rPr lang="en-US" dirty="0" smtClean="0"/>
              <a:t>	where </a:t>
            </a:r>
            <a:r>
              <a:rPr lang="en-US" dirty="0"/>
              <a:t>g(n) = path cost from the start </a:t>
            </a:r>
            <a:r>
              <a:rPr lang="en-US" dirty="0" smtClean="0"/>
              <a:t>node to </a:t>
            </a:r>
            <a:r>
              <a:rPr lang="en-US" dirty="0"/>
              <a:t>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If </a:t>
            </a:r>
            <a:r>
              <a:rPr lang="en-US" dirty="0">
                <a:solidFill>
                  <a:srgbClr val="FF0000"/>
                </a:solidFill>
              </a:rPr>
              <a:t>h(n) satisfies certain conditions, </a:t>
            </a:r>
            <a:r>
              <a:rPr lang="en-US" dirty="0" smtClean="0">
                <a:solidFill>
                  <a:srgbClr val="FF0000"/>
                </a:solidFill>
              </a:rPr>
              <a:t>A*search </a:t>
            </a:r>
            <a:r>
              <a:rPr lang="en-US" dirty="0">
                <a:solidFill>
                  <a:srgbClr val="FF0000"/>
                </a:solidFill>
              </a:rPr>
              <a:t>is optimal and complete!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Admissible Heuristics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dirty="0"/>
              <a:t>* is optimal if h(n) is an </a:t>
            </a:r>
            <a:r>
              <a:rPr lang="en-US" dirty="0" smtClean="0"/>
              <a:t>admissible heuristic</a:t>
            </a:r>
            <a:endParaRPr lang="en-US" dirty="0"/>
          </a:p>
          <a:p>
            <a:r>
              <a:rPr lang="en-US" dirty="0" smtClean="0"/>
              <a:t>An </a:t>
            </a:r>
            <a:r>
              <a:rPr lang="en-US" dirty="0"/>
              <a:t>admissible heuristic is one that </a:t>
            </a:r>
            <a:r>
              <a:rPr lang="en-US" dirty="0" smtClean="0"/>
              <a:t>never overestimates </a:t>
            </a:r>
            <a:r>
              <a:rPr lang="en-US" dirty="0"/>
              <a:t>the cost to reach the goal</a:t>
            </a:r>
          </a:p>
          <a:p>
            <a:r>
              <a:rPr lang="en-US" dirty="0" smtClean="0"/>
              <a:t>Admissible </a:t>
            </a:r>
            <a:r>
              <a:rPr lang="en-US" dirty="0"/>
              <a:t>heuristic = optimistic</a:t>
            </a:r>
          </a:p>
          <a:p>
            <a:r>
              <a:rPr lang="en-US" dirty="0" smtClean="0"/>
              <a:t>Straight </a:t>
            </a:r>
            <a:r>
              <a:rPr lang="en-US" dirty="0"/>
              <a:t>line distance was an </a:t>
            </a:r>
            <a:r>
              <a:rPr lang="en-US" dirty="0" smtClean="0"/>
              <a:t>admissible heuristic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A* Search Example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295400"/>
            <a:ext cx="279539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A* Search Example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524000"/>
            <a:ext cx="452962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A* Search Example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219200"/>
            <a:ext cx="6130119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A* Search Example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5400"/>
            <a:ext cx="818594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A* Search Example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741468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Proof that A* using TREE-SEARCH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is optimal if h(n) is admissible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8072980" cy="4076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Informed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make search smarter?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Use </a:t>
            </a:r>
            <a:r>
              <a:rPr lang="en-US" dirty="0">
                <a:solidFill>
                  <a:srgbClr val="FF0000"/>
                </a:solidFill>
              </a:rPr>
              <a:t>problem-specific knowledge </a:t>
            </a:r>
            <a:r>
              <a:rPr lang="en-US" dirty="0" smtClean="0">
                <a:solidFill>
                  <a:srgbClr val="FF0000"/>
                </a:solidFill>
              </a:rPr>
              <a:t>beyond the </a:t>
            </a:r>
            <a:r>
              <a:rPr lang="en-US" dirty="0">
                <a:solidFill>
                  <a:srgbClr val="FF0000"/>
                </a:solidFill>
              </a:rPr>
              <a:t>definition of the problem itself</a:t>
            </a:r>
          </a:p>
          <a:p>
            <a:r>
              <a:rPr lang="en-US" dirty="0" smtClean="0"/>
              <a:t>Specifically</a:t>
            </a:r>
            <a:r>
              <a:rPr lang="en-US" dirty="0"/>
              <a:t>, incorporate knowledge of </a:t>
            </a:r>
            <a:r>
              <a:rPr lang="en-US" dirty="0" smtClean="0"/>
              <a:t>how good </a:t>
            </a:r>
            <a:r>
              <a:rPr lang="en-US" dirty="0"/>
              <a:t>a non-goal state is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What about search graphs (more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than one path to a node)?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if we expand a state we’ve already seen?</a:t>
            </a:r>
          </a:p>
          <a:p>
            <a:r>
              <a:rPr lang="en-US" dirty="0" smtClean="0"/>
              <a:t>Suppose </a:t>
            </a:r>
            <a:r>
              <a:rPr lang="en-US" dirty="0"/>
              <a:t>we use the GRAPH-SEARCH </a:t>
            </a:r>
            <a:r>
              <a:rPr lang="en-US" dirty="0" smtClean="0"/>
              <a:t>solution and </a:t>
            </a:r>
            <a:r>
              <a:rPr lang="en-US" dirty="0"/>
              <a:t>not expand repeated </a:t>
            </a:r>
            <a:r>
              <a:rPr lang="en-US" dirty="0" smtClean="0"/>
              <a:t>nodes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Could </a:t>
            </a:r>
            <a:r>
              <a:rPr lang="en-US" dirty="0">
                <a:solidFill>
                  <a:srgbClr val="FF0000"/>
                </a:solidFill>
              </a:rPr>
              <a:t>discard the optimal path if it’s not the </a:t>
            </a:r>
            <a:r>
              <a:rPr lang="en-US" dirty="0" smtClean="0">
                <a:solidFill>
                  <a:srgbClr val="FF0000"/>
                </a:solidFill>
              </a:rPr>
              <a:t>first one generated</a:t>
            </a:r>
          </a:p>
          <a:p>
            <a:endParaRPr lang="en-US" dirty="0"/>
          </a:p>
          <a:p>
            <a:r>
              <a:rPr lang="en-US" dirty="0" smtClean="0"/>
              <a:t>One </a:t>
            </a:r>
            <a:r>
              <a:rPr lang="en-US" dirty="0"/>
              <a:t>simple solution: ensure optimal path to </a:t>
            </a:r>
            <a:r>
              <a:rPr lang="en-US" dirty="0" smtClean="0"/>
              <a:t>any repeated </a:t>
            </a:r>
            <a:r>
              <a:rPr lang="en-US" dirty="0"/>
              <a:t>state is always the first one followed (</a:t>
            </a:r>
            <a:r>
              <a:rPr lang="en-US" dirty="0" smtClean="0"/>
              <a:t>like in </a:t>
            </a:r>
            <a:r>
              <a:rPr lang="en-US" dirty="0"/>
              <a:t>Uniform-cost search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Requires </a:t>
            </a:r>
            <a:r>
              <a:rPr lang="en-US" dirty="0"/>
              <a:t>an extra requirement on h(n) </a:t>
            </a:r>
            <a:r>
              <a:rPr lang="en-US" dirty="0" smtClean="0"/>
              <a:t>call consistency </a:t>
            </a:r>
            <a:r>
              <a:rPr lang="en-US" dirty="0"/>
              <a:t>(or </a:t>
            </a:r>
            <a:r>
              <a:rPr lang="en-US" dirty="0" err="1"/>
              <a:t>monotonicity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Consistency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76400"/>
            <a:ext cx="725278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Consistency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Every </a:t>
            </a:r>
            <a:r>
              <a:rPr lang="en-US" dirty="0">
                <a:solidFill>
                  <a:srgbClr val="FF0000"/>
                </a:solidFill>
              </a:rPr>
              <a:t>consistent heuristic is also admissible</a:t>
            </a:r>
          </a:p>
          <a:p>
            <a:r>
              <a:rPr lang="en-US" dirty="0" smtClean="0"/>
              <a:t>A</a:t>
            </a:r>
            <a:r>
              <a:rPr lang="en-US" dirty="0"/>
              <a:t>* using GRAPH-SEARCH is optimal </a:t>
            </a:r>
            <a:r>
              <a:rPr lang="en-US" dirty="0" smtClean="0"/>
              <a:t>if h(n</a:t>
            </a:r>
            <a:r>
              <a:rPr lang="en-US" dirty="0"/>
              <a:t>) is consistent</a:t>
            </a:r>
          </a:p>
          <a:p>
            <a:r>
              <a:rPr lang="en-US" dirty="0" smtClean="0"/>
              <a:t>Most </a:t>
            </a:r>
            <a:r>
              <a:rPr lang="en-US" dirty="0"/>
              <a:t>admissible heuristics are </a:t>
            </a:r>
            <a:r>
              <a:rPr lang="en-US" dirty="0" smtClean="0"/>
              <a:t>also consistent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Consistency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71095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A* is Optimally Efficient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7572719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Evaluating A* Search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/>
              <a:t>a consistent heuristic, A* is complete, optimal </a:t>
            </a:r>
            <a:r>
              <a:rPr lang="en-US" dirty="0" smtClean="0"/>
              <a:t>and optimally </a:t>
            </a:r>
            <a:r>
              <a:rPr lang="en-US" dirty="0"/>
              <a:t>efficient. Could this be the answer to </a:t>
            </a:r>
            <a:r>
              <a:rPr lang="en-US" dirty="0" smtClean="0"/>
              <a:t>our searching </a:t>
            </a:r>
            <a:r>
              <a:rPr lang="en-US" dirty="0"/>
              <a:t>problems?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Evaluating A* Search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With </a:t>
            </a:r>
            <a:r>
              <a:rPr lang="en-US" dirty="0"/>
              <a:t>a consistent heuristic, A* is complete, optimal </a:t>
            </a:r>
            <a:r>
              <a:rPr lang="en-US" dirty="0" smtClean="0"/>
              <a:t>and optimally </a:t>
            </a:r>
            <a:r>
              <a:rPr lang="en-US" dirty="0"/>
              <a:t>efficient. Could this be the answer to </a:t>
            </a:r>
            <a:r>
              <a:rPr lang="en-US" dirty="0" smtClean="0"/>
              <a:t>our searching </a:t>
            </a:r>
            <a:r>
              <a:rPr lang="en-US" dirty="0"/>
              <a:t>problems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The Dark Side of A</a:t>
            </a:r>
            <a:r>
              <a:rPr lang="en-US" dirty="0" smtClean="0"/>
              <a:t>*</a:t>
            </a:r>
            <a:endParaRPr lang="en-US" dirty="0"/>
          </a:p>
          <a:p>
            <a:pPr lvl="1"/>
            <a:r>
              <a:rPr lang="en-US" dirty="0"/>
              <a:t>Time complexity is exponential (although it can </a:t>
            </a:r>
            <a:r>
              <a:rPr lang="en-US" dirty="0" smtClean="0"/>
              <a:t>be reduced </a:t>
            </a:r>
            <a:r>
              <a:rPr lang="en-US" dirty="0"/>
              <a:t>significantly with a good heuristic)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really bad news: space complexity is </a:t>
            </a:r>
            <a:r>
              <a:rPr lang="en-US" dirty="0" smtClean="0"/>
              <a:t>exponential (</a:t>
            </a:r>
            <a:r>
              <a:rPr lang="en-US" dirty="0"/>
              <a:t>usually need to store all generated states). </a:t>
            </a:r>
            <a:r>
              <a:rPr lang="en-US" dirty="0" smtClean="0"/>
              <a:t>Typically runs </a:t>
            </a:r>
            <a:r>
              <a:rPr lang="en-US" dirty="0"/>
              <a:t>out of space on large-scale problems.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Summary of A* Search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0"/>
            <a:ext cx="743057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Iterative Deepening A*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</a:t>
            </a:r>
            <a:r>
              <a:rPr lang="en-US" dirty="0"/>
              <a:t>iterative deepening trick to reduce </a:t>
            </a:r>
            <a:r>
              <a:rPr lang="en-US" dirty="0" smtClean="0"/>
              <a:t>memory requirements </a:t>
            </a:r>
            <a:r>
              <a:rPr lang="en-US" dirty="0"/>
              <a:t>for A</a:t>
            </a:r>
            <a:r>
              <a:rPr lang="en-US" dirty="0" smtClean="0"/>
              <a:t>*</a:t>
            </a:r>
          </a:p>
          <a:p>
            <a:endParaRPr lang="en-US" dirty="0"/>
          </a:p>
          <a:p>
            <a:r>
              <a:rPr lang="en-US" dirty="0" smtClean="0"/>
              <a:t>Cutoff </a:t>
            </a:r>
            <a:r>
              <a:rPr lang="en-US" dirty="0"/>
              <a:t>is the f-cost (</a:t>
            </a:r>
            <a:r>
              <a:rPr lang="en-US" dirty="0" err="1"/>
              <a:t>g+h</a:t>
            </a:r>
            <a:r>
              <a:rPr lang="en-US" dirty="0"/>
              <a:t>) rather than the </a:t>
            </a:r>
            <a:r>
              <a:rPr lang="en-US" dirty="0" smtClean="0"/>
              <a:t>depth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At </a:t>
            </a:r>
            <a:r>
              <a:rPr lang="en-US" dirty="0"/>
              <a:t>each iteration, the cutoff is the smallest </a:t>
            </a:r>
            <a:r>
              <a:rPr lang="en-US" dirty="0" smtClean="0"/>
              <a:t>f-cost that </a:t>
            </a:r>
            <a:r>
              <a:rPr lang="en-US" dirty="0"/>
              <a:t>exceeded the cutoff in the previous iteration</a:t>
            </a:r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</a:rPr>
              <a:t>Complete, Optimal but more costly </a:t>
            </a:r>
            <a:r>
              <a:rPr lang="en-US" dirty="0" smtClean="0">
                <a:solidFill>
                  <a:srgbClr val="FF0000"/>
                </a:solidFill>
              </a:rPr>
              <a:t>than A</a:t>
            </a:r>
            <a:r>
              <a:rPr lang="en-US" dirty="0">
                <a:solidFill>
                  <a:srgbClr val="FF0000"/>
                </a:solidFill>
              </a:rPr>
              <a:t>* and can take a while to run with </a:t>
            </a:r>
            <a:r>
              <a:rPr lang="en-US" dirty="0" err="1" smtClean="0">
                <a:solidFill>
                  <a:srgbClr val="FF0000"/>
                </a:solidFill>
              </a:rPr>
              <a:t>realvalued</a:t>
            </a:r>
            <a:r>
              <a:rPr lang="en-US" dirty="0" smtClean="0">
                <a:solidFill>
                  <a:srgbClr val="FF0000"/>
                </a:solidFill>
              </a:rPr>
              <a:t> costs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Examples of heuristic functions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786834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Best-First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 selected for expansion based on </a:t>
            </a:r>
            <a:r>
              <a:rPr lang="en-US" dirty="0" smtClean="0"/>
              <a:t>an evaluation </a:t>
            </a:r>
            <a:r>
              <a:rPr lang="en-US" dirty="0"/>
              <a:t>function f(n) </a:t>
            </a:r>
            <a:r>
              <a:rPr lang="en-US" dirty="0" err="1"/>
              <a:t>ie</a:t>
            </a:r>
            <a:r>
              <a:rPr lang="en-US" dirty="0"/>
              <a:t>. expand the </a:t>
            </a:r>
            <a:r>
              <a:rPr lang="en-US" dirty="0" smtClean="0"/>
              <a:t>node that </a:t>
            </a:r>
            <a:r>
              <a:rPr lang="en-US" i="1" dirty="0"/>
              <a:t>appears to be the best</a:t>
            </a:r>
          </a:p>
          <a:p>
            <a:r>
              <a:rPr lang="en-US" dirty="0" smtClean="0"/>
              <a:t>Node </a:t>
            </a:r>
            <a:r>
              <a:rPr lang="en-US" dirty="0"/>
              <a:t>with lowest evaluation is selected </a:t>
            </a:r>
            <a:r>
              <a:rPr lang="en-US" dirty="0" smtClean="0"/>
              <a:t>for expansion</a:t>
            </a:r>
            <a:endParaRPr lang="en-US" dirty="0"/>
          </a:p>
          <a:p>
            <a:r>
              <a:rPr lang="en-US" dirty="0" smtClean="0"/>
              <a:t>Uses </a:t>
            </a:r>
            <a:r>
              <a:rPr lang="en-US" dirty="0"/>
              <a:t>a priority queue</a:t>
            </a:r>
          </a:p>
          <a:p>
            <a:r>
              <a:rPr lang="en-US" dirty="0" smtClean="0"/>
              <a:t>We’ll </a:t>
            </a:r>
            <a:r>
              <a:rPr lang="en-US" dirty="0"/>
              <a:t>talk about Greedy Best-First </a:t>
            </a:r>
            <a:r>
              <a:rPr lang="en-US" dirty="0" smtClean="0"/>
              <a:t>Search and </a:t>
            </a:r>
            <a:r>
              <a:rPr lang="en-US" dirty="0"/>
              <a:t>A* Search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Examples of heuristic functions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799779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Which heuristic is better?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52600"/>
            <a:ext cx="803231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Which heuristic is better?</a:t>
            </a: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00200"/>
            <a:ext cx="559397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Inventing Admissible Heuristics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Relaxed </a:t>
            </a:r>
            <a:r>
              <a:rPr lang="en-US" dirty="0"/>
              <a:t>problem: a problem with </a:t>
            </a:r>
            <a:r>
              <a:rPr lang="en-US" dirty="0" smtClean="0"/>
              <a:t>fewer restrictions </a:t>
            </a:r>
            <a:r>
              <a:rPr lang="en-US" dirty="0"/>
              <a:t>on the </a:t>
            </a:r>
            <a:r>
              <a:rPr lang="en-US" dirty="0" smtClean="0"/>
              <a:t>actions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cost of an optimal solution to a </a:t>
            </a:r>
            <a:r>
              <a:rPr lang="en-US" dirty="0" smtClean="0"/>
              <a:t>relaxed problem </a:t>
            </a:r>
            <a:r>
              <a:rPr lang="en-US" dirty="0"/>
              <a:t>is an admissible heuristic for the </a:t>
            </a:r>
            <a:r>
              <a:rPr lang="en-US" dirty="0" smtClean="0"/>
              <a:t>original problem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we relax the rules so that a square can </a:t>
            </a:r>
            <a:r>
              <a:rPr lang="en-US" dirty="0" smtClean="0"/>
              <a:t>move anywhere</a:t>
            </a:r>
            <a:r>
              <a:rPr lang="en-US" dirty="0"/>
              <a:t>, we get heuristic </a:t>
            </a:r>
            <a:r>
              <a:rPr lang="en-US" dirty="0" smtClean="0"/>
              <a:t>h1</a:t>
            </a:r>
          </a:p>
          <a:p>
            <a:endParaRPr lang="pt-BR" dirty="0"/>
          </a:p>
          <a:p>
            <a:r>
              <a:rPr lang="en-US" dirty="0" smtClean="0"/>
              <a:t>If </a:t>
            </a:r>
            <a:r>
              <a:rPr lang="en-US" dirty="0"/>
              <a:t>we relax the rules to allow a square to move </a:t>
            </a:r>
            <a:r>
              <a:rPr lang="en-US" dirty="0" smtClean="0"/>
              <a:t>to any </a:t>
            </a:r>
            <a:r>
              <a:rPr lang="en-US" dirty="0"/>
              <a:t>adjacent square, we get heuristic h2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What you should know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</a:t>
            </a:r>
            <a:r>
              <a:rPr lang="en-US" dirty="0"/>
              <a:t>able to run A* by hand on a </a:t>
            </a:r>
            <a:r>
              <a:rPr lang="en-US" dirty="0" smtClean="0"/>
              <a:t>simple example</a:t>
            </a:r>
            <a:endParaRPr lang="en-US" dirty="0"/>
          </a:p>
          <a:p>
            <a:r>
              <a:rPr lang="en-US" dirty="0" smtClean="0"/>
              <a:t>Why </a:t>
            </a:r>
            <a:r>
              <a:rPr lang="en-US" dirty="0"/>
              <a:t>it is important for a heuristic to </a:t>
            </a:r>
            <a:r>
              <a:rPr lang="en-US" dirty="0" smtClean="0"/>
              <a:t>be admissible </a:t>
            </a:r>
            <a:r>
              <a:rPr lang="en-US" dirty="0"/>
              <a:t>and consistent</a:t>
            </a:r>
          </a:p>
          <a:p>
            <a:r>
              <a:rPr lang="en-US" dirty="0" smtClean="0"/>
              <a:t>Pros </a:t>
            </a:r>
            <a:r>
              <a:rPr lang="en-US" dirty="0"/>
              <a:t>and cons of </a:t>
            </a:r>
            <a:r>
              <a:rPr lang="en-US" dirty="0" smtClean="0"/>
              <a:t>A*</a:t>
            </a:r>
          </a:p>
          <a:p>
            <a:r>
              <a:rPr lang="en-US" dirty="0" smtClean="0"/>
              <a:t>How </a:t>
            </a:r>
            <a:r>
              <a:rPr lang="en-US" dirty="0"/>
              <a:t>do come up with </a:t>
            </a:r>
            <a:r>
              <a:rPr lang="en-US" dirty="0" smtClean="0"/>
              <a:t>heuristics</a:t>
            </a:r>
          </a:p>
          <a:p>
            <a:r>
              <a:rPr lang="en-US" dirty="0" smtClean="0"/>
              <a:t>What if means for a heuristic function to dominate another heuristic function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Heuristic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h(n) = estimated cost of the cheapest </a:t>
            </a:r>
            <a:r>
              <a:rPr lang="en-US" dirty="0" smtClean="0"/>
              <a:t>path from </a:t>
            </a:r>
            <a:r>
              <a:rPr lang="en-US" dirty="0"/>
              <a:t>node n to a goal </a:t>
            </a:r>
            <a:r>
              <a:rPr lang="en-US" dirty="0" smtClean="0"/>
              <a:t>node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h(goal </a:t>
            </a:r>
            <a:r>
              <a:rPr lang="en-US" dirty="0"/>
              <a:t>node) = </a:t>
            </a:r>
            <a:r>
              <a:rPr lang="en-US" dirty="0" smtClean="0"/>
              <a:t>0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Contains </a:t>
            </a:r>
            <a:r>
              <a:rPr lang="en-US" dirty="0"/>
              <a:t>additional knowledge of </a:t>
            </a:r>
            <a:r>
              <a:rPr lang="en-US" dirty="0" smtClean="0"/>
              <a:t>the problem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Greedy Best-First Search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Expands </a:t>
            </a:r>
            <a:r>
              <a:rPr lang="en-US" dirty="0"/>
              <a:t>the node that is closest to the goal</a:t>
            </a:r>
          </a:p>
          <a:p>
            <a:r>
              <a:rPr lang="en-US" dirty="0" smtClean="0"/>
              <a:t>f(n</a:t>
            </a:r>
            <a:r>
              <a:rPr lang="en-US" dirty="0"/>
              <a:t>) = h(n)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Greedy Best-First Search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24000"/>
            <a:ext cx="7274454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Greedy Best-First Search Example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371600"/>
            <a:ext cx="287554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Greedy Best-First Search Example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95400"/>
            <a:ext cx="455990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Greedy Best-First Search Example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95400"/>
            <a:ext cx="713670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655</Words>
  <Application>Microsoft Office PowerPoint</Application>
  <PresentationFormat>On-screen Show (4:3)</PresentationFormat>
  <Paragraphs>92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Slide 1</vt:lpstr>
      <vt:lpstr>Informed Search</vt:lpstr>
      <vt:lpstr>Best-First Search</vt:lpstr>
      <vt:lpstr>Heuristic Function</vt:lpstr>
      <vt:lpstr>Greedy Best-First Search</vt:lpstr>
      <vt:lpstr>Greedy Best-First Search Example</vt:lpstr>
      <vt:lpstr>Greedy Best-First Search Example</vt:lpstr>
      <vt:lpstr>Greedy Best-First Search Example</vt:lpstr>
      <vt:lpstr>Greedy Best-First Search Example</vt:lpstr>
      <vt:lpstr>Greedy Best-First Search Example</vt:lpstr>
      <vt:lpstr>Evaluating Greedy Best-First Search</vt:lpstr>
      <vt:lpstr>A* Search</vt:lpstr>
      <vt:lpstr>Admissible Heuristics</vt:lpstr>
      <vt:lpstr>A* Search Example</vt:lpstr>
      <vt:lpstr>A* Search Example</vt:lpstr>
      <vt:lpstr>A* Search Example</vt:lpstr>
      <vt:lpstr>A* Search Example</vt:lpstr>
      <vt:lpstr>A* Search Example</vt:lpstr>
      <vt:lpstr>Proof that A* using TREE-SEARCH is optimal if h(n) is admissible</vt:lpstr>
      <vt:lpstr>What about search graphs (more than one path to a node)?</vt:lpstr>
      <vt:lpstr>Consistency</vt:lpstr>
      <vt:lpstr>Consistency</vt:lpstr>
      <vt:lpstr>Consistency</vt:lpstr>
      <vt:lpstr>A* is Optimally Efficient</vt:lpstr>
      <vt:lpstr>Evaluating A* Search</vt:lpstr>
      <vt:lpstr>Evaluating A* Search</vt:lpstr>
      <vt:lpstr>Summary of A* Search</vt:lpstr>
      <vt:lpstr>Iterative Deepening A*</vt:lpstr>
      <vt:lpstr>Examples of heuristic functions</vt:lpstr>
      <vt:lpstr>Examples of heuristic functions</vt:lpstr>
      <vt:lpstr>Which heuristic is better?</vt:lpstr>
      <vt:lpstr>Which heuristic is better?</vt:lpstr>
      <vt:lpstr>Inventing Admissible Heuristics</vt:lpstr>
      <vt:lpstr>What you should know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amina.maarouf</dc:creator>
  <cp:lastModifiedBy>amina.maarouf</cp:lastModifiedBy>
  <cp:revision>40</cp:revision>
  <dcterms:created xsi:type="dcterms:W3CDTF">2018-03-05T06:54:44Z</dcterms:created>
  <dcterms:modified xsi:type="dcterms:W3CDTF">2018-03-05T07:31:12Z</dcterms:modified>
</cp:coreProperties>
</file>