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12"/>
  </p:notesMasterIdLst>
  <p:sldIdLst>
    <p:sldId id="347" r:id="rId4"/>
    <p:sldId id="263" r:id="rId5"/>
    <p:sldId id="286" r:id="rId6"/>
    <p:sldId id="348" r:id="rId7"/>
    <p:sldId id="349" r:id="rId8"/>
    <p:sldId id="350" r:id="rId9"/>
    <p:sldId id="351" r:id="rId10"/>
    <p:sldId id="35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 varScale="1">
        <p:scale>
          <a:sx n="70" d="100"/>
          <a:sy n="70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smtClean="0">
                <a:solidFill>
                  <a:srgbClr val="FF0000"/>
                </a:solidFill>
              </a:rPr>
              <a:t>Influence des taux de mortalité sur un produit de rente viagère et de capital </a:t>
            </a:r>
            <a:r>
              <a:rPr lang="fr-FR" sz="2800" b="1" dirty="0" err="1" smtClean="0">
                <a:solidFill>
                  <a:srgbClr val="FF0000"/>
                </a:solidFill>
              </a:rPr>
              <a:t>décés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381000" y="1219200"/>
            <a:ext cx="2351314" cy="6096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600" b="1" dirty="0" err="1" smtClean="0">
                <a:solidFill>
                  <a:srgbClr val="7030A0"/>
                </a:solidFill>
              </a:rPr>
              <a:t>Projet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</a:rPr>
              <a:t>actuariat</a:t>
            </a:r>
            <a:r>
              <a:rPr lang="en-US" sz="2600" b="1" dirty="0" smtClean="0">
                <a:solidFill>
                  <a:srgbClr val="7030A0"/>
                </a:solidFill>
              </a:rPr>
              <a:t> vie 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4 </a:t>
            </a:r>
            <a:r>
              <a:rPr lang="en-US" sz="2600" b="1" dirty="0" err="1" smtClean="0">
                <a:solidFill>
                  <a:srgbClr val="7030A0"/>
                </a:solidFill>
              </a:rPr>
              <a:t>infini</a:t>
            </a:r>
            <a:r>
              <a:rPr lang="en-US" sz="2600" b="1" dirty="0" smtClean="0">
                <a:solidFill>
                  <a:srgbClr val="7030A0"/>
                </a:solidFill>
              </a:rPr>
              <a:t> 2</a:t>
            </a:r>
            <a:endParaRPr lang="ru-RU" sz="2600" b="1" dirty="0">
              <a:solidFill>
                <a:srgbClr val="7030A0"/>
              </a:solidFill>
            </a:endParaRPr>
          </a:p>
        </p:txBody>
      </p:sp>
      <p:sp>
        <p:nvSpPr>
          <p:cNvPr id="2" name="Pensées 1"/>
          <p:cNvSpPr/>
          <p:nvPr/>
        </p:nvSpPr>
        <p:spPr>
          <a:xfrm>
            <a:off x="2971800" y="1524000"/>
            <a:ext cx="1524000" cy="609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Réalisé par 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257800" y="2362200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 err="1" smtClean="0"/>
              <a:t>Ouerfelli</a:t>
            </a:r>
            <a:r>
              <a:rPr lang="fr-FR" b="1" dirty="0" smtClean="0"/>
              <a:t> Mohamed amine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 err="1" smtClean="0"/>
              <a:t>Echrak</a:t>
            </a:r>
            <a:r>
              <a:rPr lang="fr-FR" b="1" dirty="0" smtClean="0"/>
              <a:t> </a:t>
            </a:r>
            <a:r>
              <a:rPr lang="fr-FR" b="1" dirty="0" err="1" smtClean="0"/>
              <a:t>Elchi</a:t>
            </a:r>
            <a:endParaRPr lang="fr-FR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 smtClean="0"/>
              <a:t>Mohamed </a:t>
            </a:r>
            <a:r>
              <a:rPr lang="fr-FR" b="1" dirty="0" err="1" smtClean="0"/>
              <a:t>ali</a:t>
            </a:r>
            <a:r>
              <a:rPr lang="fr-FR" b="1" dirty="0" smtClean="0"/>
              <a:t> </a:t>
            </a:r>
            <a:r>
              <a:rPr lang="fr-FR" b="1" dirty="0" err="1" smtClean="0"/>
              <a:t>Saghraoui</a:t>
            </a:r>
            <a:endParaRPr lang="fr-FR" b="1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 smtClean="0"/>
              <a:t>Wassim YAAKOUBI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fr-FR" sz="1600" dirty="0">
                <a:solidFill>
                  <a:schemeClr val="tx1"/>
                </a:solidFill>
              </a:rPr>
              <a:t>A l’aide des connaissances acquises lors de l’</a:t>
            </a:r>
            <a:r>
              <a:rPr lang="fr-FR" sz="1600" dirty="0" err="1">
                <a:solidFill>
                  <a:schemeClr val="tx1"/>
                </a:solidFill>
              </a:rPr>
              <a:t>aprentissage</a:t>
            </a:r>
            <a:r>
              <a:rPr lang="fr-FR" sz="1600" dirty="0">
                <a:solidFill>
                  <a:schemeClr val="tx1"/>
                </a:solidFill>
              </a:rPr>
              <a:t> du module Actuariat </a:t>
            </a:r>
            <a:r>
              <a:rPr lang="fr-FR" sz="1600" dirty="0" smtClean="0">
                <a:solidFill>
                  <a:schemeClr val="tx1"/>
                </a:solidFill>
              </a:rPr>
              <a:t>Vie , nous </a:t>
            </a:r>
            <a:r>
              <a:rPr lang="fr-FR" sz="1600" dirty="0">
                <a:solidFill>
                  <a:schemeClr val="tx1"/>
                </a:solidFill>
              </a:rPr>
              <a:t>allons faire l’estimation et la projection de la </a:t>
            </a:r>
            <a:r>
              <a:rPr lang="fr-FR" sz="1600" dirty="0" smtClean="0">
                <a:solidFill>
                  <a:schemeClr val="tx1"/>
                </a:solidFill>
              </a:rPr>
              <a:t>mortalit</a:t>
            </a:r>
            <a:r>
              <a:rPr lang="fr-FR" sz="1600" dirty="0">
                <a:solidFill>
                  <a:schemeClr val="tx1"/>
                </a:solidFill>
              </a:rPr>
              <a:t>é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d’une cohorte d’hommes canadiens </a:t>
            </a:r>
            <a:r>
              <a:rPr lang="fr-FR" sz="1600" dirty="0" smtClean="0">
                <a:solidFill>
                  <a:schemeClr val="tx1"/>
                </a:solidFill>
              </a:rPr>
              <a:t>assurés </a:t>
            </a:r>
            <a:r>
              <a:rPr lang="fr-FR" sz="1600" dirty="0">
                <a:solidFill>
                  <a:schemeClr val="tx1"/>
                </a:solidFill>
              </a:rPr>
              <a:t>dans le but de calculer la valeur actuelle probable (VAP) de la rente </a:t>
            </a:r>
            <a:r>
              <a:rPr lang="fr-FR" sz="1600" dirty="0" smtClean="0">
                <a:solidFill>
                  <a:schemeClr val="tx1"/>
                </a:solidFill>
              </a:rPr>
              <a:t>viagère anticipée </a:t>
            </a:r>
            <a:r>
              <a:rPr lang="fr-FR" sz="1600" dirty="0">
                <a:solidFill>
                  <a:schemeClr val="tx1"/>
                </a:solidFill>
              </a:rPr>
              <a:t>et du capital </a:t>
            </a:r>
            <a:r>
              <a:rPr lang="fr-FR" sz="1600" dirty="0" smtClean="0">
                <a:solidFill>
                  <a:schemeClr val="tx1"/>
                </a:solidFill>
              </a:rPr>
              <a:t>décès</a:t>
            </a:r>
            <a:r>
              <a:rPr lang="fr-FR" sz="1600" dirty="0">
                <a:solidFill>
                  <a:schemeClr val="tx1"/>
                </a:solidFill>
              </a:rPr>
              <a:t>. On va supposer que l’assureur </a:t>
            </a:r>
            <a:r>
              <a:rPr lang="fr-FR" sz="1600" dirty="0" smtClean="0">
                <a:solidFill>
                  <a:schemeClr val="tx1"/>
                </a:solidFill>
              </a:rPr>
              <a:t>possède </a:t>
            </a:r>
            <a:r>
              <a:rPr lang="fr-FR" sz="1600" dirty="0">
                <a:solidFill>
                  <a:schemeClr val="tx1"/>
                </a:solidFill>
              </a:rPr>
              <a:t>un portefeuille d’hommes </a:t>
            </a:r>
            <a:r>
              <a:rPr lang="fr-FR" sz="1600" dirty="0" smtClean="0">
                <a:solidFill>
                  <a:schemeClr val="tx1"/>
                </a:solidFill>
              </a:rPr>
              <a:t>assurés nés </a:t>
            </a:r>
            <a:r>
              <a:rPr lang="fr-FR" sz="1600" dirty="0">
                <a:solidFill>
                  <a:schemeClr val="tx1"/>
                </a:solidFill>
              </a:rPr>
              <a:t>en 1960. Nous allons alors mettre en é</a:t>
            </a:r>
            <a:r>
              <a:rPr lang="fr-FR" sz="1600" dirty="0" smtClean="0">
                <a:solidFill>
                  <a:schemeClr val="tx1"/>
                </a:solidFill>
              </a:rPr>
              <a:t>vidence </a:t>
            </a:r>
            <a:r>
              <a:rPr lang="fr-FR" sz="1600" dirty="0">
                <a:solidFill>
                  <a:schemeClr val="tx1"/>
                </a:solidFill>
              </a:rPr>
              <a:t>deux grandes parties dans notre travail ; la </a:t>
            </a:r>
            <a:r>
              <a:rPr lang="fr-FR" sz="1600" dirty="0" smtClean="0">
                <a:solidFill>
                  <a:schemeClr val="tx1"/>
                </a:solidFill>
              </a:rPr>
              <a:t>première </a:t>
            </a:r>
            <a:r>
              <a:rPr lang="fr-FR" sz="1600" dirty="0">
                <a:solidFill>
                  <a:schemeClr val="tx1"/>
                </a:solidFill>
              </a:rPr>
              <a:t>s’agit de </a:t>
            </a:r>
            <a:r>
              <a:rPr lang="fr-FR" sz="1600" dirty="0" smtClean="0">
                <a:solidFill>
                  <a:schemeClr val="tx1"/>
                </a:solidFill>
              </a:rPr>
              <a:t>présenter </a:t>
            </a:r>
            <a:r>
              <a:rPr lang="fr-FR" sz="1600" dirty="0">
                <a:solidFill>
                  <a:schemeClr val="tx1"/>
                </a:solidFill>
              </a:rPr>
              <a:t>les notions de base de l’actuariat vie , la </a:t>
            </a:r>
            <a:r>
              <a:rPr lang="fr-FR" sz="1600" dirty="0" smtClean="0">
                <a:solidFill>
                  <a:schemeClr val="tx1"/>
                </a:solidFill>
              </a:rPr>
              <a:t>deuxième </a:t>
            </a:r>
            <a:r>
              <a:rPr lang="fr-FR" sz="1600" dirty="0">
                <a:solidFill>
                  <a:schemeClr val="tx1"/>
                </a:solidFill>
              </a:rPr>
              <a:t>sert à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clarifier les é</a:t>
            </a:r>
            <a:r>
              <a:rPr lang="fr-FR" sz="1600" dirty="0" smtClean="0">
                <a:solidFill>
                  <a:schemeClr val="tx1"/>
                </a:solidFill>
              </a:rPr>
              <a:t>tapes </a:t>
            </a:r>
            <a:r>
              <a:rPr lang="fr-FR" sz="1600" dirty="0">
                <a:solidFill>
                  <a:schemeClr val="tx1"/>
                </a:solidFill>
              </a:rPr>
              <a:t>du traitement du </a:t>
            </a:r>
            <a:r>
              <a:rPr lang="fr-FR" sz="1600" dirty="0" smtClean="0">
                <a:solidFill>
                  <a:schemeClr val="tx1"/>
                </a:solidFill>
              </a:rPr>
              <a:t>problème </a:t>
            </a:r>
            <a:r>
              <a:rPr lang="fr-FR" sz="1600" dirty="0">
                <a:solidFill>
                  <a:schemeClr val="tx1"/>
                </a:solidFill>
              </a:rPr>
              <a:t>et la </a:t>
            </a:r>
            <a:r>
              <a:rPr lang="fr-FR" sz="1600" dirty="0" smtClean="0">
                <a:solidFill>
                  <a:schemeClr val="tx1"/>
                </a:solidFill>
              </a:rPr>
              <a:t>troisième </a:t>
            </a:r>
            <a:r>
              <a:rPr lang="fr-FR" sz="1600" dirty="0">
                <a:solidFill>
                  <a:schemeClr val="tx1"/>
                </a:solidFill>
              </a:rPr>
              <a:t>est </a:t>
            </a:r>
            <a:r>
              <a:rPr lang="fr-FR" sz="1600" dirty="0" smtClean="0">
                <a:solidFill>
                  <a:schemeClr val="tx1"/>
                </a:solidFill>
              </a:rPr>
              <a:t>réservée à </a:t>
            </a:r>
            <a:r>
              <a:rPr lang="fr-FR" sz="1600" dirty="0">
                <a:solidFill>
                  <a:schemeClr val="tx1"/>
                </a:solidFill>
              </a:rPr>
              <a:t>la </a:t>
            </a:r>
            <a:r>
              <a:rPr lang="fr-FR" sz="1600" dirty="0" smtClean="0">
                <a:solidFill>
                  <a:schemeClr val="tx1"/>
                </a:solidFill>
              </a:rPr>
              <a:t>présentation </a:t>
            </a:r>
            <a:r>
              <a:rPr lang="fr-FR" sz="1600" dirty="0">
                <a:solidFill>
                  <a:schemeClr val="tx1"/>
                </a:solidFill>
              </a:rPr>
              <a:t>des outils </a:t>
            </a:r>
            <a:r>
              <a:rPr lang="fr-FR" sz="1600" dirty="0" smtClean="0">
                <a:solidFill>
                  <a:schemeClr val="tx1"/>
                </a:solidFill>
              </a:rPr>
              <a:t>utilisés</a:t>
            </a:r>
            <a:r>
              <a:rPr lang="fr-FR" sz="1600" dirty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Introduction</a:t>
            </a: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6553200" cy="715963"/>
          </a:xfrm>
        </p:spPr>
        <p:txBody>
          <a:bodyPr>
            <a:noAutofit/>
          </a:bodyPr>
          <a:lstStyle/>
          <a:p>
            <a:pPr algn="l"/>
            <a:r>
              <a:rPr lang="fr-FR" sz="3500" dirty="0" smtClean="0"/>
              <a:t>Présentation </a:t>
            </a:r>
            <a:r>
              <a:rPr lang="fr-FR" sz="3500" dirty="0"/>
              <a:t>et traitements des </a:t>
            </a:r>
            <a:r>
              <a:rPr lang="fr-FR" sz="3500" dirty="0" smtClean="0"/>
              <a:t>données</a:t>
            </a:r>
            <a:endParaRPr lang="en-US" sz="3500" dirty="0">
              <a:solidFill>
                <a:srgbClr val="4D4D4D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49606" y="17526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</a:t>
            </a:r>
            <a:r>
              <a:rPr lang="fr-FR" sz="1600" dirty="0"/>
              <a:t>a fait l’extraction des </a:t>
            </a:r>
            <a:r>
              <a:rPr lang="fr-FR" sz="1600" dirty="0" smtClean="0"/>
              <a:t>données </a:t>
            </a:r>
            <a:r>
              <a:rPr lang="fr-FR" sz="1600" dirty="0"/>
              <a:t>d’une base de </a:t>
            </a:r>
            <a:r>
              <a:rPr lang="fr-FR" sz="1600" dirty="0" smtClean="0"/>
              <a:t>données </a:t>
            </a:r>
            <a:r>
              <a:rPr lang="fr-FR" sz="1600" dirty="0"/>
              <a:t>qui s’appelle Human </a:t>
            </a:r>
            <a:r>
              <a:rPr lang="fr-FR" sz="1600" dirty="0" err="1"/>
              <a:t>Mortality</a:t>
            </a:r>
            <a:r>
              <a:rPr lang="fr-FR" sz="1600" dirty="0"/>
              <a:t> </a:t>
            </a:r>
            <a:r>
              <a:rPr lang="fr-FR" sz="1600" dirty="0" err="1"/>
              <a:t>Database</a:t>
            </a:r>
            <a:r>
              <a:rPr lang="fr-FR" sz="1600" dirty="0"/>
              <a:t> (HMD) qui contient des </a:t>
            </a:r>
            <a:r>
              <a:rPr lang="fr-FR" sz="1600" dirty="0" smtClean="0"/>
              <a:t>données </a:t>
            </a:r>
            <a:r>
              <a:rPr lang="fr-FR" sz="1600" dirty="0"/>
              <a:t>sur la </a:t>
            </a:r>
            <a:r>
              <a:rPr lang="fr-FR" sz="1600" dirty="0" smtClean="0"/>
              <a:t>mortalité </a:t>
            </a:r>
            <a:r>
              <a:rPr lang="fr-FR" sz="1600" dirty="0"/>
              <a:t>et les populations. on a choisi de travailler sur une des </a:t>
            </a:r>
            <a:r>
              <a:rPr lang="fr-FR" sz="1600" dirty="0" smtClean="0"/>
              <a:t>assurés </a:t>
            </a:r>
            <a:r>
              <a:rPr lang="fr-FR" sz="1600" dirty="0"/>
              <a:t>canadiens. </a:t>
            </a:r>
            <a:endParaRPr lang="fr-FR" sz="1600" dirty="0" smtClean="0"/>
          </a:p>
          <a:p>
            <a:r>
              <a:rPr lang="fr-FR" sz="1600" dirty="0" smtClean="0"/>
              <a:t>Ci-dessous </a:t>
            </a:r>
            <a:r>
              <a:rPr lang="fr-FR" sz="1600" dirty="0"/>
              <a:t>figure un extrait des </a:t>
            </a:r>
            <a:r>
              <a:rPr lang="fr-FR" sz="1600" dirty="0" smtClean="0"/>
              <a:t>données téléchargés</a:t>
            </a:r>
            <a:r>
              <a:rPr lang="fr-FR" sz="1600" dirty="0"/>
              <a:t>: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6964"/>
            <a:ext cx="3810000" cy="2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677002"/>
          </a:xfrm>
        </p:spPr>
        <p:txBody>
          <a:bodyPr/>
          <a:lstStyle/>
          <a:p>
            <a:r>
              <a:rPr lang="fr-FR" dirty="0" smtClean="0"/>
              <a:t>Table de mortalité :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Pour </a:t>
            </a:r>
            <a:r>
              <a:rPr lang="fr-FR" sz="1600" dirty="0"/>
              <a:t>commencer , on a fait l’extraction des </a:t>
            </a:r>
            <a:r>
              <a:rPr lang="fr-FR" sz="1600" dirty="0" smtClean="0"/>
              <a:t>données </a:t>
            </a:r>
            <a:r>
              <a:rPr lang="fr-FR" sz="1600" dirty="0"/>
              <a:t>de la cohorte en 1960 , puis , on a construit la table de </a:t>
            </a:r>
            <a:r>
              <a:rPr lang="fr-FR" sz="1600" dirty="0" smtClean="0"/>
              <a:t>mortalité :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8" y="1799997"/>
            <a:ext cx="5753903" cy="32580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95751" y="5334000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 est l’âge et </a:t>
            </a:r>
            <a:r>
              <a:rPr lang="fr-FR" sz="1600" dirty="0" smtClean="0"/>
              <a:t>lx le nombre d’individus d’âge au moins 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348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14400" y="914400"/>
            <a:ext cx="714618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Taux de mortalité par maximum de vraisemblance :</a:t>
            </a:r>
          </a:p>
          <a:p>
            <a:r>
              <a:rPr lang="fr-FR" sz="1600" dirty="0"/>
              <a:t>Le taux de </a:t>
            </a:r>
            <a:r>
              <a:rPr lang="fr-FR" sz="1600" dirty="0" smtClean="0"/>
              <a:t>mortalité </a:t>
            </a:r>
            <a:r>
              <a:rPr lang="fr-FR" sz="1600" dirty="0"/>
              <a:t>est </a:t>
            </a:r>
            <a:r>
              <a:rPr lang="fr-FR" sz="1600" dirty="0" smtClean="0"/>
              <a:t>noté </a:t>
            </a:r>
            <a:r>
              <a:rPr lang="fr-FR" sz="1600" dirty="0"/>
              <a:t>µx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 </a:t>
            </a:r>
            <a:r>
              <a:rPr lang="fr-FR" sz="1600" dirty="0"/>
              <a:t>A partir de ce </a:t>
            </a:r>
            <a:r>
              <a:rPr lang="fr-FR" sz="1600" dirty="0" smtClean="0"/>
              <a:t>paramètre </a:t>
            </a:r>
            <a:r>
              <a:rPr lang="fr-FR" sz="1600" dirty="0"/>
              <a:t>on peut calculer la </a:t>
            </a:r>
            <a:r>
              <a:rPr lang="fr-FR" sz="1600" dirty="0" smtClean="0"/>
              <a:t>probabilit</a:t>
            </a:r>
            <a:r>
              <a:rPr lang="fr-FR" sz="1600" dirty="0"/>
              <a:t>é</a:t>
            </a:r>
            <a:r>
              <a:rPr lang="fr-FR" sz="1600" dirty="0" smtClean="0"/>
              <a:t> </a:t>
            </a:r>
            <a:r>
              <a:rPr lang="fr-FR" sz="1600" dirty="0"/>
              <a:t>qu’un individu ayant </a:t>
            </a:r>
            <a:r>
              <a:rPr lang="fr-FR" sz="1600" dirty="0" smtClean="0"/>
              <a:t>l’âge </a:t>
            </a:r>
            <a:r>
              <a:rPr lang="fr-FR" sz="1600" dirty="0"/>
              <a:t>x </a:t>
            </a:r>
            <a:endParaRPr lang="fr-FR" sz="1600" dirty="0" smtClean="0"/>
          </a:p>
          <a:p>
            <a:r>
              <a:rPr lang="fr-FR" sz="1600" dirty="0" smtClean="0"/>
              <a:t>meurt </a:t>
            </a:r>
            <a:r>
              <a:rPr lang="fr-FR" sz="1600" dirty="0"/>
              <a:t>avec la formule qui suit </a:t>
            </a:r>
            <a:r>
              <a:rPr lang="fr-FR" dirty="0"/>
              <a:t>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05" y="2657598"/>
            <a:ext cx="4839375" cy="9050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43000" y="4191000"/>
            <a:ext cx="5295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On cherche à maximiser la formule ci dessus, </a:t>
            </a:r>
          </a:p>
          <a:p>
            <a:r>
              <a:rPr lang="fr-FR" sz="1600" dirty="0" smtClean="0"/>
              <a:t>Pour ce faire on utilise un algorithme itératif unidimensionnel.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252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4800" y="838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Calcul de la VAP de la rente viagère anticipée et du capital décès:</a:t>
            </a:r>
          </a:p>
          <a:p>
            <a:r>
              <a:rPr lang="fr-FR" sz="1600" dirty="0" smtClean="0"/>
              <a:t>	En </a:t>
            </a:r>
            <a:r>
              <a:rPr lang="fr-FR" sz="1600" dirty="0"/>
              <a:t>utilisant la commande </a:t>
            </a:r>
            <a:r>
              <a:rPr lang="fr-FR" sz="1600" dirty="0" err="1"/>
              <a:t>axn</a:t>
            </a:r>
            <a:r>
              <a:rPr lang="fr-FR" sz="1600" dirty="0"/>
              <a:t> on a </a:t>
            </a:r>
            <a:r>
              <a:rPr lang="fr-FR" sz="1600" dirty="0" smtClean="0"/>
              <a:t>réussi à </a:t>
            </a:r>
            <a:r>
              <a:rPr lang="fr-FR" sz="1600" dirty="0"/>
              <a:t>calculer la VAP de la rente </a:t>
            </a:r>
            <a:r>
              <a:rPr lang="fr-FR" sz="1600" dirty="0" smtClean="0"/>
              <a:t>viagère </a:t>
            </a:r>
            <a:r>
              <a:rPr lang="fr-FR" sz="1600" dirty="0"/>
              <a:t>qui est é</a:t>
            </a:r>
            <a:r>
              <a:rPr lang="fr-FR" sz="1600" dirty="0" smtClean="0"/>
              <a:t>gale à </a:t>
            </a:r>
            <a:r>
              <a:rPr lang="fr-FR" sz="1600" dirty="0"/>
              <a:t>13.64 En utilisant la commande </a:t>
            </a:r>
            <a:r>
              <a:rPr lang="fr-FR" sz="1600" dirty="0" err="1"/>
              <a:t>Axn</a:t>
            </a:r>
            <a:r>
              <a:rPr lang="fr-FR" sz="1600" dirty="0"/>
              <a:t> on a </a:t>
            </a:r>
            <a:r>
              <a:rPr lang="fr-FR" sz="1600" dirty="0" smtClean="0"/>
              <a:t>réussi à </a:t>
            </a:r>
            <a:r>
              <a:rPr lang="fr-FR" sz="1600" dirty="0"/>
              <a:t>calculer la VAP du capital de </a:t>
            </a:r>
            <a:r>
              <a:rPr lang="fr-FR" sz="1600" dirty="0" smtClean="0"/>
              <a:t>décès </a:t>
            </a:r>
            <a:r>
              <a:rPr lang="fr-FR" sz="1600" dirty="0"/>
              <a:t>qui est é</a:t>
            </a:r>
            <a:r>
              <a:rPr lang="fr-FR" sz="1600" dirty="0" smtClean="0"/>
              <a:t>gale à 0.59</a:t>
            </a:r>
          </a:p>
          <a:p>
            <a:r>
              <a:rPr lang="fr-FR" sz="2400" dirty="0" smtClean="0"/>
              <a:t>Estimation d’un modèle Lee-carter :</a:t>
            </a:r>
          </a:p>
          <a:p>
            <a:r>
              <a:rPr lang="fr-FR" sz="1600" dirty="0" smtClean="0"/>
              <a:t>En </a:t>
            </a:r>
            <a:r>
              <a:rPr lang="fr-FR" sz="1600" dirty="0"/>
              <a:t>utilisant la fonction plot(), on a pu </a:t>
            </a:r>
            <a:r>
              <a:rPr lang="fr-FR" sz="1600" dirty="0" smtClean="0"/>
              <a:t>récupérer </a:t>
            </a:r>
            <a:r>
              <a:rPr lang="fr-FR" sz="1600" dirty="0"/>
              <a:t>le graphe des log de taux de </a:t>
            </a:r>
            <a:r>
              <a:rPr lang="fr-FR" sz="1600" dirty="0" smtClean="0"/>
              <a:t>mortalit</a:t>
            </a:r>
            <a:r>
              <a:rPr lang="fr-FR" sz="1600" dirty="0"/>
              <a:t>é</a:t>
            </a:r>
            <a:r>
              <a:rPr lang="fr-FR" sz="1600" dirty="0" smtClean="0"/>
              <a:t> </a:t>
            </a:r>
            <a:r>
              <a:rPr lang="fr-FR" sz="1600" dirty="0"/>
              <a:t>en fonction de </a:t>
            </a:r>
            <a:r>
              <a:rPr lang="fr-FR" sz="1600" dirty="0" smtClean="0"/>
              <a:t>l’âge, ci-dessous le résultat :</a:t>
            </a:r>
          </a:p>
          <a:p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70" y="2590800"/>
            <a:ext cx="5449060" cy="33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8200" y="914400"/>
            <a:ext cx="79487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Outils utilisés :</a:t>
            </a:r>
          </a:p>
          <a:p>
            <a:endParaRPr lang="fr-FR" sz="2400" dirty="0" smtClean="0"/>
          </a:p>
          <a:p>
            <a:r>
              <a:rPr lang="fr-FR" sz="1600" dirty="0" smtClean="0"/>
              <a:t>Le langage de programmation R et d’autres packages comme </a:t>
            </a:r>
            <a:r>
              <a:rPr lang="fr-FR" sz="1600" dirty="0" err="1" smtClean="0"/>
              <a:t>StMomo</a:t>
            </a:r>
            <a:r>
              <a:rPr lang="fr-FR" sz="1600" dirty="0" smtClean="0"/>
              <a:t>, </a:t>
            </a:r>
            <a:r>
              <a:rPr lang="fr-FR" sz="1600" dirty="0" err="1" smtClean="0"/>
              <a:t>demography</a:t>
            </a:r>
            <a:endParaRPr lang="fr-FR" sz="1600" dirty="0" smtClean="0"/>
          </a:p>
          <a:p>
            <a:r>
              <a:rPr lang="fr-FR" sz="1600" dirty="0" smtClean="0"/>
              <a:t>Et </a:t>
            </a:r>
            <a:r>
              <a:rPr lang="fr-FR" sz="1600" dirty="0" err="1" smtClean="0"/>
              <a:t>lifecontigencies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De ce fait on a pu voir l’influence du taux de mortalité sur le calcul de VAP de la rente viagère </a:t>
            </a:r>
          </a:p>
          <a:p>
            <a:r>
              <a:rPr lang="fr-FR" sz="1600" dirty="0" smtClean="0"/>
              <a:t>et du capital décès.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00400"/>
            <a:ext cx="2857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0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Durant ce travail , en utilisant le </a:t>
            </a:r>
            <a:r>
              <a:rPr lang="fr-FR" dirty="0" smtClean="0"/>
              <a:t>modèle </a:t>
            </a:r>
            <a:r>
              <a:rPr lang="fr-FR" dirty="0"/>
              <a:t>de Lee Carter, on a pu é</a:t>
            </a:r>
            <a:r>
              <a:rPr lang="fr-FR" dirty="0" smtClean="0"/>
              <a:t>tudier </a:t>
            </a:r>
            <a:r>
              <a:rPr lang="fr-FR" dirty="0"/>
              <a:t>les tables de </a:t>
            </a:r>
            <a:r>
              <a:rPr lang="fr-FR" dirty="0" smtClean="0"/>
              <a:t>mortalit</a:t>
            </a:r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/>
              <a:t>en tenant compte des </a:t>
            </a:r>
            <a:r>
              <a:rPr lang="fr-FR" dirty="0" smtClean="0"/>
              <a:t>risques .</a:t>
            </a:r>
          </a:p>
          <a:p>
            <a:r>
              <a:rPr lang="fr-FR" dirty="0" smtClean="0"/>
              <a:t>Ces </a:t>
            </a:r>
            <a:r>
              <a:rPr lang="fr-FR" dirty="0"/>
              <a:t>tables ont </a:t>
            </a:r>
            <a:r>
              <a:rPr lang="fr-FR" dirty="0" smtClean="0"/>
              <a:t>ét</a:t>
            </a:r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/>
              <a:t>construites de </a:t>
            </a:r>
            <a:r>
              <a:rPr lang="fr-FR" dirty="0" smtClean="0"/>
              <a:t>façon à </a:t>
            </a:r>
            <a:r>
              <a:rPr lang="fr-FR" dirty="0"/>
              <a:t>projeter </a:t>
            </a:r>
            <a:r>
              <a:rPr lang="fr-FR" dirty="0" smtClean="0"/>
              <a:t>l’évolution </a:t>
            </a:r>
            <a:r>
              <a:rPr lang="fr-FR" dirty="0"/>
              <a:t>des taux dans le futur. </a:t>
            </a:r>
          </a:p>
        </p:txBody>
      </p:sp>
    </p:spTree>
    <p:extLst>
      <p:ext uri="{BB962C8B-B14F-4D97-AF65-F5344CB8AC3E}">
        <p14:creationId xmlns:p14="http://schemas.microsoft.com/office/powerpoint/2010/main" val="25590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377</Words>
  <Application>Microsoft Office PowerPoint</Application>
  <PresentationFormat>Affichage à l'écran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굴림</vt:lpstr>
      <vt:lpstr>Wingdings</vt:lpstr>
      <vt:lpstr>Office Theme</vt:lpstr>
      <vt:lpstr>1_Office Theme</vt:lpstr>
      <vt:lpstr>15_Office Theme</vt:lpstr>
      <vt:lpstr>Présentation PowerPoint</vt:lpstr>
      <vt:lpstr>Présentation PowerPoint</vt:lpstr>
      <vt:lpstr>Présentation et traitements des données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Compte Microsoft</cp:lastModifiedBy>
  <cp:revision>214</cp:revision>
  <dcterms:created xsi:type="dcterms:W3CDTF">2012-04-26T17:06:14Z</dcterms:created>
  <dcterms:modified xsi:type="dcterms:W3CDTF">2021-06-03T10:31:00Z</dcterms:modified>
</cp:coreProperties>
</file>