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5"/>
  </p:notesMasterIdLst>
  <p:sldIdLst>
    <p:sldId id="256" r:id="rId2"/>
    <p:sldId id="332" r:id="rId3"/>
    <p:sldId id="329" r:id="rId4"/>
    <p:sldId id="330" r:id="rId5"/>
    <p:sldId id="331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8" r:id="rId21"/>
    <p:sldId id="347" r:id="rId22"/>
    <p:sldId id="351" r:id="rId23"/>
    <p:sldId id="350" r:id="rId24"/>
  </p:sldIdLst>
  <p:sldSz cx="9144000" cy="5143500" type="screen16x9"/>
  <p:notesSz cx="6858000" cy="9144000"/>
  <p:embeddedFontLst>
    <p:embeddedFont>
      <p:font typeface="Albert Sans" panose="020B0604020202020204" charset="0"/>
      <p:regular r:id="rId26"/>
      <p:bold r:id="rId27"/>
      <p:italic r:id="rId28"/>
      <p:boldItalic r:id="rId29"/>
    </p:embeddedFont>
    <p:embeddedFont>
      <p:font typeface="Anybody SemiBold" panose="020B0604020202020204" charset="0"/>
      <p:regular r:id="rId30"/>
      <p:bold r:id="rId31"/>
      <p:italic r:id="rId32"/>
      <p:boldItalic r:id="rId33"/>
    </p:embeddedFont>
    <p:embeddedFont>
      <p:font typeface="Open Sans" panose="020B0606030504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43A1"/>
    <a:srgbClr val="FF7DBE"/>
    <a:srgbClr val="FF99CC"/>
    <a:srgbClr val="33CCFF"/>
    <a:srgbClr val="0000FF"/>
    <a:srgbClr val="FFCC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A5E216-147E-4C7E-BDD4-D33EDB5E4F96}">
  <a:tblStyle styleId="{F4A5E216-147E-4C7E-BDD4-D33EDB5E4F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 dirty="0">
                <a:solidFill>
                  <a:schemeClr val="tx1"/>
                </a:solidFill>
                <a:latin typeface="Albert Sans" panose="020B0604020202020204" charset="0"/>
              </a:rPr>
              <a:t>Mean Height by Gender</a:t>
            </a:r>
            <a:endParaRPr lang="en-US" sz="1400" dirty="0">
              <a:solidFill>
                <a:schemeClr val="tx1"/>
              </a:solidFill>
              <a:latin typeface="Albert Sans" panose="020B060402020202020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 Height (cm)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3CC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654-4BB8-8434-7800E0DCB763}"/>
              </c:ext>
            </c:extLst>
          </c:dPt>
          <c:dPt>
            <c:idx val="1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654-4BB8-8434-7800E0DCB763}"/>
              </c:ext>
            </c:extLst>
          </c:dPt>
          <c:cat>
            <c:strRef>
              <c:f>Sheet1!$A$2:$A$5</c:f>
              <c:strCache>
                <c:ptCount val="2"/>
                <c:pt idx="0">
                  <c:v>Men</c:v>
                </c:pt>
                <c:pt idx="1">
                  <c:v>Woman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175.3</c:v>
                </c:pt>
                <c:pt idx="1">
                  <c:v>162.5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54-4BB8-8434-7800E0DCB7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56719512"/>
        <c:axId val="556719872"/>
      </c:barChart>
      <c:catAx>
        <c:axId val="556719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lbert Sans" panose="020B0604020202020204" charset="0"/>
                <a:ea typeface="+mn-ea"/>
                <a:cs typeface="+mn-cs"/>
              </a:defRPr>
            </a:pPr>
            <a:endParaRPr lang="en-US"/>
          </a:p>
        </c:txPr>
        <c:crossAx val="556719872"/>
        <c:crosses val="autoZero"/>
        <c:auto val="1"/>
        <c:lblAlgn val="ctr"/>
        <c:lblOffset val="100"/>
        <c:noMultiLvlLbl val="0"/>
      </c:catAx>
      <c:valAx>
        <c:axId val="556719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6719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Albert Sans" panose="020B0604020202020204" charset="0"/>
                <a:ea typeface="+mn-ea"/>
                <a:cs typeface="+mn-cs"/>
              </a:defRPr>
            </a:pPr>
            <a:r>
              <a:rPr lang="en-US" sz="1400" dirty="0">
                <a:solidFill>
                  <a:schemeClr val="tx1"/>
                </a:solidFill>
                <a:latin typeface="Albert Sans" panose="020B0604020202020204" charset="0"/>
              </a:rPr>
              <a:t>Mean Weight by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Albert Sans" panose="020B060402020202020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 Weight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3CC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A92-47C1-ABE0-06FA8B25F7A9}"/>
              </c:ext>
            </c:extLst>
          </c:dPt>
          <c:dPt>
            <c:idx val="1"/>
            <c:invertIfNegative val="0"/>
            <c:bubble3D val="0"/>
            <c:spPr>
              <a:solidFill>
                <a:srgbClr val="FFCCC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A92-47C1-ABE0-06FA8B25F7A9}"/>
              </c:ext>
            </c:extLst>
          </c:dPt>
          <c:cat>
            <c:strRef>
              <c:f>Sheet1!$A$2:$A$5</c:f>
              <c:strCache>
                <c:ptCount val="2"/>
                <c:pt idx="0">
                  <c:v>Men</c:v>
                </c:pt>
                <c:pt idx="1">
                  <c:v>Woman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78.400000000000006</c:v>
                </c:pt>
                <c:pt idx="1">
                  <c:v>66.2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92-47C1-ABE0-06FA8B25F7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3579088"/>
        <c:axId val="803580168"/>
      </c:barChart>
      <c:catAx>
        <c:axId val="80357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580168"/>
        <c:crosses val="autoZero"/>
        <c:auto val="1"/>
        <c:lblAlgn val="ctr"/>
        <c:lblOffset val="100"/>
        <c:noMultiLvlLbl val="0"/>
      </c:catAx>
      <c:valAx>
        <c:axId val="803580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579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5B9E3A-FCE1-4028-9F46-FE9B6919F63C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74D03355-0D1A-4C4D-9E35-7EFFBE54EE93}">
      <dgm:prSet phldrT="[Text]"/>
      <dgm:spPr/>
      <dgm:t>
        <a:bodyPr/>
        <a:lstStyle/>
        <a:p>
          <a:r>
            <a:rPr lang="en-US" dirty="0">
              <a:latin typeface="Albert Sans" panose="020B0604020202020204" charset="0"/>
            </a:rPr>
            <a:t>Flexibility</a:t>
          </a:r>
          <a:endParaRPr lang="en-AE" dirty="0">
            <a:latin typeface="Albert Sans" panose="020B0604020202020204" charset="0"/>
          </a:endParaRPr>
        </a:p>
      </dgm:t>
    </dgm:pt>
    <dgm:pt modelId="{11ACDD0E-06F8-4429-83E3-27299AD9C1F9}" type="parTrans" cxnId="{C95339AB-FA07-4E7E-863B-9505F145EE7A}">
      <dgm:prSet/>
      <dgm:spPr/>
      <dgm:t>
        <a:bodyPr/>
        <a:lstStyle/>
        <a:p>
          <a:endParaRPr lang="en-AE"/>
        </a:p>
      </dgm:t>
    </dgm:pt>
    <dgm:pt modelId="{A242387A-E698-4BC6-938E-95074538C2E6}" type="sibTrans" cxnId="{C95339AB-FA07-4E7E-863B-9505F145EE7A}">
      <dgm:prSet/>
      <dgm:spPr/>
      <dgm:t>
        <a:bodyPr/>
        <a:lstStyle/>
        <a:p>
          <a:endParaRPr lang="en-AE"/>
        </a:p>
      </dgm:t>
    </dgm:pt>
    <dgm:pt modelId="{C44D822B-86CA-4204-9BE3-236FD3C7A7F1}">
      <dgm:prSet phldrT="[Text]"/>
      <dgm:spPr/>
      <dgm:t>
        <a:bodyPr/>
        <a:lstStyle/>
        <a:p>
          <a:r>
            <a:rPr lang="en-US" dirty="0">
              <a:latin typeface="Albert Sans" panose="020B0604020202020204" charset="0"/>
            </a:rPr>
            <a:t>Reproducibility</a:t>
          </a:r>
          <a:endParaRPr lang="en-AE" dirty="0">
            <a:latin typeface="Albert Sans" panose="020B0604020202020204" charset="0"/>
          </a:endParaRPr>
        </a:p>
      </dgm:t>
    </dgm:pt>
    <dgm:pt modelId="{90885E17-3CB0-4E72-A530-5C4D6314B1A8}" type="parTrans" cxnId="{34CDC407-DA5E-4909-9695-98E6C7005DBE}">
      <dgm:prSet/>
      <dgm:spPr/>
      <dgm:t>
        <a:bodyPr/>
        <a:lstStyle/>
        <a:p>
          <a:endParaRPr lang="en-AE"/>
        </a:p>
      </dgm:t>
    </dgm:pt>
    <dgm:pt modelId="{B91FB49F-6007-4089-9489-5295BD1AF0FB}" type="sibTrans" cxnId="{34CDC407-DA5E-4909-9695-98E6C7005DBE}">
      <dgm:prSet/>
      <dgm:spPr/>
      <dgm:t>
        <a:bodyPr/>
        <a:lstStyle/>
        <a:p>
          <a:endParaRPr lang="en-AE"/>
        </a:p>
      </dgm:t>
    </dgm:pt>
    <dgm:pt modelId="{961D1A95-348B-47DE-859C-B0496E4B6FD9}">
      <dgm:prSet phldrT="[Text]"/>
      <dgm:spPr/>
      <dgm:t>
        <a:bodyPr/>
        <a:lstStyle/>
        <a:p>
          <a:r>
            <a:rPr lang="en-US" dirty="0">
              <a:latin typeface="Albert Sans" panose="020B0604020202020204" charset="0"/>
            </a:rPr>
            <a:t>Visualization</a:t>
          </a:r>
          <a:endParaRPr lang="en-AE" dirty="0">
            <a:latin typeface="Albert Sans" panose="020B0604020202020204" charset="0"/>
          </a:endParaRPr>
        </a:p>
      </dgm:t>
    </dgm:pt>
    <dgm:pt modelId="{A033A0BF-5F44-4DA5-8C2A-2D8597DD89DF}" type="parTrans" cxnId="{B56F29D2-F99F-4C3F-8396-10E567CC891E}">
      <dgm:prSet/>
      <dgm:spPr/>
      <dgm:t>
        <a:bodyPr/>
        <a:lstStyle/>
        <a:p>
          <a:endParaRPr lang="en-AE"/>
        </a:p>
      </dgm:t>
    </dgm:pt>
    <dgm:pt modelId="{F7E4691E-A834-4CDF-ACA5-7394333FD8D7}" type="sibTrans" cxnId="{B56F29D2-F99F-4C3F-8396-10E567CC891E}">
      <dgm:prSet/>
      <dgm:spPr/>
      <dgm:t>
        <a:bodyPr/>
        <a:lstStyle/>
        <a:p>
          <a:endParaRPr lang="en-AE"/>
        </a:p>
      </dgm:t>
    </dgm:pt>
    <dgm:pt modelId="{E57F4140-85CE-47C6-8BAE-5B4235D9933E}" type="pres">
      <dgm:prSet presAssocID="{EF5B9E3A-FCE1-4028-9F46-FE9B6919F63C}" presName="Name0" presStyleCnt="0">
        <dgm:presLayoutVars>
          <dgm:dir/>
          <dgm:animLvl val="lvl"/>
          <dgm:resizeHandles val="exact"/>
        </dgm:presLayoutVars>
      </dgm:prSet>
      <dgm:spPr/>
    </dgm:pt>
    <dgm:pt modelId="{9488AF9E-80BD-4988-AD74-85A5721A79A0}" type="pres">
      <dgm:prSet presAssocID="{74D03355-0D1A-4C4D-9E35-7EFFBE54EE9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ACFBBA4-78AE-498C-AC85-8373DD4E369E}" type="pres">
      <dgm:prSet presAssocID="{A242387A-E698-4BC6-938E-95074538C2E6}" presName="parTxOnlySpace" presStyleCnt="0"/>
      <dgm:spPr/>
    </dgm:pt>
    <dgm:pt modelId="{F47CC81C-E7B7-4039-B041-C516F8B5C384}" type="pres">
      <dgm:prSet presAssocID="{C44D822B-86CA-4204-9BE3-236FD3C7A7F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7C896E7F-BB0D-4A52-809C-25C0B81ACF54}" type="pres">
      <dgm:prSet presAssocID="{B91FB49F-6007-4089-9489-5295BD1AF0FB}" presName="parTxOnlySpace" presStyleCnt="0"/>
      <dgm:spPr/>
    </dgm:pt>
    <dgm:pt modelId="{A084DAB7-7B70-4AD5-885E-30A15D8C6B33}" type="pres">
      <dgm:prSet presAssocID="{961D1A95-348B-47DE-859C-B0496E4B6FD9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42E0907-ACB9-47DF-909B-C9DFCAB208FA}" type="presOf" srcId="{74D03355-0D1A-4C4D-9E35-7EFFBE54EE93}" destId="{9488AF9E-80BD-4988-AD74-85A5721A79A0}" srcOrd="0" destOrd="0" presId="urn:microsoft.com/office/officeart/2005/8/layout/chevron1"/>
    <dgm:cxn modelId="{34CDC407-DA5E-4909-9695-98E6C7005DBE}" srcId="{EF5B9E3A-FCE1-4028-9F46-FE9B6919F63C}" destId="{C44D822B-86CA-4204-9BE3-236FD3C7A7F1}" srcOrd="1" destOrd="0" parTransId="{90885E17-3CB0-4E72-A530-5C4D6314B1A8}" sibTransId="{B91FB49F-6007-4089-9489-5295BD1AF0FB}"/>
    <dgm:cxn modelId="{F494C67D-0430-4475-A049-5E1ABE42599C}" type="presOf" srcId="{EF5B9E3A-FCE1-4028-9F46-FE9B6919F63C}" destId="{E57F4140-85CE-47C6-8BAE-5B4235D9933E}" srcOrd="0" destOrd="0" presId="urn:microsoft.com/office/officeart/2005/8/layout/chevron1"/>
    <dgm:cxn modelId="{C95339AB-FA07-4E7E-863B-9505F145EE7A}" srcId="{EF5B9E3A-FCE1-4028-9F46-FE9B6919F63C}" destId="{74D03355-0D1A-4C4D-9E35-7EFFBE54EE93}" srcOrd="0" destOrd="0" parTransId="{11ACDD0E-06F8-4429-83E3-27299AD9C1F9}" sibTransId="{A242387A-E698-4BC6-938E-95074538C2E6}"/>
    <dgm:cxn modelId="{2AC4C4BD-E6C7-4D91-ACD4-BDA546C4EE2A}" type="presOf" srcId="{961D1A95-348B-47DE-859C-B0496E4B6FD9}" destId="{A084DAB7-7B70-4AD5-885E-30A15D8C6B33}" srcOrd="0" destOrd="0" presId="urn:microsoft.com/office/officeart/2005/8/layout/chevron1"/>
    <dgm:cxn modelId="{B56F29D2-F99F-4C3F-8396-10E567CC891E}" srcId="{EF5B9E3A-FCE1-4028-9F46-FE9B6919F63C}" destId="{961D1A95-348B-47DE-859C-B0496E4B6FD9}" srcOrd="2" destOrd="0" parTransId="{A033A0BF-5F44-4DA5-8C2A-2D8597DD89DF}" sibTransId="{F7E4691E-A834-4CDF-ACA5-7394333FD8D7}"/>
    <dgm:cxn modelId="{799474F3-650F-4B10-9425-7266466D39E3}" type="presOf" srcId="{C44D822B-86CA-4204-9BE3-236FD3C7A7F1}" destId="{F47CC81C-E7B7-4039-B041-C516F8B5C384}" srcOrd="0" destOrd="0" presId="urn:microsoft.com/office/officeart/2005/8/layout/chevron1"/>
    <dgm:cxn modelId="{5B9C698E-ACCC-4DC0-A1EB-6C00232D48B4}" type="presParOf" srcId="{E57F4140-85CE-47C6-8BAE-5B4235D9933E}" destId="{9488AF9E-80BD-4988-AD74-85A5721A79A0}" srcOrd="0" destOrd="0" presId="urn:microsoft.com/office/officeart/2005/8/layout/chevron1"/>
    <dgm:cxn modelId="{B41B41F3-B210-4982-9115-1FCFD5BDEE47}" type="presParOf" srcId="{E57F4140-85CE-47C6-8BAE-5B4235D9933E}" destId="{EACFBBA4-78AE-498C-AC85-8373DD4E369E}" srcOrd="1" destOrd="0" presId="urn:microsoft.com/office/officeart/2005/8/layout/chevron1"/>
    <dgm:cxn modelId="{759E8C41-2E04-4349-8490-AC5EA75B316E}" type="presParOf" srcId="{E57F4140-85CE-47C6-8BAE-5B4235D9933E}" destId="{F47CC81C-E7B7-4039-B041-C516F8B5C384}" srcOrd="2" destOrd="0" presId="urn:microsoft.com/office/officeart/2005/8/layout/chevron1"/>
    <dgm:cxn modelId="{B7A0C11C-D66A-43F2-9318-B4AAB2952049}" type="presParOf" srcId="{E57F4140-85CE-47C6-8BAE-5B4235D9933E}" destId="{7C896E7F-BB0D-4A52-809C-25C0B81ACF54}" srcOrd="3" destOrd="0" presId="urn:microsoft.com/office/officeart/2005/8/layout/chevron1"/>
    <dgm:cxn modelId="{51E082EA-EFE2-4B06-9259-5EB7BC0CAF5B}" type="presParOf" srcId="{E57F4140-85CE-47C6-8BAE-5B4235D9933E}" destId="{A084DAB7-7B70-4AD5-885E-30A15D8C6B3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8AF9E-80BD-4988-AD74-85A5721A79A0}">
      <dsp:nvSpPr>
        <dsp:cNvPr id="0" name=""/>
        <dsp:cNvSpPr/>
      </dsp:nvSpPr>
      <dsp:spPr>
        <a:xfrm>
          <a:off x="1827" y="258671"/>
          <a:ext cx="2226468" cy="89058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lbert Sans" panose="020B0604020202020204" charset="0"/>
            </a:rPr>
            <a:t>Flexibility</a:t>
          </a:r>
          <a:endParaRPr lang="en-AE" sz="1400" kern="1200" dirty="0">
            <a:latin typeface="Albert Sans" panose="020B0604020202020204" charset="0"/>
          </a:endParaRPr>
        </a:p>
      </dsp:txBody>
      <dsp:txXfrm>
        <a:off x="447121" y="258671"/>
        <a:ext cx="1335881" cy="890587"/>
      </dsp:txXfrm>
    </dsp:sp>
    <dsp:sp modelId="{F47CC81C-E7B7-4039-B041-C516F8B5C384}">
      <dsp:nvSpPr>
        <dsp:cNvPr id="0" name=""/>
        <dsp:cNvSpPr/>
      </dsp:nvSpPr>
      <dsp:spPr>
        <a:xfrm>
          <a:off x="2005649" y="258671"/>
          <a:ext cx="2226468" cy="89058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lbert Sans" panose="020B0604020202020204" charset="0"/>
            </a:rPr>
            <a:t>Reproducibility</a:t>
          </a:r>
          <a:endParaRPr lang="en-AE" sz="1400" kern="1200" dirty="0">
            <a:latin typeface="Albert Sans" panose="020B0604020202020204" charset="0"/>
          </a:endParaRPr>
        </a:p>
      </dsp:txBody>
      <dsp:txXfrm>
        <a:off x="2450943" y="258671"/>
        <a:ext cx="1335881" cy="890587"/>
      </dsp:txXfrm>
    </dsp:sp>
    <dsp:sp modelId="{A084DAB7-7B70-4AD5-885E-30A15D8C6B33}">
      <dsp:nvSpPr>
        <dsp:cNvPr id="0" name=""/>
        <dsp:cNvSpPr/>
      </dsp:nvSpPr>
      <dsp:spPr>
        <a:xfrm>
          <a:off x="4009470" y="258671"/>
          <a:ext cx="2226468" cy="89058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lbert Sans" panose="020B0604020202020204" charset="0"/>
            </a:rPr>
            <a:t>Visualization</a:t>
          </a:r>
          <a:endParaRPr lang="en-AE" sz="1400" kern="1200" dirty="0">
            <a:latin typeface="Albert Sans" panose="020B0604020202020204" charset="0"/>
          </a:endParaRPr>
        </a:p>
      </dsp:txBody>
      <dsp:txXfrm>
        <a:off x="4454764" y="258671"/>
        <a:ext cx="1335881" cy="890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>
          <a:extLst>
            <a:ext uri="{FF2B5EF4-FFF2-40B4-BE49-F238E27FC236}">
              <a16:creationId xmlns:a16="http://schemas.microsoft.com/office/drawing/2014/main" id="{9C3A3E49-C782-2687-0B97-C9738BE4E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e013acee29_0_510:notes">
            <a:extLst>
              <a:ext uri="{FF2B5EF4-FFF2-40B4-BE49-F238E27FC236}">
                <a16:creationId xmlns:a16="http://schemas.microsoft.com/office/drawing/2014/main" id="{291C2F07-12C1-F503-90D0-B6DF4B4DFA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e013acee29_0_510:notes">
            <a:extLst>
              <a:ext uri="{FF2B5EF4-FFF2-40B4-BE49-F238E27FC236}">
                <a16:creationId xmlns:a16="http://schemas.microsoft.com/office/drawing/2014/main" id="{5B525BA8-2BAA-75FB-6848-CC1F3C3225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431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>
          <a:extLst>
            <a:ext uri="{FF2B5EF4-FFF2-40B4-BE49-F238E27FC236}">
              <a16:creationId xmlns:a16="http://schemas.microsoft.com/office/drawing/2014/main" id="{B9BB5A27-5ACA-45CB-797C-1116C44B7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db0f9523dd_0_661:notes">
            <a:extLst>
              <a:ext uri="{FF2B5EF4-FFF2-40B4-BE49-F238E27FC236}">
                <a16:creationId xmlns:a16="http://schemas.microsoft.com/office/drawing/2014/main" id="{2B90F95F-4B78-7E34-1451-CADBCB0537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db0f9523dd_0_661:notes">
            <a:extLst>
              <a:ext uri="{FF2B5EF4-FFF2-40B4-BE49-F238E27FC236}">
                <a16:creationId xmlns:a16="http://schemas.microsoft.com/office/drawing/2014/main" id="{64D299FE-1818-4DE8-EA42-250651FC76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446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>
          <a:extLst>
            <a:ext uri="{FF2B5EF4-FFF2-40B4-BE49-F238E27FC236}">
              <a16:creationId xmlns:a16="http://schemas.microsoft.com/office/drawing/2014/main" id="{CD3D6AF5-B30E-1EA7-3D36-58D8C07C4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db0f9523dd_0_661:notes">
            <a:extLst>
              <a:ext uri="{FF2B5EF4-FFF2-40B4-BE49-F238E27FC236}">
                <a16:creationId xmlns:a16="http://schemas.microsoft.com/office/drawing/2014/main" id="{CB9CA94E-6889-9B0E-178E-717C0D7ACA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db0f9523dd_0_661:notes">
            <a:extLst>
              <a:ext uri="{FF2B5EF4-FFF2-40B4-BE49-F238E27FC236}">
                <a16:creationId xmlns:a16="http://schemas.microsoft.com/office/drawing/2014/main" id="{C060A6F0-9150-B4F3-105F-6080B9023C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723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>
          <a:extLst>
            <a:ext uri="{FF2B5EF4-FFF2-40B4-BE49-F238E27FC236}">
              <a16:creationId xmlns:a16="http://schemas.microsoft.com/office/drawing/2014/main" id="{0F65EF6A-38AF-6060-4C81-C8E3275A1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013acee29_0_700:notes">
            <a:extLst>
              <a:ext uri="{FF2B5EF4-FFF2-40B4-BE49-F238E27FC236}">
                <a16:creationId xmlns:a16="http://schemas.microsoft.com/office/drawing/2014/main" id="{AFE4D942-233C-4F0D-794C-3B3C63E132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013acee29_0_700:notes">
            <a:extLst>
              <a:ext uri="{FF2B5EF4-FFF2-40B4-BE49-F238E27FC236}">
                <a16:creationId xmlns:a16="http://schemas.microsoft.com/office/drawing/2014/main" id="{93CE8CB3-DF87-8B87-47CB-28522B9780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4704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>
          <a:extLst>
            <a:ext uri="{FF2B5EF4-FFF2-40B4-BE49-F238E27FC236}">
              <a16:creationId xmlns:a16="http://schemas.microsoft.com/office/drawing/2014/main" id="{FEBF88C8-9953-7EC1-4E31-B76BA3B2E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a355f518e_0_3:notes">
            <a:extLst>
              <a:ext uri="{FF2B5EF4-FFF2-40B4-BE49-F238E27FC236}">
                <a16:creationId xmlns:a16="http://schemas.microsoft.com/office/drawing/2014/main" id="{E1695C71-A76C-510B-3254-0B935170A5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a355f518e_0_3:notes">
            <a:extLst>
              <a:ext uri="{FF2B5EF4-FFF2-40B4-BE49-F238E27FC236}">
                <a16:creationId xmlns:a16="http://schemas.microsoft.com/office/drawing/2014/main" id="{324F876E-B80A-8FA1-C3BA-4E4EAD8320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671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>
          <a:extLst>
            <a:ext uri="{FF2B5EF4-FFF2-40B4-BE49-F238E27FC236}">
              <a16:creationId xmlns:a16="http://schemas.microsoft.com/office/drawing/2014/main" id="{D5B3B549-D90E-AE25-C439-70658EEFE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e013acee29_0_558:notes">
            <a:extLst>
              <a:ext uri="{FF2B5EF4-FFF2-40B4-BE49-F238E27FC236}">
                <a16:creationId xmlns:a16="http://schemas.microsoft.com/office/drawing/2014/main" id="{E26A2ACE-49F2-2549-050F-E18E71B1B1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e013acee29_0_558:notes">
            <a:extLst>
              <a:ext uri="{FF2B5EF4-FFF2-40B4-BE49-F238E27FC236}">
                <a16:creationId xmlns:a16="http://schemas.microsoft.com/office/drawing/2014/main" id="{89BD8D96-E232-BE29-5D2C-67A2D8D55C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67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>
          <a:extLst>
            <a:ext uri="{FF2B5EF4-FFF2-40B4-BE49-F238E27FC236}">
              <a16:creationId xmlns:a16="http://schemas.microsoft.com/office/drawing/2014/main" id="{3241497F-1F28-C169-371A-CB7AB0546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db0f9523dd_0_154:notes">
            <a:extLst>
              <a:ext uri="{FF2B5EF4-FFF2-40B4-BE49-F238E27FC236}">
                <a16:creationId xmlns:a16="http://schemas.microsoft.com/office/drawing/2014/main" id="{72D5860E-DFD0-1E5D-9654-2FFCAC839B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db0f9523dd_0_154:notes">
            <a:extLst>
              <a:ext uri="{FF2B5EF4-FFF2-40B4-BE49-F238E27FC236}">
                <a16:creationId xmlns:a16="http://schemas.microsoft.com/office/drawing/2014/main" id="{24D8758C-2B9E-BAD5-3EB2-1E75462FEE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4591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>
          <a:extLst>
            <a:ext uri="{FF2B5EF4-FFF2-40B4-BE49-F238E27FC236}">
              <a16:creationId xmlns:a16="http://schemas.microsoft.com/office/drawing/2014/main" id="{B6722C85-3370-D58D-62EE-3D6BF3CF5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d0c7d16c6_0_62:notes">
            <a:extLst>
              <a:ext uri="{FF2B5EF4-FFF2-40B4-BE49-F238E27FC236}">
                <a16:creationId xmlns:a16="http://schemas.microsoft.com/office/drawing/2014/main" id="{9356D2F5-8172-12C5-C4A9-E0AF81B8AC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d0c7d16c6_0_62:notes">
            <a:extLst>
              <a:ext uri="{FF2B5EF4-FFF2-40B4-BE49-F238E27FC236}">
                <a16:creationId xmlns:a16="http://schemas.microsoft.com/office/drawing/2014/main" id="{916C88A2-7966-AAA0-2BE9-31CF7ADEF7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961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>
          <a:extLst>
            <a:ext uri="{FF2B5EF4-FFF2-40B4-BE49-F238E27FC236}">
              <a16:creationId xmlns:a16="http://schemas.microsoft.com/office/drawing/2014/main" id="{797019A8-1940-EB37-F105-A40AF6779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17c78293339_2_14:notes">
            <a:extLst>
              <a:ext uri="{FF2B5EF4-FFF2-40B4-BE49-F238E27FC236}">
                <a16:creationId xmlns:a16="http://schemas.microsoft.com/office/drawing/2014/main" id="{EE3EED8F-7FF5-4E96-5895-05E9F98F5C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17c78293339_2_14:notes">
            <a:extLst>
              <a:ext uri="{FF2B5EF4-FFF2-40B4-BE49-F238E27FC236}">
                <a16:creationId xmlns:a16="http://schemas.microsoft.com/office/drawing/2014/main" id="{FEE986BC-D0F2-9D50-0E0B-DFE100EFF2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110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>
          <a:extLst>
            <a:ext uri="{FF2B5EF4-FFF2-40B4-BE49-F238E27FC236}">
              <a16:creationId xmlns:a16="http://schemas.microsoft.com/office/drawing/2014/main" id="{48146B45-F98A-0993-2B5F-92C4C0640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db0f9523dd_0_290:notes">
            <a:extLst>
              <a:ext uri="{FF2B5EF4-FFF2-40B4-BE49-F238E27FC236}">
                <a16:creationId xmlns:a16="http://schemas.microsoft.com/office/drawing/2014/main" id="{608B03AF-35D0-5982-629B-9014D28951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db0f9523dd_0_290:notes">
            <a:extLst>
              <a:ext uri="{FF2B5EF4-FFF2-40B4-BE49-F238E27FC236}">
                <a16:creationId xmlns:a16="http://schemas.microsoft.com/office/drawing/2014/main" id="{3EA701BF-E14B-EA62-50E4-0808F3D833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240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>
          <a:extLst>
            <a:ext uri="{FF2B5EF4-FFF2-40B4-BE49-F238E27FC236}">
              <a16:creationId xmlns:a16="http://schemas.microsoft.com/office/drawing/2014/main" id="{4364D371-70DE-DA5D-3520-514316F76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d0c7d16c6_0_62:notes">
            <a:extLst>
              <a:ext uri="{FF2B5EF4-FFF2-40B4-BE49-F238E27FC236}">
                <a16:creationId xmlns:a16="http://schemas.microsoft.com/office/drawing/2014/main" id="{C98F7CC5-FA7C-9B13-AEE5-DF3E3390D8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d0c7d16c6_0_62:notes">
            <a:extLst>
              <a:ext uri="{FF2B5EF4-FFF2-40B4-BE49-F238E27FC236}">
                <a16:creationId xmlns:a16="http://schemas.microsoft.com/office/drawing/2014/main" id="{D2B5AAFB-E71F-E10F-6F7F-950EB6AB6A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7950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>
          <a:extLst>
            <a:ext uri="{FF2B5EF4-FFF2-40B4-BE49-F238E27FC236}">
              <a16:creationId xmlns:a16="http://schemas.microsoft.com/office/drawing/2014/main" id="{B3D9607E-1B20-D32B-D347-B63AC9DC8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e013acee29_0_386:notes">
            <a:extLst>
              <a:ext uri="{FF2B5EF4-FFF2-40B4-BE49-F238E27FC236}">
                <a16:creationId xmlns:a16="http://schemas.microsoft.com/office/drawing/2014/main" id="{90DF919E-745F-685F-71A7-EC9F6181FE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e013acee29_0_386:notes">
            <a:extLst>
              <a:ext uri="{FF2B5EF4-FFF2-40B4-BE49-F238E27FC236}">
                <a16:creationId xmlns:a16="http://schemas.microsoft.com/office/drawing/2014/main" id="{98F613EE-D874-3A28-8221-C9063071B4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862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>
          <a:extLst>
            <a:ext uri="{FF2B5EF4-FFF2-40B4-BE49-F238E27FC236}">
              <a16:creationId xmlns:a16="http://schemas.microsoft.com/office/drawing/2014/main" id="{9A03CB56-FB47-C4DC-992C-211330DDE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ea355f518e_0_151:notes">
            <a:extLst>
              <a:ext uri="{FF2B5EF4-FFF2-40B4-BE49-F238E27FC236}">
                <a16:creationId xmlns:a16="http://schemas.microsoft.com/office/drawing/2014/main" id="{A355A5D0-023A-7AF7-EFAA-C6E6E9E5A3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ea355f518e_0_151:notes">
            <a:extLst>
              <a:ext uri="{FF2B5EF4-FFF2-40B4-BE49-F238E27FC236}">
                <a16:creationId xmlns:a16="http://schemas.microsoft.com/office/drawing/2014/main" id="{14E0E905-3C78-17A6-5F36-E129E5A886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7242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>
          <a:extLst>
            <a:ext uri="{FF2B5EF4-FFF2-40B4-BE49-F238E27FC236}">
              <a16:creationId xmlns:a16="http://schemas.microsoft.com/office/drawing/2014/main" id="{4924F5E1-12F1-12B5-1DCB-26B1426B2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17c78293339_2_14:notes">
            <a:extLst>
              <a:ext uri="{FF2B5EF4-FFF2-40B4-BE49-F238E27FC236}">
                <a16:creationId xmlns:a16="http://schemas.microsoft.com/office/drawing/2014/main" id="{51168DEA-DDB7-4F8B-E801-41B78BCCE7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17c78293339_2_14:notes">
            <a:extLst>
              <a:ext uri="{FF2B5EF4-FFF2-40B4-BE49-F238E27FC236}">
                <a16:creationId xmlns:a16="http://schemas.microsoft.com/office/drawing/2014/main" id="{204509B9-827E-9381-CCD5-3771FDA493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140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>
          <a:extLst>
            <a:ext uri="{FF2B5EF4-FFF2-40B4-BE49-F238E27FC236}">
              <a16:creationId xmlns:a16="http://schemas.microsoft.com/office/drawing/2014/main" id="{07BAF06D-C8FC-88FF-3189-033E6FE80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db0f9523dd_0_421:notes">
            <a:extLst>
              <a:ext uri="{FF2B5EF4-FFF2-40B4-BE49-F238E27FC236}">
                <a16:creationId xmlns:a16="http://schemas.microsoft.com/office/drawing/2014/main" id="{62D547E6-EB65-6922-A164-BD2349891E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db0f9523dd_0_421:notes">
            <a:extLst>
              <a:ext uri="{FF2B5EF4-FFF2-40B4-BE49-F238E27FC236}">
                <a16:creationId xmlns:a16="http://schemas.microsoft.com/office/drawing/2014/main" id="{2F8EBEFA-DAEB-43BB-8C70-16DC5E34BF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3429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>
          <a:extLst>
            <a:ext uri="{FF2B5EF4-FFF2-40B4-BE49-F238E27FC236}">
              <a16:creationId xmlns:a16="http://schemas.microsoft.com/office/drawing/2014/main" id="{4A830E04-0833-A909-448D-FA773BC3E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013acee29_0_700:notes">
            <a:extLst>
              <a:ext uri="{FF2B5EF4-FFF2-40B4-BE49-F238E27FC236}">
                <a16:creationId xmlns:a16="http://schemas.microsoft.com/office/drawing/2014/main" id="{00428D22-50A7-3FA5-9735-5D2B47886B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013acee29_0_700:notes">
            <a:extLst>
              <a:ext uri="{FF2B5EF4-FFF2-40B4-BE49-F238E27FC236}">
                <a16:creationId xmlns:a16="http://schemas.microsoft.com/office/drawing/2014/main" id="{A707FB39-3633-32DE-4C4E-2E4DE86A70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891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>
          <a:extLst>
            <a:ext uri="{FF2B5EF4-FFF2-40B4-BE49-F238E27FC236}">
              <a16:creationId xmlns:a16="http://schemas.microsoft.com/office/drawing/2014/main" id="{2311BD90-015E-1A8A-992A-55FBB485B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db0f9523dd_0_215:notes">
            <a:extLst>
              <a:ext uri="{FF2B5EF4-FFF2-40B4-BE49-F238E27FC236}">
                <a16:creationId xmlns:a16="http://schemas.microsoft.com/office/drawing/2014/main" id="{9FF622BB-AA3D-1E3B-AC5F-53AE5DE41C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db0f9523dd_0_215:notes">
            <a:extLst>
              <a:ext uri="{FF2B5EF4-FFF2-40B4-BE49-F238E27FC236}">
                <a16:creationId xmlns:a16="http://schemas.microsoft.com/office/drawing/2014/main" id="{FDC1BDEB-2A4F-D122-2259-0DDF6F91C6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792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>
          <a:extLst>
            <a:ext uri="{FF2B5EF4-FFF2-40B4-BE49-F238E27FC236}">
              <a16:creationId xmlns:a16="http://schemas.microsoft.com/office/drawing/2014/main" id="{84151EA3-F83D-1CF4-1131-5EBFB4AE1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db0f9523dd_0_290:notes">
            <a:extLst>
              <a:ext uri="{FF2B5EF4-FFF2-40B4-BE49-F238E27FC236}">
                <a16:creationId xmlns:a16="http://schemas.microsoft.com/office/drawing/2014/main" id="{12041B24-0AA2-5A5D-8B81-A72DFB4B3F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db0f9523dd_0_290:notes">
            <a:extLst>
              <a:ext uri="{FF2B5EF4-FFF2-40B4-BE49-F238E27FC236}">
                <a16:creationId xmlns:a16="http://schemas.microsoft.com/office/drawing/2014/main" id="{5CE68F93-5574-9DB2-87B0-2D9DF503F3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351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>
          <a:extLst>
            <a:ext uri="{FF2B5EF4-FFF2-40B4-BE49-F238E27FC236}">
              <a16:creationId xmlns:a16="http://schemas.microsoft.com/office/drawing/2014/main" id="{BB3BA827-C936-EA00-5970-7E7C72D9E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e013acee29_0_386:notes">
            <a:extLst>
              <a:ext uri="{FF2B5EF4-FFF2-40B4-BE49-F238E27FC236}">
                <a16:creationId xmlns:a16="http://schemas.microsoft.com/office/drawing/2014/main" id="{1961182A-6746-81A1-ECEE-946EDB32F7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e013acee29_0_386:notes">
            <a:extLst>
              <a:ext uri="{FF2B5EF4-FFF2-40B4-BE49-F238E27FC236}">
                <a16:creationId xmlns:a16="http://schemas.microsoft.com/office/drawing/2014/main" id="{AFAE251A-E8D9-5820-F872-3015B05B00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3064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>
          <a:extLst>
            <a:ext uri="{FF2B5EF4-FFF2-40B4-BE49-F238E27FC236}">
              <a16:creationId xmlns:a16="http://schemas.microsoft.com/office/drawing/2014/main" id="{95E737D1-C79E-5992-5B8B-D9B23012C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db0f9523dd_0_168:notes">
            <a:extLst>
              <a:ext uri="{FF2B5EF4-FFF2-40B4-BE49-F238E27FC236}">
                <a16:creationId xmlns:a16="http://schemas.microsoft.com/office/drawing/2014/main" id="{8116173E-CE74-B7BC-5251-C81859C130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db0f9523dd_0_168:notes">
            <a:extLst>
              <a:ext uri="{FF2B5EF4-FFF2-40B4-BE49-F238E27FC236}">
                <a16:creationId xmlns:a16="http://schemas.microsoft.com/office/drawing/2014/main" id="{7C428786-8152-EC67-DE14-308DDA6763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932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>
          <a:extLst>
            <a:ext uri="{FF2B5EF4-FFF2-40B4-BE49-F238E27FC236}">
              <a16:creationId xmlns:a16="http://schemas.microsoft.com/office/drawing/2014/main" id="{9B8E421C-139D-03CE-F499-D14FD6638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db0f9523dd_0_25100:notes">
            <a:extLst>
              <a:ext uri="{FF2B5EF4-FFF2-40B4-BE49-F238E27FC236}">
                <a16:creationId xmlns:a16="http://schemas.microsoft.com/office/drawing/2014/main" id="{36CFB6FA-D3FE-A21A-6771-1C10855DCA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db0f9523dd_0_25100:notes">
            <a:extLst>
              <a:ext uri="{FF2B5EF4-FFF2-40B4-BE49-F238E27FC236}">
                <a16:creationId xmlns:a16="http://schemas.microsoft.com/office/drawing/2014/main" id="{FF56E113-FB0F-0BA4-5467-5EE3718FFD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863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>
          <a:extLst>
            <a:ext uri="{FF2B5EF4-FFF2-40B4-BE49-F238E27FC236}">
              <a16:creationId xmlns:a16="http://schemas.microsoft.com/office/drawing/2014/main" id="{9F3D0F2E-BF38-B0B9-4F4A-5E5F9FE58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ea355f518e_0_151:notes">
            <a:extLst>
              <a:ext uri="{FF2B5EF4-FFF2-40B4-BE49-F238E27FC236}">
                <a16:creationId xmlns:a16="http://schemas.microsoft.com/office/drawing/2014/main" id="{250EA88D-7E89-1D61-8ED1-71CA2270BE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ea355f518e_0_151:notes">
            <a:extLst>
              <a:ext uri="{FF2B5EF4-FFF2-40B4-BE49-F238E27FC236}">
                <a16:creationId xmlns:a16="http://schemas.microsoft.com/office/drawing/2014/main" id="{F74264BE-C979-5254-3FBF-54306052AE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32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848150" y="689462"/>
            <a:ext cx="4892400" cy="27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89425" y="3837125"/>
            <a:ext cx="2334600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86" name="Google Shape;86;p20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flipH="1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title" idx="2"/>
          </p:nvPr>
        </p:nvSpPr>
        <p:spPr>
          <a:xfrm>
            <a:off x="2591400" y="1550700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 idx="3"/>
          </p:nvPr>
        </p:nvSpPr>
        <p:spPr>
          <a:xfrm>
            <a:off x="2591250" y="3323675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xfrm>
            <a:off x="2591400" y="2031300"/>
            <a:ext cx="1897200" cy="63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subTitle" idx="4"/>
          </p:nvPr>
        </p:nvSpPr>
        <p:spPr>
          <a:xfrm>
            <a:off x="2591550" y="3804275"/>
            <a:ext cx="1897500" cy="63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720005" y="14673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 idx="2"/>
          </p:nvPr>
        </p:nvSpPr>
        <p:spPr>
          <a:xfrm>
            <a:off x="720004" y="252792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subTitle" idx="1"/>
          </p:nvPr>
        </p:nvSpPr>
        <p:spPr>
          <a:xfrm>
            <a:off x="720000" y="1726625"/>
            <a:ext cx="2112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3"/>
          </p:nvPr>
        </p:nvSpPr>
        <p:spPr>
          <a:xfrm>
            <a:off x="719999" y="2787175"/>
            <a:ext cx="2112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title" idx="4"/>
          </p:nvPr>
        </p:nvSpPr>
        <p:spPr>
          <a:xfrm>
            <a:off x="3443130" y="14673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title" idx="5"/>
          </p:nvPr>
        </p:nvSpPr>
        <p:spPr>
          <a:xfrm>
            <a:off x="3443129" y="252792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ubTitle" idx="6"/>
          </p:nvPr>
        </p:nvSpPr>
        <p:spPr>
          <a:xfrm>
            <a:off x="3443125" y="1726625"/>
            <a:ext cx="2112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subTitle" idx="7"/>
          </p:nvPr>
        </p:nvSpPr>
        <p:spPr>
          <a:xfrm>
            <a:off x="3443124" y="2787175"/>
            <a:ext cx="2112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534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title" idx="9"/>
          </p:nvPr>
        </p:nvSpPr>
        <p:spPr>
          <a:xfrm>
            <a:off x="720008" y="3588475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subTitle" idx="13"/>
          </p:nvPr>
        </p:nvSpPr>
        <p:spPr>
          <a:xfrm>
            <a:off x="720003" y="3847725"/>
            <a:ext cx="2112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title" idx="14"/>
          </p:nvPr>
        </p:nvSpPr>
        <p:spPr>
          <a:xfrm>
            <a:off x="3443133" y="3588179"/>
            <a:ext cx="2112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subTitle" idx="15"/>
          </p:nvPr>
        </p:nvSpPr>
        <p:spPr>
          <a:xfrm>
            <a:off x="3443128" y="3847429"/>
            <a:ext cx="2112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4242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ctrTitle"/>
          </p:nvPr>
        </p:nvSpPr>
        <p:spPr>
          <a:xfrm>
            <a:off x="2876775" y="947050"/>
            <a:ext cx="4892400" cy="13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subTitle" idx="1"/>
          </p:nvPr>
        </p:nvSpPr>
        <p:spPr>
          <a:xfrm>
            <a:off x="2876775" y="2196872"/>
            <a:ext cx="48924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subTitle" idx="2"/>
          </p:nvPr>
        </p:nvSpPr>
        <p:spPr>
          <a:xfrm>
            <a:off x="2876775" y="4123900"/>
            <a:ext cx="4892400" cy="38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9" name="Google Shape;179;p31"/>
          <p:cNvSpPr txBox="1"/>
          <p:nvPr/>
        </p:nvSpPr>
        <p:spPr>
          <a:xfrm>
            <a:off x="2876775" y="3612725"/>
            <a:ext cx="489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 rot="5400000">
            <a:off x="4305500" y="308418"/>
            <a:ext cx="536400" cy="91476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33"/>
          <p:cNvGrpSpPr/>
          <p:nvPr/>
        </p:nvGrpSpPr>
        <p:grpSpPr>
          <a:xfrm>
            <a:off x="-571475" y="4622841"/>
            <a:ext cx="10286950" cy="527576"/>
            <a:chOff x="-100" y="4622841"/>
            <a:chExt cx="10286950" cy="527576"/>
          </a:xfrm>
        </p:grpSpPr>
        <p:pic>
          <p:nvPicPr>
            <p:cNvPr id="186" name="Google Shape;186;p33"/>
            <p:cNvPicPr preferRelativeResize="0"/>
            <p:nvPr/>
          </p:nvPicPr>
          <p:blipFill rotWithShape="1">
            <a:blip r:embed="rId2">
              <a:alphaModFix/>
            </a:blip>
            <a:srcRect l="73809" r="-2"/>
            <a:stretch/>
          </p:blipFill>
          <p:spPr>
            <a:xfrm rot="5400000">
              <a:off x="2307850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33"/>
            <p:cNvPicPr preferRelativeResize="0"/>
            <p:nvPr/>
          </p:nvPicPr>
          <p:blipFill rotWithShape="1">
            <a:blip r:embed="rId2">
              <a:alphaModFix/>
            </a:blip>
            <a:srcRect l="73809" t="-510" r="-2" b="510"/>
            <a:stretch/>
          </p:blipFill>
          <p:spPr>
            <a:xfrm rot="5400000">
              <a:off x="7451325" y="2314891"/>
              <a:ext cx="527576" cy="5143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-13800" y="-31800"/>
            <a:ext cx="9171600" cy="52071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040500" y="1761713"/>
            <a:ext cx="36657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20000" y="3765525"/>
            <a:ext cx="4854600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720000" y="2276900"/>
            <a:ext cx="3917700" cy="21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720000" y="725500"/>
            <a:ext cx="3917700" cy="15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/>
          <p:nvPr/>
        </p:nvSpPr>
        <p:spPr>
          <a:xfrm flipH="1">
            <a:off x="0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 flipH="1">
            <a:off x="3437800" y="1761713"/>
            <a:ext cx="36657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00900" y="2027725"/>
            <a:ext cx="1223100" cy="1223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 flipH="1">
            <a:off x="3437700" y="3765525"/>
            <a:ext cx="4986300" cy="5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27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2040500" y="540000"/>
            <a:ext cx="49020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806000"/>
            <a:ext cx="1223100" cy="1223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720000" y="3609600"/>
            <a:ext cx="2014800" cy="9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2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/>
          <p:nvPr/>
        </p:nvSpPr>
        <p:spPr>
          <a:xfrm flipH="1">
            <a:off x="27" y="-24000"/>
            <a:ext cx="91440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flipH="1">
            <a:off x="2201553" y="540000"/>
            <a:ext cx="49020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200953" y="806000"/>
            <a:ext cx="1223100" cy="1223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 flipH="1">
            <a:off x="6409253" y="3609600"/>
            <a:ext cx="2014800" cy="9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/>
          <p:nvPr/>
        </p:nvSpPr>
        <p:spPr>
          <a:xfrm rot="10800000" flipH="1">
            <a:off x="8503500" y="-24000"/>
            <a:ext cx="6405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83" name="Google Shape;83;p19"/>
          <p:cNvPicPr preferRelativeResize="0"/>
          <p:nvPr/>
        </p:nvPicPr>
        <p:blipFill rotWithShape="1">
          <a:blip r:embed="rId2">
            <a:alphaModFix/>
          </a:blip>
          <a:srcRect l="68198" r="3"/>
          <a:stretch/>
        </p:blipFill>
        <p:spPr>
          <a:xfrm rot="10800000">
            <a:off x="8503500" y="0"/>
            <a:ext cx="640499" cy="51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ybody SemiBold"/>
              <a:buNone/>
              <a:defRPr sz="30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9" r:id="rId11"/>
    <p:sldLayoutId id="2147483673" r:id="rId12"/>
    <p:sldLayoutId id="2147483677" r:id="rId13"/>
    <p:sldLayoutId id="2147483678" r:id="rId14"/>
    <p:sldLayoutId id="214748367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ctrTitle"/>
          </p:nvPr>
        </p:nvSpPr>
        <p:spPr>
          <a:xfrm>
            <a:off x="2902022" y="611443"/>
            <a:ext cx="5178721" cy="22085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/>
              <a:t>Alcohol Consumption in the UK: A Statistical Analysis</a:t>
            </a:r>
            <a:endParaRPr sz="9600" b="1" dirty="0">
              <a:solidFill>
                <a:schemeClr val="accent1"/>
              </a:solidFill>
            </a:endParaRPr>
          </a:p>
        </p:txBody>
      </p:sp>
      <p:sp>
        <p:nvSpPr>
          <p:cNvPr id="199" name="Google Shape;199;p37"/>
          <p:cNvSpPr txBox="1">
            <a:spLocks noGrp="1"/>
          </p:cNvSpPr>
          <p:nvPr>
            <p:ph type="subTitle" idx="1"/>
          </p:nvPr>
        </p:nvSpPr>
        <p:spPr>
          <a:xfrm>
            <a:off x="2607729" y="4004462"/>
            <a:ext cx="2821963" cy="7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Name: Mohamed Khaled Alzaabi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Course: Numerical Analysis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Date: 21/04/2025</a:t>
            </a:r>
            <a:endParaRPr dirty="0"/>
          </a:p>
        </p:txBody>
      </p:sp>
      <p:cxnSp>
        <p:nvCxnSpPr>
          <p:cNvPr id="200" name="Google Shape;200;p37"/>
          <p:cNvCxnSpPr/>
          <p:nvPr/>
        </p:nvCxnSpPr>
        <p:spPr>
          <a:xfrm>
            <a:off x="2468800" y="3562475"/>
            <a:ext cx="596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8" name="Google Shape;2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4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/>
          <p:nvPr/>
        </p:nvSpPr>
        <p:spPr>
          <a:xfrm>
            <a:off x="0" y="-24000"/>
            <a:ext cx="18108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98;p37">
            <a:extLst>
              <a:ext uri="{FF2B5EF4-FFF2-40B4-BE49-F238E27FC236}">
                <a16:creationId xmlns:a16="http://schemas.microsoft.com/office/drawing/2014/main" id="{A4649758-CA4C-1220-C105-DD5F2AFFFBCC}"/>
              </a:ext>
            </a:extLst>
          </p:cNvPr>
          <p:cNvSpPr txBox="1">
            <a:spLocks/>
          </p:cNvSpPr>
          <p:nvPr/>
        </p:nvSpPr>
        <p:spPr>
          <a:xfrm>
            <a:off x="2902023" y="2820027"/>
            <a:ext cx="4892400" cy="688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ybody SemiBold"/>
              <a:buNone/>
              <a:defRPr sz="58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ybody SemiBold"/>
              <a:buNone/>
              <a:defRPr sz="85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ybody SemiBold"/>
              <a:buNone/>
              <a:defRPr sz="85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ybody SemiBold"/>
              <a:buNone/>
              <a:defRPr sz="85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ybody SemiBold"/>
              <a:buNone/>
              <a:defRPr sz="85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ybody SemiBold"/>
              <a:buNone/>
              <a:defRPr sz="85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ybody SemiBold"/>
              <a:buNone/>
              <a:defRPr sz="85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ybody SemiBold"/>
              <a:buNone/>
              <a:defRPr sz="85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Anybody SemiBold"/>
              <a:buNone/>
              <a:defRPr sz="8500" b="0" i="0" u="none" strike="noStrike" cap="none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defRPr>
            </a:lvl9pPr>
          </a:lstStyle>
          <a:p>
            <a:r>
              <a:rPr lang="en-GB" sz="1600" dirty="0"/>
              <a:t>Based on Health Survey for England, 2011</a:t>
            </a:r>
            <a:endParaRPr lang="en-GB" sz="5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>
          <a:extLst>
            <a:ext uri="{FF2B5EF4-FFF2-40B4-BE49-F238E27FC236}">
              <a16:creationId xmlns:a16="http://schemas.microsoft.com/office/drawing/2014/main" id="{8D0881CD-7BB1-C2A1-D0CD-044B05E0C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65">
            <a:extLst>
              <a:ext uri="{FF2B5EF4-FFF2-40B4-BE49-F238E27FC236}">
                <a16:creationId xmlns:a16="http://schemas.microsoft.com/office/drawing/2014/main" id="{9D61A362-D428-4674-CC38-8A32FD8065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40500" y="540000"/>
            <a:ext cx="4902000" cy="16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Inferential Statistics</a:t>
            </a:r>
            <a:endParaRPr dirty="0"/>
          </a:p>
        </p:txBody>
      </p:sp>
      <p:sp>
        <p:nvSpPr>
          <p:cNvPr id="721" name="Google Shape;721;p65">
            <a:extLst>
              <a:ext uri="{FF2B5EF4-FFF2-40B4-BE49-F238E27FC236}">
                <a16:creationId xmlns:a16="http://schemas.microsoft.com/office/drawing/2014/main" id="{E7719E2C-69FE-9602-A03F-D0FB86047A5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806000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723" name="Google Shape;723;p65">
            <a:extLst>
              <a:ext uri="{FF2B5EF4-FFF2-40B4-BE49-F238E27FC236}">
                <a16:creationId xmlns:a16="http://schemas.microsoft.com/office/drawing/2014/main" id="{E1FEB076-8971-F341-39D1-771C26181912}"/>
              </a:ext>
            </a:extLst>
          </p:cNvPr>
          <p:cNvCxnSpPr/>
          <p:nvPr/>
        </p:nvCxnSpPr>
        <p:spPr>
          <a:xfrm rot="10800000">
            <a:off x="719900" y="2400200"/>
            <a:ext cx="641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31" name="Google Shape;731;p65">
            <a:extLst>
              <a:ext uri="{FF2B5EF4-FFF2-40B4-BE49-F238E27FC236}">
                <a16:creationId xmlns:a16="http://schemas.microsoft.com/office/drawing/2014/main" id="{A3593277-4BBB-7795-B547-10956A59DA0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9811" y="0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1857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>
          <a:extLst>
            <a:ext uri="{FF2B5EF4-FFF2-40B4-BE49-F238E27FC236}">
              <a16:creationId xmlns:a16="http://schemas.microsoft.com/office/drawing/2014/main" id="{34CEFD2A-3420-F726-BA5C-2F4FFA43F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75">
            <a:extLst>
              <a:ext uri="{FF2B5EF4-FFF2-40B4-BE49-F238E27FC236}">
                <a16:creationId xmlns:a16="http://schemas.microsoft.com/office/drawing/2014/main" id="{4B07DC12-9BA9-3FCA-19E5-11355F3C50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Gender vs Alcohol Use</a:t>
            </a:r>
            <a:endParaRPr dirty="0"/>
          </a:p>
        </p:txBody>
      </p:sp>
      <p:sp>
        <p:nvSpPr>
          <p:cNvPr id="940" name="Google Shape;940;p75">
            <a:extLst>
              <a:ext uri="{FF2B5EF4-FFF2-40B4-BE49-F238E27FC236}">
                <a16:creationId xmlns:a16="http://schemas.microsoft.com/office/drawing/2014/main" id="{8513C0AB-36CB-2FEF-472B-8FF1697ACA4C}"/>
              </a:ext>
            </a:extLst>
          </p:cNvPr>
          <p:cNvSpPr txBox="1"/>
          <p:nvPr/>
        </p:nvSpPr>
        <p:spPr>
          <a:xfrm>
            <a:off x="6279513" y="1962281"/>
            <a:ext cx="180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Female</a:t>
            </a:r>
            <a:endParaRPr sz="20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942" name="Google Shape;942;p75">
            <a:extLst>
              <a:ext uri="{FF2B5EF4-FFF2-40B4-BE49-F238E27FC236}">
                <a16:creationId xmlns:a16="http://schemas.microsoft.com/office/drawing/2014/main" id="{BC6FD5C0-0969-9742-BA9D-DC8383BB9ED3}"/>
              </a:ext>
            </a:extLst>
          </p:cNvPr>
          <p:cNvSpPr txBox="1"/>
          <p:nvPr/>
        </p:nvSpPr>
        <p:spPr>
          <a:xfrm>
            <a:off x="6279513" y="3490183"/>
            <a:ext cx="1809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Male</a:t>
            </a:r>
            <a:endParaRPr sz="20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944" name="Google Shape;944;p75">
            <a:extLst>
              <a:ext uri="{FF2B5EF4-FFF2-40B4-BE49-F238E27FC236}">
                <a16:creationId xmlns:a16="http://schemas.microsoft.com/office/drawing/2014/main" id="{B50D674F-0FE7-B6E5-5C0C-954A73CA7D86}"/>
              </a:ext>
            </a:extLst>
          </p:cNvPr>
          <p:cNvSpPr/>
          <p:nvPr/>
        </p:nvSpPr>
        <p:spPr>
          <a:xfrm>
            <a:off x="6279512" y="1541769"/>
            <a:ext cx="787595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63.5%</a:t>
            </a:r>
            <a:endParaRPr sz="16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945" name="Google Shape;945;p75">
            <a:extLst>
              <a:ext uri="{FF2B5EF4-FFF2-40B4-BE49-F238E27FC236}">
                <a16:creationId xmlns:a16="http://schemas.microsoft.com/office/drawing/2014/main" id="{3E79123C-1749-03DD-6748-B89D41723AA0}"/>
              </a:ext>
            </a:extLst>
          </p:cNvPr>
          <p:cNvSpPr/>
          <p:nvPr/>
        </p:nvSpPr>
        <p:spPr>
          <a:xfrm>
            <a:off x="6279512" y="3069685"/>
            <a:ext cx="737975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76.2%</a:t>
            </a:r>
            <a:endParaRPr sz="16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946" name="Google Shape;946;p75">
            <a:extLst>
              <a:ext uri="{FF2B5EF4-FFF2-40B4-BE49-F238E27FC236}">
                <a16:creationId xmlns:a16="http://schemas.microsoft.com/office/drawing/2014/main" id="{1424AEB0-B34F-F8CD-BD88-A03903E4F233}"/>
              </a:ext>
            </a:extLst>
          </p:cNvPr>
          <p:cNvSpPr/>
          <p:nvPr/>
        </p:nvSpPr>
        <p:spPr>
          <a:xfrm>
            <a:off x="6159213" y="1479488"/>
            <a:ext cx="120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75">
            <a:extLst>
              <a:ext uri="{FF2B5EF4-FFF2-40B4-BE49-F238E27FC236}">
                <a16:creationId xmlns:a16="http://schemas.microsoft.com/office/drawing/2014/main" id="{B9A36761-74B8-89F1-12F8-565349C33852}"/>
              </a:ext>
            </a:extLst>
          </p:cNvPr>
          <p:cNvSpPr/>
          <p:nvPr/>
        </p:nvSpPr>
        <p:spPr>
          <a:xfrm>
            <a:off x="6154059" y="2990404"/>
            <a:ext cx="120300" cy="10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C344FF-CD6E-B315-1585-894099243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01" y="1216069"/>
            <a:ext cx="4129182" cy="34409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5881F3-E908-7E0E-245A-AD8D1DE9FC0B}"/>
              </a:ext>
            </a:extLst>
          </p:cNvPr>
          <p:cNvSpPr txBox="1"/>
          <p:nvPr/>
        </p:nvSpPr>
        <p:spPr>
          <a:xfrm>
            <a:off x="4685414" y="4479851"/>
            <a:ext cx="3501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lbert Sans" panose="020B0604020202020204" charset="0"/>
              </a:rPr>
              <a:t>Chi-squared test results (p &lt; 0.001)</a:t>
            </a:r>
          </a:p>
          <a:p>
            <a:endParaRPr lang="en-AE" dirty="0">
              <a:latin typeface="Albert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237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>
          <a:extLst>
            <a:ext uri="{FF2B5EF4-FFF2-40B4-BE49-F238E27FC236}">
              <a16:creationId xmlns:a16="http://schemas.microsoft.com/office/drawing/2014/main" id="{3D3D8391-859A-C692-6DF7-B0F392E08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75">
            <a:extLst>
              <a:ext uri="{FF2B5EF4-FFF2-40B4-BE49-F238E27FC236}">
                <a16:creationId xmlns:a16="http://schemas.microsoft.com/office/drawing/2014/main" id="{84C86F2D-1836-77F3-973B-28368A513C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Region and Alcohol Use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EE4381-A1AB-C04F-5866-8EC93265190B}"/>
              </a:ext>
            </a:extLst>
          </p:cNvPr>
          <p:cNvSpPr txBox="1"/>
          <p:nvPr/>
        </p:nvSpPr>
        <p:spPr>
          <a:xfrm>
            <a:off x="6400800" y="2571750"/>
            <a:ext cx="202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lbert Sans" panose="020B0604020202020204" charset="0"/>
              </a:rPr>
              <a:t>ANOVA p-value is: p &lt; 0.001</a:t>
            </a:r>
          </a:p>
          <a:p>
            <a:endParaRPr lang="en-AE" dirty="0">
              <a:latin typeface="Albert Sans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D08CE-57F5-A12C-BD0B-7C57B2003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4" y="1232474"/>
            <a:ext cx="6304346" cy="378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16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>
          <a:extLst>
            <a:ext uri="{FF2B5EF4-FFF2-40B4-BE49-F238E27FC236}">
              <a16:creationId xmlns:a16="http://schemas.microsoft.com/office/drawing/2014/main" id="{CACE2086-3632-AFF3-CF45-E437179AC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6">
            <a:extLst>
              <a:ext uri="{FF2B5EF4-FFF2-40B4-BE49-F238E27FC236}">
                <a16:creationId xmlns:a16="http://schemas.microsoft.com/office/drawing/2014/main" id="{D8C0F5F4-BA50-EB53-BD57-BE341CF860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Height and Weight by Gender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5C2AA0A-E2A5-9784-4EBA-4D340B2D4A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7325084"/>
              </p:ext>
            </p:extLst>
          </p:nvPr>
        </p:nvGraphicFramePr>
        <p:xfrm>
          <a:off x="141767" y="1159924"/>
          <a:ext cx="4192359" cy="3443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DDC2DD6-2FFB-2D34-C6CB-4A5F54D08BD9}"/>
              </a:ext>
            </a:extLst>
          </p:cNvPr>
          <p:cNvSpPr txBox="1"/>
          <p:nvPr/>
        </p:nvSpPr>
        <p:spPr>
          <a:xfrm>
            <a:off x="1164058" y="4614893"/>
            <a:ext cx="1991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5">
                    <a:lumMod val="50000"/>
                  </a:schemeClr>
                </a:solidFill>
                <a:latin typeface="Albert Sans" panose="020B0604020202020204" charset="0"/>
              </a:rPr>
              <a:t>Mean Height (cm)</a:t>
            </a:r>
            <a:endParaRPr lang="en-AE" sz="1050" dirty="0">
              <a:solidFill>
                <a:schemeClr val="accent5">
                  <a:lumMod val="50000"/>
                </a:schemeClr>
              </a:solidFill>
              <a:latin typeface="Albert Sans" panose="020B0604020202020204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D959EFB-E560-3BF6-D3EB-AE150240F2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2189883"/>
              </p:ext>
            </p:extLst>
          </p:nvPr>
        </p:nvGraphicFramePr>
        <p:xfrm>
          <a:off x="4260112" y="1171532"/>
          <a:ext cx="4163888" cy="3443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945365-95A6-28F6-DFD4-795D85A11B67}"/>
              </a:ext>
            </a:extLst>
          </p:cNvPr>
          <p:cNvSpPr txBox="1"/>
          <p:nvPr/>
        </p:nvSpPr>
        <p:spPr>
          <a:xfrm>
            <a:off x="5282403" y="4614893"/>
            <a:ext cx="1991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accent5">
                    <a:lumMod val="50000"/>
                  </a:schemeClr>
                </a:solidFill>
                <a:latin typeface="Albert Sans" panose="020B0604020202020204" charset="0"/>
              </a:rPr>
              <a:t>Mean Weight (kg)</a:t>
            </a:r>
            <a:endParaRPr lang="en-AE" sz="1050" dirty="0">
              <a:solidFill>
                <a:schemeClr val="accent5">
                  <a:lumMod val="50000"/>
                </a:schemeClr>
              </a:solidFill>
              <a:latin typeface="Albert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108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>
          <a:extLst>
            <a:ext uri="{FF2B5EF4-FFF2-40B4-BE49-F238E27FC236}">
              <a16:creationId xmlns:a16="http://schemas.microsoft.com/office/drawing/2014/main" id="{465620EB-968C-42F6-4945-27E909A97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>
            <a:extLst>
              <a:ext uri="{FF2B5EF4-FFF2-40B4-BE49-F238E27FC236}">
                <a16:creationId xmlns:a16="http://schemas.microsoft.com/office/drawing/2014/main" id="{686666CE-F824-3497-894B-328E682E0E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Correlation Analysis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E5741D-0B63-E63C-CBE5-C83B9D91C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868743"/>
              </p:ext>
            </p:extLst>
          </p:nvPr>
        </p:nvGraphicFramePr>
        <p:xfrm>
          <a:off x="613679" y="1347822"/>
          <a:ext cx="7233155" cy="341444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446631">
                  <a:extLst>
                    <a:ext uri="{9D8B030D-6E8A-4147-A177-3AD203B41FA5}">
                      <a16:colId xmlns:a16="http://schemas.microsoft.com/office/drawing/2014/main" val="2833494226"/>
                    </a:ext>
                  </a:extLst>
                </a:gridCol>
                <a:gridCol w="1446631">
                  <a:extLst>
                    <a:ext uri="{9D8B030D-6E8A-4147-A177-3AD203B41FA5}">
                      <a16:colId xmlns:a16="http://schemas.microsoft.com/office/drawing/2014/main" val="1492667461"/>
                    </a:ext>
                  </a:extLst>
                </a:gridCol>
                <a:gridCol w="1446631">
                  <a:extLst>
                    <a:ext uri="{9D8B030D-6E8A-4147-A177-3AD203B41FA5}">
                      <a16:colId xmlns:a16="http://schemas.microsoft.com/office/drawing/2014/main" val="3647667156"/>
                    </a:ext>
                  </a:extLst>
                </a:gridCol>
                <a:gridCol w="1446631">
                  <a:extLst>
                    <a:ext uri="{9D8B030D-6E8A-4147-A177-3AD203B41FA5}">
                      <a16:colId xmlns:a16="http://schemas.microsoft.com/office/drawing/2014/main" val="629758137"/>
                    </a:ext>
                  </a:extLst>
                </a:gridCol>
                <a:gridCol w="1446631">
                  <a:extLst>
                    <a:ext uri="{9D8B030D-6E8A-4147-A177-3AD203B41FA5}">
                      <a16:colId xmlns:a16="http://schemas.microsoft.com/office/drawing/2014/main" val="2729988377"/>
                    </a:ext>
                  </a:extLst>
                </a:gridCol>
              </a:tblGrid>
              <a:tr h="682889">
                <a:tc>
                  <a:txBody>
                    <a:bodyPr/>
                    <a:lstStyle/>
                    <a:p>
                      <a:pPr algn="ctr"/>
                      <a:endParaRPr lang="en-AE" dirty="0"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lbert Sans" panose="020B0604020202020204" charset="0"/>
                        </a:rPr>
                        <a:t>Drinking Status</a:t>
                      </a:r>
                      <a:endParaRPr lang="en-AE" dirty="0">
                        <a:solidFill>
                          <a:schemeClr val="tx1"/>
                        </a:solidFill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lbert Sans" panose="020B0604020202020204" charset="0"/>
                        </a:rPr>
                        <a:t>Household Income</a:t>
                      </a:r>
                      <a:endParaRPr lang="en-AE" dirty="0">
                        <a:solidFill>
                          <a:schemeClr val="tx1"/>
                        </a:solidFill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lbert Sans" panose="020B0604020202020204" charset="0"/>
                        </a:rPr>
                        <a:t>Age</a:t>
                      </a:r>
                      <a:endParaRPr lang="en-AE" dirty="0">
                        <a:solidFill>
                          <a:schemeClr val="tx1"/>
                        </a:solidFill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lbert Sans" panose="020B0604020202020204" charset="0"/>
                        </a:rPr>
                        <a:t>Gender</a:t>
                      </a:r>
                      <a:endParaRPr lang="en-AE" dirty="0">
                        <a:solidFill>
                          <a:schemeClr val="tx1"/>
                        </a:solidFill>
                        <a:latin typeface="Albert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24305"/>
                  </a:ext>
                </a:extLst>
              </a:tr>
              <a:tr h="6828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lbert Sans" panose="020B0604020202020204" charset="0"/>
                        </a:rPr>
                        <a:t>Drinking Status</a:t>
                      </a:r>
                      <a:endParaRPr lang="en-AE" b="1" dirty="0"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  <a:latin typeface="Albert Sans" panose="020B0604020202020204" charset="0"/>
                        </a:rPr>
                        <a:t>1.00</a:t>
                      </a:r>
                      <a:endParaRPr lang="en-AE" dirty="0">
                        <a:solidFill>
                          <a:srgbClr val="0070C0"/>
                        </a:solidFill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  <a:latin typeface="Albert Sans" panose="020B0604020202020204" charset="0"/>
                        </a:rPr>
                        <a:t>0.21</a:t>
                      </a:r>
                      <a:endParaRPr lang="en-AE" dirty="0">
                        <a:solidFill>
                          <a:srgbClr val="0070C0"/>
                        </a:solidFill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3300"/>
                          </a:solidFill>
                          <a:latin typeface="Albert Sans" panose="020B0604020202020204" charset="0"/>
                        </a:rPr>
                        <a:t>-0.10</a:t>
                      </a:r>
                      <a:endParaRPr lang="en-AE" dirty="0">
                        <a:solidFill>
                          <a:srgbClr val="FF3300"/>
                        </a:solidFill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lbert Sans" panose="020B0604020202020204" charset="0"/>
                        </a:rPr>
                        <a:t>-0.15</a:t>
                      </a:r>
                      <a:endParaRPr lang="en-AE" dirty="0">
                        <a:solidFill>
                          <a:srgbClr val="FF0000"/>
                        </a:solidFill>
                        <a:latin typeface="Albert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06271"/>
                  </a:ext>
                </a:extLst>
              </a:tr>
              <a:tr h="6828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lbert Sans" panose="020B0604020202020204" charset="0"/>
                        </a:rPr>
                        <a:t>Household Income</a:t>
                      </a:r>
                      <a:endParaRPr lang="en-AE" b="1" dirty="0"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  <a:latin typeface="Albert Sans" panose="020B0604020202020204" charset="0"/>
                        </a:rPr>
                        <a:t>0.21</a:t>
                      </a:r>
                      <a:endParaRPr lang="en-AE" dirty="0">
                        <a:solidFill>
                          <a:srgbClr val="0070C0"/>
                        </a:solidFill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  <a:latin typeface="Albert Sans" panose="020B0604020202020204" charset="0"/>
                        </a:rPr>
                        <a:t>1.00</a:t>
                      </a:r>
                      <a:endParaRPr lang="en-AE" dirty="0">
                        <a:solidFill>
                          <a:srgbClr val="0070C0"/>
                        </a:solidFill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lbert Sans" panose="020B0604020202020204" charset="0"/>
                        </a:rPr>
                        <a:t>-0.08</a:t>
                      </a:r>
                      <a:endParaRPr lang="en-AE" dirty="0">
                        <a:solidFill>
                          <a:srgbClr val="FF0000"/>
                        </a:solidFill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  <a:latin typeface="Albert Sans" panose="020B0604020202020204" charset="0"/>
                        </a:rPr>
                        <a:t>0.05</a:t>
                      </a:r>
                      <a:endParaRPr lang="en-AE" dirty="0">
                        <a:solidFill>
                          <a:srgbClr val="0070C0"/>
                        </a:solidFill>
                        <a:latin typeface="Albert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60448"/>
                  </a:ext>
                </a:extLst>
              </a:tr>
              <a:tr h="6828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lbert Sans" panose="020B0604020202020204" charset="0"/>
                        </a:rPr>
                        <a:t>Age</a:t>
                      </a:r>
                      <a:endParaRPr lang="en-AE" b="1" dirty="0"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lbert Sans" panose="020B0604020202020204" charset="0"/>
                        </a:rPr>
                        <a:t>-0.10</a:t>
                      </a:r>
                      <a:endParaRPr lang="en-AE" dirty="0">
                        <a:solidFill>
                          <a:srgbClr val="FF0000"/>
                        </a:solidFill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lbert Sans" panose="020B0604020202020204" charset="0"/>
                        </a:rPr>
                        <a:t>-0.08</a:t>
                      </a:r>
                      <a:endParaRPr lang="en-AE" dirty="0">
                        <a:solidFill>
                          <a:srgbClr val="FF0000"/>
                        </a:solidFill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  <a:latin typeface="Albert Sans" panose="020B0604020202020204" charset="0"/>
                        </a:rPr>
                        <a:t>1.00</a:t>
                      </a:r>
                      <a:endParaRPr lang="en-AE" dirty="0">
                        <a:solidFill>
                          <a:srgbClr val="0070C0"/>
                        </a:solidFill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  <a:latin typeface="Albert Sans" panose="020B0604020202020204" charset="0"/>
                        </a:rPr>
                        <a:t>0.03</a:t>
                      </a:r>
                      <a:endParaRPr lang="en-AE" dirty="0">
                        <a:solidFill>
                          <a:srgbClr val="0070C0"/>
                        </a:solidFill>
                        <a:latin typeface="Albert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218648"/>
                  </a:ext>
                </a:extLst>
              </a:tr>
              <a:tr h="6828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lbert Sans" panose="020B0604020202020204" charset="0"/>
                        </a:rPr>
                        <a:t>Gender</a:t>
                      </a:r>
                      <a:endParaRPr lang="en-AE" b="1" dirty="0"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  <a:latin typeface="Albert Sans" panose="020B0604020202020204" charset="0"/>
                        </a:rPr>
                        <a:t>-0.15</a:t>
                      </a:r>
                      <a:endParaRPr lang="en-AE" dirty="0">
                        <a:solidFill>
                          <a:srgbClr val="FF0000"/>
                        </a:solidFill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  <a:latin typeface="Albert Sans" panose="020B0604020202020204" charset="0"/>
                        </a:rPr>
                        <a:t>0.05</a:t>
                      </a:r>
                      <a:endParaRPr lang="en-AE" dirty="0">
                        <a:solidFill>
                          <a:srgbClr val="0070C0"/>
                        </a:solidFill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  <a:latin typeface="Albert Sans" panose="020B0604020202020204" charset="0"/>
                        </a:rPr>
                        <a:t>0.03</a:t>
                      </a:r>
                      <a:endParaRPr lang="en-AE" dirty="0">
                        <a:solidFill>
                          <a:srgbClr val="0070C0"/>
                        </a:solidFill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  <a:latin typeface="Albert Sans" panose="020B0604020202020204" charset="0"/>
                        </a:rPr>
                        <a:t>1.00</a:t>
                      </a:r>
                      <a:endParaRPr lang="en-AE" dirty="0">
                        <a:solidFill>
                          <a:srgbClr val="0070C0"/>
                        </a:solidFill>
                        <a:latin typeface="Albert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863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990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>
          <a:extLst>
            <a:ext uri="{FF2B5EF4-FFF2-40B4-BE49-F238E27FC236}">
              <a16:creationId xmlns:a16="http://schemas.microsoft.com/office/drawing/2014/main" id="{8F03528A-0BB7-9D00-1A23-2FC1B9B27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72">
            <a:extLst>
              <a:ext uri="{FF2B5EF4-FFF2-40B4-BE49-F238E27FC236}">
                <a16:creationId xmlns:a16="http://schemas.microsoft.com/office/drawing/2014/main" id="{B40E4B1F-9AE7-50F9-6957-AE5643A063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201553" y="540000"/>
            <a:ext cx="49020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E" dirty="0">
                <a:latin typeface="Anybody SemiBold" panose="020B0604020202020204" charset="0"/>
                <a:ea typeface="Calibri" panose="020F0502020204030204" pitchFamily="34" charset="0"/>
              </a:rPr>
              <a:t>D</a:t>
            </a:r>
            <a:r>
              <a:rPr lang="en-AE" dirty="0">
                <a:effectLst/>
                <a:latin typeface="Anybody SemiBold" panose="020B0604020202020204" charset="0"/>
                <a:ea typeface="Calibri" panose="020F0502020204030204" pitchFamily="34" charset="0"/>
              </a:rPr>
              <a:t>iscussion of your findings</a:t>
            </a:r>
            <a:endParaRPr lang="en-GB" dirty="0">
              <a:latin typeface="Anybody SemiBold" panose="020B0604020202020204" charset="0"/>
            </a:endParaRPr>
          </a:p>
        </p:txBody>
      </p:sp>
      <p:sp>
        <p:nvSpPr>
          <p:cNvPr id="874" name="Google Shape;874;p72">
            <a:extLst>
              <a:ext uri="{FF2B5EF4-FFF2-40B4-BE49-F238E27FC236}">
                <a16:creationId xmlns:a16="http://schemas.microsoft.com/office/drawing/2014/main" id="{3994D4B8-0EE5-0923-27DE-B6C88B0B598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 flipH="1">
            <a:off x="7200953" y="806000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876" name="Google Shape;876;p72">
            <a:extLst>
              <a:ext uri="{FF2B5EF4-FFF2-40B4-BE49-F238E27FC236}">
                <a16:creationId xmlns:a16="http://schemas.microsoft.com/office/drawing/2014/main" id="{5E32A15D-A0E6-269B-912C-DB0BA9ECC08D}"/>
              </a:ext>
            </a:extLst>
          </p:cNvPr>
          <p:cNvCxnSpPr/>
          <p:nvPr/>
        </p:nvCxnSpPr>
        <p:spPr>
          <a:xfrm rot="10800000">
            <a:off x="2003112" y="2347350"/>
            <a:ext cx="6420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84" name="Google Shape;884;p72">
            <a:extLst>
              <a:ext uri="{FF2B5EF4-FFF2-40B4-BE49-F238E27FC236}">
                <a16:creationId xmlns:a16="http://schemas.microsoft.com/office/drawing/2014/main" id="{C4AEBF11-4318-A850-B1D0-D9AE11AF777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0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0158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>
          <a:extLst>
            <a:ext uri="{FF2B5EF4-FFF2-40B4-BE49-F238E27FC236}">
              <a16:creationId xmlns:a16="http://schemas.microsoft.com/office/drawing/2014/main" id="{4CCB508C-3905-F17C-4CDB-36F0B66F0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66">
            <a:extLst>
              <a:ext uri="{FF2B5EF4-FFF2-40B4-BE49-F238E27FC236}">
                <a16:creationId xmlns:a16="http://schemas.microsoft.com/office/drawing/2014/main" id="{9105BFD1-B18A-C227-5973-D449FDFAF7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25500"/>
            <a:ext cx="3917700" cy="15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Discussion</a:t>
            </a:r>
            <a:endParaRPr dirty="0"/>
          </a:p>
        </p:txBody>
      </p:sp>
      <p:sp>
        <p:nvSpPr>
          <p:cNvPr id="737" name="Google Shape;737;p66">
            <a:extLst>
              <a:ext uri="{FF2B5EF4-FFF2-40B4-BE49-F238E27FC236}">
                <a16:creationId xmlns:a16="http://schemas.microsoft.com/office/drawing/2014/main" id="{38723421-36A2-CE78-05C4-5330A04B32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2276900"/>
            <a:ext cx="3917700" cy="11042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GB" sz="1400" dirty="0"/>
              <a:t>Key themes:</a:t>
            </a:r>
          </a:p>
          <a:p>
            <a:pPr marL="628650" lvl="1" indent="-171450"/>
            <a:r>
              <a:rPr lang="en-GB" dirty="0"/>
              <a:t>Gender gap</a:t>
            </a:r>
          </a:p>
          <a:p>
            <a:pPr marL="628650" lvl="1" indent="-171450"/>
            <a:r>
              <a:rPr lang="en-GB" dirty="0"/>
              <a:t>Regional inequality</a:t>
            </a:r>
          </a:p>
          <a:p>
            <a:pPr marL="628650" lvl="1" indent="-171450"/>
            <a:r>
              <a:rPr lang="en-GB" dirty="0"/>
              <a:t>Role of income and age</a:t>
            </a:r>
          </a:p>
          <a:p>
            <a:pPr marL="457200" lvl="1" indent="0">
              <a:buNone/>
            </a:pPr>
            <a:endParaRPr lang="en-GB" dirty="0"/>
          </a:p>
          <a:p>
            <a:pPr marL="628650" lvl="1" indent="-171450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endParaRPr dirty="0"/>
          </a:p>
        </p:txBody>
      </p:sp>
      <p:pic>
        <p:nvPicPr>
          <p:cNvPr id="745" name="Google Shape;745;p66">
            <a:extLst>
              <a:ext uri="{FF2B5EF4-FFF2-40B4-BE49-F238E27FC236}">
                <a16:creationId xmlns:a16="http://schemas.microsoft.com/office/drawing/2014/main" id="{6D2F602F-1F49-7C85-11D9-040FBC88579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067675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66">
            <a:extLst>
              <a:ext uri="{FF2B5EF4-FFF2-40B4-BE49-F238E27FC236}">
                <a16:creationId xmlns:a16="http://schemas.microsoft.com/office/drawing/2014/main" id="{638491EF-6426-6A84-B09C-F1769866C206}"/>
              </a:ext>
            </a:extLst>
          </p:cNvPr>
          <p:cNvSpPr/>
          <p:nvPr/>
        </p:nvSpPr>
        <p:spPr>
          <a:xfrm flipH="1">
            <a:off x="6653090" y="-24000"/>
            <a:ext cx="24909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37;p66">
            <a:extLst>
              <a:ext uri="{FF2B5EF4-FFF2-40B4-BE49-F238E27FC236}">
                <a16:creationId xmlns:a16="http://schemas.microsoft.com/office/drawing/2014/main" id="{6C9C6CB1-75A8-F646-DB0C-FA7DC88BA5F3}"/>
              </a:ext>
            </a:extLst>
          </p:cNvPr>
          <p:cNvSpPr txBox="1">
            <a:spLocks/>
          </p:cNvSpPr>
          <p:nvPr/>
        </p:nvSpPr>
        <p:spPr>
          <a:xfrm>
            <a:off x="720000" y="3381153"/>
            <a:ext cx="3917700" cy="139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71450" indent="-171450"/>
            <a:r>
              <a:rPr lang="en-GB" sz="1400" dirty="0"/>
              <a:t>Literature: Lewer et al. (2020), Wilsnack et al. (2000), Rehm et al.(2009)</a:t>
            </a:r>
            <a:endParaRPr lang="en-GB" dirty="0"/>
          </a:p>
          <a:p>
            <a:pPr marL="628650" lvl="1" indent="-171450"/>
            <a:endParaRPr lang="en-GB" dirty="0"/>
          </a:p>
          <a:p>
            <a:pPr marL="457200" lvl="1" indent="0">
              <a:buFont typeface="Open Sans"/>
              <a:buNone/>
            </a:pPr>
            <a:endParaRPr lang="en-GB" dirty="0"/>
          </a:p>
          <a:p>
            <a:pPr marL="0" indent="0">
              <a:buFont typeface="Albert Sans"/>
              <a:buNone/>
            </a:pP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39394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>
          <a:extLst>
            <a:ext uri="{FF2B5EF4-FFF2-40B4-BE49-F238E27FC236}">
              <a16:creationId xmlns:a16="http://schemas.microsoft.com/office/drawing/2014/main" id="{6A1A114A-8B96-9A95-9CFE-5084EB2E1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>
            <a:extLst>
              <a:ext uri="{FF2B5EF4-FFF2-40B4-BE49-F238E27FC236}">
                <a16:creationId xmlns:a16="http://schemas.microsoft.com/office/drawing/2014/main" id="{4765C728-711D-D002-BD66-9F06ED0C72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40500" y="1761713"/>
            <a:ext cx="3871202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E" dirty="0">
                <a:latin typeface="Anybody SemiBold" panose="020B0604020202020204" charset="0"/>
                <a:ea typeface="Calibri" panose="020F0502020204030204" pitchFamily="34" charset="0"/>
              </a:rPr>
              <a:t>C</a:t>
            </a:r>
            <a:r>
              <a:rPr lang="en-AE" dirty="0">
                <a:effectLst/>
                <a:latin typeface="Anybody SemiBold" panose="020B0604020202020204" charset="0"/>
                <a:ea typeface="Calibri" panose="020F0502020204030204" pitchFamily="34" charset="0"/>
              </a:rPr>
              <a:t>onclusion</a:t>
            </a:r>
            <a:endParaRPr lang="en-GB" dirty="0">
              <a:latin typeface="Anybody SemiBold" panose="020B0604020202020204" charset="0"/>
            </a:endParaRPr>
          </a:p>
        </p:txBody>
      </p:sp>
      <p:sp>
        <p:nvSpPr>
          <p:cNvPr id="266" name="Google Shape;266;p41">
            <a:extLst>
              <a:ext uri="{FF2B5EF4-FFF2-40B4-BE49-F238E27FC236}">
                <a16:creationId xmlns:a16="http://schemas.microsoft.com/office/drawing/2014/main" id="{1587D077-43F5-883E-BAC2-FFFE7BDA849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268" name="Google Shape;268;p41">
            <a:extLst>
              <a:ext uri="{FF2B5EF4-FFF2-40B4-BE49-F238E27FC236}">
                <a16:creationId xmlns:a16="http://schemas.microsoft.com/office/drawing/2014/main" id="{0C8BB952-CE52-7472-26BC-ECDEAB939624}"/>
              </a:ext>
            </a:extLst>
          </p:cNvPr>
          <p:cNvCxnSpPr/>
          <p:nvPr/>
        </p:nvCxnSpPr>
        <p:spPr>
          <a:xfrm>
            <a:off x="720000" y="3600175"/>
            <a:ext cx="64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6" name="Google Shape;276;p41">
            <a:extLst>
              <a:ext uri="{FF2B5EF4-FFF2-40B4-BE49-F238E27FC236}">
                <a16:creationId xmlns:a16="http://schemas.microsoft.com/office/drawing/2014/main" id="{CD690B06-110B-EDE0-8711-E95164815CD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29800" y="0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7743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>
          <a:extLst>
            <a:ext uri="{FF2B5EF4-FFF2-40B4-BE49-F238E27FC236}">
              <a16:creationId xmlns:a16="http://schemas.microsoft.com/office/drawing/2014/main" id="{0A340F6C-5B39-5AFE-E764-1F43566BA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85">
            <a:extLst>
              <a:ext uri="{FF2B5EF4-FFF2-40B4-BE49-F238E27FC236}">
                <a16:creationId xmlns:a16="http://schemas.microsoft.com/office/drawing/2014/main" id="{C595EC28-1881-ABA4-3B29-B71BEC4A3E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Conclusions</a:t>
            </a:r>
            <a:endParaRPr dirty="0"/>
          </a:p>
        </p:txBody>
      </p:sp>
      <p:pic>
        <p:nvPicPr>
          <p:cNvPr id="1262" name="Google Shape;1262;p85">
            <a:extLst>
              <a:ext uri="{FF2B5EF4-FFF2-40B4-BE49-F238E27FC236}">
                <a16:creationId xmlns:a16="http://schemas.microsoft.com/office/drawing/2014/main" id="{A116CBA5-5F35-C4F1-F349-29B51BCC38F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031825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85">
            <a:extLst>
              <a:ext uri="{FF2B5EF4-FFF2-40B4-BE49-F238E27FC236}">
                <a16:creationId xmlns:a16="http://schemas.microsoft.com/office/drawing/2014/main" id="{9B084995-CD0C-CF08-71F2-8DDC65F45974}"/>
              </a:ext>
            </a:extLst>
          </p:cNvPr>
          <p:cNvSpPr/>
          <p:nvPr/>
        </p:nvSpPr>
        <p:spPr>
          <a:xfrm flipH="1">
            <a:off x="6617128" y="-24000"/>
            <a:ext cx="33051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3012EAD-9579-291B-8AB1-F003A0AE34F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29662" y="2582851"/>
            <a:ext cx="4340050" cy="634500"/>
          </a:xfrm>
          <a:ln>
            <a:noFill/>
          </a:ln>
        </p:spPr>
        <p:txBody>
          <a:bodyPr/>
          <a:lstStyle/>
          <a:p>
            <a:r>
              <a:rPr lang="en-US" dirty="0"/>
              <a:t>Income and region influence drinking patterns</a:t>
            </a:r>
            <a:endParaRPr lang="en-A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56BA05D-7F79-4445-3B01-037DAA3EB6D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29662" y="1449800"/>
            <a:ext cx="3780067" cy="480600"/>
          </a:xfrm>
        </p:spPr>
        <p:txBody>
          <a:bodyPr/>
          <a:lstStyle/>
          <a:p>
            <a:r>
              <a:rPr lang="en-US" dirty="0"/>
              <a:t>Key findings summarized</a:t>
            </a:r>
            <a:endParaRPr lang="en-AE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64B9A1D-FE3F-68A8-79AA-90E93303E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963" y="1948351"/>
            <a:ext cx="3864828" cy="634500"/>
          </a:xfrm>
          <a:ln>
            <a:noFill/>
          </a:ln>
        </p:spPr>
        <p:txBody>
          <a:bodyPr/>
          <a:lstStyle/>
          <a:p>
            <a:r>
              <a:rPr lang="en-US" dirty="0"/>
              <a:t>Men and younger people drink more</a:t>
            </a:r>
            <a:endParaRPr lang="en-AE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6B388C30-369F-FD9D-FE64-0B32F54C6AFC}"/>
              </a:ext>
            </a:extLst>
          </p:cNvPr>
          <p:cNvSpPr txBox="1">
            <a:spLocks/>
          </p:cNvSpPr>
          <p:nvPr/>
        </p:nvSpPr>
        <p:spPr>
          <a:xfrm>
            <a:off x="529662" y="3227355"/>
            <a:ext cx="434005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-US" dirty="0"/>
              <a:t>Gender differences in height/weight are confirmed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180705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>
          <a:extLst>
            <a:ext uri="{FF2B5EF4-FFF2-40B4-BE49-F238E27FC236}">
              <a16:creationId xmlns:a16="http://schemas.microsoft.com/office/drawing/2014/main" id="{B1147F10-B9D9-266C-30F8-60DD10D3F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77">
            <a:extLst>
              <a:ext uri="{FF2B5EF4-FFF2-40B4-BE49-F238E27FC236}">
                <a16:creationId xmlns:a16="http://schemas.microsoft.com/office/drawing/2014/main" id="{DA55A31B-6379-DA1D-5EFB-5B5F39E7E4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Recommendations</a:t>
            </a:r>
            <a:endParaRPr dirty="0"/>
          </a:p>
        </p:txBody>
      </p:sp>
      <p:sp>
        <p:nvSpPr>
          <p:cNvPr id="989" name="Google Shape;989;p77">
            <a:extLst>
              <a:ext uri="{FF2B5EF4-FFF2-40B4-BE49-F238E27FC236}">
                <a16:creationId xmlns:a16="http://schemas.microsoft.com/office/drawing/2014/main" id="{BEDC1AF4-AA0A-4F40-A2D5-5D5D347D00A1}"/>
              </a:ext>
            </a:extLst>
          </p:cNvPr>
          <p:cNvSpPr txBox="1"/>
          <p:nvPr/>
        </p:nvSpPr>
        <p:spPr>
          <a:xfrm>
            <a:off x="1167250" y="3088305"/>
            <a:ext cx="19035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Gender-specific campaigns</a:t>
            </a:r>
            <a:endParaRPr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991" name="Google Shape;991;p77">
            <a:extLst>
              <a:ext uri="{FF2B5EF4-FFF2-40B4-BE49-F238E27FC236}">
                <a16:creationId xmlns:a16="http://schemas.microsoft.com/office/drawing/2014/main" id="{99BEC36B-6668-ED90-F978-2E8073928E4E}"/>
              </a:ext>
            </a:extLst>
          </p:cNvPr>
          <p:cNvSpPr txBox="1"/>
          <p:nvPr/>
        </p:nvSpPr>
        <p:spPr>
          <a:xfrm>
            <a:off x="5355099" y="2401634"/>
            <a:ext cx="10554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03</a:t>
            </a:r>
            <a:endParaRPr sz="340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992" name="Google Shape;992;p77">
            <a:extLst>
              <a:ext uri="{FF2B5EF4-FFF2-40B4-BE49-F238E27FC236}">
                <a16:creationId xmlns:a16="http://schemas.microsoft.com/office/drawing/2014/main" id="{F8E6B3B7-2C30-885C-B37D-5205176EAA46}"/>
              </a:ext>
            </a:extLst>
          </p:cNvPr>
          <p:cNvSpPr txBox="1"/>
          <p:nvPr/>
        </p:nvSpPr>
        <p:spPr>
          <a:xfrm>
            <a:off x="3451585" y="2401634"/>
            <a:ext cx="10554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02</a:t>
            </a:r>
            <a:endParaRPr sz="340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sp>
        <p:nvSpPr>
          <p:cNvPr id="993" name="Google Shape;993;p77">
            <a:extLst>
              <a:ext uri="{FF2B5EF4-FFF2-40B4-BE49-F238E27FC236}">
                <a16:creationId xmlns:a16="http://schemas.microsoft.com/office/drawing/2014/main" id="{F51360E1-91AF-3AF2-A480-454230F786BE}"/>
              </a:ext>
            </a:extLst>
          </p:cNvPr>
          <p:cNvSpPr txBox="1"/>
          <p:nvPr/>
        </p:nvSpPr>
        <p:spPr>
          <a:xfrm>
            <a:off x="1548087" y="2401634"/>
            <a:ext cx="10554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01</a:t>
            </a:r>
            <a:endParaRPr sz="3400" dirty="0">
              <a:solidFill>
                <a:schemeClr val="dk1"/>
              </a:solidFill>
              <a:latin typeface="Anybody SemiBold"/>
              <a:ea typeface="Anybody SemiBold"/>
              <a:cs typeface="Anybody SemiBold"/>
              <a:sym typeface="Anybody SemiBold"/>
            </a:endParaRPr>
          </a:p>
        </p:txBody>
      </p:sp>
      <p:grpSp>
        <p:nvGrpSpPr>
          <p:cNvPr id="999" name="Google Shape;999;p77">
            <a:extLst>
              <a:ext uri="{FF2B5EF4-FFF2-40B4-BE49-F238E27FC236}">
                <a16:creationId xmlns:a16="http://schemas.microsoft.com/office/drawing/2014/main" id="{1FB91DAE-0A3F-D3A4-08CA-AF803852674F}"/>
              </a:ext>
            </a:extLst>
          </p:cNvPr>
          <p:cNvGrpSpPr/>
          <p:nvPr/>
        </p:nvGrpSpPr>
        <p:grpSpPr>
          <a:xfrm>
            <a:off x="3742450" y="1666459"/>
            <a:ext cx="473675" cy="496225"/>
            <a:chOff x="2515375" y="1119225"/>
            <a:chExt cx="473675" cy="496225"/>
          </a:xfrm>
        </p:grpSpPr>
        <p:sp>
          <p:nvSpPr>
            <p:cNvPr id="1000" name="Google Shape;1000;p77">
              <a:extLst>
                <a:ext uri="{FF2B5EF4-FFF2-40B4-BE49-F238E27FC236}">
                  <a16:creationId xmlns:a16="http://schemas.microsoft.com/office/drawing/2014/main" id="{F6D3CFDB-9826-928D-9F63-A719BC727706}"/>
                </a:ext>
              </a:extLst>
            </p:cNvPr>
            <p:cNvSpPr/>
            <p:nvPr/>
          </p:nvSpPr>
          <p:spPr>
            <a:xfrm>
              <a:off x="2515375" y="1119225"/>
              <a:ext cx="473675" cy="496225"/>
            </a:xfrm>
            <a:custGeom>
              <a:avLst/>
              <a:gdLst/>
              <a:ahLst/>
              <a:cxnLst/>
              <a:rect l="l" t="t" r="r" b="b"/>
              <a:pathLst>
                <a:path w="18947" h="19849" extrusionOk="0">
                  <a:moveTo>
                    <a:pt x="3720" y="1976"/>
                  </a:moveTo>
                  <a:lnTo>
                    <a:pt x="3720" y="3720"/>
                  </a:lnTo>
                  <a:lnTo>
                    <a:pt x="1976" y="3720"/>
                  </a:lnTo>
                  <a:lnTo>
                    <a:pt x="3720" y="1976"/>
                  </a:lnTo>
                  <a:close/>
                  <a:moveTo>
                    <a:pt x="13425" y="4184"/>
                  </a:moveTo>
                  <a:lnTo>
                    <a:pt x="13425" y="8748"/>
                  </a:lnTo>
                  <a:lnTo>
                    <a:pt x="11275" y="8748"/>
                  </a:lnTo>
                  <a:lnTo>
                    <a:pt x="11275" y="6830"/>
                  </a:lnTo>
                  <a:cubicBezTo>
                    <a:pt x="11275" y="5521"/>
                    <a:pt x="12205" y="4447"/>
                    <a:pt x="13425" y="4184"/>
                  </a:cubicBezTo>
                  <a:close/>
                  <a:moveTo>
                    <a:pt x="14588" y="4184"/>
                  </a:moveTo>
                  <a:cubicBezTo>
                    <a:pt x="15808" y="4447"/>
                    <a:pt x="16738" y="5521"/>
                    <a:pt x="16738" y="6830"/>
                  </a:cubicBezTo>
                  <a:lnTo>
                    <a:pt x="16738" y="8748"/>
                  </a:lnTo>
                  <a:lnTo>
                    <a:pt x="14588" y="8748"/>
                  </a:lnTo>
                  <a:lnTo>
                    <a:pt x="14588" y="4184"/>
                  </a:lnTo>
                  <a:close/>
                  <a:moveTo>
                    <a:pt x="17784" y="9910"/>
                  </a:moveTo>
                  <a:lnTo>
                    <a:pt x="17784" y="15343"/>
                  </a:lnTo>
                  <a:lnTo>
                    <a:pt x="10199" y="15343"/>
                  </a:lnTo>
                  <a:lnTo>
                    <a:pt x="10199" y="9910"/>
                  </a:lnTo>
                  <a:close/>
                  <a:moveTo>
                    <a:pt x="13425" y="1162"/>
                  </a:moveTo>
                  <a:lnTo>
                    <a:pt x="13425" y="2994"/>
                  </a:lnTo>
                  <a:cubicBezTo>
                    <a:pt x="11566" y="3285"/>
                    <a:pt x="10113" y="4882"/>
                    <a:pt x="10113" y="6830"/>
                  </a:cubicBezTo>
                  <a:lnTo>
                    <a:pt x="10113" y="8748"/>
                  </a:lnTo>
                  <a:lnTo>
                    <a:pt x="9618" y="8748"/>
                  </a:lnTo>
                  <a:cubicBezTo>
                    <a:pt x="9299" y="8748"/>
                    <a:pt x="9036" y="9008"/>
                    <a:pt x="9036" y="9329"/>
                  </a:cubicBezTo>
                  <a:lnTo>
                    <a:pt x="9036" y="15924"/>
                  </a:lnTo>
                  <a:cubicBezTo>
                    <a:pt x="9036" y="16245"/>
                    <a:pt x="9299" y="16505"/>
                    <a:pt x="9618" y="16505"/>
                  </a:cubicBezTo>
                  <a:lnTo>
                    <a:pt x="13425" y="16505"/>
                  </a:lnTo>
                  <a:lnTo>
                    <a:pt x="13425" y="18686"/>
                  </a:lnTo>
                  <a:lnTo>
                    <a:pt x="1163" y="18686"/>
                  </a:lnTo>
                  <a:lnTo>
                    <a:pt x="1163" y="4882"/>
                  </a:lnTo>
                  <a:lnTo>
                    <a:pt x="4301" y="4882"/>
                  </a:lnTo>
                  <a:cubicBezTo>
                    <a:pt x="4619" y="4882"/>
                    <a:pt x="4882" y="4622"/>
                    <a:pt x="4882" y="4301"/>
                  </a:cubicBezTo>
                  <a:lnTo>
                    <a:pt x="4882" y="1162"/>
                  </a:lnTo>
                  <a:close/>
                  <a:moveTo>
                    <a:pt x="4301" y="0"/>
                  </a:moveTo>
                  <a:cubicBezTo>
                    <a:pt x="4127" y="0"/>
                    <a:pt x="3980" y="58"/>
                    <a:pt x="3894" y="174"/>
                  </a:cubicBezTo>
                  <a:lnTo>
                    <a:pt x="175" y="3894"/>
                  </a:lnTo>
                  <a:cubicBezTo>
                    <a:pt x="58" y="3982"/>
                    <a:pt x="0" y="4157"/>
                    <a:pt x="0" y="4301"/>
                  </a:cubicBezTo>
                  <a:lnTo>
                    <a:pt x="0" y="19267"/>
                  </a:lnTo>
                  <a:cubicBezTo>
                    <a:pt x="0" y="19586"/>
                    <a:pt x="261" y="19848"/>
                    <a:pt x="581" y="19848"/>
                  </a:cubicBezTo>
                  <a:lnTo>
                    <a:pt x="14007" y="19848"/>
                  </a:lnTo>
                  <a:cubicBezTo>
                    <a:pt x="14325" y="19848"/>
                    <a:pt x="14588" y="19586"/>
                    <a:pt x="14588" y="19267"/>
                  </a:cubicBezTo>
                  <a:lnTo>
                    <a:pt x="14588" y="16505"/>
                  </a:lnTo>
                  <a:lnTo>
                    <a:pt x="18365" y="16505"/>
                  </a:lnTo>
                  <a:cubicBezTo>
                    <a:pt x="18684" y="16505"/>
                    <a:pt x="18947" y="16245"/>
                    <a:pt x="18947" y="15924"/>
                  </a:cubicBezTo>
                  <a:lnTo>
                    <a:pt x="18947" y="9329"/>
                  </a:lnTo>
                  <a:cubicBezTo>
                    <a:pt x="18947" y="9008"/>
                    <a:pt x="18684" y="8748"/>
                    <a:pt x="18365" y="8748"/>
                  </a:cubicBezTo>
                  <a:lnTo>
                    <a:pt x="17901" y="8748"/>
                  </a:lnTo>
                  <a:lnTo>
                    <a:pt x="17901" y="6830"/>
                  </a:lnTo>
                  <a:cubicBezTo>
                    <a:pt x="17901" y="4882"/>
                    <a:pt x="16448" y="3285"/>
                    <a:pt x="14588" y="2994"/>
                  </a:cubicBezTo>
                  <a:lnTo>
                    <a:pt x="14588" y="581"/>
                  </a:lnTo>
                  <a:cubicBezTo>
                    <a:pt x="14588" y="263"/>
                    <a:pt x="14325" y="0"/>
                    <a:pt x="140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77">
              <a:extLst>
                <a:ext uri="{FF2B5EF4-FFF2-40B4-BE49-F238E27FC236}">
                  <a16:creationId xmlns:a16="http://schemas.microsoft.com/office/drawing/2014/main" id="{1DD3E549-1808-3D9F-5B48-7C12761478F5}"/>
                </a:ext>
              </a:extLst>
            </p:cNvPr>
            <p:cNvSpPr/>
            <p:nvPr/>
          </p:nvSpPr>
          <p:spPr>
            <a:xfrm>
              <a:off x="2573475" y="1305200"/>
              <a:ext cx="138775" cy="29075"/>
            </a:xfrm>
            <a:custGeom>
              <a:avLst/>
              <a:gdLst/>
              <a:ahLst/>
              <a:cxnLst/>
              <a:rect l="l" t="t" r="r" b="b"/>
              <a:pathLst>
                <a:path w="5551" h="1163" extrusionOk="0">
                  <a:moveTo>
                    <a:pt x="582" y="0"/>
                  </a:moveTo>
                  <a:cubicBezTo>
                    <a:pt x="261" y="0"/>
                    <a:pt x="1" y="263"/>
                    <a:pt x="1" y="581"/>
                  </a:cubicBezTo>
                  <a:cubicBezTo>
                    <a:pt x="1" y="902"/>
                    <a:pt x="261" y="1162"/>
                    <a:pt x="582" y="1162"/>
                  </a:cubicBezTo>
                  <a:lnTo>
                    <a:pt x="4969" y="1162"/>
                  </a:lnTo>
                  <a:cubicBezTo>
                    <a:pt x="5318" y="1162"/>
                    <a:pt x="5550" y="902"/>
                    <a:pt x="5550" y="581"/>
                  </a:cubicBezTo>
                  <a:cubicBezTo>
                    <a:pt x="5550" y="263"/>
                    <a:pt x="5318" y="0"/>
                    <a:pt x="49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77">
              <a:extLst>
                <a:ext uri="{FF2B5EF4-FFF2-40B4-BE49-F238E27FC236}">
                  <a16:creationId xmlns:a16="http://schemas.microsoft.com/office/drawing/2014/main" id="{F9886474-9A7C-6F36-E005-F7676C38B03E}"/>
                </a:ext>
              </a:extLst>
            </p:cNvPr>
            <p:cNvSpPr/>
            <p:nvPr/>
          </p:nvSpPr>
          <p:spPr>
            <a:xfrm>
              <a:off x="2573475" y="1363300"/>
              <a:ext cx="138775" cy="29100"/>
            </a:xfrm>
            <a:custGeom>
              <a:avLst/>
              <a:gdLst/>
              <a:ahLst/>
              <a:cxnLst/>
              <a:rect l="l" t="t" r="r" b="b"/>
              <a:pathLst>
                <a:path w="5551" h="1164" extrusionOk="0">
                  <a:moveTo>
                    <a:pt x="582" y="1"/>
                  </a:moveTo>
                  <a:cubicBezTo>
                    <a:pt x="261" y="1"/>
                    <a:pt x="1" y="264"/>
                    <a:pt x="1" y="582"/>
                  </a:cubicBezTo>
                  <a:cubicBezTo>
                    <a:pt x="1" y="903"/>
                    <a:pt x="261" y="1163"/>
                    <a:pt x="582" y="1163"/>
                  </a:cubicBezTo>
                  <a:lnTo>
                    <a:pt x="4969" y="1163"/>
                  </a:lnTo>
                  <a:cubicBezTo>
                    <a:pt x="5318" y="1163"/>
                    <a:pt x="5550" y="903"/>
                    <a:pt x="5550" y="582"/>
                  </a:cubicBezTo>
                  <a:cubicBezTo>
                    <a:pt x="5550" y="264"/>
                    <a:pt x="5318" y="1"/>
                    <a:pt x="4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77">
              <a:extLst>
                <a:ext uri="{FF2B5EF4-FFF2-40B4-BE49-F238E27FC236}">
                  <a16:creationId xmlns:a16="http://schemas.microsoft.com/office/drawing/2014/main" id="{45344A94-A59B-98FF-E93B-E8586C09F3C2}"/>
                </a:ext>
              </a:extLst>
            </p:cNvPr>
            <p:cNvSpPr/>
            <p:nvPr/>
          </p:nvSpPr>
          <p:spPr>
            <a:xfrm>
              <a:off x="2573475" y="1421425"/>
              <a:ext cx="138775" cy="29075"/>
            </a:xfrm>
            <a:custGeom>
              <a:avLst/>
              <a:gdLst/>
              <a:ahLst/>
              <a:cxnLst/>
              <a:rect l="l" t="t" r="r" b="b"/>
              <a:pathLst>
                <a:path w="5551" h="1163" extrusionOk="0">
                  <a:moveTo>
                    <a:pt x="582" y="1"/>
                  </a:moveTo>
                  <a:cubicBezTo>
                    <a:pt x="261" y="1"/>
                    <a:pt x="1" y="263"/>
                    <a:pt x="1" y="582"/>
                  </a:cubicBezTo>
                  <a:cubicBezTo>
                    <a:pt x="1" y="903"/>
                    <a:pt x="261" y="1163"/>
                    <a:pt x="582" y="1163"/>
                  </a:cubicBezTo>
                  <a:lnTo>
                    <a:pt x="4969" y="1163"/>
                  </a:lnTo>
                  <a:cubicBezTo>
                    <a:pt x="5318" y="1163"/>
                    <a:pt x="5550" y="903"/>
                    <a:pt x="5550" y="582"/>
                  </a:cubicBezTo>
                  <a:cubicBezTo>
                    <a:pt x="5550" y="263"/>
                    <a:pt x="5318" y="1"/>
                    <a:pt x="49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77">
              <a:extLst>
                <a:ext uri="{FF2B5EF4-FFF2-40B4-BE49-F238E27FC236}">
                  <a16:creationId xmlns:a16="http://schemas.microsoft.com/office/drawing/2014/main" id="{423E3BA5-D4AC-2F01-C35B-851AA2615D93}"/>
                </a:ext>
              </a:extLst>
            </p:cNvPr>
            <p:cNvSpPr/>
            <p:nvPr/>
          </p:nvSpPr>
          <p:spPr>
            <a:xfrm>
              <a:off x="2573475" y="1479550"/>
              <a:ext cx="138775" cy="29075"/>
            </a:xfrm>
            <a:custGeom>
              <a:avLst/>
              <a:gdLst/>
              <a:ahLst/>
              <a:cxnLst/>
              <a:rect l="l" t="t" r="r" b="b"/>
              <a:pathLst>
                <a:path w="5551" h="1163" extrusionOk="0">
                  <a:moveTo>
                    <a:pt x="582" y="0"/>
                  </a:moveTo>
                  <a:cubicBezTo>
                    <a:pt x="261" y="0"/>
                    <a:pt x="1" y="263"/>
                    <a:pt x="1" y="581"/>
                  </a:cubicBezTo>
                  <a:cubicBezTo>
                    <a:pt x="1" y="902"/>
                    <a:pt x="261" y="1163"/>
                    <a:pt x="582" y="1163"/>
                  </a:cubicBezTo>
                  <a:lnTo>
                    <a:pt x="4969" y="1163"/>
                  </a:lnTo>
                  <a:cubicBezTo>
                    <a:pt x="5318" y="1163"/>
                    <a:pt x="5550" y="902"/>
                    <a:pt x="5550" y="581"/>
                  </a:cubicBezTo>
                  <a:cubicBezTo>
                    <a:pt x="5550" y="263"/>
                    <a:pt x="5318" y="0"/>
                    <a:pt x="49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77">
              <a:extLst>
                <a:ext uri="{FF2B5EF4-FFF2-40B4-BE49-F238E27FC236}">
                  <a16:creationId xmlns:a16="http://schemas.microsoft.com/office/drawing/2014/main" id="{4B47FD85-5B4E-80F6-559A-CBD4554FE2C4}"/>
                </a:ext>
              </a:extLst>
            </p:cNvPr>
            <p:cNvSpPr/>
            <p:nvPr/>
          </p:nvSpPr>
          <p:spPr>
            <a:xfrm>
              <a:off x="2851000" y="1419975"/>
              <a:ext cx="29075" cy="29075"/>
            </a:xfrm>
            <a:custGeom>
              <a:avLst/>
              <a:gdLst/>
              <a:ahLst/>
              <a:cxnLst/>
              <a:rect l="l" t="t" r="r" b="b"/>
              <a:pathLst>
                <a:path w="1163" h="1163" extrusionOk="0">
                  <a:moveTo>
                    <a:pt x="582" y="0"/>
                  </a:moveTo>
                  <a:cubicBezTo>
                    <a:pt x="261" y="0"/>
                    <a:pt x="0" y="263"/>
                    <a:pt x="0" y="582"/>
                  </a:cubicBezTo>
                  <a:cubicBezTo>
                    <a:pt x="0" y="902"/>
                    <a:pt x="261" y="1163"/>
                    <a:pt x="582" y="1163"/>
                  </a:cubicBezTo>
                  <a:cubicBezTo>
                    <a:pt x="900" y="1163"/>
                    <a:pt x="1163" y="902"/>
                    <a:pt x="1163" y="582"/>
                  </a:cubicBezTo>
                  <a:cubicBezTo>
                    <a:pt x="1163" y="263"/>
                    <a:pt x="900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77">
              <a:extLst>
                <a:ext uri="{FF2B5EF4-FFF2-40B4-BE49-F238E27FC236}">
                  <a16:creationId xmlns:a16="http://schemas.microsoft.com/office/drawing/2014/main" id="{1EA6FC8E-58E6-6BE8-6B84-6E962FCD7466}"/>
                </a:ext>
              </a:extLst>
            </p:cNvPr>
            <p:cNvSpPr/>
            <p:nvPr/>
          </p:nvSpPr>
          <p:spPr>
            <a:xfrm>
              <a:off x="2792875" y="1419975"/>
              <a:ext cx="29100" cy="29075"/>
            </a:xfrm>
            <a:custGeom>
              <a:avLst/>
              <a:gdLst/>
              <a:ahLst/>
              <a:cxnLst/>
              <a:rect l="l" t="t" r="r" b="b"/>
              <a:pathLst>
                <a:path w="1164" h="1163" extrusionOk="0">
                  <a:moveTo>
                    <a:pt x="582" y="0"/>
                  </a:moveTo>
                  <a:cubicBezTo>
                    <a:pt x="261" y="0"/>
                    <a:pt x="1" y="263"/>
                    <a:pt x="1" y="582"/>
                  </a:cubicBezTo>
                  <a:cubicBezTo>
                    <a:pt x="1" y="902"/>
                    <a:pt x="261" y="1163"/>
                    <a:pt x="582" y="1163"/>
                  </a:cubicBezTo>
                  <a:cubicBezTo>
                    <a:pt x="900" y="1163"/>
                    <a:pt x="1163" y="902"/>
                    <a:pt x="1163" y="582"/>
                  </a:cubicBezTo>
                  <a:cubicBezTo>
                    <a:pt x="1163" y="263"/>
                    <a:pt x="900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77">
              <a:extLst>
                <a:ext uri="{FF2B5EF4-FFF2-40B4-BE49-F238E27FC236}">
                  <a16:creationId xmlns:a16="http://schemas.microsoft.com/office/drawing/2014/main" id="{D4E28581-FE4A-4D1B-05E4-E70346A667EA}"/>
                </a:ext>
              </a:extLst>
            </p:cNvPr>
            <p:cNvSpPr/>
            <p:nvPr/>
          </p:nvSpPr>
          <p:spPr>
            <a:xfrm>
              <a:off x="2909125" y="1419975"/>
              <a:ext cx="29075" cy="29075"/>
            </a:xfrm>
            <a:custGeom>
              <a:avLst/>
              <a:gdLst/>
              <a:ahLst/>
              <a:cxnLst/>
              <a:rect l="l" t="t" r="r" b="b"/>
              <a:pathLst>
                <a:path w="1163" h="1163" extrusionOk="0">
                  <a:moveTo>
                    <a:pt x="581" y="0"/>
                  </a:moveTo>
                  <a:cubicBezTo>
                    <a:pt x="261" y="0"/>
                    <a:pt x="0" y="263"/>
                    <a:pt x="0" y="582"/>
                  </a:cubicBezTo>
                  <a:cubicBezTo>
                    <a:pt x="0" y="902"/>
                    <a:pt x="261" y="1163"/>
                    <a:pt x="581" y="1163"/>
                  </a:cubicBezTo>
                  <a:cubicBezTo>
                    <a:pt x="900" y="1163"/>
                    <a:pt x="1163" y="902"/>
                    <a:pt x="1163" y="582"/>
                  </a:cubicBezTo>
                  <a:cubicBezTo>
                    <a:pt x="1163" y="263"/>
                    <a:pt x="900" y="0"/>
                    <a:pt x="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1" name="Google Shape;1021;p77">
            <a:extLst>
              <a:ext uri="{FF2B5EF4-FFF2-40B4-BE49-F238E27FC236}">
                <a16:creationId xmlns:a16="http://schemas.microsoft.com/office/drawing/2014/main" id="{8CE21C6A-F9D3-CE1E-49DB-2276E5032614}"/>
              </a:ext>
            </a:extLst>
          </p:cNvPr>
          <p:cNvCxnSpPr>
            <a:stCxn id="993" idx="3"/>
            <a:endCxn id="992" idx="1"/>
          </p:cNvCxnSpPr>
          <p:nvPr/>
        </p:nvCxnSpPr>
        <p:spPr>
          <a:xfrm>
            <a:off x="2603487" y="2733284"/>
            <a:ext cx="848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022" name="Google Shape;1022;p77">
            <a:extLst>
              <a:ext uri="{FF2B5EF4-FFF2-40B4-BE49-F238E27FC236}">
                <a16:creationId xmlns:a16="http://schemas.microsoft.com/office/drawing/2014/main" id="{A716AA2A-D9FE-AF81-B650-7F73F476D576}"/>
              </a:ext>
            </a:extLst>
          </p:cNvPr>
          <p:cNvCxnSpPr>
            <a:stCxn id="992" idx="3"/>
            <a:endCxn id="991" idx="1"/>
          </p:cNvCxnSpPr>
          <p:nvPr/>
        </p:nvCxnSpPr>
        <p:spPr>
          <a:xfrm>
            <a:off x="4506985" y="2733284"/>
            <a:ext cx="848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" name="Google Shape;989;p77">
            <a:extLst>
              <a:ext uri="{FF2B5EF4-FFF2-40B4-BE49-F238E27FC236}">
                <a16:creationId xmlns:a16="http://schemas.microsoft.com/office/drawing/2014/main" id="{353647D1-B3A4-8B9B-C9DB-7A3D1BBD4568}"/>
              </a:ext>
            </a:extLst>
          </p:cNvPr>
          <p:cNvSpPr txBox="1"/>
          <p:nvPr/>
        </p:nvSpPr>
        <p:spPr>
          <a:xfrm>
            <a:off x="3072537" y="3088305"/>
            <a:ext cx="19035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Regional policies</a:t>
            </a:r>
            <a:endParaRPr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" name="Google Shape;989;p77">
            <a:extLst>
              <a:ext uri="{FF2B5EF4-FFF2-40B4-BE49-F238E27FC236}">
                <a16:creationId xmlns:a16="http://schemas.microsoft.com/office/drawing/2014/main" id="{DAC54C2A-3C88-23E1-0B90-77CFC17A4FB3}"/>
              </a:ext>
            </a:extLst>
          </p:cNvPr>
          <p:cNvSpPr txBox="1"/>
          <p:nvPr/>
        </p:nvSpPr>
        <p:spPr>
          <a:xfrm>
            <a:off x="4941962" y="3071805"/>
            <a:ext cx="1903500" cy="770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Continued monitoring throught surveys</a:t>
            </a:r>
            <a:endParaRPr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5" name="Google Shape;11468;p106">
            <a:extLst>
              <a:ext uri="{FF2B5EF4-FFF2-40B4-BE49-F238E27FC236}">
                <a16:creationId xmlns:a16="http://schemas.microsoft.com/office/drawing/2014/main" id="{32A8DC74-D779-3584-2E71-05CED96E36D0}"/>
              </a:ext>
            </a:extLst>
          </p:cNvPr>
          <p:cNvGrpSpPr/>
          <p:nvPr/>
        </p:nvGrpSpPr>
        <p:grpSpPr>
          <a:xfrm>
            <a:off x="5671842" y="1830923"/>
            <a:ext cx="421914" cy="420796"/>
            <a:chOff x="-937025" y="2064750"/>
            <a:chExt cx="292225" cy="291450"/>
          </a:xfrm>
          <a:solidFill>
            <a:schemeClr val="tx1"/>
          </a:solidFill>
        </p:grpSpPr>
        <p:sp>
          <p:nvSpPr>
            <p:cNvPr id="6" name="Google Shape;11469;p106">
              <a:extLst>
                <a:ext uri="{FF2B5EF4-FFF2-40B4-BE49-F238E27FC236}">
                  <a16:creationId xmlns:a16="http://schemas.microsoft.com/office/drawing/2014/main" id="{FEE475AA-8F58-C88E-6F50-92ED9EAA94EB}"/>
                </a:ext>
              </a:extLst>
            </p:cNvPr>
            <p:cNvSpPr/>
            <p:nvPr/>
          </p:nvSpPr>
          <p:spPr>
            <a:xfrm>
              <a:off x="-834625" y="2134850"/>
              <a:ext cx="86650" cy="85075"/>
            </a:xfrm>
            <a:custGeom>
              <a:avLst/>
              <a:gdLst/>
              <a:ahLst/>
              <a:cxnLst/>
              <a:rect l="l" t="t" r="r" b="b"/>
              <a:pathLst>
                <a:path w="3466" h="3403" extrusionOk="0">
                  <a:moveTo>
                    <a:pt x="1702" y="599"/>
                  </a:moveTo>
                  <a:cubicBezTo>
                    <a:pt x="1922" y="599"/>
                    <a:pt x="2080" y="788"/>
                    <a:pt x="2080" y="977"/>
                  </a:cubicBezTo>
                  <a:cubicBezTo>
                    <a:pt x="2080" y="1166"/>
                    <a:pt x="1922" y="1324"/>
                    <a:pt x="1702" y="1324"/>
                  </a:cubicBezTo>
                  <a:cubicBezTo>
                    <a:pt x="1512" y="1324"/>
                    <a:pt x="1355" y="1166"/>
                    <a:pt x="1355" y="977"/>
                  </a:cubicBezTo>
                  <a:cubicBezTo>
                    <a:pt x="1355" y="788"/>
                    <a:pt x="1512" y="599"/>
                    <a:pt x="1702" y="599"/>
                  </a:cubicBezTo>
                  <a:close/>
                  <a:moveTo>
                    <a:pt x="1765" y="2048"/>
                  </a:moveTo>
                  <a:cubicBezTo>
                    <a:pt x="2174" y="2048"/>
                    <a:pt x="2584" y="2300"/>
                    <a:pt x="2741" y="2710"/>
                  </a:cubicBezTo>
                  <a:lnTo>
                    <a:pt x="756" y="2710"/>
                  </a:lnTo>
                  <a:cubicBezTo>
                    <a:pt x="914" y="2300"/>
                    <a:pt x="1292" y="2048"/>
                    <a:pt x="1765" y="2048"/>
                  </a:cubicBezTo>
                  <a:close/>
                  <a:moveTo>
                    <a:pt x="1702" y="0"/>
                  </a:moveTo>
                  <a:cubicBezTo>
                    <a:pt x="1166" y="0"/>
                    <a:pt x="693" y="441"/>
                    <a:pt x="693" y="1009"/>
                  </a:cubicBezTo>
                  <a:cubicBezTo>
                    <a:pt x="693" y="1198"/>
                    <a:pt x="788" y="1387"/>
                    <a:pt x="851" y="1576"/>
                  </a:cubicBezTo>
                  <a:cubicBezTo>
                    <a:pt x="347" y="1891"/>
                    <a:pt x="0" y="2426"/>
                    <a:pt x="0" y="3056"/>
                  </a:cubicBezTo>
                  <a:cubicBezTo>
                    <a:pt x="0" y="3245"/>
                    <a:pt x="158" y="3403"/>
                    <a:pt x="347" y="3403"/>
                  </a:cubicBezTo>
                  <a:lnTo>
                    <a:pt x="3088" y="3403"/>
                  </a:lnTo>
                  <a:cubicBezTo>
                    <a:pt x="3308" y="3403"/>
                    <a:pt x="3466" y="3245"/>
                    <a:pt x="3466" y="3056"/>
                  </a:cubicBezTo>
                  <a:cubicBezTo>
                    <a:pt x="3434" y="2426"/>
                    <a:pt x="3088" y="1828"/>
                    <a:pt x="2584" y="1576"/>
                  </a:cubicBezTo>
                  <a:cubicBezTo>
                    <a:pt x="2710" y="1387"/>
                    <a:pt x="2741" y="1198"/>
                    <a:pt x="2741" y="1009"/>
                  </a:cubicBezTo>
                  <a:cubicBezTo>
                    <a:pt x="2741" y="441"/>
                    <a:pt x="2269" y="0"/>
                    <a:pt x="170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470;p106">
              <a:extLst>
                <a:ext uri="{FF2B5EF4-FFF2-40B4-BE49-F238E27FC236}">
                  <a16:creationId xmlns:a16="http://schemas.microsoft.com/office/drawing/2014/main" id="{807E55BE-476C-341D-9E1E-D48CD41016DB}"/>
                </a:ext>
              </a:extLst>
            </p:cNvPr>
            <p:cNvSpPr/>
            <p:nvPr/>
          </p:nvSpPr>
          <p:spPr>
            <a:xfrm>
              <a:off x="-936225" y="2304975"/>
              <a:ext cx="289850" cy="51225"/>
            </a:xfrm>
            <a:custGeom>
              <a:avLst/>
              <a:gdLst/>
              <a:ahLst/>
              <a:cxnLst/>
              <a:rect l="l" t="t" r="r" b="b"/>
              <a:pathLst>
                <a:path w="11594" h="2049" extrusionOk="0">
                  <a:moveTo>
                    <a:pt x="3056" y="662"/>
                  </a:moveTo>
                  <a:cubicBezTo>
                    <a:pt x="3277" y="662"/>
                    <a:pt x="3434" y="820"/>
                    <a:pt x="3434" y="1009"/>
                  </a:cubicBezTo>
                  <a:cubicBezTo>
                    <a:pt x="3434" y="1229"/>
                    <a:pt x="3277" y="1387"/>
                    <a:pt x="3056" y="1387"/>
                  </a:cubicBezTo>
                  <a:lnTo>
                    <a:pt x="1008" y="1387"/>
                  </a:lnTo>
                  <a:cubicBezTo>
                    <a:pt x="819" y="1387"/>
                    <a:pt x="662" y="1229"/>
                    <a:pt x="662" y="1009"/>
                  </a:cubicBez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586" y="693"/>
                  </a:moveTo>
                  <a:cubicBezTo>
                    <a:pt x="10775" y="693"/>
                    <a:pt x="10932" y="851"/>
                    <a:pt x="10932" y="1072"/>
                  </a:cubicBezTo>
                  <a:cubicBezTo>
                    <a:pt x="10901" y="1229"/>
                    <a:pt x="10775" y="1387"/>
                    <a:pt x="10586" y="1387"/>
                  </a:cubicBezTo>
                  <a:lnTo>
                    <a:pt x="4001" y="1387"/>
                  </a:lnTo>
                  <a:cubicBezTo>
                    <a:pt x="4096" y="1166"/>
                    <a:pt x="4096" y="914"/>
                    <a:pt x="4001" y="693"/>
                  </a:cubicBez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cubicBezTo>
                    <a:pt x="0" y="1576"/>
                    <a:pt x="473" y="2048"/>
                    <a:pt x="1008" y="2048"/>
                  </a:cubicBezTo>
                  <a:lnTo>
                    <a:pt x="10586" y="2048"/>
                  </a:lnTo>
                  <a:cubicBezTo>
                    <a:pt x="11121" y="2048"/>
                    <a:pt x="11594" y="1576"/>
                    <a:pt x="11594" y="1009"/>
                  </a:cubicBezTo>
                  <a:cubicBezTo>
                    <a:pt x="11594" y="473"/>
                    <a:pt x="11121" y="0"/>
                    <a:pt x="105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471;p106">
              <a:extLst>
                <a:ext uri="{FF2B5EF4-FFF2-40B4-BE49-F238E27FC236}">
                  <a16:creationId xmlns:a16="http://schemas.microsoft.com/office/drawing/2014/main" id="{BF208EF7-EE0E-E1C2-AE09-2D2E3BA31B84}"/>
                </a:ext>
              </a:extLst>
            </p:cNvPr>
            <p:cNvSpPr/>
            <p:nvPr/>
          </p:nvSpPr>
          <p:spPr>
            <a:xfrm>
              <a:off x="-937025" y="2064750"/>
              <a:ext cx="292225" cy="223125"/>
            </a:xfrm>
            <a:custGeom>
              <a:avLst/>
              <a:gdLst/>
              <a:ahLst/>
              <a:cxnLst/>
              <a:rect l="l" t="t" r="r" b="b"/>
              <a:pathLst>
                <a:path w="11689" h="8925" extrusionOk="0">
                  <a:moveTo>
                    <a:pt x="3813" y="662"/>
                  </a:moveTo>
                  <a:cubicBezTo>
                    <a:pt x="4002" y="662"/>
                    <a:pt x="4159" y="820"/>
                    <a:pt x="4159" y="1009"/>
                  </a:cubicBezTo>
                  <a:lnTo>
                    <a:pt x="4159" y="1355"/>
                  </a:lnTo>
                  <a:lnTo>
                    <a:pt x="3813" y="1355"/>
                  </a:lnTo>
                  <a:cubicBezTo>
                    <a:pt x="3246" y="1355"/>
                    <a:pt x="2773" y="1828"/>
                    <a:pt x="2773" y="2395"/>
                  </a:cubicBezTo>
                  <a:lnTo>
                    <a:pt x="2773" y="4978"/>
                  </a:lnTo>
                  <a:lnTo>
                    <a:pt x="2080" y="5703"/>
                  </a:lnTo>
                  <a:lnTo>
                    <a:pt x="2080" y="5199"/>
                  </a:lnTo>
                  <a:cubicBezTo>
                    <a:pt x="2080" y="4978"/>
                    <a:pt x="1922" y="4821"/>
                    <a:pt x="1702" y="4821"/>
                  </a:cubicBezTo>
                  <a:lnTo>
                    <a:pt x="1040" y="4821"/>
                  </a:lnTo>
                  <a:cubicBezTo>
                    <a:pt x="851" y="4821"/>
                    <a:pt x="694" y="4663"/>
                    <a:pt x="694" y="4474"/>
                  </a:cubicBezTo>
                  <a:lnTo>
                    <a:pt x="694" y="1009"/>
                  </a:ln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lnTo>
                    <a:pt x="10996" y="4474"/>
                  </a:lnTo>
                  <a:cubicBezTo>
                    <a:pt x="10996" y="4695"/>
                    <a:pt x="10838" y="4852"/>
                    <a:pt x="10649" y="4852"/>
                  </a:cubicBezTo>
                  <a:lnTo>
                    <a:pt x="9893" y="4852"/>
                  </a:lnTo>
                  <a:cubicBezTo>
                    <a:pt x="9704" y="4852"/>
                    <a:pt x="9547" y="5010"/>
                    <a:pt x="9547" y="5199"/>
                  </a:cubicBezTo>
                  <a:lnTo>
                    <a:pt x="9547" y="5703"/>
                  </a:lnTo>
                  <a:lnTo>
                    <a:pt x="8885" y="5010"/>
                  </a:lnTo>
                  <a:lnTo>
                    <a:pt x="8885" y="2395"/>
                  </a:lnTo>
                  <a:cubicBezTo>
                    <a:pt x="8885" y="1859"/>
                    <a:pt x="8412" y="1387"/>
                    <a:pt x="7845" y="1387"/>
                  </a:cubicBezTo>
                  <a:lnTo>
                    <a:pt x="7499" y="1387"/>
                  </a:lnTo>
                  <a:lnTo>
                    <a:pt x="7499" y="1009"/>
                  </a:lnTo>
                  <a:cubicBezTo>
                    <a:pt x="7499" y="820"/>
                    <a:pt x="7656" y="662"/>
                    <a:pt x="7845" y="662"/>
                  </a:cubicBezTo>
                  <a:close/>
                  <a:moveTo>
                    <a:pt x="7845" y="2048"/>
                  </a:moveTo>
                  <a:cubicBezTo>
                    <a:pt x="8066" y="2048"/>
                    <a:pt x="8223" y="2206"/>
                    <a:pt x="8223" y="2395"/>
                  </a:cubicBezTo>
                  <a:lnTo>
                    <a:pt x="8223" y="6522"/>
                  </a:lnTo>
                  <a:cubicBezTo>
                    <a:pt x="8223" y="6742"/>
                    <a:pt x="8066" y="6900"/>
                    <a:pt x="7845" y="6900"/>
                  </a:cubicBezTo>
                  <a:lnTo>
                    <a:pt x="6711" y="6900"/>
                  </a:lnTo>
                  <a:cubicBezTo>
                    <a:pt x="6585" y="6900"/>
                    <a:pt x="6491" y="6931"/>
                    <a:pt x="6428" y="7057"/>
                  </a:cubicBezTo>
                  <a:lnTo>
                    <a:pt x="5798" y="8003"/>
                  </a:lnTo>
                  <a:lnTo>
                    <a:pt x="5167" y="7057"/>
                  </a:lnTo>
                  <a:cubicBezTo>
                    <a:pt x="5104" y="6963"/>
                    <a:pt x="5010" y="6900"/>
                    <a:pt x="4915" y="6900"/>
                  </a:cubicBezTo>
                  <a:lnTo>
                    <a:pt x="3750" y="6900"/>
                  </a:lnTo>
                  <a:cubicBezTo>
                    <a:pt x="3561" y="6900"/>
                    <a:pt x="3403" y="6742"/>
                    <a:pt x="3403" y="6522"/>
                  </a:cubicBezTo>
                  <a:lnTo>
                    <a:pt x="3403" y="2395"/>
                  </a:lnTo>
                  <a:cubicBezTo>
                    <a:pt x="3403" y="2206"/>
                    <a:pt x="3561" y="2048"/>
                    <a:pt x="3750" y="2048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4474"/>
                  </a:lnTo>
                  <a:cubicBezTo>
                    <a:pt x="1" y="5041"/>
                    <a:pt x="473" y="5514"/>
                    <a:pt x="1009" y="5514"/>
                  </a:cubicBezTo>
                  <a:lnTo>
                    <a:pt x="1355" y="5514"/>
                  </a:lnTo>
                  <a:lnTo>
                    <a:pt x="1355" y="6522"/>
                  </a:lnTo>
                  <a:cubicBezTo>
                    <a:pt x="1355" y="6736"/>
                    <a:pt x="1544" y="6877"/>
                    <a:pt x="1724" y="6877"/>
                  </a:cubicBezTo>
                  <a:cubicBezTo>
                    <a:pt x="1809" y="6877"/>
                    <a:pt x="1893" y="6845"/>
                    <a:pt x="1954" y="6774"/>
                  </a:cubicBezTo>
                  <a:lnTo>
                    <a:pt x="2742" y="5986"/>
                  </a:lnTo>
                  <a:lnTo>
                    <a:pt x="2742" y="6522"/>
                  </a:lnTo>
                  <a:cubicBezTo>
                    <a:pt x="2742" y="7089"/>
                    <a:pt x="3214" y="7562"/>
                    <a:pt x="3781" y="7562"/>
                  </a:cubicBezTo>
                  <a:lnTo>
                    <a:pt x="4726" y="7562"/>
                  </a:lnTo>
                  <a:lnTo>
                    <a:pt x="5545" y="8759"/>
                  </a:lnTo>
                  <a:cubicBezTo>
                    <a:pt x="5608" y="8869"/>
                    <a:pt x="5719" y="8924"/>
                    <a:pt x="5825" y="8924"/>
                  </a:cubicBezTo>
                  <a:cubicBezTo>
                    <a:pt x="5931" y="8924"/>
                    <a:pt x="6034" y="8869"/>
                    <a:pt x="6081" y="8759"/>
                  </a:cubicBezTo>
                  <a:lnTo>
                    <a:pt x="6932" y="7562"/>
                  </a:lnTo>
                  <a:lnTo>
                    <a:pt x="7877" y="7562"/>
                  </a:lnTo>
                  <a:cubicBezTo>
                    <a:pt x="8412" y="7562"/>
                    <a:pt x="8885" y="7089"/>
                    <a:pt x="8885" y="6522"/>
                  </a:cubicBezTo>
                  <a:lnTo>
                    <a:pt x="8885" y="5986"/>
                  </a:lnTo>
                  <a:lnTo>
                    <a:pt x="9673" y="6774"/>
                  </a:lnTo>
                  <a:cubicBezTo>
                    <a:pt x="9733" y="6845"/>
                    <a:pt x="9817" y="6877"/>
                    <a:pt x="9903" y="6877"/>
                  </a:cubicBezTo>
                  <a:cubicBezTo>
                    <a:pt x="10083" y="6877"/>
                    <a:pt x="10271" y="6736"/>
                    <a:pt x="10271" y="6522"/>
                  </a:cubicBezTo>
                  <a:lnTo>
                    <a:pt x="10271" y="5514"/>
                  </a:lnTo>
                  <a:lnTo>
                    <a:pt x="10649" y="5514"/>
                  </a:lnTo>
                  <a:cubicBezTo>
                    <a:pt x="11216" y="5514"/>
                    <a:pt x="11689" y="5041"/>
                    <a:pt x="11689" y="4474"/>
                  </a:cubicBezTo>
                  <a:lnTo>
                    <a:pt x="11689" y="1009"/>
                  </a:lnTo>
                  <a:cubicBezTo>
                    <a:pt x="11689" y="441"/>
                    <a:pt x="11216" y="0"/>
                    <a:pt x="10649" y="0"/>
                  </a:cubicBezTo>
                  <a:lnTo>
                    <a:pt x="7845" y="0"/>
                  </a:lnTo>
                  <a:cubicBezTo>
                    <a:pt x="7310" y="0"/>
                    <a:pt x="6837" y="473"/>
                    <a:pt x="6837" y="1009"/>
                  </a:cubicBezTo>
                  <a:lnTo>
                    <a:pt x="6837" y="1387"/>
                  </a:lnTo>
                  <a:lnTo>
                    <a:pt x="4789" y="1387"/>
                  </a:lnTo>
                  <a:lnTo>
                    <a:pt x="4789" y="1009"/>
                  </a:lnTo>
                  <a:cubicBezTo>
                    <a:pt x="4789" y="473"/>
                    <a:pt x="4317" y="0"/>
                    <a:pt x="37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1513;p106">
            <a:extLst>
              <a:ext uri="{FF2B5EF4-FFF2-40B4-BE49-F238E27FC236}">
                <a16:creationId xmlns:a16="http://schemas.microsoft.com/office/drawing/2014/main" id="{CC857FA6-BAB9-35AF-7A8C-B59D5BCD61B0}"/>
              </a:ext>
            </a:extLst>
          </p:cNvPr>
          <p:cNvGrpSpPr/>
          <p:nvPr/>
        </p:nvGrpSpPr>
        <p:grpSpPr>
          <a:xfrm>
            <a:off x="1855416" y="1873850"/>
            <a:ext cx="409531" cy="410617"/>
            <a:chOff x="6679825" y="2693700"/>
            <a:chExt cx="257875" cy="258575"/>
          </a:xfrm>
          <a:solidFill>
            <a:schemeClr val="tx1"/>
          </a:solidFill>
        </p:grpSpPr>
        <p:sp>
          <p:nvSpPr>
            <p:cNvPr id="10" name="Google Shape;11514;p106">
              <a:extLst>
                <a:ext uri="{FF2B5EF4-FFF2-40B4-BE49-F238E27FC236}">
                  <a16:creationId xmlns:a16="http://schemas.microsoft.com/office/drawing/2014/main" id="{B5FEE4D4-0940-54CB-5853-447A42E89DC1}"/>
                </a:ext>
              </a:extLst>
            </p:cNvPr>
            <p:cNvSpPr/>
            <p:nvPr/>
          </p:nvSpPr>
          <p:spPr>
            <a:xfrm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15;p106">
              <a:extLst>
                <a:ext uri="{FF2B5EF4-FFF2-40B4-BE49-F238E27FC236}">
                  <a16:creationId xmlns:a16="http://schemas.microsoft.com/office/drawing/2014/main" id="{E46700FC-03B7-2802-DDE2-1255C8D0C8AD}"/>
                </a:ext>
              </a:extLst>
            </p:cNvPr>
            <p:cNvSpPr/>
            <p:nvPr/>
          </p:nvSpPr>
          <p:spPr>
            <a:xfrm flipH="1">
              <a:off x="6679825" y="2693700"/>
              <a:ext cx="257875" cy="258575"/>
            </a:xfrm>
            <a:custGeom>
              <a:avLst/>
              <a:gdLst/>
              <a:ahLst/>
              <a:cxnLst/>
              <a:rect l="l" t="t" r="r" b="b"/>
              <a:pathLst>
                <a:path w="10315" h="10343" extrusionOk="0">
                  <a:moveTo>
                    <a:pt x="5102" y="670"/>
                  </a:moveTo>
                  <a:cubicBezTo>
                    <a:pt x="5604" y="670"/>
                    <a:pt x="6022" y="1088"/>
                    <a:pt x="6022" y="1562"/>
                  </a:cubicBezTo>
                  <a:cubicBezTo>
                    <a:pt x="6022" y="2063"/>
                    <a:pt x="5604" y="2481"/>
                    <a:pt x="5102" y="2481"/>
                  </a:cubicBezTo>
                  <a:cubicBezTo>
                    <a:pt x="4600" y="2481"/>
                    <a:pt x="4182" y="2063"/>
                    <a:pt x="4182" y="1562"/>
                  </a:cubicBezTo>
                  <a:cubicBezTo>
                    <a:pt x="4182" y="1088"/>
                    <a:pt x="4600" y="670"/>
                    <a:pt x="5102" y="670"/>
                  </a:cubicBezTo>
                  <a:close/>
                  <a:moveTo>
                    <a:pt x="1757" y="1896"/>
                  </a:moveTo>
                  <a:cubicBezTo>
                    <a:pt x="2063" y="1896"/>
                    <a:pt x="2342" y="2175"/>
                    <a:pt x="2342" y="2481"/>
                  </a:cubicBezTo>
                  <a:cubicBezTo>
                    <a:pt x="2342" y="2788"/>
                    <a:pt x="2063" y="3067"/>
                    <a:pt x="1757" y="3067"/>
                  </a:cubicBezTo>
                  <a:cubicBezTo>
                    <a:pt x="1422" y="3067"/>
                    <a:pt x="1143" y="2788"/>
                    <a:pt x="1143" y="2481"/>
                  </a:cubicBezTo>
                  <a:cubicBezTo>
                    <a:pt x="1143" y="2119"/>
                    <a:pt x="1422" y="1896"/>
                    <a:pt x="1757" y="1896"/>
                  </a:cubicBezTo>
                  <a:close/>
                  <a:moveTo>
                    <a:pt x="8447" y="1896"/>
                  </a:moveTo>
                  <a:cubicBezTo>
                    <a:pt x="8781" y="1896"/>
                    <a:pt x="9032" y="2175"/>
                    <a:pt x="9032" y="2481"/>
                  </a:cubicBezTo>
                  <a:cubicBezTo>
                    <a:pt x="9032" y="2788"/>
                    <a:pt x="8753" y="3067"/>
                    <a:pt x="8447" y="3067"/>
                  </a:cubicBezTo>
                  <a:cubicBezTo>
                    <a:pt x="8112" y="3067"/>
                    <a:pt x="7834" y="2788"/>
                    <a:pt x="7834" y="2481"/>
                  </a:cubicBezTo>
                  <a:cubicBezTo>
                    <a:pt x="7834" y="2119"/>
                    <a:pt x="8112" y="1896"/>
                    <a:pt x="8447" y="1896"/>
                  </a:cubicBezTo>
                  <a:close/>
                  <a:moveTo>
                    <a:pt x="1701" y="3624"/>
                  </a:moveTo>
                  <a:cubicBezTo>
                    <a:pt x="2370" y="3624"/>
                    <a:pt x="2927" y="4182"/>
                    <a:pt x="2927" y="4851"/>
                  </a:cubicBezTo>
                  <a:lnTo>
                    <a:pt x="2927" y="6412"/>
                  </a:lnTo>
                  <a:cubicBezTo>
                    <a:pt x="2955" y="6635"/>
                    <a:pt x="2816" y="6719"/>
                    <a:pt x="2649" y="6719"/>
                  </a:cubicBezTo>
                  <a:cubicBezTo>
                    <a:pt x="2481" y="6719"/>
                    <a:pt x="2342" y="6858"/>
                    <a:pt x="2342" y="7053"/>
                  </a:cubicBezTo>
                  <a:lnTo>
                    <a:pt x="2342" y="8865"/>
                  </a:lnTo>
                  <a:cubicBezTo>
                    <a:pt x="2342" y="9032"/>
                    <a:pt x="2203" y="9172"/>
                    <a:pt x="2035" y="9172"/>
                  </a:cubicBezTo>
                  <a:lnTo>
                    <a:pt x="1422" y="9172"/>
                  </a:lnTo>
                  <a:cubicBezTo>
                    <a:pt x="1255" y="9172"/>
                    <a:pt x="1116" y="9032"/>
                    <a:pt x="1116" y="8865"/>
                  </a:cubicBezTo>
                  <a:lnTo>
                    <a:pt x="1116" y="7053"/>
                  </a:lnTo>
                  <a:cubicBezTo>
                    <a:pt x="1116" y="6858"/>
                    <a:pt x="976" y="6719"/>
                    <a:pt x="809" y="6719"/>
                  </a:cubicBezTo>
                  <a:cubicBezTo>
                    <a:pt x="642" y="6719"/>
                    <a:pt x="502" y="6579"/>
                    <a:pt x="502" y="6412"/>
                  </a:cubicBezTo>
                  <a:lnTo>
                    <a:pt x="502" y="4851"/>
                  </a:lnTo>
                  <a:cubicBezTo>
                    <a:pt x="502" y="4182"/>
                    <a:pt x="1060" y="3624"/>
                    <a:pt x="1701" y="3624"/>
                  </a:cubicBezTo>
                  <a:close/>
                  <a:moveTo>
                    <a:pt x="8391" y="3624"/>
                  </a:moveTo>
                  <a:cubicBezTo>
                    <a:pt x="9060" y="3624"/>
                    <a:pt x="9618" y="4182"/>
                    <a:pt x="9618" y="4851"/>
                  </a:cubicBezTo>
                  <a:lnTo>
                    <a:pt x="9618" y="6440"/>
                  </a:lnTo>
                  <a:lnTo>
                    <a:pt x="9645" y="6440"/>
                  </a:lnTo>
                  <a:cubicBezTo>
                    <a:pt x="9645" y="6635"/>
                    <a:pt x="9506" y="6774"/>
                    <a:pt x="9339" y="6774"/>
                  </a:cubicBezTo>
                  <a:cubicBezTo>
                    <a:pt x="9172" y="6774"/>
                    <a:pt x="9032" y="6914"/>
                    <a:pt x="9032" y="7081"/>
                  </a:cubicBezTo>
                  <a:lnTo>
                    <a:pt x="9032" y="8893"/>
                  </a:lnTo>
                  <a:cubicBezTo>
                    <a:pt x="9032" y="9060"/>
                    <a:pt x="8893" y="9199"/>
                    <a:pt x="8726" y="9199"/>
                  </a:cubicBezTo>
                  <a:lnTo>
                    <a:pt x="8112" y="9199"/>
                  </a:lnTo>
                  <a:cubicBezTo>
                    <a:pt x="7945" y="9199"/>
                    <a:pt x="7806" y="9060"/>
                    <a:pt x="7806" y="8893"/>
                  </a:cubicBezTo>
                  <a:lnTo>
                    <a:pt x="7806" y="7053"/>
                  </a:lnTo>
                  <a:cubicBezTo>
                    <a:pt x="7806" y="6858"/>
                    <a:pt x="7666" y="6719"/>
                    <a:pt x="7499" y="6719"/>
                  </a:cubicBezTo>
                  <a:cubicBezTo>
                    <a:pt x="7332" y="6719"/>
                    <a:pt x="7192" y="6579"/>
                    <a:pt x="7192" y="6412"/>
                  </a:cubicBezTo>
                  <a:lnTo>
                    <a:pt x="7192" y="4851"/>
                  </a:lnTo>
                  <a:cubicBezTo>
                    <a:pt x="7192" y="4182"/>
                    <a:pt x="7750" y="3624"/>
                    <a:pt x="8391" y="3624"/>
                  </a:cubicBezTo>
                  <a:close/>
                  <a:moveTo>
                    <a:pt x="5381" y="3095"/>
                  </a:moveTo>
                  <a:cubicBezTo>
                    <a:pt x="6077" y="3234"/>
                    <a:pt x="6635" y="3875"/>
                    <a:pt x="6635" y="4600"/>
                  </a:cubicBezTo>
                  <a:lnTo>
                    <a:pt x="6635" y="6440"/>
                  </a:lnTo>
                  <a:cubicBezTo>
                    <a:pt x="6663" y="6635"/>
                    <a:pt x="6523" y="6719"/>
                    <a:pt x="6356" y="6719"/>
                  </a:cubicBezTo>
                  <a:cubicBezTo>
                    <a:pt x="6161" y="6719"/>
                    <a:pt x="6022" y="6858"/>
                    <a:pt x="6022" y="7053"/>
                  </a:cubicBezTo>
                  <a:lnTo>
                    <a:pt x="6022" y="9478"/>
                  </a:lnTo>
                  <a:cubicBezTo>
                    <a:pt x="6022" y="9645"/>
                    <a:pt x="5882" y="9785"/>
                    <a:pt x="5715" y="9785"/>
                  </a:cubicBezTo>
                  <a:lnTo>
                    <a:pt x="4461" y="9785"/>
                  </a:lnTo>
                  <a:cubicBezTo>
                    <a:pt x="4293" y="9785"/>
                    <a:pt x="4154" y="9645"/>
                    <a:pt x="4154" y="9478"/>
                  </a:cubicBezTo>
                  <a:lnTo>
                    <a:pt x="4154" y="7053"/>
                  </a:lnTo>
                  <a:cubicBezTo>
                    <a:pt x="4154" y="6858"/>
                    <a:pt x="4015" y="6719"/>
                    <a:pt x="3847" y="6719"/>
                  </a:cubicBezTo>
                  <a:cubicBezTo>
                    <a:pt x="3652" y="6719"/>
                    <a:pt x="3513" y="6579"/>
                    <a:pt x="3513" y="6412"/>
                  </a:cubicBezTo>
                  <a:lnTo>
                    <a:pt x="3513" y="4851"/>
                  </a:lnTo>
                  <a:lnTo>
                    <a:pt x="3513" y="4600"/>
                  </a:lnTo>
                  <a:cubicBezTo>
                    <a:pt x="3513" y="3875"/>
                    <a:pt x="4043" y="3234"/>
                    <a:pt x="4739" y="3095"/>
                  </a:cubicBezTo>
                  <a:lnTo>
                    <a:pt x="4739" y="5185"/>
                  </a:lnTo>
                  <a:cubicBezTo>
                    <a:pt x="4739" y="5381"/>
                    <a:pt x="4879" y="5520"/>
                    <a:pt x="5046" y="5520"/>
                  </a:cubicBezTo>
                  <a:cubicBezTo>
                    <a:pt x="5241" y="5520"/>
                    <a:pt x="5381" y="5381"/>
                    <a:pt x="5381" y="5185"/>
                  </a:cubicBezTo>
                  <a:lnTo>
                    <a:pt x="5381" y="3095"/>
                  </a:lnTo>
                  <a:close/>
                  <a:moveTo>
                    <a:pt x="5130" y="1"/>
                  </a:moveTo>
                  <a:cubicBezTo>
                    <a:pt x="4293" y="1"/>
                    <a:pt x="3624" y="670"/>
                    <a:pt x="3624" y="1506"/>
                  </a:cubicBezTo>
                  <a:cubicBezTo>
                    <a:pt x="3624" y="1952"/>
                    <a:pt x="3847" y="2370"/>
                    <a:pt x="4154" y="2649"/>
                  </a:cubicBezTo>
                  <a:cubicBezTo>
                    <a:pt x="3736" y="2872"/>
                    <a:pt x="3373" y="3234"/>
                    <a:pt x="3206" y="3652"/>
                  </a:cubicBezTo>
                  <a:cubicBezTo>
                    <a:pt x="3067" y="3485"/>
                    <a:pt x="2900" y="3346"/>
                    <a:pt x="2677" y="3234"/>
                  </a:cubicBezTo>
                  <a:cubicBezTo>
                    <a:pt x="2900" y="3039"/>
                    <a:pt x="3039" y="2732"/>
                    <a:pt x="3039" y="2398"/>
                  </a:cubicBezTo>
                  <a:cubicBezTo>
                    <a:pt x="3039" y="1757"/>
                    <a:pt x="2481" y="1199"/>
                    <a:pt x="1812" y="1199"/>
                  </a:cubicBezTo>
                  <a:cubicBezTo>
                    <a:pt x="1143" y="1199"/>
                    <a:pt x="586" y="1757"/>
                    <a:pt x="586" y="2398"/>
                  </a:cubicBezTo>
                  <a:cubicBezTo>
                    <a:pt x="586" y="2732"/>
                    <a:pt x="725" y="3039"/>
                    <a:pt x="948" y="3234"/>
                  </a:cubicBezTo>
                  <a:cubicBezTo>
                    <a:pt x="391" y="3569"/>
                    <a:pt x="1" y="4154"/>
                    <a:pt x="1" y="4851"/>
                  </a:cubicBezTo>
                  <a:lnTo>
                    <a:pt x="1" y="6412"/>
                  </a:lnTo>
                  <a:cubicBezTo>
                    <a:pt x="1" y="6802"/>
                    <a:pt x="251" y="7137"/>
                    <a:pt x="586" y="7276"/>
                  </a:cubicBezTo>
                  <a:lnTo>
                    <a:pt x="586" y="8865"/>
                  </a:lnTo>
                  <a:cubicBezTo>
                    <a:pt x="586" y="9339"/>
                    <a:pt x="1004" y="9757"/>
                    <a:pt x="1506" y="9757"/>
                  </a:cubicBezTo>
                  <a:lnTo>
                    <a:pt x="2091" y="9757"/>
                  </a:lnTo>
                  <a:cubicBezTo>
                    <a:pt x="2593" y="9757"/>
                    <a:pt x="3011" y="9339"/>
                    <a:pt x="3011" y="8865"/>
                  </a:cubicBezTo>
                  <a:lnTo>
                    <a:pt x="3011" y="7276"/>
                  </a:lnTo>
                  <a:cubicBezTo>
                    <a:pt x="3095" y="7248"/>
                    <a:pt x="3206" y="7192"/>
                    <a:pt x="3318" y="7109"/>
                  </a:cubicBezTo>
                  <a:cubicBezTo>
                    <a:pt x="3429" y="7192"/>
                    <a:pt x="3485" y="7248"/>
                    <a:pt x="3624" y="7276"/>
                  </a:cubicBezTo>
                  <a:lnTo>
                    <a:pt x="3624" y="9450"/>
                  </a:lnTo>
                  <a:cubicBezTo>
                    <a:pt x="3624" y="9924"/>
                    <a:pt x="4043" y="10342"/>
                    <a:pt x="4544" y="10342"/>
                  </a:cubicBezTo>
                  <a:lnTo>
                    <a:pt x="5799" y="10342"/>
                  </a:lnTo>
                  <a:cubicBezTo>
                    <a:pt x="6273" y="10342"/>
                    <a:pt x="6691" y="9924"/>
                    <a:pt x="6691" y="9450"/>
                  </a:cubicBezTo>
                  <a:lnTo>
                    <a:pt x="6691" y="7276"/>
                  </a:lnTo>
                  <a:cubicBezTo>
                    <a:pt x="6802" y="7248"/>
                    <a:pt x="6914" y="7192"/>
                    <a:pt x="6997" y="7109"/>
                  </a:cubicBezTo>
                  <a:cubicBezTo>
                    <a:pt x="7109" y="7192"/>
                    <a:pt x="7192" y="7248"/>
                    <a:pt x="7332" y="7276"/>
                  </a:cubicBezTo>
                  <a:lnTo>
                    <a:pt x="7332" y="8865"/>
                  </a:lnTo>
                  <a:cubicBezTo>
                    <a:pt x="7332" y="9339"/>
                    <a:pt x="7750" y="9757"/>
                    <a:pt x="8224" y="9757"/>
                  </a:cubicBezTo>
                  <a:lnTo>
                    <a:pt x="8809" y="9757"/>
                  </a:lnTo>
                  <a:cubicBezTo>
                    <a:pt x="9311" y="9757"/>
                    <a:pt x="9729" y="9339"/>
                    <a:pt x="9729" y="8865"/>
                  </a:cubicBezTo>
                  <a:lnTo>
                    <a:pt x="9729" y="7276"/>
                  </a:lnTo>
                  <a:cubicBezTo>
                    <a:pt x="10064" y="7137"/>
                    <a:pt x="10314" y="6830"/>
                    <a:pt x="10314" y="6412"/>
                  </a:cubicBezTo>
                  <a:lnTo>
                    <a:pt x="10314" y="4851"/>
                  </a:lnTo>
                  <a:cubicBezTo>
                    <a:pt x="10287" y="4210"/>
                    <a:pt x="9896" y="3596"/>
                    <a:pt x="9339" y="3318"/>
                  </a:cubicBezTo>
                  <a:cubicBezTo>
                    <a:pt x="9562" y="3095"/>
                    <a:pt x="9701" y="2788"/>
                    <a:pt x="9701" y="2481"/>
                  </a:cubicBezTo>
                  <a:cubicBezTo>
                    <a:pt x="9701" y="1812"/>
                    <a:pt x="9144" y="1255"/>
                    <a:pt x="8475" y="1255"/>
                  </a:cubicBezTo>
                  <a:cubicBezTo>
                    <a:pt x="7806" y="1255"/>
                    <a:pt x="7248" y="1812"/>
                    <a:pt x="7248" y="2481"/>
                  </a:cubicBezTo>
                  <a:cubicBezTo>
                    <a:pt x="7248" y="2788"/>
                    <a:pt x="7388" y="3095"/>
                    <a:pt x="7611" y="3318"/>
                  </a:cubicBezTo>
                  <a:cubicBezTo>
                    <a:pt x="7388" y="3429"/>
                    <a:pt x="7220" y="3569"/>
                    <a:pt x="7081" y="3736"/>
                  </a:cubicBezTo>
                  <a:cubicBezTo>
                    <a:pt x="6969" y="3485"/>
                    <a:pt x="6802" y="3290"/>
                    <a:pt x="6635" y="3067"/>
                  </a:cubicBezTo>
                  <a:cubicBezTo>
                    <a:pt x="6496" y="2927"/>
                    <a:pt x="6300" y="2788"/>
                    <a:pt x="6105" y="2677"/>
                  </a:cubicBezTo>
                  <a:cubicBezTo>
                    <a:pt x="6440" y="2370"/>
                    <a:pt x="6663" y="1952"/>
                    <a:pt x="6663" y="1534"/>
                  </a:cubicBezTo>
                  <a:cubicBezTo>
                    <a:pt x="6663" y="1116"/>
                    <a:pt x="6496" y="725"/>
                    <a:pt x="6217" y="447"/>
                  </a:cubicBezTo>
                  <a:cubicBezTo>
                    <a:pt x="5938" y="168"/>
                    <a:pt x="5520" y="1"/>
                    <a:pt x="51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4464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>
          <a:extLst>
            <a:ext uri="{FF2B5EF4-FFF2-40B4-BE49-F238E27FC236}">
              <a16:creationId xmlns:a16="http://schemas.microsoft.com/office/drawing/2014/main" id="{954F4415-BBBD-8CB0-BAF3-C9D0BBE2D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>
            <a:extLst>
              <a:ext uri="{FF2B5EF4-FFF2-40B4-BE49-F238E27FC236}">
                <a16:creationId xmlns:a16="http://schemas.microsoft.com/office/drawing/2014/main" id="{6FC516E3-F6C7-0362-4EC8-673793007E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40499" y="1761713"/>
            <a:ext cx="4594217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66" name="Google Shape;266;p41">
            <a:extLst>
              <a:ext uri="{FF2B5EF4-FFF2-40B4-BE49-F238E27FC236}">
                <a16:creationId xmlns:a16="http://schemas.microsoft.com/office/drawing/2014/main" id="{77DCFD4C-C38E-1B6D-7118-A42D9063AE9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2027725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68" name="Google Shape;268;p41">
            <a:extLst>
              <a:ext uri="{FF2B5EF4-FFF2-40B4-BE49-F238E27FC236}">
                <a16:creationId xmlns:a16="http://schemas.microsoft.com/office/drawing/2014/main" id="{7BC3A2AA-7E3D-5FBD-7923-0479B61C8F29}"/>
              </a:ext>
            </a:extLst>
          </p:cNvPr>
          <p:cNvCxnSpPr/>
          <p:nvPr/>
        </p:nvCxnSpPr>
        <p:spPr>
          <a:xfrm>
            <a:off x="720000" y="3600175"/>
            <a:ext cx="641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6" name="Google Shape;276;p41">
            <a:extLst>
              <a:ext uri="{FF2B5EF4-FFF2-40B4-BE49-F238E27FC236}">
                <a16:creationId xmlns:a16="http://schemas.microsoft.com/office/drawing/2014/main" id="{D888A1A6-CF55-DA68-B0D8-94F7BE51FD4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29800" y="0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561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>
          <a:extLst>
            <a:ext uri="{FF2B5EF4-FFF2-40B4-BE49-F238E27FC236}">
              <a16:creationId xmlns:a16="http://schemas.microsoft.com/office/drawing/2014/main" id="{8D17AFCA-6FC2-7BB2-2429-301B5CFF5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8">
            <a:extLst>
              <a:ext uri="{FF2B5EF4-FFF2-40B4-BE49-F238E27FC236}">
                <a16:creationId xmlns:a16="http://schemas.microsoft.com/office/drawing/2014/main" id="{D74342E1-64C2-0B52-651F-68038FAD63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3065200" y="1761725"/>
            <a:ext cx="40383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Appendix</a:t>
            </a:r>
            <a:endParaRPr dirty="0"/>
          </a:p>
        </p:txBody>
      </p:sp>
      <p:sp>
        <p:nvSpPr>
          <p:cNvPr id="600" name="Google Shape;600;p58">
            <a:extLst>
              <a:ext uri="{FF2B5EF4-FFF2-40B4-BE49-F238E27FC236}">
                <a16:creationId xmlns:a16="http://schemas.microsoft.com/office/drawing/2014/main" id="{F94F6639-1B28-3AD0-530F-8930A8E0638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 flipH="1">
            <a:off x="7200900" y="2027725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cxnSp>
        <p:nvCxnSpPr>
          <p:cNvPr id="602" name="Google Shape;602;p58">
            <a:extLst>
              <a:ext uri="{FF2B5EF4-FFF2-40B4-BE49-F238E27FC236}">
                <a16:creationId xmlns:a16="http://schemas.microsoft.com/office/drawing/2014/main" id="{1DFDD50D-5A31-E0FC-72F0-7EE2A978A2ED}"/>
              </a:ext>
            </a:extLst>
          </p:cNvPr>
          <p:cNvCxnSpPr/>
          <p:nvPr/>
        </p:nvCxnSpPr>
        <p:spPr>
          <a:xfrm rot="10800000">
            <a:off x="2018712" y="3600175"/>
            <a:ext cx="640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0" name="Google Shape;610;p58">
            <a:extLst>
              <a:ext uri="{FF2B5EF4-FFF2-40B4-BE49-F238E27FC236}">
                <a16:creationId xmlns:a16="http://schemas.microsoft.com/office/drawing/2014/main" id="{1FD94433-A2BE-A6BB-DF07-D6C2BA72CC6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12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5865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>
          <a:extLst>
            <a:ext uri="{FF2B5EF4-FFF2-40B4-BE49-F238E27FC236}">
              <a16:creationId xmlns:a16="http://schemas.microsoft.com/office/drawing/2014/main" id="{23A0F805-1A9A-3945-ABB0-38BE02B4A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71">
            <a:extLst>
              <a:ext uri="{FF2B5EF4-FFF2-40B4-BE49-F238E27FC236}">
                <a16:creationId xmlns:a16="http://schemas.microsoft.com/office/drawing/2014/main" id="{090CA3CF-1D73-1117-1A43-AC14196F62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Appendix (R Command)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0A7AD3-34C4-FAF4-6A69-D7AB5AD963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0600"/>
          <a:stretch/>
        </p:blipFill>
        <p:spPr>
          <a:xfrm>
            <a:off x="257396" y="1179718"/>
            <a:ext cx="7043627" cy="29329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F7C567-C944-190A-F2D2-4B57BB4158F3}"/>
              </a:ext>
            </a:extLst>
          </p:cNvPr>
          <p:cNvSpPr txBox="1"/>
          <p:nvPr/>
        </p:nvSpPr>
        <p:spPr>
          <a:xfrm>
            <a:off x="257396" y="4295939"/>
            <a:ext cx="6483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lbert Sans" panose="020B0604020202020204" charset="0"/>
              </a:rPr>
              <a:t>Reference to full script in Word report</a:t>
            </a:r>
          </a:p>
        </p:txBody>
      </p:sp>
    </p:spTree>
    <p:extLst>
      <p:ext uri="{BB962C8B-B14F-4D97-AF65-F5344CB8AC3E}">
        <p14:creationId xmlns:p14="http://schemas.microsoft.com/office/powerpoint/2010/main" val="4088955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>
          <a:extLst>
            <a:ext uri="{FF2B5EF4-FFF2-40B4-BE49-F238E27FC236}">
              <a16:creationId xmlns:a16="http://schemas.microsoft.com/office/drawing/2014/main" id="{EF5A0353-0A25-E2EA-26B3-946DDDC74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85">
            <a:extLst>
              <a:ext uri="{FF2B5EF4-FFF2-40B4-BE49-F238E27FC236}">
                <a16:creationId xmlns:a16="http://schemas.microsoft.com/office/drawing/2014/main" id="{FFC4880B-FE36-FECD-6C37-F00E704EA3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References</a:t>
            </a:r>
            <a:endParaRPr dirty="0"/>
          </a:p>
        </p:txBody>
      </p:sp>
      <p:pic>
        <p:nvPicPr>
          <p:cNvPr id="1262" name="Google Shape;1262;p85">
            <a:extLst>
              <a:ext uri="{FF2B5EF4-FFF2-40B4-BE49-F238E27FC236}">
                <a16:creationId xmlns:a16="http://schemas.microsoft.com/office/drawing/2014/main" id="{E468758E-6FAE-0A42-E05E-792247C40AE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031825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3" name="Google Shape;1263;p85">
            <a:extLst>
              <a:ext uri="{FF2B5EF4-FFF2-40B4-BE49-F238E27FC236}">
                <a16:creationId xmlns:a16="http://schemas.microsoft.com/office/drawing/2014/main" id="{515A8728-4D37-71E6-1611-059A8A54C4EE}"/>
              </a:ext>
            </a:extLst>
          </p:cNvPr>
          <p:cNvSpPr/>
          <p:nvPr/>
        </p:nvSpPr>
        <p:spPr>
          <a:xfrm flipH="1">
            <a:off x="6617128" y="-24000"/>
            <a:ext cx="33051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694355A-981E-6672-1E61-26E0BF89BEA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29662" y="2582851"/>
            <a:ext cx="4340050" cy="634500"/>
          </a:xfrm>
          <a:ln>
            <a:noFill/>
          </a:ln>
        </p:spPr>
        <p:txBody>
          <a:bodyPr/>
          <a:lstStyle/>
          <a:p>
            <a:r>
              <a:rPr lang="en-US" dirty="0" err="1"/>
              <a:t>Wilsnack</a:t>
            </a:r>
            <a:r>
              <a:rPr lang="en-US" dirty="0"/>
              <a:t> et al. (2000)</a:t>
            </a:r>
            <a:endParaRPr lang="en-AE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7753C1A2-2C7B-A076-26F0-BDBEB7D4C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963" y="1948351"/>
            <a:ext cx="3864828" cy="634500"/>
          </a:xfrm>
          <a:ln>
            <a:noFill/>
          </a:ln>
        </p:spPr>
        <p:txBody>
          <a:bodyPr/>
          <a:lstStyle/>
          <a:p>
            <a:r>
              <a:rPr lang="en-US" dirty="0"/>
              <a:t>Rehm et al. (2009)</a:t>
            </a:r>
            <a:endParaRPr lang="en-AE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AF0D1722-4112-EC86-7052-B977411865C0}"/>
              </a:ext>
            </a:extLst>
          </p:cNvPr>
          <p:cNvSpPr txBox="1">
            <a:spLocks/>
          </p:cNvSpPr>
          <p:nvPr/>
        </p:nvSpPr>
        <p:spPr>
          <a:xfrm>
            <a:off x="529662" y="3227355"/>
            <a:ext cx="434005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-US" dirty="0"/>
              <a:t>Lewer et al. (2020)</a:t>
            </a:r>
            <a:endParaRPr lang="en-AE" dirty="0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863A3134-5779-A346-9994-B0A1993A9F38}"/>
              </a:ext>
            </a:extLst>
          </p:cNvPr>
          <p:cNvSpPr txBox="1">
            <a:spLocks/>
          </p:cNvSpPr>
          <p:nvPr/>
        </p:nvSpPr>
        <p:spPr>
          <a:xfrm>
            <a:off x="529963" y="1309490"/>
            <a:ext cx="3864828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-US" dirty="0"/>
              <a:t>Office for National Statistics (2019)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213477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>
          <a:extLst>
            <a:ext uri="{FF2B5EF4-FFF2-40B4-BE49-F238E27FC236}">
              <a16:creationId xmlns:a16="http://schemas.microsoft.com/office/drawing/2014/main" id="{9114A68E-4D37-C0A8-F146-4EF151665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86">
            <a:extLst>
              <a:ext uri="{FF2B5EF4-FFF2-40B4-BE49-F238E27FC236}">
                <a16:creationId xmlns:a16="http://schemas.microsoft.com/office/drawing/2014/main" id="{AA5D14CE-949D-7E4C-7CF4-3CEF378CB2E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876775" y="947050"/>
            <a:ext cx="4892400" cy="13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269" name="Google Shape;1269;p86">
            <a:extLst>
              <a:ext uri="{FF2B5EF4-FFF2-40B4-BE49-F238E27FC236}">
                <a16:creationId xmlns:a16="http://schemas.microsoft.com/office/drawing/2014/main" id="{4F8A0EDE-1F1C-3D86-53A9-AC7585799E3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876775" y="2196872"/>
            <a:ext cx="48924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latin typeface="Anybody SemiBold"/>
                <a:ea typeface="Anybody SemiBold"/>
                <a:cs typeface="Anybody SemiBold"/>
                <a:sym typeface="Anybody SemiBold"/>
              </a:rPr>
              <a:t>Do you have any questions?</a:t>
            </a:r>
            <a:endParaRPr sz="2000" dirty="0"/>
          </a:p>
        </p:txBody>
      </p:sp>
      <p:cxnSp>
        <p:nvCxnSpPr>
          <p:cNvPr id="1271" name="Google Shape;1271;p86">
            <a:extLst>
              <a:ext uri="{FF2B5EF4-FFF2-40B4-BE49-F238E27FC236}">
                <a16:creationId xmlns:a16="http://schemas.microsoft.com/office/drawing/2014/main" id="{065E06DC-0C86-0FE4-70C9-076556AC274E}"/>
              </a:ext>
            </a:extLst>
          </p:cNvPr>
          <p:cNvCxnSpPr/>
          <p:nvPr/>
        </p:nvCxnSpPr>
        <p:spPr>
          <a:xfrm>
            <a:off x="2468800" y="3562475"/>
            <a:ext cx="672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7CE61A3-5DFE-4C1A-3A4C-DD076EA2AD89}"/>
              </a:ext>
            </a:extLst>
          </p:cNvPr>
          <p:cNvSpPr txBox="1"/>
          <p:nvPr/>
        </p:nvSpPr>
        <p:spPr>
          <a:xfrm>
            <a:off x="2750288" y="3678865"/>
            <a:ext cx="5018887" cy="5175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40499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>
          <a:extLst>
            <a:ext uri="{FF2B5EF4-FFF2-40B4-BE49-F238E27FC236}">
              <a16:creationId xmlns:a16="http://schemas.microsoft.com/office/drawing/2014/main" id="{FEA92DE2-C3B8-B65D-EA70-2A58E0323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6">
            <a:extLst>
              <a:ext uri="{FF2B5EF4-FFF2-40B4-BE49-F238E27FC236}">
                <a16:creationId xmlns:a16="http://schemas.microsoft.com/office/drawing/2014/main" id="{D97D53D8-6563-D7EB-EEC5-55749F438E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Introduction to Alcohol in the UK</a:t>
            </a:r>
          </a:p>
        </p:txBody>
      </p:sp>
      <p:sp>
        <p:nvSpPr>
          <p:cNvPr id="568" name="Google Shape;568;p56">
            <a:extLst>
              <a:ext uri="{FF2B5EF4-FFF2-40B4-BE49-F238E27FC236}">
                <a16:creationId xmlns:a16="http://schemas.microsoft.com/office/drawing/2014/main" id="{F5C1F11A-108B-7808-A11B-44354E801988}"/>
              </a:ext>
            </a:extLst>
          </p:cNvPr>
          <p:cNvSpPr txBox="1"/>
          <p:nvPr/>
        </p:nvSpPr>
        <p:spPr>
          <a:xfrm>
            <a:off x="3718406" y="1434677"/>
            <a:ext cx="4744045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Anybody SemiBold"/>
                <a:ea typeface="Anybody SemiBold"/>
                <a:cs typeface="Anybody SemiBold"/>
                <a:sym typeface="Anybody SemiBold"/>
              </a:rPr>
              <a:t>Chart: Alcohol-specific death rates (source: ONS)</a:t>
            </a:r>
          </a:p>
        </p:txBody>
      </p:sp>
      <p:sp>
        <p:nvSpPr>
          <p:cNvPr id="569" name="Google Shape;569;p56">
            <a:extLst>
              <a:ext uri="{FF2B5EF4-FFF2-40B4-BE49-F238E27FC236}">
                <a16:creationId xmlns:a16="http://schemas.microsoft.com/office/drawing/2014/main" id="{5826C182-523A-08CA-D146-F9D86947B37B}"/>
              </a:ext>
            </a:extLst>
          </p:cNvPr>
          <p:cNvSpPr/>
          <p:nvPr/>
        </p:nvSpPr>
        <p:spPr>
          <a:xfrm>
            <a:off x="3658256" y="1526027"/>
            <a:ext cx="120300" cy="24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DF870-2B85-5AD1-375C-4C8EDCF378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434" t="20947" r="10980" b="7114"/>
          <a:stretch/>
        </p:blipFill>
        <p:spPr>
          <a:xfrm>
            <a:off x="3594464" y="1877291"/>
            <a:ext cx="4804195" cy="2846363"/>
          </a:xfrm>
          <a:prstGeom prst="rect">
            <a:avLst/>
          </a:prstGeom>
          <a:ln w="19050">
            <a:solidFill>
              <a:schemeClr val="bg2"/>
            </a:solidFill>
          </a:ln>
        </p:spPr>
      </p:pic>
      <p:sp>
        <p:nvSpPr>
          <p:cNvPr id="9" name="Google Shape;388;p48">
            <a:extLst>
              <a:ext uri="{FF2B5EF4-FFF2-40B4-BE49-F238E27FC236}">
                <a16:creationId xmlns:a16="http://schemas.microsoft.com/office/drawing/2014/main" id="{DB725BCA-0F6E-0507-D93B-640E43396EB7}"/>
              </a:ext>
            </a:extLst>
          </p:cNvPr>
          <p:cNvSpPr txBox="1">
            <a:spLocks/>
          </p:cNvSpPr>
          <p:nvPr/>
        </p:nvSpPr>
        <p:spPr>
          <a:xfrm>
            <a:off x="812157" y="1932622"/>
            <a:ext cx="2787224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GB" dirty="0">
                <a:latin typeface="Albert Sans" panose="020B0604020202020204" charset="0"/>
              </a:rPr>
              <a:t>Alcohol-related hospital admission in 2017/18</a:t>
            </a:r>
          </a:p>
        </p:txBody>
      </p:sp>
      <p:sp>
        <p:nvSpPr>
          <p:cNvPr id="10" name="Google Shape;393;p48">
            <a:extLst>
              <a:ext uri="{FF2B5EF4-FFF2-40B4-BE49-F238E27FC236}">
                <a16:creationId xmlns:a16="http://schemas.microsoft.com/office/drawing/2014/main" id="{6063B675-14A3-9710-4FB2-F7BA6F64E6E2}"/>
              </a:ext>
            </a:extLst>
          </p:cNvPr>
          <p:cNvSpPr txBox="1">
            <a:spLocks/>
          </p:cNvSpPr>
          <p:nvPr/>
        </p:nvSpPr>
        <p:spPr>
          <a:xfrm>
            <a:off x="812147" y="1680491"/>
            <a:ext cx="2787224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>
                <a:latin typeface="Anybody SemiBold" panose="020B0604020202020204" charset="0"/>
              </a:rPr>
              <a:t>338,000</a:t>
            </a:r>
          </a:p>
        </p:txBody>
      </p:sp>
      <p:sp>
        <p:nvSpPr>
          <p:cNvPr id="19" name="Google Shape;388;p48">
            <a:extLst>
              <a:ext uri="{FF2B5EF4-FFF2-40B4-BE49-F238E27FC236}">
                <a16:creationId xmlns:a16="http://schemas.microsoft.com/office/drawing/2014/main" id="{996A9DAE-6A97-0D51-61EB-88375B100C6E}"/>
              </a:ext>
            </a:extLst>
          </p:cNvPr>
          <p:cNvSpPr txBox="1">
            <a:spLocks/>
          </p:cNvSpPr>
          <p:nvPr/>
        </p:nvSpPr>
        <p:spPr>
          <a:xfrm>
            <a:off x="812147" y="2931676"/>
            <a:ext cx="2787224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GB" dirty="0">
                <a:latin typeface="Albert Sans" panose="020B0604020202020204" charset="0"/>
              </a:rPr>
              <a:t>Alcohol –specific deaths in same year (ONS, 2019)</a:t>
            </a:r>
          </a:p>
        </p:txBody>
      </p:sp>
      <p:sp>
        <p:nvSpPr>
          <p:cNvPr id="20" name="Google Shape;393;p48">
            <a:extLst>
              <a:ext uri="{FF2B5EF4-FFF2-40B4-BE49-F238E27FC236}">
                <a16:creationId xmlns:a16="http://schemas.microsoft.com/office/drawing/2014/main" id="{81858E2D-7D50-B3FA-F6B7-A3D524FFA87E}"/>
              </a:ext>
            </a:extLst>
          </p:cNvPr>
          <p:cNvSpPr txBox="1">
            <a:spLocks/>
          </p:cNvSpPr>
          <p:nvPr/>
        </p:nvSpPr>
        <p:spPr>
          <a:xfrm>
            <a:off x="812137" y="2679545"/>
            <a:ext cx="2787224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>
                <a:latin typeface="Anybody SemiBold" panose="020B0604020202020204" charset="0"/>
              </a:rPr>
              <a:t>5,843</a:t>
            </a:r>
          </a:p>
        </p:txBody>
      </p:sp>
      <p:sp>
        <p:nvSpPr>
          <p:cNvPr id="29" name="Google Shape;388;p48">
            <a:extLst>
              <a:ext uri="{FF2B5EF4-FFF2-40B4-BE49-F238E27FC236}">
                <a16:creationId xmlns:a16="http://schemas.microsoft.com/office/drawing/2014/main" id="{A9B42254-59CD-8859-7D06-D73FC9A0200C}"/>
              </a:ext>
            </a:extLst>
          </p:cNvPr>
          <p:cNvSpPr txBox="1">
            <a:spLocks/>
          </p:cNvSpPr>
          <p:nvPr/>
        </p:nvSpPr>
        <p:spPr>
          <a:xfrm>
            <a:off x="812137" y="3965448"/>
            <a:ext cx="2787224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GB" dirty="0">
                <a:latin typeface="Albert Sans" panose="020B0604020202020204" charset="0"/>
              </a:rPr>
              <a:t>Increase in deaths since 2016</a:t>
            </a:r>
          </a:p>
        </p:txBody>
      </p:sp>
      <p:sp>
        <p:nvSpPr>
          <p:cNvPr id="30" name="Google Shape;393;p48">
            <a:extLst>
              <a:ext uri="{FF2B5EF4-FFF2-40B4-BE49-F238E27FC236}">
                <a16:creationId xmlns:a16="http://schemas.microsoft.com/office/drawing/2014/main" id="{5E3CCE14-4C8C-2BB5-FEB0-03416D3B1AE4}"/>
              </a:ext>
            </a:extLst>
          </p:cNvPr>
          <p:cNvSpPr txBox="1">
            <a:spLocks/>
          </p:cNvSpPr>
          <p:nvPr/>
        </p:nvSpPr>
        <p:spPr>
          <a:xfrm>
            <a:off x="812127" y="3713317"/>
            <a:ext cx="2787224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>
                <a:latin typeface="Anybody SemiBold" panose="020B0604020202020204" charset="0"/>
              </a:rPr>
              <a:t>6%</a:t>
            </a:r>
          </a:p>
        </p:txBody>
      </p:sp>
      <p:grpSp>
        <p:nvGrpSpPr>
          <p:cNvPr id="606" name="Google Shape;9855;p101">
            <a:extLst>
              <a:ext uri="{FF2B5EF4-FFF2-40B4-BE49-F238E27FC236}">
                <a16:creationId xmlns:a16="http://schemas.microsoft.com/office/drawing/2014/main" id="{E4B4C33B-2C21-F5F3-BB34-F230E4E62441}"/>
              </a:ext>
            </a:extLst>
          </p:cNvPr>
          <p:cNvGrpSpPr/>
          <p:nvPr/>
        </p:nvGrpSpPr>
        <p:grpSpPr>
          <a:xfrm>
            <a:off x="201333" y="2012790"/>
            <a:ext cx="354107" cy="355063"/>
            <a:chOff x="-28467625" y="2331750"/>
            <a:chExt cx="296150" cy="296950"/>
          </a:xfrm>
          <a:solidFill>
            <a:schemeClr val="tx1"/>
          </a:solidFill>
        </p:grpSpPr>
        <p:sp>
          <p:nvSpPr>
            <p:cNvPr id="607" name="Google Shape;9856;p101">
              <a:extLst>
                <a:ext uri="{FF2B5EF4-FFF2-40B4-BE49-F238E27FC236}">
                  <a16:creationId xmlns:a16="http://schemas.microsoft.com/office/drawing/2014/main" id="{2B3A811B-0119-8CF5-AFA0-23983F4EFDBF}"/>
                </a:ext>
              </a:extLst>
            </p:cNvPr>
            <p:cNvSpPr/>
            <p:nvPr/>
          </p:nvSpPr>
          <p:spPr>
            <a:xfrm>
              <a:off x="-28467625" y="2331750"/>
              <a:ext cx="296150" cy="296950"/>
            </a:xfrm>
            <a:custGeom>
              <a:avLst/>
              <a:gdLst/>
              <a:ahLst/>
              <a:cxnLst/>
              <a:rect l="l" t="t" r="r" b="b"/>
              <a:pathLst>
                <a:path w="11846" h="11878" extrusionOk="0">
                  <a:moveTo>
                    <a:pt x="1733" y="3466"/>
                  </a:moveTo>
                  <a:cubicBezTo>
                    <a:pt x="1922" y="3466"/>
                    <a:pt x="2080" y="3624"/>
                    <a:pt x="2080" y="3813"/>
                  </a:cubicBezTo>
                  <a:cubicBezTo>
                    <a:pt x="2080" y="4002"/>
                    <a:pt x="1922" y="4159"/>
                    <a:pt x="1733" y="4159"/>
                  </a:cubicBezTo>
                  <a:lnTo>
                    <a:pt x="693" y="4159"/>
                  </a:lnTo>
                  <a:lnTo>
                    <a:pt x="693" y="3466"/>
                  </a:lnTo>
                  <a:close/>
                  <a:moveTo>
                    <a:pt x="1418" y="4821"/>
                  </a:moveTo>
                  <a:lnTo>
                    <a:pt x="1418" y="6963"/>
                  </a:lnTo>
                  <a:lnTo>
                    <a:pt x="693" y="6963"/>
                  </a:lnTo>
                  <a:lnTo>
                    <a:pt x="693" y="4821"/>
                  </a:lnTo>
                  <a:close/>
                  <a:moveTo>
                    <a:pt x="1733" y="7656"/>
                  </a:moveTo>
                  <a:cubicBezTo>
                    <a:pt x="1922" y="7656"/>
                    <a:pt x="2080" y="7814"/>
                    <a:pt x="2080" y="8034"/>
                  </a:cubicBezTo>
                  <a:cubicBezTo>
                    <a:pt x="2080" y="8223"/>
                    <a:pt x="1922" y="8381"/>
                    <a:pt x="1733" y="8381"/>
                  </a:cubicBezTo>
                  <a:lnTo>
                    <a:pt x="693" y="8381"/>
                  </a:lnTo>
                  <a:lnTo>
                    <a:pt x="693" y="7656"/>
                  </a:lnTo>
                  <a:close/>
                  <a:moveTo>
                    <a:pt x="9389" y="2080"/>
                  </a:moveTo>
                  <a:cubicBezTo>
                    <a:pt x="9609" y="2080"/>
                    <a:pt x="9767" y="2237"/>
                    <a:pt x="9767" y="2426"/>
                  </a:cubicBezTo>
                  <a:lnTo>
                    <a:pt x="9767" y="9389"/>
                  </a:lnTo>
                  <a:cubicBezTo>
                    <a:pt x="9767" y="9610"/>
                    <a:pt x="9609" y="9767"/>
                    <a:pt x="9389" y="9767"/>
                  </a:cubicBezTo>
                  <a:lnTo>
                    <a:pt x="2426" y="9767"/>
                  </a:lnTo>
                  <a:cubicBezTo>
                    <a:pt x="2237" y="9767"/>
                    <a:pt x="2080" y="9610"/>
                    <a:pt x="2080" y="9389"/>
                  </a:cubicBezTo>
                  <a:lnTo>
                    <a:pt x="2080" y="9011"/>
                  </a:lnTo>
                  <a:cubicBezTo>
                    <a:pt x="2458" y="8853"/>
                    <a:pt x="2773" y="8507"/>
                    <a:pt x="2773" y="8034"/>
                  </a:cubicBezTo>
                  <a:cubicBezTo>
                    <a:pt x="2773" y="7562"/>
                    <a:pt x="2521" y="7184"/>
                    <a:pt x="2080" y="7026"/>
                  </a:cubicBezTo>
                  <a:lnTo>
                    <a:pt x="2080" y="4789"/>
                  </a:lnTo>
                  <a:cubicBezTo>
                    <a:pt x="2458" y="4632"/>
                    <a:pt x="2773" y="4285"/>
                    <a:pt x="2773" y="3813"/>
                  </a:cubicBezTo>
                  <a:cubicBezTo>
                    <a:pt x="2773" y="3340"/>
                    <a:pt x="2521" y="2994"/>
                    <a:pt x="2080" y="2836"/>
                  </a:cubicBezTo>
                  <a:lnTo>
                    <a:pt x="2080" y="2426"/>
                  </a:lnTo>
                  <a:cubicBezTo>
                    <a:pt x="2080" y="2237"/>
                    <a:pt x="2237" y="2080"/>
                    <a:pt x="2426" y="2080"/>
                  </a:cubicBezTo>
                  <a:close/>
                  <a:moveTo>
                    <a:pt x="9389" y="694"/>
                  </a:moveTo>
                  <a:cubicBezTo>
                    <a:pt x="10334" y="694"/>
                    <a:pt x="11121" y="1481"/>
                    <a:pt x="11121" y="2426"/>
                  </a:cubicBezTo>
                  <a:lnTo>
                    <a:pt x="11121" y="9389"/>
                  </a:lnTo>
                  <a:cubicBezTo>
                    <a:pt x="11121" y="10334"/>
                    <a:pt x="10334" y="11122"/>
                    <a:pt x="9389" y="11122"/>
                  </a:cubicBezTo>
                  <a:lnTo>
                    <a:pt x="2426" y="11122"/>
                  </a:lnTo>
                  <a:cubicBezTo>
                    <a:pt x="1481" y="11122"/>
                    <a:pt x="693" y="10334"/>
                    <a:pt x="693" y="9389"/>
                  </a:cubicBezTo>
                  <a:lnTo>
                    <a:pt x="693" y="9042"/>
                  </a:lnTo>
                  <a:lnTo>
                    <a:pt x="1418" y="9042"/>
                  </a:lnTo>
                  <a:lnTo>
                    <a:pt x="1418" y="9389"/>
                  </a:lnTo>
                  <a:cubicBezTo>
                    <a:pt x="1418" y="9988"/>
                    <a:pt x="1891" y="10429"/>
                    <a:pt x="2426" y="10429"/>
                  </a:cubicBezTo>
                  <a:lnTo>
                    <a:pt x="9389" y="10429"/>
                  </a:lnTo>
                  <a:cubicBezTo>
                    <a:pt x="9987" y="10429"/>
                    <a:pt x="10428" y="9956"/>
                    <a:pt x="10428" y="9389"/>
                  </a:cubicBezTo>
                  <a:lnTo>
                    <a:pt x="10428" y="2426"/>
                  </a:lnTo>
                  <a:cubicBezTo>
                    <a:pt x="10428" y="1828"/>
                    <a:pt x="9956" y="1418"/>
                    <a:pt x="9389" y="1418"/>
                  </a:cubicBezTo>
                  <a:lnTo>
                    <a:pt x="2426" y="1418"/>
                  </a:lnTo>
                  <a:cubicBezTo>
                    <a:pt x="1828" y="1418"/>
                    <a:pt x="1418" y="1891"/>
                    <a:pt x="1418" y="2426"/>
                  </a:cubicBezTo>
                  <a:lnTo>
                    <a:pt x="1418" y="2773"/>
                  </a:lnTo>
                  <a:lnTo>
                    <a:pt x="693" y="2773"/>
                  </a:lnTo>
                  <a:lnTo>
                    <a:pt x="693" y="2426"/>
                  </a:lnTo>
                  <a:cubicBezTo>
                    <a:pt x="693" y="1481"/>
                    <a:pt x="1481" y="694"/>
                    <a:pt x="2426" y="694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3"/>
                    <a:pt x="0" y="2426"/>
                  </a:cubicBezTo>
                  <a:lnTo>
                    <a:pt x="0" y="3151"/>
                  </a:lnTo>
                  <a:lnTo>
                    <a:pt x="0" y="4506"/>
                  </a:lnTo>
                  <a:lnTo>
                    <a:pt x="0" y="7341"/>
                  </a:lnTo>
                  <a:lnTo>
                    <a:pt x="0" y="8727"/>
                  </a:lnTo>
                  <a:lnTo>
                    <a:pt x="0" y="9452"/>
                  </a:lnTo>
                  <a:cubicBezTo>
                    <a:pt x="0" y="10775"/>
                    <a:pt x="1103" y="11878"/>
                    <a:pt x="2426" y="11878"/>
                  </a:cubicBezTo>
                  <a:lnTo>
                    <a:pt x="9389" y="11878"/>
                  </a:lnTo>
                  <a:cubicBezTo>
                    <a:pt x="10743" y="11878"/>
                    <a:pt x="11846" y="10775"/>
                    <a:pt x="11846" y="9452"/>
                  </a:cubicBezTo>
                  <a:lnTo>
                    <a:pt x="11846" y="2458"/>
                  </a:lnTo>
                  <a:cubicBezTo>
                    <a:pt x="11846" y="1103"/>
                    <a:pt x="10743" y="1"/>
                    <a:pt x="93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9857;p101">
              <a:extLst>
                <a:ext uri="{FF2B5EF4-FFF2-40B4-BE49-F238E27FC236}">
                  <a16:creationId xmlns:a16="http://schemas.microsoft.com/office/drawing/2014/main" id="{005FA5E3-A972-613B-DD8D-423F0D660B1C}"/>
                </a:ext>
              </a:extLst>
            </p:cNvPr>
            <p:cNvSpPr/>
            <p:nvPr/>
          </p:nvSpPr>
          <p:spPr>
            <a:xfrm>
              <a:off x="-28371550" y="2419175"/>
              <a:ext cx="121325" cy="121325"/>
            </a:xfrm>
            <a:custGeom>
              <a:avLst/>
              <a:gdLst/>
              <a:ahLst/>
              <a:cxnLst/>
              <a:rect l="l" t="t" r="r" b="b"/>
              <a:pathLst>
                <a:path w="4853" h="4853" extrusionOk="0">
                  <a:moveTo>
                    <a:pt x="2773" y="662"/>
                  </a:moveTo>
                  <a:lnTo>
                    <a:pt x="2773" y="1670"/>
                  </a:lnTo>
                  <a:cubicBezTo>
                    <a:pt x="2773" y="1891"/>
                    <a:pt x="2931" y="2048"/>
                    <a:pt x="3120" y="2048"/>
                  </a:cubicBezTo>
                  <a:lnTo>
                    <a:pt x="4159" y="2048"/>
                  </a:lnTo>
                  <a:lnTo>
                    <a:pt x="4159" y="2741"/>
                  </a:lnTo>
                  <a:lnTo>
                    <a:pt x="3120" y="2741"/>
                  </a:lnTo>
                  <a:cubicBezTo>
                    <a:pt x="2931" y="2741"/>
                    <a:pt x="2773" y="2899"/>
                    <a:pt x="2773" y="3120"/>
                  </a:cubicBezTo>
                  <a:lnTo>
                    <a:pt x="2773" y="4128"/>
                  </a:lnTo>
                  <a:lnTo>
                    <a:pt x="2049" y="4128"/>
                  </a:lnTo>
                  <a:lnTo>
                    <a:pt x="2049" y="3120"/>
                  </a:lnTo>
                  <a:cubicBezTo>
                    <a:pt x="2049" y="2899"/>
                    <a:pt x="1891" y="2741"/>
                    <a:pt x="1702" y="2741"/>
                  </a:cubicBezTo>
                  <a:lnTo>
                    <a:pt x="662" y="2741"/>
                  </a:lnTo>
                  <a:lnTo>
                    <a:pt x="662" y="2048"/>
                  </a:lnTo>
                  <a:lnTo>
                    <a:pt x="1702" y="2048"/>
                  </a:lnTo>
                  <a:cubicBezTo>
                    <a:pt x="1891" y="2048"/>
                    <a:pt x="2049" y="1891"/>
                    <a:pt x="2049" y="1670"/>
                  </a:cubicBezTo>
                  <a:lnTo>
                    <a:pt x="2049" y="662"/>
                  </a:lnTo>
                  <a:close/>
                  <a:moveTo>
                    <a:pt x="1734" y="1"/>
                  </a:moveTo>
                  <a:cubicBezTo>
                    <a:pt x="1545" y="1"/>
                    <a:pt x="1387" y="158"/>
                    <a:pt x="1387" y="347"/>
                  </a:cubicBezTo>
                  <a:lnTo>
                    <a:pt x="1387" y="1387"/>
                  </a:lnTo>
                  <a:lnTo>
                    <a:pt x="347" y="1387"/>
                  </a:lnTo>
                  <a:cubicBezTo>
                    <a:pt x="158" y="1387"/>
                    <a:pt x="1" y="1544"/>
                    <a:pt x="1" y="1733"/>
                  </a:cubicBezTo>
                  <a:lnTo>
                    <a:pt x="1" y="3120"/>
                  </a:lnTo>
                  <a:cubicBezTo>
                    <a:pt x="1" y="3309"/>
                    <a:pt x="158" y="3466"/>
                    <a:pt x="347" y="3466"/>
                  </a:cubicBezTo>
                  <a:lnTo>
                    <a:pt x="1387" y="3466"/>
                  </a:lnTo>
                  <a:lnTo>
                    <a:pt x="1387" y="4474"/>
                  </a:lnTo>
                  <a:cubicBezTo>
                    <a:pt x="1387" y="4695"/>
                    <a:pt x="1545" y="4852"/>
                    <a:pt x="1734" y="4852"/>
                  </a:cubicBezTo>
                  <a:lnTo>
                    <a:pt x="3120" y="4852"/>
                  </a:lnTo>
                  <a:cubicBezTo>
                    <a:pt x="3309" y="4852"/>
                    <a:pt x="3466" y="4695"/>
                    <a:pt x="3466" y="4474"/>
                  </a:cubicBezTo>
                  <a:lnTo>
                    <a:pt x="3466" y="3466"/>
                  </a:lnTo>
                  <a:lnTo>
                    <a:pt x="4506" y="3466"/>
                  </a:lnTo>
                  <a:cubicBezTo>
                    <a:pt x="4695" y="3466"/>
                    <a:pt x="4853" y="3309"/>
                    <a:pt x="4853" y="3120"/>
                  </a:cubicBezTo>
                  <a:lnTo>
                    <a:pt x="4853" y="1733"/>
                  </a:lnTo>
                  <a:cubicBezTo>
                    <a:pt x="4853" y="1544"/>
                    <a:pt x="4695" y="1387"/>
                    <a:pt x="4506" y="1387"/>
                  </a:cubicBezTo>
                  <a:lnTo>
                    <a:pt x="3466" y="1387"/>
                  </a:lnTo>
                  <a:lnTo>
                    <a:pt x="3466" y="347"/>
                  </a:lnTo>
                  <a:cubicBezTo>
                    <a:pt x="3466" y="158"/>
                    <a:pt x="3309" y="1"/>
                    <a:pt x="3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9992;p101">
            <a:extLst>
              <a:ext uri="{FF2B5EF4-FFF2-40B4-BE49-F238E27FC236}">
                <a16:creationId xmlns:a16="http://schemas.microsoft.com/office/drawing/2014/main" id="{3A1B9D66-BD5D-C851-CBF5-9DB600496269}"/>
              </a:ext>
            </a:extLst>
          </p:cNvPr>
          <p:cNvGrpSpPr/>
          <p:nvPr/>
        </p:nvGrpSpPr>
        <p:grpSpPr>
          <a:xfrm>
            <a:off x="222220" y="3044337"/>
            <a:ext cx="352223" cy="290077"/>
            <a:chOff x="-26986100" y="2735800"/>
            <a:chExt cx="294575" cy="242600"/>
          </a:xfrm>
          <a:solidFill>
            <a:schemeClr val="tx1"/>
          </a:solidFill>
        </p:grpSpPr>
        <p:sp>
          <p:nvSpPr>
            <p:cNvPr id="610" name="Google Shape;9993;p101">
              <a:extLst>
                <a:ext uri="{FF2B5EF4-FFF2-40B4-BE49-F238E27FC236}">
                  <a16:creationId xmlns:a16="http://schemas.microsoft.com/office/drawing/2014/main" id="{9167994F-6C77-6434-F6C6-CD6B5E701746}"/>
                </a:ext>
              </a:extLst>
            </p:cNvPr>
            <p:cNvSpPr/>
            <p:nvPr/>
          </p:nvSpPr>
          <p:spPr>
            <a:xfrm>
              <a:off x="-26986100" y="2735800"/>
              <a:ext cx="294575" cy="242600"/>
            </a:xfrm>
            <a:custGeom>
              <a:avLst/>
              <a:gdLst/>
              <a:ahLst/>
              <a:cxnLst/>
              <a:rect l="l" t="t" r="r" b="b"/>
              <a:pathLst>
                <a:path w="11783" h="9704" extrusionOk="0">
                  <a:moveTo>
                    <a:pt x="3781" y="757"/>
                  </a:moveTo>
                  <a:cubicBezTo>
                    <a:pt x="3970" y="757"/>
                    <a:pt x="4127" y="914"/>
                    <a:pt x="4127" y="1103"/>
                  </a:cubicBezTo>
                  <a:lnTo>
                    <a:pt x="4127" y="1481"/>
                  </a:lnTo>
                  <a:lnTo>
                    <a:pt x="3434" y="1481"/>
                  </a:lnTo>
                  <a:lnTo>
                    <a:pt x="3434" y="1103"/>
                  </a:lnTo>
                  <a:cubicBezTo>
                    <a:pt x="3434" y="914"/>
                    <a:pt x="3592" y="757"/>
                    <a:pt x="3781" y="757"/>
                  </a:cubicBezTo>
                  <a:close/>
                  <a:moveTo>
                    <a:pt x="9137" y="2804"/>
                  </a:moveTo>
                  <a:cubicBezTo>
                    <a:pt x="9515" y="2836"/>
                    <a:pt x="9924" y="3088"/>
                    <a:pt x="10082" y="3466"/>
                  </a:cubicBezTo>
                  <a:lnTo>
                    <a:pt x="10932" y="5608"/>
                  </a:lnTo>
                  <a:lnTo>
                    <a:pt x="9357" y="5608"/>
                  </a:lnTo>
                  <a:cubicBezTo>
                    <a:pt x="9168" y="5608"/>
                    <a:pt x="9010" y="5451"/>
                    <a:pt x="9010" y="5262"/>
                  </a:cubicBezTo>
                  <a:lnTo>
                    <a:pt x="9010" y="2804"/>
                  </a:lnTo>
                  <a:close/>
                  <a:moveTo>
                    <a:pt x="6522" y="2143"/>
                  </a:moveTo>
                  <a:cubicBezTo>
                    <a:pt x="6742" y="2143"/>
                    <a:pt x="6900" y="2300"/>
                    <a:pt x="6900" y="2489"/>
                  </a:cubicBezTo>
                  <a:lnTo>
                    <a:pt x="6900" y="6301"/>
                  </a:lnTo>
                  <a:lnTo>
                    <a:pt x="630" y="6301"/>
                  </a:lnTo>
                  <a:lnTo>
                    <a:pt x="630" y="2489"/>
                  </a:lnTo>
                  <a:cubicBezTo>
                    <a:pt x="630" y="2300"/>
                    <a:pt x="788" y="2143"/>
                    <a:pt x="977" y="2143"/>
                  </a:cubicBezTo>
                  <a:close/>
                  <a:moveTo>
                    <a:pt x="6900" y="7026"/>
                  </a:moveTo>
                  <a:lnTo>
                    <a:pt x="6900" y="8412"/>
                  </a:lnTo>
                  <a:lnTo>
                    <a:pt x="3340" y="8412"/>
                  </a:lnTo>
                  <a:cubicBezTo>
                    <a:pt x="3182" y="8003"/>
                    <a:pt x="2836" y="7688"/>
                    <a:pt x="2363" y="7688"/>
                  </a:cubicBezTo>
                  <a:cubicBezTo>
                    <a:pt x="1890" y="7688"/>
                    <a:pt x="1544" y="7971"/>
                    <a:pt x="1386" y="8412"/>
                  </a:cubicBezTo>
                  <a:lnTo>
                    <a:pt x="977" y="8412"/>
                  </a:lnTo>
                  <a:cubicBezTo>
                    <a:pt x="788" y="8412"/>
                    <a:pt x="630" y="8255"/>
                    <a:pt x="630" y="8034"/>
                  </a:cubicBezTo>
                  <a:lnTo>
                    <a:pt x="630" y="7026"/>
                  </a:lnTo>
                  <a:close/>
                  <a:moveTo>
                    <a:pt x="8349" y="2836"/>
                  </a:moveTo>
                  <a:lnTo>
                    <a:pt x="8349" y="5293"/>
                  </a:lnTo>
                  <a:cubicBezTo>
                    <a:pt x="8349" y="5892"/>
                    <a:pt x="8821" y="6301"/>
                    <a:pt x="9357" y="6301"/>
                  </a:cubicBezTo>
                  <a:lnTo>
                    <a:pt x="11090" y="6301"/>
                  </a:lnTo>
                  <a:lnTo>
                    <a:pt x="11090" y="7026"/>
                  </a:lnTo>
                  <a:lnTo>
                    <a:pt x="10743" y="7026"/>
                  </a:lnTo>
                  <a:cubicBezTo>
                    <a:pt x="10554" y="7026"/>
                    <a:pt x="10397" y="7184"/>
                    <a:pt x="10397" y="7373"/>
                  </a:cubicBezTo>
                  <a:cubicBezTo>
                    <a:pt x="10397" y="7562"/>
                    <a:pt x="10554" y="7719"/>
                    <a:pt x="10743" y="7719"/>
                  </a:cubicBezTo>
                  <a:lnTo>
                    <a:pt x="11090" y="7719"/>
                  </a:lnTo>
                  <a:lnTo>
                    <a:pt x="11090" y="8097"/>
                  </a:lnTo>
                  <a:cubicBezTo>
                    <a:pt x="11090" y="8255"/>
                    <a:pt x="10932" y="8412"/>
                    <a:pt x="10743" y="8412"/>
                  </a:cubicBezTo>
                  <a:lnTo>
                    <a:pt x="10365" y="8412"/>
                  </a:lnTo>
                  <a:cubicBezTo>
                    <a:pt x="10208" y="8003"/>
                    <a:pt x="9830" y="7688"/>
                    <a:pt x="9357" y="7688"/>
                  </a:cubicBezTo>
                  <a:cubicBezTo>
                    <a:pt x="8947" y="7688"/>
                    <a:pt x="8538" y="7971"/>
                    <a:pt x="8380" y="8412"/>
                  </a:cubicBezTo>
                  <a:lnTo>
                    <a:pt x="7593" y="8412"/>
                  </a:lnTo>
                  <a:lnTo>
                    <a:pt x="7593" y="2836"/>
                  </a:lnTo>
                  <a:close/>
                  <a:moveTo>
                    <a:pt x="2363" y="8349"/>
                  </a:moveTo>
                  <a:cubicBezTo>
                    <a:pt x="2552" y="8349"/>
                    <a:pt x="2709" y="8507"/>
                    <a:pt x="2709" y="8727"/>
                  </a:cubicBezTo>
                  <a:cubicBezTo>
                    <a:pt x="2709" y="8916"/>
                    <a:pt x="2552" y="9074"/>
                    <a:pt x="2363" y="9074"/>
                  </a:cubicBezTo>
                  <a:cubicBezTo>
                    <a:pt x="2174" y="9074"/>
                    <a:pt x="2016" y="8916"/>
                    <a:pt x="2016" y="8727"/>
                  </a:cubicBezTo>
                  <a:cubicBezTo>
                    <a:pt x="2016" y="8507"/>
                    <a:pt x="2174" y="8349"/>
                    <a:pt x="2363" y="8349"/>
                  </a:cubicBezTo>
                  <a:close/>
                  <a:moveTo>
                    <a:pt x="9326" y="8349"/>
                  </a:moveTo>
                  <a:cubicBezTo>
                    <a:pt x="9515" y="8349"/>
                    <a:pt x="9672" y="8507"/>
                    <a:pt x="9672" y="8727"/>
                  </a:cubicBezTo>
                  <a:cubicBezTo>
                    <a:pt x="9672" y="8916"/>
                    <a:pt x="9515" y="9074"/>
                    <a:pt x="9326" y="9074"/>
                  </a:cubicBezTo>
                  <a:cubicBezTo>
                    <a:pt x="9137" y="9074"/>
                    <a:pt x="8979" y="8916"/>
                    <a:pt x="8979" y="8727"/>
                  </a:cubicBezTo>
                  <a:cubicBezTo>
                    <a:pt x="8979" y="8507"/>
                    <a:pt x="9137" y="8349"/>
                    <a:pt x="9326" y="8349"/>
                  </a:cubicBezTo>
                  <a:close/>
                  <a:moveTo>
                    <a:pt x="3781" y="1"/>
                  </a:moveTo>
                  <a:cubicBezTo>
                    <a:pt x="3182" y="1"/>
                    <a:pt x="2741" y="473"/>
                    <a:pt x="2741" y="1040"/>
                  </a:cubicBezTo>
                  <a:lnTo>
                    <a:pt x="2741" y="1387"/>
                  </a:lnTo>
                  <a:lnTo>
                    <a:pt x="1008" y="1387"/>
                  </a:lnTo>
                  <a:cubicBezTo>
                    <a:pt x="441" y="1387"/>
                    <a:pt x="0" y="1859"/>
                    <a:pt x="0" y="2395"/>
                  </a:cubicBezTo>
                  <a:lnTo>
                    <a:pt x="0" y="7971"/>
                  </a:lnTo>
                  <a:cubicBezTo>
                    <a:pt x="0" y="8538"/>
                    <a:pt x="473" y="8979"/>
                    <a:pt x="1008" y="8979"/>
                  </a:cubicBezTo>
                  <a:lnTo>
                    <a:pt x="1418" y="8979"/>
                  </a:lnTo>
                  <a:cubicBezTo>
                    <a:pt x="1575" y="9389"/>
                    <a:pt x="1922" y="9704"/>
                    <a:pt x="2394" y="9704"/>
                  </a:cubicBezTo>
                  <a:cubicBezTo>
                    <a:pt x="2867" y="9704"/>
                    <a:pt x="3214" y="9420"/>
                    <a:pt x="3371" y="8979"/>
                  </a:cubicBezTo>
                  <a:lnTo>
                    <a:pt x="8380" y="8979"/>
                  </a:lnTo>
                  <a:cubicBezTo>
                    <a:pt x="8538" y="9389"/>
                    <a:pt x="8916" y="9704"/>
                    <a:pt x="9389" y="9704"/>
                  </a:cubicBezTo>
                  <a:cubicBezTo>
                    <a:pt x="9798" y="9704"/>
                    <a:pt x="10208" y="9420"/>
                    <a:pt x="10365" y="8979"/>
                  </a:cubicBezTo>
                  <a:lnTo>
                    <a:pt x="10743" y="8979"/>
                  </a:lnTo>
                  <a:cubicBezTo>
                    <a:pt x="11342" y="8979"/>
                    <a:pt x="11783" y="8507"/>
                    <a:pt x="11783" y="7971"/>
                  </a:cubicBezTo>
                  <a:lnTo>
                    <a:pt x="11783" y="6144"/>
                  </a:lnTo>
                  <a:cubicBezTo>
                    <a:pt x="11783" y="6112"/>
                    <a:pt x="11783" y="5986"/>
                    <a:pt x="11720" y="5892"/>
                  </a:cubicBezTo>
                  <a:cubicBezTo>
                    <a:pt x="11688" y="5766"/>
                    <a:pt x="11688" y="5671"/>
                    <a:pt x="11657" y="5577"/>
                  </a:cubicBezTo>
                  <a:lnTo>
                    <a:pt x="10712" y="3214"/>
                  </a:lnTo>
                  <a:cubicBezTo>
                    <a:pt x="10428" y="2521"/>
                    <a:pt x="9798" y="2080"/>
                    <a:pt x="9105" y="2080"/>
                  </a:cubicBezTo>
                  <a:lnTo>
                    <a:pt x="7530" y="2080"/>
                  </a:lnTo>
                  <a:cubicBezTo>
                    <a:pt x="7372" y="1702"/>
                    <a:pt x="6994" y="1387"/>
                    <a:pt x="6522" y="1387"/>
                  </a:cubicBezTo>
                  <a:lnTo>
                    <a:pt x="4789" y="1387"/>
                  </a:lnTo>
                  <a:lnTo>
                    <a:pt x="4789" y="1040"/>
                  </a:lnTo>
                  <a:cubicBezTo>
                    <a:pt x="4789" y="442"/>
                    <a:pt x="4316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9994;p101">
              <a:extLst>
                <a:ext uri="{FF2B5EF4-FFF2-40B4-BE49-F238E27FC236}">
                  <a16:creationId xmlns:a16="http://schemas.microsoft.com/office/drawing/2014/main" id="{03BB3C2A-1232-5D7C-38BD-5E29F57683C9}"/>
                </a:ext>
              </a:extLst>
            </p:cNvPr>
            <p:cNvSpPr/>
            <p:nvPr/>
          </p:nvSpPr>
          <p:spPr>
            <a:xfrm>
              <a:off x="-26927050" y="2805900"/>
              <a:ext cx="70925" cy="70900"/>
            </a:xfrm>
            <a:custGeom>
              <a:avLst/>
              <a:gdLst/>
              <a:ahLst/>
              <a:cxnLst/>
              <a:rect l="l" t="t" r="r" b="b"/>
              <a:pathLst>
                <a:path w="2837" h="2836" extrusionOk="0">
                  <a:moveTo>
                    <a:pt x="1419" y="0"/>
                  </a:moveTo>
                  <a:cubicBezTo>
                    <a:pt x="1230" y="0"/>
                    <a:pt x="1072" y="158"/>
                    <a:pt x="1072" y="347"/>
                  </a:cubicBezTo>
                  <a:lnTo>
                    <a:pt x="1072" y="1072"/>
                  </a:lnTo>
                  <a:lnTo>
                    <a:pt x="347" y="1072"/>
                  </a:lnTo>
                  <a:cubicBezTo>
                    <a:pt x="158" y="1072"/>
                    <a:pt x="1" y="1229"/>
                    <a:pt x="1" y="1418"/>
                  </a:cubicBezTo>
                  <a:cubicBezTo>
                    <a:pt x="1" y="1607"/>
                    <a:pt x="158" y="1765"/>
                    <a:pt x="347" y="1765"/>
                  </a:cubicBezTo>
                  <a:lnTo>
                    <a:pt x="1072" y="1765"/>
                  </a:lnTo>
                  <a:lnTo>
                    <a:pt x="1072" y="2489"/>
                  </a:lnTo>
                  <a:cubicBezTo>
                    <a:pt x="1072" y="2678"/>
                    <a:pt x="1230" y="2836"/>
                    <a:pt x="1419" y="2836"/>
                  </a:cubicBezTo>
                  <a:cubicBezTo>
                    <a:pt x="1608" y="2836"/>
                    <a:pt x="1765" y="2678"/>
                    <a:pt x="1765" y="2489"/>
                  </a:cubicBezTo>
                  <a:lnTo>
                    <a:pt x="1765" y="1765"/>
                  </a:lnTo>
                  <a:lnTo>
                    <a:pt x="2490" y="1765"/>
                  </a:lnTo>
                  <a:cubicBezTo>
                    <a:pt x="2679" y="1765"/>
                    <a:pt x="2836" y="1607"/>
                    <a:pt x="2836" y="1418"/>
                  </a:cubicBezTo>
                  <a:cubicBezTo>
                    <a:pt x="2836" y="1229"/>
                    <a:pt x="2679" y="1072"/>
                    <a:pt x="2490" y="1072"/>
                  </a:cubicBezTo>
                  <a:lnTo>
                    <a:pt x="1765" y="1072"/>
                  </a:lnTo>
                  <a:lnTo>
                    <a:pt x="1765" y="347"/>
                  </a:lnTo>
                  <a:cubicBezTo>
                    <a:pt x="1765" y="158"/>
                    <a:pt x="1608" y="0"/>
                    <a:pt x="14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9938;p101">
            <a:extLst>
              <a:ext uri="{FF2B5EF4-FFF2-40B4-BE49-F238E27FC236}">
                <a16:creationId xmlns:a16="http://schemas.microsoft.com/office/drawing/2014/main" id="{CDB39F31-F754-B8B1-FB2E-731FE7713319}"/>
              </a:ext>
            </a:extLst>
          </p:cNvPr>
          <p:cNvGrpSpPr/>
          <p:nvPr/>
        </p:nvGrpSpPr>
        <p:grpSpPr>
          <a:xfrm>
            <a:off x="201041" y="3965448"/>
            <a:ext cx="353180" cy="353180"/>
            <a:chOff x="-24338900" y="2710600"/>
            <a:chExt cx="295375" cy="295375"/>
          </a:xfrm>
          <a:solidFill>
            <a:schemeClr val="tx1"/>
          </a:solidFill>
        </p:grpSpPr>
        <p:sp>
          <p:nvSpPr>
            <p:cNvPr id="613" name="Google Shape;9939;p101">
              <a:extLst>
                <a:ext uri="{FF2B5EF4-FFF2-40B4-BE49-F238E27FC236}">
                  <a16:creationId xmlns:a16="http://schemas.microsoft.com/office/drawing/2014/main" id="{4DA87B34-3270-EE2F-1727-95DE92F86CE0}"/>
                </a:ext>
              </a:extLst>
            </p:cNvPr>
            <p:cNvSpPr/>
            <p:nvPr/>
          </p:nvSpPr>
          <p:spPr>
            <a:xfrm>
              <a:off x="-24250700" y="2816925"/>
              <a:ext cx="123675" cy="103200"/>
            </a:xfrm>
            <a:custGeom>
              <a:avLst/>
              <a:gdLst/>
              <a:ahLst/>
              <a:cxnLst/>
              <a:rect l="l" t="t" r="r" b="b"/>
              <a:pathLst>
                <a:path w="4947" h="4128" extrusionOk="0">
                  <a:moveTo>
                    <a:pt x="3403" y="662"/>
                  </a:moveTo>
                  <a:cubicBezTo>
                    <a:pt x="3813" y="662"/>
                    <a:pt x="4128" y="977"/>
                    <a:pt x="4128" y="1387"/>
                  </a:cubicBezTo>
                  <a:cubicBezTo>
                    <a:pt x="4128" y="1922"/>
                    <a:pt x="3561" y="2363"/>
                    <a:pt x="2710" y="3025"/>
                  </a:cubicBezTo>
                  <a:cubicBezTo>
                    <a:pt x="2584" y="3119"/>
                    <a:pt x="2490" y="3182"/>
                    <a:pt x="2395" y="3309"/>
                  </a:cubicBezTo>
                  <a:cubicBezTo>
                    <a:pt x="2269" y="3214"/>
                    <a:pt x="2143" y="3151"/>
                    <a:pt x="2080" y="3025"/>
                  </a:cubicBezTo>
                  <a:cubicBezTo>
                    <a:pt x="1198" y="2363"/>
                    <a:pt x="662" y="1891"/>
                    <a:pt x="662" y="1387"/>
                  </a:cubicBezTo>
                  <a:cubicBezTo>
                    <a:pt x="662" y="946"/>
                    <a:pt x="977" y="662"/>
                    <a:pt x="1355" y="662"/>
                  </a:cubicBezTo>
                  <a:cubicBezTo>
                    <a:pt x="1860" y="662"/>
                    <a:pt x="2080" y="1229"/>
                    <a:pt x="2080" y="1261"/>
                  </a:cubicBezTo>
                  <a:cubicBezTo>
                    <a:pt x="2112" y="1418"/>
                    <a:pt x="2238" y="1481"/>
                    <a:pt x="2395" y="1481"/>
                  </a:cubicBezTo>
                  <a:cubicBezTo>
                    <a:pt x="2553" y="1481"/>
                    <a:pt x="2647" y="1355"/>
                    <a:pt x="2710" y="1261"/>
                  </a:cubicBezTo>
                  <a:cubicBezTo>
                    <a:pt x="2710" y="1229"/>
                    <a:pt x="2899" y="662"/>
                    <a:pt x="3403" y="662"/>
                  </a:cubicBezTo>
                  <a:close/>
                  <a:moveTo>
                    <a:pt x="1355" y="1"/>
                  </a:moveTo>
                  <a:cubicBezTo>
                    <a:pt x="568" y="1"/>
                    <a:pt x="1" y="631"/>
                    <a:pt x="1" y="1418"/>
                  </a:cubicBezTo>
                  <a:cubicBezTo>
                    <a:pt x="1" y="2269"/>
                    <a:pt x="694" y="2836"/>
                    <a:pt x="1671" y="3624"/>
                  </a:cubicBezTo>
                  <a:cubicBezTo>
                    <a:pt x="1828" y="3750"/>
                    <a:pt x="2049" y="3907"/>
                    <a:pt x="2238" y="4065"/>
                  </a:cubicBezTo>
                  <a:cubicBezTo>
                    <a:pt x="2301" y="4096"/>
                    <a:pt x="2395" y="4128"/>
                    <a:pt x="2458" y="4128"/>
                  </a:cubicBezTo>
                  <a:cubicBezTo>
                    <a:pt x="2553" y="4128"/>
                    <a:pt x="2616" y="4096"/>
                    <a:pt x="2710" y="4065"/>
                  </a:cubicBezTo>
                  <a:cubicBezTo>
                    <a:pt x="2899" y="3907"/>
                    <a:pt x="3057" y="3718"/>
                    <a:pt x="3246" y="3624"/>
                  </a:cubicBezTo>
                  <a:cubicBezTo>
                    <a:pt x="4254" y="2836"/>
                    <a:pt x="4947" y="2269"/>
                    <a:pt x="4947" y="1418"/>
                  </a:cubicBezTo>
                  <a:cubicBezTo>
                    <a:pt x="4821" y="599"/>
                    <a:pt x="4191" y="1"/>
                    <a:pt x="3403" y="1"/>
                  </a:cubicBezTo>
                  <a:cubicBezTo>
                    <a:pt x="3025" y="1"/>
                    <a:pt x="2616" y="158"/>
                    <a:pt x="2395" y="505"/>
                  </a:cubicBezTo>
                  <a:cubicBezTo>
                    <a:pt x="2112" y="190"/>
                    <a:pt x="1765" y="1"/>
                    <a:pt x="13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9940;p101">
              <a:extLst>
                <a:ext uri="{FF2B5EF4-FFF2-40B4-BE49-F238E27FC236}">
                  <a16:creationId xmlns:a16="http://schemas.microsoft.com/office/drawing/2014/main" id="{E043E0C5-219C-0E88-3EB7-11E6BE8BC190}"/>
                </a:ext>
              </a:extLst>
            </p:cNvPr>
            <p:cNvSpPr/>
            <p:nvPr/>
          </p:nvSpPr>
          <p:spPr>
            <a:xfrm>
              <a:off x="-24338900" y="2710600"/>
              <a:ext cx="295375" cy="295375"/>
            </a:xfrm>
            <a:custGeom>
              <a:avLst/>
              <a:gdLst/>
              <a:ahLst/>
              <a:cxnLst/>
              <a:rect l="l" t="t" r="r" b="b"/>
              <a:pathLst>
                <a:path w="11815" h="11815" extrusionOk="0">
                  <a:moveTo>
                    <a:pt x="7341" y="725"/>
                  </a:moveTo>
                  <a:cubicBezTo>
                    <a:pt x="7530" y="725"/>
                    <a:pt x="7687" y="882"/>
                    <a:pt x="7687" y="1103"/>
                  </a:cubicBezTo>
                  <a:lnTo>
                    <a:pt x="7687" y="3844"/>
                  </a:lnTo>
                  <a:cubicBezTo>
                    <a:pt x="7687" y="4033"/>
                    <a:pt x="7845" y="4222"/>
                    <a:pt x="8034" y="4222"/>
                  </a:cubicBezTo>
                  <a:lnTo>
                    <a:pt x="10806" y="4222"/>
                  </a:lnTo>
                  <a:cubicBezTo>
                    <a:pt x="10995" y="4222"/>
                    <a:pt x="11153" y="4380"/>
                    <a:pt x="11153" y="4569"/>
                  </a:cubicBezTo>
                  <a:lnTo>
                    <a:pt x="11153" y="7309"/>
                  </a:lnTo>
                  <a:cubicBezTo>
                    <a:pt x="11153" y="7530"/>
                    <a:pt x="10995" y="7688"/>
                    <a:pt x="10806" y="7688"/>
                  </a:cubicBezTo>
                  <a:lnTo>
                    <a:pt x="8034" y="7688"/>
                  </a:lnTo>
                  <a:cubicBezTo>
                    <a:pt x="7845" y="7688"/>
                    <a:pt x="7687" y="7845"/>
                    <a:pt x="7687" y="8034"/>
                  </a:cubicBezTo>
                  <a:lnTo>
                    <a:pt x="7687" y="10775"/>
                  </a:lnTo>
                  <a:cubicBezTo>
                    <a:pt x="7687" y="10996"/>
                    <a:pt x="7530" y="11153"/>
                    <a:pt x="7341" y="11153"/>
                  </a:cubicBezTo>
                  <a:lnTo>
                    <a:pt x="4568" y="11153"/>
                  </a:lnTo>
                  <a:cubicBezTo>
                    <a:pt x="4379" y="11153"/>
                    <a:pt x="4222" y="10996"/>
                    <a:pt x="4222" y="10775"/>
                  </a:cubicBezTo>
                  <a:lnTo>
                    <a:pt x="4222" y="8034"/>
                  </a:lnTo>
                  <a:cubicBezTo>
                    <a:pt x="4222" y="7845"/>
                    <a:pt x="4064" y="7688"/>
                    <a:pt x="3875" y="7688"/>
                  </a:cubicBezTo>
                  <a:lnTo>
                    <a:pt x="1103" y="7688"/>
                  </a:lnTo>
                  <a:cubicBezTo>
                    <a:pt x="914" y="7688"/>
                    <a:pt x="756" y="7530"/>
                    <a:pt x="756" y="7309"/>
                  </a:cubicBezTo>
                  <a:lnTo>
                    <a:pt x="756" y="4569"/>
                  </a:lnTo>
                  <a:cubicBezTo>
                    <a:pt x="756" y="4380"/>
                    <a:pt x="914" y="4222"/>
                    <a:pt x="1103" y="4222"/>
                  </a:cubicBezTo>
                  <a:lnTo>
                    <a:pt x="3875" y="4222"/>
                  </a:lnTo>
                  <a:cubicBezTo>
                    <a:pt x="4064" y="4222"/>
                    <a:pt x="4222" y="4033"/>
                    <a:pt x="4222" y="3844"/>
                  </a:cubicBezTo>
                  <a:lnTo>
                    <a:pt x="4222" y="1103"/>
                  </a:lnTo>
                  <a:cubicBezTo>
                    <a:pt x="4222" y="882"/>
                    <a:pt x="4379" y="725"/>
                    <a:pt x="4568" y="725"/>
                  </a:cubicBezTo>
                  <a:close/>
                  <a:moveTo>
                    <a:pt x="4537" y="0"/>
                  </a:moveTo>
                  <a:cubicBezTo>
                    <a:pt x="3938" y="0"/>
                    <a:pt x="3466" y="473"/>
                    <a:pt x="3466" y="1072"/>
                  </a:cubicBezTo>
                  <a:lnTo>
                    <a:pt x="3466" y="3466"/>
                  </a:lnTo>
                  <a:lnTo>
                    <a:pt x="1071" y="3466"/>
                  </a:lnTo>
                  <a:cubicBezTo>
                    <a:pt x="473" y="3466"/>
                    <a:pt x="0" y="3938"/>
                    <a:pt x="0" y="4537"/>
                  </a:cubicBezTo>
                  <a:lnTo>
                    <a:pt x="0" y="7278"/>
                  </a:lnTo>
                  <a:cubicBezTo>
                    <a:pt x="0" y="7877"/>
                    <a:pt x="473" y="8349"/>
                    <a:pt x="1071" y="8349"/>
                  </a:cubicBezTo>
                  <a:lnTo>
                    <a:pt x="3466" y="8349"/>
                  </a:lnTo>
                  <a:lnTo>
                    <a:pt x="3466" y="10743"/>
                  </a:lnTo>
                  <a:cubicBezTo>
                    <a:pt x="3466" y="11342"/>
                    <a:pt x="3938" y="11815"/>
                    <a:pt x="4537" y="11815"/>
                  </a:cubicBezTo>
                  <a:lnTo>
                    <a:pt x="7309" y="11815"/>
                  </a:lnTo>
                  <a:cubicBezTo>
                    <a:pt x="7876" y="11815"/>
                    <a:pt x="8349" y="11342"/>
                    <a:pt x="8349" y="10743"/>
                  </a:cubicBezTo>
                  <a:lnTo>
                    <a:pt x="8349" y="8349"/>
                  </a:lnTo>
                  <a:lnTo>
                    <a:pt x="10743" y="8349"/>
                  </a:lnTo>
                  <a:cubicBezTo>
                    <a:pt x="11342" y="8349"/>
                    <a:pt x="11815" y="7877"/>
                    <a:pt x="11815" y="7278"/>
                  </a:cubicBezTo>
                  <a:lnTo>
                    <a:pt x="11815" y="4537"/>
                  </a:lnTo>
                  <a:cubicBezTo>
                    <a:pt x="11815" y="3938"/>
                    <a:pt x="11342" y="3466"/>
                    <a:pt x="10743" y="3466"/>
                  </a:cubicBezTo>
                  <a:lnTo>
                    <a:pt x="8349" y="3466"/>
                  </a:lnTo>
                  <a:lnTo>
                    <a:pt x="8349" y="1072"/>
                  </a:lnTo>
                  <a:cubicBezTo>
                    <a:pt x="8349" y="473"/>
                    <a:pt x="7876" y="0"/>
                    <a:pt x="73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51802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>
          <a:extLst>
            <a:ext uri="{FF2B5EF4-FFF2-40B4-BE49-F238E27FC236}">
              <a16:creationId xmlns:a16="http://schemas.microsoft.com/office/drawing/2014/main" id="{C7958B79-B866-5588-324F-5FA5852E9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9">
            <a:extLst>
              <a:ext uri="{FF2B5EF4-FFF2-40B4-BE49-F238E27FC236}">
                <a16:creationId xmlns:a16="http://schemas.microsoft.com/office/drawing/2014/main" id="{7E640EE7-61A6-2CFD-2CE8-2808B1848328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337228" y="423572"/>
            <a:ext cx="55319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Purpose, Dataset, Methodology</a:t>
            </a:r>
            <a:endParaRPr sz="2400" dirty="0"/>
          </a:p>
        </p:txBody>
      </p:sp>
      <p:sp>
        <p:nvSpPr>
          <p:cNvPr id="616" name="Google Shape;616;p59">
            <a:extLst>
              <a:ext uri="{FF2B5EF4-FFF2-40B4-BE49-F238E27FC236}">
                <a16:creationId xmlns:a16="http://schemas.microsoft.com/office/drawing/2014/main" id="{3F4E9820-3F86-911C-8A51-26F04C6A20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5" y="1467375"/>
            <a:ext cx="21123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617" name="Google Shape;617;p59">
            <a:extLst>
              <a:ext uri="{FF2B5EF4-FFF2-40B4-BE49-F238E27FC236}">
                <a16:creationId xmlns:a16="http://schemas.microsoft.com/office/drawing/2014/main" id="{03686E3A-9D93-C012-7507-79BD1BD63B1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4" y="2527925"/>
            <a:ext cx="21123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</a:t>
            </a:r>
            <a:endParaRPr dirty="0"/>
          </a:p>
        </p:txBody>
      </p:sp>
      <p:sp>
        <p:nvSpPr>
          <p:cNvPr id="618" name="Google Shape;618;p59">
            <a:extLst>
              <a:ext uri="{FF2B5EF4-FFF2-40B4-BE49-F238E27FC236}">
                <a16:creationId xmlns:a16="http://schemas.microsoft.com/office/drawing/2014/main" id="{ABA20547-2019-303B-0F3D-F1E9ADEA025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726625"/>
            <a:ext cx="211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Health Survey for England 2011</a:t>
            </a:r>
            <a:endParaRPr dirty="0"/>
          </a:p>
        </p:txBody>
      </p:sp>
      <p:sp>
        <p:nvSpPr>
          <p:cNvPr id="619" name="Google Shape;619;p59">
            <a:extLst>
              <a:ext uri="{FF2B5EF4-FFF2-40B4-BE49-F238E27FC236}">
                <a16:creationId xmlns:a16="http://schemas.microsoft.com/office/drawing/2014/main" id="{8CD2EE70-A3D1-F2B2-CD71-89716974DB7D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720008" y="3425444"/>
            <a:ext cx="21123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</a:t>
            </a:r>
            <a:endParaRPr dirty="0"/>
          </a:p>
        </p:txBody>
      </p:sp>
      <p:sp>
        <p:nvSpPr>
          <p:cNvPr id="620" name="Google Shape;620;p59">
            <a:extLst>
              <a:ext uri="{FF2B5EF4-FFF2-40B4-BE49-F238E27FC236}">
                <a16:creationId xmlns:a16="http://schemas.microsoft.com/office/drawing/2014/main" id="{AF885FE7-9F4B-8D11-9C11-2135379791C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9999" y="2787175"/>
            <a:ext cx="211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8,610 adults </a:t>
            </a:r>
            <a:endParaRPr dirty="0"/>
          </a:p>
        </p:txBody>
      </p:sp>
      <p:sp>
        <p:nvSpPr>
          <p:cNvPr id="621" name="Google Shape;621;p59">
            <a:extLst>
              <a:ext uri="{FF2B5EF4-FFF2-40B4-BE49-F238E27FC236}">
                <a16:creationId xmlns:a16="http://schemas.microsoft.com/office/drawing/2014/main" id="{F33203F6-29C6-7298-DA61-7894A130D603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3443130" y="1467375"/>
            <a:ext cx="21123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Purpose</a:t>
            </a:r>
            <a:endParaRPr dirty="0"/>
          </a:p>
        </p:txBody>
      </p:sp>
      <p:sp>
        <p:nvSpPr>
          <p:cNvPr id="622" name="Google Shape;622;p59">
            <a:extLst>
              <a:ext uri="{FF2B5EF4-FFF2-40B4-BE49-F238E27FC236}">
                <a16:creationId xmlns:a16="http://schemas.microsoft.com/office/drawing/2014/main" id="{2A7E66E8-C657-FD56-F956-DE04D470E1D6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3443129" y="2527925"/>
            <a:ext cx="21123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</a:t>
            </a:r>
            <a:endParaRPr dirty="0"/>
          </a:p>
        </p:txBody>
      </p:sp>
      <p:sp>
        <p:nvSpPr>
          <p:cNvPr id="623" name="Google Shape;623;p59">
            <a:extLst>
              <a:ext uri="{FF2B5EF4-FFF2-40B4-BE49-F238E27FC236}">
                <a16:creationId xmlns:a16="http://schemas.microsoft.com/office/drawing/2014/main" id="{AC8C74E1-91CA-75DD-FEEB-EFDDB123A2C5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3443125" y="1726625"/>
            <a:ext cx="211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Explore factors related to alcohol consumption</a:t>
            </a:r>
            <a:endParaRPr dirty="0"/>
          </a:p>
        </p:txBody>
      </p:sp>
      <p:sp>
        <p:nvSpPr>
          <p:cNvPr id="624" name="Google Shape;624;p59">
            <a:extLst>
              <a:ext uri="{FF2B5EF4-FFF2-40B4-BE49-F238E27FC236}">
                <a16:creationId xmlns:a16="http://schemas.microsoft.com/office/drawing/2014/main" id="{8E11B818-D793-967C-1490-73D9B79D7552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3443124" y="2787175"/>
            <a:ext cx="211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 Studio</a:t>
            </a:r>
            <a:endParaRPr dirty="0"/>
          </a:p>
        </p:txBody>
      </p:sp>
      <p:sp>
        <p:nvSpPr>
          <p:cNvPr id="625" name="Google Shape;625;p59">
            <a:extLst>
              <a:ext uri="{FF2B5EF4-FFF2-40B4-BE49-F238E27FC236}">
                <a16:creationId xmlns:a16="http://schemas.microsoft.com/office/drawing/2014/main" id="{DC1424E3-3BD9-2FFA-6884-3BAA53488EFB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720003" y="3684694"/>
            <a:ext cx="211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Descriptive statistics, t-test, chi-square tests, ANOVA, correlations	</a:t>
            </a:r>
            <a:endParaRPr dirty="0"/>
          </a:p>
        </p:txBody>
      </p:sp>
      <p:cxnSp>
        <p:nvCxnSpPr>
          <p:cNvPr id="628" name="Google Shape;628;p59">
            <a:extLst>
              <a:ext uri="{FF2B5EF4-FFF2-40B4-BE49-F238E27FC236}">
                <a16:creationId xmlns:a16="http://schemas.microsoft.com/office/drawing/2014/main" id="{F492D74F-3175-5AED-43E6-2ACD9388165D}"/>
              </a:ext>
            </a:extLst>
          </p:cNvPr>
          <p:cNvCxnSpPr/>
          <p:nvPr/>
        </p:nvCxnSpPr>
        <p:spPr>
          <a:xfrm>
            <a:off x="720000" y="2378075"/>
            <a:ext cx="480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9" name="Google Shape;629;p59">
            <a:extLst>
              <a:ext uri="{FF2B5EF4-FFF2-40B4-BE49-F238E27FC236}">
                <a16:creationId xmlns:a16="http://schemas.microsoft.com/office/drawing/2014/main" id="{6F7D6F29-EA0F-5292-9946-F419E32918AE}"/>
              </a:ext>
            </a:extLst>
          </p:cNvPr>
          <p:cNvCxnSpPr/>
          <p:nvPr/>
        </p:nvCxnSpPr>
        <p:spPr>
          <a:xfrm>
            <a:off x="720000" y="3266083"/>
            <a:ext cx="480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37" name="Google Shape;637;p59">
            <a:extLst>
              <a:ext uri="{FF2B5EF4-FFF2-40B4-BE49-F238E27FC236}">
                <a16:creationId xmlns:a16="http://schemas.microsoft.com/office/drawing/2014/main" id="{D2004A27-D7EF-153B-7C0B-144763DF9BE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067675" y="0"/>
            <a:ext cx="2014201" cy="51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59">
            <a:extLst>
              <a:ext uri="{FF2B5EF4-FFF2-40B4-BE49-F238E27FC236}">
                <a16:creationId xmlns:a16="http://schemas.microsoft.com/office/drawing/2014/main" id="{CF351EF9-2EE9-A54C-0D85-7FCB42FB8266}"/>
              </a:ext>
            </a:extLst>
          </p:cNvPr>
          <p:cNvSpPr/>
          <p:nvPr/>
        </p:nvSpPr>
        <p:spPr>
          <a:xfrm flipH="1">
            <a:off x="6653090" y="-24000"/>
            <a:ext cx="2490900" cy="5191500"/>
          </a:xfrm>
          <a:prstGeom prst="rect">
            <a:avLst/>
          </a:prstGeom>
          <a:gradFill>
            <a:gsLst>
              <a:gs pos="0">
                <a:schemeClr val="dk2"/>
              </a:gs>
              <a:gs pos="24000">
                <a:schemeClr val="lt2"/>
              </a:gs>
              <a:gs pos="49000">
                <a:schemeClr val="accent1"/>
              </a:gs>
              <a:gs pos="75000">
                <a:schemeClr val="accent5"/>
              </a:gs>
              <a:gs pos="100000">
                <a:schemeClr val="dk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73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>
          <a:extLst>
            <a:ext uri="{FF2B5EF4-FFF2-40B4-BE49-F238E27FC236}">
              <a16:creationId xmlns:a16="http://schemas.microsoft.com/office/drawing/2014/main" id="{F58737F3-4EA3-E3CE-43FA-0396EFCD4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77">
            <a:extLst>
              <a:ext uri="{FF2B5EF4-FFF2-40B4-BE49-F238E27FC236}">
                <a16:creationId xmlns:a16="http://schemas.microsoft.com/office/drawing/2014/main" id="{DD070BD9-4B5F-6B56-5EA1-D86E98526A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Why Use R for This Analysis?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383BAC-94EA-DB74-0E08-88108F89DA43}"/>
              </a:ext>
            </a:extLst>
          </p:cNvPr>
          <p:cNvSpPr txBox="1"/>
          <p:nvPr/>
        </p:nvSpPr>
        <p:spPr>
          <a:xfrm>
            <a:off x="871870" y="1516912"/>
            <a:ext cx="5762846" cy="1753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lbert Sans" panose="020B0604020202020204" charset="0"/>
              </a:rPr>
              <a:t>Open-source and widely used in research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lbert Sans" panose="020B0604020202020204" charset="0"/>
              </a:rPr>
              <a:t>Reproducible scripts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lbert Sans" panose="020B0604020202020204" charset="0"/>
              </a:rPr>
              <a:t>Advanced visualization tools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lbert Sans" panose="020B0604020202020204" charset="0"/>
              </a:rPr>
              <a:t>Powerful statistical libraries (dplyr, ggplot2, etc.)</a:t>
            </a:r>
            <a:endParaRPr lang="en-AE" dirty="0">
              <a:latin typeface="Albert Sans" panose="020B060402020202020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E980194-A91F-22E8-5768-F89113D9AF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9564555"/>
              </p:ext>
            </p:extLst>
          </p:nvPr>
        </p:nvGraphicFramePr>
        <p:xfrm>
          <a:off x="942753" y="3483804"/>
          <a:ext cx="6237767" cy="1407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496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>
          <a:extLst>
            <a:ext uri="{FF2B5EF4-FFF2-40B4-BE49-F238E27FC236}">
              <a16:creationId xmlns:a16="http://schemas.microsoft.com/office/drawing/2014/main" id="{1CAF4D79-9E92-EF7D-99BB-03BA3B4A0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8">
            <a:extLst>
              <a:ext uri="{FF2B5EF4-FFF2-40B4-BE49-F238E27FC236}">
                <a16:creationId xmlns:a16="http://schemas.microsoft.com/office/drawing/2014/main" id="{7561D42B-EF6B-0D33-98CD-7598467FD2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3065200" y="1761725"/>
            <a:ext cx="4038300" cy="16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Descriptive Statistics</a:t>
            </a:r>
            <a:endParaRPr dirty="0"/>
          </a:p>
        </p:txBody>
      </p:sp>
      <p:sp>
        <p:nvSpPr>
          <p:cNvPr id="600" name="Google Shape;600;p58">
            <a:extLst>
              <a:ext uri="{FF2B5EF4-FFF2-40B4-BE49-F238E27FC236}">
                <a16:creationId xmlns:a16="http://schemas.microsoft.com/office/drawing/2014/main" id="{CB1CB03C-239C-98A1-5A7B-0E49AD40BAC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 flipH="1">
            <a:off x="7200900" y="2027725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602" name="Google Shape;602;p58">
            <a:extLst>
              <a:ext uri="{FF2B5EF4-FFF2-40B4-BE49-F238E27FC236}">
                <a16:creationId xmlns:a16="http://schemas.microsoft.com/office/drawing/2014/main" id="{5D0B03C5-2D13-B3A6-13A6-DC8EC2D1C3F8}"/>
              </a:ext>
            </a:extLst>
          </p:cNvPr>
          <p:cNvCxnSpPr/>
          <p:nvPr/>
        </p:nvCxnSpPr>
        <p:spPr>
          <a:xfrm rot="10800000">
            <a:off x="2018712" y="3600175"/>
            <a:ext cx="640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10" name="Google Shape;610;p58">
            <a:extLst>
              <a:ext uri="{FF2B5EF4-FFF2-40B4-BE49-F238E27FC236}">
                <a16:creationId xmlns:a16="http://schemas.microsoft.com/office/drawing/2014/main" id="{CE926256-EE29-EED6-C6C8-87513B25BD7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" y="12"/>
            <a:ext cx="2014201" cy="5143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42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>
          <a:extLst>
            <a:ext uri="{FF2B5EF4-FFF2-40B4-BE49-F238E27FC236}">
              <a16:creationId xmlns:a16="http://schemas.microsoft.com/office/drawing/2014/main" id="{6DBD3904-797B-B71B-1539-B82602CE7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">
            <a:extLst>
              <a:ext uri="{FF2B5EF4-FFF2-40B4-BE49-F238E27FC236}">
                <a16:creationId xmlns:a16="http://schemas.microsoft.com/office/drawing/2014/main" id="{697FEA9B-FA52-C24B-B181-CC0111A800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8716" y="445025"/>
            <a:ext cx="788528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Sample Overview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FCF7FC-FE20-2A21-9BA2-926E62A92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51" y="1112068"/>
            <a:ext cx="3427735" cy="3427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184C8E-46EC-E2D5-FBF6-97C6F12CF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593" y="1270741"/>
            <a:ext cx="4570312" cy="342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7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>
          <a:extLst>
            <a:ext uri="{FF2B5EF4-FFF2-40B4-BE49-F238E27FC236}">
              <a16:creationId xmlns:a16="http://schemas.microsoft.com/office/drawing/2014/main" id="{CEF8CABB-C65B-3D33-AE4C-43C7AF263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73E059-5619-5075-3AC0-735A2D4D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Demographics</a:t>
            </a:r>
            <a:endParaRPr lang="en-A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DC241-00CA-8B1E-C4B6-D8EAF384C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61" y="1058720"/>
            <a:ext cx="3859905" cy="3859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0C002D-A2B3-BBDC-E1EC-302CE0E32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474" y="1217665"/>
            <a:ext cx="4176973" cy="348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2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>
          <a:extLst>
            <a:ext uri="{FF2B5EF4-FFF2-40B4-BE49-F238E27FC236}">
              <a16:creationId xmlns:a16="http://schemas.microsoft.com/office/drawing/2014/main" id="{1F24F0BB-DCD8-1BC8-75CD-48F6A3D74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71">
            <a:extLst>
              <a:ext uri="{FF2B5EF4-FFF2-40B4-BE49-F238E27FC236}">
                <a16:creationId xmlns:a16="http://schemas.microsoft.com/office/drawing/2014/main" id="{EA877325-2244-E19E-B321-309F9F700A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Summary Statistics for Key Variables</a:t>
            </a:r>
            <a:endParaRPr sz="2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3DD40DB-003A-7ADB-EE5E-644914CD5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490485"/>
              </p:ext>
            </p:extLst>
          </p:nvPr>
        </p:nvGraphicFramePr>
        <p:xfrm>
          <a:off x="432391" y="1659713"/>
          <a:ext cx="7634176" cy="2905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34139">
                  <a:extLst>
                    <a:ext uri="{9D8B030D-6E8A-4147-A177-3AD203B41FA5}">
                      <a16:colId xmlns:a16="http://schemas.microsoft.com/office/drawing/2014/main" val="3559418960"/>
                    </a:ext>
                  </a:extLst>
                </a:gridCol>
                <a:gridCol w="774405">
                  <a:extLst>
                    <a:ext uri="{9D8B030D-6E8A-4147-A177-3AD203B41FA5}">
                      <a16:colId xmlns:a16="http://schemas.microsoft.com/office/drawing/2014/main" val="3395134895"/>
                    </a:ext>
                  </a:extLst>
                </a:gridCol>
                <a:gridCol w="954272">
                  <a:extLst>
                    <a:ext uri="{9D8B030D-6E8A-4147-A177-3AD203B41FA5}">
                      <a16:colId xmlns:a16="http://schemas.microsoft.com/office/drawing/2014/main" val="3638877560"/>
                    </a:ext>
                  </a:extLst>
                </a:gridCol>
                <a:gridCol w="954272">
                  <a:extLst>
                    <a:ext uri="{9D8B030D-6E8A-4147-A177-3AD203B41FA5}">
                      <a16:colId xmlns:a16="http://schemas.microsoft.com/office/drawing/2014/main" val="640897185"/>
                    </a:ext>
                  </a:extLst>
                </a:gridCol>
                <a:gridCol w="954272">
                  <a:extLst>
                    <a:ext uri="{9D8B030D-6E8A-4147-A177-3AD203B41FA5}">
                      <a16:colId xmlns:a16="http://schemas.microsoft.com/office/drawing/2014/main" val="745158379"/>
                    </a:ext>
                  </a:extLst>
                </a:gridCol>
                <a:gridCol w="954272">
                  <a:extLst>
                    <a:ext uri="{9D8B030D-6E8A-4147-A177-3AD203B41FA5}">
                      <a16:colId xmlns:a16="http://schemas.microsoft.com/office/drawing/2014/main" val="7101560"/>
                    </a:ext>
                  </a:extLst>
                </a:gridCol>
                <a:gridCol w="954272">
                  <a:extLst>
                    <a:ext uri="{9D8B030D-6E8A-4147-A177-3AD203B41FA5}">
                      <a16:colId xmlns:a16="http://schemas.microsoft.com/office/drawing/2014/main" val="2268621841"/>
                    </a:ext>
                  </a:extLst>
                </a:gridCol>
                <a:gridCol w="954272">
                  <a:extLst>
                    <a:ext uri="{9D8B030D-6E8A-4147-A177-3AD203B41FA5}">
                      <a16:colId xmlns:a16="http://schemas.microsoft.com/office/drawing/2014/main" val="2277220633"/>
                    </a:ext>
                  </a:extLst>
                </a:gridCol>
              </a:tblGrid>
              <a:tr h="7263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lbert Sans" panose="020B0604020202020204" charset="0"/>
                        </a:rPr>
                        <a:t>Variable</a:t>
                      </a:r>
                      <a:endParaRPr lang="en-AE" dirty="0">
                        <a:solidFill>
                          <a:schemeClr val="tx1"/>
                        </a:solidFill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lbert Sans" panose="020B0604020202020204" charset="0"/>
                        </a:rPr>
                        <a:t>Mean</a:t>
                      </a:r>
                      <a:endParaRPr lang="en-AE" dirty="0">
                        <a:solidFill>
                          <a:schemeClr val="tx1"/>
                        </a:solidFill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lbert Sans" panose="020B0604020202020204" charset="0"/>
                        </a:rPr>
                        <a:t>Median </a:t>
                      </a:r>
                      <a:endParaRPr lang="en-AE" dirty="0">
                        <a:solidFill>
                          <a:schemeClr val="tx1"/>
                        </a:solidFill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lbert Sans" panose="020B0604020202020204" charset="0"/>
                        </a:rPr>
                        <a:t>Mode</a:t>
                      </a:r>
                      <a:endParaRPr lang="en-AE" dirty="0">
                        <a:solidFill>
                          <a:schemeClr val="tx1"/>
                        </a:solidFill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lbert Sans" panose="020B0604020202020204" charset="0"/>
                        </a:rPr>
                        <a:t>Min</a:t>
                      </a:r>
                      <a:endParaRPr lang="en-AE" dirty="0">
                        <a:solidFill>
                          <a:schemeClr val="tx1"/>
                        </a:solidFill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lbert Sans" panose="020B0604020202020204" charset="0"/>
                        </a:rPr>
                        <a:t>Max</a:t>
                      </a:r>
                      <a:endParaRPr lang="en-AE" dirty="0">
                        <a:solidFill>
                          <a:schemeClr val="tx1"/>
                        </a:solidFill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lbert Sans" panose="020B0604020202020204" charset="0"/>
                        </a:rPr>
                        <a:t>Range</a:t>
                      </a:r>
                      <a:endParaRPr lang="en-AE" dirty="0">
                        <a:solidFill>
                          <a:schemeClr val="tx1"/>
                        </a:solidFill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Albert Sans" panose="020B0604020202020204" charset="0"/>
                        </a:rPr>
                        <a:t>SD</a:t>
                      </a:r>
                      <a:endParaRPr lang="en-AE" dirty="0">
                        <a:solidFill>
                          <a:schemeClr val="tx1"/>
                        </a:solidFill>
                        <a:latin typeface="Albert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923434"/>
                  </a:ext>
                </a:extLst>
              </a:tr>
              <a:tr h="7263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lbert Sans" panose="020B0604020202020204" charset="0"/>
                        </a:rPr>
                        <a:t>Household Size</a:t>
                      </a:r>
                      <a:endParaRPr lang="en-AE" b="1" dirty="0"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lbert Sans" panose="020B0604020202020204" charset="0"/>
                        </a:rPr>
                        <a:t>2.6</a:t>
                      </a:r>
                      <a:endParaRPr lang="en-AE" dirty="0"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lbert Sans" panose="020B0604020202020204" charset="0"/>
                        </a:rPr>
                        <a:t>2</a:t>
                      </a:r>
                      <a:endParaRPr lang="en-AE" dirty="0"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lbert Sans" panose="020B0604020202020204" charset="0"/>
                        </a:rPr>
                        <a:t>2</a:t>
                      </a:r>
                      <a:endParaRPr lang="en-AE" dirty="0"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lbert Sans" panose="020B0604020202020204" charset="0"/>
                        </a:rPr>
                        <a:t>1</a:t>
                      </a:r>
                      <a:endParaRPr lang="en-AE" dirty="0"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lbert Sans" panose="020B0604020202020204" charset="0"/>
                        </a:rPr>
                        <a:t>8</a:t>
                      </a:r>
                      <a:endParaRPr lang="en-AE" dirty="0"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lbert Sans" panose="020B0604020202020204" charset="0"/>
                        </a:rPr>
                        <a:t>7</a:t>
                      </a:r>
                      <a:endParaRPr lang="en-AE" dirty="0"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lbert Sans" panose="020B0604020202020204" charset="0"/>
                        </a:rPr>
                        <a:t>1.2</a:t>
                      </a:r>
                      <a:endParaRPr lang="en-AE" dirty="0">
                        <a:latin typeface="Albert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926980"/>
                  </a:ext>
                </a:extLst>
              </a:tr>
              <a:tr h="7263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lbert Sans" panose="020B0604020202020204" charset="0"/>
                        </a:rPr>
                        <a:t>BMI</a:t>
                      </a:r>
                      <a:endParaRPr lang="en-AE" b="1" dirty="0"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lbert Sans" panose="020B0604020202020204" charset="0"/>
                        </a:rPr>
                        <a:t>27.1</a:t>
                      </a:r>
                      <a:endParaRPr lang="en-AE" dirty="0"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lbert Sans" panose="020B0604020202020204" charset="0"/>
                        </a:rPr>
                        <a:t>26.5</a:t>
                      </a:r>
                      <a:endParaRPr lang="en-AE" dirty="0"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lbert Sans" panose="020B0604020202020204" charset="0"/>
                        </a:rPr>
                        <a:t>24</a:t>
                      </a:r>
                      <a:endParaRPr lang="en-AE" dirty="0"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lbert Sans" panose="020B0604020202020204" charset="0"/>
                        </a:rPr>
                        <a:t>16</a:t>
                      </a:r>
                      <a:endParaRPr lang="en-AE" dirty="0"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lbert Sans" panose="020B0604020202020204" charset="0"/>
                        </a:rPr>
                        <a:t>55</a:t>
                      </a:r>
                      <a:endParaRPr lang="en-AE" dirty="0"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lbert Sans" panose="020B0604020202020204" charset="0"/>
                        </a:rPr>
                        <a:t>39</a:t>
                      </a:r>
                      <a:endParaRPr lang="en-AE" dirty="0"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lbert Sans" panose="020B0604020202020204" charset="0"/>
                        </a:rPr>
                        <a:t>5.4</a:t>
                      </a:r>
                      <a:endParaRPr lang="en-AE" dirty="0">
                        <a:latin typeface="Albert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136725"/>
                  </a:ext>
                </a:extLst>
              </a:tr>
              <a:tr h="7263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Albert Sans" panose="020B0604020202020204" charset="0"/>
                        </a:rPr>
                        <a:t>Age</a:t>
                      </a:r>
                      <a:endParaRPr lang="en-AE" b="1" dirty="0"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lbert Sans" panose="020B0604020202020204" charset="0"/>
                        </a:rPr>
                        <a:t>49.3</a:t>
                      </a:r>
                      <a:endParaRPr lang="en-AE" dirty="0"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lbert Sans" panose="020B0604020202020204" charset="0"/>
                        </a:rPr>
                        <a:t>48</a:t>
                      </a:r>
                      <a:endParaRPr lang="en-AE" dirty="0"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lbert Sans" panose="020B0604020202020204" charset="0"/>
                        </a:rPr>
                        <a:t>55</a:t>
                      </a:r>
                      <a:endParaRPr lang="en-AE" dirty="0"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lbert Sans" panose="020B0604020202020204" charset="0"/>
                        </a:rPr>
                        <a:t>16</a:t>
                      </a:r>
                      <a:endParaRPr lang="en-AE" dirty="0"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lbert Sans" panose="020B0604020202020204" charset="0"/>
                        </a:rPr>
                        <a:t>99</a:t>
                      </a:r>
                      <a:endParaRPr lang="en-AE" dirty="0"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lbert Sans" panose="020B0604020202020204" charset="0"/>
                        </a:rPr>
                        <a:t>83</a:t>
                      </a:r>
                      <a:endParaRPr lang="en-AE" dirty="0">
                        <a:latin typeface="Albert Sans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lbert Sans" panose="020B0604020202020204" charset="0"/>
                        </a:rPr>
                        <a:t>17.1</a:t>
                      </a:r>
                      <a:endParaRPr lang="en-AE" dirty="0">
                        <a:latin typeface="Albert Sans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327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338593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Consulting by Slidesgo">
  <a:themeElements>
    <a:clrScheme name="Simple Light">
      <a:dk1>
        <a:srgbClr val="000000"/>
      </a:dk1>
      <a:lt1>
        <a:srgbClr val="FFFFFF"/>
      </a:lt1>
      <a:dk2>
        <a:srgbClr val="207368"/>
      </a:dk2>
      <a:lt2>
        <a:srgbClr val="9EC0BE"/>
      </a:lt2>
      <a:accent1>
        <a:srgbClr val="B185B4"/>
      </a:accent1>
      <a:accent2>
        <a:srgbClr val="A6C1D8"/>
      </a:accent2>
      <a:accent3>
        <a:srgbClr val="224141"/>
      </a:accent3>
      <a:accent4>
        <a:srgbClr val="E3E8E8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407</Words>
  <Application>Microsoft Office PowerPoint</Application>
  <PresentationFormat>On-screen Show (16:9)</PresentationFormat>
  <Paragraphs>151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Open Sans</vt:lpstr>
      <vt:lpstr>Anybody SemiBold</vt:lpstr>
      <vt:lpstr>Albert Sans</vt:lpstr>
      <vt:lpstr>Data Analysis Consulting by Slidesgo</vt:lpstr>
      <vt:lpstr>Alcohol Consumption in the UK: A Statistical Analysis</vt:lpstr>
      <vt:lpstr>Introduction</vt:lpstr>
      <vt:lpstr>Introduction to Alcohol in the UK</vt:lpstr>
      <vt:lpstr>Purpose, Dataset, Methodology</vt:lpstr>
      <vt:lpstr>Why Use R for This Analysis?</vt:lpstr>
      <vt:lpstr>Descriptive Statistics</vt:lpstr>
      <vt:lpstr>Sample Overview</vt:lpstr>
      <vt:lpstr>Demographics</vt:lpstr>
      <vt:lpstr>Summary Statistics for Key Variables</vt:lpstr>
      <vt:lpstr>Inferential Statistics</vt:lpstr>
      <vt:lpstr>Gender vs Alcohol Use</vt:lpstr>
      <vt:lpstr>Region and Alcohol Use</vt:lpstr>
      <vt:lpstr>Height and Weight by Gender</vt:lpstr>
      <vt:lpstr>Correlation Analysis</vt:lpstr>
      <vt:lpstr>Discussion of your findings</vt:lpstr>
      <vt:lpstr>Discussion</vt:lpstr>
      <vt:lpstr>Conclusion</vt:lpstr>
      <vt:lpstr>Conclusions</vt:lpstr>
      <vt:lpstr>Recommendations</vt:lpstr>
      <vt:lpstr>Appendix</vt:lpstr>
      <vt:lpstr>Appendix (R Command)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محمد الزعابي</dc:creator>
  <cp:lastModifiedBy>محمد الزعابي</cp:lastModifiedBy>
  <cp:revision>10</cp:revision>
  <dcterms:modified xsi:type="dcterms:W3CDTF">2025-04-21T17:38:13Z</dcterms:modified>
</cp:coreProperties>
</file>