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3E91AD-9C27-4A11-8B83-173F91C7E1F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4E94-ED20-45A7-8B84-F263DCB37DEC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54726-E985-4998-AB20-A453797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54726-E985-4998-AB20-A4537977D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45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3" descr="A picture containing object, table, clock, sitting&#10;&#10;Description automatically generated">
            <a:extLst>
              <a:ext uri="{FF2B5EF4-FFF2-40B4-BE49-F238E27FC236}">
                <a16:creationId xmlns:a16="http://schemas.microsoft.com/office/drawing/2014/main" id="{82FE8019-0D6C-40BA-BF83-4907005F0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" r="23298" b="762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26C79-CFAF-43F3-858A-B5F6C9E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Gross Domestic Product (GDP)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F2424-FE66-413A-AF29-C75A4D2F4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 Mohamed Amer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E550-4F71-447A-BFF8-48FB19FE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Sample Test of Hypothesis.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DB60-146D-4465-AFB0-8DA89273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3120"/>
            <a:ext cx="10168128" cy="4462272"/>
          </a:xfrm>
        </p:spPr>
        <p:txBody>
          <a:bodyPr>
            <a:normAutofit/>
          </a:bodyPr>
          <a:lstStyle/>
          <a:p>
            <a:r>
              <a:rPr lang="en-US" sz="2000" dirty="0"/>
              <a:t>Sample Used : GDP Per Capita In 2017.</a:t>
            </a:r>
          </a:p>
          <a:p>
            <a:r>
              <a:rPr lang="en-US" sz="2000" dirty="0"/>
              <a:t>H0 : Mean GDP Per Capita&gt;=20000 USD.</a:t>
            </a:r>
          </a:p>
          <a:p>
            <a:r>
              <a:rPr lang="en-US" sz="2000" dirty="0"/>
              <a:t>H1 : Mean GDP Per Capita &lt; 2000 USD.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P- value = 0.006934 , Therefore we have a very</a:t>
            </a:r>
          </a:p>
          <a:p>
            <a:pPr marL="0" indent="0">
              <a:buNone/>
            </a:pPr>
            <a:r>
              <a:rPr lang="en-US" sz="1800" dirty="0"/>
              <a:t>strong evidence that H0 is not true.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187E7B85-B6B7-48E2-AB27-1318D4242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514083"/>
            <a:ext cx="5362113" cy="664725"/>
          </a:xfrm>
          <a:prstGeom prst="rect">
            <a:avLst/>
          </a:prstGeom>
        </p:spPr>
      </p:pic>
      <p:pic>
        <p:nvPicPr>
          <p:cNvPr id="7" name="Picture 6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755C9836-DE25-4346-91DE-F5B65C3C1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32" y="2103120"/>
            <a:ext cx="5484412" cy="35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5E4-250F-410A-8FB5-822DB9B6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Sample Test of Hypothesis.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5F75-7625-4B87-B801-64D1CC36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3976"/>
            <a:ext cx="10168128" cy="4078224"/>
          </a:xfrm>
        </p:spPr>
        <p:txBody>
          <a:bodyPr>
            <a:normAutofit/>
          </a:bodyPr>
          <a:lstStyle/>
          <a:p>
            <a:r>
              <a:rPr lang="en-US" sz="2000" dirty="0"/>
              <a:t>Sample Used : North America Vs Europe.</a:t>
            </a:r>
          </a:p>
          <a:p>
            <a:r>
              <a:rPr lang="en-US" sz="2000" dirty="0"/>
              <a:t>H0 : Mean GDP of EUROPE = of North America.</a:t>
            </a:r>
          </a:p>
          <a:p>
            <a:r>
              <a:rPr lang="en-US" sz="2000" dirty="0"/>
              <a:t>H1 : Mean GDP of EUROPE != of North America.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Difference in mean is not equal to zero therefore </a:t>
            </a:r>
          </a:p>
          <a:p>
            <a:pPr marL="0" indent="0">
              <a:buNone/>
            </a:pPr>
            <a:r>
              <a:rPr lang="en-US" sz="2000" dirty="0"/>
              <a:t>H0 is rejected.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monitor&#10;&#10;Description automatically generated">
            <a:extLst>
              <a:ext uri="{FF2B5EF4-FFF2-40B4-BE49-F238E27FC236}">
                <a16:creationId xmlns:a16="http://schemas.microsoft.com/office/drawing/2014/main" id="{6C145B31-4227-429D-B40F-7F5CEC91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429000"/>
            <a:ext cx="6276750" cy="934040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C7DDA19F-8353-4CB4-AAB1-E1A0A24CD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04" y="2133707"/>
            <a:ext cx="4538949" cy="3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4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2B81-7ABD-47F2-89AF-1978BEB9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9C62-95A9-4636-BA21-B804B0B9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84832"/>
            <a:ext cx="10168128" cy="4087368"/>
          </a:xfrm>
        </p:spPr>
        <p:txBody>
          <a:bodyPr>
            <a:normAutofit/>
          </a:bodyPr>
          <a:lstStyle/>
          <a:p>
            <a:r>
              <a:rPr lang="en-US" sz="2000" dirty="0"/>
              <a:t>Sample Used : GDP &amp; Quality of Life.</a:t>
            </a:r>
          </a:p>
          <a:p>
            <a:r>
              <a:rPr lang="en-US" altLang="en-US" sz="2000" dirty="0"/>
              <a:t>Correlation Coefficient :</a:t>
            </a:r>
          </a:p>
          <a:p>
            <a:pPr marL="0" indent="0">
              <a:buNone/>
            </a:pPr>
            <a:r>
              <a:rPr lang="en-US" sz="2000" dirty="0"/>
              <a:t>0.6702467                                         Moderate Positive Correlation.</a:t>
            </a:r>
          </a:p>
          <a:p>
            <a:pPr marL="0" indent="0">
              <a:buNone/>
            </a:pPr>
            <a:r>
              <a:rPr lang="en-US" sz="2000" dirty="0"/>
              <a:t>Model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56BD9-5AB9-4A79-8BBE-BE43A078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7" y="2616998"/>
            <a:ext cx="4145189" cy="316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DCC45-4684-4977-8F30-846DC887D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45" y="2616998"/>
            <a:ext cx="2267266" cy="3166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9BA5A6-8BCF-4E73-B815-362103996C38}"/>
              </a:ext>
            </a:extLst>
          </p:cNvPr>
          <p:cNvCxnSpPr/>
          <p:nvPr/>
        </p:nvCxnSpPr>
        <p:spPr>
          <a:xfrm>
            <a:off x="2610035" y="3264408"/>
            <a:ext cx="2317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2F11F-F0D4-411A-B283-450727F3E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6" y="3509660"/>
            <a:ext cx="7824720" cy="316612"/>
          </a:xfrm>
          <a:prstGeom prst="rect">
            <a:avLst/>
          </a:prstGeom>
        </p:spPr>
      </p:pic>
      <p:pic>
        <p:nvPicPr>
          <p:cNvPr id="13" name="Picture 12" descr="A black sign with white text&#10;&#10;Description automatically generated">
            <a:extLst>
              <a:ext uri="{FF2B5EF4-FFF2-40B4-BE49-F238E27FC236}">
                <a16:creationId xmlns:a16="http://schemas.microsoft.com/office/drawing/2014/main" id="{A881CA88-EF6A-451C-996B-FE06AF77F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873115"/>
            <a:ext cx="8446566" cy="26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5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512-C123-4457-BEFB-941ACEB5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(Representation)</a:t>
            </a:r>
          </a:p>
        </p:txBody>
      </p:sp>
      <p:pic>
        <p:nvPicPr>
          <p:cNvPr id="5" name="Content Placeholder 4" descr="A picture containing photo, different, various, table&#10;&#10;Description automatically generated">
            <a:extLst>
              <a:ext uri="{FF2B5EF4-FFF2-40B4-BE49-F238E27FC236}">
                <a16:creationId xmlns:a16="http://schemas.microsoft.com/office/drawing/2014/main" id="{826EF591-BE37-4854-BC2D-CBC485F03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09" y="2062064"/>
            <a:ext cx="8070981" cy="4795935"/>
          </a:xfrm>
        </p:spPr>
      </p:pic>
    </p:spTree>
    <p:extLst>
      <p:ext uri="{BB962C8B-B14F-4D97-AF65-F5344CB8AC3E}">
        <p14:creationId xmlns:p14="http://schemas.microsoft.com/office/powerpoint/2010/main" val="288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32ED-EC62-4577-8997-D9479E23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908E-459E-4114-9484-C63669F6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1763"/>
            <a:ext cx="10168128" cy="4187597"/>
          </a:xfrm>
        </p:spPr>
        <p:txBody>
          <a:bodyPr>
            <a:normAutofit/>
          </a:bodyPr>
          <a:lstStyle/>
          <a:p>
            <a:r>
              <a:rPr lang="en-US" sz="2000" dirty="0"/>
              <a:t>Sample Used : GDP for Germany(2010-2017).</a:t>
            </a:r>
          </a:p>
          <a:p>
            <a:r>
              <a:rPr lang="en-US" sz="2000" dirty="0"/>
              <a:t>H0: GDP 2010 = 2011 = …. =2017.</a:t>
            </a:r>
          </a:p>
          <a:p>
            <a:r>
              <a:rPr lang="en-US" sz="2000" dirty="0"/>
              <a:t>H1: GDP 2010 != 2011!= …. !=2017.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Therefore H0 is rejected.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A3775-388B-40D9-9D27-8C985280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4215561"/>
            <a:ext cx="7525800" cy="485843"/>
          </a:xfrm>
          <a:prstGeom prst="rect">
            <a:avLst/>
          </a:prstGeom>
        </p:spPr>
      </p:pic>
      <p:pic>
        <p:nvPicPr>
          <p:cNvPr id="7" name="Picture 6" descr="A picture containing black, sitting, dark, orange&#10;&#10;Description automatically generated">
            <a:extLst>
              <a:ext uri="{FF2B5EF4-FFF2-40B4-BE49-F238E27FC236}">
                <a16:creationId xmlns:a16="http://schemas.microsoft.com/office/drawing/2014/main" id="{1487C7ED-578F-42EE-ABA4-9AC86425B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672190"/>
            <a:ext cx="375337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0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BF59-1DF8-4A5A-A3D5-581F43A9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 Rank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D922-7562-40A5-B95C-5845C35C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6284"/>
            <a:ext cx="10168128" cy="4348904"/>
          </a:xfrm>
        </p:spPr>
        <p:txBody>
          <a:bodyPr>
            <a:normAutofit/>
          </a:bodyPr>
          <a:lstStyle/>
          <a:p>
            <a:r>
              <a:rPr lang="en-US" sz="2000" dirty="0"/>
              <a:t>Sample Used : Arab Countries GDP Before and after 2011 events.</a:t>
            </a:r>
          </a:p>
          <a:p>
            <a:r>
              <a:rPr lang="en-US" sz="2000" dirty="0"/>
              <a:t>H0: Median Change in GDP = 0</a:t>
            </a:r>
          </a:p>
          <a:p>
            <a:r>
              <a:rPr lang="en-US" sz="2000" dirty="0"/>
              <a:t>H1: Median Change in GDP != 0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picture containing black, orange, white, red&#10;&#10;Description automatically generated">
            <a:extLst>
              <a:ext uri="{FF2B5EF4-FFF2-40B4-BE49-F238E27FC236}">
                <a16:creationId xmlns:a16="http://schemas.microsoft.com/office/drawing/2014/main" id="{11771EA7-53CF-4599-8C52-89246B8A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15" y="2594008"/>
            <a:ext cx="4326169" cy="128077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80B7F2-90FE-41F1-812C-DF1EFA9C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4058816"/>
            <a:ext cx="8650294" cy="1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8A6E2-1B81-4EFD-809B-5A292CB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/>
              <a:t>What is GDP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A901-B639-4713-9C9D-079A9E72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000"/>
              <a:t>GDP is the total value of goods produced and services provided in a country during one year.</a:t>
            </a:r>
          </a:p>
        </p:txBody>
      </p:sp>
    </p:spTree>
    <p:extLst>
      <p:ext uri="{BB962C8B-B14F-4D97-AF65-F5344CB8AC3E}">
        <p14:creationId xmlns:p14="http://schemas.microsoft.com/office/powerpoint/2010/main" val="195509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12F14-7858-403C-A6C0-DD56381E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FEB4-8DB8-43A5-B758-53AED94E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Descriptive Statistics.</a:t>
            </a:r>
          </a:p>
          <a:p>
            <a:pPr>
              <a:lnSpc>
                <a:spcPct val="100000"/>
              </a:lnSpc>
            </a:pPr>
            <a:r>
              <a:rPr lang="en-US" sz="1900"/>
              <a:t>Confidence Intervals.</a:t>
            </a:r>
          </a:p>
          <a:p>
            <a:pPr>
              <a:lnSpc>
                <a:spcPct val="100000"/>
              </a:lnSpc>
            </a:pPr>
            <a:r>
              <a:rPr lang="en-US" sz="1900"/>
              <a:t>One Sample Test of Hypothesis.</a:t>
            </a:r>
          </a:p>
          <a:p>
            <a:pPr>
              <a:lnSpc>
                <a:spcPct val="100000"/>
              </a:lnSpc>
            </a:pPr>
            <a:r>
              <a:rPr lang="en-US" sz="1900"/>
              <a:t>Two Sample Test of Hypothesis.</a:t>
            </a:r>
          </a:p>
          <a:p>
            <a:pPr>
              <a:lnSpc>
                <a:spcPct val="100000"/>
              </a:lnSpc>
            </a:pPr>
            <a:r>
              <a:rPr lang="en-US" sz="1900"/>
              <a:t>Linear Regression.</a:t>
            </a:r>
          </a:p>
          <a:p>
            <a:pPr>
              <a:lnSpc>
                <a:spcPct val="100000"/>
              </a:lnSpc>
            </a:pPr>
            <a:r>
              <a:rPr lang="en-US" sz="1900"/>
              <a:t>Chi-Square Test.</a:t>
            </a:r>
          </a:p>
          <a:p>
            <a:pPr>
              <a:lnSpc>
                <a:spcPct val="100000"/>
              </a:lnSpc>
            </a:pPr>
            <a:r>
              <a:rPr lang="en-US" sz="1900"/>
              <a:t>Wilcoxon Signed Rank Test.</a:t>
            </a:r>
          </a:p>
          <a:p>
            <a:pPr>
              <a:lnSpc>
                <a:spcPct val="100000"/>
              </a:lnSpc>
            </a:pPr>
            <a:endParaRPr lang="en-US" sz="1900"/>
          </a:p>
          <a:p>
            <a:pPr>
              <a:lnSpc>
                <a:spcPct val="10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86779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B942-B172-4DAA-BAAF-B1B78C6F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n-US"/>
              <a:t>Data Sets Used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DA90FE4-145A-4E8D-84AC-28A11461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5" y="2295330"/>
            <a:ext cx="10160000" cy="3620278"/>
          </a:xfrm>
        </p:spPr>
      </p:pic>
    </p:spTree>
    <p:extLst>
      <p:ext uri="{BB962C8B-B14F-4D97-AF65-F5344CB8AC3E}">
        <p14:creationId xmlns:p14="http://schemas.microsoft.com/office/powerpoint/2010/main" val="36967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88CA-578F-4ECF-8BA8-95A2C1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A3EE-8A26-456D-8C6E-0056B1C2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9046"/>
            <a:ext cx="10168128" cy="4656554"/>
          </a:xfrm>
        </p:spPr>
        <p:txBody>
          <a:bodyPr>
            <a:normAutofit/>
          </a:bodyPr>
          <a:lstStyle/>
          <a:p>
            <a:r>
              <a:rPr lang="en-US" sz="2000" dirty="0"/>
              <a:t>GDP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GDP Per Capita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GDP Average Annual Growth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A3E51-CC97-4775-A80B-829DA44EC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563323"/>
            <a:ext cx="8831996" cy="760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F2E517-A687-48C6-BC3B-85648966E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882035"/>
            <a:ext cx="8831996" cy="7550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8C013E-367F-46FD-9A92-4C55DE11F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5387714"/>
            <a:ext cx="8831996" cy="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8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4696-ACEB-492D-8949-A2911C45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(Plots)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561D-A6C6-42F9-8CFE-A2BA2F55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7878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GDP For Germany (2010 - 2017)</a:t>
            </a:r>
          </a:p>
          <a:p>
            <a:r>
              <a:rPr lang="en-US" sz="2000" dirty="0"/>
              <a:t>Box Plot</a:t>
            </a:r>
          </a:p>
        </p:txBody>
      </p: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095DD7CF-E518-41BF-86AE-78CE9729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3665894"/>
            <a:ext cx="3449090" cy="838144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B7212D-7047-4F0A-81D9-E1DDC4896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33" y="2597215"/>
            <a:ext cx="7514477" cy="42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E760-6B2B-488F-A180-320EA709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(Plots)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E62B-16C9-4427-9926-B41C375D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4702"/>
            <a:ext cx="10168128" cy="4007498"/>
          </a:xfrm>
        </p:spPr>
        <p:txBody>
          <a:bodyPr>
            <a:normAutofit/>
          </a:bodyPr>
          <a:lstStyle/>
          <a:p>
            <a:r>
              <a:rPr lang="en-US" sz="2000" dirty="0"/>
              <a:t>GDP For Germany (2010 - 2017)</a:t>
            </a:r>
          </a:p>
          <a:p>
            <a:r>
              <a:rPr lang="en-US" sz="2000" dirty="0"/>
              <a:t>Scatter Plot</a:t>
            </a:r>
          </a:p>
        </p:txBody>
      </p:sp>
      <p:pic>
        <p:nvPicPr>
          <p:cNvPr id="5" name="Picture 4" descr="A picture containing black, monitor, sitting, dark&#10;&#10;Description automatically generated">
            <a:extLst>
              <a:ext uri="{FF2B5EF4-FFF2-40B4-BE49-F238E27FC236}">
                <a16:creationId xmlns:a16="http://schemas.microsoft.com/office/drawing/2014/main" id="{1DEF2A1A-58DA-4FBB-9ECB-D4FBE002A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4" y="3429000"/>
            <a:ext cx="3712426" cy="83899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AC65D-B9CC-4EEF-A17A-4FC827E9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8" y="2549870"/>
            <a:ext cx="7558991" cy="4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9645-9889-41E3-91D9-21195EFA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(t-distribution)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3852-AD2C-4CAA-A33D-4B622334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Sample Used : Top 10 Country GDP In 2017</a:t>
            </a:r>
          </a:p>
        </p:txBody>
      </p:sp>
      <p:pic>
        <p:nvPicPr>
          <p:cNvPr id="5" name="Picture 4" descr="Screen of a cell phone&#10;&#10;Description automatically generated">
            <a:extLst>
              <a:ext uri="{FF2B5EF4-FFF2-40B4-BE49-F238E27FC236}">
                <a16:creationId xmlns:a16="http://schemas.microsoft.com/office/drawing/2014/main" id="{815B5EEC-EE82-45CB-A528-7D881DCF8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975416"/>
            <a:ext cx="5735781" cy="3075486"/>
          </a:xfrm>
          <a:prstGeom prst="rect">
            <a:avLst/>
          </a:prstGeom>
        </p:spPr>
      </p:pic>
      <p:pic>
        <p:nvPicPr>
          <p:cNvPr id="7" name="Picture 6" descr="A black sign with white text&#10;&#10;Description automatically generated">
            <a:extLst>
              <a:ext uri="{FF2B5EF4-FFF2-40B4-BE49-F238E27FC236}">
                <a16:creationId xmlns:a16="http://schemas.microsoft.com/office/drawing/2014/main" id="{0A7F9F7F-4992-4442-AC6B-814379A38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83" y="4078861"/>
            <a:ext cx="3019846" cy="1209844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34BC6188-26A8-4D38-A426-87A8A5379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83" y="5436554"/>
            <a:ext cx="4446106" cy="6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2C26-45FC-47DE-9168-F05686D1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(z-distribution)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D48E-F3B4-4CD4-AC43-4B612857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Sample Used : GDP Per Capita In 2017.</a:t>
            </a:r>
          </a:p>
          <a:p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DD5E68-1E0A-4B2B-A3C6-2622A480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967769"/>
            <a:ext cx="5789085" cy="3122459"/>
          </a:xfrm>
          <a:prstGeom prst="rect">
            <a:avLst/>
          </a:prstGeom>
        </p:spPr>
      </p:pic>
      <p:pic>
        <p:nvPicPr>
          <p:cNvPr id="7" name="Picture 6" descr="A black sign with white text&#10;&#10;Description automatically generated">
            <a:extLst>
              <a:ext uri="{FF2B5EF4-FFF2-40B4-BE49-F238E27FC236}">
                <a16:creationId xmlns:a16="http://schemas.microsoft.com/office/drawing/2014/main" id="{7F49958F-83AE-4EC6-B735-4D0E01A08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77" y="5370942"/>
            <a:ext cx="4437992" cy="719286"/>
          </a:xfrm>
          <a:prstGeom prst="rect">
            <a:avLst/>
          </a:prstGeom>
        </p:spPr>
      </p:pic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C6F6F97A-B554-4610-A7B8-E231A69D1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77" y="4036845"/>
            <a:ext cx="2898440" cy="11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404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A2441"/>
      </a:dk2>
      <a:lt2>
        <a:srgbClr val="E4E8E2"/>
      </a:lt2>
      <a:accent1>
        <a:srgbClr val="944DC3"/>
      </a:accent1>
      <a:accent2>
        <a:srgbClr val="5945B5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Gross Domestic Product (GDP)</vt:lpstr>
      <vt:lpstr>What is GDP ?</vt:lpstr>
      <vt:lpstr>Content</vt:lpstr>
      <vt:lpstr>Data Sets Used</vt:lpstr>
      <vt:lpstr>Descriptive Statistics (Summary)</vt:lpstr>
      <vt:lpstr>Descriptive Statistics (Plots)</vt:lpstr>
      <vt:lpstr>Descriptive Statistics (Plots)</vt:lpstr>
      <vt:lpstr>Confidence Interval (t-distribution)</vt:lpstr>
      <vt:lpstr>Confidence Interval (z-distribution)</vt:lpstr>
      <vt:lpstr>One Sample Test of Hypothesis. </vt:lpstr>
      <vt:lpstr>Two Sample Test of Hypothesis. </vt:lpstr>
      <vt:lpstr>Linear Regression</vt:lpstr>
      <vt:lpstr>Linear Regression (Representation)</vt:lpstr>
      <vt:lpstr>Chi-Square Test</vt:lpstr>
      <vt:lpstr>Wilcoxon Signed Rank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Gross Domestic Product (GDP)</dc:title>
  <dc:creator>mohamed amer</dc:creator>
  <cp:lastModifiedBy>mohamed amer</cp:lastModifiedBy>
  <cp:revision>1</cp:revision>
  <dcterms:created xsi:type="dcterms:W3CDTF">2019-12-26T03:27:22Z</dcterms:created>
  <dcterms:modified xsi:type="dcterms:W3CDTF">2019-12-26T03:30:12Z</dcterms:modified>
</cp:coreProperties>
</file>