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281" r:id="rId3"/>
    <p:sldId id="282" r:id="rId4"/>
    <p:sldId id="283" r:id="rId5"/>
    <p:sldId id="284" r:id="rId6"/>
    <p:sldId id="297" r:id="rId7"/>
    <p:sldId id="298" r:id="rId8"/>
    <p:sldId id="286" r:id="rId9"/>
    <p:sldId id="287" r:id="rId10"/>
    <p:sldId id="288" r:id="rId11"/>
    <p:sldId id="293" r:id="rId12"/>
    <p:sldId id="294" r:id="rId13"/>
    <p:sldId id="299" r:id="rId14"/>
    <p:sldId id="300" r:id="rId15"/>
    <p:sldId id="301" r:id="rId16"/>
    <p:sldId id="302" r:id="rId17"/>
    <p:sldId id="304" r:id="rId18"/>
    <p:sldId id="303" r:id="rId19"/>
    <p:sldId id="291" r:id="rId20"/>
    <p:sldId id="30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5" autoAdjust="0"/>
    <p:restoredTop sz="68307" autoAdjust="0"/>
  </p:normalViewPr>
  <p:slideViewPr>
    <p:cSldViewPr>
      <p:cViewPr varScale="1">
        <p:scale>
          <a:sx n="79" d="100"/>
          <a:sy n="79" d="100"/>
        </p:scale>
        <p:origin x="-254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FC2C4-C75F-48BE-BC30-C09270D70A96}" type="datetimeFigureOut">
              <a:rPr lang="fr-FR" smtClean="0"/>
              <a:pPr/>
              <a:t>16/05/2018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53B65-B8E1-4BE4-9F6E-34842A72507C}" type="slidenum">
              <a:rPr lang="fr-FR" smtClean="0"/>
              <a:pPr/>
              <a:t>‹N°›</a:t>
            </a:fld>
            <a:endParaRPr lang="fr-FR"/>
          </a:p>
        </p:txBody>
      </p:sp>
    </p:spTree>
    <p:extLst>
      <p:ext uri="{BB962C8B-B14F-4D97-AF65-F5344CB8AC3E}">
        <p14:creationId xmlns:p14="http://schemas.microsoft.com/office/powerpoint/2010/main" val="12795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Ghorbel</a:t>
            </a:r>
            <a:r>
              <a:rPr lang="en-US" sz="1200" kern="1200" dirty="0" smtClean="0">
                <a:solidFill>
                  <a:schemeClr val="tx1"/>
                </a:solidFill>
                <a:effectLst/>
                <a:latin typeface="+mn-lt"/>
                <a:ea typeface="+mn-ea"/>
                <a:cs typeface="+mn-cs"/>
              </a:rPr>
              <a:t>: D1/D2</a:t>
            </a:r>
            <a:endParaRPr lang="fr-F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Mallek</a:t>
            </a:r>
            <a:r>
              <a:rPr lang="en-US" sz="1200" kern="1200" dirty="0" smtClean="0">
                <a:solidFill>
                  <a:schemeClr val="tx1"/>
                </a:solidFill>
                <a:effectLst/>
                <a:latin typeface="+mn-lt"/>
                <a:ea typeface="+mn-ea"/>
                <a:cs typeface="+mn-cs"/>
              </a:rPr>
              <a:t>: D3/D4/D5/D6/D7</a:t>
            </a:r>
            <a:endParaRPr lang="fr-F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Ghorbel</a:t>
            </a:r>
            <a:r>
              <a:rPr lang="en-US" sz="1200" kern="1200" dirty="0" smtClean="0">
                <a:solidFill>
                  <a:schemeClr val="tx1"/>
                </a:solidFill>
                <a:effectLst/>
                <a:latin typeface="+mn-lt"/>
                <a:ea typeface="+mn-ea"/>
                <a:cs typeface="+mn-cs"/>
              </a:rPr>
              <a:t>: D8/D9/D10</a:t>
            </a:r>
            <a:endParaRPr lang="fr-F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Mallek</a:t>
            </a:r>
            <a:r>
              <a:rPr lang="en-US" sz="1200" kern="1200" dirty="0" smtClean="0">
                <a:solidFill>
                  <a:schemeClr val="tx1"/>
                </a:solidFill>
                <a:effectLst/>
                <a:latin typeface="+mn-lt"/>
                <a:ea typeface="+mn-ea"/>
                <a:cs typeface="+mn-cs"/>
              </a:rPr>
              <a:t>: D11/D12</a:t>
            </a:r>
            <a:endParaRPr lang="fr-F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Ghorbel</a:t>
            </a:r>
            <a:r>
              <a:rPr lang="en-US" sz="1200" kern="1200" dirty="0" smtClean="0">
                <a:solidFill>
                  <a:schemeClr val="tx1"/>
                </a:solidFill>
                <a:effectLst/>
                <a:latin typeface="+mn-lt"/>
                <a:ea typeface="+mn-ea"/>
                <a:cs typeface="+mn-cs"/>
              </a:rPr>
              <a:t>: D13/D14</a:t>
            </a:r>
            <a:endParaRPr lang="fr-F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Mallek</a:t>
            </a:r>
            <a:r>
              <a:rPr lang="en-US" sz="1200" kern="1200" dirty="0" smtClean="0">
                <a:solidFill>
                  <a:schemeClr val="tx1"/>
                </a:solidFill>
                <a:effectLst/>
                <a:latin typeface="+mn-lt"/>
                <a:ea typeface="+mn-ea"/>
                <a:cs typeface="+mn-cs"/>
              </a:rPr>
              <a:t>: D15/D16/D17/D18</a:t>
            </a:r>
            <a:endParaRPr lang="fr-F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Ghorbel</a:t>
            </a:r>
            <a:r>
              <a:rPr lang="en-US" sz="1200" kern="1200" dirty="0" smtClean="0">
                <a:solidFill>
                  <a:schemeClr val="tx1"/>
                </a:solidFill>
                <a:effectLst/>
                <a:latin typeface="+mn-lt"/>
                <a:ea typeface="+mn-ea"/>
                <a:cs typeface="+mn-cs"/>
              </a:rPr>
              <a:t>: D19</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a:t>
            </a:r>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On a choisi comme architecture logique l’architecture 5 couches afin de séparer les responsabilités et de minimiser l'impact du changement.</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couche présentation permet de gérer l’affichage de l’interface graphique utilisateur.</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couche coordination permet d’intercepter les interactions de l’utilisateur et de gérer la cinématique des écrans.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couche services qui regroupe tous les services.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couche métier contenant tous les objets métiers de l’application.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Et la couche persistance qui assure la communication avec la BD.</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Comme architecture physique on a choisi l’architecture 3-tiers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Cloud virtuel privé installé, contient notre Web service qui est déploie dans un serveur web qui communique avec le SGBD MySQL contenant notre BD. Ce web service est consommé par une application mobile installée sur le Smartphone de l’utilisateur comme il est consommé par l’application web accessible par le navigateur de l’admin.</a:t>
            </a:r>
          </a:p>
          <a:p>
            <a:r>
              <a:rPr lang="fr-FR" sz="1200" kern="1200" dirty="0" smtClean="0">
                <a:solidFill>
                  <a:schemeClr val="tx1"/>
                </a:solidFill>
                <a:effectLst/>
                <a:latin typeface="+mn-lt"/>
                <a:ea typeface="+mn-ea"/>
                <a:cs typeface="+mn-cs"/>
              </a:rPr>
              <a:t>Comme conception détaillée, nous présentons le diagramme de séquence de conception du cas d’utilisation « envoyer une demande de service ». En effet ce diagramme se décompose en 3 parties, le choix du métier recherché puis celui du fournisseur et après que la liste des fournisseurs s’affichera, on envoie la demande. </a:t>
            </a:r>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Diagramme</a:t>
            </a:r>
            <a:r>
              <a:rPr lang="fr-FR" baseline="0" dirty="0" smtClean="0"/>
              <a:t> de séquence de conception.</a:t>
            </a: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13</a:t>
            </a:fld>
            <a:endParaRPr lang="fr-FR"/>
          </a:p>
        </p:txBody>
      </p:sp>
    </p:spTree>
    <p:extLst>
      <p:ext uri="{BB962C8B-B14F-4D97-AF65-F5344CB8AC3E}">
        <p14:creationId xmlns:p14="http://schemas.microsoft.com/office/powerpoint/2010/main" val="305176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Diagramme</a:t>
            </a:r>
            <a:r>
              <a:rPr lang="fr-FR" baseline="0" dirty="0" smtClean="0"/>
              <a:t> de séquence de conception.</a:t>
            </a: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14</a:t>
            </a:fld>
            <a:endParaRPr lang="fr-FR"/>
          </a:p>
        </p:txBody>
      </p:sp>
    </p:spTree>
    <p:extLst>
      <p:ext uri="{BB962C8B-B14F-4D97-AF65-F5344CB8AC3E}">
        <p14:creationId xmlns:p14="http://schemas.microsoft.com/office/powerpoint/2010/main" val="305176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Diagramme</a:t>
            </a:r>
            <a:r>
              <a:rPr lang="fr-FR" baseline="0" dirty="0" smtClean="0"/>
              <a:t> de séquence de conception.</a:t>
            </a: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15</a:t>
            </a:fld>
            <a:endParaRPr lang="fr-FR"/>
          </a:p>
        </p:txBody>
      </p:sp>
    </p:spTree>
    <p:extLst>
      <p:ext uri="{BB962C8B-B14F-4D97-AF65-F5344CB8AC3E}">
        <p14:creationId xmlns:p14="http://schemas.microsoft.com/office/powerpoint/2010/main" val="305176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16</a:t>
            </a:fld>
            <a:endParaRPr lang="fr-FR"/>
          </a:p>
        </p:txBody>
      </p:sp>
    </p:spTree>
    <p:extLst>
      <p:ext uri="{BB962C8B-B14F-4D97-AF65-F5344CB8AC3E}">
        <p14:creationId xmlns:p14="http://schemas.microsoft.com/office/powerpoint/2010/main" val="3051766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Afin de créer le Cloud privé, notre école nous a facilité cette tache par son attribution d’un compte </a:t>
            </a:r>
            <a:r>
              <a:rPr lang="fr-FR" sz="1200" kern="1200" dirty="0" err="1" smtClean="0">
                <a:solidFill>
                  <a:schemeClr val="tx1"/>
                </a:solidFill>
                <a:effectLst/>
                <a:latin typeface="+mn-lt"/>
                <a:ea typeface="+mn-ea"/>
                <a:cs typeface="+mn-cs"/>
              </a:rPr>
              <a:t>RosettaHub</a:t>
            </a:r>
            <a:r>
              <a:rPr lang="fr-FR" sz="1200" kern="1200" dirty="0" smtClean="0">
                <a:solidFill>
                  <a:schemeClr val="tx1"/>
                </a:solidFill>
                <a:effectLst/>
                <a:latin typeface="+mn-lt"/>
                <a:ea typeface="+mn-ea"/>
                <a:cs typeface="+mn-cs"/>
              </a:rPr>
              <a:t> à chaque élève avec un budget de 100$.</a:t>
            </a:r>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17</a:t>
            </a:fld>
            <a:endParaRPr lang="fr-FR"/>
          </a:p>
        </p:txBody>
      </p:sp>
    </p:spTree>
    <p:extLst>
      <p:ext uri="{BB962C8B-B14F-4D97-AF65-F5344CB8AC3E}">
        <p14:creationId xmlns:p14="http://schemas.microsoft.com/office/powerpoint/2010/main" val="305176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Diagramme</a:t>
            </a:r>
            <a:r>
              <a:rPr lang="fr-FR" baseline="0" dirty="0" smtClean="0"/>
              <a:t> de séquence de conception.</a:t>
            </a: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18</a:t>
            </a:fld>
            <a:endParaRPr lang="fr-FR"/>
          </a:p>
        </p:txBody>
      </p:sp>
    </p:spTree>
    <p:extLst>
      <p:ext uri="{BB962C8B-B14F-4D97-AF65-F5344CB8AC3E}">
        <p14:creationId xmlns:p14="http://schemas.microsoft.com/office/powerpoint/2010/main" val="305176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a:t>
            </a:r>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Mallek</a:t>
            </a:r>
            <a:r>
              <a:rPr lang="fr-FR" baseline="0" dirty="0" smtClean="0"/>
              <a:t> : </a:t>
            </a:r>
          </a:p>
          <a:p>
            <a:r>
              <a:rPr lang="fr-FR" baseline="0" dirty="0" smtClean="0"/>
              <a:t>Après avoir présenter notre plan, passant maintenant à l’introduction,</a:t>
            </a:r>
          </a:p>
          <a:p>
            <a:r>
              <a:rPr lang="fr-FR" sz="1200" kern="1200" dirty="0" smtClean="0">
                <a:solidFill>
                  <a:schemeClr val="tx1"/>
                </a:solidFill>
                <a:effectLst/>
                <a:latin typeface="+mn-lt"/>
                <a:ea typeface="+mn-ea"/>
                <a:cs typeface="+mn-cs"/>
              </a:rPr>
              <a:t>L'usage des outils informatiques s'est largement développé dans tous les domaines. Ainsi, les métiers manuels, comme de nombreux autres métiers, </a:t>
            </a:r>
          </a:p>
          <a:p>
            <a:r>
              <a:rPr lang="fr-FR" sz="1200" kern="1200" dirty="0" smtClean="0">
                <a:solidFill>
                  <a:schemeClr val="tx1"/>
                </a:solidFill>
                <a:effectLst/>
                <a:latin typeface="+mn-lt"/>
                <a:ea typeface="+mn-ea"/>
                <a:cs typeface="+mn-cs"/>
              </a:rPr>
              <a:t>ne peuvent pas se priver de l'outil informatique, qui est susceptible de leur donner une nouvelle dimension.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Dans le cadre du module Projet de Conception et de Développement nous allons conçu et réalisé une application qui sera un intermédiaire entre les fournisseurs de services (plombier, électricien ...) et les simples citoyens ayant besoin d'un service.</a:t>
            </a: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3</a:t>
            </a:fld>
            <a:endParaRPr lang="fr-FR"/>
          </a:p>
        </p:txBody>
      </p:sp>
    </p:spTree>
    <p:extLst>
      <p:ext uri="{BB962C8B-B14F-4D97-AF65-F5344CB8AC3E}">
        <p14:creationId xmlns:p14="http://schemas.microsoft.com/office/powerpoint/2010/main" val="225469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Mallek</a:t>
            </a:r>
            <a:r>
              <a:rPr lang="fr-FR" baseline="0" dirty="0" smtClean="0"/>
              <a:t> : </a:t>
            </a:r>
          </a:p>
          <a:p>
            <a:endParaRPr lang="fr-FR" dirty="0" smtClean="0"/>
          </a:p>
          <a:p>
            <a:r>
              <a:rPr lang="fr-FR" sz="1200" kern="1200" dirty="0" smtClean="0">
                <a:solidFill>
                  <a:schemeClr val="tx1"/>
                </a:solidFill>
                <a:effectLst/>
                <a:latin typeface="+mn-lt"/>
                <a:ea typeface="+mn-ea"/>
                <a:cs typeface="+mn-cs"/>
              </a:rPr>
              <a:t>Nous avons choisi de la nommer solution traditionnelle parce qu'elle ne nécessite pas l'intervention de la technologie.</a:t>
            </a:r>
          </a:p>
          <a:p>
            <a:r>
              <a:rPr lang="fr-FR" sz="1200" kern="1200" dirty="0" smtClean="0">
                <a:solidFill>
                  <a:schemeClr val="tx1"/>
                </a:solidFill>
                <a:effectLst/>
                <a:latin typeface="+mn-lt"/>
                <a:ea typeface="+mn-ea"/>
                <a:cs typeface="+mn-cs"/>
              </a:rPr>
              <a:t>Elle est basée sur le contact direct entre le fournisseur de service et le demandeur de service.</a:t>
            </a:r>
          </a:p>
          <a:p>
            <a:r>
              <a:rPr lang="fr-FR" sz="1200" kern="1200" dirty="0" smtClean="0">
                <a:solidFill>
                  <a:schemeClr val="tx1"/>
                </a:solidFill>
                <a:effectLst/>
                <a:latin typeface="+mn-lt"/>
                <a:ea typeface="+mn-ea"/>
                <a:cs typeface="+mn-cs"/>
              </a:rPr>
              <a:t>Mais cette solution admet plusieurs problèmes tel que :</a:t>
            </a:r>
          </a:p>
          <a:p>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Mallek</a:t>
            </a:r>
            <a:r>
              <a:rPr lang="fr-FR" baseline="0" dirty="0" smtClean="0"/>
              <a:t> : </a:t>
            </a:r>
          </a:p>
          <a:p>
            <a:endParaRPr lang="fr-FR" dirty="0" smtClean="0"/>
          </a:p>
          <a:p>
            <a:r>
              <a:rPr lang="fr-FR" dirty="0" smtClean="0"/>
              <a:t>Comme vous le</a:t>
            </a:r>
            <a:r>
              <a:rPr lang="fr-FR" baseline="0" dirty="0" smtClean="0"/>
              <a:t> savez il est difficile dans nos jours de trouver un plombier ou bien un électricien qui répond a nos besoin. </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5</a:t>
            </a:fld>
            <a:endParaRPr lang="fr-FR"/>
          </a:p>
        </p:txBody>
      </p:sp>
    </p:spTree>
    <p:extLst>
      <p:ext uri="{BB962C8B-B14F-4D97-AF65-F5344CB8AC3E}">
        <p14:creationId xmlns:p14="http://schemas.microsoft.com/office/powerpoint/2010/main" val="205634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a:t>
            </a:r>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dirty="0" smtClean="0"/>
              <a:t>ceci est</a:t>
            </a:r>
            <a:r>
              <a:rPr lang="fr-FR" sz="1200" b="1" baseline="0" dirty="0" smtClean="0"/>
              <a:t> </a:t>
            </a:r>
            <a:r>
              <a:rPr lang="fr-FR" sz="1200" b="1" dirty="0" smtClean="0"/>
              <a:t>à cause de la complexité de l'application. L'ergonomie n'est pas garantie.</a:t>
            </a:r>
            <a:endParaRPr lang="fr-FR" sz="1200" b="1" kern="1200" dirty="0" smtClean="0"/>
          </a:p>
          <a:p>
            <a:r>
              <a:rPr lang="fr-FR" b="1" dirty="0" smtClean="0"/>
              <a:t>O</a:t>
            </a:r>
            <a:endParaRPr lang="fr-FR" b="1"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7</a:t>
            </a:fld>
            <a:endParaRPr lang="fr-FR"/>
          </a:p>
        </p:txBody>
      </p:sp>
    </p:spTree>
    <p:extLst>
      <p:ext uri="{BB962C8B-B14F-4D97-AF65-F5344CB8AC3E}">
        <p14:creationId xmlns:p14="http://schemas.microsoft.com/office/powerpoint/2010/main" val="205634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P</a:t>
            </a:r>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8</a:t>
            </a:fld>
            <a:endParaRPr lang="fr-FR"/>
          </a:p>
        </p:txBody>
      </p:sp>
    </p:spTree>
    <p:extLst>
      <p:ext uri="{BB962C8B-B14F-4D97-AF65-F5344CB8AC3E}">
        <p14:creationId xmlns:p14="http://schemas.microsoft.com/office/powerpoint/2010/main" val="48442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a:t>
            </a:r>
            <a:endParaRPr lang="fr-FR" dirty="0"/>
          </a:p>
        </p:txBody>
      </p:sp>
      <p:sp>
        <p:nvSpPr>
          <p:cNvPr id="4" name="Espace réservé du numéro de diapositive 3"/>
          <p:cNvSpPr>
            <a:spLocks noGrp="1"/>
          </p:cNvSpPr>
          <p:nvPr>
            <p:ph type="sldNum" sz="quarter" idx="10"/>
          </p:nvPr>
        </p:nvSpPr>
        <p:spPr/>
        <p:txBody>
          <a:bodyPr/>
          <a:lstStyle/>
          <a:p>
            <a:fld id="{84E53B65-B8E1-4BE4-9F6E-34842A72507C}" type="slidenum">
              <a:rPr lang="fr-FR" smtClean="0"/>
              <a:pPr/>
              <a:t>9</a:t>
            </a:fld>
            <a:endParaRPr lang="fr-FR"/>
          </a:p>
        </p:txBody>
      </p:sp>
    </p:spTree>
    <p:extLst>
      <p:ext uri="{BB962C8B-B14F-4D97-AF65-F5344CB8AC3E}">
        <p14:creationId xmlns:p14="http://schemas.microsoft.com/office/powerpoint/2010/main" val="24071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BC77FEF-D4A9-44B6-8F31-6C28C5F82DFF}" type="datetime1">
              <a:rPr lang="fr-FR" smtClean="0"/>
              <a:pPr/>
              <a:t>16/05/2018</a:t>
            </a:fld>
            <a:endParaRPr lang="fr-FR"/>
          </a:p>
        </p:txBody>
      </p:sp>
      <p:sp>
        <p:nvSpPr>
          <p:cNvPr id="5" name="Footer Placeholder 4"/>
          <p:cNvSpPr>
            <a:spLocks noGrp="1"/>
          </p:cNvSpPr>
          <p:nvPr>
            <p:ph type="ftr" sz="quarter" idx="11"/>
          </p:nvPr>
        </p:nvSpPr>
        <p:spPr/>
        <p:txBody>
          <a:bodyPr/>
          <a:lstStyle/>
          <a:p>
            <a:r>
              <a:rPr lang="fr-FR" smtClean="0"/>
              <a:t>2015/2016</a:t>
            </a:r>
            <a:endParaRPr lang="fr-FR"/>
          </a:p>
        </p:txBody>
      </p:sp>
      <p:sp>
        <p:nvSpPr>
          <p:cNvPr id="6" name="Slide Number Placeholder 5"/>
          <p:cNvSpPr>
            <a:spLocks noGrp="1"/>
          </p:cNvSpPr>
          <p:nvPr>
            <p:ph type="sldNum" sz="quarter" idx="12"/>
          </p:nvPr>
        </p:nvSpPr>
        <p:spPr/>
        <p:txBody>
          <a:bodyPr/>
          <a:lstStyle/>
          <a:p>
            <a:fld id="{BC04E578-6B4E-4319-87B2-D0B4B85704EE}" type="slidenum">
              <a:rPr lang="fr-FR" smtClean="0"/>
              <a:pPr/>
              <a:t>‹N°›</a:t>
            </a:fld>
            <a:endParaRPr lang="fr-F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35BBB44-DDAA-4F12-9B05-00DA45019EB4}" type="datetime1">
              <a:rPr lang="fr-FR" smtClean="0"/>
              <a:pPr/>
              <a:t>16/05/2018</a:t>
            </a:fld>
            <a:endParaRPr lang="fr-FR"/>
          </a:p>
        </p:txBody>
      </p:sp>
      <p:sp>
        <p:nvSpPr>
          <p:cNvPr id="5" name="Footer Placeholder 4"/>
          <p:cNvSpPr>
            <a:spLocks noGrp="1"/>
          </p:cNvSpPr>
          <p:nvPr>
            <p:ph type="ftr" sz="quarter" idx="11"/>
          </p:nvPr>
        </p:nvSpPr>
        <p:spPr/>
        <p:txBody>
          <a:bodyPr/>
          <a:lstStyle/>
          <a:p>
            <a:r>
              <a:rPr lang="fr-FR" smtClean="0"/>
              <a:t>2015/2016</a:t>
            </a:r>
            <a:endParaRPr lang="fr-FR"/>
          </a:p>
        </p:txBody>
      </p:sp>
      <p:sp>
        <p:nvSpPr>
          <p:cNvPr id="6" name="Slide Number Placeholder 5"/>
          <p:cNvSpPr>
            <a:spLocks noGrp="1"/>
          </p:cNvSpPr>
          <p:nvPr>
            <p:ph type="sldNum" sz="quarter" idx="12"/>
          </p:nvPr>
        </p:nvSpPr>
        <p:spPr/>
        <p:txBody>
          <a:bodyPr/>
          <a:lstStyle/>
          <a:p>
            <a:fld id="{BC04E578-6B4E-4319-87B2-D0B4B85704EE}"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fr-FR" smtClean="0"/>
              <a:t>Modifiez le style du titre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096A020-C844-4DBD-A7CF-BE0B60DC679B}" type="datetime1">
              <a:rPr lang="fr-FR" smtClean="0"/>
              <a:pPr/>
              <a:t>16/05/2018</a:t>
            </a:fld>
            <a:endParaRPr lang="fr-FR"/>
          </a:p>
        </p:txBody>
      </p:sp>
      <p:sp>
        <p:nvSpPr>
          <p:cNvPr id="5" name="Footer Placeholder 4"/>
          <p:cNvSpPr>
            <a:spLocks noGrp="1"/>
          </p:cNvSpPr>
          <p:nvPr>
            <p:ph type="ftr" sz="quarter" idx="11"/>
          </p:nvPr>
        </p:nvSpPr>
        <p:spPr/>
        <p:txBody>
          <a:bodyPr/>
          <a:lstStyle/>
          <a:p>
            <a:r>
              <a:rPr lang="fr-FR" smtClean="0"/>
              <a:t>2015/2016</a:t>
            </a:r>
            <a:endParaRPr lang="fr-FR"/>
          </a:p>
        </p:txBody>
      </p:sp>
      <p:sp>
        <p:nvSpPr>
          <p:cNvPr id="6" name="Slide Number Placeholder 5"/>
          <p:cNvSpPr>
            <a:spLocks noGrp="1"/>
          </p:cNvSpPr>
          <p:nvPr>
            <p:ph type="sldNum" sz="quarter" idx="12"/>
          </p:nvPr>
        </p:nvSpPr>
        <p:spPr/>
        <p:txBody>
          <a:bodyPr/>
          <a:lstStyle/>
          <a:p>
            <a:fld id="{BC04E578-6B4E-4319-87B2-D0B4B85704EE}"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1752B2-C92F-460F-A100-50B434DE00D3}" type="datetime1">
              <a:rPr lang="fr-FR" smtClean="0"/>
              <a:pPr/>
              <a:t>16/05/2018</a:t>
            </a:fld>
            <a:endParaRPr lang="fr-FR"/>
          </a:p>
        </p:txBody>
      </p:sp>
      <p:sp>
        <p:nvSpPr>
          <p:cNvPr id="5" name="Footer Placeholder 4"/>
          <p:cNvSpPr>
            <a:spLocks noGrp="1"/>
          </p:cNvSpPr>
          <p:nvPr>
            <p:ph type="ftr" sz="quarter" idx="11"/>
          </p:nvPr>
        </p:nvSpPr>
        <p:spPr/>
        <p:txBody>
          <a:bodyPr/>
          <a:lstStyle/>
          <a:p>
            <a:r>
              <a:rPr lang="fr-FR" smtClean="0"/>
              <a:t>2015/2016</a:t>
            </a:r>
            <a:endParaRPr lang="fr-FR"/>
          </a:p>
        </p:txBody>
      </p:sp>
      <p:sp>
        <p:nvSpPr>
          <p:cNvPr id="6" name="Slide Number Placeholder 5"/>
          <p:cNvSpPr>
            <a:spLocks noGrp="1"/>
          </p:cNvSpPr>
          <p:nvPr>
            <p:ph type="sldNum" sz="quarter" idx="12"/>
          </p:nvPr>
        </p:nvSpPr>
        <p:spPr/>
        <p:txBody>
          <a:bodyPr/>
          <a:lstStyle/>
          <a:p>
            <a:fld id="{BC04E578-6B4E-4319-87B2-D0B4B85704EE}" type="slidenum">
              <a:rPr lang="fr-FR" smtClean="0"/>
              <a:pPr/>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E2F3E26-DB43-439E-AF30-52B159F68721}" type="datetime1">
              <a:rPr lang="fr-FR" smtClean="0"/>
              <a:pPr/>
              <a:t>16/05/2018</a:t>
            </a:fld>
            <a:endParaRPr lang="fr-FR"/>
          </a:p>
        </p:txBody>
      </p:sp>
      <p:sp>
        <p:nvSpPr>
          <p:cNvPr id="5" name="Footer Placeholder 4"/>
          <p:cNvSpPr>
            <a:spLocks noGrp="1"/>
          </p:cNvSpPr>
          <p:nvPr>
            <p:ph type="ftr" sz="quarter" idx="11"/>
          </p:nvPr>
        </p:nvSpPr>
        <p:spPr/>
        <p:txBody>
          <a:bodyPr/>
          <a:lstStyle/>
          <a:p>
            <a:r>
              <a:rPr lang="fr-FR" smtClean="0"/>
              <a:t>2015/2016</a:t>
            </a:r>
            <a:endParaRPr lang="fr-FR"/>
          </a:p>
        </p:txBody>
      </p:sp>
      <p:sp>
        <p:nvSpPr>
          <p:cNvPr id="6" name="Slide Number Placeholder 5"/>
          <p:cNvSpPr>
            <a:spLocks noGrp="1"/>
          </p:cNvSpPr>
          <p:nvPr>
            <p:ph type="sldNum" sz="quarter" idx="12"/>
          </p:nvPr>
        </p:nvSpPr>
        <p:spPr/>
        <p:txBody>
          <a:bodyPr/>
          <a:lstStyle/>
          <a:p>
            <a:fld id="{BC04E578-6B4E-4319-87B2-D0B4B85704EE}"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2084F2-0600-4A6A-A0D1-5099895D25EF}" type="datetime1">
              <a:rPr lang="fr-FR" smtClean="0"/>
              <a:pPr/>
              <a:t>16/05/2018</a:t>
            </a:fld>
            <a:endParaRPr lang="fr-FR"/>
          </a:p>
        </p:txBody>
      </p:sp>
      <p:sp>
        <p:nvSpPr>
          <p:cNvPr id="6" name="Footer Placeholder 5"/>
          <p:cNvSpPr>
            <a:spLocks noGrp="1"/>
          </p:cNvSpPr>
          <p:nvPr>
            <p:ph type="ftr" sz="quarter" idx="11"/>
          </p:nvPr>
        </p:nvSpPr>
        <p:spPr/>
        <p:txBody>
          <a:bodyPr/>
          <a:lstStyle/>
          <a:p>
            <a:r>
              <a:rPr lang="fr-FR" smtClean="0"/>
              <a:t>2015/2016</a:t>
            </a:r>
            <a:endParaRPr lang="fr-FR"/>
          </a:p>
        </p:txBody>
      </p:sp>
      <p:sp>
        <p:nvSpPr>
          <p:cNvPr id="7" name="Slide Number Placeholder 6"/>
          <p:cNvSpPr>
            <a:spLocks noGrp="1"/>
          </p:cNvSpPr>
          <p:nvPr>
            <p:ph type="sldNum" sz="quarter" idx="12"/>
          </p:nvPr>
        </p:nvSpPr>
        <p:spPr/>
        <p:txBody>
          <a:bodyPr/>
          <a:lstStyle/>
          <a:p>
            <a:fld id="{BC04E578-6B4E-4319-87B2-D0B4B85704EE}" type="slidenum">
              <a:rPr lang="fr-FR" smtClean="0"/>
              <a:pPr/>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Modifiez les styles du texte du masque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673A393-37F3-434B-8935-FD2C3167F16E}" type="datetime1">
              <a:rPr lang="fr-FR" smtClean="0"/>
              <a:pPr/>
              <a:t>16/05/2018</a:t>
            </a:fld>
            <a:endParaRPr lang="fr-FR"/>
          </a:p>
        </p:txBody>
      </p:sp>
      <p:sp>
        <p:nvSpPr>
          <p:cNvPr id="8" name="Footer Placeholder 7"/>
          <p:cNvSpPr>
            <a:spLocks noGrp="1"/>
          </p:cNvSpPr>
          <p:nvPr>
            <p:ph type="ftr" sz="quarter" idx="11"/>
          </p:nvPr>
        </p:nvSpPr>
        <p:spPr/>
        <p:txBody>
          <a:bodyPr/>
          <a:lstStyle/>
          <a:p>
            <a:r>
              <a:rPr lang="fr-FR" smtClean="0"/>
              <a:t>2015/2016</a:t>
            </a:r>
            <a:endParaRPr lang="fr-FR"/>
          </a:p>
        </p:txBody>
      </p:sp>
      <p:sp>
        <p:nvSpPr>
          <p:cNvPr id="9" name="Slide Number Placeholder 8"/>
          <p:cNvSpPr>
            <a:spLocks noGrp="1"/>
          </p:cNvSpPr>
          <p:nvPr>
            <p:ph type="sldNum" sz="quarter" idx="12"/>
          </p:nvPr>
        </p:nvSpPr>
        <p:spPr/>
        <p:txBody>
          <a:bodyPr/>
          <a:lstStyle/>
          <a:p>
            <a:fld id="{BC04E578-6B4E-4319-87B2-D0B4B85704EE}" type="slidenum">
              <a:rPr lang="fr-FR" smtClean="0"/>
              <a:pPr/>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43B20D9-3EF2-4DE2-9796-DB6BB06E62BF}" type="datetime1">
              <a:rPr lang="fr-FR" smtClean="0"/>
              <a:pPr/>
              <a:t>16/05/2018</a:t>
            </a:fld>
            <a:endParaRPr lang="fr-FR"/>
          </a:p>
        </p:txBody>
      </p:sp>
      <p:sp>
        <p:nvSpPr>
          <p:cNvPr id="4" name="Footer Placeholder 3"/>
          <p:cNvSpPr>
            <a:spLocks noGrp="1"/>
          </p:cNvSpPr>
          <p:nvPr>
            <p:ph type="ftr" sz="quarter" idx="11"/>
          </p:nvPr>
        </p:nvSpPr>
        <p:spPr/>
        <p:txBody>
          <a:bodyPr/>
          <a:lstStyle/>
          <a:p>
            <a:r>
              <a:rPr lang="fr-FR" smtClean="0"/>
              <a:t>2015/2016</a:t>
            </a:r>
            <a:endParaRPr lang="fr-FR"/>
          </a:p>
        </p:txBody>
      </p:sp>
      <p:sp>
        <p:nvSpPr>
          <p:cNvPr id="5" name="Slide Number Placeholder 4"/>
          <p:cNvSpPr>
            <a:spLocks noGrp="1"/>
          </p:cNvSpPr>
          <p:nvPr>
            <p:ph type="sldNum" sz="quarter" idx="12"/>
          </p:nvPr>
        </p:nvSpPr>
        <p:spPr/>
        <p:txBody>
          <a:bodyPr/>
          <a:lstStyle/>
          <a:p>
            <a:fld id="{BC04E578-6B4E-4319-87B2-D0B4B85704EE}"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BB2BC-F78E-423D-AE15-97569449E210}" type="datetime1">
              <a:rPr lang="fr-FR" smtClean="0"/>
              <a:pPr/>
              <a:t>16/05/2018</a:t>
            </a:fld>
            <a:endParaRPr lang="fr-FR"/>
          </a:p>
        </p:txBody>
      </p:sp>
      <p:sp>
        <p:nvSpPr>
          <p:cNvPr id="3" name="Footer Placeholder 2"/>
          <p:cNvSpPr>
            <a:spLocks noGrp="1"/>
          </p:cNvSpPr>
          <p:nvPr>
            <p:ph type="ftr" sz="quarter" idx="11"/>
          </p:nvPr>
        </p:nvSpPr>
        <p:spPr/>
        <p:txBody>
          <a:bodyPr/>
          <a:lstStyle/>
          <a:p>
            <a:r>
              <a:rPr lang="fr-FR" smtClean="0"/>
              <a:t>2015/2016</a:t>
            </a:r>
            <a:endParaRPr lang="fr-FR"/>
          </a:p>
        </p:txBody>
      </p:sp>
      <p:sp>
        <p:nvSpPr>
          <p:cNvPr id="4" name="Slide Number Placeholder 3"/>
          <p:cNvSpPr>
            <a:spLocks noGrp="1"/>
          </p:cNvSpPr>
          <p:nvPr>
            <p:ph type="sldNum" sz="quarter" idx="12"/>
          </p:nvPr>
        </p:nvSpPr>
        <p:spPr/>
        <p:txBody>
          <a:bodyPr/>
          <a:lstStyle/>
          <a:p>
            <a:fld id="{BC04E578-6B4E-4319-87B2-D0B4B85704EE}"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fr-FR" smtClean="0"/>
              <a:t>Modifiez le style du titre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DC548C2-9E89-4C6D-9D03-4D7961F5C9EF}" type="datetime1">
              <a:rPr lang="fr-FR" smtClean="0"/>
              <a:pPr/>
              <a:t>16/05/2018</a:t>
            </a:fld>
            <a:endParaRPr lang="fr-FR"/>
          </a:p>
        </p:txBody>
      </p:sp>
      <p:sp>
        <p:nvSpPr>
          <p:cNvPr id="6" name="Footer Placeholder 5"/>
          <p:cNvSpPr>
            <a:spLocks noGrp="1"/>
          </p:cNvSpPr>
          <p:nvPr>
            <p:ph type="ftr" sz="quarter" idx="11"/>
          </p:nvPr>
        </p:nvSpPr>
        <p:spPr/>
        <p:txBody>
          <a:bodyPr/>
          <a:lstStyle/>
          <a:p>
            <a:r>
              <a:rPr lang="fr-FR" smtClean="0"/>
              <a:t>2015/2016</a:t>
            </a:r>
            <a:endParaRPr lang="fr-FR"/>
          </a:p>
        </p:txBody>
      </p:sp>
      <p:sp>
        <p:nvSpPr>
          <p:cNvPr id="7" name="Slide Number Placeholder 6"/>
          <p:cNvSpPr>
            <a:spLocks noGrp="1"/>
          </p:cNvSpPr>
          <p:nvPr>
            <p:ph type="sldNum" sz="quarter" idx="12"/>
          </p:nvPr>
        </p:nvSpPr>
        <p:spPr/>
        <p:txBody>
          <a:bodyPr/>
          <a:lstStyle/>
          <a:p>
            <a:fld id="{BC04E578-6B4E-4319-87B2-D0B4B85704EE}"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30A1BB-0AC6-4C86-AD12-85B1E538A416}" type="datetime1">
              <a:rPr lang="fr-FR" smtClean="0"/>
              <a:pPr/>
              <a:t>16/05/2018</a:t>
            </a:fld>
            <a:endParaRPr lang="fr-FR"/>
          </a:p>
        </p:txBody>
      </p:sp>
      <p:sp>
        <p:nvSpPr>
          <p:cNvPr id="6" name="Footer Placeholder 5"/>
          <p:cNvSpPr>
            <a:spLocks noGrp="1"/>
          </p:cNvSpPr>
          <p:nvPr>
            <p:ph type="ftr" sz="quarter" idx="11"/>
          </p:nvPr>
        </p:nvSpPr>
        <p:spPr/>
        <p:txBody>
          <a:bodyPr/>
          <a:lstStyle/>
          <a:p>
            <a:r>
              <a:rPr lang="fr-FR" smtClean="0"/>
              <a:t>2015/2016</a:t>
            </a:r>
            <a:endParaRPr lang="fr-FR"/>
          </a:p>
        </p:txBody>
      </p:sp>
      <p:sp>
        <p:nvSpPr>
          <p:cNvPr id="7" name="Slide Number Placeholder 6"/>
          <p:cNvSpPr>
            <a:spLocks noGrp="1"/>
          </p:cNvSpPr>
          <p:nvPr>
            <p:ph type="sldNum" sz="quarter" idx="12"/>
          </p:nvPr>
        </p:nvSpPr>
        <p:spPr/>
        <p:txBody>
          <a:bodyPr/>
          <a:lstStyle/>
          <a:p>
            <a:fld id="{BC04E578-6B4E-4319-87B2-D0B4B85704EE}" type="slidenum">
              <a:rPr lang="fr-FR" smtClean="0"/>
              <a:pPr/>
              <a:t>‹N°›</a:t>
            </a:fld>
            <a:endParaRPr lang="fr-F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02C3109-8EA4-4145-B2FA-DCAB76516047}" type="datetime1">
              <a:rPr lang="fr-FR" smtClean="0"/>
              <a:pPr/>
              <a:t>16/05/2018</a:t>
            </a:fld>
            <a:endParaRPr lang="fr-F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fr-FR" smtClean="0"/>
              <a:t>2015/2016</a:t>
            </a:r>
            <a:endParaRPr lang="fr-F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C04E578-6B4E-4319-87B2-D0B4B85704E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sldNum="0"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182252" y="4869160"/>
            <a:ext cx="6554590" cy="1512168"/>
          </a:xfrm>
        </p:spPr>
        <p:txBody>
          <a:bodyPr>
            <a:normAutofit/>
          </a:bodyPr>
          <a:lstStyle/>
          <a:p>
            <a:pPr algn="ctr"/>
            <a:r>
              <a:rPr lang="fr-FR" dirty="0" smtClean="0">
                <a:latin typeface="+mj-lt"/>
                <a:cs typeface="Aharoni" panose="02010803020104030203" pitchFamily="2" charset="-79"/>
              </a:rPr>
              <a:t>Encadré par :</a:t>
            </a:r>
          </a:p>
          <a:p>
            <a:pPr algn="ctr"/>
            <a:r>
              <a:rPr lang="fr-FR" dirty="0" smtClean="0">
                <a:latin typeface="Aharoni" panose="02010803020104030203" pitchFamily="2" charset="-79"/>
                <a:cs typeface="Aharoni" panose="02010803020104030203" pitchFamily="2" charset="-79"/>
              </a:rPr>
              <a:t>Monsieur </a:t>
            </a:r>
            <a:r>
              <a:rPr lang="fr-FR" dirty="0" err="1" smtClean="0">
                <a:latin typeface="Aharoni" panose="02010803020104030203" pitchFamily="2" charset="-79"/>
                <a:cs typeface="Aharoni" panose="02010803020104030203" pitchFamily="2" charset="-79"/>
              </a:rPr>
              <a:t>Latrach</a:t>
            </a:r>
            <a:r>
              <a:rPr lang="fr-FR" dirty="0">
                <a:latin typeface="Aharoni" panose="02010803020104030203" pitchFamily="2" charset="-79"/>
                <a:cs typeface="Aharoni" panose="02010803020104030203" pitchFamily="2" charset="-79"/>
              </a:rPr>
              <a:t> </a:t>
            </a:r>
            <a:r>
              <a:rPr lang="fr-FR" dirty="0" err="1">
                <a:latin typeface="Aharoni" panose="02010803020104030203" pitchFamily="2" charset="-79"/>
                <a:cs typeface="Aharoni" panose="02010803020104030203" pitchFamily="2" charset="-79"/>
              </a:rPr>
              <a:t>Lassaad</a:t>
            </a:r>
            <a:r>
              <a:rPr lang="fr-FR" dirty="0">
                <a:latin typeface="Aharoni" panose="02010803020104030203" pitchFamily="2" charset="-79"/>
                <a:cs typeface="Aharoni" panose="02010803020104030203" pitchFamily="2" charset="-79"/>
              </a:rPr>
              <a:t> </a:t>
            </a:r>
            <a:endParaRPr lang="fr-FR" dirty="0">
              <a:latin typeface="Aharoni" panose="02010803020104030203" pitchFamily="2" charset="-79"/>
              <a:cs typeface="Aharoni" panose="02010803020104030203" pitchFamily="2" charset="-79"/>
            </a:endParaRPr>
          </a:p>
        </p:txBody>
      </p:sp>
      <p:sp>
        <p:nvSpPr>
          <p:cNvPr id="2" name="Titre 1"/>
          <p:cNvSpPr>
            <a:spLocks noGrp="1"/>
          </p:cNvSpPr>
          <p:nvPr>
            <p:ph type="ctrTitle"/>
          </p:nvPr>
        </p:nvSpPr>
        <p:spPr>
          <a:xfrm>
            <a:off x="323528" y="1628801"/>
            <a:ext cx="8424936" cy="1780108"/>
          </a:xfrm>
        </p:spPr>
        <p:txBody>
          <a:bodyPr/>
          <a:lstStyle/>
          <a:p>
            <a:pPr marL="182880" indent="0" algn="ctr">
              <a:buNone/>
            </a:pPr>
            <a:r>
              <a:rPr lang="fr-FR" sz="3200" dirty="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rPr>
              <a:t>Implémentation d'une application web</a:t>
            </a:r>
            <a:br>
              <a:rPr lang="fr-FR" sz="3200" dirty="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rPr>
            </a:br>
            <a:r>
              <a:rPr lang="fr-FR" sz="3200" dirty="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rPr>
              <a:t>hébergée sur le Cloud et une application</a:t>
            </a:r>
            <a:br>
              <a:rPr lang="fr-FR" sz="3200" dirty="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rPr>
            </a:br>
            <a:r>
              <a:rPr lang="fr-FR" sz="3200" dirty="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rPr>
              <a:t>mobile pour la gestion des services d'habitat</a:t>
            </a:r>
          </a:p>
        </p:txBody>
      </p:sp>
      <p:sp>
        <p:nvSpPr>
          <p:cNvPr id="7" name="ZoneTexte 6"/>
          <p:cNvSpPr txBox="1"/>
          <p:nvPr/>
        </p:nvSpPr>
        <p:spPr>
          <a:xfrm>
            <a:off x="2088548" y="488662"/>
            <a:ext cx="4742004" cy="707886"/>
          </a:xfrm>
          <a:prstGeom prst="rect">
            <a:avLst/>
          </a:prstGeom>
          <a:noFill/>
        </p:spPr>
        <p:txBody>
          <a:bodyPr wrap="none" rtlCol="0">
            <a:spAutoFit/>
          </a:bodyPr>
          <a:lstStyle/>
          <a:p>
            <a:pPr algn="ctr"/>
            <a:r>
              <a:rPr lang="fr-FR" sz="2000" b="1" dirty="0" smtClean="0">
                <a:latin typeface="Bernard MT Condensed" panose="02050806060905020404" pitchFamily="18" charset="0"/>
              </a:rPr>
              <a:t>Université de </a:t>
            </a:r>
            <a:r>
              <a:rPr lang="fr-FR" sz="2000" b="1" dirty="0" err="1" smtClean="0">
                <a:latin typeface="Bernard MT Condensed" panose="02050806060905020404" pitchFamily="18" charset="0"/>
              </a:rPr>
              <a:t>Manouba</a:t>
            </a:r>
            <a:endParaRPr lang="fr-FR" sz="2000" b="1" dirty="0" smtClean="0">
              <a:latin typeface="Bernard MT Condensed" panose="02050806060905020404" pitchFamily="18" charset="0"/>
            </a:endParaRPr>
          </a:p>
          <a:p>
            <a:pPr algn="ctr"/>
            <a:r>
              <a:rPr lang="fr-FR" sz="2000" b="1" dirty="0" smtClean="0">
                <a:latin typeface="Bernard MT Condensed" panose="02050806060905020404" pitchFamily="18" charset="0"/>
              </a:rPr>
              <a:t>École Nationale des Sciences de l’Informatique</a:t>
            </a:r>
            <a:endParaRPr lang="fr-FR" sz="2000" b="1" dirty="0">
              <a:latin typeface="Bernard MT Condensed" panose="02050806060905020404" pitchFamily="18" charset="0"/>
            </a:endParaRPr>
          </a:p>
        </p:txBody>
      </p:sp>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318" y="302545"/>
            <a:ext cx="858556" cy="1080120"/>
          </a:xfrm>
          <a:prstGeom prst="rect">
            <a:avLst/>
          </a:prstGeom>
        </p:spPr>
      </p:pic>
      <p:sp>
        <p:nvSpPr>
          <p:cNvPr id="4" name="ZoneTexte 3"/>
          <p:cNvSpPr txBox="1"/>
          <p:nvPr/>
        </p:nvSpPr>
        <p:spPr>
          <a:xfrm>
            <a:off x="3171344" y="3861048"/>
            <a:ext cx="2576411" cy="923330"/>
          </a:xfrm>
          <a:prstGeom prst="rect">
            <a:avLst/>
          </a:prstGeom>
          <a:noFill/>
        </p:spPr>
        <p:txBody>
          <a:bodyPr wrap="none" rtlCol="0">
            <a:spAutoFit/>
          </a:bodyPr>
          <a:lstStyle/>
          <a:p>
            <a:pPr algn="ctr"/>
            <a:r>
              <a:rPr lang="fr-FR" dirty="0"/>
              <a:t>Réalisé </a:t>
            </a:r>
            <a:r>
              <a:rPr lang="fr-FR" dirty="0" smtClean="0"/>
              <a:t>par : </a:t>
            </a:r>
          </a:p>
          <a:p>
            <a:pPr algn="ctr"/>
            <a:r>
              <a:rPr lang="fr-FR" b="1" dirty="0" err="1" smtClean="0"/>
              <a:t>Mallek</a:t>
            </a:r>
            <a:r>
              <a:rPr lang="fr-FR" b="1" dirty="0" smtClean="0"/>
              <a:t> </a:t>
            </a:r>
            <a:r>
              <a:rPr lang="fr-FR" b="1" dirty="0"/>
              <a:t>Mohamed </a:t>
            </a:r>
            <a:r>
              <a:rPr lang="fr-FR" b="1" dirty="0" smtClean="0"/>
              <a:t>Amin</a:t>
            </a:r>
            <a:endParaRPr lang="fr-FR" dirty="0"/>
          </a:p>
          <a:p>
            <a:pPr algn="ctr"/>
            <a:r>
              <a:rPr lang="fr-FR" b="1" dirty="0" err="1" smtClean="0"/>
              <a:t>Ghorbel</a:t>
            </a:r>
            <a:r>
              <a:rPr lang="fr-FR" b="1" dirty="0" smtClean="0"/>
              <a:t> Mohamed</a:t>
            </a:r>
            <a:endParaRPr lang="fr-FR" b="1" dirty="0"/>
          </a:p>
        </p:txBody>
      </p:sp>
      <p:sp>
        <p:nvSpPr>
          <p:cNvPr id="5" name="ZoneTexte 4"/>
          <p:cNvSpPr txBox="1"/>
          <p:nvPr/>
        </p:nvSpPr>
        <p:spPr>
          <a:xfrm>
            <a:off x="6660232" y="6468565"/>
            <a:ext cx="2416046" cy="307777"/>
          </a:xfrm>
          <a:prstGeom prst="rect">
            <a:avLst/>
          </a:prstGeom>
          <a:noFill/>
        </p:spPr>
        <p:txBody>
          <a:bodyPr wrap="none" rtlCol="0">
            <a:spAutoFit/>
          </a:bodyPr>
          <a:lstStyle/>
          <a:p>
            <a:r>
              <a:rPr lang="fr-FR" sz="1400" dirty="0" smtClean="0">
                <a:solidFill>
                  <a:schemeClr val="tx1">
                    <a:lumMod val="65000"/>
                    <a:lumOff val="35000"/>
                  </a:schemeClr>
                </a:solidFill>
                <a:latin typeface="Berlin Sans FB" panose="020E0602020502020306" pitchFamily="34" charset="0"/>
              </a:rPr>
              <a:t>Année universitaire: 2017/2018</a:t>
            </a:r>
            <a:endParaRPr lang="fr-FR" sz="1400" dirty="0">
              <a:solidFill>
                <a:schemeClr val="tx1">
                  <a:lumMod val="65000"/>
                  <a:lumOff val="35000"/>
                </a:schemeClr>
              </a:solidFill>
              <a:latin typeface="Berlin Sans FB" panose="020E0602020502020306" pitchFamily="34" charset="0"/>
            </a:endParaRPr>
          </a:p>
        </p:txBody>
      </p:sp>
    </p:spTree>
    <p:extLst>
      <p:ext uri="{BB962C8B-B14F-4D97-AF65-F5344CB8AC3E}">
        <p14:creationId xmlns:p14="http://schemas.microsoft.com/office/powerpoint/2010/main" val="8429719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sp>
        <p:nvSpPr>
          <p:cNvPr id="12"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3" name="AutoShape 10"/>
          <p:cNvSpPr>
            <a:spLocks noChangeArrowheads="1"/>
          </p:cNvSpPr>
          <p:nvPr/>
        </p:nvSpPr>
        <p:spPr bwMode="gray">
          <a:xfrm>
            <a:off x="320204" y="3878312"/>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Analyse</a:t>
            </a:r>
            <a:endParaRPr lang="fr-FR" sz="1400" b="1" dirty="0">
              <a:solidFill>
                <a:schemeClr val="accent1">
                  <a:lumMod val="50000"/>
                </a:schemeClr>
              </a:solidFill>
              <a:latin typeface="Cambria Math" pitchFamily="18" charset="0"/>
              <a:ea typeface="Cambria Math" pitchFamily="18" charset="0"/>
            </a:endParaRPr>
          </a:p>
        </p:txBody>
      </p:sp>
      <p:grpSp>
        <p:nvGrpSpPr>
          <p:cNvPr id="14" name="Group 11"/>
          <p:cNvGrpSpPr>
            <a:grpSpLocks/>
          </p:cNvGrpSpPr>
          <p:nvPr/>
        </p:nvGrpSpPr>
        <p:grpSpPr bwMode="auto">
          <a:xfrm>
            <a:off x="2704" y="3973562"/>
            <a:ext cx="381000" cy="419100"/>
            <a:chOff x="2078" y="1680"/>
            <a:chExt cx="1615" cy="1615"/>
          </a:xfrm>
        </p:grpSpPr>
        <p:sp>
          <p:nvSpPr>
            <p:cNvPr id="1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28"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30" name="Group 32"/>
          <p:cNvGrpSpPr>
            <a:grpSpLocks/>
          </p:cNvGrpSpPr>
          <p:nvPr/>
        </p:nvGrpSpPr>
        <p:grpSpPr bwMode="auto">
          <a:xfrm>
            <a:off x="0" y="2438400"/>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1" name="Group 32"/>
          <p:cNvGrpSpPr>
            <a:grpSpLocks/>
          </p:cNvGrpSpPr>
          <p:nvPr/>
        </p:nvGrpSpPr>
        <p:grpSpPr bwMode="auto">
          <a:xfrm>
            <a:off x="0" y="1951187"/>
            <a:ext cx="381000" cy="381000"/>
            <a:chOff x="2078" y="1680"/>
            <a:chExt cx="1615" cy="1615"/>
          </a:xfrm>
        </p:grpSpPr>
        <p:sp>
          <p:nvSpPr>
            <p:cNvPr id="5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Analyse </a:t>
            </a:r>
            <a:endParaRPr lang="fr-FR" sz="2400" b="1" dirty="0">
              <a:solidFill>
                <a:schemeClr val="tx2"/>
              </a:solidFill>
              <a:latin typeface="Cambria Math" pitchFamily="18" charset="0"/>
              <a:ea typeface="Cambria Math" pitchFamily="18" charset="0"/>
            </a:endParaRPr>
          </a:p>
        </p:txBody>
      </p:sp>
      <p:grpSp>
        <p:nvGrpSpPr>
          <p:cNvPr id="74" name="Group 11"/>
          <p:cNvGrpSpPr>
            <a:grpSpLocks/>
          </p:cNvGrpSpPr>
          <p:nvPr/>
        </p:nvGrpSpPr>
        <p:grpSpPr bwMode="auto">
          <a:xfrm>
            <a:off x="2842592" y="6985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1" name="AutoShape 10"/>
          <p:cNvSpPr>
            <a:spLocks noChangeArrowheads="1"/>
          </p:cNvSpPr>
          <p:nvPr/>
        </p:nvSpPr>
        <p:spPr bwMode="gray">
          <a:xfrm>
            <a:off x="2535010" y="1371600"/>
            <a:ext cx="2325022"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Diagramme</a:t>
            </a:r>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 de classes </a:t>
            </a:r>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d’analyse</a:t>
            </a:r>
            <a:endParaRPr lang="fr-FR" sz="1200" b="1" dirty="0">
              <a:solidFill>
                <a:schemeClr val="tx2"/>
              </a:solidFill>
              <a:latin typeface="Cambria Math" pitchFamily="18" charset="0"/>
              <a:ea typeface="Cambria Math" pitchFamily="18" charset="0"/>
            </a:endParaRPr>
          </a:p>
        </p:txBody>
      </p:sp>
      <p:sp>
        <p:nvSpPr>
          <p:cNvPr id="86" name="Ruban courbé vers le bas 85"/>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10/18</a:t>
            </a:r>
            <a:endParaRPr lang="fr-FR" sz="1200" b="1" dirty="0">
              <a:solidFill>
                <a:schemeClr val="tx1">
                  <a:lumMod val="95000"/>
                  <a:lumOff val="5000"/>
                </a:schemeClr>
              </a:solidFill>
            </a:endParaRPr>
          </a:p>
        </p:txBody>
      </p:sp>
      <p:pic>
        <p:nvPicPr>
          <p:cNvPr id="1027" name="Picture 3" descr="C:\Users\Mohamed Amin\Desktop\présentation\parti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7800" y="1700808"/>
            <a:ext cx="22193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ohamed Amin\Desktop\présentation\partie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9888" y="4270920"/>
            <a:ext cx="2226568" cy="167836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ohamed Amin\Desktop\présentation\parti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3728" y="1700808"/>
            <a:ext cx="5567042" cy="4959052"/>
          </a:xfrm>
          <a:prstGeom prst="rect">
            <a:avLst/>
          </a:prstGeom>
          <a:noFill/>
          <a:extLst>
            <a:ext uri="{909E8E84-426E-40DD-AFC4-6F175D3DCCD1}">
              <a14:hiddenFill xmlns:a14="http://schemas.microsoft.com/office/drawing/2010/main">
                <a:solidFill>
                  <a:srgbClr val="FFFFFF"/>
                </a:solidFill>
              </a14:hiddenFill>
            </a:ext>
          </a:extLst>
        </p:spPr>
      </p:pic>
      <p:sp>
        <p:nvSpPr>
          <p:cNvPr id="87"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96" name="Group 32"/>
          <p:cNvGrpSpPr>
            <a:grpSpLocks/>
          </p:cNvGrpSpPr>
          <p:nvPr/>
        </p:nvGrpSpPr>
        <p:grpSpPr bwMode="auto">
          <a:xfrm>
            <a:off x="0" y="2959299"/>
            <a:ext cx="381000" cy="381000"/>
            <a:chOff x="2078" y="1680"/>
            <a:chExt cx="1615" cy="1615"/>
          </a:xfrm>
        </p:grpSpPr>
        <p:sp>
          <p:nvSpPr>
            <p:cNvPr id="9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03"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04" name="AutoShape 6"/>
          <p:cNvSpPr>
            <a:spLocks noChangeArrowheads="1"/>
          </p:cNvSpPr>
          <p:nvPr/>
        </p:nvSpPr>
        <p:spPr bwMode="gray">
          <a:xfrm>
            <a:off x="304800" y="4995093"/>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05" name="Group 32"/>
          <p:cNvGrpSpPr>
            <a:grpSpLocks/>
          </p:cNvGrpSpPr>
          <p:nvPr/>
        </p:nvGrpSpPr>
        <p:grpSpPr bwMode="auto">
          <a:xfrm>
            <a:off x="0" y="3463355"/>
            <a:ext cx="381000" cy="381000"/>
            <a:chOff x="2078" y="1680"/>
            <a:chExt cx="1615" cy="1615"/>
          </a:xfrm>
        </p:grpSpPr>
        <p:sp>
          <p:nvSpPr>
            <p:cNvPr id="1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12" name="Group 32"/>
          <p:cNvGrpSpPr>
            <a:grpSpLocks/>
          </p:cNvGrpSpPr>
          <p:nvPr/>
        </p:nvGrpSpPr>
        <p:grpSpPr bwMode="auto">
          <a:xfrm>
            <a:off x="0" y="5101456"/>
            <a:ext cx="381000" cy="381000"/>
            <a:chOff x="2078" y="1680"/>
            <a:chExt cx="1615" cy="1615"/>
          </a:xfrm>
        </p:grpSpPr>
        <p:sp>
          <p:nvSpPr>
            <p:cNvPr id="11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19"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20" name="Group 32"/>
          <p:cNvGrpSpPr>
            <a:grpSpLocks/>
          </p:cNvGrpSpPr>
          <p:nvPr/>
        </p:nvGrpSpPr>
        <p:grpSpPr bwMode="auto">
          <a:xfrm>
            <a:off x="6350" y="5619651"/>
            <a:ext cx="381000" cy="381000"/>
            <a:chOff x="2078" y="1680"/>
            <a:chExt cx="1615" cy="1615"/>
          </a:xfrm>
        </p:grpSpPr>
        <p:sp>
          <p:nvSpPr>
            <p:cNvPr id="12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27" name="AutoShape 6"/>
          <p:cNvSpPr>
            <a:spLocks noChangeArrowheads="1"/>
          </p:cNvSpPr>
          <p:nvPr/>
        </p:nvSpPr>
        <p:spPr bwMode="gray">
          <a:xfrm>
            <a:off x="307504" y="443711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128" name="Group 32"/>
          <p:cNvGrpSpPr>
            <a:grpSpLocks/>
          </p:cNvGrpSpPr>
          <p:nvPr/>
        </p:nvGrpSpPr>
        <p:grpSpPr bwMode="auto">
          <a:xfrm>
            <a:off x="2704" y="4543475"/>
            <a:ext cx="381000" cy="381000"/>
            <a:chOff x="2078" y="1680"/>
            <a:chExt cx="1615" cy="1615"/>
          </a:xfrm>
        </p:grpSpPr>
        <p:sp>
          <p:nvSpPr>
            <p:cNvPr id="12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380151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90">
                                          <p:stCondLst>
                                            <p:cond delay="0"/>
                                          </p:stCondLst>
                                        </p:cTn>
                                        <p:tgtEl>
                                          <p:spTgt spid="14"/>
                                        </p:tgtEl>
                                      </p:cBhvr>
                                    </p:animEffect>
                                    <p:anim calcmode="lin" valueType="num">
                                      <p:cBhvr>
                                        <p:cTn id="24"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29" dur="13">
                                          <p:stCondLst>
                                            <p:cond delay="325"/>
                                          </p:stCondLst>
                                        </p:cTn>
                                        <p:tgtEl>
                                          <p:spTgt spid="14"/>
                                        </p:tgtEl>
                                      </p:cBhvr>
                                      <p:to x="100000" y="60000"/>
                                    </p:animScale>
                                    <p:animScale>
                                      <p:cBhvr>
                                        <p:cTn id="30" dur="83" decel="50000">
                                          <p:stCondLst>
                                            <p:cond delay="338"/>
                                          </p:stCondLst>
                                        </p:cTn>
                                        <p:tgtEl>
                                          <p:spTgt spid="14"/>
                                        </p:tgtEl>
                                      </p:cBhvr>
                                      <p:to x="100000" y="100000"/>
                                    </p:animScale>
                                    <p:animScale>
                                      <p:cBhvr>
                                        <p:cTn id="31" dur="13">
                                          <p:stCondLst>
                                            <p:cond delay="656"/>
                                          </p:stCondLst>
                                        </p:cTn>
                                        <p:tgtEl>
                                          <p:spTgt spid="14"/>
                                        </p:tgtEl>
                                      </p:cBhvr>
                                      <p:to x="100000" y="80000"/>
                                    </p:animScale>
                                    <p:animScale>
                                      <p:cBhvr>
                                        <p:cTn id="32" dur="83" decel="50000">
                                          <p:stCondLst>
                                            <p:cond delay="669"/>
                                          </p:stCondLst>
                                        </p:cTn>
                                        <p:tgtEl>
                                          <p:spTgt spid="14"/>
                                        </p:tgtEl>
                                      </p:cBhvr>
                                      <p:to x="100000" y="100000"/>
                                    </p:animScale>
                                    <p:animScale>
                                      <p:cBhvr>
                                        <p:cTn id="33" dur="13">
                                          <p:stCondLst>
                                            <p:cond delay="821"/>
                                          </p:stCondLst>
                                        </p:cTn>
                                        <p:tgtEl>
                                          <p:spTgt spid="14"/>
                                        </p:tgtEl>
                                      </p:cBhvr>
                                      <p:to x="100000" y="90000"/>
                                    </p:animScale>
                                    <p:animScale>
                                      <p:cBhvr>
                                        <p:cTn id="34" dur="83" decel="50000">
                                          <p:stCondLst>
                                            <p:cond delay="834"/>
                                          </p:stCondLst>
                                        </p:cTn>
                                        <p:tgtEl>
                                          <p:spTgt spid="14"/>
                                        </p:tgtEl>
                                      </p:cBhvr>
                                      <p:to x="100000" y="100000"/>
                                    </p:animScale>
                                    <p:animScale>
                                      <p:cBhvr>
                                        <p:cTn id="35" dur="13">
                                          <p:stCondLst>
                                            <p:cond delay="904"/>
                                          </p:stCondLst>
                                        </p:cTn>
                                        <p:tgtEl>
                                          <p:spTgt spid="14"/>
                                        </p:tgtEl>
                                      </p:cBhvr>
                                      <p:to x="100000" y="95000"/>
                                    </p:animScale>
                                    <p:animScale>
                                      <p:cBhvr>
                                        <p:cTn id="36" dur="83" decel="50000">
                                          <p:stCondLst>
                                            <p:cond delay="917"/>
                                          </p:stCondLst>
                                        </p:cTn>
                                        <p:tgtEl>
                                          <p:spTgt spid="14"/>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par>
                                <p:cTn id="41" presetID="26"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290">
                                          <p:stCondLst>
                                            <p:cond delay="0"/>
                                          </p:stCondLst>
                                        </p:cTn>
                                        <p:tgtEl>
                                          <p:spTgt spid="74"/>
                                        </p:tgtEl>
                                      </p:cBhvr>
                                    </p:animEffect>
                                    <p:anim calcmode="lin" valueType="num">
                                      <p:cBhvr>
                                        <p:cTn id="44"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49" dur="13">
                                          <p:stCondLst>
                                            <p:cond delay="325"/>
                                          </p:stCondLst>
                                        </p:cTn>
                                        <p:tgtEl>
                                          <p:spTgt spid="74"/>
                                        </p:tgtEl>
                                      </p:cBhvr>
                                      <p:to x="100000" y="60000"/>
                                    </p:animScale>
                                    <p:animScale>
                                      <p:cBhvr>
                                        <p:cTn id="50" dur="83" decel="50000">
                                          <p:stCondLst>
                                            <p:cond delay="338"/>
                                          </p:stCondLst>
                                        </p:cTn>
                                        <p:tgtEl>
                                          <p:spTgt spid="74"/>
                                        </p:tgtEl>
                                      </p:cBhvr>
                                      <p:to x="100000" y="100000"/>
                                    </p:animScale>
                                    <p:animScale>
                                      <p:cBhvr>
                                        <p:cTn id="51" dur="13">
                                          <p:stCondLst>
                                            <p:cond delay="656"/>
                                          </p:stCondLst>
                                        </p:cTn>
                                        <p:tgtEl>
                                          <p:spTgt spid="74"/>
                                        </p:tgtEl>
                                      </p:cBhvr>
                                      <p:to x="100000" y="80000"/>
                                    </p:animScale>
                                    <p:animScale>
                                      <p:cBhvr>
                                        <p:cTn id="52" dur="83" decel="50000">
                                          <p:stCondLst>
                                            <p:cond delay="669"/>
                                          </p:stCondLst>
                                        </p:cTn>
                                        <p:tgtEl>
                                          <p:spTgt spid="74"/>
                                        </p:tgtEl>
                                      </p:cBhvr>
                                      <p:to x="100000" y="100000"/>
                                    </p:animScale>
                                    <p:animScale>
                                      <p:cBhvr>
                                        <p:cTn id="53" dur="13">
                                          <p:stCondLst>
                                            <p:cond delay="821"/>
                                          </p:stCondLst>
                                        </p:cTn>
                                        <p:tgtEl>
                                          <p:spTgt spid="74"/>
                                        </p:tgtEl>
                                      </p:cBhvr>
                                      <p:to x="100000" y="90000"/>
                                    </p:animScale>
                                    <p:animScale>
                                      <p:cBhvr>
                                        <p:cTn id="54" dur="83" decel="50000">
                                          <p:stCondLst>
                                            <p:cond delay="834"/>
                                          </p:stCondLst>
                                        </p:cTn>
                                        <p:tgtEl>
                                          <p:spTgt spid="74"/>
                                        </p:tgtEl>
                                      </p:cBhvr>
                                      <p:to x="100000" y="100000"/>
                                    </p:animScale>
                                    <p:animScale>
                                      <p:cBhvr>
                                        <p:cTn id="55" dur="13">
                                          <p:stCondLst>
                                            <p:cond delay="904"/>
                                          </p:stCondLst>
                                        </p:cTn>
                                        <p:tgtEl>
                                          <p:spTgt spid="74"/>
                                        </p:tgtEl>
                                      </p:cBhvr>
                                      <p:to x="100000" y="95000"/>
                                    </p:animScale>
                                    <p:animScale>
                                      <p:cBhvr>
                                        <p:cTn id="56" dur="83" decel="50000">
                                          <p:stCondLst>
                                            <p:cond delay="917"/>
                                          </p:stCondLst>
                                        </p:cTn>
                                        <p:tgtEl>
                                          <p:spTgt spid="74"/>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down)">
                                      <p:cBhvr>
                                        <p:cTn id="59" dur="290">
                                          <p:stCondLst>
                                            <p:cond delay="0"/>
                                          </p:stCondLst>
                                        </p:cTn>
                                        <p:tgtEl>
                                          <p:spTgt spid="73"/>
                                        </p:tgtEl>
                                      </p:cBhvr>
                                    </p:animEffect>
                                    <p:anim calcmode="lin" valueType="num">
                                      <p:cBhvr>
                                        <p:cTn id="60"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65" dur="13">
                                          <p:stCondLst>
                                            <p:cond delay="325"/>
                                          </p:stCondLst>
                                        </p:cTn>
                                        <p:tgtEl>
                                          <p:spTgt spid="73"/>
                                        </p:tgtEl>
                                      </p:cBhvr>
                                      <p:to x="100000" y="60000"/>
                                    </p:animScale>
                                    <p:animScale>
                                      <p:cBhvr>
                                        <p:cTn id="66" dur="83" decel="50000">
                                          <p:stCondLst>
                                            <p:cond delay="338"/>
                                          </p:stCondLst>
                                        </p:cTn>
                                        <p:tgtEl>
                                          <p:spTgt spid="73"/>
                                        </p:tgtEl>
                                      </p:cBhvr>
                                      <p:to x="100000" y="100000"/>
                                    </p:animScale>
                                    <p:animScale>
                                      <p:cBhvr>
                                        <p:cTn id="67" dur="13">
                                          <p:stCondLst>
                                            <p:cond delay="656"/>
                                          </p:stCondLst>
                                        </p:cTn>
                                        <p:tgtEl>
                                          <p:spTgt spid="73"/>
                                        </p:tgtEl>
                                      </p:cBhvr>
                                      <p:to x="100000" y="80000"/>
                                    </p:animScale>
                                    <p:animScale>
                                      <p:cBhvr>
                                        <p:cTn id="68" dur="83" decel="50000">
                                          <p:stCondLst>
                                            <p:cond delay="669"/>
                                          </p:stCondLst>
                                        </p:cTn>
                                        <p:tgtEl>
                                          <p:spTgt spid="73"/>
                                        </p:tgtEl>
                                      </p:cBhvr>
                                      <p:to x="100000" y="100000"/>
                                    </p:animScale>
                                    <p:animScale>
                                      <p:cBhvr>
                                        <p:cTn id="69" dur="13">
                                          <p:stCondLst>
                                            <p:cond delay="821"/>
                                          </p:stCondLst>
                                        </p:cTn>
                                        <p:tgtEl>
                                          <p:spTgt spid="73"/>
                                        </p:tgtEl>
                                      </p:cBhvr>
                                      <p:to x="100000" y="90000"/>
                                    </p:animScale>
                                    <p:animScale>
                                      <p:cBhvr>
                                        <p:cTn id="70" dur="83" decel="50000">
                                          <p:stCondLst>
                                            <p:cond delay="834"/>
                                          </p:stCondLst>
                                        </p:cTn>
                                        <p:tgtEl>
                                          <p:spTgt spid="73"/>
                                        </p:tgtEl>
                                      </p:cBhvr>
                                      <p:to x="100000" y="100000"/>
                                    </p:animScale>
                                    <p:animScale>
                                      <p:cBhvr>
                                        <p:cTn id="71" dur="13">
                                          <p:stCondLst>
                                            <p:cond delay="904"/>
                                          </p:stCondLst>
                                        </p:cTn>
                                        <p:tgtEl>
                                          <p:spTgt spid="73"/>
                                        </p:tgtEl>
                                      </p:cBhvr>
                                      <p:to x="100000" y="95000"/>
                                    </p:animScale>
                                    <p:animScale>
                                      <p:cBhvr>
                                        <p:cTn id="72" dur="83" decel="50000">
                                          <p:stCondLst>
                                            <p:cond delay="917"/>
                                          </p:stCondLst>
                                        </p:cTn>
                                        <p:tgtEl>
                                          <p:spTgt spid="73"/>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74"/>
                                        </p:tgtEl>
                                      </p:cBhvr>
                                    </p:animEffect>
                                    <p:animScale>
                                      <p:cBhvr>
                                        <p:cTn id="76" dur="250" autoRev="1" fill="hold"/>
                                        <p:tgtEl>
                                          <p:spTgt spid="7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81"/>
                                        </p:tgtEl>
                                        <p:attrNameLst>
                                          <p:attrName>style.visibility</p:attrName>
                                        </p:attrNameLst>
                                      </p:cBhvr>
                                      <p:to>
                                        <p:strVal val="visible"/>
                                      </p:to>
                                    </p:set>
                                    <p:anim calcmode="lin" valueType="num">
                                      <p:cBhvr>
                                        <p:cTn id="81" dur="500" fill="hold"/>
                                        <p:tgtEl>
                                          <p:spTgt spid="81"/>
                                        </p:tgtEl>
                                        <p:attrNameLst>
                                          <p:attrName>ppt_w</p:attrName>
                                        </p:attrNameLst>
                                      </p:cBhvr>
                                      <p:tavLst>
                                        <p:tav tm="0">
                                          <p:val>
                                            <p:fltVal val="0"/>
                                          </p:val>
                                        </p:tav>
                                        <p:tav tm="100000">
                                          <p:val>
                                            <p:strVal val="#ppt_w"/>
                                          </p:val>
                                        </p:tav>
                                      </p:tavLst>
                                    </p:anim>
                                    <p:anim calcmode="lin" valueType="num">
                                      <p:cBhvr>
                                        <p:cTn id="82" dur="500" fill="hold"/>
                                        <p:tgtEl>
                                          <p:spTgt spid="81"/>
                                        </p:tgtEl>
                                        <p:attrNameLst>
                                          <p:attrName>ppt_h</p:attrName>
                                        </p:attrNameLst>
                                      </p:cBhvr>
                                      <p:tavLst>
                                        <p:tav tm="0">
                                          <p:val>
                                            <p:fltVal val="0"/>
                                          </p:val>
                                        </p:tav>
                                        <p:tav tm="100000">
                                          <p:val>
                                            <p:strVal val="#ppt_h"/>
                                          </p:val>
                                        </p:tav>
                                      </p:tavLst>
                                    </p:anim>
                                    <p:animEffect transition="in" filter="fade">
                                      <p:cBhvr>
                                        <p:cTn id="83" dur="500"/>
                                        <p:tgtEl>
                                          <p:spTgt spid="81"/>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1029"/>
                                        </p:tgtEl>
                                        <p:attrNameLst>
                                          <p:attrName>style.visibility</p:attrName>
                                        </p:attrNameLst>
                                      </p:cBhvr>
                                      <p:to>
                                        <p:strVal val="visible"/>
                                      </p:to>
                                    </p:set>
                                    <p:animEffect transition="in" filter="barn(inVertical)">
                                      <p:cBhvr>
                                        <p:cTn id="88" dur="500"/>
                                        <p:tgtEl>
                                          <p:spTgt spid="1029"/>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1027"/>
                                        </p:tgtEl>
                                        <p:attrNameLst>
                                          <p:attrName>style.visibility</p:attrName>
                                        </p:attrNameLst>
                                      </p:cBhvr>
                                      <p:to>
                                        <p:strVal val="visible"/>
                                      </p:to>
                                    </p:set>
                                    <p:animEffect transition="in" filter="barn(inVertical)">
                                      <p:cBhvr>
                                        <p:cTn id="93" dur="500"/>
                                        <p:tgtEl>
                                          <p:spTgt spid="1027"/>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1028"/>
                                        </p:tgtEl>
                                        <p:attrNameLst>
                                          <p:attrName>style.visibility</p:attrName>
                                        </p:attrNameLst>
                                      </p:cBhvr>
                                      <p:to>
                                        <p:strVal val="visible"/>
                                      </p:to>
                                    </p:set>
                                    <p:animEffect transition="in" filter="barn(inVertical)">
                                      <p:cBhvr>
                                        <p:cTn id="9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3"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sp>
        <p:nvSpPr>
          <p:cNvPr id="72"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Conception			[1/4] </a:t>
            </a:r>
            <a:endParaRPr lang="fr-FR" sz="2400" b="1" dirty="0">
              <a:solidFill>
                <a:schemeClr val="tx2"/>
              </a:solidFill>
              <a:latin typeface="Cambria Math" pitchFamily="18" charset="0"/>
              <a:ea typeface="Cambria Math" pitchFamily="18" charset="0"/>
            </a:endParaRPr>
          </a:p>
        </p:txBody>
      </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0"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Conception </a:t>
            </a:r>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globale</a:t>
            </a:r>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 : Architecture </a:t>
            </a:r>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logique</a:t>
            </a:r>
            <a:endParaRPr lang="fr-FR" sz="1200" b="1" dirty="0">
              <a:solidFill>
                <a:schemeClr val="tx2"/>
              </a:solidFill>
              <a:latin typeface="Cambria Math" pitchFamily="18" charset="0"/>
              <a:ea typeface="Cambria Math" pitchFamily="18" charset="0"/>
            </a:endParaRPr>
          </a:p>
        </p:txBody>
      </p:sp>
      <p:sp>
        <p:nvSpPr>
          <p:cNvPr id="85" name="Ruban courbé vers le bas 84"/>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smtClean="0">
                <a:solidFill>
                  <a:schemeClr val="tx1">
                    <a:lumMod val="95000"/>
                    <a:lumOff val="5000"/>
                  </a:schemeClr>
                </a:solidFill>
              </a:rPr>
              <a:t>11/18</a:t>
            </a:r>
            <a:endParaRPr lang="fr-FR" sz="1200" b="1" dirty="0">
              <a:solidFill>
                <a:schemeClr val="tx1">
                  <a:lumMod val="95000"/>
                  <a:lumOff val="5000"/>
                </a:schemeClr>
              </a:solidFill>
            </a:endParaRPr>
          </a:p>
        </p:txBody>
      </p:sp>
      <p:pic>
        <p:nvPicPr>
          <p:cNvPr id="2050" name="Picture 2" descr="C:\Users\Mohamed Amin\Desktop\présentation\pack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2" y="2400212"/>
            <a:ext cx="6413500" cy="325913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4716016" y="5661248"/>
            <a:ext cx="1779654" cy="276999"/>
          </a:xfrm>
          <a:prstGeom prst="rect">
            <a:avLst/>
          </a:prstGeom>
          <a:noFill/>
        </p:spPr>
        <p:txBody>
          <a:bodyPr wrap="none" rtlCol="0">
            <a:spAutoFit/>
          </a:bodyPr>
          <a:lstStyle/>
          <a:p>
            <a:r>
              <a:rPr lang="fr-FR" sz="1200" u="sng" dirty="0" smtClean="0"/>
              <a:t>Diagramme de package</a:t>
            </a:r>
            <a:endParaRPr lang="fr-FR" sz="1200" u="sng" dirty="0"/>
          </a:p>
        </p:txBody>
      </p:sp>
      <p:sp>
        <p:nvSpPr>
          <p:cNvPr id="150"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51" name="AutoShape 10"/>
          <p:cNvSpPr>
            <a:spLocks noChangeArrowheads="1"/>
          </p:cNvSpPr>
          <p:nvPr/>
        </p:nvSpPr>
        <p:spPr bwMode="gray">
          <a:xfrm>
            <a:off x="320204" y="4382368"/>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Conception </a:t>
            </a:r>
            <a:endParaRPr lang="fr-FR" sz="1400" b="1" dirty="0">
              <a:solidFill>
                <a:schemeClr val="accent1">
                  <a:lumMod val="50000"/>
                </a:schemeClr>
              </a:solidFill>
              <a:latin typeface="Cambria Math" pitchFamily="18" charset="0"/>
              <a:ea typeface="Cambria Math" pitchFamily="18" charset="0"/>
            </a:endParaRPr>
          </a:p>
        </p:txBody>
      </p:sp>
      <p:grpSp>
        <p:nvGrpSpPr>
          <p:cNvPr id="152" name="Group 11"/>
          <p:cNvGrpSpPr>
            <a:grpSpLocks/>
          </p:cNvGrpSpPr>
          <p:nvPr/>
        </p:nvGrpSpPr>
        <p:grpSpPr bwMode="auto">
          <a:xfrm>
            <a:off x="2704" y="4477618"/>
            <a:ext cx="381000" cy="419100"/>
            <a:chOff x="2078" y="1680"/>
            <a:chExt cx="1615" cy="1615"/>
          </a:xfrm>
        </p:grpSpPr>
        <p:sp>
          <p:nvSpPr>
            <p:cNvPr id="15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9"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60" name="Group 32"/>
          <p:cNvGrpSpPr>
            <a:grpSpLocks/>
          </p:cNvGrpSpPr>
          <p:nvPr/>
        </p:nvGrpSpPr>
        <p:grpSpPr bwMode="auto">
          <a:xfrm>
            <a:off x="0" y="2438400"/>
            <a:ext cx="381000" cy="381000"/>
            <a:chOff x="2078" y="1680"/>
            <a:chExt cx="1615" cy="1615"/>
          </a:xfrm>
        </p:grpSpPr>
        <p:sp>
          <p:nvSpPr>
            <p:cNvPr id="16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7" name="Group 32"/>
          <p:cNvGrpSpPr>
            <a:grpSpLocks/>
          </p:cNvGrpSpPr>
          <p:nvPr/>
        </p:nvGrpSpPr>
        <p:grpSpPr bwMode="auto">
          <a:xfrm>
            <a:off x="0" y="1951187"/>
            <a:ext cx="381000" cy="381000"/>
            <a:chOff x="2078" y="1680"/>
            <a:chExt cx="1615" cy="1615"/>
          </a:xfrm>
        </p:grpSpPr>
        <p:sp>
          <p:nvSpPr>
            <p:cNvPr id="16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4"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5" name="Group 32"/>
          <p:cNvGrpSpPr>
            <a:grpSpLocks/>
          </p:cNvGrpSpPr>
          <p:nvPr/>
        </p:nvGrpSpPr>
        <p:grpSpPr bwMode="auto">
          <a:xfrm>
            <a:off x="0" y="2959299"/>
            <a:ext cx="381000" cy="381000"/>
            <a:chOff x="2078" y="1680"/>
            <a:chExt cx="1615" cy="1615"/>
          </a:xfrm>
        </p:grpSpPr>
        <p:sp>
          <p:nvSpPr>
            <p:cNvPr id="17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2"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3" name="AutoShape 6"/>
          <p:cNvSpPr>
            <a:spLocks noChangeArrowheads="1"/>
          </p:cNvSpPr>
          <p:nvPr/>
        </p:nvSpPr>
        <p:spPr bwMode="gray">
          <a:xfrm>
            <a:off x="304800" y="4995093"/>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84" name="Group 32"/>
          <p:cNvGrpSpPr>
            <a:grpSpLocks/>
          </p:cNvGrpSpPr>
          <p:nvPr/>
        </p:nvGrpSpPr>
        <p:grpSpPr bwMode="auto">
          <a:xfrm>
            <a:off x="0" y="3463355"/>
            <a:ext cx="381000" cy="381000"/>
            <a:chOff x="2078" y="1680"/>
            <a:chExt cx="1615" cy="1615"/>
          </a:xfrm>
        </p:grpSpPr>
        <p:sp>
          <p:nvSpPr>
            <p:cNvPr id="18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91" name="Group 32"/>
          <p:cNvGrpSpPr>
            <a:grpSpLocks/>
          </p:cNvGrpSpPr>
          <p:nvPr/>
        </p:nvGrpSpPr>
        <p:grpSpPr bwMode="auto">
          <a:xfrm>
            <a:off x="0" y="5101456"/>
            <a:ext cx="381000" cy="381000"/>
            <a:chOff x="2078" y="1680"/>
            <a:chExt cx="1615" cy="1615"/>
          </a:xfrm>
        </p:grpSpPr>
        <p:sp>
          <p:nvSpPr>
            <p:cNvPr id="19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8"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9" name="Group 32"/>
          <p:cNvGrpSpPr>
            <a:grpSpLocks/>
          </p:cNvGrpSpPr>
          <p:nvPr/>
        </p:nvGrpSpPr>
        <p:grpSpPr bwMode="auto">
          <a:xfrm>
            <a:off x="6350" y="5619651"/>
            <a:ext cx="381000" cy="381000"/>
            <a:chOff x="2078" y="1680"/>
            <a:chExt cx="1615" cy="1615"/>
          </a:xfrm>
        </p:grpSpPr>
        <p:sp>
          <p:nvSpPr>
            <p:cNvPr id="20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6"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7" name="Group 32"/>
          <p:cNvGrpSpPr>
            <a:grpSpLocks/>
          </p:cNvGrpSpPr>
          <p:nvPr/>
        </p:nvGrpSpPr>
        <p:grpSpPr bwMode="auto">
          <a:xfrm>
            <a:off x="2704" y="3967411"/>
            <a:ext cx="381000" cy="381000"/>
            <a:chOff x="2078" y="1680"/>
            <a:chExt cx="1615" cy="1615"/>
          </a:xfrm>
        </p:grpSpPr>
        <p:sp>
          <p:nvSpPr>
            <p:cNvPr id="20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358951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down)">
                                      <p:cBhvr>
                                        <p:cTn id="23" dur="290">
                                          <p:stCondLst>
                                            <p:cond delay="0"/>
                                          </p:stCondLst>
                                        </p:cTn>
                                        <p:tgtEl>
                                          <p:spTgt spid="72"/>
                                        </p:tgtEl>
                                      </p:cBhvr>
                                    </p:animEffect>
                                    <p:anim calcmode="lin" valueType="num">
                                      <p:cBhvr>
                                        <p:cTn id="24" dur="911"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7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7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72"/>
                                        </p:tgtEl>
                                        <p:attrNameLst>
                                          <p:attrName>ppt_y</p:attrName>
                                        </p:attrNameLst>
                                      </p:cBhvr>
                                      <p:tavLst>
                                        <p:tav tm="0" fmla="#ppt_y-sin(pi*$)/81">
                                          <p:val>
                                            <p:fltVal val="0"/>
                                          </p:val>
                                        </p:tav>
                                        <p:tav tm="100000">
                                          <p:val>
                                            <p:fltVal val="1"/>
                                          </p:val>
                                        </p:tav>
                                      </p:tavLst>
                                    </p:anim>
                                    <p:animScale>
                                      <p:cBhvr>
                                        <p:cTn id="29" dur="13">
                                          <p:stCondLst>
                                            <p:cond delay="325"/>
                                          </p:stCondLst>
                                        </p:cTn>
                                        <p:tgtEl>
                                          <p:spTgt spid="72"/>
                                        </p:tgtEl>
                                      </p:cBhvr>
                                      <p:to x="100000" y="60000"/>
                                    </p:animScale>
                                    <p:animScale>
                                      <p:cBhvr>
                                        <p:cTn id="30" dur="83" decel="50000">
                                          <p:stCondLst>
                                            <p:cond delay="338"/>
                                          </p:stCondLst>
                                        </p:cTn>
                                        <p:tgtEl>
                                          <p:spTgt spid="72"/>
                                        </p:tgtEl>
                                      </p:cBhvr>
                                      <p:to x="100000" y="100000"/>
                                    </p:animScale>
                                    <p:animScale>
                                      <p:cBhvr>
                                        <p:cTn id="31" dur="13">
                                          <p:stCondLst>
                                            <p:cond delay="656"/>
                                          </p:stCondLst>
                                        </p:cTn>
                                        <p:tgtEl>
                                          <p:spTgt spid="72"/>
                                        </p:tgtEl>
                                      </p:cBhvr>
                                      <p:to x="100000" y="80000"/>
                                    </p:animScale>
                                    <p:animScale>
                                      <p:cBhvr>
                                        <p:cTn id="32" dur="83" decel="50000">
                                          <p:stCondLst>
                                            <p:cond delay="669"/>
                                          </p:stCondLst>
                                        </p:cTn>
                                        <p:tgtEl>
                                          <p:spTgt spid="72"/>
                                        </p:tgtEl>
                                      </p:cBhvr>
                                      <p:to x="100000" y="100000"/>
                                    </p:animScale>
                                    <p:animScale>
                                      <p:cBhvr>
                                        <p:cTn id="33" dur="13">
                                          <p:stCondLst>
                                            <p:cond delay="821"/>
                                          </p:stCondLst>
                                        </p:cTn>
                                        <p:tgtEl>
                                          <p:spTgt spid="72"/>
                                        </p:tgtEl>
                                      </p:cBhvr>
                                      <p:to x="100000" y="90000"/>
                                    </p:animScale>
                                    <p:animScale>
                                      <p:cBhvr>
                                        <p:cTn id="34" dur="83" decel="50000">
                                          <p:stCondLst>
                                            <p:cond delay="834"/>
                                          </p:stCondLst>
                                        </p:cTn>
                                        <p:tgtEl>
                                          <p:spTgt spid="72"/>
                                        </p:tgtEl>
                                      </p:cBhvr>
                                      <p:to x="100000" y="100000"/>
                                    </p:animScale>
                                    <p:animScale>
                                      <p:cBhvr>
                                        <p:cTn id="35" dur="13">
                                          <p:stCondLst>
                                            <p:cond delay="904"/>
                                          </p:stCondLst>
                                        </p:cTn>
                                        <p:tgtEl>
                                          <p:spTgt spid="72"/>
                                        </p:tgtEl>
                                      </p:cBhvr>
                                      <p:to x="100000" y="95000"/>
                                    </p:animScale>
                                    <p:animScale>
                                      <p:cBhvr>
                                        <p:cTn id="36" dur="83" decel="50000">
                                          <p:stCondLst>
                                            <p:cond delay="917"/>
                                          </p:stCondLst>
                                        </p:cTn>
                                        <p:tgtEl>
                                          <p:spTgt spid="72"/>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73"/>
                                        </p:tgtEl>
                                      </p:cBhvr>
                                    </p:animEffect>
                                    <p:animScale>
                                      <p:cBhvr>
                                        <p:cTn id="40" dur="250" autoRev="1" fill="hold"/>
                                        <p:tgtEl>
                                          <p:spTgt spid="73"/>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500" fill="hold"/>
                                        <p:tgtEl>
                                          <p:spTgt spid="80"/>
                                        </p:tgtEl>
                                        <p:attrNameLst>
                                          <p:attrName>ppt_w</p:attrName>
                                        </p:attrNameLst>
                                      </p:cBhvr>
                                      <p:tavLst>
                                        <p:tav tm="0">
                                          <p:val>
                                            <p:fltVal val="0"/>
                                          </p:val>
                                        </p:tav>
                                        <p:tav tm="100000">
                                          <p:val>
                                            <p:strVal val="#ppt_w"/>
                                          </p:val>
                                        </p:tav>
                                      </p:tavLst>
                                    </p:anim>
                                    <p:anim calcmode="lin" valueType="num">
                                      <p:cBhvr>
                                        <p:cTn id="46" dur="500" fill="hold"/>
                                        <p:tgtEl>
                                          <p:spTgt spid="80"/>
                                        </p:tgtEl>
                                        <p:attrNameLst>
                                          <p:attrName>ppt_h</p:attrName>
                                        </p:attrNameLst>
                                      </p:cBhvr>
                                      <p:tavLst>
                                        <p:tav tm="0">
                                          <p:val>
                                            <p:fltVal val="0"/>
                                          </p:val>
                                        </p:tav>
                                        <p:tav tm="100000">
                                          <p:val>
                                            <p:strVal val="#ppt_h"/>
                                          </p:val>
                                        </p:tav>
                                      </p:tavLst>
                                    </p:anim>
                                    <p:animEffect transition="in" filter="fade">
                                      <p:cBhvr>
                                        <p:cTn id="47" dur="500"/>
                                        <p:tgtEl>
                                          <p:spTgt spid="80"/>
                                        </p:tgtEl>
                                      </p:cBhvr>
                                    </p:animEffect>
                                  </p:childTnLst>
                                </p:cTn>
                              </p:par>
                              <p:par>
                                <p:cTn id="48" presetID="26" presetClass="entr" presetSubtype="0" fill="hold" grpId="0" nodeType="with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wipe(down)">
                                      <p:cBhvr>
                                        <p:cTn id="50" dur="290">
                                          <p:stCondLst>
                                            <p:cond delay="0"/>
                                          </p:stCondLst>
                                        </p:cTn>
                                        <p:tgtEl>
                                          <p:spTgt spid="151"/>
                                        </p:tgtEl>
                                      </p:cBhvr>
                                    </p:animEffect>
                                    <p:anim calcmode="lin" valueType="num">
                                      <p:cBhvr>
                                        <p:cTn id="51" dur="911"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151"/>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151"/>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151"/>
                                        </p:tgtEl>
                                        <p:attrNameLst>
                                          <p:attrName>ppt_y</p:attrName>
                                        </p:attrNameLst>
                                      </p:cBhvr>
                                      <p:tavLst>
                                        <p:tav tm="0" fmla="#ppt_y-sin(pi*$)/81">
                                          <p:val>
                                            <p:fltVal val="0"/>
                                          </p:val>
                                        </p:tav>
                                        <p:tav tm="100000">
                                          <p:val>
                                            <p:fltVal val="1"/>
                                          </p:val>
                                        </p:tav>
                                      </p:tavLst>
                                    </p:anim>
                                    <p:animScale>
                                      <p:cBhvr>
                                        <p:cTn id="56" dur="13">
                                          <p:stCondLst>
                                            <p:cond delay="325"/>
                                          </p:stCondLst>
                                        </p:cTn>
                                        <p:tgtEl>
                                          <p:spTgt spid="151"/>
                                        </p:tgtEl>
                                      </p:cBhvr>
                                      <p:to x="100000" y="60000"/>
                                    </p:animScale>
                                    <p:animScale>
                                      <p:cBhvr>
                                        <p:cTn id="57" dur="83" decel="50000">
                                          <p:stCondLst>
                                            <p:cond delay="338"/>
                                          </p:stCondLst>
                                        </p:cTn>
                                        <p:tgtEl>
                                          <p:spTgt spid="151"/>
                                        </p:tgtEl>
                                      </p:cBhvr>
                                      <p:to x="100000" y="100000"/>
                                    </p:animScale>
                                    <p:animScale>
                                      <p:cBhvr>
                                        <p:cTn id="58" dur="13">
                                          <p:stCondLst>
                                            <p:cond delay="656"/>
                                          </p:stCondLst>
                                        </p:cTn>
                                        <p:tgtEl>
                                          <p:spTgt spid="151"/>
                                        </p:tgtEl>
                                      </p:cBhvr>
                                      <p:to x="100000" y="80000"/>
                                    </p:animScale>
                                    <p:animScale>
                                      <p:cBhvr>
                                        <p:cTn id="59" dur="83" decel="50000">
                                          <p:stCondLst>
                                            <p:cond delay="669"/>
                                          </p:stCondLst>
                                        </p:cTn>
                                        <p:tgtEl>
                                          <p:spTgt spid="151"/>
                                        </p:tgtEl>
                                      </p:cBhvr>
                                      <p:to x="100000" y="100000"/>
                                    </p:animScale>
                                    <p:animScale>
                                      <p:cBhvr>
                                        <p:cTn id="60" dur="13">
                                          <p:stCondLst>
                                            <p:cond delay="821"/>
                                          </p:stCondLst>
                                        </p:cTn>
                                        <p:tgtEl>
                                          <p:spTgt spid="151"/>
                                        </p:tgtEl>
                                      </p:cBhvr>
                                      <p:to x="100000" y="90000"/>
                                    </p:animScale>
                                    <p:animScale>
                                      <p:cBhvr>
                                        <p:cTn id="61" dur="83" decel="50000">
                                          <p:stCondLst>
                                            <p:cond delay="834"/>
                                          </p:stCondLst>
                                        </p:cTn>
                                        <p:tgtEl>
                                          <p:spTgt spid="151"/>
                                        </p:tgtEl>
                                      </p:cBhvr>
                                      <p:to x="100000" y="100000"/>
                                    </p:animScale>
                                    <p:animScale>
                                      <p:cBhvr>
                                        <p:cTn id="62" dur="13">
                                          <p:stCondLst>
                                            <p:cond delay="904"/>
                                          </p:stCondLst>
                                        </p:cTn>
                                        <p:tgtEl>
                                          <p:spTgt spid="151"/>
                                        </p:tgtEl>
                                      </p:cBhvr>
                                      <p:to x="100000" y="95000"/>
                                    </p:animScale>
                                    <p:animScale>
                                      <p:cBhvr>
                                        <p:cTn id="63" dur="83" decel="50000">
                                          <p:stCondLst>
                                            <p:cond delay="917"/>
                                          </p:stCondLst>
                                        </p:cTn>
                                        <p:tgtEl>
                                          <p:spTgt spid="151"/>
                                        </p:tgtEl>
                                      </p:cBhvr>
                                      <p:to x="100000" y="100000"/>
                                    </p:animScale>
                                  </p:childTnLst>
                                </p:cTn>
                              </p:par>
                              <p:par>
                                <p:cTn id="64" presetID="26" presetClass="entr" presetSubtype="0" fill="hold" nodeType="withEffect">
                                  <p:stCondLst>
                                    <p:cond delay="0"/>
                                  </p:stCondLst>
                                  <p:childTnLst>
                                    <p:set>
                                      <p:cBhvr>
                                        <p:cTn id="65" dur="1" fill="hold">
                                          <p:stCondLst>
                                            <p:cond delay="0"/>
                                          </p:stCondLst>
                                        </p:cTn>
                                        <p:tgtEl>
                                          <p:spTgt spid="152"/>
                                        </p:tgtEl>
                                        <p:attrNameLst>
                                          <p:attrName>style.visibility</p:attrName>
                                        </p:attrNameLst>
                                      </p:cBhvr>
                                      <p:to>
                                        <p:strVal val="visible"/>
                                      </p:to>
                                    </p:set>
                                    <p:animEffect transition="in" filter="wipe(down)">
                                      <p:cBhvr>
                                        <p:cTn id="66" dur="290">
                                          <p:stCondLst>
                                            <p:cond delay="0"/>
                                          </p:stCondLst>
                                        </p:cTn>
                                        <p:tgtEl>
                                          <p:spTgt spid="152"/>
                                        </p:tgtEl>
                                      </p:cBhvr>
                                    </p:animEffect>
                                    <p:anim calcmode="lin" valueType="num">
                                      <p:cBhvr>
                                        <p:cTn id="67" dur="911"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152"/>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152"/>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152"/>
                                        </p:tgtEl>
                                        <p:attrNameLst>
                                          <p:attrName>ppt_y</p:attrName>
                                        </p:attrNameLst>
                                      </p:cBhvr>
                                      <p:tavLst>
                                        <p:tav tm="0" fmla="#ppt_y-sin(pi*$)/81">
                                          <p:val>
                                            <p:fltVal val="0"/>
                                          </p:val>
                                        </p:tav>
                                        <p:tav tm="100000">
                                          <p:val>
                                            <p:fltVal val="1"/>
                                          </p:val>
                                        </p:tav>
                                      </p:tavLst>
                                    </p:anim>
                                    <p:animScale>
                                      <p:cBhvr>
                                        <p:cTn id="72" dur="13">
                                          <p:stCondLst>
                                            <p:cond delay="325"/>
                                          </p:stCondLst>
                                        </p:cTn>
                                        <p:tgtEl>
                                          <p:spTgt spid="152"/>
                                        </p:tgtEl>
                                      </p:cBhvr>
                                      <p:to x="100000" y="60000"/>
                                    </p:animScale>
                                    <p:animScale>
                                      <p:cBhvr>
                                        <p:cTn id="73" dur="83" decel="50000">
                                          <p:stCondLst>
                                            <p:cond delay="338"/>
                                          </p:stCondLst>
                                        </p:cTn>
                                        <p:tgtEl>
                                          <p:spTgt spid="152"/>
                                        </p:tgtEl>
                                      </p:cBhvr>
                                      <p:to x="100000" y="100000"/>
                                    </p:animScale>
                                    <p:animScale>
                                      <p:cBhvr>
                                        <p:cTn id="74" dur="13">
                                          <p:stCondLst>
                                            <p:cond delay="656"/>
                                          </p:stCondLst>
                                        </p:cTn>
                                        <p:tgtEl>
                                          <p:spTgt spid="152"/>
                                        </p:tgtEl>
                                      </p:cBhvr>
                                      <p:to x="100000" y="80000"/>
                                    </p:animScale>
                                    <p:animScale>
                                      <p:cBhvr>
                                        <p:cTn id="75" dur="83" decel="50000">
                                          <p:stCondLst>
                                            <p:cond delay="669"/>
                                          </p:stCondLst>
                                        </p:cTn>
                                        <p:tgtEl>
                                          <p:spTgt spid="152"/>
                                        </p:tgtEl>
                                      </p:cBhvr>
                                      <p:to x="100000" y="100000"/>
                                    </p:animScale>
                                    <p:animScale>
                                      <p:cBhvr>
                                        <p:cTn id="76" dur="13">
                                          <p:stCondLst>
                                            <p:cond delay="821"/>
                                          </p:stCondLst>
                                        </p:cTn>
                                        <p:tgtEl>
                                          <p:spTgt spid="152"/>
                                        </p:tgtEl>
                                      </p:cBhvr>
                                      <p:to x="100000" y="90000"/>
                                    </p:animScale>
                                    <p:animScale>
                                      <p:cBhvr>
                                        <p:cTn id="77" dur="83" decel="50000">
                                          <p:stCondLst>
                                            <p:cond delay="834"/>
                                          </p:stCondLst>
                                        </p:cTn>
                                        <p:tgtEl>
                                          <p:spTgt spid="152"/>
                                        </p:tgtEl>
                                      </p:cBhvr>
                                      <p:to x="100000" y="100000"/>
                                    </p:animScale>
                                    <p:animScale>
                                      <p:cBhvr>
                                        <p:cTn id="78" dur="13">
                                          <p:stCondLst>
                                            <p:cond delay="904"/>
                                          </p:stCondLst>
                                        </p:cTn>
                                        <p:tgtEl>
                                          <p:spTgt spid="152"/>
                                        </p:tgtEl>
                                      </p:cBhvr>
                                      <p:to x="100000" y="95000"/>
                                    </p:animScale>
                                    <p:animScale>
                                      <p:cBhvr>
                                        <p:cTn id="79" dur="83" decel="50000">
                                          <p:stCondLst>
                                            <p:cond delay="917"/>
                                          </p:stCondLst>
                                        </p:cTn>
                                        <p:tgtEl>
                                          <p:spTgt spid="152"/>
                                        </p:tgtEl>
                                      </p:cBhvr>
                                      <p:to x="100000" y="100000"/>
                                    </p:animScale>
                                  </p:childTnLst>
                                </p:cTn>
                              </p:par>
                            </p:childTnLst>
                          </p:cTn>
                        </p:par>
                        <p:par>
                          <p:cTn id="80" fill="hold">
                            <p:stCondLst>
                              <p:cond delay="1000"/>
                            </p:stCondLst>
                            <p:childTnLst>
                              <p:par>
                                <p:cTn id="81" presetID="26" presetClass="emph" presetSubtype="0" fill="hold" nodeType="afterEffect">
                                  <p:stCondLst>
                                    <p:cond delay="0"/>
                                  </p:stCondLst>
                                  <p:childTnLst>
                                    <p:animEffect transition="out" filter="fade">
                                      <p:cBhvr>
                                        <p:cTn id="82" dur="500" tmFilter="0, 0; .2, .5; .8, .5; 1, 0"/>
                                        <p:tgtEl>
                                          <p:spTgt spid="152"/>
                                        </p:tgtEl>
                                      </p:cBhvr>
                                    </p:animEffect>
                                    <p:animScale>
                                      <p:cBhvr>
                                        <p:cTn id="83" dur="250" autoRev="1" fill="hold"/>
                                        <p:tgtEl>
                                          <p:spTgt spid="152"/>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050"/>
                                        </p:tgtEl>
                                        <p:attrNameLst>
                                          <p:attrName>style.visibility</p:attrName>
                                        </p:attrNameLst>
                                      </p:cBhvr>
                                      <p:to>
                                        <p:strVal val="visible"/>
                                      </p:to>
                                    </p:set>
                                    <p:animEffect transition="in" filter="wipe(down)">
                                      <p:cBhvr>
                                        <p:cTn id="88" dur="500"/>
                                        <p:tgtEl>
                                          <p:spTgt spid="205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down)">
                                      <p:cBhvr>
                                        <p:cTn id="9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80" grpId="0" animBg="1"/>
      <p:bldP spid="2" grpId="0"/>
      <p:bldP spid="1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12/18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382368"/>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Conception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477618"/>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995093"/>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5101456"/>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2"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Conception </a:t>
            </a:r>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globale</a:t>
            </a:r>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 : Architecture physique</a:t>
            </a:r>
            <a:endParaRPr lang="fr-FR" sz="1200" b="1" dirty="0">
              <a:solidFill>
                <a:schemeClr val="tx2"/>
              </a:solidFill>
              <a:latin typeface="Cambria Math" pitchFamily="18" charset="0"/>
              <a:ea typeface="Cambria Math" pitchFamily="18" charset="0"/>
            </a:endParaRPr>
          </a:p>
        </p:txBody>
      </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Conception			[2/4] </a:t>
            </a:r>
            <a:endParaRPr lang="fr-FR" sz="2400" b="1" dirty="0">
              <a:solidFill>
                <a:schemeClr val="tx2"/>
              </a:solidFill>
              <a:latin typeface="Cambria Math" pitchFamily="18" charset="0"/>
              <a:ea typeface="Cambria Math" pitchFamily="18" charset="0"/>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78985" y="1700808"/>
            <a:ext cx="6541485" cy="4487686"/>
          </a:xfrm>
          <a:prstGeom prst="rect">
            <a:avLst/>
          </a:prstGeom>
          <a:noFill/>
          <a:extLst>
            <a:ext uri="{909E8E84-426E-40DD-AFC4-6F175D3DCCD1}">
              <a14:hiddenFill xmlns:a14="http://schemas.microsoft.com/office/drawing/2010/main">
                <a:solidFill>
                  <a:srgbClr val="FFFFFF"/>
                </a:solidFill>
              </a14:hiddenFill>
            </a:ext>
          </a:extLst>
        </p:spPr>
      </p:pic>
      <p:sp>
        <p:nvSpPr>
          <p:cNvPr id="214" name="ZoneTexte 213"/>
          <p:cNvSpPr txBox="1"/>
          <p:nvPr/>
        </p:nvSpPr>
        <p:spPr>
          <a:xfrm>
            <a:off x="4572000" y="6104329"/>
            <a:ext cx="2130711" cy="276999"/>
          </a:xfrm>
          <a:prstGeom prst="rect">
            <a:avLst/>
          </a:prstGeom>
          <a:noFill/>
        </p:spPr>
        <p:txBody>
          <a:bodyPr wrap="none" rtlCol="0">
            <a:spAutoFit/>
          </a:bodyPr>
          <a:lstStyle/>
          <a:p>
            <a:r>
              <a:rPr lang="fr-FR" sz="1200" u="sng" dirty="0" smtClean="0"/>
              <a:t>Diagramme de déploiement</a:t>
            </a:r>
            <a:endParaRPr lang="fr-FR" sz="1200" u="sng" dirty="0"/>
          </a:p>
        </p:txBody>
      </p:sp>
      <p:pic>
        <p:nvPicPr>
          <p:cNvPr id="4098" name="Picture 2" descr="C:\Users\Mohamed Amin\Desktop\présentation\images\diagramme de dep\titreCLOU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1800" y="1965970"/>
            <a:ext cx="48482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ohamed Amin\Desktop\présentation\images\diagramme de dep\webServi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5232" y="2492896"/>
            <a:ext cx="1328936" cy="17807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ohamed Amin\Desktop\présentation\images\diagramme de dep\baseDonné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5776" y="2492896"/>
            <a:ext cx="2416770" cy="1849784"/>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ohamed Amin\Desktop\présentation\images\diagramme de dep\angula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76052" y="2615350"/>
            <a:ext cx="1936308" cy="14617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Mohamed Amin\Desktop\présentation\images\diagramme de dep\titreAdmi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2711" y="4820035"/>
            <a:ext cx="1638478" cy="242266"/>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Users\Mohamed Amin\Desktop\présentation\images\diagramme de dep\TitreAndroi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2618" y="4797152"/>
            <a:ext cx="3023434" cy="36700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Users\Mohamed Amin\Desktop\présentation\images\diagramme de dep\Androi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99792" y="3789040"/>
            <a:ext cx="3468912" cy="2112814"/>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C:\Users\Mohamed Amin\Desktop\présentation\images\diagramme de dep\web.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00192" y="3789040"/>
            <a:ext cx="2599632" cy="2382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3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212"/>
                                        </p:tgtEl>
                                        <p:attrNameLst>
                                          <p:attrName>style.visibility</p:attrName>
                                        </p:attrNameLst>
                                      </p:cBhvr>
                                      <p:to>
                                        <p:strVal val="visible"/>
                                      </p:to>
                                    </p:set>
                                    <p:anim calcmode="lin" valueType="num">
                                      <p:cBhvr>
                                        <p:cTn id="81" dur="500" fill="hold"/>
                                        <p:tgtEl>
                                          <p:spTgt spid="212"/>
                                        </p:tgtEl>
                                        <p:attrNameLst>
                                          <p:attrName>ppt_w</p:attrName>
                                        </p:attrNameLst>
                                      </p:cBhvr>
                                      <p:tavLst>
                                        <p:tav tm="0">
                                          <p:val>
                                            <p:fltVal val="0"/>
                                          </p:val>
                                        </p:tav>
                                        <p:tav tm="100000">
                                          <p:val>
                                            <p:strVal val="#ppt_w"/>
                                          </p:val>
                                        </p:tav>
                                      </p:tavLst>
                                    </p:anim>
                                    <p:anim calcmode="lin" valueType="num">
                                      <p:cBhvr>
                                        <p:cTn id="82" dur="500" fill="hold"/>
                                        <p:tgtEl>
                                          <p:spTgt spid="212"/>
                                        </p:tgtEl>
                                        <p:attrNameLst>
                                          <p:attrName>ppt_h</p:attrName>
                                        </p:attrNameLst>
                                      </p:cBhvr>
                                      <p:tavLst>
                                        <p:tav tm="0">
                                          <p:val>
                                            <p:fltVal val="0"/>
                                          </p:val>
                                        </p:tav>
                                        <p:tav tm="100000">
                                          <p:val>
                                            <p:strVal val="#ppt_h"/>
                                          </p:val>
                                        </p:tav>
                                      </p:tavLst>
                                    </p:anim>
                                    <p:animEffect transition="in" filter="fade">
                                      <p:cBhvr>
                                        <p:cTn id="83" dur="500"/>
                                        <p:tgtEl>
                                          <p:spTgt spid="212"/>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3074"/>
                                        </p:tgtEl>
                                        <p:attrNameLst>
                                          <p:attrName>style.visibility</p:attrName>
                                        </p:attrNameLst>
                                      </p:cBhvr>
                                      <p:to>
                                        <p:strVal val="visible"/>
                                      </p:to>
                                    </p:set>
                                    <p:animEffect transition="in" filter="barn(inVertical)">
                                      <p:cBhvr>
                                        <p:cTn id="88" dur="500"/>
                                        <p:tgtEl>
                                          <p:spTgt spid="3074"/>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214"/>
                                        </p:tgtEl>
                                        <p:attrNameLst>
                                          <p:attrName>style.visibility</p:attrName>
                                        </p:attrNameLst>
                                      </p:cBhvr>
                                      <p:to>
                                        <p:strVal val="visible"/>
                                      </p:to>
                                    </p:set>
                                    <p:animEffect transition="in" filter="barn(inVertical)">
                                      <p:cBhvr>
                                        <p:cTn id="91" dur="500"/>
                                        <p:tgtEl>
                                          <p:spTgt spid="214"/>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4098"/>
                                        </p:tgtEl>
                                        <p:attrNameLst>
                                          <p:attrName>style.visibility</p:attrName>
                                        </p:attrNameLst>
                                      </p:cBhvr>
                                      <p:to>
                                        <p:strVal val="visible"/>
                                      </p:to>
                                    </p:set>
                                    <p:animEffect transition="in" filter="barn(inVertical)">
                                      <p:cBhvr>
                                        <p:cTn id="96" dur="500"/>
                                        <p:tgtEl>
                                          <p:spTgt spid="4098"/>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103"/>
                                        </p:tgtEl>
                                        <p:attrNameLst>
                                          <p:attrName>style.visibility</p:attrName>
                                        </p:attrNameLst>
                                      </p:cBhvr>
                                      <p:to>
                                        <p:strVal val="visible"/>
                                      </p:to>
                                    </p:set>
                                    <p:animEffect transition="in" filter="barn(inVertical)">
                                      <p:cBhvr>
                                        <p:cTn id="101" dur="500"/>
                                        <p:tgtEl>
                                          <p:spTgt spid="4103"/>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4102"/>
                                        </p:tgtEl>
                                        <p:attrNameLst>
                                          <p:attrName>style.visibility</p:attrName>
                                        </p:attrNameLst>
                                      </p:cBhvr>
                                      <p:to>
                                        <p:strVal val="visible"/>
                                      </p:to>
                                    </p:set>
                                    <p:animEffect transition="in" filter="barn(inVertical)">
                                      <p:cBhvr>
                                        <p:cTn id="106" dur="500"/>
                                        <p:tgtEl>
                                          <p:spTgt spid="4102"/>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4099"/>
                                        </p:tgtEl>
                                        <p:attrNameLst>
                                          <p:attrName>style.visibility</p:attrName>
                                        </p:attrNameLst>
                                      </p:cBhvr>
                                      <p:to>
                                        <p:strVal val="visible"/>
                                      </p:to>
                                    </p:set>
                                    <p:animEffect transition="in" filter="barn(inVertical)">
                                      <p:cBhvr>
                                        <p:cTn id="111" dur="500"/>
                                        <p:tgtEl>
                                          <p:spTgt spid="4099"/>
                                        </p:tgtEl>
                                      </p:cBhvr>
                                    </p:animEffect>
                                  </p:childTnLst>
                                </p:cTn>
                              </p:par>
                            </p:childTnLst>
                          </p:cTn>
                        </p:par>
                      </p:childTnLst>
                    </p:cTn>
                  </p:par>
                  <p:par>
                    <p:cTn id="112" fill="hold">
                      <p:stCondLst>
                        <p:cond delay="indefinite"/>
                      </p:stCondLst>
                      <p:childTnLst>
                        <p:par>
                          <p:cTn id="113" fill="hold">
                            <p:stCondLst>
                              <p:cond delay="0"/>
                            </p:stCondLst>
                            <p:childTnLst>
                              <p:par>
                                <p:cTn id="114" presetID="6" presetClass="entr" presetSubtype="16" fill="hold" nodeType="clickEffect">
                                  <p:stCondLst>
                                    <p:cond delay="0"/>
                                  </p:stCondLst>
                                  <p:childTnLst>
                                    <p:set>
                                      <p:cBhvr>
                                        <p:cTn id="115" dur="1" fill="hold">
                                          <p:stCondLst>
                                            <p:cond delay="0"/>
                                          </p:stCondLst>
                                        </p:cTn>
                                        <p:tgtEl>
                                          <p:spTgt spid="4100"/>
                                        </p:tgtEl>
                                        <p:attrNameLst>
                                          <p:attrName>style.visibility</p:attrName>
                                        </p:attrNameLst>
                                      </p:cBhvr>
                                      <p:to>
                                        <p:strVal val="visible"/>
                                      </p:to>
                                    </p:set>
                                    <p:animEffect transition="in" filter="circle(in)">
                                      <p:cBhvr>
                                        <p:cTn id="116" dur="2000"/>
                                        <p:tgtEl>
                                          <p:spTgt spid="410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4104"/>
                                        </p:tgtEl>
                                        <p:attrNameLst>
                                          <p:attrName>style.visibility</p:attrName>
                                        </p:attrNameLst>
                                      </p:cBhvr>
                                      <p:to>
                                        <p:strVal val="visible"/>
                                      </p:to>
                                    </p:set>
                                    <p:animEffect transition="in" filter="wipe(down)">
                                      <p:cBhvr>
                                        <p:cTn id="121" dur="500"/>
                                        <p:tgtEl>
                                          <p:spTgt spid="4104"/>
                                        </p:tgtEl>
                                      </p:cBhvr>
                                    </p:animEffect>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nodeType="clickEffect">
                                  <p:stCondLst>
                                    <p:cond delay="0"/>
                                  </p:stCondLst>
                                  <p:childTnLst>
                                    <p:set>
                                      <p:cBhvr>
                                        <p:cTn id="125" dur="1" fill="hold">
                                          <p:stCondLst>
                                            <p:cond delay="0"/>
                                          </p:stCondLst>
                                        </p:cTn>
                                        <p:tgtEl>
                                          <p:spTgt spid="4105"/>
                                        </p:tgtEl>
                                        <p:attrNameLst>
                                          <p:attrName>style.visibility</p:attrName>
                                        </p:attrNameLst>
                                      </p:cBhvr>
                                      <p:to>
                                        <p:strVal val="visible"/>
                                      </p:to>
                                    </p:set>
                                    <p:animEffect transition="in" filter="circle(in)">
                                      <p:cBhvr>
                                        <p:cTn id="126" dur="2000"/>
                                        <p:tgtEl>
                                          <p:spTgt spid="4105"/>
                                        </p:tgtEl>
                                      </p:cBhvr>
                                    </p:animEffect>
                                  </p:childTnLst>
                                </p:cTn>
                              </p:par>
                              <p:par>
                                <p:cTn id="127" presetID="6" presetClass="entr" presetSubtype="16" fill="hold" nodeType="withEffect">
                                  <p:stCondLst>
                                    <p:cond delay="0"/>
                                  </p:stCondLst>
                                  <p:childTnLst>
                                    <p:set>
                                      <p:cBhvr>
                                        <p:cTn id="128" dur="1" fill="hold">
                                          <p:stCondLst>
                                            <p:cond delay="0"/>
                                          </p:stCondLst>
                                        </p:cTn>
                                        <p:tgtEl>
                                          <p:spTgt spid="4101"/>
                                        </p:tgtEl>
                                        <p:attrNameLst>
                                          <p:attrName>style.visibility</p:attrName>
                                        </p:attrNameLst>
                                      </p:cBhvr>
                                      <p:to>
                                        <p:strVal val="visible"/>
                                      </p:to>
                                    </p:set>
                                    <p:animEffect transition="in" filter="circle(in)">
                                      <p:cBhvr>
                                        <p:cTn id="129"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2" grpId="0" animBg="1"/>
      <p:bldP spid="213" grpId="0" animBg="1"/>
      <p:bldP spid="2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13/18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382368"/>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Conception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477618"/>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995093"/>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5101456"/>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2"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Conception </a:t>
            </a:r>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détaillée</a:t>
            </a:r>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 : </a:t>
            </a:r>
            <a:r>
              <a:rPr lang="fr-FR"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Diagramme de séquence de conception</a:t>
            </a:r>
          </a:p>
        </p:txBody>
      </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Conception			[3/4] </a:t>
            </a:r>
            <a:endParaRPr lang="fr-FR" sz="2400" b="1" dirty="0">
              <a:solidFill>
                <a:schemeClr val="tx2"/>
              </a:solidFill>
              <a:latin typeface="Cambria Math" pitchFamily="18" charset="0"/>
              <a:ea typeface="Cambria Math" pitchFamily="18" charset="0"/>
            </a:endParaRP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95736" y="2420888"/>
            <a:ext cx="6768752" cy="275538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485698" y="3320265"/>
            <a:ext cx="5616000" cy="3103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483768" y="3636547"/>
            <a:ext cx="6300000" cy="4153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483768" y="3996587"/>
            <a:ext cx="6372000" cy="633704"/>
          </a:xfrm>
          <a:prstGeom prst="rect">
            <a:avLst/>
          </a:prstGeom>
          <a:noFill/>
          <a:extLst>
            <a:ext uri="{909E8E84-426E-40DD-AFC4-6F175D3DCCD1}">
              <a14:hiddenFill xmlns:a14="http://schemas.microsoft.com/office/drawing/2010/main">
                <a:solidFill>
                  <a:srgbClr val="FFFFFF"/>
                </a:solidFill>
              </a14:hiddenFill>
            </a:ext>
          </a:extLst>
        </p:spPr>
      </p:pic>
      <p:sp>
        <p:nvSpPr>
          <p:cNvPr id="87" name="ZoneTexte 86"/>
          <p:cNvSpPr txBox="1"/>
          <p:nvPr/>
        </p:nvSpPr>
        <p:spPr>
          <a:xfrm>
            <a:off x="3455059" y="5096216"/>
            <a:ext cx="4725974" cy="276999"/>
          </a:xfrm>
          <a:prstGeom prst="rect">
            <a:avLst/>
          </a:prstGeom>
          <a:noFill/>
        </p:spPr>
        <p:txBody>
          <a:bodyPr wrap="none" rtlCol="0">
            <a:spAutoFit/>
          </a:bodyPr>
          <a:lstStyle/>
          <a:p>
            <a:r>
              <a:rPr lang="fr-FR" sz="1200" u="sng" dirty="0" smtClean="0"/>
              <a:t>Diagramme de cas d’utilisation : envoyer une demande de service</a:t>
            </a:r>
            <a:endParaRPr lang="fr-FR" sz="1200" u="sng" dirty="0"/>
          </a:p>
        </p:txBody>
      </p:sp>
    </p:spTree>
    <p:extLst>
      <p:ext uri="{BB962C8B-B14F-4D97-AF65-F5344CB8AC3E}">
        <p14:creationId xmlns:p14="http://schemas.microsoft.com/office/powerpoint/2010/main" val="31741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212"/>
                                        </p:tgtEl>
                                        <p:attrNameLst>
                                          <p:attrName>style.visibility</p:attrName>
                                        </p:attrNameLst>
                                      </p:cBhvr>
                                      <p:to>
                                        <p:strVal val="visible"/>
                                      </p:to>
                                    </p:set>
                                    <p:anim calcmode="lin" valueType="num">
                                      <p:cBhvr>
                                        <p:cTn id="81" dur="500" fill="hold"/>
                                        <p:tgtEl>
                                          <p:spTgt spid="212"/>
                                        </p:tgtEl>
                                        <p:attrNameLst>
                                          <p:attrName>ppt_w</p:attrName>
                                        </p:attrNameLst>
                                      </p:cBhvr>
                                      <p:tavLst>
                                        <p:tav tm="0">
                                          <p:val>
                                            <p:fltVal val="0"/>
                                          </p:val>
                                        </p:tav>
                                        <p:tav tm="100000">
                                          <p:val>
                                            <p:strVal val="#ppt_w"/>
                                          </p:val>
                                        </p:tav>
                                      </p:tavLst>
                                    </p:anim>
                                    <p:anim calcmode="lin" valueType="num">
                                      <p:cBhvr>
                                        <p:cTn id="82" dur="500" fill="hold"/>
                                        <p:tgtEl>
                                          <p:spTgt spid="212"/>
                                        </p:tgtEl>
                                        <p:attrNameLst>
                                          <p:attrName>ppt_h</p:attrName>
                                        </p:attrNameLst>
                                      </p:cBhvr>
                                      <p:tavLst>
                                        <p:tav tm="0">
                                          <p:val>
                                            <p:fltVal val="0"/>
                                          </p:val>
                                        </p:tav>
                                        <p:tav tm="100000">
                                          <p:val>
                                            <p:strVal val="#ppt_h"/>
                                          </p:val>
                                        </p:tav>
                                      </p:tavLst>
                                    </p:anim>
                                    <p:animEffect transition="in" filter="fade">
                                      <p:cBhvr>
                                        <p:cTn id="83" dur="500"/>
                                        <p:tgtEl>
                                          <p:spTgt spid="21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4098"/>
                                        </p:tgtEl>
                                        <p:attrNameLst>
                                          <p:attrName>style.visibility</p:attrName>
                                        </p:attrNameLst>
                                      </p:cBhvr>
                                      <p:to>
                                        <p:strVal val="visible"/>
                                      </p:to>
                                    </p:set>
                                    <p:animEffect transition="in" filter="wipe(down)">
                                      <p:cBhvr>
                                        <p:cTn id="88" dur="500"/>
                                        <p:tgtEl>
                                          <p:spTgt spid="4098"/>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barn(inVertical)">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4099"/>
                                        </p:tgtEl>
                                        <p:attrNameLst>
                                          <p:attrName>style.visibility</p:attrName>
                                        </p:attrNameLst>
                                      </p:cBhvr>
                                      <p:to>
                                        <p:strVal val="visible"/>
                                      </p:to>
                                    </p:set>
                                    <p:animEffect transition="in" filter="barn(inVertical)">
                                      <p:cBhvr>
                                        <p:cTn id="96" dur="500"/>
                                        <p:tgtEl>
                                          <p:spTgt spid="4099"/>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100"/>
                                        </p:tgtEl>
                                        <p:attrNameLst>
                                          <p:attrName>style.visibility</p:attrName>
                                        </p:attrNameLst>
                                      </p:cBhvr>
                                      <p:to>
                                        <p:strVal val="visible"/>
                                      </p:to>
                                    </p:set>
                                    <p:animEffect transition="in" filter="barn(inVertical)">
                                      <p:cBhvr>
                                        <p:cTn id="101" dur="500"/>
                                        <p:tgtEl>
                                          <p:spTgt spid="4100"/>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4102"/>
                                        </p:tgtEl>
                                        <p:attrNameLst>
                                          <p:attrName>style.visibility</p:attrName>
                                        </p:attrNameLst>
                                      </p:cBhvr>
                                      <p:to>
                                        <p:strVal val="visible"/>
                                      </p:to>
                                    </p:set>
                                    <p:animEffect transition="in" filter="barn(inVertical)">
                                      <p:cBhvr>
                                        <p:cTn id="106"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2" grpId="0" animBg="1"/>
      <p:bldP spid="213" grpId="0" animBg="1"/>
      <p:bldP spid="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14/18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382368"/>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Conception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477618"/>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995093"/>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5101456"/>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2"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Conception </a:t>
            </a:r>
            <a:r>
              <a:rPr lang="en-US" sz="1200" b="1" kern="0" dirty="0" err="1"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détaillée</a:t>
            </a:r>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 : </a:t>
            </a:r>
            <a:r>
              <a:rPr lang="fr-FR"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Diagramme de séquence de conception</a:t>
            </a:r>
          </a:p>
        </p:txBody>
      </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Conception			[4/4] </a:t>
            </a:r>
            <a:endParaRPr lang="fr-FR" sz="2400" b="1" dirty="0">
              <a:solidFill>
                <a:schemeClr val="tx2"/>
              </a:solidFill>
              <a:latin typeface="Cambria Math" pitchFamily="18" charset="0"/>
              <a:ea typeface="Cambria Math" pitchFamily="18" charset="0"/>
            </a:endParaRP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95736" y="2204864"/>
            <a:ext cx="6624000" cy="225977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68472" y="2782801"/>
            <a:ext cx="6552000" cy="9271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87982" y="3647066"/>
            <a:ext cx="6624000" cy="1597452"/>
          </a:xfrm>
          <a:prstGeom prst="rect">
            <a:avLst/>
          </a:prstGeom>
          <a:noFill/>
          <a:extLst>
            <a:ext uri="{909E8E84-426E-40DD-AFC4-6F175D3DCCD1}">
              <a14:hiddenFill xmlns:a14="http://schemas.microsoft.com/office/drawing/2010/main">
                <a:solidFill>
                  <a:srgbClr val="FFFFFF"/>
                </a:solidFill>
              </a14:hiddenFill>
            </a:ext>
          </a:extLst>
        </p:spPr>
      </p:pic>
      <p:sp>
        <p:nvSpPr>
          <p:cNvPr id="87" name="ZoneTexte 86"/>
          <p:cNvSpPr txBox="1"/>
          <p:nvPr/>
        </p:nvSpPr>
        <p:spPr>
          <a:xfrm>
            <a:off x="3203848" y="5456257"/>
            <a:ext cx="4884671" cy="276999"/>
          </a:xfrm>
          <a:prstGeom prst="rect">
            <a:avLst/>
          </a:prstGeom>
          <a:noFill/>
        </p:spPr>
        <p:txBody>
          <a:bodyPr wrap="none" rtlCol="0">
            <a:spAutoFit/>
          </a:bodyPr>
          <a:lstStyle/>
          <a:p>
            <a:r>
              <a:rPr lang="fr-FR" sz="1200" u="sng" dirty="0" smtClean="0"/>
              <a:t>Diagramme de cas d’utilisation : répondre à une demande de service</a:t>
            </a:r>
            <a:endParaRPr lang="fr-FR" sz="1200" u="sng" dirty="0"/>
          </a:p>
        </p:txBody>
      </p:sp>
    </p:spTree>
    <p:extLst>
      <p:ext uri="{BB962C8B-B14F-4D97-AF65-F5344CB8AC3E}">
        <p14:creationId xmlns:p14="http://schemas.microsoft.com/office/powerpoint/2010/main" val="185080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212"/>
                                        </p:tgtEl>
                                        <p:attrNameLst>
                                          <p:attrName>style.visibility</p:attrName>
                                        </p:attrNameLst>
                                      </p:cBhvr>
                                      <p:to>
                                        <p:strVal val="visible"/>
                                      </p:to>
                                    </p:set>
                                    <p:anim calcmode="lin" valueType="num">
                                      <p:cBhvr>
                                        <p:cTn id="81" dur="500" fill="hold"/>
                                        <p:tgtEl>
                                          <p:spTgt spid="212"/>
                                        </p:tgtEl>
                                        <p:attrNameLst>
                                          <p:attrName>ppt_w</p:attrName>
                                        </p:attrNameLst>
                                      </p:cBhvr>
                                      <p:tavLst>
                                        <p:tav tm="0">
                                          <p:val>
                                            <p:fltVal val="0"/>
                                          </p:val>
                                        </p:tav>
                                        <p:tav tm="100000">
                                          <p:val>
                                            <p:strVal val="#ppt_w"/>
                                          </p:val>
                                        </p:tav>
                                      </p:tavLst>
                                    </p:anim>
                                    <p:anim calcmode="lin" valueType="num">
                                      <p:cBhvr>
                                        <p:cTn id="82" dur="500" fill="hold"/>
                                        <p:tgtEl>
                                          <p:spTgt spid="212"/>
                                        </p:tgtEl>
                                        <p:attrNameLst>
                                          <p:attrName>ppt_h</p:attrName>
                                        </p:attrNameLst>
                                      </p:cBhvr>
                                      <p:tavLst>
                                        <p:tav tm="0">
                                          <p:val>
                                            <p:fltVal val="0"/>
                                          </p:val>
                                        </p:tav>
                                        <p:tav tm="100000">
                                          <p:val>
                                            <p:strVal val="#ppt_h"/>
                                          </p:val>
                                        </p:tav>
                                      </p:tavLst>
                                    </p:anim>
                                    <p:animEffect transition="in" filter="fade">
                                      <p:cBhvr>
                                        <p:cTn id="83" dur="500"/>
                                        <p:tgtEl>
                                          <p:spTgt spid="21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4098"/>
                                        </p:tgtEl>
                                        <p:attrNameLst>
                                          <p:attrName>style.visibility</p:attrName>
                                        </p:attrNameLst>
                                      </p:cBhvr>
                                      <p:to>
                                        <p:strVal val="visible"/>
                                      </p:to>
                                    </p:set>
                                    <p:animEffect transition="in" filter="wipe(down)">
                                      <p:cBhvr>
                                        <p:cTn id="88" dur="500"/>
                                        <p:tgtEl>
                                          <p:spTgt spid="4098"/>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barn(inVertical)">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4099"/>
                                        </p:tgtEl>
                                        <p:attrNameLst>
                                          <p:attrName>style.visibility</p:attrName>
                                        </p:attrNameLst>
                                      </p:cBhvr>
                                      <p:to>
                                        <p:strVal val="visible"/>
                                      </p:to>
                                    </p:set>
                                    <p:animEffect transition="in" filter="barn(inVertical)">
                                      <p:cBhvr>
                                        <p:cTn id="96" dur="500"/>
                                        <p:tgtEl>
                                          <p:spTgt spid="4099"/>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100"/>
                                        </p:tgtEl>
                                        <p:attrNameLst>
                                          <p:attrName>style.visibility</p:attrName>
                                        </p:attrNameLst>
                                      </p:cBhvr>
                                      <p:to>
                                        <p:strVal val="visible"/>
                                      </p:to>
                                    </p:set>
                                    <p:animEffect transition="in" filter="barn(inVertical)">
                                      <p:cBhvr>
                                        <p:cTn id="101"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2" grpId="0" animBg="1"/>
      <p:bldP spid="213" grpId="0" animBg="1"/>
      <p:bldP spid="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15/18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886424"/>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Réalisation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981674"/>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36510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4471467"/>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2"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Environnement de développement </a:t>
            </a:r>
            <a:r>
              <a:rPr lang="en-US"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 </a:t>
            </a:r>
            <a:endParaRPr lang="fr-FR"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endParaRPr>
          </a:p>
        </p:txBody>
      </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Réalisation			[1/4] </a:t>
            </a:r>
            <a:endParaRPr lang="fr-FR" sz="2400" b="1" dirty="0">
              <a:solidFill>
                <a:schemeClr val="tx2"/>
              </a:solidFill>
              <a:latin typeface="Cambria Math" pitchFamily="18" charset="0"/>
              <a:ea typeface="Cambria Math" pitchFamily="18" charset="0"/>
            </a:endParaRPr>
          </a:p>
        </p:txBody>
      </p:sp>
      <p:sp>
        <p:nvSpPr>
          <p:cNvPr id="2" name="ZoneTexte 1"/>
          <p:cNvSpPr txBox="1"/>
          <p:nvPr/>
        </p:nvSpPr>
        <p:spPr>
          <a:xfrm>
            <a:off x="2644006" y="2290013"/>
            <a:ext cx="6048672" cy="341632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Utilisation du </a:t>
            </a:r>
            <a:r>
              <a:rPr lang="fr-FR" dirty="0" err="1" smtClean="0"/>
              <a:t>framework</a:t>
            </a:r>
            <a:r>
              <a:rPr lang="fr-FR" dirty="0" smtClean="0"/>
              <a:t> </a:t>
            </a:r>
            <a:r>
              <a:rPr lang="fr-FR" dirty="0" err="1" smtClean="0"/>
              <a:t>Spring</a:t>
            </a:r>
            <a:r>
              <a:rPr lang="fr-FR" dirty="0" smtClean="0"/>
              <a:t> qui offre un cadre de travail et un ensemble de composants.</a:t>
            </a:r>
          </a:p>
          <a:p>
            <a:pPr marL="285750" indent="-285750">
              <a:buFont typeface="Wingdings" panose="05000000000000000000" pitchFamily="2" charset="2"/>
              <a:buChar char="q"/>
            </a:pPr>
            <a:endParaRPr lang="fr-FR" dirty="0" smtClean="0"/>
          </a:p>
          <a:p>
            <a:pPr marL="285750" lvl="1" indent="-285750">
              <a:buFont typeface="Wingdings" panose="05000000000000000000" pitchFamily="2" charset="2"/>
              <a:buChar char="q"/>
            </a:pPr>
            <a:r>
              <a:rPr lang="fr-FR" dirty="0"/>
              <a:t>Utilisation de l’ORM </a:t>
            </a:r>
            <a:r>
              <a:rPr lang="fr-FR" dirty="0" err="1"/>
              <a:t>Hibernate</a:t>
            </a:r>
            <a:r>
              <a:rPr lang="fr-FR" dirty="0"/>
              <a:t> qui facilite le </a:t>
            </a:r>
            <a:r>
              <a:rPr lang="fr-FR" dirty="0" err="1"/>
              <a:t>mapping</a:t>
            </a:r>
            <a:r>
              <a:rPr lang="fr-FR" dirty="0"/>
              <a:t> objet relationnel</a:t>
            </a:r>
            <a:r>
              <a:rPr lang="fr-FR" dirty="0" smtClean="0"/>
              <a:t>.</a:t>
            </a:r>
          </a:p>
          <a:p>
            <a:pPr marL="285750" lvl="1" indent="-285750">
              <a:buFont typeface="Wingdings" panose="05000000000000000000" pitchFamily="2" charset="2"/>
              <a:buChar char="q"/>
            </a:pPr>
            <a:endParaRPr lang="fr-FR" dirty="0"/>
          </a:p>
          <a:p>
            <a:pPr marL="285750" lvl="1" indent="-285750">
              <a:buFont typeface="Wingdings" panose="05000000000000000000" pitchFamily="2" charset="2"/>
              <a:buChar char="q"/>
            </a:pPr>
            <a:r>
              <a:rPr lang="fr-FR" dirty="0" smtClean="0"/>
              <a:t>Utilisation du </a:t>
            </a:r>
            <a:r>
              <a:rPr lang="fr-FR" dirty="0" err="1" smtClean="0"/>
              <a:t>framework</a:t>
            </a:r>
            <a:r>
              <a:rPr lang="fr-FR" dirty="0" smtClean="0"/>
              <a:t> Android pour réaliser la partie mobile.</a:t>
            </a:r>
          </a:p>
          <a:p>
            <a:pPr marL="285750" lvl="1" indent="-285750">
              <a:buFont typeface="Wingdings" panose="05000000000000000000" pitchFamily="2" charset="2"/>
              <a:buChar char="q"/>
            </a:pPr>
            <a:endParaRPr lang="fr-FR" dirty="0"/>
          </a:p>
          <a:p>
            <a:pPr marL="285750" lvl="1" indent="-285750">
              <a:buFont typeface="Wingdings" panose="05000000000000000000" pitchFamily="2" charset="2"/>
              <a:buChar char="q"/>
            </a:pPr>
            <a:r>
              <a:rPr lang="fr-FR" dirty="0" smtClean="0"/>
              <a:t>Utilisation du </a:t>
            </a:r>
            <a:r>
              <a:rPr lang="fr-FR" dirty="0" err="1" smtClean="0"/>
              <a:t>framework</a:t>
            </a:r>
            <a:r>
              <a:rPr lang="fr-FR" dirty="0" smtClean="0"/>
              <a:t> </a:t>
            </a:r>
            <a:r>
              <a:rPr lang="fr-FR" dirty="0" err="1" smtClean="0"/>
              <a:t>Angular</a:t>
            </a:r>
            <a:r>
              <a:rPr lang="fr-FR" dirty="0" smtClean="0"/>
              <a:t> 4 pour réaliser la partie web.</a:t>
            </a:r>
            <a:endParaRPr lang="fr-FR" dirty="0"/>
          </a:p>
          <a:p>
            <a:pPr marL="285750" indent="-285750">
              <a:buFont typeface="Wingdings" panose="05000000000000000000" pitchFamily="2" charset="2"/>
              <a:buChar char="q"/>
            </a:pPr>
            <a:endParaRPr lang="fr-FR" dirty="0"/>
          </a:p>
        </p:txBody>
      </p:sp>
      <p:pic>
        <p:nvPicPr>
          <p:cNvPr id="2050" name="Picture 2" descr="C:\Users\Mohamed Amin\Desktop\présentation\images\realisation\logo-spr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9908" y="5364167"/>
            <a:ext cx="1680894" cy="111997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ohamed Amin\Desktop\présentation\images\realisation\logo-androi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008" y="5381584"/>
            <a:ext cx="2033882" cy="114376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ohamed Amin\Desktop\présentation\images\realisation\logo-hiberna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5229200"/>
            <a:ext cx="1310036" cy="13100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ohamed Amin\Desktop\présentation\images\realisation\logo-angula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2328" y="5698787"/>
            <a:ext cx="2087216" cy="69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79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212"/>
                                        </p:tgtEl>
                                        <p:attrNameLst>
                                          <p:attrName>style.visibility</p:attrName>
                                        </p:attrNameLst>
                                      </p:cBhvr>
                                      <p:to>
                                        <p:strVal val="visible"/>
                                      </p:to>
                                    </p:set>
                                    <p:anim calcmode="lin" valueType="num">
                                      <p:cBhvr>
                                        <p:cTn id="81" dur="500" fill="hold"/>
                                        <p:tgtEl>
                                          <p:spTgt spid="212"/>
                                        </p:tgtEl>
                                        <p:attrNameLst>
                                          <p:attrName>ppt_w</p:attrName>
                                        </p:attrNameLst>
                                      </p:cBhvr>
                                      <p:tavLst>
                                        <p:tav tm="0">
                                          <p:val>
                                            <p:fltVal val="0"/>
                                          </p:val>
                                        </p:tav>
                                        <p:tav tm="100000">
                                          <p:val>
                                            <p:strVal val="#ppt_w"/>
                                          </p:val>
                                        </p:tav>
                                      </p:tavLst>
                                    </p:anim>
                                    <p:anim calcmode="lin" valueType="num">
                                      <p:cBhvr>
                                        <p:cTn id="82" dur="500" fill="hold"/>
                                        <p:tgtEl>
                                          <p:spTgt spid="212"/>
                                        </p:tgtEl>
                                        <p:attrNameLst>
                                          <p:attrName>ppt_h</p:attrName>
                                        </p:attrNameLst>
                                      </p:cBhvr>
                                      <p:tavLst>
                                        <p:tav tm="0">
                                          <p:val>
                                            <p:fltVal val="0"/>
                                          </p:val>
                                        </p:tav>
                                        <p:tav tm="100000">
                                          <p:val>
                                            <p:strVal val="#ppt_h"/>
                                          </p:val>
                                        </p:tav>
                                      </p:tavLst>
                                    </p:anim>
                                    <p:animEffect transition="in" filter="fade">
                                      <p:cBhvr>
                                        <p:cTn id="83" dur="500"/>
                                        <p:tgtEl>
                                          <p:spTgt spid="212"/>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barn(inVertical)">
                                      <p:cBhvr>
                                        <p:cTn id="88" dur="500"/>
                                        <p:tgtEl>
                                          <p:spTgt spid="2"/>
                                        </p:tgtEl>
                                      </p:cBhvr>
                                    </p:animEffect>
                                  </p:childTnLst>
                                </p:cTn>
                              </p:par>
                            </p:childTnLst>
                          </p:cTn>
                        </p:par>
                        <p:par>
                          <p:cTn id="89" fill="hold">
                            <p:stCondLst>
                              <p:cond delay="500"/>
                            </p:stCondLst>
                            <p:childTnLst>
                              <p:par>
                                <p:cTn id="90" presetID="16" presetClass="entr" presetSubtype="21" fill="hold" nodeType="afterEffect">
                                  <p:stCondLst>
                                    <p:cond delay="0"/>
                                  </p:stCondLst>
                                  <p:childTnLst>
                                    <p:set>
                                      <p:cBhvr>
                                        <p:cTn id="91" dur="1" fill="hold">
                                          <p:stCondLst>
                                            <p:cond delay="0"/>
                                          </p:stCondLst>
                                        </p:cTn>
                                        <p:tgtEl>
                                          <p:spTgt spid="2050"/>
                                        </p:tgtEl>
                                        <p:attrNameLst>
                                          <p:attrName>style.visibility</p:attrName>
                                        </p:attrNameLst>
                                      </p:cBhvr>
                                      <p:to>
                                        <p:strVal val="visible"/>
                                      </p:to>
                                    </p:set>
                                    <p:animEffect transition="in" filter="barn(inVertical)">
                                      <p:cBhvr>
                                        <p:cTn id="92" dur="500"/>
                                        <p:tgtEl>
                                          <p:spTgt spid="2050"/>
                                        </p:tgtEl>
                                      </p:cBhvr>
                                    </p:animEffect>
                                  </p:childTnLst>
                                </p:cTn>
                              </p:par>
                            </p:childTnLst>
                          </p:cTn>
                        </p:par>
                        <p:par>
                          <p:cTn id="93" fill="hold">
                            <p:stCondLst>
                              <p:cond delay="1000"/>
                            </p:stCondLst>
                            <p:childTnLst>
                              <p:par>
                                <p:cTn id="94" presetID="16" presetClass="entr" presetSubtype="21" fill="hold" nodeType="afterEffect">
                                  <p:stCondLst>
                                    <p:cond delay="0"/>
                                  </p:stCondLst>
                                  <p:childTnLst>
                                    <p:set>
                                      <p:cBhvr>
                                        <p:cTn id="95" dur="1" fill="hold">
                                          <p:stCondLst>
                                            <p:cond delay="0"/>
                                          </p:stCondLst>
                                        </p:cTn>
                                        <p:tgtEl>
                                          <p:spTgt spid="2053"/>
                                        </p:tgtEl>
                                        <p:attrNameLst>
                                          <p:attrName>style.visibility</p:attrName>
                                        </p:attrNameLst>
                                      </p:cBhvr>
                                      <p:to>
                                        <p:strVal val="visible"/>
                                      </p:to>
                                    </p:set>
                                    <p:animEffect transition="in" filter="barn(inVertical)">
                                      <p:cBhvr>
                                        <p:cTn id="96" dur="500"/>
                                        <p:tgtEl>
                                          <p:spTgt spid="2053"/>
                                        </p:tgtEl>
                                      </p:cBhvr>
                                    </p:animEffect>
                                  </p:childTnLst>
                                </p:cTn>
                              </p:par>
                            </p:childTnLst>
                          </p:cTn>
                        </p:par>
                        <p:par>
                          <p:cTn id="97" fill="hold">
                            <p:stCondLst>
                              <p:cond delay="1500"/>
                            </p:stCondLst>
                            <p:childTnLst>
                              <p:par>
                                <p:cTn id="98" presetID="16" presetClass="entr" presetSubtype="21" fill="hold" nodeType="afterEffect">
                                  <p:stCondLst>
                                    <p:cond delay="0"/>
                                  </p:stCondLst>
                                  <p:childTnLst>
                                    <p:set>
                                      <p:cBhvr>
                                        <p:cTn id="99" dur="1" fill="hold">
                                          <p:stCondLst>
                                            <p:cond delay="0"/>
                                          </p:stCondLst>
                                        </p:cTn>
                                        <p:tgtEl>
                                          <p:spTgt spid="2051"/>
                                        </p:tgtEl>
                                        <p:attrNameLst>
                                          <p:attrName>style.visibility</p:attrName>
                                        </p:attrNameLst>
                                      </p:cBhvr>
                                      <p:to>
                                        <p:strVal val="visible"/>
                                      </p:to>
                                    </p:set>
                                    <p:animEffect transition="in" filter="barn(inVertical)">
                                      <p:cBhvr>
                                        <p:cTn id="100" dur="500"/>
                                        <p:tgtEl>
                                          <p:spTgt spid="2051"/>
                                        </p:tgtEl>
                                      </p:cBhvr>
                                    </p:animEffect>
                                  </p:childTnLst>
                                </p:cTn>
                              </p:par>
                            </p:childTnLst>
                          </p:cTn>
                        </p:par>
                        <p:par>
                          <p:cTn id="101" fill="hold">
                            <p:stCondLst>
                              <p:cond delay="2000"/>
                            </p:stCondLst>
                            <p:childTnLst>
                              <p:par>
                                <p:cTn id="102" presetID="16" presetClass="entr" presetSubtype="21" fill="hold" nodeType="afterEffect">
                                  <p:stCondLst>
                                    <p:cond delay="0"/>
                                  </p:stCondLst>
                                  <p:childTnLst>
                                    <p:set>
                                      <p:cBhvr>
                                        <p:cTn id="103" dur="1" fill="hold">
                                          <p:stCondLst>
                                            <p:cond delay="0"/>
                                          </p:stCondLst>
                                        </p:cTn>
                                        <p:tgtEl>
                                          <p:spTgt spid="2054"/>
                                        </p:tgtEl>
                                        <p:attrNameLst>
                                          <p:attrName>style.visibility</p:attrName>
                                        </p:attrNameLst>
                                      </p:cBhvr>
                                      <p:to>
                                        <p:strVal val="visible"/>
                                      </p:to>
                                    </p:set>
                                    <p:animEffect transition="in" filter="barn(inVertical)">
                                      <p:cBhvr>
                                        <p:cTn id="10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2" grpId="0" animBg="1"/>
      <p:bldP spid="213"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smtClean="0">
                <a:solidFill>
                  <a:schemeClr val="tx1">
                    <a:lumMod val="95000"/>
                    <a:lumOff val="5000"/>
                  </a:schemeClr>
                </a:solidFill>
              </a:rPr>
              <a:t>16/18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886424"/>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Réalisation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981674"/>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36510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4471467"/>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2"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L’utilisation du </a:t>
            </a:r>
            <a:r>
              <a:rPr lang="fr-FR"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Cloud virtuel privé</a:t>
            </a:r>
          </a:p>
        </p:txBody>
      </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Réalisation			[2/4] </a:t>
            </a:r>
            <a:endParaRPr lang="fr-FR" sz="2400" b="1" dirty="0">
              <a:solidFill>
                <a:schemeClr val="tx2"/>
              </a:solidFill>
              <a:latin typeface="Cambria Math" pitchFamily="18" charset="0"/>
              <a:ea typeface="Cambria Math" pitchFamily="18" charset="0"/>
            </a:endParaRPr>
          </a:p>
        </p:txBody>
      </p:sp>
      <p:sp>
        <p:nvSpPr>
          <p:cNvPr id="81" name="ZoneTexte 80"/>
          <p:cNvSpPr txBox="1"/>
          <p:nvPr/>
        </p:nvSpPr>
        <p:spPr>
          <a:xfrm>
            <a:off x="2699792" y="2492896"/>
            <a:ext cx="6048672" cy="923330"/>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Le </a:t>
            </a:r>
            <a:r>
              <a:rPr lang="fr-FR" b="1" dirty="0" smtClean="0"/>
              <a:t>Cloud</a:t>
            </a:r>
            <a:r>
              <a:rPr lang="fr-FR" dirty="0" smtClean="0"/>
              <a:t> </a:t>
            </a:r>
            <a:r>
              <a:rPr lang="fr-FR" dirty="0" err="1"/>
              <a:t>computing</a:t>
            </a:r>
            <a:r>
              <a:rPr lang="fr-FR" dirty="0"/>
              <a:t> est un concept </a:t>
            </a:r>
            <a:r>
              <a:rPr lang="fr-FR" dirty="0" smtClean="0"/>
              <a:t>qui représente</a:t>
            </a:r>
            <a:r>
              <a:rPr lang="fr-FR" dirty="0"/>
              <a:t> l’accès à des informations et </a:t>
            </a:r>
            <a:r>
              <a:rPr lang="fr-FR" dirty="0" smtClean="0"/>
              <a:t>services, situés </a:t>
            </a:r>
            <a:r>
              <a:rPr lang="fr-FR" dirty="0"/>
              <a:t>sur un serveur distant. </a:t>
            </a:r>
            <a:endParaRPr lang="fr-FR" dirty="0" smtClean="0"/>
          </a:p>
        </p:txBody>
      </p:sp>
      <p:sp>
        <p:nvSpPr>
          <p:cNvPr id="82" name="ZoneTexte 81"/>
          <p:cNvSpPr txBox="1"/>
          <p:nvPr/>
        </p:nvSpPr>
        <p:spPr>
          <a:xfrm>
            <a:off x="2699792" y="4005064"/>
            <a:ext cx="6048672" cy="1477328"/>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Les </a:t>
            </a:r>
            <a:r>
              <a:rPr lang="fr-FR" b="1" dirty="0" smtClean="0"/>
              <a:t>avantages</a:t>
            </a:r>
            <a:r>
              <a:rPr lang="fr-FR" dirty="0" smtClean="0"/>
              <a:t> : </a:t>
            </a:r>
          </a:p>
          <a:p>
            <a:pPr marL="742950" lvl="1" indent="-285750" algn="just">
              <a:buFont typeface="Wingdings" panose="05000000000000000000" pitchFamily="2" charset="2"/>
              <a:buChar char="q"/>
            </a:pPr>
            <a:r>
              <a:rPr lang="fr-FR" dirty="0" smtClean="0"/>
              <a:t>Garantir la sécurité des données.</a:t>
            </a:r>
          </a:p>
          <a:p>
            <a:pPr marL="742950" lvl="1" indent="-285750" algn="just">
              <a:buFont typeface="Wingdings" panose="05000000000000000000" pitchFamily="2" charset="2"/>
              <a:buChar char="q"/>
            </a:pPr>
            <a:r>
              <a:rPr lang="fr-FR" dirty="0" smtClean="0"/>
              <a:t>Assurer la disponibilité des services d’une façon continue.</a:t>
            </a:r>
          </a:p>
          <a:p>
            <a:pPr marL="742950" lvl="1" indent="-285750" algn="just">
              <a:buFont typeface="Wingdings" panose="05000000000000000000" pitchFamily="2" charset="2"/>
              <a:buChar char="q"/>
            </a:pPr>
            <a:r>
              <a:rPr lang="fr-FR" dirty="0" smtClean="0"/>
              <a:t>Garantir un temps de réponse court.</a:t>
            </a:r>
          </a:p>
        </p:txBody>
      </p:sp>
      <p:pic>
        <p:nvPicPr>
          <p:cNvPr id="3074" name="Picture 2" descr="C:\Users\Mohamed Amin\Desktop\présentation\images\realisation\logo-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5537" y="1296920"/>
            <a:ext cx="1616358" cy="135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65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212"/>
                                        </p:tgtEl>
                                        <p:attrNameLst>
                                          <p:attrName>style.visibility</p:attrName>
                                        </p:attrNameLst>
                                      </p:cBhvr>
                                      <p:to>
                                        <p:strVal val="visible"/>
                                      </p:to>
                                    </p:set>
                                    <p:anim calcmode="lin" valueType="num">
                                      <p:cBhvr>
                                        <p:cTn id="81" dur="500" fill="hold"/>
                                        <p:tgtEl>
                                          <p:spTgt spid="212"/>
                                        </p:tgtEl>
                                        <p:attrNameLst>
                                          <p:attrName>ppt_w</p:attrName>
                                        </p:attrNameLst>
                                      </p:cBhvr>
                                      <p:tavLst>
                                        <p:tav tm="0">
                                          <p:val>
                                            <p:fltVal val="0"/>
                                          </p:val>
                                        </p:tav>
                                        <p:tav tm="100000">
                                          <p:val>
                                            <p:strVal val="#ppt_w"/>
                                          </p:val>
                                        </p:tav>
                                      </p:tavLst>
                                    </p:anim>
                                    <p:anim calcmode="lin" valueType="num">
                                      <p:cBhvr>
                                        <p:cTn id="82" dur="500" fill="hold"/>
                                        <p:tgtEl>
                                          <p:spTgt spid="212"/>
                                        </p:tgtEl>
                                        <p:attrNameLst>
                                          <p:attrName>ppt_h</p:attrName>
                                        </p:attrNameLst>
                                      </p:cBhvr>
                                      <p:tavLst>
                                        <p:tav tm="0">
                                          <p:val>
                                            <p:fltVal val="0"/>
                                          </p:val>
                                        </p:tav>
                                        <p:tav tm="100000">
                                          <p:val>
                                            <p:strVal val="#ppt_h"/>
                                          </p:val>
                                        </p:tav>
                                      </p:tavLst>
                                    </p:anim>
                                    <p:animEffect transition="in" filter="fade">
                                      <p:cBhvr>
                                        <p:cTn id="83" dur="500"/>
                                        <p:tgtEl>
                                          <p:spTgt spid="21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81"/>
                                        </p:tgtEl>
                                        <p:attrNameLst>
                                          <p:attrName>style.visibility</p:attrName>
                                        </p:attrNameLst>
                                      </p:cBhvr>
                                      <p:to>
                                        <p:strVal val="visible"/>
                                      </p:to>
                                    </p:set>
                                    <p:anim calcmode="lin" valueType="num">
                                      <p:cBhvr additive="base">
                                        <p:cTn id="88" dur="500" fill="hold"/>
                                        <p:tgtEl>
                                          <p:spTgt spid="81"/>
                                        </p:tgtEl>
                                        <p:attrNameLst>
                                          <p:attrName>ppt_x</p:attrName>
                                        </p:attrNameLst>
                                      </p:cBhvr>
                                      <p:tavLst>
                                        <p:tav tm="0">
                                          <p:val>
                                            <p:strVal val="#ppt_x"/>
                                          </p:val>
                                        </p:tav>
                                        <p:tav tm="100000">
                                          <p:val>
                                            <p:strVal val="#ppt_x"/>
                                          </p:val>
                                        </p:tav>
                                      </p:tavLst>
                                    </p:anim>
                                    <p:anim calcmode="lin" valueType="num">
                                      <p:cBhvr additive="base">
                                        <p:cTn id="89" dur="500" fill="hold"/>
                                        <p:tgtEl>
                                          <p:spTgt spid="81"/>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21" presetClass="entr" presetSubtype="1" fill="hold" nodeType="afterEffect">
                                  <p:stCondLst>
                                    <p:cond delay="0"/>
                                  </p:stCondLst>
                                  <p:childTnLst>
                                    <p:set>
                                      <p:cBhvr>
                                        <p:cTn id="92" dur="1" fill="hold">
                                          <p:stCondLst>
                                            <p:cond delay="0"/>
                                          </p:stCondLst>
                                        </p:cTn>
                                        <p:tgtEl>
                                          <p:spTgt spid="3074"/>
                                        </p:tgtEl>
                                        <p:attrNameLst>
                                          <p:attrName>style.visibility</p:attrName>
                                        </p:attrNameLst>
                                      </p:cBhvr>
                                      <p:to>
                                        <p:strVal val="visible"/>
                                      </p:to>
                                    </p:set>
                                    <p:animEffect transition="in" filter="wheel(1)">
                                      <p:cBhvr>
                                        <p:cTn id="93" dur="2000"/>
                                        <p:tgtEl>
                                          <p:spTgt spid="3074"/>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82"/>
                                        </p:tgtEl>
                                        <p:attrNameLst>
                                          <p:attrName>style.visibility</p:attrName>
                                        </p:attrNameLst>
                                      </p:cBhvr>
                                      <p:to>
                                        <p:strVal val="visible"/>
                                      </p:to>
                                    </p:set>
                                    <p:anim calcmode="lin" valueType="num">
                                      <p:cBhvr additive="base">
                                        <p:cTn id="98" dur="500" fill="hold"/>
                                        <p:tgtEl>
                                          <p:spTgt spid="82"/>
                                        </p:tgtEl>
                                        <p:attrNameLst>
                                          <p:attrName>ppt_x</p:attrName>
                                        </p:attrNameLst>
                                      </p:cBhvr>
                                      <p:tavLst>
                                        <p:tav tm="0">
                                          <p:val>
                                            <p:strVal val="#ppt_x"/>
                                          </p:val>
                                        </p:tav>
                                        <p:tav tm="100000">
                                          <p:val>
                                            <p:strVal val="#ppt_x"/>
                                          </p:val>
                                        </p:tav>
                                      </p:tavLst>
                                    </p:anim>
                                    <p:anim calcmode="lin" valueType="num">
                                      <p:cBhvr additive="base">
                                        <p:cTn id="99"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2" grpId="0" animBg="1"/>
      <p:bldP spid="213" grpId="0" animBg="1"/>
      <p:bldP spid="81" grpId="0"/>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smtClean="0">
                <a:solidFill>
                  <a:schemeClr val="tx1">
                    <a:lumMod val="95000"/>
                    <a:lumOff val="5000"/>
                  </a:schemeClr>
                </a:solidFill>
              </a:rPr>
              <a:t>16/18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886424"/>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Réalisation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981674"/>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36510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4471467"/>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2" name="AutoShape 10"/>
          <p:cNvSpPr>
            <a:spLocks noChangeArrowheads="1"/>
          </p:cNvSpPr>
          <p:nvPr/>
        </p:nvSpPr>
        <p:spPr bwMode="gray">
          <a:xfrm>
            <a:off x="2535010" y="1371600"/>
            <a:ext cx="477329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Principales </a:t>
            </a:r>
            <a:r>
              <a:rPr lang="fr-FR"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étapes de création du Cloud </a:t>
            </a:r>
            <a:r>
              <a:rPr lang="fr-FR" sz="12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virtuel privé</a:t>
            </a:r>
          </a:p>
        </p:txBody>
      </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Réalisation			[3/4] </a:t>
            </a:r>
            <a:endParaRPr lang="fr-FR" sz="2400" b="1" dirty="0">
              <a:solidFill>
                <a:schemeClr val="tx2"/>
              </a:solidFill>
              <a:latin typeface="Cambria Math" pitchFamily="18" charset="0"/>
              <a:ea typeface="Cambria Math" pitchFamily="18" charset="0"/>
            </a:endParaRPr>
          </a:p>
        </p:txBody>
      </p:sp>
      <p:sp>
        <p:nvSpPr>
          <p:cNvPr id="81" name="ZoneTexte 80"/>
          <p:cNvSpPr txBox="1"/>
          <p:nvPr/>
        </p:nvSpPr>
        <p:spPr>
          <a:xfrm>
            <a:off x="2699792" y="2348880"/>
            <a:ext cx="6048672" cy="369332"/>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Création d’un VPC </a:t>
            </a:r>
          </a:p>
        </p:txBody>
      </p:sp>
      <p:sp>
        <p:nvSpPr>
          <p:cNvPr id="82" name="ZoneTexte 81"/>
          <p:cNvSpPr txBox="1"/>
          <p:nvPr/>
        </p:nvSpPr>
        <p:spPr>
          <a:xfrm>
            <a:off x="2699792" y="3573016"/>
            <a:ext cx="6048672" cy="369332"/>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Création d’un sous réseau.</a:t>
            </a:r>
          </a:p>
        </p:txBody>
      </p:sp>
      <p:sp>
        <p:nvSpPr>
          <p:cNvPr id="84" name="ZoneTexte 83"/>
          <p:cNvSpPr txBox="1"/>
          <p:nvPr/>
        </p:nvSpPr>
        <p:spPr>
          <a:xfrm>
            <a:off x="2699792" y="4653136"/>
            <a:ext cx="6048672" cy="1200329"/>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Création de l’instance: </a:t>
            </a:r>
          </a:p>
          <a:p>
            <a:pPr marL="742950" lvl="1" indent="-285750" algn="just">
              <a:buFont typeface="Wingdings" panose="05000000000000000000" pitchFamily="2" charset="2"/>
              <a:buChar char="q"/>
            </a:pPr>
            <a:r>
              <a:rPr lang="fr-FR" dirty="0"/>
              <a:t>Microsoft Windows Server 2016 </a:t>
            </a:r>
            <a:r>
              <a:rPr lang="fr-FR" dirty="0" smtClean="0"/>
              <a:t>Base.</a:t>
            </a:r>
          </a:p>
          <a:p>
            <a:pPr marL="742950" lvl="1" indent="-285750" algn="just">
              <a:buFont typeface="Wingdings" panose="05000000000000000000" pitchFamily="2" charset="2"/>
              <a:buChar char="q"/>
            </a:pPr>
            <a:r>
              <a:rPr lang="fr-FR" dirty="0"/>
              <a:t>1 CPU </a:t>
            </a:r>
            <a:r>
              <a:rPr lang="fr-FR" dirty="0" smtClean="0"/>
              <a:t>virtuel, </a:t>
            </a:r>
            <a:r>
              <a:rPr lang="fr-FR" dirty="0"/>
              <a:t>2.5 GHz  Intel Xeon </a:t>
            </a:r>
            <a:r>
              <a:rPr lang="fr-FR" dirty="0" err="1" smtClean="0"/>
              <a:t>Family</a:t>
            </a:r>
            <a:r>
              <a:rPr lang="fr-FR" dirty="0" smtClean="0"/>
              <a:t>.</a:t>
            </a:r>
          </a:p>
          <a:p>
            <a:pPr marL="742950" lvl="1" indent="-285750" algn="just">
              <a:buFont typeface="Wingdings" panose="05000000000000000000" pitchFamily="2" charset="2"/>
              <a:buChar char="q"/>
            </a:pPr>
            <a:r>
              <a:rPr lang="fr-FR" dirty="0"/>
              <a:t>1 Go </a:t>
            </a:r>
            <a:r>
              <a:rPr lang="fr-FR" dirty="0" smtClean="0"/>
              <a:t>mémoire.</a:t>
            </a:r>
          </a:p>
        </p:txBody>
      </p:sp>
      <p:sp>
        <p:nvSpPr>
          <p:cNvPr id="85" name="ZoneTexte 84"/>
          <p:cNvSpPr txBox="1"/>
          <p:nvPr/>
        </p:nvSpPr>
        <p:spPr>
          <a:xfrm>
            <a:off x="2699792" y="4067780"/>
            <a:ext cx="6048672" cy="369332"/>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Création de la table de routage.</a:t>
            </a:r>
          </a:p>
        </p:txBody>
      </p:sp>
      <p:pic>
        <p:nvPicPr>
          <p:cNvPr id="1026" name="Picture 2" descr="C:\Users\Mohamed Amin\Desktop\présentation\images\realisation\Captur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260" y="2847803"/>
            <a:ext cx="6145212" cy="2981325"/>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85"/>
          <p:cNvSpPr txBox="1"/>
          <p:nvPr/>
        </p:nvSpPr>
        <p:spPr>
          <a:xfrm>
            <a:off x="2689058" y="2980767"/>
            <a:ext cx="6048672" cy="369332"/>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smtClean="0"/>
              <a:t>Allocation d’une adresse IP élastique</a:t>
            </a:r>
          </a:p>
        </p:txBody>
      </p:sp>
      <p:pic>
        <p:nvPicPr>
          <p:cNvPr id="1027" name="Picture 3" descr="C:\Users\Mohamed Amin\Desktop\présentation\images\realisation\Capture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834" y="3404424"/>
            <a:ext cx="544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ohamed Amin\Desktop\présentation\images\realisation\Capture1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8810" y="3974926"/>
            <a:ext cx="53530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ohamed Amin\Desktop\présentation\images\realisation\Capture2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1260" y="4426581"/>
            <a:ext cx="6078537"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ohamed Amin\Desktop\présentation\images\realisation\MV.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41214" y="2094263"/>
            <a:ext cx="6680886" cy="438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97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212"/>
                                        </p:tgtEl>
                                        <p:attrNameLst>
                                          <p:attrName>style.visibility</p:attrName>
                                        </p:attrNameLst>
                                      </p:cBhvr>
                                      <p:to>
                                        <p:strVal val="visible"/>
                                      </p:to>
                                    </p:set>
                                    <p:anim calcmode="lin" valueType="num">
                                      <p:cBhvr>
                                        <p:cTn id="81" dur="500" fill="hold"/>
                                        <p:tgtEl>
                                          <p:spTgt spid="212"/>
                                        </p:tgtEl>
                                        <p:attrNameLst>
                                          <p:attrName>ppt_w</p:attrName>
                                        </p:attrNameLst>
                                      </p:cBhvr>
                                      <p:tavLst>
                                        <p:tav tm="0">
                                          <p:val>
                                            <p:fltVal val="0"/>
                                          </p:val>
                                        </p:tav>
                                        <p:tav tm="100000">
                                          <p:val>
                                            <p:strVal val="#ppt_w"/>
                                          </p:val>
                                        </p:tav>
                                      </p:tavLst>
                                    </p:anim>
                                    <p:anim calcmode="lin" valueType="num">
                                      <p:cBhvr>
                                        <p:cTn id="82" dur="500" fill="hold"/>
                                        <p:tgtEl>
                                          <p:spTgt spid="212"/>
                                        </p:tgtEl>
                                        <p:attrNameLst>
                                          <p:attrName>ppt_h</p:attrName>
                                        </p:attrNameLst>
                                      </p:cBhvr>
                                      <p:tavLst>
                                        <p:tav tm="0">
                                          <p:val>
                                            <p:fltVal val="0"/>
                                          </p:val>
                                        </p:tav>
                                        <p:tav tm="100000">
                                          <p:val>
                                            <p:strVal val="#ppt_h"/>
                                          </p:val>
                                        </p:tav>
                                      </p:tavLst>
                                    </p:anim>
                                    <p:animEffect transition="in" filter="fade">
                                      <p:cBhvr>
                                        <p:cTn id="83" dur="500"/>
                                        <p:tgtEl>
                                          <p:spTgt spid="21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81"/>
                                        </p:tgtEl>
                                        <p:attrNameLst>
                                          <p:attrName>style.visibility</p:attrName>
                                        </p:attrNameLst>
                                      </p:cBhvr>
                                      <p:to>
                                        <p:strVal val="visible"/>
                                      </p:to>
                                    </p:set>
                                    <p:anim calcmode="lin" valueType="num">
                                      <p:cBhvr additive="base">
                                        <p:cTn id="88" dur="500" fill="hold"/>
                                        <p:tgtEl>
                                          <p:spTgt spid="81"/>
                                        </p:tgtEl>
                                        <p:attrNameLst>
                                          <p:attrName>ppt_x</p:attrName>
                                        </p:attrNameLst>
                                      </p:cBhvr>
                                      <p:tavLst>
                                        <p:tav tm="0">
                                          <p:val>
                                            <p:strVal val="#ppt_x"/>
                                          </p:val>
                                        </p:tav>
                                        <p:tav tm="100000">
                                          <p:val>
                                            <p:strVal val="#ppt_x"/>
                                          </p:val>
                                        </p:tav>
                                      </p:tavLst>
                                    </p:anim>
                                    <p:anim calcmode="lin" valueType="num">
                                      <p:cBhvr additive="base">
                                        <p:cTn id="89" dur="500" fill="hold"/>
                                        <p:tgtEl>
                                          <p:spTgt spid="81"/>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31" presetClass="entr" presetSubtype="0" fill="hold" nodeType="after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p:cTn id="93" dur="1000" fill="hold"/>
                                        <p:tgtEl>
                                          <p:spTgt spid="1026"/>
                                        </p:tgtEl>
                                        <p:attrNameLst>
                                          <p:attrName>ppt_w</p:attrName>
                                        </p:attrNameLst>
                                      </p:cBhvr>
                                      <p:tavLst>
                                        <p:tav tm="0">
                                          <p:val>
                                            <p:fltVal val="0"/>
                                          </p:val>
                                        </p:tav>
                                        <p:tav tm="100000">
                                          <p:val>
                                            <p:strVal val="#ppt_w"/>
                                          </p:val>
                                        </p:tav>
                                      </p:tavLst>
                                    </p:anim>
                                    <p:anim calcmode="lin" valueType="num">
                                      <p:cBhvr>
                                        <p:cTn id="94" dur="1000" fill="hold"/>
                                        <p:tgtEl>
                                          <p:spTgt spid="1026"/>
                                        </p:tgtEl>
                                        <p:attrNameLst>
                                          <p:attrName>ppt_h</p:attrName>
                                        </p:attrNameLst>
                                      </p:cBhvr>
                                      <p:tavLst>
                                        <p:tav tm="0">
                                          <p:val>
                                            <p:fltVal val="0"/>
                                          </p:val>
                                        </p:tav>
                                        <p:tav tm="100000">
                                          <p:val>
                                            <p:strVal val="#ppt_h"/>
                                          </p:val>
                                        </p:tav>
                                      </p:tavLst>
                                    </p:anim>
                                    <p:anim calcmode="lin" valueType="num">
                                      <p:cBhvr>
                                        <p:cTn id="95" dur="1000" fill="hold"/>
                                        <p:tgtEl>
                                          <p:spTgt spid="1026"/>
                                        </p:tgtEl>
                                        <p:attrNameLst>
                                          <p:attrName>style.rotation</p:attrName>
                                        </p:attrNameLst>
                                      </p:cBhvr>
                                      <p:tavLst>
                                        <p:tav tm="0">
                                          <p:val>
                                            <p:fltVal val="90"/>
                                          </p:val>
                                        </p:tav>
                                        <p:tav tm="100000">
                                          <p:val>
                                            <p:fltVal val="0"/>
                                          </p:val>
                                        </p:tav>
                                      </p:tavLst>
                                    </p:anim>
                                    <p:animEffect transition="in" filter="fade">
                                      <p:cBhvr>
                                        <p:cTn id="96" dur="1000"/>
                                        <p:tgtEl>
                                          <p:spTgt spid="1026"/>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nodeType="clickEffect">
                                  <p:stCondLst>
                                    <p:cond delay="0"/>
                                  </p:stCondLst>
                                  <p:childTnLst>
                                    <p:anim calcmode="lin" valueType="num">
                                      <p:cBhvr additive="base">
                                        <p:cTn id="100" dur="500"/>
                                        <p:tgtEl>
                                          <p:spTgt spid="1026"/>
                                        </p:tgtEl>
                                        <p:attrNameLst>
                                          <p:attrName>ppt_x</p:attrName>
                                        </p:attrNameLst>
                                      </p:cBhvr>
                                      <p:tavLst>
                                        <p:tav tm="0">
                                          <p:val>
                                            <p:strVal val="ppt_x"/>
                                          </p:val>
                                        </p:tav>
                                        <p:tav tm="100000">
                                          <p:val>
                                            <p:strVal val="ppt_x"/>
                                          </p:val>
                                        </p:tav>
                                      </p:tavLst>
                                    </p:anim>
                                    <p:anim calcmode="lin" valueType="num">
                                      <p:cBhvr additive="base">
                                        <p:cTn id="101" dur="500"/>
                                        <p:tgtEl>
                                          <p:spTgt spid="1026"/>
                                        </p:tgtEl>
                                        <p:attrNameLst>
                                          <p:attrName>ppt_y</p:attrName>
                                        </p:attrNameLst>
                                      </p:cBhvr>
                                      <p:tavLst>
                                        <p:tav tm="0">
                                          <p:val>
                                            <p:strVal val="ppt_y"/>
                                          </p:val>
                                        </p:tav>
                                        <p:tav tm="100000">
                                          <p:val>
                                            <p:strVal val="1+ppt_h/2"/>
                                          </p:val>
                                        </p:tav>
                                      </p:tavLst>
                                    </p:anim>
                                    <p:set>
                                      <p:cBhvr>
                                        <p:cTn id="102" dur="1" fill="hold">
                                          <p:stCondLst>
                                            <p:cond delay="499"/>
                                          </p:stCondLst>
                                        </p:cTn>
                                        <p:tgtEl>
                                          <p:spTgt spid="102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1+#ppt_h/2"/>
                                          </p:val>
                                        </p:tav>
                                        <p:tav tm="100000">
                                          <p:val>
                                            <p:strVal val="#ppt_y"/>
                                          </p:val>
                                        </p:tav>
                                      </p:tavLst>
                                    </p:anim>
                                  </p:childTnLst>
                                </p:cTn>
                              </p:par>
                              <p:par>
                                <p:cTn id="109" presetID="31" presetClass="entr" presetSubtype="0" fill="hold" nodeType="withEffect">
                                  <p:stCondLst>
                                    <p:cond delay="0"/>
                                  </p:stCondLst>
                                  <p:childTnLst>
                                    <p:set>
                                      <p:cBhvr>
                                        <p:cTn id="110" dur="1" fill="hold">
                                          <p:stCondLst>
                                            <p:cond delay="0"/>
                                          </p:stCondLst>
                                        </p:cTn>
                                        <p:tgtEl>
                                          <p:spTgt spid="1027"/>
                                        </p:tgtEl>
                                        <p:attrNameLst>
                                          <p:attrName>style.visibility</p:attrName>
                                        </p:attrNameLst>
                                      </p:cBhvr>
                                      <p:to>
                                        <p:strVal val="visible"/>
                                      </p:to>
                                    </p:set>
                                    <p:anim calcmode="lin" valueType="num">
                                      <p:cBhvr>
                                        <p:cTn id="111" dur="1000" fill="hold"/>
                                        <p:tgtEl>
                                          <p:spTgt spid="1027"/>
                                        </p:tgtEl>
                                        <p:attrNameLst>
                                          <p:attrName>ppt_w</p:attrName>
                                        </p:attrNameLst>
                                      </p:cBhvr>
                                      <p:tavLst>
                                        <p:tav tm="0">
                                          <p:val>
                                            <p:fltVal val="0"/>
                                          </p:val>
                                        </p:tav>
                                        <p:tav tm="100000">
                                          <p:val>
                                            <p:strVal val="#ppt_w"/>
                                          </p:val>
                                        </p:tav>
                                      </p:tavLst>
                                    </p:anim>
                                    <p:anim calcmode="lin" valueType="num">
                                      <p:cBhvr>
                                        <p:cTn id="112" dur="1000" fill="hold"/>
                                        <p:tgtEl>
                                          <p:spTgt spid="1027"/>
                                        </p:tgtEl>
                                        <p:attrNameLst>
                                          <p:attrName>ppt_h</p:attrName>
                                        </p:attrNameLst>
                                      </p:cBhvr>
                                      <p:tavLst>
                                        <p:tav tm="0">
                                          <p:val>
                                            <p:fltVal val="0"/>
                                          </p:val>
                                        </p:tav>
                                        <p:tav tm="100000">
                                          <p:val>
                                            <p:strVal val="#ppt_h"/>
                                          </p:val>
                                        </p:tav>
                                      </p:tavLst>
                                    </p:anim>
                                    <p:anim calcmode="lin" valueType="num">
                                      <p:cBhvr>
                                        <p:cTn id="113" dur="1000" fill="hold"/>
                                        <p:tgtEl>
                                          <p:spTgt spid="1027"/>
                                        </p:tgtEl>
                                        <p:attrNameLst>
                                          <p:attrName>style.rotation</p:attrName>
                                        </p:attrNameLst>
                                      </p:cBhvr>
                                      <p:tavLst>
                                        <p:tav tm="0">
                                          <p:val>
                                            <p:fltVal val="90"/>
                                          </p:val>
                                        </p:tav>
                                        <p:tav tm="100000">
                                          <p:val>
                                            <p:fltVal val="0"/>
                                          </p:val>
                                        </p:tav>
                                      </p:tavLst>
                                    </p:anim>
                                    <p:animEffect transition="in" filter="fade">
                                      <p:cBhvr>
                                        <p:cTn id="114" dur="1000"/>
                                        <p:tgtEl>
                                          <p:spTgt spid="1027"/>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1027"/>
                                        </p:tgtEl>
                                        <p:attrNameLst>
                                          <p:attrName>ppt_x</p:attrName>
                                        </p:attrNameLst>
                                      </p:cBhvr>
                                      <p:tavLst>
                                        <p:tav tm="0">
                                          <p:val>
                                            <p:strVal val="ppt_x"/>
                                          </p:val>
                                        </p:tav>
                                        <p:tav tm="100000">
                                          <p:val>
                                            <p:strVal val="ppt_x"/>
                                          </p:val>
                                        </p:tav>
                                      </p:tavLst>
                                    </p:anim>
                                    <p:anim calcmode="lin" valueType="num">
                                      <p:cBhvr additive="base">
                                        <p:cTn id="119" dur="500"/>
                                        <p:tgtEl>
                                          <p:spTgt spid="1027"/>
                                        </p:tgtEl>
                                        <p:attrNameLst>
                                          <p:attrName>ppt_y</p:attrName>
                                        </p:attrNameLst>
                                      </p:cBhvr>
                                      <p:tavLst>
                                        <p:tav tm="0">
                                          <p:val>
                                            <p:strVal val="ppt_y"/>
                                          </p:val>
                                        </p:tav>
                                        <p:tav tm="100000">
                                          <p:val>
                                            <p:strVal val="1+ppt_h/2"/>
                                          </p:val>
                                        </p:tav>
                                      </p:tavLst>
                                    </p:anim>
                                    <p:set>
                                      <p:cBhvr>
                                        <p:cTn id="120" dur="1" fill="hold">
                                          <p:stCondLst>
                                            <p:cond delay="499"/>
                                          </p:stCondLst>
                                        </p:cTn>
                                        <p:tgtEl>
                                          <p:spTgt spid="1027"/>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82"/>
                                        </p:tgtEl>
                                        <p:attrNameLst>
                                          <p:attrName>style.visibility</p:attrName>
                                        </p:attrNameLst>
                                      </p:cBhvr>
                                      <p:to>
                                        <p:strVal val="visible"/>
                                      </p:to>
                                    </p:set>
                                    <p:anim calcmode="lin" valueType="num">
                                      <p:cBhvr additive="base">
                                        <p:cTn id="125" dur="500" fill="hold"/>
                                        <p:tgtEl>
                                          <p:spTgt spid="82"/>
                                        </p:tgtEl>
                                        <p:attrNameLst>
                                          <p:attrName>ppt_x</p:attrName>
                                        </p:attrNameLst>
                                      </p:cBhvr>
                                      <p:tavLst>
                                        <p:tav tm="0">
                                          <p:val>
                                            <p:strVal val="#ppt_x"/>
                                          </p:val>
                                        </p:tav>
                                        <p:tav tm="100000">
                                          <p:val>
                                            <p:strVal val="#ppt_x"/>
                                          </p:val>
                                        </p:tav>
                                      </p:tavLst>
                                    </p:anim>
                                    <p:anim calcmode="lin" valueType="num">
                                      <p:cBhvr additive="base">
                                        <p:cTn id="126" dur="500" fill="hold"/>
                                        <p:tgtEl>
                                          <p:spTgt spid="82"/>
                                        </p:tgtEl>
                                        <p:attrNameLst>
                                          <p:attrName>ppt_y</p:attrName>
                                        </p:attrNameLst>
                                      </p:cBhvr>
                                      <p:tavLst>
                                        <p:tav tm="0">
                                          <p:val>
                                            <p:strVal val="1+#ppt_h/2"/>
                                          </p:val>
                                        </p:tav>
                                        <p:tav tm="100000">
                                          <p:val>
                                            <p:strVal val="#ppt_y"/>
                                          </p:val>
                                        </p:tav>
                                      </p:tavLst>
                                    </p:anim>
                                  </p:childTnLst>
                                </p:cTn>
                              </p:par>
                            </p:childTnLst>
                          </p:cTn>
                        </p:par>
                        <p:par>
                          <p:cTn id="127" fill="hold">
                            <p:stCondLst>
                              <p:cond delay="500"/>
                            </p:stCondLst>
                            <p:childTnLst>
                              <p:par>
                                <p:cTn id="128" presetID="31" presetClass="entr" presetSubtype="0" fill="hold" nodeType="afterEffect">
                                  <p:stCondLst>
                                    <p:cond delay="0"/>
                                  </p:stCondLst>
                                  <p:childTnLst>
                                    <p:set>
                                      <p:cBhvr>
                                        <p:cTn id="129" dur="1" fill="hold">
                                          <p:stCondLst>
                                            <p:cond delay="0"/>
                                          </p:stCondLst>
                                        </p:cTn>
                                        <p:tgtEl>
                                          <p:spTgt spid="1028"/>
                                        </p:tgtEl>
                                        <p:attrNameLst>
                                          <p:attrName>style.visibility</p:attrName>
                                        </p:attrNameLst>
                                      </p:cBhvr>
                                      <p:to>
                                        <p:strVal val="visible"/>
                                      </p:to>
                                    </p:set>
                                    <p:anim calcmode="lin" valueType="num">
                                      <p:cBhvr>
                                        <p:cTn id="130" dur="1000" fill="hold"/>
                                        <p:tgtEl>
                                          <p:spTgt spid="1028"/>
                                        </p:tgtEl>
                                        <p:attrNameLst>
                                          <p:attrName>ppt_w</p:attrName>
                                        </p:attrNameLst>
                                      </p:cBhvr>
                                      <p:tavLst>
                                        <p:tav tm="0">
                                          <p:val>
                                            <p:fltVal val="0"/>
                                          </p:val>
                                        </p:tav>
                                        <p:tav tm="100000">
                                          <p:val>
                                            <p:strVal val="#ppt_w"/>
                                          </p:val>
                                        </p:tav>
                                      </p:tavLst>
                                    </p:anim>
                                    <p:anim calcmode="lin" valueType="num">
                                      <p:cBhvr>
                                        <p:cTn id="131" dur="1000" fill="hold"/>
                                        <p:tgtEl>
                                          <p:spTgt spid="1028"/>
                                        </p:tgtEl>
                                        <p:attrNameLst>
                                          <p:attrName>ppt_h</p:attrName>
                                        </p:attrNameLst>
                                      </p:cBhvr>
                                      <p:tavLst>
                                        <p:tav tm="0">
                                          <p:val>
                                            <p:fltVal val="0"/>
                                          </p:val>
                                        </p:tav>
                                        <p:tav tm="100000">
                                          <p:val>
                                            <p:strVal val="#ppt_h"/>
                                          </p:val>
                                        </p:tav>
                                      </p:tavLst>
                                    </p:anim>
                                    <p:anim calcmode="lin" valueType="num">
                                      <p:cBhvr>
                                        <p:cTn id="132" dur="1000" fill="hold"/>
                                        <p:tgtEl>
                                          <p:spTgt spid="1028"/>
                                        </p:tgtEl>
                                        <p:attrNameLst>
                                          <p:attrName>style.rotation</p:attrName>
                                        </p:attrNameLst>
                                      </p:cBhvr>
                                      <p:tavLst>
                                        <p:tav tm="0">
                                          <p:val>
                                            <p:fltVal val="90"/>
                                          </p:val>
                                        </p:tav>
                                        <p:tav tm="100000">
                                          <p:val>
                                            <p:fltVal val="0"/>
                                          </p:val>
                                        </p:tav>
                                      </p:tavLst>
                                    </p:anim>
                                    <p:animEffect transition="in" filter="fade">
                                      <p:cBhvr>
                                        <p:cTn id="133" dur="1000"/>
                                        <p:tgtEl>
                                          <p:spTgt spid="1028"/>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xit" presetSubtype="4" fill="hold" nodeType="clickEffect">
                                  <p:stCondLst>
                                    <p:cond delay="0"/>
                                  </p:stCondLst>
                                  <p:childTnLst>
                                    <p:anim calcmode="lin" valueType="num">
                                      <p:cBhvr additive="base">
                                        <p:cTn id="137" dur="500"/>
                                        <p:tgtEl>
                                          <p:spTgt spid="1028"/>
                                        </p:tgtEl>
                                        <p:attrNameLst>
                                          <p:attrName>ppt_x</p:attrName>
                                        </p:attrNameLst>
                                      </p:cBhvr>
                                      <p:tavLst>
                                        <p:tav tm="0">
                                          <p:val>
                                            <p:strVal val="ppt_x"/>
                                          </p:val>
                                        </p:tav>
                                        <p:tav tm="100000">
                                          <p:val>
                                            <p:strVal val="ppt_x"/>
                                          </p:val>
                                        </p:tav>
                                      </p:tavLst>
                                    </p:anim>
                                    <p:anim calcmode="lin" valueType="num">
                                      <p:cBhvr additive="base">
                                        <p:cTn id="138" dur="500"/>
                                        <p:tgtEl>
                                          <p:spTgt spid="1028"/>
                                        </p:tgtEl>
                                        <p:attrNameLst>
                                          <p:attrName>ppt_y</p:attrName>
                                        </p:attrNameLst>
                                      </p:cBhvr>
                                      <p:tavLst>
                                        <p:tav tm="0">
                                          <p:val>
                                            <p:strVal val="ppt_y"/>
                                          </p:val>
                                        </p:tav>
                                        <p:tav tm="100000">
                                          <p:val>
                                            <p:strVal val="1+ppt_h/2"/>
                                          </p:val>
                                        </p:tav>
                                      </p:tavLst>
                                    </p:anim>
                                    <p:set>
                                      <p:cBhvr>
                                        <p:cTn id="139" dur="1" fill="hold">
                                          <p:stCondLst>
                                            <p:cond delay="499"/>
                                          </p:stCondLst>
                                        </p:cTn>
                                        <p:tgtEl>
                                          <p:spTgt spid="10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85"/>
                                        </p:tgtEl>
                                        <p:attrNameLst>
                                          <p:attrName>style.visibility</p:attrName>
                                        </p:attrNameLst>
                                      </p:cBhvr>
                                      <p:to>
                                        <p:strVal val="visible"/>
                                      </p:to>
                                    </p:set>
                                    <p:anim calcmode="lin" valueType="num">
                                      <p:cBhvr additive="base">
                                        <p:cTn id="144" dur="500" fill="hold"/>
                                        <p:tgtEl>
                                          <p:spTgt spid="85"/>
                                        </p:tgtEl>
                                        <p:attrNameLst>
                                          <p:attrName>ppt_x</p:attrName>
                                        </p:attrNameLst>
                                      </p:cBhvr>
                                      <p:tavLst>
                                        <p:tav tm="0">
                                          <p:val>
                                            <p:strVal val="#ppt_x"/>
                                          </p:val>
                                        </p:tav>
                                        <p:tav tm="100000">
                                          <p:val>
                                            <p:strVal val="#ppt_x"/>
                                          </p:val>
                                        </p:tav>
                                      </p:tavLst>
                                    </p:anim>
                                    <p:anim calcmode="lin" valueType="num">
                                      <p:cBhvr additive="base">
                                        <p:cTn id="145" dur="500" fill="hold"/>
                                        <p:tgtEl>
                                          <p:spTgt spid="85"/>
                                        </p:tgtEl>
                                        <p:attrNameLst>
                                          <p:attrName>ppt_y</p:attrName>
                                        </p:attrNameLst>
                                      </p:cBhvr>
                                      <p:tavLst>
                                        <p:tav tm="0">
                                          <p:val>
                                            <p:strVal val="1+#ppt_h/2"/>
                                          </p:val>
                                        </p:tav>
                                        <p:tav tm="100000">
                                          <p:val>
                                            <p:strVal val="#ppt_y"/>
                                          </p:val>
                                        </p:tav>
                                      </p:tavLst>
                                    </p:anim>
                                  </p:childTnLst>
                                </p:cTn>
                              </p:par>
                            </p:childTnLst>
                          </p:cTn>
                        </p:par>
                        <p:par>
                          <p:cTn id="146" fill="hold">
                            <p:stCondLst>
                              <p:cond delay="500"/>
                            </p:stCondLst>
                            <p:childTnLst>
                              <p:par>
                                <p:cTn id="147" presetID="31" presetClass="entr" presetSubtype="0" fill="hold" nodeType="afterEffect">
                                  <p:stCondLst>
                                    <p:cond delay="0"/>
                                  </p:stCondLst>
                                  <p:childTnLst>
                                    <p:set>
                                      <p:cBhvr>
                                        <p:cTn id="148" dur="1" fill="hold">
                                          <p:stCondLst>
                                            <p:cond delay="0"/>
                                          </p:stCondLst>
                                        </p:cTn>
                                        <p:tgtEl>
                                          <p:spTgt spid="1029"/>
                                        </p:tgtEl>
                                        <p:attrNameLst>
                                          <p:attrName>style.visibility</p:attrName>
                                        </p:attrNameLst>
                                      </p:cBhvr>
                                      <p:to>
                                        <p:strVal val="visible"/>
                                      </p:to>
                                    </p:set>
                                    <p:anim calcmode="lin" valueType="num">
                                      <p:cBhvr>
                                        <p:cTn id="149" dur="1000" fill="hold"/>
                                        <p:tgtEl>
                                          <p:spTgt spid="1029"/>
                                        </p:tgtEl>
                                        <p:attrNameLst>
                                          <p:attrName>ppt_w</p:attrName>
                                        </p:attrNameLst>
                                      </p:cBhvr>
                                      <p:tavLst>
                                        <p:tav tm="0">
                                          <p:val>
                                            <p:fltVal val="0"/>
                                          </p:val>
                                        </p:tav>
                                        <p:tav tm="100000">
                                          <p:val>
                                            <p:strVal val="#ppt_w"/>
                                          </p:val>
                                        </p:tav>
                                      </p:tavLst>
                                    </p:anim>
                                    <p:anim calcmode="lin" valueType="num">
                                      <p:cBhvr>
                                        <p:cTn id="150" dur="1000" fill="hold"/>
                                        <p:tgtEl>
                                          <p:spTgt spid="1029"/>
                                        </p:tgtEl>
                                        <p:attrNameLst>
                                          <p:attrName>ppt_h</p:attrName>
                                        </p:attrNameLst>
                                      </p:cBhvr>
                                      <p:tavLst>
                                        <p:tav tm="0">
                                          <p:val>
                                            <p:fltVal val="0"/>
                                          </p:val>
                                        </p:tav>
                                        <p:tav tm="100000">
                                          <p:val>
                                            <p:strVal val="#ppt_h"/>
                                          </p:val>
                                        </p:tav>
                                      </p:tavLst>
                                    </p:anim>
                                    <p:anim calcmode="lin" valueType="num">
                                      <p:cBhvr>
                                        <p:cTn id="151" dur="1000" fill="hold"/>
                                        <p:tgtEl>
                                          <p:spTgt spid="1029"/>
                                        </p:tgtEl>
                                        <p:attrNameLst>
                                          <p:attrName>style.rotation</p:attrName>
                                        </p:attrNameLst>
                                      </p:cBhvr>
                                      <p:tavLst>
                                        <p:tav tm="0">
                                          <p:val>
                                            <p:fltVal val="90"/>
                                          </p:val>
                                        </p:tav>
                                        <p:tav tm="100000">
                                          <p:val>
                                            <p:fltVal val="0"/>
                                          </p:val>
                                        </p:tav>
                                      </p:tavLst>
                                    </p:anim>
                                    <p:animEffect transition="in" filter="fade">
                                      <p:cBhvr>
                                        <p:cTn id="152" dur="1000"/>
                                        <p:tgtEl>
                                          <p:spTgt spid="1029"/>
                                        </p:tgtEl>
                                      </p:cBhvr>
                                    </p:animEffect>
                                  </p:childTnLst>
                                </p:cTn>
                              </p:par>
                            </p:childTnLst>
                          </p:cTn>
                        </p:par>
                      </p:childTnLst>
                    </p:cTn>
                  </p:par>
                  <p:par>
                    <p:cTn id="153" fill="hold">
                      <p:stCondLst>
                        <p:cond delay="indefinite"/>
                      </p:stCondLst>
                      <p:childTnLst>
                        <p:par>
                          <p:cTn id="154" fill="hold">
                            <p:stCondLst>
                              <p:cond delay="0"/>
                            </p:stCondLst>
                            <p:childTnLst>
                              <p:par>
                                <p:cTn id="155" presetID="2" presetClass="exit" presetSubtype="4" fill="hold" nodeType="clickEffect">
                                  <p:stCondLst>
                                    <p:cond delay="0"/>
                                  </p:stCondLst>
                                  <p:childTnLst>
                                    <p:anim calcmode="lin" valueType="num">
                                      <p:cBhvr additive="base">
                                        <p:cTn id="156" dur="500"/>
                                        <p:tgtEl>
                                          <p:spTgt spid="1029"/>
                                        </p:tgtEl>
                                        <p:attrNameLst>
                                          <p:attrName>ppt_x</p:attrName>
                                        </p:attrNameLst>
                                      </p:cBhvr>
                                      <p:tavLst>
                                        <p:tav tm="0">
                                          <p:val>
                                            <p:strVal val="ppt_x"/>
                                          </p:val>
                                        </p:tav>
                                        <p:tav tm="100000">
                                          <p:val>
                                            <p:strVal val="ppt_x"/>
                                          </p:val>
                                        </p:tav>
                                      </p:tavLst>
                                    </p:anim>
                                    <p:anim calcmode="lin" valueType="num">
                                      <p:cBhvr additive="base">
                                        <p:cTn id="157" dur="500"/>
                                        <p:tgtEl>
                                          <p:spTgt spid="1029"/>
                                        </p:tgtEl>
                                        <p:attrNameLst>
                                          <p:attrName>ppt_y</p:attrName>
                                        </p:attrNameLst>
                                      </p:cBhvr>
                                      <p:tavLst>
                                        <p:tav tm="0">
                                          <p:val>
                                            <p:strVal val="ppt_y"/>
                                          </p:val>
                                        </p:tav>
                                        <p:tav tm="100000">
                                          <p:val>
                                            <p:strVal val="1+ppt_h/2"/>
                                          </p:val>
                                        </p:tav>
                                      </p:tavLst>
                                    </p:anim>
                                    <p:set>
                                      <p:cBhvr>
                                        <p:cTn id="158" dur="1" fill="hold">
                                          <p:stCondLst>
                                            <p:cond delay="499"/>
                                          </p:stCondLst>
                                        </p:cTn>
                                        <p:tgtEl>
                                          <p:spTgt spid="1029"/>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84"/>
                                        </p:tgtEl>
                                        <p:attrNameLst>
                                          <p:attrName>style.visibility</p:attrName>
                                        </p:attrNameLst>
                                      </p:cBhvr>
                                      <p:to>
                                        <p:strVal val="visible"/>
                                      </p:to>
                                    </p:set>
                                    <p:anim calcmode="lin" valueType="num">
                                      <p:cBhvr additive="base">
                                        <p:cTn id="163" dur="500" fill="hold"/>
                                        <p:tgtEl>
                                          <p:spTgt spid="84"/>
                                        </p:tgtEl>
                                        <p:attrNameLst>
                                          <p:attrName>ppt_x</p:attrName>
                                        </p:attrNameLst>
                                      </p:cBhvr>
                                      <p:tavLst>
                                        <p:tav tm="0">
                                          <p:val>
                                            <p:strVal val="#ppt_x"/>
                                          </p:val>
                                        </p:tav>
                                        <p:tav tm="100000">
                                          <p:val>
                                            <p:strVal val="#ppt_x"/>
                                          </p:val>
                                        </p:tav>
                                      </p:tavLst>
                                    </p:anim>
                                    <p:anim calcmode="lin" valueType="num">
                                      <p:cBhvr additive="base">
                                        <p:cTn id="16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31" presetClass="entr" presetSubtype="0" fill="hold" nodeType="clickEffect">
                                  <p:stCondLst>
                                    <p:cond delay="0"/>
                                  </p:stCondLst>
                                  <p:childTnLst>
                                    <p:set>
                                      <p:cBhvr>
                                        <p:cTn id="168" dur="1" fill="hold">
                                          <p:stCondLst>
                                            <p:cond delay="0"/>
                                          </p:stCondLst>
                                        </p:cTn>
                                        <p:tgtEl>
                                          <p:spTgt spid="1030"/>
                                        </p:tgtEl>
                                        <p:attrNameLst>
                                          <p:attrName>style.visibility</p:attrName>
                                        </p:attrNameLst>
                                      </p:cBhvr>
                                      <p:to>
                                        <p:strVal val="visible"/>
                                      </p:to>
                                    </p:set>
                                    <p:anim calcmode="lin" valueType="num">
                                      <p:cBhvr>
                                        <p:cTn id="169" dur="1000" fill="hold"/>
                                        <p:tgtEl>
                                          <p:spTgt spid="1030"/>
                                        </p:tgtEl>
                                        <p:attrNameLst>
                                          <p:attrName>ppt_w</p:attrName>
                                        </p:attrNameLst>
                                      </p:cBhvr>
                                      <p:tavLst>
                                        <p:tav tm="0">
                                          <p:val>
                                            <p:fltVal val="0"/>
                                          </p:val>
                                        </p:tav>
                                        <p:tav tm="100000">
                                          <p:val>
                                            <p:strVal val="#ppt_w"/>
                                          </p:val>
                                        </p:tav>
                                      </p:tavLst>
                                    </p:anim>
                                    <p:anim calcmode="lin" valueType="num">
                                      <p:cBhvr>
                                        <p:cTn id="170" dur="1000" fill="hold"/>
                                        <p:tgtEl>
                                          <p:spTgt spid="1030"/>
                                        </p:tgtEl>
                                        <p:attrNameLst>
                                          <p:attrName>ppt_h</p:attrName>
                                        </p:attrNameLst>
                                      </p:cBhvr>
                                      <p:tavLst>
                                        <p:tav tm="0">
                                          <p:val>
                                            <p:fltVal val="0"/>
                                          </p:val>
                                        </p:tav>
                                        <p:tav tm="100000">
                                          <p:val>
                                            <p:strVal val="#ppt_h"/>
                                          </p:val>
                                        </p:tav>
                                      </p:tavLst>
                                    </p:anim>
                                    <p:anim calcmode="lin" valueType="num">
                                      <p:cBhvr>
                                        <p:cTn id="171" dur="1000" fill="hold"/>
                                        <p:tgtEl>
                                          <p:spTgt spid="1030"/>
                                        </p:tgtEl>
                                        <p:attrNameLst>
                                          <p:attrName>style.rotation</p:attrName>
                                        </p:attrNameLst>
                                      </p:cBhvr>
                                      <p:tavLst>
                                        <p:tav tm="0">
                                          <p:val>
                                            <p:fltVal val="90"/>
                                          </p:val>
                                        </p:tav>
                                        <p:tav tm="100000">
                                          <p:val>
                                            <p:fltVal val="0"/>
                                          </p:val>
                                        </p:tav>
                                      </p:tavLst>
                                    </p:anim>
                                    <p:animEffect transition="in" filter="fade">
                                      <p:cBhvr>
                                        <p:cTn id="172" dur="1000"/>
                                        <p:tgtEl>
                                          <p:spTgt spid="1030"/>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xit" presetSubtype="4" fill="hold" nodeType="clickEffect">
                                  <p:stCondLst>
                                    <p:cond delay="0"/>
                                  </p:stCondLst>
                                  <p:childTnLst>
                                    <p:anim calcmode="lin" valueType="num">
                                      <p:cBhvr additive="base">
                                        <p:cTn id="176" dur="500"/>
                                        <p:tgtEl>
                                          <p:spTgt spid="1030"/>
                                        </p:tgtEl>
                                        <p:attrNameLst>
                                          <p:attrName>ppt_x</p:attrName>
                                        </p:attrNameLst>
                                      </p:cBhvr>
                                      <p:tavLst>
                                        <p:tav tm="0">
                                          <p:val>
                                            <p:strVal val="ppt_x"/>
                                          </p:val>
                                        </p:tav>
                                        <p:tav tm="100000">
                                          <p:val>
                                            <p:strVal val="ppt_x"/>
                                          </p:val>
                                        </p:tav>
                                      </p:tavLst>
                                    </p:anim>
                                    <p:anim calcmode="lin" valueType="num">
                                      <p:cBhvr additive="base">
                                        <p:cTn id="177" dur="500"/>
                                        <p:tgtEl>
                                          <p:spTgt spid="1030"/>
                                        </p:tgtEl>
                                        <p:attrNameLst>
                                          <p:attrName>ppt_y</p:attrName>
                                        </p:attrNameLst>
                                      </p:cBhvr>
                                      <p:tavLst>
                                        <p:tav tm="0">
                                          <p:val>
                                            <p:strVal val="ppt_y"/>
                                          </p:val>
                                        </p:tav>
                                        <p:tav tm="100000">
                                          <p:val>
                                            <p:strVal val="1+ppt_h/2"/>
                                          </p:val>
                                        </p:tav>
                                      </p:tavLst>
                                    </p:anim>
                                    <p:set>
                                      <p:cBhvr>
                                        <p:cTn id="178"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2" grpId="0" animBg="1"/>
      <p:bldP spid="213" grpId="0" animBg="1"/>
      <p:bldP spid="81" grpId="0"/>
      <p:bldP spid="82" grpId="0"/>
      <p:bldP spid="84" grpId="0"/>
      <p:bldP spid="85" grpId="0"/>
      <p:bldP spid="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grpSp>
        <p:nvGrpSpPr>
          <p:cNvPr id="73" name="Group 11"/>
          <p:cNvGrpSpPr>
            <a:grpSpLocks/>
          </p:cNvGrpSpPr>
          <p:nvPr/>
        </p:nvGrpSpPr>
        <p:grpSpPr bwMode="auto">
          <a:xfrm>
            <a:off x="2842592" y="698500"/>
            <a:ext cx="381000" cy="381000"/>
            <a:chOff x="2078" y="1680"/>
            <a:chExt cx="1615" cy="1615"/>
          </a:xfrm>
        </p:grpSpPr>
        <p:sp>
          <p:nvSpPr>
            <p:cNvPr id="7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3" name="Ruban courbé vers le bas 82"/>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17/18</a:t>
            </a:r>
            <a:endParaRPr lang="fr-FR" sz="1200" b="1" dirty="0">
              <a:solidFill>
                <a:schemeClr val="tx1">
                  <a:lumMod val="95000"/>
                  <a:lumOff val="5000"/>
                </a:schemeClr>
              </a:solidFill>
            </a:endParaRPr>
          </a:p>
        </p:txBody>
      </p:sp>
      <p:sp>
        <p:nvSpPr>
          <p:cNvPr id="148"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49" name="AutoShape 10"/>
          <p:cNvSpPr>
            <a:spLocks noChangeArrowheads="1"/>
          </p:cNvSpPr>
          <p:nvPr/>
        </p:nvSpPr>
        <p:spPr bwMode="gray">
          <a:xfrm>
            <a:off x="320204" y="4886424"/>
            <a:ext cx="1587500" cy="5588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Réalisation </a:t>
            </a:r>
            <a:endParaRPr lang="fr-FR" sz="1400" b="1" dirty="0">
              <a:solidFill>
                <a:schemeClr val="accent1">
                  <a:lumMod val="50000"/>
                </a:schemeClr>
              </a:solidFill>
              <a:latin typeface="Cambria Math" pitchFamily="18" charset="0"/>
              <a:ea typeface="Cambria Math" pitchFamily="18" charset="0"/>
            </a:endParaRPr>
          </a:p>
        </p:txBody>
      </p:sp>
      <p:grpSp>
        <p:nvGrpSpPr>
          <p:cNvPr id="150" name="Group 11"/>
          <p:cNvGrpSpPr>
            <a:grpSpLocks/>
          </p:cNvGrpSpPr>
          <p:nvPr/>
        </p:nvGrpSpPr>
        <p:grpSpPr bwMode="auto">
          <a:xfrm>
            <a:off x="2704" y="4981674"/>
            <a:ext cx="381000" cy="419100"/>
            <a:chOff x="2078" y="1680"/>
            <a:chExt cx="1615" cy="1615"/>
          </a:xfrm>
        </p:grpSpPr>
        <p:sp>
          <p:nvSpPr>
            <p:cNvPr id="15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57" name="AutoShape 6"/>
          <p:cNvSpPr>
            <a:spLocks noChangeArrowheads="1"/>
          </p:cNvSpPr>
          <p:nvPr/>
        </p:nvSpPr>
        <p:spPr bwMode="gray">
          <a:xfrm>
            <a:off x="304800" y="184482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158" name="Group 32"/>
          <p:cNvGrpSpPr>
            <a:grpSpLocks/>
          </p:cNvGrpSpPr>
          <p:nvPr/>
        </p:nvGrpSpPr>
        <p:grpSpPr bwMode="auto">
          <a:xfrm>
            <a:off x="0" y="2438400"/>
            <a:ext cx="381000" cy="381000"/>
            <a:chOff x="2078" y="1680"/>
            <a:chExt cx="1615" cy="1615"/>
          </a:xfrm>
        </p:grpSpPr>
        <p:sp>
          <p:nvSpPr>
            <p:cNvPr id="1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5" name="Group 32"/>
          <p:cNvGrpSpPr>
            <a:grpSpLocks/>
          </p:cNvGrpSpPr>
          <p:nvPr/>
        </p:nvGrpSpPr>
        <p:grpSpPr bwMode="auto">
          <a:xfrm>
            <a:off x="0" y="1951187"/>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173" name="Group 32"/>
          <p:cNvGrpSpPr>
            <a:grpSpLocks/>
          </p:cNvGrpSpPr>
          <p:nvPr/>
        </p:nvGrpSpPr>
        <p:grpSpPr bwMode="auto">
          <a:xfrm>
            <a:off x="0" y="2959299"/>
            <a:ext cx="381000" cy="381000"/>
            <a:chOff x="2078" y="1680"/>
            <a:chExt cx="1615" cy="1615"/>
          </a:xfrm>
        </p:grpSpPr>
        <p:sp>
          <p:nvSpPr>
            <p:cNvPr id="17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0" name="AutoShape 6"/>
          <p:cNvSpPr>
            <a:spLocks noChangeArrowheads="1"/>
          </p:cNvSpPr>
          <p:nvPr/>
        </p:nvSpPr>
        <p:spPr bwMode="gray">
          <a:xfrm>
            <a:off x="304800" y="335699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81" name="AutoShape 6"/>
          <p:cNvSpPr>
            <a:spLocks noChangeArrowheads="1"/>
          </p:cNvSpPr>
          <p:nvPr/>
        </p:nvSpPr>
        <p:spPr bwMode="gray">
          <a:xfrm>
            <a:off x="304800" y="436510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182" name="Group 32"/>
          <p:cNvGrpSpPr>
            <a:grpSpLocks/>
          </p:cNvGrpSpPr>
          <p:nvPr/>
        </p:nvGrpSpPr>
        <p:grpSpPr bwMode="auto">
          <a:xfrm>
            <a:off x="0" y="3463355"/>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9" name="Group 32"/>
          <p:cNvGrpSpPr>
            <a:grpSpLocks/>
          </p:cNvGrpSpPr>
          <p:nvPr/>
        </p:nvGrpSpPr>
        <p:grpSpPr bwMode="auto">
          <a:xfrm>
            <a:off x="0" y="4471467"/>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96"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97" name="Group 32"/>
          <p:cNvGrpSpPr>
            <a:grpSpLocks/>
          </p:cNvGrpSpPr>
          <p:nvPr/>
        </p:nvGrpSpPr>
        <p:grpSpPr bwMode="auto">
          <a:xfrm>
            <a:off x="6350" y="5619651"/>
            <a:ext cx="381000" cy="381000"/>
            <a:chOff x="2078" y="1680"/>
            <a:chExt cx="1615" cy="1615"/>
          </a:xfrm>
        </p:grpSpPr>
        <p:sp>
          <p:nvSpPr>
            <p:cNvPr id="19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4" name="AutoShape 6"/>
          <p:cNvSpPr>
            <a:spLocks noChangeArrowheads="1"/>
          </p:cNvSpPr>
          <p:nvPr/>
        </p:nvSpPr>
        <p:spPr bwMode="gray">
          <a:xfrm>
            <a:off x="307504" y="386104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05" name="Group 32"/>
          <p:cNvGrpSpPr>
            <a:grpSpLocks/>
          </p:cNvGrpSpPr>
          <p:nvPr/>
        </p:nvGrpSpPr>
        <p:grpSpPr bwMode="auto">
          <a:xfrm>
            <a:off x="2704" y="3967411"/>
            <a:ext cx="381000" cy="381000"/>
            <a:chOff x="2078" y="1680"/>
            <a:chExt cx="1615" cy="1615"/>
          </a:xfrm>
        </p:grpSpPr>
        <p:sp>
          <p:nvSpPr>
            <p:cNvPr id="20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1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Réalisation			[4/4] </a:t>
            </a:r>
            <a:endParaRPr lang="fr-FR" sz="2400" b="1" dirty="0">
              <a:solidFill>
                <a:schemeClr val="tx2"/>
              </a:solidFill>
              <a:latin typeface="Cambria Math" pitchFamily="18" charset="0"/>
              <a:ea typeface="Cambria Math" pitchFamily="18" charset="0"/>
            </a:endParaRPr>
          </a:p>
        </p:txBody>
      </p:sp>
      <p:sp>
        <p:nvSpPr>
          <p:cNvPr id="81" name="AutoShape 10"/>
          <p:cNvSpPr>
            <a:spLocks noChangeArrowheads="1"/>
          </p:cNvSpPr>
          <p:nvPr/>
        </p:nvSpPr>
        <p:spPr bwMode="gray">
          <a:xfrm>
            <a:off x="3972487" y="3581400"/>
            <a:ext cx="2973094" cy="4572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Démonstration </a:t>
            </a:r>
            <a:endParaRPr lang="fr-FR"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endParaRPr>
          </a:p>
        </p:txBody>
      </p:sp>
      <p:sp>
        <p:nvSpPr>
          <p:cNvPr id="82"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spTree>
    <p:extLst>
      <p:ext uri="{BB962C8B-B14F-4D97-AF65-F5344CB8AC3E}">
        <p14:creationId xmlns:p14="http://schemas.microsoft.com/office/powerpoint/2010/main" val="24879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290">
                                          <p:stCondLst>
                                            <p:cond delay="0"/>
                                          </p:stCondLst>
                                        </p:cTn>
                                        <p:tgtEl>
                                          <p:spTgt spid="73"/>
                                        </p:tgtEl>
                                      </p:cBhvr>
                                    </p:animEffect>
                                    <p:anim calcmode="lin" valueType="num">
                                      <p:cBhvr>
                                        <p:cTn id="8"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13" dur="13">
                                          <p:stCondLst>
                                            <p:cond delay="325"/>
                                          </p:stCondLst>
                                        </p:cTn>
                                        <p:tgtEl>
                                          <p:spTgt spid="73"/>
                                        </p:tgtEl>
                                      </p:cBhvr>
                                      <p:to x="100000" y="60000"/>
                                    </p:animScale>
                                    <p:animScale>
                                      <p:cBhvr>
                                        <p:cTn id="14" dur="83" decel="50000">
                                          <p:stCondLst>
                                            <p:cond delay="338"/>
                                          </p:stCondLst>
                                        </p:cTn>
                                        <p:tgtEl>
                                          <p:spTgt spid="73"/>
                                        </p:tgtEl>
                                      </p:cBhvr>
                                      <p:to x="100000" y="100000"/>
                                    </p:animScale>
                                    <p:animScale>
                                      <p:cBhvr>
                                        <p:cTn id="15" dur="13">
                                          <p:stCondLst>
                                            <p:cond delay="656"/>
                                          </p:stCondLst>
                                        </p:cTn>
                                        <p:tgtEl>
                                          <p:spTgt spid="73"/>
                                        </p:tgtEl>
                                      </p:cBhvr>
                                      <p:to x="100000" y="80000"/>
                                    </p:animScale>
                                    <p:animScale>
                                      <p:cBhvr>
                                        <p:cTn id="16" dur="83" decel="50000">
                                          <p:stCondLst>
                                            <p:cond delay="669"/>
                                          </p:stCondLst>
                                        </p:cTn>
                                        <p:tgtEl>
                                          <p:spTgt spid="73"/>
                                        </p:tgtEl>
                                      </p:cBhvr>
                                      <p:to x="100000" y="100000"/>
                                    </p:animScale>
                                    <p:animScale>
                                      <p:cBhvr>
                                        <p:cTn id="17" dur="13">
                                          <p:stCondLst>
                                            <p:cond delay="821"/>
                                          </p:stCondLst>
                                        </p:cTn>
                                        <p:tgtEl>
                                          <p:spTgt spid="73"/>
                                        </p:tgtEl>
                                      </p:cBhvr>
                                      <p:to x="100000" y="90000"/>
                                    </p:animScale>
                                    <p:animScale>
                                      <p:cBhvr>
                                        <p:cTn id="18" dur="83" decel="50000">
                                          <p:stCondLst>
                                            <p:cond delay="834"/>
                                          </p:stCondLst>
                                        </p:cTn>
                                        <p:tgtEl>
                                          <p:spTgt spid="73"/>
                                        </p:tgtEl>
                                      </p:cBhvr>
                                      <p:to x="100000" y="100000"/>
                                    </p:animScale>
                                    <p:animScale>
                                      <p:cBhvr>
                                        <p:cTn id="19" dur="13">
                                          <p:stCondLst>
                                            <p:cond delay="904"/>
                                          </p:stCondLst>
                                        </p:cTn>
                                        <p:tgtEl>
                                          <p:spTgt spid="73"/>
                                        </p:tgtEl>
                                      </p:cBhvr>
                                      <p:to x="100000" y="95000"/>
                                    </p:animScale>
                                    <p:animScale>
                                      <p:cBhvr>
                                        <p:cTn id="20" dur="83" decel="50000">
                                          <p:stCondLst>
                                            <p:cond delay="917"/>
                                          </p:stCondLst>
                                        </p:cTn>
                                        <p:tgtEl>
                                          <p:spTgt spid="73"/>
                                        </p:tgtEl>
                                      </p:cBhvr>
                                      <p:to x="100000" y="100000"/>
                                    </p:animScale>
                                  </p:childTnLst>
                                </p:cTn>
                              </p:par>
                            </p:childTnLst>
                          </p:cTn>
                        </p:par>
                        <p:par>
                          <p:cTn id="21" fill="hold">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73"/>
                                        </p:tgtEl>
                                      </p:cBhvr>
                                    </p:animEffect>
                                    <p:animScale>
                                      <p:cBhvr>
                                        <p:cTn id="24" dur="250" autoRev="1" fill="hold"/>
                                        <p:tgtEl>
                                          <p:spTgt spid="73"/>
                                        </p:tgtEl>
                                      </p:cBhvr>
                                      <p:by x="105000" y="105000"/>
                                    </p:animScale>
                                  </p:childTnLst>
                                </p:cTn>
                              </p:par>
                              <p:par>
                                <p:cTn id="25" presetID="26"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down)">
                                      <p:cBhvr>
                                        <p:cTn id="27" dur="290">
                                          <p:stCondLst>
                                            <p:cond delay="0"/>
                                          </p:stCondLst>
                                        </p:cTn>
                                        <p:tgtEl>
                                          <p:spTgt spid="149"/>
                                        </p:tgtEl>
                                      </p:cBhvr>
                                    </p:animEffect>
                                    <p:anim calcmode="lin" valueType="num">
                                      <p:cBhvr>
                                        <p:cTn id="28" dur="911" tmFilter="0,0; 0.14,0.36; 0.43,0.73; 0.71,0.91; 1.0,1.0">
                                          <p:stCondLst>
                                            <p:cond delay="0"/>
                                          </p:stCondLst>
                                        </p:cTn>
                                        <p:tgtEl>
                                          <p:spTgt spid="149"/>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149"/>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149"/>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149"/>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149"/>
                                        </p:tgtEl>
                                        <p:attrNameLst>
                                          <p:attrName>ppt_y</p:attrName>
                                        </p:attrNameLst>
                                      </p:cBhvr>
                                      <p:tavLst>
                                        <p:tav tm="0" fmla="#ppt_y-sin(pi*$)/81">
                                          <p:val>
                                            <p:fltVal val="0"/>
                                          </p:val>
                                        </p:tav>
                                        <p:tav tm="100000">
                                          <p:val>
                                            <p:fltVal val="1"/>
                                          </p:val>
                                        </p:tav>
                                      </p:tavLst>
                                    </p:anim>
                                    <p:animScale>
                                      <p:cBhvr>
                                        <p:cTn id="33" dur="13">
                                          <p:stCondLst>
                                            <p:cond delay="325"/>
                                          </p:stCondLst>
                                        </p:cTn>
                                        <p:tgtEl>
                                          <p:spTgt spid="149"/>
                                        </p:tgtEl>
                                      </p:cBhvr>
                                      <p:to x="100000" y="60000"/>
                                    </p:animScale>
                                    <p:animScale>
                                      <p:cBhvr>
                                        <p:cTn id="34" dur="83" decel="50000">
                                          <p:stCondLst>
                                            <p:cond delay="338"/>
                                          </p:stCondLst>
                                        </p:cTn>
                                        <p:tgtEl>
                                          <p:spTgt spid="149"/>
                                        </p:tgtEl>
                                      </p:cBhvr>
                                      <p:to x="100000" y="100000"/>
                                    </p:animScale>
                                    <p:animScale>
                                      <p:cBhvr>
                                        <p:cTn id="35" dur="13">
                                          <p:stCondLst>
                                            <p:cond delay="656"/>
                                          </p:stCondLst>
                                        </p:cTn>
                                        <p:tgtEl>
                                          <p:spTgt spid="149"/>
                                        </p:tgtEl>
                                      </p:cBhvr>
                                      <p:to x="100000" y="80000"/>
                                    </p:animScale>
                                    <p:animScale>
                                      <p:cBhvr>
                                        <p:cTn id="36" dur="83" decel="50000">
                                          <p:stCondLst>
                                            <p:cond delay="669"/>
                                          </p:stCondLst>
                                        </p:cTn>
                                        <p:tgtEl>
                                          <p:spTgt spid="149"/>
                                        </p:tgtEl>
                                      </p:cBhvr>
                                      <p:to x="100000" y="100000"/>
                                    </p:animScale>
                                    <p:animScale>
                                      <p:cBhvr>
                                        <p:cTn id="37" dur="13">
                                          <p:stCondLst>
                                            <p:cond delay="821"/>
                                          </p:stCondLst>
                                        </p:cTn>
                                        <p:tgtEl>
                                          <p:spTgt spid="149"/>
                                        </p:tgtEl>
                                      </p:cBhvr>
                                      <p:to x="100000" y="90000"/>
                                    </p:animScale>
                                    <p:animScale>
                                      <p:cBhvr>
                                        <p:cTn id="38" dur="83" decel="50000">
                                          <p:stCondLst>
                                            <p:cond delay="834"/>
                                          </p:stCondLst>
                                        </p:cTn>
                                        <p:tgtEl>
                                          <p:spTgt spid="149"/>
                                        </p:tgtEl>
                                      </p:cBhvr>
                                      <p:to x="100000" y="100000"/>
                                    </p:animScale>
                                    <p:animScale>
                                      <p:cBhvr>
                                        <p:cTn id="39" dur="13">
                                          <p:stCondLst>
                                            <p:cond delay="904"/>
                                          </p:stCondLst>
                                        </p:cTn>
                                        <p:tgtEl>
                                          <p:spTgt spid="149"/>
                                        </p:tgtEl>
                                      </p:cBhvr>
                                      <p:to x="100000" y="95000"/>
                                    </p:animScale>
                                    <p:animScale>
                                      <p:cBhvr>
                                        <p:cTn id="40" dur="83" decel="50000">
                                          <p:stCondLst>
                                            <p:cond delay="917"/>
                                          </p:stCondLst>
                                        </p:cTn>
                                        <p:tgtEl>
                                          <p:spTgt spid="149"/>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animEffect transition="in" filter="wipe(down)">
                                      <p:cBhvr>
                                        <p:cTn id="43" dur="290">
                                          <p:stCondLst>
                                            <p:cond delay="0"/>
                                          </p:stCondLst>
                                        </p:cTn>
                                        <p:tgtEl>
                                          <p:spTgt spid="150"/>
                                        </p:tgtEl>
                                      </p:cBhvr>
                                    </p:animEffect>
                                    <p:anim calcmode="lin" valueType="num">
                                      <p:cBhvr>
                                        <p:cTn id="44"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49" dur="13">
                                          <p:stCondLst>
                                            <p:cond delay="325"/>
                                          </p:stCondLst>
                                        </p:cTn>
                                        <p:tgtEl>
                                          <p:spTgt spid="150"/>
                                        </p:tgtEl>
                                      </p:cBhvr>
                                      <p:to x="100000" y="60000"/>
                                    </p:animScale>
                                    <p:animScale>
                                      <p:cBhvr>
                                        <p:cTn id="50" dur="83" decel="50000">
                                          <p:stCondLst>
                                            <p:cond delay="338"/>
                                          </p:stCondLst>
                                        </p:cTn>
                                        <p:tgtEl>
                                          <p:spTgt spid="150"/>
                                        </p:tgtEl>
                                      </p:cBhvr>
                                      <p:to x="100000" y="100000"/>
                                    </p:animScale>
                                    <p:animScale>
                                      <p:cBhvr>
                                        <p:cTn id="51" dur="13">
                                          <p:stCondLst>
                                            <p:cond delay="656"/>
                                          </p:stCondLst>
                                        </p:cTn>
                                        <p:tgtEl>
                                          <p:spTgt spid="150"/>
                                        </p:tgtEl>
                                      </p:cBhvr>
                                      <p:to x="100000" y="80000"/>
                                    </p:animScale>
                                    <p:animScale>
                                      <p:cBhvr>
                                        <p:cTn id="52" dur="83" decel="50000">
                                          <p:stCondLst>
                                            <p:cond delay="669"/>
                                          </p:stCondLst>
                                        </p:cTn>
                                        <p:tgtEl>
                                          <p:spTgt spid="150"/>
                                        </p:tgtEl>
                                      </p:cBhvr>
                                      <p:to x="100000" y="100000"/>
                                    </p:animScale>
                                    <p:animScale>
                                      <p:cBhvr>
                                        <p:cTn id="53" dur="13">
                                          <p:stCondLst>
                                            <p:cond delay="821"/>
                                          </p:stCondLst>
                                        </p:cTn>
                                        <p:tgtEl>
                                          <p:spTgt spid="150"/>
                                        </p:tgtEl>
                                      </p:cBhvr>
                                      <p:to x="100000" y="90000"/>
                                    </p:animScale>
                                    <p:animScale>
                                      <p:cBhvr>
                                        <p:cTn id="54" dur="83" decel="50000">
                                          <p:stCondLst>
                                            <p:cond delay="834"/>
                                          </p:stCondLst>
                                        </p:cTn>
                                        <p:tgtEl>
                                          <p:spTgt spid="150"/>
                                        </p:tgtEl>
                                      </p:cBhvr>
                                      <p:to x="100000" y="100000"/>
                                    </p:animScale>
                                    <p:animScale>
                                      <p:cBhvr>
                                        <p:cTn id="55" dur="13">
                                          <p:stCondLst>
                                            <p:cond delay="904"/>
                                          </p:stCondLst>
                                        </p:cTn>
                                        <p:tgtEl>
                                          <p:spTgt spid="150"/>
                                        </p:tgtEl>
                                      </p:cBhvr>
                                      <p:to x="100000" y="95000"/>
                                    </p:animScale>
                                    <p:animScale>
                                      <p:cBhvr>
                                        <p:cTn id="56" dur="83" decel="50000">
                                          <p:stCondLst>
                                            <p:cond delay="917"/>
                                          </p:stCondLst>
                                        </p:cTn>
                                        <p:tgtEl>
                                          <p:spTgt spid="150"/>
                                        </p:tgtEl>
                                      </p:cBhvr>
                                      <p:to x="100000" y="100000"/>
                                    </p:animScale>
                                  </p:childTnLst>
                                </p:cTn>
                              </p:par>
                            </p:childTnLst>
                          </p:cTn>
                        </p:par>
                        <p:par>
                          <p:cTn id="57" fill="hold">
                            <p:stCondLst>
                              <p:cond delay="2000"/>
                            </p:stCondLst>
                            <p:childTnLst>
                              <p:par>
                                <p:cTn id="58" presetID="26" presetClass="emph" presetSubtype="0" fill="hold" nodeType="afterEffect">
                                  <p:stCondLst>
                                    <p:cond delay="0"/>
                                  </p:stCondLst>
                                  <p:childTnLst>
                                    <p:animEffect transition="out" filter="fade">
                                      <p:cBhvr>
                                        <p:cTn id="59" dur="500" tmFilter="0, 0; .2, .5; .8, .5; 1, 0"/>
                                        <p:tgtEl>
                                          <p:spTgt spid="150"/>
                                        </p:tgtEl>
                                      </p:cBhvr>
                                    </p:animEffect>
                                    <p:animScale>
                                      <p:cBhvr>
                                        <p:cTn id="60" dur="250" autoRev="1" fill="hold"/>
                                        <p:tgtEl>
                                          <p:spTgt spid="150"/>
                                        </p:tgtEl>
                                      </p:cBhvr>
                                      <p:by x="105000" y="105000"/>
                                    </p:animScale>
                                  </p:childTnLst>
                                </p:cTn>
                              </p:par>
                              <p:par>
                                <p:cTn id="61" presetID="26" presetClass="entr" presetSubtype="0" fill="hold" grpId="0" nodeType="withEffect">
                                  <p:stCondLst>
                                    <p:cond delay="0"/>
                                  </p:stCondLst>
                                  <p:childTnLst>
                                    <p:set>
                                      <p:cBhvr>
                                        <p:cTn id="62" dur="1" fill="hold">
                                          <p:stCondLst>
                                            <p:cond delay="0"/>
                                          </p:stCondLst>
                                        </p:cTn>
                                        <p:tgtEl>
                                          <p:spTgt spid="213"/>
                                        </p:tgtEl>
                                        <p:attrNameLst>
                                          <p:attrName>style.visibility</p:attrName>
                                        </p:attrNameLst>
                                      </p:cBhvr>
                                      <p:to>
                                        <p:strVal val="visible"/>
                                      </p:to>
                                    </p:set>
                                    <p:animEffect transition="in" filter="wipe(down)">
                                      <p:cBhvr>
                                        <p:cTn id="63" dur="290">
                                          <p:stCondLst>
                                            <p:cond delay="0"/>
                                          </p:stCondLst>
                                        </p:cTn>
                                        <p:tgtEl>
                                          <p:spTgt spid="213"/>
                                        </p:tgtEl>
                                      </p:cBhvr>
                                    </p:animEffect>
                                    <p:anim calcmode="lin" valueType="num">
                                      <p:cBhvr>
                                        <p:cTn id="64" dur="911" tmFilter="0,0; 0.14,0.36; 0.43,0.73; 0.71,0.91; 1.0,1.0">
                                          <p:stCondLst>
                                            <p:cond delay="0"/>
                                          </p:stCondLst>
                                        </p:cTn>
                                        <p:tgtEl>
                                          <p:spTgt spid="21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21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21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21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213"/>
                                        </p:tgtEl>
                                        <p:attrNameLst>
                                          <p:attrName>ppt_y</p:attrName>
                                        </p:attrNameLst>
                                      </p:cBhvr>
                                      <p:tavLst>
                                        <p:tav tm="0" fmla="#ppt_y-sin(pi*$)/81">
                                          <p:val>
                                            <p:fltVal val="0"/>
                                          </p:val>
                                        </p:tav>
                                        <p:tav tm="100000">
                                          <p:val>
                                            <p:fltVal val="1"/>
                                          </p:val>
                                        </p:tav>
                                      </p:tavLst>
                                    </p:anim>
                                    <p:animScale>
                                      <p:cBhvr>
                                        <p:cTn id="69" dur="13">
                                          <p:stCondLst>
                                            <p:cond delay="325"/>
                                          </p:stCondLst>
                                        </p:cTn>
                                        <p:tgtEl>
                                          <p:spTgt spid="213"/>
                                        </p:tgtEl>
                                      </p:cBhvr>
                                      <p:to x="100000" y="60000"/>
                                    </p:animScale>
                                    <p:animScale>
                                      <p:cBhvr>
                                        <p:cTn id="70" dur="83" decel="50000">
                                          <p:stCondLst>
                                            <p:cond delay="338"/>
                                          </p:stCondLst>
                                        </p:cTn>
                                        <p:tgtEl>
                                          <p:spTgt spid="213"/>
                                        </p:tgtEl>
                                      </p:cBhvr>
                                      <p:to x="100000" y="100000"/>
                                    </p:animScale>
                                    <p:animScale>
                                      <p:cBhvr>
                                        <p:cTn id="71" dur="13">
                                          <p:stCondLst>
                                            <p:cond delay="656"/>
                                          </p:stCondLst>
                                        </p:cTn>
                                        <p:tgtEl>
                                          <p:spTgt spid="213"/>
                                        </p:tgtEl>
                                      </p:cBhvr>
                                      <p:to x="100000" y="80000"/>
                                    </p:animScale>
                                    <p:animScale>
                                      <p:cBhvr>
                                        <p:cTn id="72" dur="83" decel="50000">
                                          <p:stCondLst>
                                            <p:cond delay="669"/>
                                          </p:stCondLst>
                                        </p:cTn>
                                        <p:tgtEl>
                                          <p:spTgt spid="213"/>
                                        </p:tgtEl>
                                      </p:cBhvr>
                                      <p:to x="100000" y="100000"/>
                                    </p:animScale>
                                    <p:animScale>
                                      <p:cBhvr>
                                        <p:cTn id="73" dur="13">
                                          <p:stCondLst>
                                            <p:cond delay="821"/>
                                          </p:stCondLst>
                                        </p:cTn>
                                        <p:tgtEl>
                                          <p:spTgt spid="213"/>
                                        </p:tgtEl>
                                      </p:cBhvr>
                                      <p:to x="100000" y="90000"/>
                                    </p:animScale>
                                    <p:animScale>
                                      <p:cBhvr>
                                        <p:cTn id="74" dur="83" decel="50000">
                                          <p:stCondLst>
                                            <p:cond delay="834"/>
                                          </p:stCondLst>
                                        </p:cTn>
                                        <p:tgtEl>
                                          <p:spTgt spid="213"/>
                                        </p:tgtEl>
                                      </p:cBhvr>
                                      <p:to x="100000" y="100000"/>
                                    </p:animScale>
                                    <p:animScale>
                                      <p:cBhvr>
                                        <p:cTn id="75" dur="13">
                                          <p:stCondLst>
                                            <p:cond delay="904"/>
                                          </p:stCondLst>
                                        </p:cTn>
                                        <p:tgtEl>
                                          <p:spTgt spid="213"/>
                                        </p:tgtEl>
                                      </p:cBhvr>
                                      <p:to x="100000" y="95000"/>
                                    </p:animScale>
                                    <p:animScale>
                                      <p:cBhvr>
                                        <p:cTn id="76" dur="83" decel="50000">
                                          <p:stCondLst>
                                            <p:cond delay="917"/>
                                          </p:stCondLst>
                                        </p:cTn>
                                        <p:tgtEl>
                                          <p:spTgt spid="213"/>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81"/>
                                        </p:tgtEl>
                                        <p:attrNameLst>
                                          <p:attrName>style.visibility</p:attrName>
                                        </p:attrNameLst>
                                      </p:cBhvr>
                                      <p:to>
                                        <p:strVal val="visible"/>
                                      </p:to>
                                    </p:set>
                                    <p:anim calcmode="lin" valueType="num">
                                      <p:cBhvr>
                                        <p:cTn id="81" dur="500" fill="hold"/>
                                        <p:tgtEl>
                                          <p:spTgt spid="81"/>
                                        </p:tgtEl>
                                        <p:attrNameLst>
                                          <p:attrName>ppt_w</p:attrName>
                                        </p:attrNameLst>
                                      </p:cBhvr>
                                      <p:tavLst>
                                        <p:tav tm="0">
                                          <p:val>
                                            <p:fltVal val="0"/>
                                          </p:val>
                                        </p:tav>
                                        <p:tav tm="100000">
                                          <p:val>
                                            <p:strVal val="#ppt_w"/>
                                          </p:val>
                                        </p:tav>
                                      </p:tavLst>
                                    </p:anim>
                                    <p:anim calcmode="lin" valueType="num">
                                      <p:cBhvr>
                                        <p:cTn id="82" dur="500" fill="hold"/>
                                        <p:tgtEl>
                                          <p:spTgt spid="81"/>
                                        </p:tgtEl>
                                        <p:attrNameLst>
                                          <p:attrName>ppt_h</p:attrName>
                                        </p:attrNameLst>
                                      </p:cBhvr>
                                      <p:tavLst>
                                        <p:tav tm="0">
                                          <p:val>
                                            <p:fltVal val="0"/>
                                          </p:val>
                                        </p:tav>
                                        <p:tav tm="100000">
                                          <p:val>
                                            <p:strVal val="#ppt_h"/>
                                          </p:val>
                                        </p:tav>
                                      </p:tavLst>
                                    </p:anim>
                                    <p:animEffect transition="in" filter="fade">
                                      <p:cBhvr>
                                        <p:cTn id="8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3" grpId="0" animBg="1"/>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e 80"/>
          <p:cNvGrpSpPr/>
          <p:nvPr/>
        </p:nvGrpSpPr>
        <p:grpSpPr>
          <a:xfrm>
            <a:off x="0" y="679140"/>
            <a:ext cx="8905528" cy="5995628"/>
            <a:chOff x="0" y="679140"/>
            <a:chExt cx="8905528" cy="5995628"/>
          </a:xfrm>
        </p:grpSpPr>
        <p:sp>
          <p:nvSpPr>
            <p:cNvPr id="82"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83"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84" name="Imag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85" name="AutoShape 5"/>
            <p:cNvSpPr>
              <a:spLocks noChangeArrowheads="1"/>
            </p:cNvSpPr>
            <p:nvPr/>
          </p:nvSpPr>
          <p:spPr bwMode="ltGray">
            <a:xfrm rot="5400000" flipH="1">
              <a:off x="-51593" y="1951902"/>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90" name="AutoShape 10"/>
          <p:cNvSpPr>
            <a:spLocks noChangeArrowheads="1"/>
          </p:cNvSpPr>
          <p:nvPr/>
        </p:nvSpPr>
        <p:spPr bwMode="gray">
          <a:xfrm>
            <a:off x="317500" y="5513288"/>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Conclusion et </a:t>
            </a:r>
          </a:p>
          <a:p>
            <a:pPr eaLnBrk="0" hangingPunct="0"/>
            <a:r>
              <a:rPr lang="fr-FR" sz="1400" b="1" dirty="0">
                <a:solidFill>
                  <a:schemeClr val="accent1">
                    <a:lumMod val="50000"/>
                  </a:schemeClr>
                </a:solidFill>
                <a:latin typeface="Cambria Math" pitchFamily="18" charset="0"/>
                <a:ea typeface="Cambria Math" pitchFamily="18" charset="0"/>
              </a:rPr>
              <a:t>p</a:t>
            </a:r>
            <a:r>
              <a:rPr lang="fr-FR" sz="1400" b="1" dirty="0" smtClean="0">
                <a:solidFill>
                  <a:schemeClr val="accent1">
                    <a:lumMod val="50000"/>
                  </a:schemeClr>
                </a:solidFill>
                <a:latin typeface="Cambria Math" pitchFamily="18" charset="0"/>
                <a:ea typeface="Cambria Math" pitchFamily="18" charset="0"/>
              </a:rPr>
              <a:t>erspectives </a:t>
            </a:r>
            <a:endParaRPr lang="fr-FR" sz="1400" b="1" dirty="0">
              <a:solidFill>
                <a:schemeClr val="accent1">
                  <a:lumMod val="50000"/>
                </a:schemeClr>
              </a:solidFill>
              <a:latin typeface="Cambria Math" pitchFamily="18" charset="0"/>
              <a:ea typeface="Cambria Math" pitchFamily="18" charset="0"/>
            </a:endParaRPr>
          </a:p>
        </p:txBody>
      </p:sp>
      <p:grpSp>
        <p:nvGrpSpPr>
          <p:cNvPr id="91" name="Group 11"/>
          <p:cNvGrpSpPr>
            <a:grpSpLocks/>
          </p:cNvGrpSpPr>
          <p:nvPr/>
        </p:nvGrpSpPr>
        <p:grpSpPr bwMode="auto">
          <a:xfrm>
            <a:off x="0" y="5602188"/>
            <a:ext cx="381000" cy="381000"/>
            <a:chOff x="2078" y="1680"/>
            <a:chExt cx="1615" cy="1615"/>
          </a:xfrm>
        </p:grpSpPr>
        <p:sp>
          <p:nvSpPr>
            <p:cNvPr id="92"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96"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06"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35" name="Group 32"/>
          <p:cNvGrpSpPr>
            <a:grpSpLocks/>
          </p:cNvGrpSpPr>
          <p:nvPr/>
        </p:nvGrpSpPr>
        <p:grpSpPr bwMode="auto">
          <a:xfrm>
            <a:off x="0" y="5105400"/>
            <a:ext cx="381000" cy="381000"/>
            <a:chOff x="2078" y="1680"/>
            <a:chExt cx="1615" cy="1615"/>
          </a:xfrm>
        </p:grpSpPr>
        <p:sp>
          <p:nvSpPr>
            <p:cNvPr id="13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4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50"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Conclusion et perspectives  </a:t>
            </a:r>
            <a:endParaRPr lang="fr-FR" sz="2400" b="1" dirty="0">
              <a:solidFill>
                <a:schemeClr val="tx2"/>
              </a:solidFill>
              <a:latin typeface="Cambria Math" pitchFamily="18" charset="0"/>
              <a:ea typeface="Cambria Math" pitchFamily="18" charset="0"/>
            </a:endParaRPr>
          </a:p>
        </p:txBody>
      </p:sp>
      <p:grpSp>
        <p:nvGrpSpPr>
          <p:cNvPr id="151" name="Group 11"/>
          <p:cNvGrpSpPr>
            <a:grpSpLocks/>
          </p:cNvGrpSpPr>
          <p:nvPr/>
        </p:nvGrpSpPr>
        <p:grpSpPr bwMode="auto">
          <a:xfrm>
            <a:off x="2842592" y="698500"/>
            <a:ext cx="381000" cy="381000"/>
            <a:chOff x="2078" y="1680"/>
            <a:chExt cx="1615" cy="1615"/>
          </a:xfrm>
        </p:grpSpPr>
        <p:sp>
          <p:nvSpPr>
            <p:cNvPr id="152"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3"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4"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5"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6"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7"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0" name="Ruban courbé vers le bas 79"/>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18/18</a:t>
            </a:r>
            <a:endParaRPr lang="fr-FR" sz="1200" b="1" dirty="0">
              <a:solidFill>
                <a:schemeClr val="tx1">
                  <a:lumMod val="95000"/>
                  <a:lumOff val="5000"/>
                </a:schemeClr>
              </a:solidFill>
            </a:endParaRPr>
          </a:p>
        </p:txBody>
      </p:sp>
      <p:sp>
        <p:nvSpPr>
          <p:cNvPr id="2" name="ZoneTexte 1"/>
          <p:cNvSpPr txBox="1"/>
          <p:nvPr/>
        </p:nvSpPr>
        <p:spPr>
          <a:xfrm>
            <a:off x="3887416" y="1844824"/>
            <a:ext cx="5256584" cy="4078039"/>
          </a:xfrm>
          <a:prstGeom prst="rect">
            <a:avLst/>
          </a:prstGeom>
          <a:noFill/>
        </p:spPr>
        <p:txBody>
          <a:bodyPr wrap="square" rtlCol="0">
            <a:spAutoFit/>
          </a:bodyPr>
          <a:lstStyle/>
          <a:p>
            <a:pPr algn="just">
              <a:spcBef>
                <a:spcPts val="600"/>
              </a:spcBef>
              <a:spcAft>
                <a:spcPts val="600"/>
              </a:spcAft>
            </a:pPr>
            <a:r>
              <a:rPr lang="fr-FR" sz="1400" dirty="0" smtClean="0">
                <a:solidFill>
                  <a:srgbClr val="002060"/>
                </a:solidFill>
              </a:rPr>
              <a:t>Dans le cadre du module projet de conception et de développement, nous avons développé une </a:t>
            </a:r>
            <a:r>
              <a:rPr lang="fr-FR" sz="1400" dirty="0">
                <a:solidFill>
                  <a:srgbClr val="002060"/>
                </a:solidFill>
              </a:rPr>
              <a:t>application qui permet </a:t>
            </a:r>
            <a:r>
              <a:rPr lang="fr-FR" sz="1400" dirty="0" smtClean="0">
                <a:solidFill>
                  <a:srgbClr val="002060"/>
                </a:solidFill>
              </a:rPr>
              <a:t>de :</a:t>
            </a:r>
            <a:endParaRPr lang="fr-FR" sz="1400" dirty="0">
              <a:solidFill>
                <a:srgbClr val="002060"/>
              </a:solidFill>
            </a:endParaRPr>
          </a:p>
          <a:p>
            <a:pPr marL="285750" lvl="0" indent="-285750" algn="just">
              <a:spcBef>
                <a:spcPts val="600"/>
              </a:spcBef>
              <a:spcAft>
                <a:spcPts val="600"/>
              </a:spcAft>
              <a:buClr>
                <a:schemeClr val="accent4"/>
              </a:buClr>
              <a:buFont typeface="Wingdings" panose="05000000000000000000" pitchFamily="2" charset="2"/>
              <a:buChar char="v"/>
            </a:pPr>
            <a:r>
              <a:rPr lang="fr-FR" sz="1400" dirty="0" smtClean="0">
                <a:solidFill>
                  <a:srgbClr val="002060"/>
                </a:solidFill>
              </a:rPr>
              <a:t>Faciliter la mise en contact des utilisateurs.</a:t>
            </a:r>
          </a:p>
          <a:p>
            <a:pPr marL="285750" indent="-285750" algn="just">
              <a:spcBef>
                <a:spcPts val="600"/>
              </a:spcBef>
              <a:spcAft>
                <a:spcPts val="600"/>
              </a:spcAft>
              <a:buClr>
                <a:schemeClr val="accent4"/>
              </a:buClr>
              <a:buFont typeface="Wingdings" panose="05000000000000000000" pitchFamily="2" charset="2"/>
              <a:buChar char="v"/>
            </a:pPr>
            <a:r>
              <a:rPr lang="fr-FR" sz="1400" dirty="0">
                <a:solidFill>
                  <a:srgbClr val="002060"/>
                </a:solidFill>
              </a:rPr>
              <a:t>Fournir un moyen efficace pour évaluer les deux intervenants</a:t>
            </a:r>
            <a:r>
              <a:rPr lang="fr-FR" sz="1400" dirty="0" smtClean="0">
                <a:solidFill>
                  <a:srgbClr val="002060"/>
                </a:solidFill>
              </a:rPr>
              <a:t>.</a:t>
            </a:r>
          </a:p>
          <a:p>
            <a:pPr marL="285750" indent="-285750" algn="just">
              <a:spcBef>
                <a:spcPts val="600"/>
              </a:spcBef>
              <a:spcAft>
                <a:spcPts val="600"/>
              </a:spcAft>
              <a:buClr>
                <a:schemeClr val="accent4"/>
              </a:buClr>
              <a:buFont typeface="Wingdings" panose="05000000000000000000" pitchFamily="2" charset="2"/>
              <a:buChar char="v"/>
            </a:pPr>
            <a:r>
              <a:rPr lang="fr-FR" sz="1400" dirty="0" smtClean="0">
                <a:solidFill>
                  <a:srgbClr val="002060"/>
                </a:solidFill>
              </a:rPr>
              <a:t>Donner la possibilité aux administrateurs de superviser l’application.</a:t>
            </a:r>
          </a:p>
          <a:p>
            <a:pPr algn="just">
              <a:spcBef>
                <a:spcPts val="600"/>
              </a:spcBef>
              <a:spcAft>
                <a:spcPts val="600"/>
              </a:spcAft>
            </a:pPr>
            <a:r>
              <a:rPr lang="fr-FR" sz="1400" b="1" dirty="0" smtClean="0">
                <a:solidFill>
                  <a:srgbClr val="002060"/>
                </a:solidFill>
              </a:rPr>
              <a:t>C</a:t>
            </a:r>
            <a:r>
              <a:rPr lang="fr-FR" sz="1400" dirty="0" smtClean="0">
                <a:solidFill>
                  <a:srgbClr val="002060"/>
                </a:solidFill>
              </a:rPr>
              <a:t>e travail nous a permis aussi de mettre en pratique nos connaissances théoriques acquises et de maitriser le cycle complet de développement de logiciel.</a:t>
            </a:r>
          </a:p>
          <a:p>
            <a:pPr algn="just"/>
            <a:endParaRPr lang="fr-FR" dirty="0"/>
          </a:p>
          <a:p>
            <a:pPr algn="just"/>
            <a:r>
              <a:rPr lang="fr-FR" sz="1400" dirty="0">
                <a:solidFill>
                  <a:srgbClr val="002060"/>
                </a:solidFill>
              </a:rPr>
              <a:t>Enfin </a:t>
            </a:r>
            <a:r>
              <a:rPr lang="fr-FR" sz="1400" dirty="0" smtClean="0">
                <a:solidFill>
                  <a:srgbClr val="002060"/>
                </a:solidFill>
              </a:rPr>
              <a:t>nous prévoyons </a:t>
            </a:r>
            <a:r>
              <a:rPr lang="fr-FR" sz="1400" dirty="0">
                <a:solidFill>
                  <a:srgbClr val="002060"/>
                </a:solidFill>
              </a:rPr>
              <a:t>étendre notre application </a:t>
            </a:r>
            <a:r>
              <a:rPr lang="fr-FR" sz="1400" dirty="0" smtClean="0">
                <a:solidFill>
                  <a:srgbClr val="002060"/>
                </a:solidFill>
              </a:rPr>
              <a:t>par une autre version mobile compatible avec d’autre système d’exploitation.</a:t>
            </a:r>
            <a:endParaRPr lang="fr-FR" sz="1400" dirty="0">
              <a:solidFill>
                <a:srgbClr val="002060"/>
              </a:solidFill>
            </a:endParaRPr>
          </a:p>
        </p:txBody>
      </p:sp>
      <p:sp>
        <p:nvSpPr>
          <p:cNvPr id="206" name="AutoShape 9"/>
          <p:cNvSpPr>
            <a:spLocks noChangeArrowheads="1"/>
          </p:cNvSpPr>
          <p:nvPr/>
        </p:nvSpPr>
        <p:spPr bwMode="gray">
          <a:xfrm>
            <a:off x="304800" y="2472109"/>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207" name="AutoShape 6"/>
          <p:cNvSpPr>
            <a:spLocks noChangeArrowheads="1"/>
          </p:cNvSpPr>
          <p:nvPr/>
        </p:nvSpPr>
        <p:spPr bwMode="gray">
          <a:xfrm>
            <a:off x="304800" y="1984896"/>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a:t>
            </a:r>
          </a:p>
        </p:txBody>
      </p:sp>
      <p:grpSp>
        <p:nvGrpSpPr>
          <p:cNvPr id="208" name="Group 32"/>
          <p:cNvGrpSpPr>
            <a:grpSpLocks/>
          </p:cNvGrpSpPr>
          <p:nvPr/>
        </p:nvGrpSpPr>
        <p:grpSpPr bwMode="auto">
          <a:xfrm>
            <a:off x="0" y="2578472"/>
            <a:ext cx="381000" cy="381000"/>
            <a:chOff x="2078" y="1680"/>
            <a:chExt cx="1615" cy="1615"/>
          </a:xfrm>
        </p:grpSpPr>
        <p:sp>
          <p:nvSpPr>
            <p:cNvPr id="20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15" name="Group 32"/>
          <p:cNvGrpSpPr>
            <a:grpSpLocks/>
          </p:cNvGrpSpPr>
          <p:nvPr/>
        </p:nvGrpSpPr>
        <p:grpSpPr bwMode="auto">
          <a:xfrm>
            <a:off x="0" y="2091259"/>
            <a:ext cx="381000" cy="381000"/>
            <a:chOff x="2078" y="1680"/>
            <a:chExt cx="1615" cy="1615"/>
          </a:xfrm>
        </p:grpSpPr>
        <p:sp>
          <p:nvSpPr>
            <p:cNvPr id="21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22" name="AutoShape 7"/>
          <p:cNvSpPr>
            <a:spLocks noChangeArrowheads="1"/>
          </p:cNvSpPr>
          <p:nvPr/>
        </p:nvSpPr>
        <p:spPr bwMode="gray">
          <a:xfrm>
            <a:off x="336550" y="2993008"/>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grpSp>
        <p:nvGrpSpPr>
          <p:cNvPr id="223" name="Group 32"/>
          <p:cNvGrpSpPr>
            <a:grpSpLocks/>
          </p:cNvGrpSpPr>
          <p:nvPr/>
        </p:nvGrpSpPr>
        <p:grpSpPr bwMode="auto">
          <a:xfrm>
            <a:off x="0" y="3099371"/>
            <a:ext cx="381000" cy="381000"/>
            <a:chOff x="2078" y="1680"/>
            <a:chExt cx="1615" cy="1615"/>
          </a:xfrm>
        </p:grpSpPr>
        <p:sp>
          <p:nvSpPr>
            <p:cNvPr id="22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2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2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0" name="AutoShape 6"/>
          <p:cNvSpPr>
            <a:spLocks noChangeArrowheads="1"/>
          </p:cNvSpPr>
          <p:nvPr/>
        </p:nvSpPr>
        <p:spPr bwMode="gray">
          <a:xfrm>
            <a:off x="304800" y="3497064"/>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231" name="AutoShape 6"/>
          <p:cNvSpPr>
            <a:spLocks noChangeArrowheads="1"/>
          </p:cNvSpPr>
          <p:nvPr/>
        </p:nvSpPr>
        <p:spPr bwMode="gray">
          <a:xfrm>
            <a:off x="304800" y="4505176"/>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232" name="Group 32"/>
          <p:cNvGrpSpPr>
            <a:grpSpLocks/>
          </p:cNvGrpSpPr>
          <p:nvPr/>
        </p:nvGrpSpPr>
        <p:grpSpPr bwMode="auto">
          <a:xfrm>
            <a:off x="0" y="3603427"/>
            <a:ext cx="381000" cy="381000"/>
            <a:chOff x="2078" y="1680"/>
            <a:chExt cx="1615" cy="1615"/>
          </a:xfrm>
        </p:grpSpPr>
        <p:sp>
          <p:nvSpPr>
            <p:cNvPr id="2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39" name="Group 32"/>
          <p:cNvGrpSpPr>
            <a:grpSpLocks/>
          </p:cNvGrpSpPr>
          <p:nvPr/>
        </p:nvGrpSpPr>
        <p:grpSpPr bwMode="auto">
          <a:xfrm>
            <a:off x="0" y="4611539"/>
            <a:ext cx="381000" cy="381000"/>
            <a:chOff x="2078" y="1680"/>
            <a:chExt cx="1615" cy="1615"/>
          </a:xfrm>
        </p:grpSpPr>
        <p:sp>
          <p:nvSpPr>
            <p:cNvPr id="2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46" name="AutoShape 6"/>
          <p:cNvSpPr>
            <a:spLocks noChangeArrowheads="1"/>
          </p:cNvSpPr>
          <p:nvPr/>
        </p:nvSpPr>
        <p:spPr bwMode="gray">
          <a:xfrm>
            <a:off x="307504" y="400112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 </a:t>
            </a:r>
            <a:endParaRPr lang="fr-FR" sz="1100" b="1" dirty="0">
              <a:solidFill>
                <a:schemeClr val="bg1">
                  <a:lumMod val="65000"/>
                </a:schemeClr>
              </a:solidFill>
            </a:endParaRPr>
          </a:p>
        </p:txBody>
      </p:sp>
      <p:grpSp>
        <p:nvGrpSpPr>
          <p:cNvPr id="247" name="Group 32"/>
          <p:cNvGrpSpPr>
            <a:grpSpLocks/>
          </p:cNvGrpSpPr>
          <p:nvPr/>
        </p:nvGrpSpPr>
        <p:grpSpPr bwMode="auto">
          <a:xfrm>
            <a:off x="2704" y="4107483"/>
            <a:ext cx="381000" cy="381000"/>
            <a:chOff x="2078" y="1680"/>
            <a:chExt cx="1615" cy="1615"/>
          </a:xfrm>
        </p:grpSpPr>
        <p:sp>
          <p:nvSpPr>
            <p:cNvPr id="24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4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5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5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5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5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88141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down)">
                                      <p:cBhvr>
                                        <p:cTn id="7" dur="290">
                                          <p:stCondLst>
                                            <p:cond delay="0"/>
                                          </p:stCondLst>
                                        </p:cTn>
                                        <p:tgtEl>
                                          <p:spTgt spid="90"/>
                                        </p:tgtEl>
                                      </p:cBhvr>
                                    </p:animEffect>
                                    <p:anim calcmode="lin" valueType="num">
                                      <p:cBhvr>
                                        <p:cTn id="8" dur="911"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9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9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90"/>
                                        </p:tgtEl>
                                        <p:attrNameLst>
                                          <p:attrName>ppt_y</p:attrName>
                                        </p:attrNameLst>
                                      </p:cBhvr>
                                      <p:tavLst>
                                        <p:tav tm="0" fmla="#ppt_y-sin(pi*$)/81">
                                          <p:val>
                                            <p:fltVal val="0"/>
                                          </p:val>
                                        </p:tav>
                                        <p:tav tm="100000">
                                          <p:val>
                                            <p:fltVal val="1"/>
                                          </p:val>
                                        </p:tav>
                                      </p:tavLst>
                                    </p:anim>
                                    <p:animScale>
                                      <p:cBhvr>
                                        <p:cTn id="13" dur="13">
                                          <p:stCondLst>
                                            <p:cond delay="325"/>
                                          </p:stCondLst>
                                        </p:cTn>
                                        <p:tgtEl>
                                          <p:spTgt spid="90"/>
                                        </p:tgtEl>
                                      </p:cBhvr>
                                      <p:to x="100000" y="60000"/>
                                    </p:animScale>
                                    <p:animScale>
                                      <p:cBhvr>
                                        <p:cTn id="14" dur="83" decel="50000">
                                          <p:stCondLst>
                                            <p:cond delay="338"/>
                                          </p:stCondLst>
                                        </p:cTn>
                                        <p:tgtEl>
                                          <p:spTgt spid="90"/>
                                        </p:tgtEl>
                                      </p:cBhvr>
                                      <p:to x="100000" y="100000"/>
                                    </p:animScale>
                                    <p:animScale>
                                      <p:cBhvr>
                                        <p:cTn id="15" dur="13">
                                          <p:stCondLst>
                                            <p:cond delay="656"/>
                                          </p:stCondLst>
                                        </p:cTn>
                                        <p:tgtEl>
                                          <p:spTgt spid="90"/>
                                        </p:tgtEl>
                                      </p:cBhvr>
                                      <p:to x="100000" y="80000"/>
                                    </p:animScale>
                                    <p:animScale>
                                      <p:cBhvr>
                                        <p:cTn id="16" dur="83" decel="50000">
                                          <p:stCondLst>
                                            <p:cond delay="669"/>
                                          </p:stCondLst>
                                        </p:cTn>
                                        <p:tgtEl>
                                          <p:spTgt spid="90"/>
                                        </p:tgtEl>
                                      </p:cBhvr>
                                      <p:to x="100000" y="100000"/>
                                    </p:animScale>
                                    <p:animScale>
                                      <p:cBhvr>
                                        <p:cTn id="17" dur="13">
                                          <p:stCondLst>
                                            <p:cond delay="821"/>
                                          </p:stCondLst>
                                        </p:cTn>
                                        <p:tgtEl>
                                          <p:spTgt spid="90"/>
                                        </p:tgtEl>
                                      </p:cBhvr>
                                      <p:to x="100000" y="90000"/>
                                    </p:animScale>
                                    <p:animScale>
                                      <p:cBhvr>
                                        <p:cTn id="18" dur="83" decel="50000">
                                          <p:stCondLst>
                                            <p:cond delay="834"/>
                                          </p:stCondLst>
                                        </p:cTn>
                                        <p:tgtEl>
                                          <p:spTgt spid="90"/>
                                        </p:tgtEl>
                                      </p:cBhvr>
                                      <p:to x="100000" y="100000"/>
                                    </p:animScale>
                                    <p:animScale>
                                      <p:cBhvr>
                                        <p:cTn id="19" dur="13">
                                          <p:stCondLst>
                                            <p:cond delay="904"/>
                                          </p:stCondLst>
                                        </p:cTn>
                                        <p:tgtEl>
                                          <p:spTgt spid="90"/>
                                        </p:tgtEl>
                                      </p:cBhvr>
                                      <p:to x="100000" y="95000"/>
                                    </p:animScale>
                                    <p:animScale>
                                      <p:cBhvr>
                                        <p:cTn id="20" dur="83" decel="50000">
                                          <p:stCondLst>
                                            <p:cond delay="917"/>
                                          </p:stCondLst>
                                        </p:cTn>
                                        <p:tgtEl>
                                          <p:spTgt spid="90"/>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down)">
                                      <p:cBhvr>
                                        <p:cTn id="23" dur="290">
                                          <p:stCondLst>
                                            <p:cond delay="0"/>
                                          </p:stCondLst>
                                        </p:cTn>
                                        <p:tgtEl>
                                          <p:spTgt spid="91"/>
                                        </p:tgtEl>
                                      </p:cBhvr>
                                    </p:animEffect>
                                    <p:anim calcmode="lin" valueType="num">
                                      <p:cBhvr>
                                        <p:cTn id="24" dur="911"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91"/>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91"/>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91"/>
                                        </p:tgtEl>
                                        <p:attrNameLst>
                                          <p:attrName>ppt_y</p:attrName>
                                        </p:attrNameLst>
                                      </p:cBhvr>
                                      <p:tavLst>
                                        <p:tav tm="0" fmla="#ppt_y-sin(pi*$)/81">
                                          <p:val>
                                            <p:fltVal val="0"/>
                                          </p:val>
                                        </p:tav>
                                        <p:tav tm="100000">
                                          <p:val>
                                            <p:fltVal val="1"/>
                                          </p:val>
                                        </p:tav>
                                      </p:tavLst>
                                    </p:anim>
                                    <p:animScale>
                                      <p:cBhvr>
                                        <p:cTn id="29" dur="13">
                                          <p:stCondLst>
                                            <p:cond delay="325"/>
                                          </p:stCondLst>
                                        </p:cTn>
                                        <p:tgtEl>
                                          <p:spTgt spid="91"/>
                                        </p:tgtEl>
                                      </p:cBhvr>
                                      <p:to x="100000" y="60000"/>
                                    </p:animScale>
                                    <p:animScale>
                                      <p:cBhvr>
                                        <p:cTn id="30" dur="83" decel="50000">
                                          <p:stCondLst>
                                            <p:cond delay="338"/>
                                          </p:stCondLst>
                                        </p:cTn>
                                        <p:tgtEl>
                                          <p:spTgt spid="91"/>
                                        </p:tgtEl>
                                      </p:cBhvr>
                                      <p:to x="100000" y="100000"/>
                                    </p:animScale>
                                    <p:animScale>
                                      <p:cBhvr>
                                        <p:cTn id="31" dur="13">
                                          <p:stCondLst>
                                            <p:cond delay="656"/>
                                          </p:stCondLst>
                                        </p:cTn>
                                        <p:tgtEl>
                                          <p:spTgt spid="91"/>
                                        </p:tgtEl>
                                      </p:cBhvr>
                                      <p:to x="100000" y="80000"/>
                                    </p:animScale>
                                    <p:animScale>
                                      <p:cBhvr>
                                        <p:cTn id="32" dur="83" decel="50000">
                                          <p:stCondLst>
                                            <p:cond delay="669"/>
                                          </p:stCondLst>
                                        </p:cTn>
                                        <p:tgtEl>
                                          <p:spTgt spid="91"/>
                                        </p:tgtEl>
                                      </p:cBhvr>
                                      <p:to x="100000" y="100000"/>
                                    </p:animScale>
                                    <p:animScale>
                                      <p:cBhvr>
                                        <p:cTn id="33" dur="13">
                                          <p:stCondLst>
                                            <p:cond delay="821"/>
                                          </p:stCondLst>
                                        </p:cTn>
                                        <p:tgtEl>
                                          <p:spTgt spid="91"/>
                                        </p:tgtEl>
                                      </p:cBhvr>
                                      <p:to x="100000" y="90000"/>
                                    </p:animScale>
                                    <p:animScale>
                                      <p:cBhvr>
                                        <p:cTn id="34" dur="83" decel="50000">
                                          <p:stCondLst>
                                            <p:cond delay="834"/>
                                          </p:stCondLst>
                                        </p:cTn>
                                        <p:tgtEl>
                                          <p:spTgt spid="91"/>
                                        </p:tgtEl>
                                      </p:cBhvr>
                                      <p:to x="100000" y="100000"/>
                                    </p:animScale>
                                    <p:animScale>
                                      <p:cBhvr>
                                        <p:cTn id="35" dur="13">
                                          <p:stCondLst>
                                            <p:cond delay="904"/>
                                          </p:stCondLst>
                                        </p:cTn>
                                        <p:tgtEl>
                                          <p:spTgt spid="91"/>
                                        </p:tgtEl>
                                      </p:cBhvr>
                                      <p:to x="100000" y="95000"/>
                                    </p:animScale>
                                    <p:animScale>
                                      <p:cBhvr>
                                        <p:cTn id="36" dur="83" decel="50000">
                                          <p:stCondLst>
                                            <p:cond delay="917"/>
                                          </p:stCondLst>
                                        </p:cTn>
                                        <p:tgtEl>
                                          <p:spTgt spid="91"/>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91"/>
                                        </p:tgtEl>
                                      </p:cBhvr>
                                    </p:animEffect>
                                    <p:animScale>
                                      <p:cBhvr>
                                        <p:cTn id="40" dur="250" autoRev="1" fill="hold"/>
                                        <p:tgtEl>
                                          <p:spTgt spid="91"/>
                                        </p:tgtEl>
                                      </p:cBhvr>
                                      <p:by x="105000" y="105000"/>
                                    </p:animScale>
                                  </p:childTnLst>
                                </p:cTn>
                              </p:par>
                              <p:par>
                                <p:cTn id="41" presetID="26" presetClass="entr" presetSubtype="0" fill="hold" nodeType="with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wipe(down)">
                                      <p:cBhvr>
                                        <p:cTn id="43" dur="290">
                                          <p:stCondLst>
                                            <p:cond delay="0"/>
                                          </p:stCondLst>
                                        </p:cTn>
                                        <p:tgtEl>
                                          <p:spTgt spid="151"/>
                                        </p:tgtEl>
                                      </p:cBhvr>
                                    </p:animEffect>
                                    <p:anim calcmode="lin" valueType="num">
                                      <p:cBhvr>
                                        <p:cTn id="44" dur="911"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151"/>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151"/>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151"/>
                                        </p:tgtEl>
                                        <p:attrNameLst>
                                          <p:attrName>ppt_y</p:attrName>
                                        </p:attrNameLst>
                                      </p:cBhvr>
                                      <p:tavLst>
                                        <p:tav tm="0" fmla="#ppt_y-sin(pi*$)/81">
                                          <p:val>
                                            <p:fltVal val="0"/>
                                          </p:val>
                                        </p:tav>
                                        <p:tav tm="100000">
                                          <p:val>
                                            <p:fltVal val="1"/>
                                          </p:val>
                                        </p:tav>
                                      </p:tavLst>
                                    </p:anim>
                                    <p:animScale>
                                      <p:cBhvr>
                                        <p:cTn id="49" dur="13">
                                          <p:stCondLst>
                                            <p:cond delay="325"/>
                                          </p:stCondLst>
                                        </p:cTn>
                                        <p:tgtEl>
                                          <p:spTgt spid="151"/>
                                        </p:tgtEl>
                                      </p:cBhvr>
                                      <p:to x="100000" y="60000"/>
                                    </p:animScale>
                                    <p:animScale>
                                      <p:cBhvr>
                                        <p:cTn id="50" dur="83" decel="50000">
                                          <p:stCondLst>
                                            <p:cond delay="338"/>
                                          </p:stCondLst>
                                        </p:cTn>
                                        <p:tgtEl>
                                          <p:spTgt spid="151"/>
                                        </p:tgtEl>
                                      </p:cBhvr>
                                      <p:to x="100000" y="100000"/>
                                    </p:animScale>
                                    <p:animScale>
                                      <p:cBhvr>
                                        <p:cTn id="51" dur="13">
                                          <p:stCondLst>
                                            <p:cond delay="656"/>
                                          </p:stCondLst>
                                        </p:cTn>
                                        <p:tgtEl>
                                          <p:spTgt spid="151"/>
                                        </p:tgtEl>
                                      </p:cBhvr>
                                      <p:to x="100000" y="80000"/>
                                    </p:animScale>
                                    <p:animScale>
                                      <p:cBhvr>
                                        <p:cTn id="52" dur="83" decel="50000">
                                          <p:stCondLst>
                                            <p:cond delay="669"/>
                                          </p:stCondLst>
                                        </p:cTn>
                                        <p:tgtEl>
                                          <p:spTgt spid="151"/>
                                        </p:tgtEl>
                                      </p:cBhvr>
                                      <p:to x="100000" y="100000"/>
                                    </p:animScale>
                                    <p:animScale>
                                      <p:cBhvr>
                                        <p:cTn id="53" dur="13">
                                          <p:stCondLst>
                                            <p:cond delay="821"/>
                                          </p:stCondLst>
                                        </p:cTn>
                                        <p:tgtEl>
                                          <p:spTgt spid="151"/>
                                        </p:tgtEl>
                                      </p:cBhvr>
                                      <p:to x="100000" y="90000"/>
                                    </p:animScale>
                                    <p:animScale>
                                      <p:cBhvr>
                                        <p:cTn id="54" dur="83" decel="50000">
                                          <p:stCondLst>
                                            <p:cond delay="834"/>
                                          </p:stCondLst>
                                        </p:cTn>
                                        <p:tgtEl>
                                          <p:spTgt spid="151"/>
                                        </p:tgtEl>
                                      </p:cBhvr>
                                      <p:to x="100000" y="100000"/>
                                    </p:animScale>
                                    <p:animScale>
                                      <p:cBhvr>
                                        <p:cTn id="55" dur="13">
                                          <p:stCondLst>
                                            <p:cond delay="904"/>
                                          </p:stCondLst>
                                        </p:cTn>
                                        <p:tgtEl>
                                          <p:spTgt spid="151"/>
                                        </p:tgtEl>
                                      </p:cBhvr>
                                      <p:to x="100000" y="95000"/>
                                    </p:animScale>
                                    <p:animScale>
                                      <p:cBhvr>
                                        <p:cTn id="56" dur="83" decel="50000">
                                          <p:stCondLst>
                                            <p:cond delay="917"/>
                                          </p:stCondLst>
                                        </p:cTn>
                                        <p:tgtEl>
                                          <p:spTgt spid="151"/>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animEffect transition="in" filter="wipe(down)">
                                      <p:cBhvr>
                                        <p:cTn id="59" dur="290">
                                          <p:stCondLst>
                                            <p:cond delay="0"/>
                                          </p:stCondLst>
                                        </p:cTn>
                                        <p:tgtEl>
                                          <p:spTgt spid="150"/>
                                        </p:tgtEl>
                                      </p:cBhvr>
                                    </p:animEffect>
                                    <p:anim calcmode="lin" valueType="num">
                                      <p:cBhvr>
                                        <p:cTn id="60" dur="911"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150"/>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150"/>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150"/>
                                        </p:tgtEl>
                                        <p:attrNameLst>
                                          <p:attrName>ppt_y</p:attrName>
                                        </p:attrNameLst>
                                      </p:cBhvr>
                                      <p:tavLst>
                                        <p:tav tm="0" fmla="#ppt_y-sin(pi*$)/81">
                                          <p:val>
                                            <p:fltVal val="0"/>
                                          </p:val>
                                        </p:tav>
                                        <p:tav tm="100000">
                                          <p:val>
                                            <p:fltVal val="1"/>
                                          </p:val>
                                        </p:tav>
                                      </p:tavLst>
                                    </p:anim>
                                    <p:animScale>
                                      <p:cBhvr>
                                        <p:cTn id="65" dur="13">
                                          <p:stCondLst>
                                            <p:cond delay="325"/>
                                          </p:stCondLst>
                                        </p:cTn>
                                        <p:tgtEl>
                                          <p:spTgt spid="150"/>
                                        </p:tgtEl>
                                      </p:cBhvr>
                                      <p:to x="100000" y="60000"/>
                                    </p:animScale>
                                    <p:animScale>
                                      <p:cBhvr>
                                        <p:cTn id="66" dur="83" decel="50000">
                                          <p:stCondLst>
                                            <p:cond delay="338"/>
                                          </p:stCondLst>
                                        </p:cTn>
                                        <p:tgtEl>
                                          <p:spTgt spid="150"/>
                                        </p:tgtEl>
                                      </p:cBhvr>
                                      <p:to x="100000" y="100000"/>
                                    </p:animScale>
                                    <p:animScale>
                                      <p:cBhvr>
                                        <p:cTn id="67" dur="13">
                                          <p:stCondLst>
                                            <p:cond delay="656"/>
                                          </p:stCondLst>
                                        </p:cTn>
                                        <p:tgtEl>
                                          <p:spTgt spid="150"/>
                                        </p:tgtEl>
                                      </p:cBhvr>
                                      <p:to x="100000" y="80000"/>
                                    </p:animScale>
                                    <p:animScale>
                                      <p:cBhvr>
                                        <p:cTn id="68" dur="83" decel="50000">
                                          <p:stCondLst>
                                            <p:cond delay="669"/>
                                          </p:stCondLst>
                                        </p:cTn>
                                        <p:tgtEl>
                                          <p:spTgt spid="150"/>
                                        </p:tgtEl>
                                      </p:cBhvr>
                                      <p:to x="100000" y="100000"/>
                                    </p:animScale>
                                    <p:animScale>
                                      <p:cBhvr>
                                        <p:cTn id="69" dur="13">
                                          <p:stCondLst>
                                            <p:cond delay="821"/>
                                          </p:stCondLst>
                                        </p:cTn>
                                        <p:tgtEl>
                                          <p:spTgt spid="150"/>
                                        </p:tgtEl>
                                      </p:cBhvr>
                                      <p:to x="100000" y="90000"/>
                                    </p:animScale>
                                    <p:animScale>
                                      <p:cBhvr>
                                        <p:cTn id="70" dur="83" decel="50000">
                                          <p:stCondLst>
                                            <p:cond delay="834"/>
                                          </p:stCondLst>
                                        </p:cTn>
                                        <p:tgtEl>
                                          <p:spTgt spid="150"/>
                                        </p:tgtEl>
                                      </p:cBhvr>
                                      <p:to x="100000" y="100000"/>
                                    </p:animScale>
                                    <p:animScale>
                                      <p:cBhvr>
                                        <p:cTn id="71" dur="13">
                                          <p:stCondLst>
                                            <p:cond delay="904"/>
                                          </p:stCondLst>
                                        </p:cTn>
                                        <p:tgtEl>
                                          <p:spTgt spid="150"/>
                                        </p:tgtEl>
                                      </p:cBhvr>
                                      <p:to x="100000" y="95000"/>
                                    </p:animScale>
                                    <p:animScale>
                                      <p:cBhvr>
                                        <p:cTn id="72" dur="83" decel="50000">
                                          <p:stCondLst>
                                            <p:cond delay="917"/>
                                          </p:stCondLst>
                                        </p:cTn>
                                        <p:tgtEl>
                                          <p:spTgt spid="150"/>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151"/>
                                        </p:tgtEl>
                                      </p:cBhvr>
                                    </p:animEffect>
                                    <p:animScale>
                                      <p:cBhvr>
                                        <p:cTn id="76" dur="250" autoRev="1" fill="hold"/>
                                        <p:tgtEl>
                                          <p:spTgt spid="151"/>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2">
                                            <p:txEl>
                                              <p:pRg st="0" end="0"/>
                                            </p:txEl>
                                          </p:spTgt>
                                        </p:tgtEl>
                                        <p:attrNameLst>
                                          <p:attrName>style.visibility</p:attrName>
                                        </p:attrNameLst>
                                      </p:cBhvr>
                                      <p:to>
                                        <p:strVal val="visible"/>
                                      </p:to>
                                    </p:set>
                                    <p:animEffect transition="in" filter="circle(in)">
                                      <p:cBhvr>
                                        <p:cTn id="81" dur="2000"/>
                                        <p:tgtEl>
                                          <p:spTgt spid="2">
                                            <p:txEl>
                                              <p:pRg st="0" end="0"/>
                                            </p:txEl>
                                          </p:spTgt>
                                        </p:tgtEl>
                                      </p:cBhvr>
                                    </p:animEffect>
                                  </p:childTnLst>
                                </p:cTn>
                              </p:par>
                            </p:childTnLst>
                          </p:cTn>
                        </p:par>
                        <p:par>
                          <p:cTn id="82" fill="hold">
                            <p:stCondLst>
                              <p:cond delay="2000"/>
                            </p:stCondLst>
                            <p:childTnLst>
                              <p:par>
                                <p:cTn id="83" presetID="42" presetClass="entr" presetSubtype="0" fill="hold" nodeType="afterEffect">
                                  <p:stCondLst>
                                    <p:cond delay="0"/>
                                  </p:stCondLst>
                                  <p:childTnLst>
                                    <p:set>
                                      <p:cBhvr>
                                        <p:cTn id="84" dur="1" fill="hold">
                                          <p:stCondLst>
                                            <p:cond delay="0"/>
                                          </p:stCondLst>
                                        </p:cTn>
                                        <p:tgtEl>
                                          <p:spTgt spid="2">
                                            <p:txEl>
                                              <p:pRg st="1" end="1"/>
                                            </p:txEl>
                                          </p:spTgt>
                                        </p:tgtEl>
                                        <p:attrNameLst>
                                          <p:attrName>style.visibility</p:attrName>
                                        </p:attrNameLst>
                                      </p:cBhvr>
                                      <p:to>
                                        <p:strVal val="visible"/>
                                      </p:to>
                                    </p:set>
                                    <p:animEffect transition="in" filter="fade">
                                      <p:cBhvr>
                                        <p:cTn id="85" dur="1000"/>
                                        <p:tgtEl>
                                          <p:spTgt spid="2">
                                            <p:txEl>
                                              <p:pRg st="1" end="1"/>
                                            </p:txEl>
                                          </p:spTgt>
                                        </p:tgtEl>
                                      </p:cBhvr>
                                    </p:animEffect>
                                    <p:anim calcmode="lin" valueType="num">
                                      <p:cBhvr>
                                        <p:cTn id="8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87"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88" fill="hold">
                            <p:stCondLst>
                              <p:cond delay="3000"/>
                            </p:stCondLst>
                            <p:childTnLst>
                              <p:par>
                                <p:cTn id="89" presetID="42" presetClass="entr" presetSubtype="0" fill="hold" nodeType="afterEffect">
                                  <p:stCondLst>
                                    <p:cond delay="0"/>
                                  </p:stCondLst>
                                  <p:childTnLst>
                                    <p:set>
                                      <p:cBhvr>
                                        <p:cTn id="90" dur="1" fill="hold">
                                          <p:stCondLst>
                                            <p:cond delay="0"/>
                                          </p:stCondLst>
                                        </p:cTn>
                                        <p:tgtEl>
                                          <p:spTgt spid="2">
                                            <p:txEl>
                                              <p:pRg st="2" end="2"/>
                                            </p:txEl>
                                          </p:spTgt>
                                        </p:tgtEl>
                                        <p:attrNameLst>
                                          <p:attrName>style.visibility</p:attrName>
                                        </p:attrNameLst>
                                      </p:cBhvr>
                                      <p:to>
                                        <p:strVal val="visible"/>
                                      </p:to>
                                    </p:set>
                                    <p:animEffect transition="in" filter="fade">
                                      <p:cBhvr>
                                        <p:cTn id="91" dur="1000"/>
                                        <p:tgtEl>
                                          <p:spTgt spid="2">
                                            <p:txEl>
                                              <p:pRg st="2" end="2"/>
                                            </p:txEl>
                                          </p:spTgt>
                                        </p:tgtEl>
                                      </p:cBhvr>
                                    </p:animEffect>
                                    <p:anim calcmode="lin" valueType="num">
                                      <p:cBhvr>
                                        <p:cTn id="9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94" fill="hold">
                            <p:stCondLst>
                              <p:cond delay="4000"/>
                            </p:stCondLst>
                            <p:childTnLst>
                              <p:par>
                                <p:cTn id="95" presetID="42" presetClass="entr" presetSubtype="0" fill="hold" nodeType="afterEffect">
                                  <p:stCondLst>
                                    <p:cond delay="0"/>
                                  </p:stCondLst>
                                  <p:childTnLst>
                                    <p:set>
                                      <p:cBhvr>
                                        <p:cTn id="96" dur="1" fill="hold">
                                          <p:stCondLst>
                                            <p:cond delay="0"/>
                                          </p:stCondLst>
                                        </p:cTn>
                                        <p:tgtEl>
                                          <p:spTgt spid="2">
                                            <p:txEl>
                                              <p:pRg st="3" end="3"/>
                                            </p:txEl>
                                          </p:spTgt>
                                        </p:tgtEl>
                                        <p:attrNameLst>
                                          <p:attrName>style.visibility</p:attrName>
                                        </p:attrNameLst>
                                      </p:cBhvr>
                                      <p:to>
                                        <p:strVal val="visible"/>
                                      </p:to>
                                    </p:set>
                                    <p:animEffect transition="in" filter="fade">
                                      <p:cBhvr>
                                        <p:cTn id="97" dur="1000"/>
                                        <p:tgtEl>
                                          <p:spTgt spid="2">
                                            <p:txEl>
                                              <p:pRg st="3" end="3"/>
                                            </p:txEl>
                                          </p:spTgt>
                                        </p:tgtEl>
                                      </p:cBhvr>
                                    </p:animEffect>
                                    <p:anim calcmode="lin" valueType="num">
                                      <p:cBhvr>
                                        <p:cTn id="9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6" presetClass="entr" presetSubtype="16" fill="hold" nodeType="clickEffect">
                                  <p:stCondLst>
                                    <p:cond delay="0"/>
                                  </p:stCondLst>
                                  <p:childTnLst>
                                    <p:set>
                                      <p:cBhvr>
                                        <p:cTn id="103" dur="1" fill="hold">
                                          <p:stCondLst>
                                            <p:cond delay="0"/>
                                          </p:stCondLst>
                                        </p:cTn>
                                        <p:tgtEl>
                                          <p:spTgt spid="2">
                                            <p:txEl>
                                              <p:pRg st="4" end="4"/>
                                            </p:txEl>
                                          </p:spTgt>
                                        </p:tgtEl>
                                        <p:attrNameLst>
                                          <p:attrName>style.visibility</p:attrName>
                                        </p:attrNameLst>
                                      </p:cBhvr>
                                      <p:to>
                                        <p:strVal val="visible"/>
                                      </p:to>
                                    </p:set>
                                    <p:animEffect transition="in" filter="circle(in)">
                                      <p:cBhvr>
                                        <p:cTn id="104" dur="2000"/>
                                        <p:tgtEl>
                                          <p:spTgt spid="2">
                                            <p:txEl>
                                              <p:pRg st="4" end="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2">
                                            <p:txEl>
                                              <p:pRg st="6" end="6"/>
                                            </p:txEl>
                                          </p:spTgt>
                                        </p:tgtEl>
                                        <p:attrNameLst>
                                          <p:attrName>style.visibility</p:attrName>
                                        </p:attrNameLst>
                                      </p:cBhvr>
                                      <p:to>
                                        <p:strVal val="visible"/>
                                      </p:to>
                                    </p:set>
                                    <p:animEffect transition="in" filter="circle(in)">
                                      <p:cBhvr>
                                        <p:cTn id="109"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8" name="AutoShape 9"/>
          <p:cNvSpPr>
            <a:spLocks noChangeArrowheads="1"/>
          </p:cNvSpPr>
          <p:nvPr/>
        </p:nvSpPr>
        <p:spPr bwMode="gray">
          <a:xfrm>
            <a:off x="4040832" y="220274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Etude de l’existant</a:t>
            </a:r>
            <a:endParaRPr lang="fr-FR" b="1" dirty="0">
              <a:solidFill>
                <a:schemeClr val="tx2"/>
              </a:solidFill>
              <a:latin typeface="Cambria Math" pitchFamily="18" charset="0"/>
              <a:ea typeface="Cambria Math" pitchFamily="18" charset="0"/>
            </a:endParaRPr>
          </a:p>
        </p:txBody>
      </p:sp>
      <p:sp>
        <p:nvSpPr>
          <p:cNvPr id="9" name="AutoShape 10"/>
          <p:cNvSpPr>
            <a:spLocks noChangeArrowheads="1"/>
          </p:cNvSpPr>
          <p:nvPr/>
        </p:nvSpPr>
        <p:spPr bwMode="gray">
          <a:xfrm>
            <a:off x="3464768" y="1565612"/>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Introduction </a:t>
            </a:r>
            <a:endParaRPr lang="fr-FR" b="1" dirty="0">
              <a:solidFill>
                <a:schemeClr val="tx2"/>
              </a:solidFill>
              <a:latin typeface="Cambria Math" pitchFamily="18" charset="0"/>
              <a:ea typeface="Cambria Math" pitchFamily="18" charset="0"/>
            </a:endParaRPr>
          </a:p>
        </p:txBody>
      </p:sp>
      <p:grpSp>
        <p:nvGrpSpPr>
          <p:cNvPr id="10" name="Group 11"/>
          <p:cNvGrpSpPr>
            <a:grpSpLocks/>
          </p:cNvGrpSpPr>
          <p:nvPr/>
        </p:nvGrpSpPr>
        <p:grpSpPr bwMode="auto">
          <a:xfrm>
            <a:off x="3017457" y="1654512"/>
            <a:ext cx="381000" cy="381000"/>
            <a:chOff x="2078" y="1680"/>
            <a:chExt cx="1615" cy="1615"/>
          </a:xfrm>
        </p:grpSpPr>
        <p:sp>
          <p:nvSpPr>
            <p:cNvPr id="1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7" name="Group 18"/>
          <p:cNvGrpSpPr>
            <a:grpSpLocks/>
          </p:cNvGrpSpPr>
          <p:nvPr/>
        </p:nvGrpSpPr>
        <p:grpSpPr bwMode="auto">
          <a:xfrm>
            <a:off x="3595185" y="230910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fr-FR" dirty="0"/>
            </a:p>
          </p:txBody>
        </p:sp>
        <p:sp>
          <p:nvSpPr>
            <p:cNvPr id="22"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24" name="Group 25"/>
          <p:cNvGrpSpPr>
            <a:grpSpLocks/>
          </p:cNvGrpSpPr>
          <p:nvPr/>
        </p:nvGrpSpPr>
        <p:grpSpPr bwMode="auto">
          <a:xfrm>
            <a:off x="3943008" y="2917617"/>
            <a:ext cx="374431" cy="381000"/>
            <a:chOff x="2078" y="1680"/>
            <a:chExt cx="1615" cy="1615"/>
          </a:xfrm>
        </p:grpSpPr>
        <p:sp>
          <p:nvSpPr>
            <p:cNvPr id="25"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fr-FR" dirty="0"/>
            </a:p>
          </p:txBody>
        </p:sp>
        <p:sp>
          <p:nvSpPr>
            <p:cNvPr id="29"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0"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31" name="Group 32"/>
          <p:cNvGrpSpPr>
            <a:grpSpLocks/>
          </p:cNvGrpSpPr>
          <p:nvPr/>
        </p:nvGrpSpPr>
        <p:grpSpPr bwMode="auto">
          <a:xfrm>
            <a:off x="4167372" y="3535040"/>
            <a:ext cx="381000" cy="381000"/>
            <a:chOff x="2078" y="1680"/>
            <a:chExt cx="1615" cy="1615"/>
          </a:xfrm>
        </p:grpSpPr>
        <p:sp>
          <p:nvSpPr>
            <p:cNvPr id="3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7"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38" name="Group 39"/>
          <p:cNvGrpSpPr>
            <a:grpSpLocks/>
          </p:cNvGrpSpPr>
          <p:nvPr/>
        </p:nvGrpSpPr>
        <p:grpSpPr bwMode="auto">
          <a:xfrm>
            <a:off x="4189076" y="4186108"/>
            <a:ext cx="355600" cy="381000"/>
            <a:chOff x="2078" y="1680"/>
            <a:chExt cx="1615" cy="1615"/>
          </a:xfrm>
        </p:grpSpPr>
        <p:sp>
          <p:nvSpPr>
            <p:cNvPr id="3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1"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2"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43"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4"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45" name="AutoShape 6"/>
          <p:cNvSpPr>
            <a:spLocks noChangeArrowheads="1"/>
          </p:cNvSpPr>
          <p:nvPr/>
        </p:nvSpPr>
        <p:spPr bwMode="gray">
          <a:xfrm>
            <a:off x="4548372" y="4671046"/>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Conception</a:t>
            </a:r>
            <a:endParaRPr lang="fr-FR" b="1" dirty="0">
              <a:solidFill>
                <a:schemeClr val="tx2"/>
              </a:solidFill>
              <a:latin typeface="Cambria Math" pitchFamily="18" charset="0"/>
              <a:ea typeface="Cambria Math" pitchFamily="18" charset="0"/>
            </a:endParaRPr>
          </a:p>
        </p:txBody>
      </p:sp>
      <p:grpSp>
        <p:nvGrpSpPr>
          <p:cNvPr id="46" name="Group 39"/>
          <p:cNvGrpSpPr>
            <a:grpSpLocks/>
          </p:cNvGrpSpPr>
          <p:nvPr/>
        </p:nvGrpSpPr>
        <p:grpSpPr bwMode="auto">
          <a:xfrm>
            <a:off x="3914848" y="4734428"/>
            <a:ext cx="355600" cy="381000"/>
            <a:chOff x="2078" y="1680"/>
            <a:chExt cx="1615" cy="1615"/>
          </a:xfrm>
        </p:grpSpPr>
        <p:sp>
          <p:nvSpPr>
            <p:cNvPr id="47"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51"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45"/>
            <p:cNvSpPr>
              <a:spLocks noChangeArrowheads="1"/>
            </p:cNvSpPr>
            <p:nvPr/>
          </p:nvSpPr>
          <p:spPr bwMode="gray">
            <a:xfrm>
              <a:off x="2337" y="1939"/>
              <a:ext cx="1096" cy="1098"/>
            </a:xfrm>
            <a:prstGeom prst="ellipse">
              <a:avLst/>
            </a:prstGeom>
            <a:solidFill>
              <a:srgbClr val="FF33CC"/>
            </a:solidFill>
            <a:ln w="38100" algn="ctr">
              <a:noFill/>
              <a:round/>
              <a:headEnd/>
              <a:tailEnd/>
            </a:ln>
            <a:effectLst/>
          </p:spPr>
          <p:txBody>
            <a:bodyPr anchor="ctr">
              <a:spAutoFit/>
            </a:bodyPr>
            <a:lstStyle/>
            <a:p>
              <a:endParaRPr lang="fr-FR" dirty="0"/>
            </a:p>
          </p:txBody>
        </p:sp>
      </p:grpSp>
      <p:sp>
        <p:nvSpPr>
          <p:cNvPr id="53" name="AutoShape 6"/>
          <p:cNvSpPr>
            <a:spLocks noChangeArrowheads="1"/>
          </p:cNvSpPr>
          <p:nvPr/>
        </p:nvSpPr>
        <p:spPr bwMode="gray">
          <a:xfrm>
            <a:off x="4128712" y="5248675"/>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a:solidFill>
                  <a:schemeClr val="tx2"/>
                </a:solidFill>
                <a:latin typeface="Cambria Math" pitchFamily="18" charset="0"/>
                <a:ea typeface="Cambria Math" pitchFamily="18" charset="0"/>
              </a:rPr>
              <a:t>Réalisation</a:t>
            </a:r>
          </a:p>
        </p:txBody>
      </p:sp>
      <p:grpSp>
        <p:nvGrpSpPr>
          <p:cNvPr id="54" name="Group 39"/>
          <p:cNvGrpSpPr>
            <a:grpSpLocks/>
          </p:cNvGrpSpPr>
          <p:nvPr/>
        </p:nvGrpSpPr>
        <p:grpSpPr bwMode="auto">
          <a:xfrm>
            <a:off x="3587408" y="5312529"/>
            <a:ext cx="355600" cy="381000"/>
            <a:chOff x="2078" y="1680"/>
            <a:chExt cx="1615" cy="1615"/>
          </a:xfrm>
        </p:grpSpPr>
        <p:sp>
          <p:nvSpPr>
            <p:cNvPr id="55"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6"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7"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8"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59"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0" name="Oval 45"/>
            <p:cNvSpPr>
              <a:spLocks noChangeArrowheads="1"/>
            </p:cNvSpPr>
            <p:nvPr/>
          </p:nvSpPr>
          <p:spPr bwMode="gray">
            <a:xfrm>
              <a:off x="2337" y="1939"/>
              <a:ext cx="1096" cy="1098"/>
            </a:xfrm>
            <a:prstGeom prst="ellipse">
              <a:avLst/>
            </a:prstGeom>
            <a:noFill/>
            <a:ln w="38100" algn="ctr">
              <a:noFill/>
              <a:round/>
              <a:headEnd/>
              <a:tailEnd/>
            </a:ln>
            <a:effectLst/>
          </p:spPr>
          <p:txBody>
            <a:bodyPr anchor="ctr">
              <a:spAutoFit/>
            </a:bodyPr>
            <a:lstStyle/>
            <a:p>
              <a:endParaRPr lang="fr-FR" dirty="0"/>
            </a:p>
          </p:txBody>
        </p:sp>
      </p:grpSp>
      <p:sp>
        <p:nvSpPr>
          <p:cNvPr id="61" name="AutoShape 9"/>
          <p:cNvSpPr>
            <a:spLocks noChangeArrowheads="1"/>
          </p:cNvSpPr>
          <p:nvPr/>
        </p:nvSpPr>
        <p:spPr bwMode="gray">
          <a:xfrm>
            <a:off x="4472880" y="2833555"/>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a:solidFill>
                  <a:schemeClr val="tx2"/>
                </a:solidFill>
                <a:latin typeface="Cambria Math" pitchFamily="18" charset="0"/>
                <a:ea typeface="Cambria Math" pitchFamily="18" charset="0"/>
              </a:rPr>
              <a:t>Objectifs à atteindre </a:t>
            </a:r>
          </a:p>
        </p:txBody>
      </p:sp>
      <p:sp>
        <p:nvSpPr>
          <p:cNvPr id="62" name="AutoShape 9"/>
          <p:cNvSpPr>
            <a:spLocks noChangeArrowheads="1"/>
          </p:cNvSpPr>
          <p:nvPr/>
        </p:nvSpPr>
        <p:spPr bwMode="gray">
          <a:xfrm>
            <a:off x="4616269" y="34290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a:solidFill>
                  <a:schemeClr val="tx2"/>
                </a:solidFill>
                <a:latin typeface="Cambria Math" pitchFamily="18" charset="0"/>
                <a:ea typeface="Cambria Math" pitchFamily="18" charset="0"/>
              </a:rPr>
              <a:t>Spécification des besoins </a:t>
            </a:r>
          </a:p>
        </p:txBody>
      </p:sp>
      <p:sp>
        <p:nvSpPr>
          <p:cNvPr id="63" name="AutoShape 9"/>
          <p:cNvSpPr>
            <a:spLocks noChangeArrowheads="1"/>
          </p:cNvSpPr>
          <p:nvPr/>
        </p:nvSpPr>
        <p:spPr bwMode="gray">
          <a:xfrm>
            <a:off x="4616269" y="4073128"/>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a:solidFill>
                  <a:schemeClr val="tx2"/>
                </a:solidFill>
                <a:latin typeface="Cambria Math" pitchFamily="18" charset="0"/>
                <a:ea typeface="Cambria Math" pitchFamily="18" charset="0"/>
              </a:rPr>
              <a:t>Analyse</a:t>
            </a:r>
          </a:p>
        </p:txBody>
      </p:sp>
      <p:sp>
        <p:nvSpPr>
          <p:cNvPr id="64"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sp>
        <p:nvSpPr>
          <p:cNvPr id="65" name="AutoShape 10"/>
          <p:cNvSpPr>
            <a:spLocks noChangeArrowheads="1"/>
          </p:cNvSpPr>
          <p:nvPr/>
        </p:nvSpPr>
        <p:spPr bwMode="gray">
          <a:xfrm>
            <a:off x="3575416" y="5874202"/>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a:solidFill>
                  <a:schemeClr val="tx2"/>
                </a:solidFill>
                <a:latin typeface="Cambria Math" pitchFamily="18" charset="0"/>
                <a:ea typeface="Cambria Math" pitchFamily="18" charset="0"/>
              </a:rPr>
              <a:t>Conclusion </a:t>
            </a:r>
            <a:r>
              <a:rPr lang="fr-FR" b="1">
                <a:solidFill>
                  <a:schemeClr val="tx2"/>
                </a:solidFill>
                <a:latin typeface="Cambria Math" pitchFamily="18" charset="0"/>
                <a:ea typeface="Cambria Math" pitchFamily="18" charset="0"/>
              </a:rPr>
              <a:t>et </a:t>
            </a:r>
            <a:r>
              <a:rPr lang="fr-FR" b="1" smtClean="0">
                <a:solidFill>
                  <a:schemeClr val="tx2"/>
                </a:solidFill>
                <a:latin typeface="Cambria Math" pitchFamily="18" charset="0"/>
                <a:ea typeface="Cambria Math" pitchFamily="18" charset="0"/>
              </a:rPr>
              <a:t>perspectives</a:t>
            </a:r>
            <a:endParaRPr lang="fr-FR" b="1" dirty="0">
              <a:solidFill>
                <a:schemeClr val="tx2"/>
              </a:solidFill>
              <a:latin typeface="Cambria Math" pitchFamily="18" charset="0"/>
              <a:ea typeface="Cambria Math" pitchFamily="18" charset="0"/>
            </a:endParaRPr>
          </a:p>
        </p:txBody>
      </p:sp>
      <p:grpSp>
        <p:nvGrpSpPr>
          <p:cNvPr id="66" name="Group 11"/>
          <p:cNvGrpSpPr>
            <a:grpSpLocks/>
          </p:cNvGrpSpPr>
          <p:nvPr/>
        </p:nvGrpSpPr>
        <p:grpSpPr bwMode="auto">
          <a:xfrm>
            <a:off x="3083768" y="5921846"/>
            <a:ext cx="381000" cy="381000"/>
            <a:chOff x="2078" y="1680"/>
            <a:chExt cx="1615" cy="1615"/>
          </a:xfrm>
        </p:grpSpPr>
        <p:sp>
          <p:nvSpPr>
            <p:cNvPr id="6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9"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0"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1"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2"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73" name="Rectangle 4"/>
          <p:cNvSpPr>
            <a:spLocks noGrp="1" noChangeArrowheads="1"/>
          </p:cNvSpPr>
          <p:nvPr>
            <p:ph type="title"/>
          </p:nvPr>
        </p:nvSpPr>
        <p:spPr>
          <a:xfrm>
            <a:off x="2514600" y="533400"/>
            <a:ext cx="6172200" cy="715963"/>
          </a:xfrm>
        </p:spPr>
        <p:txBody>
          <a:bodyPr>
            <a:normAutofit/>
          </a:bodyPr>
          <a:lstStyle/>
          <a:p>
            <a:pPr marL="0" indent="0" algn="ctr">
              <a:buNone/>
            </a:pPr>
            <a:r>
              <a:rPr lang="fr-FR" sz="2800" b="1" dirty="0" smtClean="0">
                <a:solidFill>
                  <a:schemeClr val="accent1">
                    <a:lumMod val="50000"/>
                  </a:schemeClr>
                </a:solidFill>
                <a:latin typeface="Castellar" pitchFamily="18" charset="0"/>
              </a:rPr>
              <a:t>PLAN</a:t>
            </a:r>
            <a:endParaRPr lang="fr-FR" sz="2800" b="1" dirty="0">
              <a:solidFill>
                <a:schemeClr val="accent1">
                  <a:lumMod val="50000"/>
                </a:schemeClr>
              </a:solidFill>
              <a:latin typeface="Castellar" pitchFamily="18" charset="0"/>
            </a:endParaRPr>
          </a:p>
        </p:txBody>
      </p:sp>
    </p:spTree>
    <p:extLst>
      <p:ext uri="{BB962C8B-B14F-4D97-AF65-F5344CB8AC3E}">
        <p14:creationId xmlns:p14="http://schemas.microsoft.com/office/powerpoint/2010/main" val="116276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ppt_x"/>
                                          </p:val>
                                        </p:tav>
                                        <p:tav tm="100000">
                                          <p:val>
                                            <p:strVal val="#ppt_x"/>
                                          </p:val>
                                        </p:tav>
                                      </p:tavLst>
                                    </p:anim>
                                    <p:anim calcmode="lin" valueType="num">
                                      <p:cBhvr additive="base">
                                        <p:cTn id="52" dur="500" fill="hold"/>
                                        <p:tgtEl>
                                          <p:spTgt spid="6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 calcmode="lin" valueType="num">
                                      <p:cBhvr additive="base">
                                        <p:cTn id="59" dur="500" fill="hold"/>
                                        <p:tgtEl>
                                          <p:spTgt spid="63"/>
                                        </p:tgtEl>
                                        <p:attrNameLst>
                                          <p:attrName>ppt_x</p:attrName>
                                        </p:attrNameLst>
                                      </p:cBhvr>
                                      <p:tavLst>
                                        <p:tav tm="0">
                                          <p:val>
                                            <p:strVal val="#ppt_x"/>
                                          </p:val>
                                        </p:tav>
                                        <p:tav tm="100000">
                                          <p:val>
                                            <p:strVal val="#ppt_x"/>
                                          </p:val>
                                        </p:tav>
                                      </p:tavLst>
                                    </p:anim>
                                    <p:anim calcmode="lin" valueType="num">
                                      <p:cBhvr additive="base">
                                        <p:cTn id="60" dur="500" fill="hold"/>
                                        <p:tgtEl>
                                          <p:spTgt spid="6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additive="base">
                                        <p:cTn id="63" dur="500" fill="hold"/>
                                        <p:tgtEl>
                                          <p:spTgt spid="65"/>
                                        </p:tgtEl>
                                        <p:attrNameLst>
                                          <p:attrName>ppt_x</p:attrName>
                                        </p:attrNameLst>
                                      </p:cBhvr>
                                      <p:tavLst>
                                        <p:tav tm="0">
                                          <p:val>
                                            <p:strVal val="#ppt_x"/>
                                          </p:val>
                                        </p:tav>
                                        <p:tav tm="100000">
                                          <p:val>
                                            <p:strVal val="#ppt_x"/>
                                          </p:val>
                                        </p:tav>
                                      </p:tavLst>
                                    </p:anim>
                                    <p:anim calcmode="lin" valueType="num">
                                      <p:cBhvr additive="base">
                                        <p:cTn id="64" dur="500" fill="hold"/>
                                        <p:tgtEl>
                                          <p:spTgt spid="6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 calcmode="lin" valueType="num">
                                      <p:cBhvr additive="base">
                                        <p:cTn id="67" dur="500" fill="hold"/>
                                        <p:tgtEl>
                                          <p:spTgt spid="66"/>
                                        </p:tgtEl>
                                        <p:attrNameLst>
                                          <p:attrName>ppt_x</p:attrName>
                                        </p:attrNameLst>
                                      </p:cBhvr>
                                      <p:tavLst>
                                        <p:tav tm="0">
                                          <p:val>
                                            <p:strVal val="#ppt_x"/>
                                          </p:val>
                                        </p:tav>
                                        <p:tav tm="100000">
                                          <p:val>
                                            <p:strVal val="#ppt_x"/>
                                          </p:val>
                                        </p:tav>
                                      </p:tavLst>
                                    </p:anim>
                                    <p:anim calcmode="lin" valueType="num">
                                      <p:cBhvr additive="base">
                                        <p:cTn id="6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5" grpId="0" animBg="1"/>
      <p:bldP spid="53" grpId="0" animBg="1"/>
      <p:bldP spid="61" grpId="0" animBg="1"/>
      <p:bldP spid="62" grpId="0" animBg="1"/>
      <p:bldP spid="63" grpId="0" animBg="1"/>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re 1"/>
          <p:cNvSpPr txBox="1">
            <a:spLocks/>
          </p:cNvSpPr>
          <p:nvPr/>
        </p:nvSpPr>
        <p:spPr>
          <a:xfrm>
            <a:off x="0" y="2327539"/>
            <a:ext cx="9144000" cy="1780108"/>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fr-FR" sz="3200" dirty="0" smtClean="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rPr>
              <a:t>Merci de votre attention</a:t>
            </a:r>
          </a:p>
          <a:p>
            <a:pPr marL="182880" indent="0" algn="ctr">
              <a:buFont typeface="Georgia" pitchFamily="18" charset="0"/>
              <a:buNone/>
            </a:pPr>
            <a:endParaRPr lang="fr-FR" sz="3200" dirty="0">
              <a:ln w="18000">
                <a:solidFill>
                  <a:schemeClr val="accent2">
                    <a:satMod val="140000"/>
                  </a:schemeClr>
                </a:solidFill>
                <a:prstDash val="solid"/>
                <a:miter lim="800000"/>
              </a:ln>
              <a:solidFill>
                <a:schemeClr val="tx2">
                  <a:lumMod val="60000"/>
                  <a:lumOff val="40000"/>
                </a:schemeClr>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40273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p:cNvGrpSpPr/>
          <p:nvPr/>
        </p:nvGrpSpPr>
        <p:grpSpPr>
          <a:xfrm>
            <a:off x="33526" y="679140"/>
            <a:ext cx="8872002" cy="5995628"/>
            <a:chOff x="33526" y="679140"/>
            <a:chExt cx="8872002" cy="5995628"/>
          </a:xfrm>
        </p:grpSpPr>
        <p:sp>
          <p:nvSpPr>
            <p:cNvPr id="4"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5"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7"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9"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Analyse</a:t>
            </a:r>
          </a:p>
        </p:txBody>
      </p:sp>
      <p:sp>
        <p:nvSpPr>
          <p:cNvPr id="10"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1"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Objectifs à atteindre</a:t>
            </a:r>
          </a:p>
        </p:txBody>
      </p:sp>
      <p:sp>
        <p:nvSpPr>
          <p:cNvPr id="12"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3"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Introduction </a:t>
            </a:r>
            <a:endParaRPr lang="fr-FR" sz="1400" b="1" dirty="0">
              <a:solidFill>
                <a:schemeClr val="accent1">
                  <a:lumMod val="50000"/>
                </a:schemeClr>
              </a:solidFill>
              <a:latin typeface="Cambria Math" pitchFamily="18" charset="0"/>
              <a:ea typeface="Cambria Math" pitchFamily="18" charset="0"/>
            </a:endParaRPr>
          </a:p>
        </p:txBody>
      </p:sp>
      <p:grpSp>
        <p:nvGrpSpPr>
          <p:cNvPr id="14" name="Group 11"/>
          <p:cNvGrpSpPr>
            <a:grpSpLocks/>
          </p:cNvGrpSpPr>
          <p:nvPr/>
        </p:nvGrpSpPr>
        <p:grpSpPr bwMode="auto">
          <a:xfrm>
            <a:off x="0" y="1887537"/>
            <a:ext cx="381000" cy="381000"/>
            <a:chOff x="2078" y="1680"/>
            <a:chExt cx="1615" cy="1615"/>
          </a:xfrm>
        </p:grpSpPr>
        <p:sp>
          <p:nvSpPr>
            <p:cNvPr id="1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21" name="Group 32"/>
          <p:cNvGrpSpPr>
            <a:grpSpLocks/>
          </p:cNvGrpSpPr>
          <p:nvPr/>
        </p:nvGrpSpPr>
        <p:grpSpPr bwMode="auto">
          <a:xfrm>
            <a:off x="0" y="3505200"/>
            <a:ext cx="381000" cy="381000"/>
            <a:chOff x="2078" y="1680"/>
            <a:chExt cx="1615" cy="1615"/>
          </a:xfrm>
        </p:grpSpPr>
        <p:sp>
          <p:nvSpPr>
            <p:cNvPr id="2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8"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sp>
        <p:nvSpPr>
          <p:cNvPr id="29"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30" name="Group 32"/>
          <p:cNvGrpSpPr>
            <a:grpSpLocks/>
          </p:cNvGrpSpPr>
          <p:nvPr/>
        </p:nvGrpSpPr>
        <p:grpSpPr bwMode="auto">
          <a:xfrm>
            <a:off x="0" y="2438400"/>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7" name="Group 32"/>
          <p:cNvGrpSpPr>
            <a:grpSpLocks/>
          </p:cNvGrpSpPr>
          <p:nvPr/>
        </p:nvGrpSpPr>
        <p:grpSpPr bwMode="auto">
          <a:xfrm>
            <a:off x="0" y="2971800"/>
            <a:ext cx="381000" cy="381000"/>
            <a:chOff x="2078" y="1680"/>
            <a:chExt cx="1615" cy="1615"/>
          </a:xfrm>
        </p:grpSpPr>
        <p:sp>
          <p:nvSpPr>
            <p:cNvPr id="3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4" name="Group 32"/>
          <p:cNvGrpSpPr>
            <a:grpSpLocks/>
          </p:cNvGrpSpPr>
          <p:nvPr/>
        </p:nvGrpSpPr>
        <p:grpSpPr bwMode="auto">
          <a:xfrm>
            <a:off x="0" y="4038600"/>
            <a:ext cx="381000" cy="381000"/>
            <a:chOff x="2078" y="1680"/>
            <a:chExt cx="1615" cy="1615"/>
          </a:xfrm>
        </p:grpSpPr>
        <p:sp>
          <p:nvSpPr>
            <p:cNvPr id="4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1" name="Group 32"/>
          <p:cNvGrpSpPr>
            <a:grpSpLocks/>
          </p:cNvGrpSpPr>
          <p:nvPr/>
        </p:nvGrpSpPr>
        <p:grpSpPr bwMode="auto">
          <a:xfrm>
            <a:off x="0" y="4572000"/>
            <a:ext cx="381000" cy="381000"/>
            <a:chOff x="2078" y="1680"/>
            <a:chExt cx="1615" cy="1615"/>
          </a:xfrm>
        </p:grpSpPr>
        <p:sp>
          <p:nvSpPr>
            <p:cNvPr id="5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8" name="Group 32"/>
          <p:cNvGrpSpPr>
            <a:grpSpLocks/>
          </p:cNvGrpSpPr>
          <p:nvPr/>
        </p:nvGrpSpPr>
        <p:grpSpPr bwMode="auto">
          <a:xfrm>
            <a:off x="0" y="5105400"/>
            <a:ext cx="381000" cy="381000"/>
            <a:chOff x="2078" y="1680"/>
            <a:chExt cx="1615" cy="1615"/>
          </a:xfrm>
        </p:grpSpPr>
        <p:sp>
          <p:nvSpPr>
            <p:cNvPr id="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5" name="AutoShape 6"/>
          <p:cNvSpPr>
            <a:spLocks noChangeArrowheads="1"/>
          </p:cNvSpPr>
          <p:nvPr/>
        </p:nvSpPr>
        <p:spPr bwMode="gray">
          <a:xfrm>
            <a:off x="311150" y="551723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66" name="Group 32"/>
          <p:cNvGrpSpPr>
            <a:grpSpLocks/>
          </p:cNvGrpSpPr>
          <p:nvPr/>
        </p:nvGrpSpPr>
        <p:grpSpPr bwMode="auto">
          <a:xfrm>
            <a:off x="6350" y="5623595"/>
            <a:ext cx="381000" cy="381000"/>
            <a:chOff x="2078" y="1680"/>
            <a:chExt cx="1615" cy="1615"/>
          </a:xfrm>
        </p:grpSpPr>
        <p:sp>
          <p:nvSpPr>
            <p:cNvPr id="6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Introduction </a:t>
            </a:r>
            <a:endParaRPr lang="fr-FR" sz="2400" b="1" dirty="0">
              <a:solidFill>
                <a:schemeClr val="tx2"/>
              </a:solidFill>
              <a:latin typeface="Cambria Math" pitchFamily="18" charset="0"/>
              <a:ea typeface="Cambria Math" pitchFamily="18" charset="0"/>
            </a:endParaRPr>
          </a:p>
        </p:txBody>
      </p:sp>
      <p:grpSp>
        <p:nvGrpSpPr>
          <p:cNvPr id="74" name="Group 11"/>
          <p:cNvGrpSpPr>
            <a:grpSpLocks/>
          </p:cNvGrpSpPr>
          <p:nvPr/>
        </p:nvGrpSpPr>
        <p:grpSpPr bwMode="auto">
          <a:xfrm>
            <a:off x="2842592" y="6985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1" name="Ruban courbé vers le bas 80"/>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3/18</a:t>
            </a:r>
            <a:endParaRPr lang="fr-FR" sz="1200" b="1" dirty="0">
              <a:solidFill>
                <a:schemeClr val="tx1">
                  <a:lumMod val="95000"/>
                  <a:lumOff val="5000"/>
                </a:schemeClr>
              </a:solidFill>
            </a:endParaRPr>
          </a:p>
        </p:txBody>
      </p:sp>
      <p:sp>
        <p:nvSpPr>
          <p:cNvPr id="82" name="ZoneTexte 81"/>
          <p:cNvSpPr txBox="1"/>
          <p:nvPr/>
        </p:nvSpPr>
        <p:spPr>
          <a:xfrm>
            <a:off x="3838872" y="3284984"/>
            <a:ext cx="5053608" cy="1154162"/>
          </a:xfrm>
          <a:prstGeom prst="rect">
            <a:avLst/>
          </a:prstGeom>
          <a:noFill/>
        </p:spPr>
        <p:txBody>
          <a:bodyPr wrap="square" rtlCol="0">
            <a:spAutoFit/>
          </a:bodyPr>
          <a:lstStyle/>
          <a:p>
            <a:pPr marL="285750" indent="-285750" algn="just">
              <a:buFont typeface="Wingdings" panose="05000000000000000000" pitchFamily="2" charset="2"/>
              <a:buChar char="q"/>
            </a:pPr>
            <a:r>
              <a:rPr lang="fr-FR" sz="1500" smtClean="0"/>
              <a:t>Nous avons </a:t>
            </a:r>
            <a:r>
              <a:rPr lang="fr-FR" sz="1500" dirty="0" smtClean="0"/>
              <a:t>conçu </a:t>
            </a:r>
            <a:r>
              <a:rPr lang="fr-FR" sz="1500" dirty="0"/>
              <a:t>et </a:t>
            </a:r>
            <a:r>
              <a:rPr lang="fr-FR" sz="1500" dirty="0" smtClean="0"/>
              <a:t>réalisé </a:t>
            </a:r>
            <a:r>
              <a:rPr lang="fr-FR" sz="1500" dirty="0"/>
              <a:t>une application qui sera un </a:t>
            </a:r>
            <a:r>
              <a:rPr lang="fr-FR" b="1" dirty="0"/>
              <a:t>intermédiaire</a:t>
            </a:r>
            <a:r>
              <a:rPr lang="fr-FR" sz="1500" dirty="0"/>
              <a:t> entre les </a:t>
            </a:r>
            <a:r>
              <a:rPr lang="fr-FR" b="1" dirty="0"/>
              <a:t>fournisseurs de services</a:t>
            </a:r>
            <a:r>
              <a:rPr lang="fr-FR" sz="1500" dirty="0"/>
              <a:t> (plombier, électricien ...) et les simples citoyens ayant </a:t>
            </a:r>
            <a:r>
              <a:rPr lang="fr-FR" b="1" dirty="0"/>
              <a:t>besoin d'un service</a:t>
            </a:r>
            <a:r>
              <a:rPr lang="fr-FR" sz="1500" dirty="0"/>
              <a:t>.</a:t>
            </a:r>
          </a:p>
        </p:txBody>
      </p:sp>
      <p:pic>
        <p:nvPicPr>
          <p:cNvPr id="1026" name="Picture 2" descr="C:\Users\Mohamed Amin\Desktop\présentation\images\60a1bd9086a885469c7c3850f01cbd69ac4e11c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456" y="1446211"/>
            <a:ext cx="1668466" cy="14192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ohamed Amin\Desktop\présentation\images\AmazonWebservices_Logo.svg_.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9248" y="2129064"/>
            <a:ext cx="1449638" cy="5798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ohamed Amin\Desktop\présentation\images\wif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0812" y="1988840"/>
            <a:ext cx="1711668" cy="7842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ohamed Amin\Desktop\présentation\images\electricien-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51920" y="4365104"/>
            <a:ext cx="1426952" cy="14269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Mohamed Amin\Desktop\présentation\images\MC3A9tier-de-plombi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67626" y="4509120"/>
            <a:ext cx="1480838" cy="131887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Mohamed Amin\Desktop\présentation\images\fuite-eau-3.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4212" y="4941168"/>
            <a:ext cx="1648068" cy="164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94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90">
                                          <p:stCondLst>
                                            <p:cond delay="0"/>
                                          </p:stCondLst>
                                        </p:cTn>
                                        <p:tgtEl>
                                          <p:spTgt spid="14"/>
                                        </p:tgtEl>
                                      </p:cBhvr>
                                    </p:animEffect>
                                    <p:anim calcmode="lin" valueType="num">
                                      <p:cBhvr>
                                        <p:cTn id="24"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29" dur="13">
                                          <p:stCondLst>
                                            <p:cond delay="325"/>
                                          </p:stCondLst>
                                        </p:cTn>
                                        <p:tgtEl>
                                          <p:spTgt spid="14"/>
                                        </p:tgtEl>
                                      </p:cBhvr>
                                      <p:to x="100000" y="60000"/>
                                    </p:animScale>
                                    <p:animScale>
                                      <p:cBhvr>
                                        <p:cTn id="30" dur="83" decel="50000">
                                          <p:stCondLst>
                                            <p:cond delay="338"/>
                                          </p:stCondLst>
                                        </p:cTn>
                                        <p:tgtEl>
                                          <p:spTgt spid="14"/>
                                        </p:tgtEl>
                                      </p:cBhvr>
                                      <p:to x="100000" y="100000"/>
                                    </p:animScale>
                                    <p:animScale>
                                      <p:cBhvr>
                                        <p:cTn id="31" dur="13">
                                          <p:stCondLst>
                                            <p:cond delay="656"/>
                                          </p:stCondLst>
                                        </p:cTn>
                                        <p:tgtEl>
                                          <p:spTgt spid="14"/>
                                        </p:tgtEl>
                                      </p:cBhvr>
                                      <p:to x="100000" y="80000"/>
                                    </p:animScale>
                                    <p:animScale>
                                      <p:cBhvr>
                                        <p:cTn id="32" dur="83" decel="50000">
                                          <p:stCondLst>
                                            <p:cond delay="669"/>
                                          </p:stCondLst>
                                        </p:cTn>
                                        <p:tgtEl>
                                          <p:spTgt spid="14"/>
                                        </p:tgtEl>
                                      </p:cBhvr>
                                      <p:to x="100000" y="100000"/>
                                    </p:animScale>
                                    <p:animScale>
                                      <p:cBhvr>
                                        <p:cTn id="33" dur="13">
                                          <p:stCondLst>
                                            <p:cond delay="821"/>
                                          </p:stCondLst>
                                        </p:cTn>
                                        <p:tgtEl>
                                          <p:spTgt spid="14"/>
                                        </p:tgtEl>
                                      </p:cBhvr>
                                      <p:to x="100000" y="90000"/>
                                    </p:animScale>
                                    <p:animScale>
                                      <p:cBhvr>
                                        <p:cTn id="34" dur="83" decel="50000">
                                          <p:stCondLst>
                                            <p:cond delay="834"/>
                                          </p:stCondLst>
                                        </p:cTn>
                                        <p:tgtEl>
                                          <p:spTgt spid="14"/>
                                        </p:tgtEl>
                                      </p:cBhvr>
                                      <p:to x="100000" y="100000"/>
                                    </p:animScale>
                                    <p:animScale>
                                      <p:cBhvr>
                                        <p:cTn id="35" dur="13">
                                          <p:stCondLst>
                                            <p:cond delay="904"/>
                                          </p:stCondLst>
                                        </p:cTn>
                                        <p:tgtEl>
                                          <p:spTgt spid="14"/>
                                        </p:tgtEl>
                                      </p:cBhvr>
                                      <p:to x="100000" y="95000"/>
                                    </p:animScale>
                                    <p:animScale>
                                      <p:cBhvr>
                                        <p:cTn id="36" dur="83" decel="50000">
                                          <p:stCondLst>
                                            <p:cond delay="917"/>
                                          </p:stCondLst>
                                        </p:cTn>
                                        <p:tgtEl>
                                          <p:spTgt spid="14"/>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par>
                                <p:cTn id="41" presetID="26"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290">
                                          <p:stCondLst>
                                            <p:cond delay="0"/>
                                          </p:stCondLst>
                                        </p:cTn>
                                        <p:tgtEl>
                                          <p:spTgt spid="74"/>
                                        </p:tgtEl>
                                      </p:cBhvr>
                                    </p:animEffect>
                                    <p:anim calcmode="lin" valueType="num">
                                      <p:cBhvr>
                                        <p:cTn id="44"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49" dur="13">
                                          <p:stCondLst>
                                            <p:cond delay="325"/>
                                          </p:stCondLst>
                                        </p:cTn>
                                        <p:tgtEl>
                                          <p:spTgt spid="74"/>
                                        </p:tgtEl>
                                      </p:cBhvr>
                                      <p:to x="100000" y="60000"/>
                                    </p:animScale>
                                    <p:animScale>
                                      <p:cBhvr>
                                        <p:cTn id="50" dur="83" decel="50000">
                                          <p:stCondLst>
                                            <p:cond delay="338"/>
                                          </p:stCondLst>
                                        </p:cTn>
                                        <p:tgtEl>
                                          <p:spTgt spid="74"/>
                                        </p:tgtEl>
                                      </p:cBhvr>
                                      <p:to x="100000" y="100000"/>
                                    </p:animScale>
                                    <p:animScale>
                                      <p:cBhvr>
                                        <p:cTn id="51" dur="13">
                                          <p:stCondLst>
                                            <p:cond delay="656"/>
                                          </p:stCondLst>
                                        </p:cTn>
                                        <p:tgtEl>
                                          <p:spTgt spid="74"/>
                                        </p:tgtEl>
                                      </p:cBhvr>
                                      <p:to x="100000" y="80000"/>
                                    </p:animScale>
                                    <p:animScale>
                                      <p:cBhvr>
                                        <p:cTn id="52" dur="83" decel="50000">
                                          <p:stCondLst>
                                            <p:cond delay="669"/>
                                          </p:stCondLst>
                                        </p:cTn>
                                        <p:tgtEl>
                                          <p:spTgt spid="74"/>
                                        </p:tgtEl>
                                      </p:cBhvr>
                                      <p:to x="100000" y="100000"/>
                                    </p:animScale>
                                    <p:animScale>
                                      <p:cBhvr>
                                        <p:cTn id="53" dur="13">
                                          <p:stCondLst>
                                            <p:cond delay="821"/>
                                          </p:stCondLst>
                                        </p:cTn>
                                        <p:tgtEl>
                                          <p:spTgt spid="74"/>
                                        </p:tgtEl>
                                      </p:cBhvr>
                                      <p:to x="100000" y="90000"/>
                                    </p:animScale>
                                    <p:animScale>
                                      <p:cBhvr>
                                        <p:cTn id="54" dur="83" decel="50000">
                                          <p:stCondLst>
                                            <p:cond delay="834"/>
                                          </p:stCondLst>
                                        </p:cTn>
                                        <p:tgtEl>
                                          <p:spTgt spid="74"/>
                                        </p:tgtEl>
                                      </p:cBhvr>
                                      <p:to x="100000" y="100000"/>
                                    </p:animScale>
                                    <p:animScale>
                                      <p:cBhvr>
                                        <p:cTn id="55" dur="13">
                                          <p:stCondLst>
                                            <p:cond delay="904"/>
                                          </p:stCondLst>
                                        </p:cTn>
                                        <p:tgtEl>
                                          <p:spTgt spid="74"/>
                                        </p:tgtEl>
                                      </p:cBhvr>
                                      <p:to x="100000" y="95000"/>
                                    </p:animScale>
                                    <p:animScale>
                                      <p:cBhvr>
                                        <p:cTn id="56" dur="83" decel="50000">
                                          <p:stCondLst>
                                            <p:cond delay="917"/>
                                          </p:stCondLst>
                                        </p:cTn>
                                        <p:tgtEl>
                                          <p:spTgt spid="74"/>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down)">
                                      <p:cBhvr>
                                        <p:cTn id="59" dur="290">
                                          <p:stCondLst>
                                            <p:cond delay="0"/>
                                          </p:stCondLst>
                                        </p:cTn>
                                        <p:tgtEl>
                                          <p:spTgt spid="73"/>
                                        </p:tgtEl>
                                      </p:cBhvr>
                                    </p:animEffect>
                                    <p:anim calcmode="lin" valueType="num">
                                      <p:cBhvr>
                                        <p:cTn id="60"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65" dur="13">
                                          <p:stCondLst>
                                            <p:cond delay="325"/>
                                          </p:stCondLst>
                                        </p:cTn>
                                        <p:tgtEl>
                                          <p:spTgt spid="73"/>
                                        </p:tgtEl>
                                      </p:cBhvr>
                                      <p:to x="100000" y="60000"/>
                                    </p:animScale>
                                    <p:animScale>
                                      <p:cBhvr>
                                        <p:cTn id="66" dur="83" decel="50000">
                                          <p:stCondLst>
                                            <p:cond delay="338"/>
                                          </p:stCondLst>
                                        </p:cTn>
                                        <p:tgtEl>
                                          <p:spTgt spid="73"/>
                                        </p:tgtEl>
                                      </p:cBhvr>
                                      <p:to x="100000" y="100000"/>
                                    </p:animScale>
                                    <p:animScale>
                                      <p:cBhvr>
                                        <p:cTn id="67" dur="13">
                                          <p:stCondLst>
                                            <p:cond delay="656"/>
                                          </p:stCondLst>
                                        </p:cTn>
                                        <p:tgtEl>
                                          <p:spTgt spid="73"/>
                                        </p:tgtEl>
                                      </p:cBhvr>
                                      <p:to x="100000" y="80000"/>
                                    </p:animScale>
                                    <p:animScale>
                                      <p:cBhvr>
                                        <p:cTn id="68" dur="83" decel="50000">
                                          <p:stCondLst>
                                            <p:cond delay="669"/>
                                          </p:stCondLst>
                                        </p:cTn>
                                        <p:tgtEl>
                                          <p:spTgt spid="73"/>
                                        </p:tgtEl>
                                      </p:cBhvr>
                                      <p:to x="100000" y="100000"/>
                                    </p:animScale>
                                    <p:animScale>
                                      <p:cBhvr>
                                        <p:cTn id="69" dur="13">
                                          <p:stCondLst>
                                            <p:cond delay="821"/>
                                          </p:stCondLst>
                                        </p:cTn>
                                        <p:tgtEl>
                                          <p:spTgt spid="73"/>
                                        </p:tgtEl>
                                      </p:cBhvr>
                                      <p:to x="100000" y="90000"/>
                                    </p:animScale>
                                    <p:animScale>
                                      <p:cBhvr>
                                        <p:cTn id="70" dur="83" decel="50000">
                                          <p:stCondLst>
                                            <p:cond delay="834"/>
                                          </p:stCondLst>
                                        </p:cTn>
                                        <p:tgtEl>
                                          <p:spTgt spid="73"/>
                                        </p:tgtEl>
                                      </p:cBhvr>
                                      <p:to x="100000" y="100000"/>
                                    </p:animScale>
                                    <p:animScale>
                                      <p:cBhvr>
                                        <p:cTn id="71" dur="13">
                                          <p:stCondLst>
                                            <p:cond delay="904"/>
                                          </p:stCondLst>
                                        </p:cTn>
                                        <p:tgtEl>
                                          <p:spTgt spid="73"/>
                                        </p:tgtEl>
                                      </p:cBhvr>
                                      <p:to x="100000" y="95000"/>
                                    </p:animScale>
                                    <p:animScale>
                                      <p:cBhvr>
                                        <p:cTn id="72" dur="83" decel="50000">
                                          <p:stCondLst>
                                            <p:cond delay="917"/>
                                          </p:stCondLst>
                                        </p:cTn>
                                        <p:tgtEl>
                                          <p:spTgt spid="73"/>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74"/>
                                        </p:tgtEl>
                                      </p:cBhvr>
                                    </p:animEffect>
                                    <p:animScale>
                                      <p:cBhvr>
                                        <p:cTn id="76" dur="250" autoRev="1" fill="hold"/>
                                        <p:tgtEl>
                                          <p:spTgt spid="7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1027"/>
                                        </p:tgtEl>
                                        <p:attrNameLst>
                                          <p:attrName>style.visibility</p:attrName>
                                        </p:attrNameLst>
                                      </p:cBhvr>
                                      <p:to>
                                        <p:strVal val="visible"/>
                                      </p:to>
                                    </p:set>
                                    <p:animEffect transition="in" filter="barn(inVertical)">
                                      <p:cBhvr>
                                        <p:cTn id="81" dur="500"/>
                                        <p:tgtEl>
                                          <p:spTgt spid="1027"/>
                                        </p:tgtEl>
                                      </p:cBhvr>
                                    </p:animEffect>
                                  </p:childTnLst>
                                </p:cTn>
                              </p:par>
                            </p:childTnLst>
                          </p:cTn>
                        </p:par>
                        <p:par>
                          <p:cTn id="82" fill="hold">
                            <p:stCondLst>
                              <p:cond delay="500"/>
                            </p:stCondLst>
                            <p:childTnLst>
                              <p:par>
                                <p:cTn id="83" presetID="16" presetClass="entr" presetSubtype="21" fill="hold" nodeType="afterEffect">
                                  <p:stCondLst>
                                    <p:cond delay="0"/>
                                  </p:stCondLst>
                                  <p:childTnLst>
                                    <p:set>
                                      <p:cBhvr>
                                        <p:cTn id="84" dur="1" fill="hold">
                                          <p:stCondLst>
                                            <p:cond delay="0"/>
                                          </p:stCondLst>
                                        </p:cTn>
                                        <p:tgtEl>
                                          <p:spTgt spid="1026"/>
                                        </p:tgtEl>
                                        <p:attrNameLst>
                                          <p:attrName>style.visibility</p:attrName>
                                        </p:attrNameLst>
                                      </p:cBhvr>
                                      <p:to>
                                        <p:strVal val="visible"/>
                                      </p:to>
                                    </p:set>
                                    <p:animEffect transition="in" filter="barn(inVertical)">
                                      <p:cBhvr>
                                        <p:cTn id="85" dur="500"/>
                                        <p:tgtEl>
                                          <p:spTgt spid="1026"/>
                                        </p:tgtEl>
                                      </p:cBhvr>
                                    </p:animEffect>
                                  </p:childTnLst>
                                </p:cTn>
                              </p:par>
                            </p:childTnLst>
                          </p:cTn>
                        </p:par>
                        <p:par>
                          <p:cTn id="86" fill="hold">
                            <p:stCondLst>
                              <p:cond delay="1000"/>
                            </p:stCondLst>
                            <p:childTnLst>
                              <p:par>
                                <p:cTn id="87" presetID="16" presetClass="entr" presetSubtype="21" fill="hold" nodeType="afterEffect">
                                  <p:stCondLst>
                                    <p:cond delay="0"/>
                                  </p:stCondLst>
                                  <p:childTnLst>
                                    <p:set>
                                      <p:cBhvr>
                                        <p:cTn id="88" dur="1" fill="hold">
                                          <p:stCondLst>
                                            <p:cond delay="0"/>
                                          </p:stCondLst>
                                        </p:cTn>
                                        <p:tgtEl>
                                          <p:spTgt spid="1030"/>
                                        </p:tgtEl>
                                        <p:attrNameLst>
                                          <p:attrName>style.visibility</p:attrName>
                                        </p:attrNameLst>
                                      </p:cBhvr>
                                      <p:to>
                                        <p:strVal val="visible"/>
                                      </p:to>
                                    </p:set>
                                    <p:animEffect transition="in" filter="barn(inVertical)">
                                      <p:cBhvr>
                                        <p:cTn id="89" dur="500"/>
                                        <p:tgtEl>
                                          <p:spTgt spid="10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82"/>
                                        </p:tgtEl>
                                        <p:attrNameLst>
                                          <p:attrName>style.visibility</p:attrName>
                                        </p:attrNameLst>
                                      </p:cBhvr>
                                      <p:to>
                                        <p:strVal val="visible"/>
                                      </p:to>
                                    </p:set>
                                    <p:animEffect transition="in" filter="wipe(down)">
                                      <p:cBhvr>
                                        <p:cTn id="94" dur="500"/>
                                        <p:tgtEl>
                                          <p:spTgt spid="8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1033"/>
                                        </p:tgtEl>
                                        <p:attrNameLst>
                                          <p:attrName>style.visibility</p:attrName>
                                        </p:attrNameLst>
                                      </p:cBhvr>
                                      <p:to>
                                        <p:strVal val="visible"/>
                                      </p:to>
                                    </p:set>
                                    <p:animEffect transition="in" filter="wipe(down)">
                                      <p:cBhvr>
                                        <p:cTn id="99" dur="500"/>
                                        <p:tgtEl>
                                          <p:spTgt spid="103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032"/>
                                        </p:tgtEl>
                                        <p:attrNameLst>
                                          <p:attrName>style.visibility</p:attrName>
                                        </p:attrNameLst>
                                      </p:cBhvr>
                                      <p:to>
                                        <p:strVal val="visible"/>
                                      </p:to>
                                    </p:set>
                                    <p:animEffect transition="in" filter="wipe(down)">
                                      <p:cBhvr>
                                        <p:cTn id="104" dur="500"/>
                                        <p:tgtEl>
                                          <p:spTgt spid="103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down)">
                                      <p:cBhvr>
                                        <p:cTn id="10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3" grpId="0" animBg="1"/>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33526" y="679140"/>
            <a:ext cx="8872002" cy="5995628"/>
            <a:chOff x="33526" y="679140"/>
            <a:chExt cx="8872002"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8"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12" name="AutoShape 9"/>
          <p:cNvSpPr>
            <a:spLocks noChangeArrowheads="1"/>
          </p:cNvSpPr>
          <p:nvPr/>
        </p:nvSpPr>
        <p:spPr bwMode="gray">
          <a:xfrm>
            <a:off x="304800" y="184088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 </a:t>
            </a:r>
            <a:endParaRPr lang="fr-FR" sz="1100" b="1" dirty="0">
              <a:solidFill>
                <a:schemeClr val="bg1">
                  <a:lumMod val="65000"/>
                </a:schemeClr>
              </a:solidFill>
            </a:endParaRPr>
          </a:p>
        </p:txBody>
      </p:sp>
      <p:grpSp>
        <p:nvGrpSpPr>
          <p:cNvPr id="30" name="Group 32"/>
          <p:cNvGrpSpPr>
            <a:grpSpLocks/>
          </p:cNvGrpSpPr>
          <p:nvPr/>
        </p:nvGrpSpPr>
        <p:grpSpPr bwMode="auto">
          <a:xfrm>
            <a:off x="0" y="1947243"/>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Etude de l’existant 		[1/4]  </a:t>
            </a:r>
            <a:endParaRPr lang="fr-FR" sz="2400" b="1" dirty="0">
              <a:solidFill>
                <a:schemeClr val="tx2"/>
              </a:solidFill>
              <a:latin typeface="Cambria Math" pitchFamily="18" charset="0"/>
              <a:ea typeface="Cambria Math" pitchFamily="18" charset="0"/>
            </a:endParaRPr>
          </a:p>
        </p:txBody>
      </p:sp>
      <p:grpSp>
        <p:nvGrpSpPr>
          <p:cNvPr id="74" name="Group 11"/>
          <p:cNvGrpSpPr>
            <a:grpSpLocks/>
          </p:cNvGrpSpPr>
          <p:nvPr/>
        </p:nvGrpSpPr>
        <p:grpSpPr bwMode="auto">
          <a:xfrm>
            <a:off x="2842592" y="6985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1" name="AutoShape 10"/>
          <p:cNvSpPr>
            <a:spLocks noChangeArrowheads="1"/>
          </p:cNvSpPr>
          <p:nvPr/>
        </p:nvSpPr>
        <p:spPr bwMode="gray">
          <a:xfrm>
            <a:off x="317500" y="2344936"/>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Etude de </a:t>
            </a:r>
          </a:p>
          <a:p>
            <a:pPr eaLnBrk="0" hangingPunct="0"/>
            <a:r>
              <a:rPr lang="fr-FR" sz="1400" b="1" dirty="0" smtClean="0">
                <a:solidFill>
                  <a:schemeClr val="accent1">
                    <a:lumMod val="50000"/>
                  </a:schemeClr>
                </a:solidFill>
                <a:latin typeface="Cambria Math" pitchFamily="18" charset="0"/>
                <a:ea typeface="Cambria Math" pitchFamily="18" charset="0"/>
              </a:rPr>
              <a:t>l’existant </a:t>
            </a:r>
            <a:endParaRPr lang="fr-FR" sz="1400" b="1" dirty="0">
              <a:solidFill>
                <a:schemeClr val="accent1">
                  <a:lumMod val="50000"/>
                </a:schemeClr>
              </a:solidFill>
              <a:latin typeface="Cambria Math" pitchFamily="18" charset="0"/>
              <a:ea typeface="Cambria Math" pitchFamily="18" charset="0"/>
            </a:endParaRPr>
          </a:p>
        </p:txBody>
      </p:sp>
      <p:grpSp>
        <p:nvGrpSpPr>
          <p:cNvPr id="82" name="Group 11"/>
          <p:cNvGrpSpPr>
            <a:grpSpLocks/>
          </p:cNvGrpSpPr>
          <p:nvPr/>
        </p:nvGrpSpPr>
        <p:grpSpPr bwMode="auto">
          <a:xfrm>
            <a:off x="0" y="2433836"/>
            <a:ext cx="381000" cy="381000"/>
            <a:chOff x="2078" y="1680"/>
            <a:chExt cx="1615" cy="1615"/>
          </a:xfrm>
        </p:grpSpPr>
        <p:sp>
          <p:nvSpPr>
            <p:cNvPr id="8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8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9" name="AutoShape 10"/>
          <p:cNvSpPr>
            <a:spLocks noChangeArrowheads="1"/>
          </p:cNvSpPr>
          <p:nvPr/>
        </p:nvSpPr>
        <p:spPr bwMode="gray">
          <a:xfrm>
            <a:off x="2483768" y="1396008"/>
            <a:ext cx="6192688" cy="572703"/>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20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Présentation de la solution traditionnelle</a:t>
            </a:r>
            <a:endParaRPr lang="fr-FR" sz="20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endParaRPr>
          </a:p>
        </p:txBody>
      </p:sp>
      <p:sp>
        <p:nvSpPr>
          <p:cNvPr id="100" name="Ruban courbé vers le bas 99"/>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4/18</a:t>
            </a:r>
            <a:endParaRPr lang="fr-FR" sz="1200" b="1" dirty="0">
              <a:solidFill>
                <a:schemeClr val="tx1">
                  <a:lumMod val="95000"/>
                  <a:lumOff val="5000"/>
                </a:schemeClr>
              </a:solidFill>
            </a:endParaRPr>
          </a:p>
        </p:txBody>
      </p:sp>
      <p:sp>
        <p:nvSpPr>
          <p:cNvPr id="3" name="Espace réservé du texte 2"/>
          <p:cNvSpPr>
            <a:spLocks noGrp="1"/>
          </p:cNvSpPr>
          <p:nvPr>
            <p:ph type="body" idx="1"/>
          </p:nvPr>
        </p:nvSpPr>
        <p:spPr>
          <a:xfrm>
            <a:off x="4003866" y="3068961"/>
            <a:ext cx="5140134" cy="864096"/>
          </a:xfrm>
        </p:spPr>
        <p:txBody>
          <a:bodyPr>
            <a:noAutofit/>
          </a:bodyPr>
          <a:lstStyle/>
          <a:p>
            <a:pPr marL="342900" indent="-342900" algn="just">
              <a:buFont typeface="Arial" panose="020B0604020202020204" pitchFamily="34" charset="0"/>
              <a:buChar char="•"/>
            </a:pPr>
            <a:r>
              <a:rPr lang="fr-FR" sz="1500" dirty="0" smtClean="0"/>
              <a:t>Elle </a:t>
            </a:r>
            <a:r>
              <a:rPr lang="fr-FR" sz="1500" dirty="0"/>
              <a:t>est basée sur le contact direct entre le fournisseur </a:t>
            </a:r>
            <a:r>
              <a:rPr lang="fr-FR" sz="1500" dirty="0" smtClean="0"/>
              <a:t>de service et </a:t>
            </a:r>
            <a:r>
              <a:rPr lang="fr-FR" sz="1500" dirty="0"/>
              <a:t>le demandeur de service.</a:t>
            </a:r>
          </a:p>
        </p:txBody>
      </p:sp>
      <p:sp>
        <p:nvSpPr>
          <p:cNvPr id="148"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Analyse</a:t>
            </a:r>
          </a:p>
        </p:txBody>
      </p:sp>
      <p:sp>
        <p:nvSpPr>
          <p:cNvPr id="149"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50"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Objectifs à atteindre</a:t>
            </a:r>
          </a:p>
        </p:txBody>
      </p:sp>
      <p:grpSp>
        <p:nvGrpSpPr>
          <p:cNvPr id="151" name="Group 32"/>
          <p:cNvGrpSpPr>
            <a:grpSpLocks/>
          </p:cNvGrpSpPr>
          <p:nvPr/>
        </p:nvGrpSpPr>
        <p:grpSpPr bwMode="auto">
          <a:xfrm>
            <a:off x="0" y="3505200"/>
            <a:ext cx="381000" cy="381000"/>
            <a:chOff x="2078" y="1680"/>
            <a:chExt cx="1615" cy="1615"/>
          </a:xfrm>
        </p:grpSpPr>
        <p:sp>
          <p:nvSpPr>
            <p:cNvPr id="15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5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58"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sp>
        <p:nvSpPr>
          <p:cNvPr id="159"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60" name="Group 32"/>
          <p:cNvGrpSpPr>
            <a:grpSpLocks/>
          </p:cNvGrpSpPr>
          <p:nvPr/>
        </p:nvGrpSpPr>
        <p:grpSpPr bwMode="auto">
          <a:xfrm>
            <a:off x="0" y="2971800"/>
            <a:ext cx="381000" cy="381000"/>
            <a:chOff x="2078" y="1680"/>
            <a:chExt cx="1615" cy="1615"/>
          </a:xfrm>
        </p:grpSpPr>
        <p:sp>
          <p:nvSpPr>
            <p:cNvPr id="16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67" name="Group 32"/>
          <p:cNvGrpSpPr>
            <a:grpSpLocks/>
          </p:cNvGrpSpPr>
          <p:nvPr/>
        </p:nvGrpSpPr>
        <p:grpSpPr bwMode="auto">
          <a:xfrm>
            <a:off x="0" y="4038600"/>
            <a:ext cx="381000" cy="381000"/>
            <a:chOff x="2078" y="1680"/>
            <a:chExt cx="1615" cy="1615"/>
          </a:xfrm>
        </p:grpSpPr>
        <p:sp>
          <p:nvSpPr>
            <p:cNvPr id="16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74" name="Group 32"/>
          <p:cNvGrpSpPr>
            <a:grpSpLocks/>
          </p:cNvGrpSpPr>
          <p:nvPr/>
        </p:nvGrpSpPr>
        <p:grpSpPr bwMode="auto">
          <a:xfrm>
            <a:off x="0" y="4572000"/>
            <a:ext cx="381000" cy="381000"/>
            <a:chOff x="2078" y="1680"/>
            <a:chExt cx="1615" cy="1615"/>
          </a:xfrm>
        </p:grpSpPr>
        <p:sp>
          <p:nvSpPr>
            <p:cNvPr id="17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1" name="Group 32"/>
          <p:cNvGrpSpPr>
            <a:grpSpLocks/>
          </p:cNvGrpSpPr>
          <p:nvPr/>
        </p:nvGrpSpPr>
        <p:grpSpPr bwMode="auto">
          <a:xfrm>
            <a:off x="0" y="5105400"/>
            <a:ext cx="381000" cy="381000"/>
            <a:chOff x="2078" y="1680"/>
            <a:chExt cx="1615" cy="1615"/>
          </a:xfrm>
        </p:grpSpPr>
        <p:sp>
          <p:nvSpPr>
            <p:cNvPr id="18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88" name="AutoShape 6"/>
          <p:cNvSpPr>
            <a:spLocks noChangeArrowheads="1"/>
          </p:cNvSpPr>
          <p:nvPr/>
        </p:nvSpPr>
        <p:spPr bwMode="gray">
          <a:xfrm>
            <a:off x="311150" y="551723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89" name="Group 32"/>
          <p:cNvGrpSpPr>
            <a:grpSpLocks/>
          </p:cNvGrpSpPr>
          <p:nvPr/>
        </p:nvGrpSpPr>
        <p:grpSpPr bwMode="auto">
          <a:xfrm>
            <a:off x="6350" y="5623595"/>
            <a:ext cx="381000" cy="381000"/>
            <a:chOff x="2078" y="1680"/>
            <a:chExt cx="1615" cy="1615"/>
          </a:xfrm>
        </p:grpSpPr>
        <p:sp>
          <p:nvSpPr>
            <p:cNvPr id="19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2050" name="Picture 2" descr="C:\Users\Mohamed Amin\Desktop\présentation\images\solution_Tra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464" y="4365104"/>
            <a:ext cx="2458888" cy="199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8234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90">
                                          <p:stCondLst>
                                            <p:cond delay="0"/>
                                          </p:stCondLst>
                                        </p:cTn>
                                        <p:tgtEl>
                                          <p:spTgt spid="74"/>
                                        </p:tgtEl>
                                      </p:cBhvr>
                                    </p:animEffect>
                                    <p:anim calcmode="lin" valueType="num">
                                      <p:cBhvr>
                                        <p:cTn id="8"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13" dur="13">
                                          <p:stCondLst>
                                            <p:cond delay="325"/>
                                          </p:stCondLst>
                                        </p:cTn>
                                        <p:tgtEl>
                                          <p:spTgt spid="74"/>
                                        </p:tgtEl>
                                      </p:cBhvr>
                                      <p:to x="100000" y="60000"/>
                                    </p:animScale>
                                    <p:animScale>
                                      <p:cBhvr>
                                        <p:cTn id="14" dur="83" decel="50000">
                                          <p:stCondLst>
                                            <p:cond delay="338"/>
                                          </p:stCondLst>
                                        </p:cTn>
                                        <p:tgtEl>
                                          <p:spTgt spid="74"/>
                                        </p:tgtEl>
                                      </p:cBhvr>
                                      <p:to x="100000" y="100000"/>
                                    </p:animScale>
                                    <p:animScale>
                                      <p:cBhvr>
                                        <p:cTn id="15" dur="13">
                                          <p:stCondLst>
                                            <p:cond delay="656"/>
                                          </p:stCondLst>
                                        </p:cTn>
                                        <p:tgtEl>
                                          <p:spTgt spid="74"/>
                                        </p:tgtEl>
                                      </p:cBhvr>
                                      <p:to x="100000" y="80000"/>
                                    </p:animScale>
                                    <p:animScale>
                                      <p:cBhvr>
                                        <p:cTn id="16" dur="83" decel="50000">
                                          <p:stCondLst>
                                            <p:cond delay="669"/>
                                          </p:stCondLst>
                                        </p:cTn>
                                        <p:tgtEl>
                                          <p:spTgt spid="74"/>
                                        </p:tgtEl>
                                      </p:cBhvr>
                                      <p:to x="100000" y="100000"/>
                                    </p:animScale>
                                    <p:animScale>
                                      <p:cBhvr>
                                        <p:cTn id="17" dur="13">
                                          <p:stCondLst>
                                            <p:cond delay="821"/>
                                          </p:stCondLst>
                                        </p:cTn>
                                        <p:tgtEl>
                                          <p:spTgt spid="74"/>
                                        </p:tgtEl>
                                      </p:cBhvr>
                                      <p:to x="100000" y="90000"/>
                                    </p:animScale>
                                    <p:animScale>
                                      <p:cBhvr>
                                        <p:cTn id="18" dur="83" decel="50000">
                                          <p:stCondLst>
                                            <p:cond delay="834"/>
                                          </p:stCondLst>
                                        </p:cTn>
                                        <p:tgtEl>
                                          <p:spTgt spid="74"/>
                                        </p:tgtEl>
                                      </p:cBhvr>
                                      <p:to x="100000" y="100000"/>
                                    </p:animScale>
                                    <p:animScale>
                                      <p:cBhvr>
                                        <p:cTn id="19" dur="13">
                                          <p:stCondLst>
                                            <p:cond delay="904"/>
                                          </p:stCondLst>
                                        </p:cTn>
                                        <p:tgtEl>
                                          <p:spTgt spid="74"/>
                                        </p:tgtEl>
                                      </p:cBhvr>
                                      <p:to x="100000" y="95000"/>
                                    </p:animScale>
                                    <p:animScale>
                                      <p:cBhvr>
                                        <p:cTn id="20" dur="83" decel="50000">
                                          <p:stCondLst>
                                            <p:cond delay="917"/>
                                          </p:stCondLst>
                                        </p:cTn>
                                        <p:tgtEl>
                                          <p:spTgt spid="7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down)">
                                      <p:cBhvr>
                                        <p:cTn id="23" dur="290">
                                          <p:stCondLst>
                                            <p:cond delay="0"/>
                                          </p:stCondLst>
                                        </p:cTn>
                                        <p:tgtEl>
                                          <p:spTgt spid="73"/>
                                        </p:tgtEl>
                                      </p:cBhvr>
                                    </p:animEffect>
                                    <p:anim calcmode="lin" valueType="num">
                                      <p:cBhvr>
                                        <p:cTn id="24"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29" dur="13">
                                          <p:stCondLst>
                                            <p:cond delay="325"/>
                                          </p:stCondLst>
                                        </p:cTn>
                                        <p:tgtEl>
                                          <p:spTgt spid="73"/>
                                        </p:tgtEl>
                                      </p:cBhvr>
                                      <p:to x="100000" y="60000"/>
                                    </p:animScale>
                                    <p:animScale>
                                      <p:cBhvr>
                                        <p:cTn id="30" dur="83" decel="50000">
                                          <p:stCondLst>
                                            <p:cond delay="338"/>
                                          </p:stCondLst>
                                        </p:cTn>
                                        <p:tgtEl>
                                          <p:spTgt spid="73"/>
                                        </p:tgtEl>
                                      </p:cBhvr>
                                      <p:to x="100000" y="100000"/>
                                    </p:animScale>
                                    <p:animScale>
                                      <p:cBhvr>
                                        <p:cTn id="31" dur="13">
                                          <p:stCondLst>
                                            <p:cond delay="656"/>
                                          </p:stCondLst>
                                        </p:cTn>
                                        <p:tgtEl>
                                          <p:spTgt spid="73"/>
                                        </p:tgtEl>
                                      </p:cBhvr>
                                      <p:to x="100000" y="80000"/>
                                    </p:animScale>
                                    <p:animScale>
                                      <p:cBhvr>
                                        <p:cTn id="32" dur="83" decel="50000">
                                          <p:stCondLst>
                                            <p:cond delay="669"/>
                                          </p:stCondLst>
                                        </p:cTn>
                                        <p:tgtEl>
                                          <p:spTgt spid="73"/>
                                        </p:tgtEl>
                                      </p:cBhvr>
                                      <p:to x="100000" y="100000"/>
                                    </p:animScale>
                                    <p:animScale>
                                      <p:cBhvr>
                                        <p:cTn id="33" dur="13">
                                          <p:stCondLst>
                                            <p:cond delay="821"/>
                                          </p:stCondLst>
                                        </p:cTn>
                                        <p:tgtEl>
                                          <p:spTgt spid="73"/>
                                        </p:tgtEl>
                                      </p:cBhvr>
                                      <p:to x="100000" y="90000"/>
                                    </p:animScale>
                                    <p:animScale>
                                      <p:cBhvr>
                                        <p:cTn id="34" dur="83" decel="50000">
                                          <p:stCondLst>
                                            <p:cond delay="834"/>
                                          </p:stCondLst>
                                        </p:cTn>
                                        <p:tgtEl>
                                          <p:spTgt spid="73"/>
                                        </p:tgtEl>
                                      </p:cBhvr>
                                      <p:to x="100000" y="100000"/>
                                    </p:animScale>
                                    <p:animScale>
                                      <p:cBhvr>
                                        <p:cTn id="35" dur="13">
                                          <p:stCondLst>
                                            <p:cond delay="904"/>
                                          </p:stCondLst>
                                        </p:cTn>
                                        <p:tgtEl>
                                          <p:spTgt spid="73"/>
                                        </p:tgtEl>
                                      </p:cBhvr>
                                      <p:to x="100000" y="95000"/>
                                    </p:animScale>
                                    <p:animScale>
                                      <p:cBhvr>
                                        <p:cTn id="36" dur="83" decel="50000">
                                          <p:stCondLst>
                                            <p:cond delay="917"/>
                                          </p:stCondLst>
                                        </p:cTn>
                                        <p:tgtEl>
                                          <p:spTgt spid="73"/>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74"/>
                                        </p:tgtEl>
                                      </p:cBhvr>
                                    </p:animEffect>
                                    <p:animScale>
                                      <p:cBhvr>
                                        <p:cTn id="40" dur="250" autoRev="1" fill="hold"/>
                                        <p:tgtEl>
                                          <p:spTgt spid="74"/>
                                        </p:tgtEl>
                                      </p:cBhvr>
                                      <p:by x="105000" y="105000"/>
                                    </p:animScale>
                                  </p:childTnLst>
                                </p:cTn>
                              </p:par>
                              <p:par>
                                <p:cTn id="41" presetID="26"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down)">
                                      <p:cBhvr>
                                        <p:cTn id="43" dur="290">
                                          <p:stCondLst>
                                            <p:cond delay="0"/>
                                          </p:stCondLst>
                                        </p:cTn>
                                        <p:tgtEl>
                                          <p:spTgt spid="81"/>
                                        </p:tgtEl>
                                      </p:cBhvr>
                                    </p:animEffect>
                                    <p:anim calcmode="lin" valueType="num">
                                      <p:cBhvr>
                                        <p:cTn id="44" dur="911"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81"/>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81"/>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81"/>
                                        </p:tgtEl>
                                        <p:attrNameLst>
                                          <p:attrName>ppt_y</p:attrName>
                                        </p:attrNameLst>
                                      </p:cBhvr>
                                      <p:tavLst>
                                        <p:tav tm="0" fmla="#ppt_y-sin(pi*$)/81">
                                          <p:val>
                                            <p:fltVal val="0"/>
                                          </p:val>
                                        </p:tav>
                                        <p:tav tm="100000">
                                          <p:val>
                                            <p:fltVal val="1"/>
                                          </p:val>
                                        </p:tav>
                                      </p:tavLst>
                                    </p:anim>
                                    <p:animScale>
                                      <p:cBhvr>
                                        <p:cTn id="49" dur="13">
                                          <p:stCondLst>
                                            <p:cond delay="325"/>
                                          </p:stCondLst>
                                        </p:cTn>
                                        <p:tgtEl>
                                          <p:spTgt spid="81"/>
                                        </p:tgtEl>
                                      </p:cBhvr>
                                      <p:to x="100000" y="60000"/>
                                    </p:animScale>
                                    <p:animScale>
                                      <p:cBhvr>
                                        <p:cTn id="50" dur="83" decel="50000">
                                          <p:stCondLst>
                                            <p:cond delay="338"/>
                                          </p:stCondLst>
                                        </p:cTn>
                                        <p:tgtEl>
                                          <p:spTgt spid="81"/>
                                        </p:tgtEl>
                                      </p:cBhvr>
                                      <p:to x="100000" y="100000"/>
                                    </p:animScale>
                                    <p:animScale>
                                      <p:cBhvr>
                                        <p:cTn id="51" dur="13">
                                          <p:stCondLst>
                                            <p:cond delay="656"/>
                                          </p:stCondLst>
                                        </p:cTn>
                                        <p:tgtEl>
                                          <p:spTgt spid="81"/>
                                        </p:tgtEl>
                                      </p:cBhvr>
                                      <p:to x="100000" y="80000"/>
                                    </p:animScale>
                                    <p:animScale>
                                      <p:cBhvr>
                                        <p:cTn id="52" dur="83" decel="50000">
                                          <p:stCondLst>
                                            <p:cond delay="669"/>
                                          </p:stCondLst>
                                        </p:cTn>
                                        <p:tgtEl>
                                          <p:spTgt spid="81"/>
                                        </p:tgtEl>
                                      </p:cBhvr>
                                      <p:to x="100000" y="100000"/>
                                    </p:animScale>
                                    <p:animScale>
                                      <p:cBhvr>
                                        <p:cTn id="53" dur="13">
                                          <p:stCondLst>
                                            <p:cond delay="821"/>
                                          </p:stCondLst>
                                        </p:cTn>
                                        <p:tgtEl>
                                          <p:spTgt spid="81"/>
                                        </p:tgtEl>
                                      </p:cBhvr>
                                      <p:to x="100000" y="90000"/>
                                    </p:animScale>
                                    <p:animScale>
                                      <p:cBhvr>
                                        <p:cTn id="54" dur="83" decel="50000">
                                          <p:stCondLst>
                                            <p:cond delay="834"/>
                                          </p:stCondLst>
                                        </p:cTn>
                                        <p:tgtEl>
                                          <p:spTgt spid="81"/>
                                        </p:tgtEl>
                                      </p:cBhvr>
                                      <p:to x="100000" y="100000"/>
                                    </p:animScale>
                                    <p:animScale>
                                      <p:cBhvr>
                                        <p:cTn id="55" dur="13">
                                          <p:stCondLst>
                                            <p:cond delay="904"/>
                                          </p:stCondLst>
                                        </p:cTn>
                                        <p:tgtEl>
                                          <p:spTgt spid="81"/>
                                        </p:tgtEl>
                                      </p:cBhvr>
                                      <p:to x="100000" y="95000"/>
                                    </p:animScale>
                                    <p:animScale>
                                      <p:cBhvr>
                                        <p:cTn id="56" dur="83" decel="50000">
                                          <p:stCondLst>
                                            <p:cond delay="917"/>
                                          </p:stCondLst>
                                        </p:cTn>
                                        <p:tgtEl>
                                          <p:spTgt spid="81"/>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wipe(down)">
                                      <p:cBhvr>
                                        <p:cTn id="59" dur="290">
                                          <p:stCondLst>
                                            <p:cond delay="0"/>
                                          </p:stCondLst>
                                        </p:cTn>
                                        <p:tgtEl>
                                          <p:spTgt spid="82"/>
                                        </p:tgtEl>
                                      </p:cBhvr>
                                    </p:animEffect>
                                    <p:anim calcmode="lin" valueType="num">
                                      <p:cBhvr>
                                        <p:cTn id="60" dur="911"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82"/>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82"/>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82"/>
                                        </p:tgtEl>
                                        <p:attrNameLst>
                                          <p:attrName>ppt_y</p:attrName>
                                        </p:attrNameLst>
                                      </p:cBhvr>
                                      <p:tavLst>
                                        <p:tav tm="0" fmla="#ppt_y-sin(pi*$)/81">
                                          <p:val>
                                            <p:fltVal val="0"/>
                                          </p:val>
                                        </p:tav>
                                        <p:tav tm="100000">
                                          <p:val>
                                            <p:fltVal val="1"/>
                                          </p:val>
                                        </p:tav>
                                      </p:tavLst>
                                    </p:anim>
                                    <p:animScale>
                                      <p:cBhvr>
                                        <p:cTn id="65" dur="13">
                                          <p:stCondLst>
                                            <p:cond delay="325"/>
                                          </p:stCondLst>
                                        </p:cTn>
                                        <p:tgtEl>
                                          <p:spTgt spid="82"/>
                                        </p:tgtEl>
                                      </p:cBhvr>
                                      <p:to x="100000" y="60000"/>
                                    </p:animScale>
                                    <p:animScale>
                                      <p:cBhvr>
                                        <p:cTn id="66" dur="83" decel="50000">
                                          <p:stCondLst>
                                            <p:cond delay="338"/>
                                          </p:stCondLst>
                                        </p:cTn>
                                        <p:tgtEl>
                                          <p:spTgt spid="82"/>
                                        </p:tgtEl>
                                      </p:cBhvr>
                                      <p:to x="100000" y="100000"/>
                                    </p:animScale>
                                    <p:animScale>
                                      <p:cBhvr>
                                        <p:cTn id="67" dur="13">
                                          <p:stCondLst>
                                            <p:cond delay="656"/>
                                          </p:stCondLst>
                                        </p:cTn>
                                        <p:tgtEl>
                                          <p:spTgt spid="82"/>
                                        </p:tgtEl>
                                      </p:cBhvr>
                                      <p:to x="100000" y="80000"/>
                                    </p:animScale>
                                    <p:animScale>
                                      <p:cBhvr>
                                        <p:cTn id="68" dur="83" decel="50000">
                                          <p:stCondLst>
                                            <p:cond delay="669"/>
                                          </p:stCondLst>
                                        </p:cTn>
                                        <p:tgtEl>
                                          <p:spTgt spid="82"/>
                                        </p:tgtEl>
                                      </p:cBhvr>
                                      <p:to x="100000" y="100000"/>
                                    </p:animScale>
                                    <p:animScale>
                                      <p:cBhvr>
                                        <p:cTn id="69" dur="13">
                                          <p:stCondLst>
                                            <p:cond delay="821"/>
                                          </p:stCondLst>
                                        </p:cTn>
                                        <p:tgtEl>
                                          <p:spTgt spid="82"/>
                                        </p:tgtEl>
                                      </p:cBhvr>
                                      <p:to x="100000" y="90000"/>
                                    </p:animScale>
                                    <p:animScale>
                                      <p:cBhvr>
                                        <p:cTn id="70" dur="83" decel="50000">
                                          <p:stCondLst>
                                            <p:cond delay="834"/>
                                          </p:stCondLst>
                                        </p:cTn>
                                        <p:tgtEl>
                                          <p:spTgt spid="82"/>
                                        </p:tgtEl>
                                      </p:cBhvr>
                                      <p:to x="100000" y="100000"/>
                                    </p:animScale>
                                    <p:animScale>
                                      <p:cBhvr>
                                        <p:cTn id="71" dur="13">
                                          <p:stCondLst>
                                            <p:cond delay="904"/>
                                          </p:stCondLst>
                                        </p:cTn>
                                        <p:tgtEl>
                                          <p:spTgt spid="82"/>
                                        </p:tgtEl>
                                      </p:cBhvr>
                                      <p:to x="100000" y="95000"/>
                                    </p:animScale>
                                    <p:animScale>
                                      <p:cBhvr>
                                        <p:cTn id="72" dur="83" decel="50000">
                                          <p:stCondLst>
                                            <p:cond delay="917"/>
                                          </p:stCondLst>
                                        </p:cTn>
                                        <p:tgtEl>
                                          <p:spTgt spid="82"/>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82"/>
                                        </p:tgtEl>
                                      </p:cBhvr>
                                    </p:animEffect>
                                    <p:animScale>
                                      <p:cBhvr>
                                        <p:cTn id="76" dur="250" autoRev="1" fill="hold"/>
                                        <p:tgtEl>
                                          <p:spTgt spid="82"/>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circle(in)">
                                      <p:cBhvr>
                                        <p:cTn id="81" dur="2000"/>
                                        <p:tgtEl>
                                          <p:spTgt spid="89"/>
                                        </p:tgtEl>
                                      </p:cBhvr>
                                    </p:animEffect>
                                  </p:childTnLst>
                                </p:cTn>
                              </p:par>
                            </p:childTnLst>
                          </p:cTn>
                        </p:par>
                        <p:par>
                          <p:cTn id="82" fill="hold">
                            <p:stCondLst>
                              <p:cond delay="2000"/>
                            </p:stCondLst>
                            <p:childTnLst>
                              <p:par>
                                <p:cTn id="83" presetID="42" presetClass="entr" presetSubtype="0" fill="hold" grpId="0" nodeType="after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fade">
                                      <p:cBhvr>
                                        <p:cTn id="85" dur="1000"/>
                                        <p:tgtEl>
                                          <p:spTgt spid="3">
                                            <p:txEl>
                                              <p:pRg st="0" end="0"/>
                                            </p:txEl>
                                          </p:spTgt>
                                        </p:tgtEl>
                                      </p:cBhvr>
                                    </p:animEffect>
                                    <p:anim calcmode="lin" valueType="num">
                                      <p:cBhvr>
                                        <p:cTn id="8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88" presetID="22" presetClass="entr" presetSubtype="4" fill="hold" nodeType="withEffect">
                                  <p:stCondLst>
                                    <p:cond delay="0"/>
                                  </p:stCondLst>
                                  <p:childTnLst>
                                    <p:set>
                                      <p:cBhvr>
                                        <p:cTn id="89" dur="1" fill="hold">
                                          <p:stCondLst>
                                            <p:cond delay="0"/>
                                          </p:stCondLst>
                                        </p:cTn>
                                        <p:tgtEl>
                                          <p:spTgt spid="2050"/>
                                        </p:tgtEl>
                                        <p:attrNameLst>
                                          <p:attrName>style.visibility</p:attrName>
                                        </p:attrNameLst>
                                      </p:cBhvr>
                                      <p:to>
                                        <p:strVal val="visible"/>
                                      </p:to>
                                    </p:set>
                                    <p:animEffect transition="in" filter="wipe(down)">
                                      <p:cBhvr>
                                        <p:cTn id="9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1" grpId="0" animBg="1"/>
      <p:bldP spid="89"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e 74"/>
          <p:cNvGrpSpPr/>
          <p:nvPr/>
        </p:nvGrpSpPr>
        <p:grpSpPr>
          <a:xfrm>
            <a:off x="33526" y="679140"/>
            <a:ext cx="8872002" cy="5995628"/>
            <a:chOff x="33526" y="679140"/>
            <a:chExt cx="8872002" cy="5995628"/>
          </a:xfrm>
        </p:grpSpPr>
        <p:sp>
          <p:nvSpPr>
            <p:cNvPr id="76"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77"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8" name="Imag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79"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83" name="AutoShape 9"/>
          <p:cNvSpPr>
            <a:spLocks noChangeArrowheads="1"/>
          </p:cNvSpPr>
          <p:nvPr/>
        </p:nvSpPr>
        <p:spPr bwMode="gray">
          <a:xfrm>
            <a:off x="304800" y="184088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 </a:t>
            </a:r>
            <a:endParaRPr lang="fr-FR" sz="1100" b="1" dirty="0">
              <a:solidFill>
                <a:schemeClr val="bg1">
                  <a:lumMod val="65000"/>
                </a:schemeClr>
              </a:solidFill>
            </a:endParaRPr>
          </a:p>
        </p:txBody>
      </p:sp>
      <p:grpSp>
        <p:nvGrpSpPr>
          <p:cNvPr id="93" name="Group 32"/>
          <p:cNvGrpSpPr>
            <a:grpSpLocks/>
          </p:cNvGrpSpPr>
          <p:nvPr/>
        </p:nvGrpSpPr>
        <p:grpSpPr bwMode="auto">
          <a:xfrm>
            <a:off x="0" y="1947243"/>
            <a:ext cx="381000" cy="381000"/>
            <a:chOff x="2078" y="1680"/>
            <a:chExt cx="1615" cy="1615"/>
          </a:xfrm>
        </p:grpSpPr>
        <p:sp>
          <p:nvSpPr>
            <p:cNvPr id="9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6"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Etude de l’existant 		[2/4]  </a:t>
            </a:r>
            <a:endParaRPr lang="fr-FR" sz="2400" b="1" dirty="0">
              <a:solidFill>
                <a:schemeClr val="tx2"/>
              </a:solidFill>
              <a:latin typeface="Cambria Math" pitchFamily="18" charset="0"/>
              <a:ea typeface="Cambria Math" pitchFamily="18" charset="0"/>
            </a:endParaRPr>
          </a:p>
        </p:txBody>
      </p:sp>
      <p:sp>
        <p:nvSpPr>
          <p:cNvPr id="137" name="AutoShape 10"/>
          <p:cNvSpPr>
            <a:spLocks noChangeArrowheads="1"/>
          </p:cNvSpPr>
          <p:nvPr/>
        </p:nvSpPr>
        <p:spPr bwMode="gray">
          <a:xfrm>
            <a:off x="317500" y="2344936"/>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Etude de </a:t>
            </a:r>
          </a:p>
          <a:p>
            <a:pPr eaLnBrk="0" hangingPunct="0"/>
            <a:r>
              <a:rPr lang="fr-FR" sz="1400" b="1" dirty="0" smtClean="0">
                <a:solidFill>
                  <a:schemeClr val="accent1">
                    <a:lumMod val="50000"/>
                  </a:schemeClr>
                </a:solidFill>
                <a:latin typeface="Cambria Math" pitchFamily="18" charset="0"/>
                <a:ea typeface="Cambria Math" pitchFamily="18" charset="0"/>
              </a:rPr>
              <a:t>l’existant </a:t>
            </a:r>
            <a:endParaRPr lang="fr-FR" sz="1400" b="1" dirty="0">
              <a:solidFill>
                <a:schemeClr val="accent1">
                  <a:lumMod val="50000"/>
                </a:schemeClr>
              </a:solidFill>
              <a:latin typeface="Cambria Math" pitchFamily="18" charset="0"/>
              <a:ea typeface="Cambria Math" pitchFamily="18" charset="0"/>
            </a:endParaRPr>
          </a:p>
        </p:txBody>
      </p:sp>
      <p:grpSp>
        <p:nvGrpSpPr>
          <p:cNvPr id="138" name="Group 11"/>
          <p:cNvGrpSpPr>
            <a:grpSpLocks/>
          </p:cNvGrpSpPr>
          <p:nvPr/>
        </p:nvGrpSpPr>
        <p:grpSpPr bwMode="auto">
          <a:xfrm>
            <a:off x="0" y="2433836"/>
            <a:ext cx="381000" cy="381000"/>
            <a:chOff x="2078" y="1680"/>
            <a:chExt cx="1615" cy="1615"/>
          </a:xfrm>
        </p:grpSpPr>
        <p:sp>
          <p:nvSpPr>
            <p:cNvPr id="13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4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45" name="AutoShape 10"/>
          <p:cNvSpPr>
            <a:spLocks noChangeArrowheads="1"/>
          </p:cNvSpPr>
          <p:nvPr/>
        </p:nvSpPr>
        <p:spPr bwMode="gray">
          <a:xfrm>
            <a:off x="2483768" y="1396008"/>
            <a:ext cx="6192688" cy="572703"/>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20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Limites de la solution </a:t>
            </a:r>
            <a:r>
              <a:rPr lang="fr-FR" sz="20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traditionnelle</a:t>
            </a:r>
            <a:endParaRPr lang="en-US" sz="20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endParaRPr>
          </a:p>
        </p:txBody>
      </p:sp>
      <p:grpSp>
        <p:nvGrpSpPr>
          <p:cNvPr id="148" name="Group 11"/>
          <p:cNvGrpSpPr>
            <a:grpSpLocks/>
          </p:cNvGrpSpPr>
          <p:nvPr/>
        </p:nvGrpSpPr>
        <p:grpSpPr bwMode="auto">
          <a:xfrm>
            <a:off x="2842592" y="698500"/>
            <a:ext cx="381000" cy="381000"/>
            <a:chOff x="2078" y="1680"/>
            <a:chExt cx="1615" cy="1615"/>
          </a:xfrm>
        </p:grpSpPr>
        <p:sp>
          <p:nvSpPr>
            <p:cNvPr id="14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67" name="Ruban courbé vers le bas 166"/>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5/18</a:t>
            </a:r>
            <a:endParaRPr lang="fr-FR" sz="1200" b="1" dirty="0">
              <a:solidFill>
                <a:schemeClr val="tx1">
                  <a:lumMod val="95000"/>
                  <a:lumOff val="5000"/>
                </a:schemeClr>
              </a:solidFill>
            </a:endParaRPr>
          </a:p>
        </p:txBody>
      </p:sp>
      <p:grpSp>
        <p:nvGrpSpPr>
          <p:cNvPr id="156" name="Groupe 155"/>
          <p:cNvGrpSpPr/>
          <p:nvPr/>
        </p:nvGrpSpPr>
        <p:grpSpPr>
          <a:xfrm>
            <a:off x="4893606" y="2220116"/>
            <a:ext cx="1391970" cy="1280892"/>
            <a:chOff x="2568359" y="1877235"/>
            <a:chExt cx="1439456" cy="1439456"/>
          </a:xfrm>
        </p:grpSpPr>
        <p:sp>
          <p:nvSpPr>
            <p:cNvPr id="180" name="Ellipse 179"/>
            <p:cNvSpPr/>
            <p:nvPr/>
          </p:nvSpPr>
          <p:spPr>
            <a:xfrm>
              <a:off x="2568359" y="1877235"/>
              <a:ext cx="1439456" cy="1439456"/>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81" name="Ellipse 4"/>
            <p:cNvSpPr/>
            <p:nvPr/>
          </p:nvSpPr>
          <p:spPr>
            <a:xfrm>
              <a:off x="2779162" y="2088038"/>
              <a:ext cx="1017850" cy="1017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400" b="1" kern="1200" dirty="0" smtClean="0">
                  <a:latin typeface="Arial" panose="020B0604020202020204" pitchFamily="34" charset="0"/>
                  <a:cs typeface="Arial" panose="020B0604020202020204" pitchFamily="34" charset="0"/>
                </a:rPr>
                <a:t>Problèmes</a:t>
              </a:r>
              <a:r>
                <a:rPr lang="fr-FR" sz="1100" b="1" kern="1200" dirty="0" smtClean="0">
                  <a:latin typeface="Arial" panose="020B0604020202020204" pitchFamily="34" charset="0"/>
                  <a:cs typeface="Arial" panose="020B0604020202020204" pitchFamily="34" charset="0"/>
                </a:rPr>
                <a:t> </a:t>
              </a:r>
              <a:endParaRPr lang="fr-FR" sz="1100" kern="1200" dirty="0">
                <a:latin typeface="Arial" panose="020B0604020202020204" pitchFamily="34" charset="0"/>
                <a:cs typeface="Arial" panose="020B0604020202020204" pitchFamily="34" charset="0"/>
              </a:endParaRPr>
            </a:p>
          </p:txBody>
        </p:sp>
      </p:grpSp>
      <p:grpSp>
        <p:nvGrpSpPr>
          <p:cNvPr id="169" name="Groupe 168"/>
          <p:cNvGrpSpPr/>
          <p:nvPr/>
        </p:nvGrpSpPr>
        <p:grpSpPr>
          <a:xfrm>
            <a:off x="6535822" y="2687344"/>
            <a:ext cx="1996618" cy="2174616"/>
            <a:chOff x="4202718" y="1661928"/>
            <a:chExt cx="1915801" cy="1870070"/>
          </a:xfrm>
        </p:grpSpPr>
        <p:sp>
          <p:nvSpPr>
            <p:cNvPr id="176" name="Ellipse 175"/>
            <p:cNvSpPr/>
            <p:nvPr/>
          </p:nvSpPr>
          <p:spPr>
            <a:xfrm>
              <a:off x="4202718" y="1661928"/>
              <a:ext cx="1915801" cy="1870070"/>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7" name="Ellipse 8"/>
            <p:cNvSpPr/>
            <p:nvPr/>
          </p:nvSpPr>
          <p:spPr>
            <a:xfrm>
              <a:off x="4483281" y="1935793"/>
              <a:ext cx="1354675" cy="13223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a:r>
                <a:rPr lang="fr-FR" sz="1400" dirty="0"/>
                <a:t>Absence d'un moyen </a:t>
              </a:r>
              <a:r>
                <a:rPr lang="fr-FR" sz="1400" dirty="0" smtClean="0"/>
                <a:t>efficace </a:t>
              </a:r>
              <a:r>
                <a:rPr lang="fr-FR" sz="1400" dirty="0"/>
                <a:t>pour évaluer les fournisseurs de services ainsi que les</a:t>
              </a:r>
            </a:p>
            <a:p>
              <a:pPr algn="ctr"/>
              <a:r>
                <a:rPr lang="fr-FR" sz="1400" dirty="0"/>
                <a:t>demandeurs.</a:t>
              </a:r>
              <a:endParaRPr lang="fr-FR" sz="1400" kern="1200" dirty="0"/>
            </a:p>
          </p:txBody>
        </p:sp>
      </p:grpSp>
      <p:grpSp>
        <p:nvGrpSpPr>
          <p:cNvPr id="170" name="Groupe 169"/>
          <p:cNvGrpSpPr/>
          <p:nvPr/>
        </p:nvGrpSpPr>
        <p:grpSpPr>
          <a:xfrm>
            <a:off x="4561690" y="4675405"/>
            <a:ext cx="2098542" cy="1746273"/>
            <a:chOff x="2579220" y="3753710"/>
            <a:chExt cx="1417735" cy="1431568"/>
          </a:xfrm>
        </p:grpSpPr>
        <p:sp>
          <p:nvSpPr>
            <p:cNvPr id="174" name="Ellipse 173"/>
            <p:cNvSpPr/>
            <p:nvPr/>
          </p:nvSpPr>
          <p:spPr>
            <a:xfrm>
              <a:off x="2579220" y="3753710"/>
              <a:ext cx="1417735" cy="1431568"/>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5" name="Ellipse 10"/>
            <p:cNvSpPr/>
            <p:nvPr/>
          </p:nvSpPr>
          <p:spPr>
            <a:xfrm>
              <a:off x="2670234" y="3963358"/>
              <a:ext cx="1180779" cy="10122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dirty="0" smtClean="0"/>
                <a:t>Difficulté </a:t>
              </a:r>
              <a:r>
                <a:rPr lang="fr-FR" sz="1400" dirty="0"/>
                <a:t>à calculer la distance réelle entre les deux intervenants.</a:t>
              </a:r>
              <a:endParaRPr lang="fr-FR" sz="1400" kern="1200" dirty="0"/>
            </a:p>
          </p:txBody>
        </p:sp>
      </p:grpSp>
      <p:sp>
        <p:nvSpPr>
          <p:cNvPr id="184" name="Connecteur droit 4"/>
          <p:cNvSpPr/>
          <p:nvPr/>
        </p:nvSpPr>
        <p:spPr>
          <a:xfrm rot="5400000">
            <a:off x="5596290" y="4027674"/>
            <a:ext cx="21850" cy="218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p:txBody>
      </p:sp>
      <p:grpSp>
        <p:nvGrpSpPr>
          <p:cNvPr id="189" name="Groupe 188"/>
          <p:cNvGrpSpPr/>
          <p:nvPr/>
        </p:nvGrpSpPr>
        <p:grpSpPr>
          <a:xfrm>
            <a:off x="2699792" y="2694544"/>
            <a:ext cx="1996618" cy="2174616"/>
            <a:chOff x="4202718" y="1661928"/>
            <a:chExt cx="1915801" cy="1870070"/>
          </a:xfrm>
        </p:grpSpPr>
        <p:sp>
          <p:nvSpPr>
            <p:cNvPr id="190" name="Ellipse 189"/>
            <p:cNvSpPr/>
            <p:nvPr/>
          </p:nvSpPr>
          <p:spPr>
            <a:xfrm>
              <a:off x="4202718" y="1661928"/>
              <a:ext cx="1915801" cy="1870070"/>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91" name="Ellipse 8"/>
            <p:cNvSpPr/>
            <p:nvPr/>
          </p:nvSpPr>
          <p:spPr>
            <a:xfrm>
              <a:off x="4339738" y="1935793"/>
              <a:ext cx="1659407" cy="13223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a:r>
                <a:rPr lang="fr-FR" sz="1400" dirty="0" smtClean="0"/>
                <a:t>Difficulté </a:t>
              </a:r>
              <a:r>
                <a:rPr lang="fr-FR" sz="1400" dirty="0"/>
                <a:t>à trouver un fournisseur de service qui répond aux besoins du demandeur.</a:t>
              </a:r>
              <a:endParaRPr lang="fr-FR" sz="1400" kern="1200" dirty="0"/>
            </a:p>
          </p:txBody>
        </p:sp>
      </p:grpSp>
      <p:cxnSp>
        <p:nvCxnSpPr>
          <p:cNvPr id="4" name="Connecteur droit 3"/>
          <p:cNvCxnSpPr>
            <a:stCxn id="180" idx="4"/>
            <a:endCxn id="174" idx="0"/>
          </p:cNvCxnSpPr>
          <p:nvPr/>
        </p:nvCxnSpPr>
        <p:spPr>
          <a:xfrm>
            <a:off x="5589591" y="3501008"/>
            <a:ext cx="21370" cy="11743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80" idx="2"/>
            <a:endCxn id="190" idx="7"/>
          </p:cNvCxnSpPr>
          <p:nvPr/>
        </p:nvCxnSpPr>
        <p:spPr>
          <a:xfrm flipH="1">
            <a:off x="4404012" y="2860562"/>
            <a:ext cx="489594" cy="1524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80" idx="6"/>
            <a:endCxn id="176" idx="1"/>
          </p:cNvCxnSpPr>
          <p:nvPr/>
        </p:nvCxnSpPr>
        <p:spPr>
          <a:xfrm>
            <a:off x="6285576" y="2860562"/>
            <a:ext cx="542644" cy="1452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5"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Analyse</a:t>
            </a:r>
          </a:p>
        </p:txBody>
      </p:sp>
      <p:sp>
        <p:nvSpPr>
          <p:cNvPr id="196"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97"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Objectifs à atteindre</a:t>
            </a:r>
          </a:p>
        </p:txBody>
      </p:sp>
      <p:grpSp>
        <p:nvGrpSpPr>
          <p:cNvPr id="198" name="Group 32"/>
          <p:cNvGrpSpPr>
            <a:grpSpLocks/>
          </p:cNvGrpSpPr>
          <p:nvPr/>
        </p:nvGrpSpPr>
        <p:grpSpPr bwMode="auto">
          <a:xfrm>
            <a:off x="0" y="3505200"/>
            <a:ext cx="381000" cy="381000"/>
            <a:chOff x="2078" y="1680"/>
            <a:chExt cx="1615" cy="1615"/>
          </a:xfrm>
        </p:grpSpPr>
        <p:sp>
          <p:nvSpPr>
            <p:cNvPr id="19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5"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sp>
        <p:nvSpPr>
          <p:cNvPr id="206"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207" name="Group 32"/>
          <p:cNvGrpSpPr>
            <a:grpSpLocks/>
          </p:cNvGrpSpPr>
          <p:nvPr/>
        </p:nvGrpSpPr>
        <p:grpSpPr bwMode="auto">
          <a:xfrm>
            <a:off x="0" y="2971800"/>
            <a:ext cx="381000" cy="381000"/>
            <a:chOff x="2078" y="1680"/>
            <a:chExt cx="1615" cy="1615"/>
          </a:xfrm>
        </p:grpSpPr>
        <p:sp>
          <p:nvSpPr>
            <p:cNvPr id="20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14" name="Group 32"/>
          <p:cNvGrpSpPr>
            <a:grpSpLocks/>
          </p:cNvGrpSpPr>
          <p:nvPr/>
        </p:nvGrpSpPr>
        <p:grpSpPr bwMode="auto">
          <a:xfrm>
            <a:off x="0" y="4038600"/>
            <a:ext cx="381000" cy="381000"/>
            <a:chOff x="2078" y="1680"/>
            <a:chExt cx="1615" cy="1615"/>
          </a:xfrm>
        </p:grpSpPr>
        <p:sp>
          <p:nvSpPr>
            <p:cNvPr id="21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21" name="Group 32"/>
          <p:cNvGrpSpPr>
            <a:grpSpLocks/>
          </p:cNvGrpSpPr>
          <p:nvPr/>
        </p:nvGrpSpPr>
        <p:grpSpPr bwMode="auto">
          <a:xfrm>
            <a:off x="0" y="4572000"/>
            <a:ext cx="381000" cy="381000"/>
            <a:chOff x="2078" y="1680"/>
            <a:chExt cx="1615" cy="1615"/>
          </a:xfrm>
        </p:grpSpPr>
        <p:sp>
          <p:nvSpPr>
            <p:cNvPr id="22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2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2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28" name="Group 32"/>
          <p:cNvGrpSpPr>
            <a:grpSpLocks/>
          </p:cNvGrpSpPr>
          <p:nvPr/>
        </p:nvGrpSpPr>
        <p:grpSpPr bwMode="auto">
          <a:xfrm>
            <a:off x="0" y="5105400"/>
            <a:ext cx="381000" cy="381000"/>
            <a:chOff x="2078" y="1680"/>
            <a:chExt cx="1615" cy="1615"/>
          </a:xfrm>
        </p:grpSpPr>
        <p:sp>
          <p:nvSpPr>
            <p:cNvPr id="22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3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3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3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3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5" name="AutoShape 6"/>
          <p:cNvSpPr>
            <a:spLocks noChangeArrowheads="1"/>
          </p:cNvSpPr>
          <p:nvPr/>
        </p:nvSpPr>
        <p:spPr bwMode="gray">
          <a:xfrm>
            <a:off x="311150" y="551723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236" name="Group 32"/>
          <p:cNvGrpSpPr>
            <a:grpSpLocks/>
          </p:cNvGrpSpPr>
          <p:nvPr/>
        </p:nvGrpSpPr>
        <p:grpSpPr bwMode="auto">
          <a:xfrm>
            <a:off x="6350" y="5623595"/>
            <a:ext cx="381000" cy="381000"/>
            <a:chOff x="2078" y="1680"/>
            <a:chExt cx="1615" cy="1615"/>
          </a:xfrm>
        </p:grpSpPr>
        <p:sp>
          <p:nvSpPr>
            <p:cNvPr id="23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3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3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4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4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4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215679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down)">
                                      <p:cBhvr>
                                        <p:cTn id="7" dur="290">
                                          <p:stCondLst>
                                            <p:cond delay="0"/>
                                          </p:stCondLst>
                                        </p:cTn>
                                        <p:tgtEl>
                                          <p:spTgt spid="136"/>
                                        </p:tgtEl>
                                      </p:cBhvr>
                                    </p:animEffect>
                                    <p:anim calcmode="lin" valueType="num">
                                      <p:cBhvr>
                                        <p:cTn id="8" dur="911" tmFilter="0,0; 0.14,0.36; 0.43,0.73; 0.71,0.91; 1.0,1.0">
                                          <p:stCondLst>
                                            <p:cond delay="0"/>
                                          </p:stCondLst>
                                        </p:cTn>
                                        <p:tgtEl>
                                          <p:spTgt spid="13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6"/>
                                        </p:tgtEl>
                                        <p:attrNameLst>
                                          <p:attrName>ppt_y</p:attrName>
                                        </p:attrNameLst>
                                      </p:cBhvr>
                                      <p:tavLst>
                                        <p:tav tm="0" fmla="#ppt_y-sin(pi*$)/81">
                                          <p:val>
                                            <p:fltVal val="0"/>
                                          </p:val>
                                        </p:tav>
                                        <p:tav tm="100000">
                                          <p:val>
                                            <p:fltVal val="1"/>
                                          </p:val>
                                        </p:tav>
                                      </p:tavLst>
                                    </p:anim>
                                    <p:animScale>
                                      <p:cBhvr>
                                        <p:cTn id="13" dur="13">
                                          <p:stCondLst>
                                            <p:cond delay="325"/>
                                          </p:stCondLst>
                                        </p:cTn>
                                        <p:tgtEl>
                                          <p:spTgt spid="136"/>
                                        </p:tgtEl>
                                      </p:cBhvr>
                                      <p:to x="100000" y="60000"/>
                                    </p:animScale>
                                    <p:animScale>
                                      <p:cBhvr>
                                        <p:cTn id="14" dur="83" decel="50000">
                                          <p:stCondLst>
                                            <p:cond delay="338"/>
                                          </p:stCondLst>
                                        </p:cTn>
                                        <p:tgtEl>
                                          <p:spTgt spid="136"/>
                                        </p:tgtEl>
                                      </p:cBhvr>
                                      <p:to x="100000" y="100000"/>
                                    </p:animScale>
                                    <p:animScale>
                                      <p:cBhvr>
                                        <p:cTn id="15" dur="13">
                                          <p:stCondLst>
                                            <p:cond delay="656"/>
                                          </p:stCondLst>
                                        </p:cTn>
                                        <p:tgtEl>
                                          <p:spTgt spid="136"/>
                                        </p:tgtEl>
                                      </p:cBhvr>
                                      <p:to x="100000" y="80000"/>
                                    </p:animScale>
                                    <p:animScale>
                                      <p:cBhvr>
                                        <p:cTn id="16" dur="83" decel="50000">
                                          <p:stCondLst>
                                            <p:cond delay="669"/>
                                          </p:stCondLst>
                                        </p:cTn>
                                        <p:tgtEl>
                                          <p:spTgt spid="136"/>
                                        </p:tgtEl>
                                      </p:cBhvr>
                                      <p:to x="100000" y="100000"/>
                                    </p:animScale>
                                    <p:animScale>
                                      <p:cBhvr>
                                        <p:cTn id="17" dur="13">
                                          <p:stCondLst>
                                            <p:cond delay="821"/>
                                          </p:stCondLst>
                                        </p:cTn>
                                        <p:tgtEl>
                                          <p:spTgt spid="136"/>
                                        </p:tgtEl>
                                      </p:cBhvr>
                                      <p:to x="100000" y="90000"/>
                                    </p:animScale>
                                    <p:animScale>
                                      <p:cBhvr>
                                        <p:cTn id="18" dur="83" decel="50000">
                                          <p:stCondLst>
                                            <p:cond delay="834"/>
                                          </p:stCondLst>
                                        </p:cTn>
                                        <p:tgtEl>
                                          <p:spTgt spid="136"/>
                                        </p:tgtEl>
                                      </p:cBhvr>
                                      <p:to x="100000" y="100000"/>
                                    </p:animScale>
                                    <p:animScale>
                                      <p:cBhvr>
                                        <p:cTn id="19" dur="13">
                                          <p:stCondLst>
                                            <p:cond delay="904"/>
                                          </p:stCondLst>
                                        </p:cTn>
                                        <p:tgtEl>
                                          <p:spTgt spid="136"/>
                                        </p:tgtEl>
                                      </p:cBhvr>
                                      <p:to x="100000" y="95000"/>
                                    </p:animScale>
                                    <p:animScale>
                                      <p:cBhvr>
                                        <p:cTn id="20" dur="83" decel="50000">
                                          <p:stCondLst>
                                            <p:cond delay="917"/>
                                          </p:stCondLst>
                                        </p:cTn>
                                        <p:tgtEl>
                                          <p:spTgt spid="13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wipe(down)">
                                      <p:cBhvr>
                                        <p:cTn id="23" dur="290">
                                          <p:stCondLst>
                                            <p:cond delay="0"/>
                                          </p:stCondLst>
                                        </p:cTn>
                                        <p:tgtEl>
                                          <p:spTgt spid="137"/>
                                        </p:tgtEl>
                                      </p:cBhvr>
                                    </p:animEffect>
                                    <p:anim calcmode="lin" valueType="num">
                                      <p:cBhvr>
                                        <p:cTn id="24" dur="911" tmFilter="0,0; 0.14,0.36; 0.43,0.73; 0.71,0.91; 1.0,1.0">
                                          <p:stCondLst>
                                            <p:cond delay="0"/>
                                          </p:stCondLst>
                                        </p:cTn>
                                        <p:tgtEl>
                                          <p:spTgt spid="137"/>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37"/>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37"/>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37"/>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37"/>
                                        </p:tgtEl>
                                        <p:attrNameLst>
                                          <p:attrName>ppt_y</p:attrName>
                                        </p:attrNameLst>
                                      </p:cBhvr>
                                      <p:tavLst>
                                        <p:tav tm="0" fmla="#ppt_y-sin(pi*$)/81">
                                          <p:val>
                                            <p:fltVal val="0"/>
                                          </p:val>
                                        </p:tav>
                                        <p:tav tm="100000">
                                          <p:val>
                                            <p:fltVal val="1"/>
                                          </p:val>
                                        </p:tav>
                                      </p:tavLst>
                                    </p:anim>
                                    <p:animScale>
                                      <p:cBhvr>
                                        <p:cTn id="29" dur="13">
                                          <p:stCondLst>
                                            <p:cond delay="325"/>
                                          </p:stCondLst>
                                        </p:cTn>
                                        <p:tgtEl>
                                          <p:spTgt spid="137"/>
                                        </p:tgtEl>
                                      </p:cBhvr>
                                      <p:to x="100000" y="60000"/>
                                    </p:animScale>
                                    <p:animScale>
                                      <p:cBhvr>
                                        <p:cTn id="30" dur="83" decel="50000">
                                          <p:stCondLst>
                                            <p:cond delay="338"/>
                                          </p:stCondLst>
                                        </p:cTn>
                                        <p:tgtEl>
                                          <p:spTgt spid="137"/>
                                        </p:tgtEl>
                                      </p:cBhvr>
                                      <p:to x="100000" y="100000"/>
                                    </p:animScale>
                                    <p:animScale>
                                      <p:cBhvr>
                                        <p:cTn id="31" dur="13">
                                          <p:stCondLst>
                                            <p:cond delay="656"/>
                                          </p:stCondLst>
                                        </p:cTn>
                                        <p:tgtEl>
                                          <p:spTgt spid="137"/>
                                        </p:tgtEl>
                                      </p:cBhvr>
                                      <p:to x="100000" y="80000"/>
                                    </p:animScale>
                                    <p:animScale>
                                      <p:cBhvr>
                                        <p:cTn id="32" dur="83" decel="50000">
                                          <p:stCondLst>
                                            <p:cond delay="669"/>
                                          </p:stCondLst>
                                        </p:cTn>
                                        <p:tgtEl>
                                          <p:spTgt spid="137"/>
                                        </p:tgtEl>
                                      </p:cBhvr>
                                      <p:to x="100000" y="100000"/>
                                    </p:animScale>
                                    <p:animScale>
                                      <p:cBhvr>
                                        <p:cTn id="33" dur="13">
                                          <p:stCondLst>
                                            <p:cond delay="821"/>
                                          </p:stCondLst>
                                        </p:cTn>
                                        <p:tgtEl>
                                          <p:spTgt spid="137"/>
                                        </p:tgtEl>
                                      </p:cBhvr>
                                      <p:to x="100000" y="90000"/>
                                    </p:animScale>
                                    <p:animScale>
                                      <p:cBhvr>
                                        <p:cTn id="34" dur="83" decel="50000">
                                          <p:stCondLst>
                                            <p:cond delay="834"/>
                                          </p:stCondLst>
                                        </p:cTn>
                                        <p:tgtEl>
                                          <p:spTgt spid="137"/>
                                        </p:tgtEl>
                                      </p:cBhvr>
                                      <p:to x="100000" y="100000"/>
                                    </p:animScale>
                                    <p:animScale>
                                      <p:cBhvr>
                                        <p:cTn id="35" dur="13">
                                          <p:stCondLst>
                                            <p:cond delay="904"/>
                                          </p:stCondLst>
                                        </p:cTn>
                                        <p:tgtEl>
                                          <p:spTgt spid="137"/>
                                        </p:tgtEl>
                                      </p:cBhvr>
                                      <p:to x="100000" y="95000"/>
                                    </p:animScale>
                                    <p:animScale>
                                      <p:cBhvr>
                                        <p:cTn id="36" dur="83" decel="50000">
                                          <p:stCondLst>
                                            <p:cond delay="917"/>
                                          </p:stCondLst>
                                        </p:cTn>
                                        <p:tgtEl>
                                          <p:spTgt spid="13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down)">
                                      <p:cBhvr>
                                        <p:cTn id="39" dur="290">
                                          <p:stCondLst>
                                            <p:cond delay="0"/>
                                          </p:stCondLst>
                                        </p:cTn>
                                        <p:tgtEl>
                                          <p:spTgt spid="138"/>
                                        </p:tgtEl>
                                      </p:cBhvr>
                                    </p:animEffect>
                                    <p:anim calcmode="lin" valueType="num">
                                      <p:cBhvr>
                                        <p:cTn id="40" dur="911" tmFilter="0,0; 0.14,0.36; 0.43,0.73; 0.71,0.91; 1.0,1.0">
                                          <p:stCondLst>
                                            <p:cond delay="0"/>
                                          </p:stCondLst>
                                        </p:cTn>
                                        <p:tgtEl>
                                          <p:spTgt spid="138"/>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38"/>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38"/>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38"/>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38"/>
                                        </p:tgtEl>
                                        <p:attrNameLst>
                                          <p:attrName>ppt_y</p:attrName>
                                        </p:attrNameLst>
                                      </p:cBhvr>
                                      <p:tavLst>
                                        <p:tav tm="0" fmla="#ppt_y-sin(pi*$)/81">
                                          <p:val>
                                            <p:fltVal val="0"/>
                                          </p:val>
                                        </p:tav>
                                        <p:tav tm="100000">
                                          <p:val>
                                            <p:fltVal val="1"/>
                                          </p:val>
                                        </p:tav>
                                      </p:tavLst>
                                    </p:anim>
                                    <p:animScale>
                                      <p:cBhvr>
                                        <p:cTn id="45" dur="13">
                                          <p:stCondLst>
                                            <p:cond delay="325"/>
                                          </p:stCondLst>
                                        </p:cTn>
                                        <p:tgtEl>
                                          <p:spTgt spid="138"/>
                                        </p:tgtEl>
                                      </p:cBhvr>
                                      <p:to x="100000" y="60000"/>
                                    </p:animScale>
                                    <p:animScale>
                                      <p:cBhvr>
                                        <p:cTn id="46" dur="83" decel="50000">
                                          <p:stCondLst>
                                            <p:cond delay="338"/>
                                          </p:stCondLst>
                                        </p:cTn>
                                        <p:tgtEl>
                                          <p:spTgt spid="138"/>
                                        </p:tgtEl>
                                      </p:cBhvr>
                                      <p:to x="100000" y="100000"/>
                                    </p:animScale>
                                    <p:animScale>
                                      <p:cBhvr>
                                        <p:cTn id="47" dur="13">
                                          <p:stCondLst>
                                            <p:cond delay="656"/>
                                          </p:stCondLst>
                                        </p:cTn>
                                        <p:tgtEl>
                                          <p:spTgt spid="138"/>
                                        </p:tgtEl>
                                      </p:cBhvr>
                                      <p:to x="100000" y="80000"/>
                                    </p:animScale>
                                    <p:animScale>
                                      <p:cBhvr>
                                        <p:cTn id="48" dur="83" decel="50000">
                                          <p:stCondLst>
                                            <p:cond delay="669"/>
                                          </p:stCondLst>
                                        </p:cTn>
                                        <p:tgtEl>
                                          <p:spTgt spid="138"/>
                                        </p:tgtEl>
                                      </p:cBhvr>
                                      <p:to x="100000" y="100000"/>
                                    </p:animScale>
                                    <p:animScale>
                                      <p:cBhvr>
                                        <p:cTn id="49" dur="13">
                                          <p:stCondLst>
                                            <p:cond delay="821"/>
                                          </p:stCondLst>
                                        </p:cTn>
                                        <p:tgtEl>
                                          <p:spTgt spid="138"/>
                                        </p:tgtEl>
                                      </p:cBhvr>
                                      <p:to x="100000" y="90000"/>
                                    </p:animScale>
                                    <p:animScale>
                                      <p:cBhvr>
                                        <p:cTn id="50" dur="83" decel="50000">
                                          <p:stCondLst>
                                            <p:cond delay="834"/>
                                          </p:stCondLst>
                                        </p:cTn>
                                        <p:tgtEl>
                                          <p:spTgt spid="138"/>
                                        </p:tgtEl>
                                      </p:cBhvr>
                                      <p:to x="100000" y="100000"/>
                                    </p:animScale>
                                    <p:animScale>
                                      <p:cBhvr>
                                        <p:cTn id="51" dur="13">
                                          <p:stCondLst>
                                            <p:cond delay="904"/>
                                          </p:stCondLst>
                                        </p:cTn>
                                        <p:tgtEl>
                                          <p:spTgt spid="138"/>
                                        </p:tgtEl>
                                      </p:cBhvr>
                                      <p:to x="100000" y="95000"/>
                                    </p:animScale>
                                    <p:animScale>
                                      <p:cBhvr>
                                        <p:cTn id="52" dur="83" decel="50000">
                                          <p:stCondLst>
                                            <p:cond delay="917"/>
                                          </p:stCondLst>
                                        </p:cTn>
                                        <p:tgtEl>
                                          <p:spTgt spid="138"/>
                                        </p:tgtEl>
                                      </p:cBhvr>
                                      <p:to x="100000" y="100000"/>
                                    </p:animScale>
                                  </p:childTnLst>
                                </p:cTn>
                              </p:par>
                            </p:childTnLst>
                          </p:cTn>
                        </p:par>
                        <p:par>
                          <p:cTn id="53" fill="hold">
                            <p:stCondLst>
                              <p:cond delay="1000"/>
                            </p:stCondLst>
                            <p:childTnLst>
                              <p:par>
                                <p:cTn id="54" presetID="26" presetClass="emph" presetSubtype="0" fill="hold" nodeType="afterEffect">
                                  <p:stCondLst>
                                    <p:cond delay="0"/>
                                  </p:stCondLst>
                                  <p:childTnLst>
                                    <p:animEffect transition="out" filter="fade">
                                      <p:cBhvr>
                                        <p:cTn id="55" dur="500" tmFilter="0, 0; .2, .5; .8, .5; 1, 0"/>
                                        <p:tgtEl>
                                          <p:spTgt spid="138"/>
                                        </p:tgtEl>
                                      </p:cBhvr>
                                    </p:animEffect>
                                    <p:animScale>
                                      <p:cBhvr>
                                        <p:cTn id="56" dur="250" autoRev="1" fill="hold"/>
                                        <p:tgtEl>
                                          <p:spTgt spid="138"/>
                                        </p:tgtEl>
                                      </p:cBhvr>
                                      <p:by x="105000" y="105000"/>
                                    </p:animScale>
                                  </p:childTnLst>
                                </p:cTn>
                              </p:par>
                              <p:par>
                                <p:cTn id="57" presetID="26"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animEffect transition="in" filter="wipe(down)">
                                      <p:cBhvr>
                                        <p:cTn id="59" dur="290">
                                          <p:stCondLst>
                                            <p:cond delay="0"/>
                                          </p:stCondLst>
                                        </p:cTn>
                                        <p:tgtEl>
                                          <p:spTgt spid="148"/>
                                        </p:tgtEl>
                                      </p:cBhvr>
                                    </p:animEffect>
                                    <p:anim calcmode="lin" valueType="num">
                                      <p:cBhvr>
                                        <p:cTn id="60" dur="911" tmFilter="0,0; 0.14,0.36; 0.43,0.73; 0.71,0.91; 1.0,1.0">
                                          <p:stCondLst>
                                            <p:cond delay="0"/>
                                          </p:stCondLst>
                                        </p:cTn>
                                        <p:tgtEl>
                                          <p:spTgt spid="148"/>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148"/>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148"/>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148"/>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148"/>
                                        </p:tgtEl>
                                        <p:attrNameLst>
                                          <p:attrName>ppt_y</p:attrName>
                                        </p:attrNameLst>
                                      </p:cBhvr>
                                      <p:tavLst>
                                        <p:tav tm="0" fmla="#ppt_y-sin(pi*$)/81">
                                          <p:val>
                                            <p:fltVal val="0"/>
                                          </p:val>
                                        </p:tav>
                                        <p:tav tm="100000">
                                          <p:val>
                                            <p:fltVal val="1"/>
                                          </p:val>
                                        </p:tav>
                                      </p:tavLst>
                                    </p:anim>
                                    <p:animScale>
                                      <p:cBhvr>
                                        <p:cTn id="65" dur="13">
                                          <p:stCondLst>
                                            <p:cond delay="325"/>
                                          </p:stCondLst>
                                        </p:cTn>
                                        <p:tgtEl>
                                          <p:spTgt spid="148"/>
                                        </p:tgtEl>
                                      </p:cBhvr>
                                      <p:to x="100000" y="60000"/>
                                    </p:animScale>
                                    <p:animScale>
                                      <p:cBhvr>
                                        <p:cTn id="66" dur="83" decel="50000">
                                          <p:stCondLst>
                                            <p:cond delay="338"/>
                                          </p:stCondLst>
                                        </p:cTn>
                                        <p:tgtEl>
                                          <p:spTgt spid="148"/>
                                        </p:tgtEl>
                                      </p:cBhvr>
                                      <p:to x="100000" y="100000"/>
                                    </p:animScale>
                                    <p:animScale>
                                      <p:cBhvr>
                                        <p:cTn id="67" dur="13">
                                          <p:stCondLst>
                                            <p:cond delay="656"/>
                                          </p:stCondLst>
                                        </p:cTn>
                                        <p:tgtEl>
                                          <p:spTgt spid="148"/>
                                        </p:tgtEl>
                                      </p:cBhvr>
                                      <p:to x="100000" y="80000"/>
                                    </p:animScale>
                                    <p:animScale>
                                      <p:cBhvr>
                                        <p:cTn id="68" dur="83" decel="50000">
                                          <p:stCondLst>
                                            <p:cond delay="669"/>
                                          </p:stCondLst>
                                        </p:cTn>
                                        <p:tgtEl>
                                          <p:spTgt spid="148"/>
                                        </p:tgtEl>
                                      </p:cBhvr>
                                      <p:to x="100000" y="100000"/>
                                    </p:animScale>
                                    <p:animScale>
                                      <p:cBhvr>
                                        <p:cTn id="69" dur="13">
                                          <p:stCondLst>
                                            <p:cond delay="821"/>
                                          </p:stCondLst>
                                        </p:cTn>
                                        <p:tgtEl>
                                          <p:spTgt spid="148"/>
                                        </p:tgtEl>
                                      </p:cBhvr>
                                      <p:to x="100000" y="90000"/>
                                    </p:animScale>
                                    <p:animScale>
                                      <p:cBhvr>
                                        <p:cTn id="70" dur="83" decel="50000">
                                          <p:stCondLst>
                                            <p:cond delay="834"/>
                                          </p:stCondLst>
                                        </p:cTn>
                                        <p:tgtEl>
                                          <p:spTgt spid="148"/>
                                        </p:tgtEl>
                                      </p:cBhvr>
                                      <p:to x="100000" y="100000"/>
                                    </p:animScale>
                                    <p:animScale>
                                      <p:cBhvr>
                                        <p:cTn id="71" dur="13">
                                          <p:stCondLst>
                                            <p:cond delay="904"/>
                                          </p:stCondLst>
                                        </p:cTn>
                                        <p:tgtEl>
                                          <p:spTgt spid="148"/>
                                        </p:tgtEl>
                                      </p:cBhvr>
                                      <p:to x="100000" y="95000"/>
                                    </p:animScale>
                                    <p:animScale>
                                      <p:cBhvr>
                                        <p:cTn id="72" dur="83" decel="50000">
                                          <p:stCondLst>
                                            <p:cond delay="917"/>
                                          </p:stCondLst>
                                        </p:cTn>
                                        <p:tgtEl>
                                          <p:spTgt spid="148"/>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148"/>
                                        </p:tgtEl>
                                      </p:cBhvr>
                                    </p:animEffect>
                                    <p:animScale>
                                      <p:cBhvr>
                                        <p:cTn id="76" dur="250" autoRev="1" fill="hold"/>
                                        <p:tgtEl>
                                          <p:spTgt spid="148"/>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circle(in)">
                                      <p:cBhvr>
                                        <p:cTn id="81" dur="2000"/>
                                        <p:tgtEl>
                                          <p:spTgt spid="145"/>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56"/>
                                        </p:tgtEl>
                                        <p:attrNameLst>
                                          <p:attrName>style.visibility</p:attrName>
                                        </p:attrNameLst>
                                      </p:cBhvr>
                                      <p:to>
                                        <p:strVal val="visible"/>
                                      </p:to>
                                    </p:set>
                                    <p:animEffect transition="in" filter="fade">
                                      <p:cBhvr>
                                        <p:cTn id="86" dur="1000"/>
                                        <p:tgtEl>
                                          <p:spTgt spid="156"/>
                                        </p:tgtEl>
                                      </p:cBhvr>
                                    </p:animEffect>
                                    <p:anim calcmode="lin" valueType="num">
                                      <p:cBhvr>
                                        <p:cTn id="87" dur="1000" fill="hold"/>
                                        <p:tgtEl>
                                          <p:spTgt spid="156"/>
                                        </p:tgtEl>
                                        <p:attrNameLst>
                                          <p:attrName>ppt_x</p:attrName>
                                        </p:attrNameLst>
                                      </p:cBhvr>
                                      <p:tavLst>
                                        <p:tav tm="0">
                                          <p:val>
                                            <p:strVal val="#ppt_x"/>
                                          </p:val>
                                        </p:tav>
                                        <p:tav tm="100000">
                                          <p:val>
                                            <p:strVal val="#ppt_x"/>
                                          </p:val>
                                        </p:tav>
                                      </p:tavLst>
                                    </p:anim>
                                    <p:anim calcmode="lin" valueType="num">
                                      <p:cBhvr>
                                        <p:cTn id="88"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heel(1)">
                                      <p:cBhvr>
                                        <p:cTn id="93" dur="2000"/>
                                        <p:tgtEl>
                                          <p:spTgt spid="6"/>
                                        </p:tgtEl>
                                      </p:cBhvr>
                                    </p:animEffect>
                                  </p:childTnLst>
                                </p:cTn>
                              </p:par>
                              <p:par>
                                <p:cTn id="94" presetID="21" presetClass="entr" presetSubtype="1" fill="hold" nodeType="withEffect">
                                  <p:stCondLst>
                                    <p:cond delay="0"/>
                                  </p:stCondLst>
                                  <p:childTnLst>
                                    <p:set>
                                      <p:cBhvr>
                                        <p:cTn id="95" dur="1" fill="hold">
                                          <p:stCondLst>
                                            <p:cond delay="0"/>
                                          </p:stCondLst>
                                        </p:cTn>
                                        <p:tgtEl>
                                          <p:spTgt spid="189"/>
                                        </p:tgtEl>
                                        <p:attrNameLst>
                                          <p:attrName>style.visibility</p:attrName>
                                        </p:attrNameLst>
                                      </p:cBhvr>
                                      <p:to>
                                        <p:strVal val="visible"/>
                                      </p:to>
                                    </p:set>
                                    <p:animEffect transition="in" filter="wheel(1)">
                                      <p:cBhvr>
                                        <p:cTn id="96" dur="2000"/>
                                        <p:tgtEl>
                                          <p:spTgt spid="189"/>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nodeType="clickEffect">
                                  <p:stCondLst>
                                    <p:cond delay="0"/>
                                  </p:stCondLst>
                                  <p:childTnLst>
                                    <p:set>
                                      <p:cBhvr>
                                        <p:cTn id="100" dur="1" fill="hold">
                                          <p:stCondLst>
                                            <p:cond delay="0"/>
                                          </p:stCondLst>
                                        </p:cTn>
                                        <p:tgtEl>
                                          <p:spTgt spid="169"/>
                                        </p:tgtEl>
                                        <p:attrNameLst>
                                          <p:attrName>style.visibility</p:attrName>
                                        </p:attrNameLst>
                                      </p:cBhvr>
                                      <p:to>
                                        <p:strVal val="visible"/>
                                      </p:to>
                                    </p:set>
                                    <p:animEffect transition="in" filter="wheel(1)">
                                      <p:cBhvr>
                                        <p:cTn id="101" dur="2000"/>
                                        <p:tgtEl>
                                          <p:spTgt spid="169"/>
                                        </p:tgtEl>
                                      </p:cBhvr>
                                    </p:animEffect>
                                  </p:childTnLst>
                                </p:cTn>
                              </p:par>
                              <p:par>
                                <p:cTn id="102" presetID="21" presetClass="entr" presetSubtype="1" fill="hold" nodeType="with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heel(1)">
                                      <p:cBhvr>
                                        <p:cTn id="104" dur="20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nodeType="click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heel(1)">
                                      <p:cBhvr>
                                        <p:cTn id="109" dur="2000"/>
                                        <p:tgtEl>
                                          <p:spTgt spid="4"/>
                                        </p:tgtEl>
                                      </p:cBhvr>
                                    </p:animEffect>
                                  </p:childTnLst>
                                </p:cTn>
                              </p:par>
                              <p:par>
                                <p:cTn id="110" presetID="21" presetClass="entr" presetSubtype="1" fill="hold" nodeType="withEffect">
                                  <p:stCondLst>
                                    <p:cond delay="0"/>
                                  </p:stCondLst>
                                  <p:childTnLst>
                                    <p:set>
                                      <p:cBhvr>
                                        <p:cTn id="111" dur="1" fill="hold">
                                          <p:stCondLst>
                                            <p:cond delay="0"/>
                                          </p:stCondLst>
                                        </p:cTn>
                                        <p:tgtEl>
                                          <p:spTgt spid="170"/>
                                        </p:tgtEl>
                                        <p:attrNameLst>
                                          <p:attrName>style.visibility</p:attrName>
                                        </p:attrNameLst>
                                      </p:cBhvr>
                                      <p:to>
                                        <p:strVal val="visible"/>
                                      </p:to>
                                    </p:set>
                                    <p:animEffect transition="in" filter="wheel(1)">
                                      <p:cBhvr>
                                        <p:cTn id="112" dur="2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animBg="1"/>
      <p:bldP spid="1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33526" y="679140"/>
            <a:ext cx="8872002" cy="5995628"/>
            <a:chOff x="33526" y="679140"/>
            <a:chExt cx="8872002"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8"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12" name="AutoShape 9"/>
          <p:cNvSpPr>
            <a:spLocks noChangeArrowheads="1"/>
          </p:cNvSpPr>
          <p:nvPr/>
        </p:nvSpPr>
        <p:spPr bwMode="gray">
          <a:xfrm>
            <a:off x="304800" y="184088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 </a:t>
            </a:r>
            <a:endParaRPr lang="fr-FR" sz="1100" b="1" dirty="0">
              <a:solidFill>
                <a:schemeClr val="bg1">
                  <a:lumMod val="65000"/>
                </a:schemeClr>
              </a:solidFill>
            </a:endParaRPr>
          </a:p>
        </p:txBody>
      </p:sp>
      <p:grpSp>
        <p:nvGrpSpPr>
          <p:cNvPr id="30" name="Group 32"/>
          <p:cNvGrpSpPr>
            <a:grpSpLocks/>
          </p:cNvGrpSpPr>
          <p:nvPr/>
        </p:nvGrpSpPr>
        <p:grpSpPr bwMode="auto">
          <a:xfrm>
            <a:off x="0" y="1947243"/>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Etude de l’existant 		[3/4]  </a:t>
            </a:r>
            <a:endParaRPr lang="fr-FR" sz="2400" b="1" dirty="0">
              <a:solidFill>
                <a:schemeClr val="tx2"/>
              </a:solidFill>
              <a:latin typeface="Cambria Math" pitchFamily="18" charset="0"/>
              <a:ea typeface="Cambria Math" pitchFamily="18" charset="0"/>
            </a:endParaRPr>
          </a:p>
        </p:txBody>
      </p:sp>
      <p:grpSp>
        <p:nvGrpSpPr>
          <p:cNvPr id="74" name="Group 11"/>
          <p:cNvGrpSpPr>
            <a:grpSpLocks/>
          </p:cNvGrpSpPr>
          <p:nvPr/>
        </p:nvGrpSpPr>
        <p:grpSpPr bwMode="auto">
          <a:xfrm>
            <a:off x="2842592" y="6985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1" name="AutoShape 10"/>
          <p:cNvSpPr>
            <a:spLocks noChangeArrowheads="1"/>
          </p:cNvSpPr>
          <p:nvPr/>
        </p:nvSpPr>
        <p:spPr bwMode="gray">
          <a:xfrm>
            <a:off x="317500" y="2344936"/>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Etude de </a:t>
            </a:r>
          </a:p>
          <a:p>
            <a:pPr eaLnBrk="0" hangingPunct="0"/>
            <a:r>
              <a:rPr lang="fr-FR" sz="1400" b="1" dirty="0" smtClean="0">
                <a:solidFill>
                  <a:schemeClr val="accent1">
                    <a:lumMod val="50000"/>
                  </a:schemeClr>
                </a:solidFill>
                <a:latin typeface="Cambria Math" pitchFamily="18" charset="0"/>
                <a:ea typeface="Cambria Math" pitchFamily="18" charset="0"/>
              </a:rPr>
              <a:t>l’existant </a:t>
            </a:r>
            <a:endParaRPr lang="fr-FR" sz="1400" b="1" dirty="0">
              <a:solidFill>
                <a:schemeClr val="accent1">
                  <a:lumMod val="50000"/>
                </a:schemeClr>
              </a:solidFill>
              <a:latin typeface="Cambria Math" pitchFamily="18" charset="0"/>
              <a:ea typeface="Cambria Math" pitchFamily="18" charset="0"/>
            </a:endParaRPr>
          </a:p>
        </p:txBody>
      </p:sp>
      <p:grpSp>
        <p:nvGrpSpPr>
          <p:cNvPr id="82" name="Group 11"/>
          <p:cNvGrpSpPr>
            <a:grpSpLocks/>
          </p:cNvGrpSpPr>
          <p:nvPr/>
        </p:nvGrpSpPr>
        <p:grpSpPr bwMode="auto">
          <a:xfrm>
            <a:off x="0" y="2433836"/>
            <a:ext cx="381000" cy="381000"/>
            <a:chOff x="2078" y="1680"/>
            <a:chExt cx="1615" cy="1615"/>
          </a:xfrm>
        </p:grpSpPr>
        <p:sp>
          <p:nvSpPr>
            <p:cNvPr id="83"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4"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5"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6"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87"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8"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9" name="AutoShape 10"/>
          <p:cNvSpPr>
            <a:spLocks noChangeArrowheads="1"/>
          </p:cNvSpPr>
          <p:nvPr/>
        </p:nvSpPr>
        <p:spPr bwMode="gray">
          <a:xfrm>
            <a:off x="2483768" y="1396008"/>
            <a:ext cx="6192688" cy="572703"/>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20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Présentation de la solution logicielle</a:t>
            </a:r>
            <a:endParaRPr lang="fr-FR" sz="2000" b="1" kern="0" dirty="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endParaRPr>
          </a:p>
        </p:txBody>
      </p:sp>
      <p:sp>
        <p:nvSpPr>
          <p:cNvPr id="100" name="Ruban courbé vers le bas 99"/>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6/18</a:t>
            </a:r>
            <a:endParaRPr lang="fr-FR" sz="1200" b="1" dirty="0">
              <a:solidFill>
                <a:schemeClr val="tx1">
                  <a:lumMod val="95000"/>
                  <a:lumOff val="5000"/>
                </a:schemeClr>
              </a:solidFill>
            </a:endParaRPr>
          </a:p>
        </p:txBody>
      </p:sp>
      <p:sp>
        <p:nvSpPr>
          <p:cNvPr id="3" name="Espace réservé du texte 2"/>
          <p:cNvSpPr>
            <a:spLocks noGrp="1"/>
          </p:cNvSpPr>
          <p:nvPr>
            <p:ph type="body" idx="1"/>
          </p:nvPr>
        </p:nvSpPr>
        <p:spPr>
          <a:xfrm>
            <a:off x="3932477" y="3106539"/>
            <a:ext cx="5140134" cy="1546597"/>
          </a:xfrm>
        </p:spPr>
        <p:txBody>
          <a:bodyPr>
            <a:noAutofit/>
          </a:bodyPr>
          <a:lstStyle/>
          <a:p>
            <a:pPr marL="285750" indent="-285750" algn="just">
              <a:buFont typeface="Arial" panose="020B0604020202020204" pitchFamily="34" charset="0"/>
              <a:buChar char="•"/>
            </a:pPr>
            <a:r>
              <a:rPr lang="fr-FR" sz="1600" dirty="0"/>
              <a:t>C'est une application web qui présente des informations de base sur les fournisseurs </a:t>
            </a:r>
            <a:r>
              <a:rPr lang="fr-FR" sz="1600" dirty="0" smtClean="0"/>
              <a:t>de services</a:t>
            </a:r>
            <a:r>
              <a:rPr lang="fr-FR" sz="1600" dirty="0"/>
              <a:t>.</a:t>
            </a:r>
            <a:endParaRPr lang="fr-FR" sz="1500" dirty="0"/>
          </a:p>
        </p:txBody>
      </p:sp>
      <p:sp>
        <p:nvSpPr>
          <p:cNvPr id="90"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Analyse</a:t>
            </a:r>
          </a:p>
        </p:txBody>
      </p:sp>
      <p:sp>
        <p:nvSpPr>
          <p:cNvPr id="91"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92"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Objectifs à atteindre</a:t>
            </a:r>
          </a:p>
        </p:txBody>
      </p:sp>
      <p:grpSp>
        <p:nvGrpSpPr>
          <p:cNvPr id="93" name="Group 32"/>
          <p:cNvGrpSpPr>
            <a:grpSpLocks/>
          </p:cNvGrpSpPr>
          <p:nvPr/>
        </p:nvGrpSpPr>
        <p:grpSpPr bwMode="auto">
          <a:xfrm>
            <a:off x="0" y="3505200"/>
            <a:ext cx="381000" cy="381000"/>
            <a:chOff x="2078" y="1680"/>
            <a:chExt cx="1615" cy="1615"/>
          </a:xfrm>
        </p:grpSpPr>
        <p:sp>
          <p:nvSpPr>
            <p:cNvPr id="9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01"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sp>
        <p:nvSpPr>
          <p:cNvPr id="102"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03" name="Group 32"/>
          <p:cNvGrpSpPr>
            <a:grpSpLocks/>
          </p:cNvGrpSpPr>
          <p:nvPr/>
        </p:nvGrpSpPr>
        <p:grpSpPr bwMode="auto">
          <a:xfrm>
            <a:off x="0" y="2971800"/>
            <a:ext cx="381000" cy="381000"/>
            <a:chOff x="2078" y="1680"/>
            <a:chExt cx="1615" cy="1615"/>
          </a:xfrm>
        </p:grpSpPr>
        <p:sp>
          <p:nvSpPr>
            <p:cNvPr id="10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10" name="Group 32"/>
          <p:cNvGrpSpPr>
            <a:grpSpLocks/>
          </p:cNvGrpSpPr>
          <p:nvPr/>
        </p:nvGrpSpPr>
        <p:grpSpPr bwMode="auto">
          <a:xfrm>
            <a:off x="0" y="4038600"/>
            <a:ext cx="381000" cy="381000"/>
            <a:chOff x="2078" y="1680"/>
            <a:chExt cx="1615" cy="1615"/>
          </a:xfrm>
        </p:grpSpPr>
        <p:sp>
          <p:nvSpPr>
            <p:cNvPr id="11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17" name="Group 32"/>
          <p:cNvGrpSpPr>
            <a:grpSpLocks/>
          </p:cNvGrpSpPr>
          <p:nvPr/>
        </p:nvGrpSpPr>
        <p:grpSpPr bwMode="auto">
          <a:xfrm>
            <a:off x="0" y="4572000"/>
            <a:ext cx="381000" cy="381000"/>
            <a:chOff x="2078" y="1680"/>
            <a:chExt cx="1615" cy="1615"/>
          </a:xfrm>
        </p:grpSpPr>
        <p:sp>
          <p:nvSpPr>
            <p:cNvPr id="1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24" name="Group 32"/>
          <p:cNvGrpSpPr>
            <a:grpSpLocks/>
          </p:cNvGrpSpPr>
          <p:nvPr/>
        </p:nvGrpSpPr>
        <p:grpSpPr bwMode="auto">
          <a:xfrm>
            <a:off x="0" y="5105400"/>
            <a:ext cx="381000" cy="381000"/>
            <a:chOff x="2078" y="1680"/>
            <a:chExt cx="1615" cy="1615"/>
          </a:xfrm>
        </p:grpSpPr>
        <p:sp>
          <p:nvSpPr>
            <p:cNvPr id="1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1" name="AutoShape 6"/>
          <p:cNvSpPr>
            <a:spLocks noChangeArrowheads="1"/>
          </p:cNvSpPr>
          <p:nvPr/>
        </p:nvSpPr>
        <p:spPr bwMode="gray">
          <a:xfrm>
            <a:off x="311150" y="551723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132" name="Group 32"/>
          <p:cNvGrpSpPr>
            <a:grpSpLocks/>
          </p:cNvGrpSpPr>
          <p:nvPr/>
        </p:nvGrpSpPr>
        <p:grpSpPr bwMode="auto">
          <a:xfrm>
            <a:off x="6350" y="5623595"/>
            <a:ext cx="381000" cy="381000"/>
            <a:chOff x="2078" y="1680"/>
            <a:chExt cx="1615" cy="1615"/>
          </a:xfrm>
        </p:grpSpPr>
        <p:sp>
          <p:nvSpPr>
            <p:cNvPr id="1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pic>
        <p:nvPicPr>
          <p:cNvPr id="3074" name="Picture 2" descr="C:\Users\Mohamed Amin\Desktop\présentation\images\19656325-404-page-not-found-écran-de-l-ordinateur-de-l-utilisateur-largeur-d-erreu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4005064"/>
            <a:ext cx="2468636" cy="225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9129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90">
                                          <p:stCondLst>
                                            <p:cond delay="0"/>
                                          </p:stCondLst>
                                        </p:cTn>
                                        <p:tgtEl>
                                          <p:spTgt spid="74"/>
                                        </p:tgtEl>
                                      </p:cBhvr>
                                    </p:animEffect>
                                    <p:anim calcmode="lin" valueType="num">
                                      <p:cBhvr>
                                        <p:cTn id="8"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13" dur="13">
                                          <p:stCondLst>
                                            <p:cond delay="325"/>
                                          </p:stCondLst>
                                        </p:cTn>
                                        <p:tgtEl>
                                          <p:spTgt spid="74"/>
                                        </p:tgtEl>
                                      </p:cBhvr>
                                      <p:to x="100000" y="60000"/>
                                    </p:animScale>
                                    <p:animScale>
                                      <p:cBhvr>
                                        <p:cTn id="14" dur="83" decel="50000">
                                          <p:stCondLst>
                                            <p:cond delay="338"/>
                                          </p:stCondLst>
                                        </p:cTn>
                                        <p:tgtEl>
                                          <p:spTgt spid="74"/>
                                        </p:tgtEl>
                                      </p:cBhvr>
                                      <p:to x="100000" y="100000"/>
                                    </p:animScale>
                                    <p:animScale>
                                      <p:cBhvr>
                                        <p:cTn id="15" dur="13">
                                          <p:stCondLst>
                                            <p:cond delay="656"/>
                                          </p:stCondLst>
                                        </p:cTn>
                                        <p:tgtEl>
                                          <p:spTgt spid="74"/>
                                        </p:tgtEl>
                                      </p:cBhvr>
                                      <p:to x="100000" y="80000"/>
                                    </p:animScale>
                                    <p:animScale>
                                      <p:cBhvr>
                                        <p:cTn id="16" dur="83" decel="50000">
                                          <p:stCondLst>
                                            <p:cond delay="669"/>
                                          </p:stCondLst>
                                        </p:cTn>
                                        <p:tgtEl>
                                          <p:spTgt spid="74"/>
                                        </p:tgtEl>
                                      </p:cBhvr>
                                      <p:to x="100000" y="100000"/>
                                    </p:animScale>
                                    <p:animScale>
                                      <p:cBhvr>
                                        <p:cTn id="17" dur="13">
                                          <p:stCondLst>
                                            <p:cond delay="821"/>
                                          </p:stCondLst>
                                        </p:cTn>
                                        <p:tgtEl>
                                          <p:spTgt spid="74"/>
                                        </p:tgtEl>
                                      </p:cBhvr>
                                      <p:to x="100000" y="90000"/>
                                    </p:animScale>
                                    <p:animScale>
                                      <p:cBhvr>
                                        <p:cTn id="18" dur="83" decel="50000">
                                          <p:stCondLst>
                                            <p:cond delay="834"/>
                                          </p:stCondLst>
                                        </p:cTn>
                                        <p:tgtEl>
                                          <p:spTgt spid="74"/>
                                        </p:tgtEl>
                                      </p:cBhvr>
                                      <p:to x="100000" y="100000"/>
                                    </p:animScale>
                                    <p:animScale>
                                      <p:cBhvr>
                                        <p:cTn id="19" dur="13">
                                          <p:stCondLst>
                                            <p:cond delay="904"/>
                                          </p:stCondLst>
                                        </p:cTn>
                                        <p:tgtEl>
                                          <p:spTgt spid="74"/>
                                        </p:tgtEl>
                                      </p:cBhvr>
                                      <p:to x="100000" y="95000"/>
                                    </p:animScale>
                                    <p:animScale>
                                      <p:cBhvr>
                                        <p:cTn id="20" dur="83" decel="50000">
                                          <p:stCondLst>
                                            <p:cond delay="917"/>
                                          </p:stCondLst>
                                        </p:cTn>
                                        <p:tgtEl>
                                          <p:spTgt spid="7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down)">
                                      <p:cBhvr>
                                        <p:cTn id="23" dur="290">
                                          <p:stCondLst>
                                            <p:cond delay="0"/>
                                          </p:stCondLst>
                                        </p:cTn>
                                        <p:tgtEl>
                                          <p:spTgt spid="73"/>
                                        </p:tgtEl>
                                      </p:cBhvr>
                                    </p:animEffect>
                                    <p:anim calcmode="lin" valueType="num">
                                      <p:cBhvr>
                                        <p:cTn id="24"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29" dur="13">
                                          <p:stCondLst>
                                            <p:cond delay="325"/>
                                          </p:stCondLst>
                                        </p:cTn>
                                        <p:tgtEl>
                                          <p:spTgt spid="73"/>
                                        </p:tgtEl>
                                      </p:cBhvr>
                                      <p:to x="100000" y="60000"/>
                                    </p:animScale>
                                    <p:animScale>
                                      <p:cBhvr>
                                        <p:cTn id="30" dur="83" decel="50000">
                                          <p:stCondLst>
                                            <p:cond delay="338"/>
                                          </p:stCondLst>
                                        </p:cTn>
                                        <p:tgtEl>
                                          <p:spTgt spid="73"/>
                                        </p:tgtEl>
                                      </p:cBhvr>
                                      <p:to x="100000" y="100000"/>
                                    </p:animScale>
                                    <p:animScale>
                                      <p:cBhvr>
                                        <p:cTn id="31" dur="13">
                                          <p:stCondLst>
                                            <p:cond delay="656"/>
                                          </p:stCondLst>
                                        </p:cTn>
                                        <p:tgtEl>
                                          <p:spTgt spid="73"/>
                                        </p:tgtEl>
                                      </p:cBhvr>
                                      <p:to x="100000" y="80000"/>
                                    </p:animScale>
                                    <p:animScale>
                                      <p:cBhvr>
                                        <p:cTn id="32" dur="83" decel="50000">
                                          <p:stCondLst>
                                            <p:cond delay="669"/>
                                          </p:stCondLst>
                                        </p:cTn>
                                        <p:tgtEl>
                                          <p:spTgt spid="73"/>
                                        </p:tgtEl>
                                      </p:cBhvr>
                                      <p:to x="100000" y="100000"/>
                                    </p:animScale>
                                    <p:animScale>
                                      <p:cBhvr>
                                        <p:cTn id="33" dur="13">
                                          <p:stCondLst>
                                            <p:cond delay="821"/>
                                          </p:stCondLst>
                                        </p:cTn>
                                        <p:tgtEl>
                                          <p:spTgt spid="73"/>
                                        </p:tgtEl>
                                      </p:cBhvr>
                                      <p:to x="100000" y="90000"/>
                                    </p:animScale>
                                    <p:animScale>
                                      <p:cBhvr>
                                        <p:cTn id="34" dur="83" decel="50000">
                                          <p:stCondLst>
                                            <p:cond delay="834"/>
                                          </p:stCondLst>
                                        </p:cTn>
                                        <p:tgtEl>
                                          <p:spTgt spid="73"/>
                                        </p:tgtEl>
                                      </p:cBhvr>
                                      <p:to x="100000" y="100000"/>
                                    </p:animScale>
                                    <p:animScale>
                                      <p:cBhvr>
                                        <p:cTn id="35" dur="13">
                                          <p:stCondLst>
                                            <p:cond delay="904"/>
                                          </p:stCondLst>
                                        </p:cTn>
                                        <p:tgtEl>
                                          <p:spTgt spid="73"/>
                                        </p:tgtEl>
                                      </p:cBhvr>
                                      <p:to x="100000" y="95000"/>
                                    </p:animScale>
                                    <p:animScale>
                                      <p:cBhvr>
                                        <p:cTn id="36" dur="83" decel="50000">
                                          <p:stCondLst>
                                            <p:cond delay="917"/>
                                          </p:stCondLst>
                                        </p:cTn>
                                        <p:tgtEl>
                                          <p:spTgt spid="73"/>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74"/>
                                        </p:tgtEl>
                                      </p:cBhvr>
                                    </p:animEffect>
                                    <p:animScale>
                                      <p:cBhvr>
                                        <p:cTn id="40" dur="250" autoRev="1" fill="hold"/>
                                        <p:tgtEl>
                                          <p:spTgt spid="74"/>
                                        </p:tgtEl>
                                      </p:cBhvr>
                                      <p:by x="105000" y="105000"/>
                                    </p:animScale>
                                  </p:childTnLst>
                                </p:cTn>
                              </p:par>
                              <p:par>
                                <p:cTn id="41" presetID="26"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down)">
                                      <p:cBhvr>
                                        <p:cTn id="43" dur="290">
                                          <p:stCondLst>
                                            <p:cond delay="0"/>
                                          </p:stCondLst>
                                        </p:cTn>
                                        <p:tgtEl>
                                          <p:spTgt spid="81"/>
                                        </p:tgtEl>
                                      </p:cBhvr>
                                    </p:animEffect>
                                    <p:anim calcmode="lin" valueType="num">
                                      <p:cBhvr>
                                        <p:cTn id="44" dur="911"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81"/>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81"/>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81"/>
                                        </p:tgtEl>
                                        <p:attrNameLst>
                                          <p:attrName>ppt_y</p:attrName>
                                        </p:attrNameLst>
                                      </p:cBhvr>
                                      <p:tavLst>
                                        <p:tav tm="0" fmla="#ppt_y-sin(pi*$)/81">
                                          <p:val>
                                            <p:fltVal val="0"/>
                                          </p:val>
                                        </p:tav>
                                        <p:tav tm="100000">
                                          <p:val>
                                            <p:fltVal val="1"/>
                                          </p:val>
                                        </p:tav>
                                      </p:tavLst>
                                    </p:anim>
                                    <p:animScale>
                                      <p:cBhvr>
                                        <p:cTn id="49" dur="13">
                                          <p:stCondLst>
                                            <p:cond delay="325"/>
                                          </p:stCondLst>
                                        </p:cTn>
                                        <p:tgtEl>
                                          <p:spTgt spid="81"/>
                                        </p:tgtEl>
                                      </p:cBhvr>
                                      <p:to x="100000" y="60000"/>
                                    </p:animScale>
                                    <p:animScale>
                                      <p:cBhvr>
                                        <p:cTn id="50" dur="83" decel="50000">
                                          <p:stCondLst>
                                            <p:cond delay="338"/>
                                          </p:stCondLst>
                                        </p:cTn>
                                        <p:tgtEl>
                                          <p:spTgt spid="81"/>
                                        </p:tgtEl>
                                      </p:cBhvr>
                                      <p:to x="100000" y="100000"/>
                                    </p:animScale>
                                    <p:animScale>
                                      <p:cBhvr>
                                        <p:cTn id="51" dur="13">
                                          <p:stCondLst>
                                            <p:cond delay="656"/>
                                          </p:stCondLst>
                                        </p:cTn>
                                        <p:tgtEl>
                                          <p:spTgt spid="81"/>
                                        </p:tgtEl>
                                      </p:cBhvr>
                                      <p:to x="100000" y="80000"/>
                                    </p:animScale>
                                    <p:animScale>
                                      <p:cBhvr>
                                        <p:cTn id="52" dur="83" decel="50000">
                                          <p:stCondLst>
                                            <p:cond delay="669"/>
                                          </p:stCondLst>
                                        </p:cTn>
                                        <p:tgtEl>
                                          <p:spTgt spid="81"/>
                                        </p:tgtEl>
                                      </p:cBhvr>
                                      <p:to x="100000" y="100000"/>
                                    </p:animScale>
                                    <p:animScale>
                                      <p:cBhvr>
                                        <p:cTn id="53" dur="13">
                                          <p:stCondLst>
                                            <p:cond delay="821"/>
                                          </p:stCondLst>
                                        </p:cTn>
                                        <p:tgtEl>
                                          <p:spTgt spid="81"/>
                                        </p:tgtEl>
                                      </p:cBhvr>
                                      <p:to x="100000" y="90000"/>
                                    </p:animScale>
                                    <p:animScale>
                                      <p:cBhvr>
                                        <p:cTn id="54" dur="83" decel="50000">
                                          <p:stCondLst>
                                            <p:cond delay="834"/>
                                          </p:stCondLst>
                                        </p:cTn>
                                        <p:tgtEl>
                                          <p:spTgt spid="81"/>
                                        </p:tgtEl>
                                      </p:cBhvr>
                                      <p:to x="100000" y="100000"/>
                                    </p:animScale>
                                    <p:animScale>
                                      <p:cBhvr>
                                        <p:cTn id="55" dur="13">
                                          <p:stCondLst>
                                            <p:cond delay="904"/>
                                          </p:stCondLst>
                                        </p:cTn>
                                        <p:tgtEl>
                                          <p:spTgt spid="81"/>
                                        </p:tgtEl>
                                      </p:cBhvr>
                                      <p:to x="100000" y="95000"/>
                                    </p:animScale>
                                    <p:animScale>
                                      <p:cBhvr>
                                        <p:cTn id="56" dur="83" decel="50000">
                                          <p:stCondLst>
                                            <p:cond delay="917"/>
                                          </p:stCondLst>
                                        </p:cTn>
                                        <p:tgtEl>
                                          <p:spTgt spid="81"/>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wipe(down)">
                                      <p:cBhvr>
                                        <p:cTn id="59" dur="290">
                                          <p:stCondLst>
                                            <p:cond delay="0"/>
                                          </p:stCondLst>
                                        </p:cTn>
                                        <p:tgtEl>
                                          <p:spTgt spid="82"/>
                                        </p:tgtEl>
                                      </p:cBhvr>
                                    </p:animEffect>
                                    <p:anim calcmode="lin" valueType="num">
                                      <p:cBhvr>
                                        <p:cTn id="60" dur="911"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82"/>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82"/>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82"/>
                                        </p:tgtEl>
                                        <p:attrNameLst>
                                          <p:attrName>ppt_y</p:attrName>
                                        </p:attrNameLst>
                                      </p:cBhvr>
                                      <p:tavLst>
                                        <p:tav tm="0" fmla="#ppt_y-sin(pi*$)/81">
                                          <p:val>
                                            <p:fltVal val="0"/>
                                          </p:val>
                                        </p:tav>
                                        <p:tav tm="100000">
                                          <p:val>
                                            <p:fltVal val="1"/>
                                          </p:val>
                                        </p:tav>
                                      </p:tavLst>
                                    </p:anim>
                                    <p:animScale>
                                      <p:cBhvr>
                                        <p:cTn id="65" dur="13">
                                          <p:stCondLst>
                                            <p:cond delay="325"/>
                                          </p:stCondLst>
                                        </p:cTn>
                                        <p:tgtEl>
                                          <p:spTgt spid="82"/>
                                        </p:tgtEl>
                                      </p:cBhvr>
                                      <p:to x="100000" y="60000"/>
                                    </p:animScale>
                                    <p:animScale>
                                      <p:cBhvr>
                                        <p:cTn id="66" dur="83" decel="50000">
                                          <p:stCondLst>
                                            <p:cond delay="338"/>
                                          </p:stCondLst>
                                        </p:cTn>
                                        <p:tgtEl>
                                          <p:spTgt spid="82"/>
                                        </p:tgtEl>
                                      </p:cBhvr>
                                      <p:to x="100000" y="100000"/>
                                    </p:animScale>
                                    <p:animScale>
                                      <p:cBhvr>
                                        <p:cTn id="67" dur="13">
                                          <p:stCondLst>
                                            <p:cond delay="656"/>
                                          </p:stCondLst>
                                        </p:cTn>
                                        <p:tgtEl>
                                          <p:spTgt spid="82"/>
                                        </p:tgtEl>
                                      </p:cBhvr>
                                      <p:to x="100000" y="80000"/>
                                    </p:animScale>
                                    <p:animScale>
                                      <p:cBhvr>
                                        <p:cTn id="68" dur="83" decel="50000">
                                          <p:stCondLst>
                                            <p:cond delay="669"/>
                                          </p:stCondLst>
                                        </p:cTn>
                                        <p:tgtEl>
                                          <p:spTgt spid="82"/>
                                        </p:tgtEl>
                                      </p:cBhvr>
                                      <p:to x="100000" y="100000"/>
                                    </p:animScale>
                                    <p:animScale>
                                      <p:cBhvr>
                                        <p:cTn id="69" dur="13">
                                          <p:stCondLst>
                                            <p:cond delay="821"/>
                                          </p:stCondLst>
                                        </p:cTn>
                                        <p:tgtEl>
                                          <p:spTgt spid="82"/>
                                        </p:tgtEl>
                                      </p:cBhvr>
                                      <p:to x="100000" y="90000"/>
                                    </p:animScale>
                                    <p:animScale>
                                      <p:cBhvr>
                                        <p:cTn id="70" dur="83" decel="50000">
                                          <p:stCondLst>
                                            <p:cond delay="834"/>
                                          </p:stCondLst>
                                        </p:cTn>
                                        <p:tgtEl>
                                          <p:spTgt spid="82"/>
                                        </p:tgtEl>
                                      </p:cBhvr>
                                      <p:to x="100000" y="100000"/>
                                    </p:animScale>
                                    <p:animScale>
                                      <p:cBhvr>
                                        <p:cTn id="71" dur="13">
                                          <p:stCondLst>
                                            <p:cond delay="904"/>
                                          </p:stCondLst>
                                        </p:cTn>
                                        <p:tgtEl>
                                          <p:spTgt spid="82"/>
                                        </p:tgtEl>
                                      </p:cBhvr>
                                      <p:to x="100000" y="95000"/>
                                    </p:animScale>
                                    <p:animScale>
                                      <p:cBhvr>
                                        <p:cTn id="72" dur="83" decel="50000">
                                          <p:stCondLst>
                                            <p:cond delay="917"/>
                                          </p:stCondLst>
                                        </p:cTn>
                                        <p:tgtEl>
                                          <p:spTgt spid="82"/>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82"/>
                                        </p:tgtEl>
                                      </p:cBhvr>
                                    </p:animEffect>
                                    <p:animScale>
                                      <p:cBhvr>
                                        <p:cTn id="76" dur="250" autoRev="1" fill="hold"/>
                                        <p:tgtEl>
                                          <p:spTgt spid="82"/>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circle(in)">
                                      <p:cBhvr>
                                        <p:cTn id="81" dur="2000"/>
                                        <p:tgtEl>
                                          <p:spTgt spid="89"/>
                                        </p:tgtEl>
                                      </p:cBhvr>
                                    </p:animEffect>
                                  </p:childTnLst>
                                </p:cTn>
                              </p:par>
                            </p:childTnLst>
                          </p:cTn>
                        </p:par>
                        <p:par>
                          <p:cTn id="82" fill="hold">
                            <p:stCondLst>
                              <p:cond delay="2000"/>
                            </p:stCondLst>
                            <p:childTnLst>
                              <p:par>
                                <p:cTn id="83" presetID="42" presetClass="entr" presetSubtype="0" fill="hold" grpId="0" nodeType="after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fade">
                                      <p:cBhvr>
                                        <p:cTn id="85" dur="1000"/>
                                        <p:tgtEl>
                                          <p:spTgt spid="3">
                                            <p:txEl>
                                              <p:pRg st="0" end="0"/>
                                            </p:txEl>
                                          </p:spTgt>
                                        </p:tgtEl>
                                      </p:cBhvr>
                                    </p:animEffect>
                                    <p:anim calcmode="lin" valueType="num">
                                      <p:cBhvr>
                                        <p:cTn id="8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88" presetID="6" presetClass="entr" presetSubtype="16" fill="hold" nodeType="withEffect">
                                  <p:stCondLst>
                                    <p:cond delay="0"/>
                                  </p:stCondLst>
                                  <p:childTnLst>
                                    <p:set>
                                      <p:cBhvr>
                                        <p:cTn id="89" dur="1" fill="hold">
                                          <p:stCondLst>
                                            <p:cond delay="0"/>
                                          </p:stCondLst>
                                        </p:cTn>
                                        <p:tgtEl>
                                          <p:spTgt spid="3074"/>
                                        </p:tgtEl>
                                        <p:attrNameLst>
                                          <p:attrName>style.visibility</p:attrName>
                                        </p:attrNameLst>
                                      </p:cBhvr>
                                      <p:to>
                                        <p:strVal val="visible"/>
                                      </p:to>
                                    </p:set>
                                    <p:animEffect transition="in" filter="circle(in)">
                                      <p:cBhvr>
                                        <p:cTn id="90"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1" grpId="0" animBg="1"/>
      <p:bldP spid="89"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e 74"/>
          <p:cNvGrpSpPr/>
          <p:nvPr/>
        </p:nvGrpSpPr>
        <p:grpSpPr>
          <a:xfrm>
            <a:off x="33526" y="673732"/>
            <a:ext cx="8872002" cy="5995628"/>
            <a:chOff x="33526" y="679140"/>
            <a:chExt cx="8872002" cy="5995628"/>
          </a:xfrm>
        </p:grpSpPr>
        <p:sp>
          <p:nvSpPr>
            <p:cNvPr id="76"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77"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8" name="Imag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79"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83" name="AutoShape 9"/>
          <p:cNvSpPr>
            <a:spLocks noChangeArrowheads="1"/>
          </p:cNvSpPr>
          <p:nvPr/>
        </p:nvSpPr>
        <p:spPr bwMode="gray">
          <a:xfrm>
            <a:off x="304800" y="184088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 </a:t>
            </a:r>
            <a:endParaRPr lang="fr-FR" sz="1100" b="1" dirty="0">
              <a:solidFill>
                <a:schemeClr val="bg1">
                  <a:lumMod val="65000"/>
                </a:schemeClr>
              </a:solidFill>
            </a:endParaRPr>
          </a:p>
        </p:txBody>
      </p:sp>
      <p:grpSp>
        <p:nvGrpSpPr>
          <p:cNvPr id="93" name="Group 32"/>
          <p:cNvGrpSpPr>
            <a:grpSpLocks/>
          </p:cNvGrpSpPr>
          <p:nvPr/>
        </p:nvGrpSpPr>
        <p:grpSpPr bwMode="auto">
          <a:xfrm>
            <a:off x="0" y="1947243"/>
            <a:ext cx="381000" cy="381000"/>
            <a:chOff x="2078" y="1680"/>
            <a:chExt cx="1615" cy="1615"/>
          </a:xfrm>
        </p:grpSpPr>
        <p:sp>
          <p:nvSpPr>
            <p:cNvPr id="9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6"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Etude de l’existant 		[4/4]  </a:t>
            </a:r>
            <a:endParaRPr lang="fr-FR" sz="2400" b="1" dirty="0">
              <a:solidFill>
                <a:schemeClr val="tx2"/>
              </a:solidFill>
              <a:latin typeface="Cambria Math" pitchFamily="18" charset="0"/>
              <a:ea typeface="Cambria Math" pitchFamily="18" charset="0"/>
            </a:endParaRPr>
          </a:p>
        </p:txBody>
      </p:sp>
      <p:sp>
        <p:nvSpPr>
          <p:cNvPr id="137" name="AutoShape 10"/>
          <p:cNvSpPr>
            <a:spLocks noChangeArrowheads="1"/>
          </p:cNvSpPr>
          <p:nvPr/>
        </p:nvSpPr>
        <p:spPr bwMode="gray">
          <a:xfrm>
            <a:off x="317500" y="2344936"/>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Etude de </a:t>
            </a:r>
          </a:p>
          <a:p>
            <a:pPr eaLnBrk="0" hangingPunct="0"/>
            <a:r>
              <a:rPr lang="fr-FR" sz="1400" b="1" dirty="0" smtClean="0">
                <a:solidFill>
                  <a:schemeClr val="accent1">
                    <a:lumMod val="50000"/>
                  </a:schemeClr>
                </a:solidFill>
                <a:latin typeface="Cambria Math" pitchFamily="18" charset="0"/>
                <a:ea typeface="Cambria Math" pitchFamily="18" charset="0"/>
              </a:rPr>
              <a:t>l’existant </a:t>
            </a:r>
            <a:endParaRPr lang="fr-FR" sz="1400" b="1" dirty="0">
              <a:solidFill>
                <a:schemeClr val="accent1">
                  <a:lumMod val="50000"/>
                </a:schemeClr>
              </a:solidFill>
              <a:latin typeface="Cambria Math" pitchFamily="18" charset="0"/>
              <a:ea typeface="Cambria Math" pitchFamily="18" charset="0"/>
            </a:endParaRPr>
          </a:p>
        </p:txBody>
      </p:sp>
      <p:grpSp>
        <p:nvGrpSpPr>
          <p:cNvPr id="138" name="Group 11"/>
          <p:cNvGrpSpPr>
            <a:grpSpLocks/>
          </p:cNvGrpSpPr>
          <p:nvPr/>
        </p:nvGrpSpPr>
        <p:grpSpPr bwMode="auto">
          <a:xfrm>
            <a:off x="0" y="2433836"/>
            <a:ext cx="381000" cy="381000"/>
            <a:chOff x="2078" y="1680"/>
            <a:chExt cx="1615" cy="1615"/>
          </a:xfrm>
        </p:grpSpPr>
        <p:sp>
          <p:nvSpPr>
            <p:cNvPr id="13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4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45" name="AutoShape 10"/>
          <p:cNvSpPr>
            <a:spLocks noChangeArrowheads="1"/>
          </p:cNvSpPr>
          <p:nvPr/>
        </p:nvSpPr>
        <p:spPr bwMode="gray">
          <a:xfrm>
            <a:off x="2483768" y="1396008"/>
            <a:ext cx="6192688" cy="572703"/>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fr-FR" sz="20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Limites de la solution logicielle</a:t>
            </a:r>
            <a:endParaRPr lang="en-US" sz="20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endParaRPr>
          </a:p>
        </p:txBody>
      </p:sp>
      <p:grpSp>
        <p:nvGrpSpPr>
          <p:cNvPr id="148" name="Group 11"/>
          <p:cNvGrpSpPr>
            <a:grpSpLocks/>
          </p:cNvGrpSpPr>
          <p:nvPr/>
        </p:nvGrpSpPr>
        <p:grpSpPr bwMode="auto">
          <a:xfrm>
            <a:off x="2842592" y="698500"/>
            <a:ext cx="381000" cy="381000"/>
            <a:chOff x="2078" y="1680"/>
            <a:chExt cx="1615" cy="1615"/>
          </a:xfrm>
        </p:grpSpPr>
        <p:sp>
          <p:nvSpPr>
            <p:cNvPr id="14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5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67" name="Ruban courbé vers le bas 166"/>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7/18</a:t>
            </a:r>
            <a:endParaRPr lang="fr-FR" sz="1200" b="1" dirty="0">
              <a:solidFill>
                <a:schemeClr val="tx1">
                  <a:lumMod val="95000"/>
                  <a:lumOff val="5000"/>
                </a:schemeClr>
              </a:solidFill>
            </a:endParaRPr>
          </a:p>
        </p:txBody>
      </p:sp>
      <p:grpSp>
        <p:nvGrpSpPr>
          <p:cNvPr id="156" name="Groupe 155"/>
          <p:cNvGrpSpPr/>
          <p:nvPr/>
        </p:nvGrpSpPr>
        <p:grpSpPr>
          <a:xfrm>
            <a:off x="4893606" y="2220116"/>
            <a:ext cx="1391970" cy="1280892"/>
            <a:chOff x="2568359" y="1877235"/>
            <a:chExt cx="1439456" cy="1439456"/>
          </a:xfrm>
        </p:grpSpPr>
        <p:sp>
          <p:nvSpPr>
            <p:cNvPr id="180" name="Ellipse 179"/>
            <p:cNvSpPr/>
            <p:nvPr/>
          </p:nvSpPr>
          <p:spPr>
            <a:xfrm>
              <a:off x="2568359" y="1877235"/>
              <a:ext cx="1439456" cy="1439456"/>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81" name="Ellipse 4"/>
            <p:cNvSpPr/>
            <p:nvPr/>
          </p:nvSpPr>
          <p:spPr>
            <a:xfrm>
              <a:off x="2779162" y="2088038"/>
              <a:ext cx="1017850" cy="1017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fr-FR" sz="1400" b="1" kern="1200" dirty="0" smtClean="0">
                  <a:latin typeface="Arial" panose="020B0604020202020204" pitchFamily="34" charset="0"/>
                  <a:cs typeface="Arial" panose="020B0604020202020204" pitchFamily="34" charset="0"/>
                </a:rPr>
                <a:t>Problèmes </a:t>
              </a:r>
              <a:endParaRPr lang="fr-FR" sz="1400" b="1" kern="1200" dirty="0">
                <a:latin typeface="Arial" panose="020B0604020202020204" pitchFamily="34" charset="0"/>
                <a:cs typeface="Arial" panose="020B0604020202020204" pitchFamily="34" charset="0"/>
              </a:endParaRPr>
            </a:p>
          </p:txBody>
        </p:sp>
      </p:grpSp>
      <p:grpSp>
        <p:nvGrpSpPr>
          <p:cNvPr id="169" name="Groupe 168"/>
          <p:cNvGrpSpPr/>
          <p:nvPr/>
        </p:nvGrpSpPr>
        <p:grpSpPr>
          <a:xfrm>
            <a:off x="6535822" y="2687344"/>
            <a:ext cx="2140634" cy="2174616"/>
            <a:chOff x="4202718" y="1661928"/>
            <a:chExt cx="1915801" cy="1870070"/>
          </a:xfrm>
        </p:grpSpPr>
        <p:sp>
          <p:nvSpPr>
            <p:cNvPr id="176" name="Ellipse 175"/>
            <p:cNvSpPr/>
            <p:nvPr/>
          </p:nvSpPr>
          <p:spPr>
            <a:xfrm>
              <a:off x="4202718" y="1661928"/>
              <a:ext cx="1915801" cy="1870070"/>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7" name="Ellipse 8"/>
            <p:cNvSpPr/>
            <p:nvPr/>
          </p:nvSpPr>
          <p:spPr>
            <a:xfrm>
              <a:off x="4249616" y="1935793"/>
              <a:ext cx="1796427" cy="13223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a:r>
                <a:rPr lang="fr-FR" sz="1400" dirty="0"/>
                <a:t>L'utilisation de la technologie web seulement n'assure pas une communication </a:t>
              </a:r>
              <a:r>
                <a:rPr lang="fr-FR" sz="1400" dirty="0" smtClean="0"/>
                <a:t>efficace </a:t>
              </a:r>
              <a:r>
                <a:rPr lang="fr-FR" sz="1400" dirty="0"/>
                <a:t>et instantanée entre les utilisateurs.</a:t>
              </a:r>
              <a:endParaRPr lang="fr-FR" sz="1400" kern="1200" dirty="0"/>
            </a:p>
          </p:txBody>
        </p:sp>
      </p:grpSp>
      <p:grpSp>
        <p:nvGrpSpPr>
          <p:cNvPr id="170" name="Groupe 169"/>
          <p:cNvGrpSpPr/>
          <p:nvPr/>
        </p:nvGrpSpPr>
        <p:grpSpPr>
          <a:xfrm>
            <a:off x="4561690" y="4675405"/>
            <a:ext cx="2098542" cy="1746273"/>
            <a:chOff x="2579220" y="3753710"/>
            <a:chExt cx="1417735" cy="1431568"/>
          </a:xfrm>
        </p:grpSpPr>
        <p:sp>
          <p:nvSpPr>
            <p:cNvPr id="174" name="Ellipse 173"/>
            <p:cNvSpPr/>
            <p:nvPr/>
          </p:nvSpPr>
          <p:spPr>
            <a:xfrm>
              <a:off x="2579220" y="3753710"/>
              <a:ext cx="1417735" cy="1431568"/>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5" name="Ellipse 10"/>
            <p:cNvSpPr/>
            <p:nvPr/>
          </p:nvSpPr>
          <p:spPr>
            <a:xfrm>
              <a:off x="2718881" y="3963358"/>
              <a:ext cx="1180779" cy="10122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a:r>
                <a:rPr lang="fr-FR" sz="1400" dirty="0"/>
                <a:t>Absence remarquable des fournisseurs de services utilisant cette </a:t>
              </a:r>
              <a:r>
                <a:rPr lang="fr-FR" sz="1400" dirty="0" smtClean="0"/>
                <a:t>application.</a:t>
              </a:r>
              <a:endParaRPr lang="fr-FR" sz="1400" kern="1200" dirty="0"/>
            </a:p>
          </p:txBody>
        </p:sp>
      </p:grpSp>
      <p:sp>
        <p:nvSpPr>
          <p:cNvPr id="184" name="Connecteur droit 4"/>
          <p:cNvSpPr/>
          <p:nvPr/>
        </p:nvSpPr>
        <p:spPr>
          <a:xfrm rot="5400000">
            <a:off x="5596290" y="4027674"/>
            <a:ext cx="21850" cy="218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p:txBody>
      </p:sp>
      <p:grpSp>
        <p:nvGrpSpPr>
          <p:cNvPr id="189" name="Groupe 188"/>
          <p:cNvGrpSpPr/>
          <p:nvPr/>
        </p:nvGrpSpPr>
        <p:grpSpPr>
          <a:xfrm>
            <a:off x="2699792" y="2694544"/>
            <a:ext cx="1996618" cy="2174616"/>
            <a:chOff x="4202718" y="1661928"/>
            <a:chExt cx="1915801" cy="1870070"/>
          </a:xfrm>
        </p:grpSpPr>
        <p:sp>
          <p:nvSpPr>
            <p:cNvPr id="190" name="Ellipse 189"/>
            <p:cNvSpPr/>
            <p:nvPr/>
          </p:nvSpPr>
          <p:spPr>
            <a:xfrm>
              <a:off x="4202718" y="1661928"/>
              <a:ext cx="1915801" cy="1870070"/>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91" name="Ellipse 8"/>
            <p:cNvSpPr/>
            <p:nvPr/>
          </p:nvSpPr>
          <p:spPr>
            <a:xfrm>
              <a:off x="4339738" y="1935793"/>
              <a:ext cx="1659407" cy="13223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algn="ctr"/>
              <a:r>
                <a:rPr lang="fr-FR" sz="1400" dirty="0"/>
                <a:t>La disponibilité du site n'est pas garantie d'une façon continue.</a:t>
              </a:r>
              <a:endParaRPr lang="fr-FR" sz="1400" kern="1200" dirty="0"/>
            </a:p>
          </p:txBody>
        </p:sp>
      </p:grpSp>
      <p:cxnSp>
        <p:nvCxnSpPr>
          <p:cNvPr id="4" name="Connecteur droit 3"/>
          <p:cNvCxnSpPr>
            <a:stCxn id="180" idx="4"/>
            <a:endCxn id="174" idx="0"/>
          </p:cNvCxnSpPr>
          <p:nvPr/>
        </p:nvCxnSpPr>
        <p:spPr>
          <a:xfrm>
            <a:off x="5589591" y="3501008"/>
            <a:ext cx="21370" cy="11743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Connecteur droit 5"/>
          <p:cNvCxnSpPr>
            <a:stCxn id="180" idx="2"/>
            <a:endCxn id="190" idx="7"/>
          </p:cNvCxnSpPr>
          <p:nvPr/>
        </p:nvCxnSpPr>
        <p:spPr>
          <a:xfrm flipH="1">
            <a:off x="4404012" y="2860562"/>
            <a:ext cx="489594" cy="1524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80" idx="6"/>
            <a:endCxn id="176" idx="1"/>
          </p:cNvCxnSpPr>
          <p:nvPr/>
        </p:nvCxnSpPr>
        <p:spPr>
          <a:xfrm>
            <a:off x="6285576" y="2860562"/>
            <a:ext cx="563735" cy="1452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6"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Analyse</a:t>
            </a:r>
          </a:p>
        </p:txBody>
      </p:sp>
      <p:sp>
        <p:nvSpPr>
          <p:cNvPr id="147"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sp>
        <p:nvSpPr>
          <p:cNvPr id="155"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Objectifs à atteindre</a:t>
            </a:r>
          </a:p>
        </p:txBody>
      </p:sp>
      <p:grpSp>
        <p:nvGrpSpPr>
          <p:cNvPr id="157" name="Group 32"/>
          <p:cNvGrpSpPr>
            <a:grpSpLocks/>
          </p:cNvGrpSpPr>
          <p:nvPr/>
        </p:nvGrpSpPr>
        <p:grpSpPr bwMode="auto">
          <a:xfrm>
            <a:off x="0" y="3505200"/>
            <a:ext cx="381000" cy="381000"/>
            <a:chOff x="2078" y="1680"/>
            <a:chExt cx="1615" cy="1615"/>
          </a:xfrm>
        </p:grpSpPr>
        <p:sp>
          <p:nvSpPr>
            <p:cNvPr id="15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6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6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64"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sp>
        <p:nvSpPr>
          <p:cNvPr id="165"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66" name="Group 32"/>
          <p:cNvGrpSpPr>
            <a:grpSpLocks/>
          </p:cNvGrpSpPr>
          <p:nvPr/>
        </p:nvGrpSpPr>
        <p:grpSpPr bwMode="auto">
          <a:xfrm>
            <a:off x="0" y="2971800"/>
            <a:ext cx="381000" cy="381000"/>
            <a:chOff x="2078" y="1680"/>
            <a:chExt cx="1615" cy="1615"/>
          </a:xfrm>
        </p:grpSpPr>
        <p:sp>
          <p:nvSpPr>
            <p:cNvPr id="16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2" name="Group 32"/>
          <p:cNvGrpSpPr>
            <a:grpSpLocks/>
          </p:cNvGrpSpPr>
          <p:nvPr/>
        </p:nvGrpSpPr>
        <p:grpSpPr bwMode="auto">
          <a:xfrm>
            <a:off x="0" y="4038600"/>
            <a:ext cx="381000" cy="381000"/>
            <a:chOff x="2078" y="1680"/>
            <a:chExt cx="1615" cy="1615"/>
          </a:xfrm>
        </p:grpSpPr>
        <p:sp>
          <p:nvSpPr>
            <p:cNvPr id="18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93" name="Group 32"/>
          <p:cNvGrpSpPr>
            <a:grpSpLocks/>
          </p:cNvGrpSpPr>
          <p:nvPr/>
        </p:nvGrpSpPr>
        <p:grpSpPr bwMode="auto">
          <a:xfrm>
            <a:off x="0" y="4572000"/>
            <a:ext cx="381000" cy="381000"/>
            <a:chOff x="2078" y="1680"/>
            <a:chExt cx="1615" cy="1615"/>
          </a:xfrm>
        </p:grpSpPr>
        <p:sp>
          <p:nvSpPr>
            <p:cNvPr id="19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00" name="Group 32"/>
          <p:cNvGrpSpPr>
            <a:grpSpLocks/>
          </p:cNvGrpSpPr>
          <p:nvPr/>
        </p:nvGrpSpPr>
        <p:grpSpPr bwMode="auto">
          <a:xfrm>
            <a:off x="0" y="5105400"/>
            <a:ext cx="381000" cy="381000"/>
            <a:chOff x="2078" y="1680"/>
            <a:chExt cx="1615" cy="1615"/>
          </a:xfrm>
        </p:grpSpPr>
        <p:sp>
          <p:nvSpPr>
            <p:cNvPr id="20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7" name="AutoShape 6"/>
          <p:cNvSpPr>
            <a:spLocks noChangeArrowheads="1"/>
          </p:cNvSpPr>
          <p:nvPr/>
        </p:nvSpPr>
        <p:spPr bwMode="gray">
          <a:xfrm>
            <a:off x="311150" y="551723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208" name="Group 32"/>
          <p:cNvGrpSpPr>
            <a:grpSpLocks/>
          </p:cNvGrpSpPr>
          <p:nvPr/>
        </p:nvGrpSpPr>
        <p:grpSpPr bwMode="auto">
          <a:xfrm>
            <a:off x="6350" y="5623595"/>
            <a:ext cx="381000" cy="381000"/>
            <a:chOff x="2078" y="1680"/>
            <a:chExt cx="1615" cy="1615"/>
          </a:xfrm>
        </p:grpSpPr>
        <p:sp>
          <p:nvSpPr>
            <p:cNvPr id="20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99287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down)">
                                      <p:cBhvr>
                                        <p:cTn id="7" dur="290">
                                          <p:stCondLst>
                                            <p:cond delay="0"/>
                                          </p:stCondLst>
                                        </p:cTn>
                                        <p:tgtEl>
                                          <p:spTgt spid="136"/>
                                        </p:tgtEl>
                                      </p:cBhvr>
                                    </p:animEffect>
                                    <p:anim calcmode="lin" valueType="num">
                                      <p:cBhvr>
                                        <p:cTn id="8" dur="911" tmFilter="0,0; 0.14,0.36; 0.43,0.73; 0.71,0.91; 1.0,1.0">
                                          <p:stCondLst>
                                            <p:cond delay="0"/>
                                          </p:stCondLst>
                                        </p:cTn>
                                        <p:tgtEl>
                                          <p:spTgt spid="13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6"/>
                                        </p:tgtEl>
                                        <p:attrNameLst>
                                          <p:attrName>ppt_y</p:attrName>
                                        </p:attrNameLst>
                                      </p:cBhvr>
                                      <p:tavLst>
                                        <p:tav tm="0" fmla="#ppt_y-sin(pi*$)/81">
                                          <p:val>
                                            <p:fltVal val="0"/>
                                          </p:val>
                                        </p:tav>
                                        <p:tav tm="100000">
                                          <p:val>
                                            <p:fltVal val="1"/>
                                          </p:val>
                                        </p:tav>
                                      </p:tavLst>
                                    </p:anim>
                                    <p:animScale>
                                      <p:cBhvr>
                                        <p:cTn id="13" dur="13">
                                          <p:stCondLst>
                                            <p:cond delay="325"/>
                                          </p:stCondLst>
                                        </p:cTn>
                                        <p:tgtEl>
                                          <p:spTgt spid="136"/>
                                        </p:tgtEl>
                                      </p:cBhvr>
                                      <p:to x="100000" y="60000"/>
                                    </p:animScale>
                                    <p:animScale>
                                      <p:cBhvr>
                                        <p:cTn id="14" dur="83" decel="50000">
                                          <p:stCondLst>
                                            <p:cond delay="338"/>
                                          </p:stCondLst>
                                        </p:cTn>
                                        <p:tgtEl>
                                          <p:spTgt spid="136"/>
                                        </p:tgtEl>
                                      </p:cBhvr>
                                      <p:to x="100000" y="100000"/>
                                    </p:animScale>
                                    <p:animScale>
                                      <p:cBhvr>
                                        <p:cTn id="15" dur="13">
                                          <p:stCondLst>
                                            <p:cond delay="656"/>
                                          </p:stCondLst>
                                        </p:cTn>
                                        <p:tgtEl>
                                          <p:spTgt spid="136"/>
                                        </p:tgtEl>
                                      </p:cBhvr>
                                      <p:to x="100000" y="80000"/>
                                    </p:animScale>
                                    <p:animScale>
                                      <p:cBhvr>
                                        <p:cTn id="16" dur="83" decel="50000">
                                          <p:stCondLst>
                                            <p:cond delay="669"/>
                                          </p:stCondLst>
                                        </p:cTn>
                                        <p:tgtEl>
                                          <p:spTgt spid="136"/>
                                        </p:tgtEl>
                                      </p:cBhvr>
                                      <p:to x="100000" y="100000"/>
                                    </p:animScale>
                                    <p:animScale>
                                      <p:cBhvr>
                                        <p:cTn id="17" dur="13">
                                          <p:stCondLst>
                                            <p:cond delay="821"/>
                                          </p:stCondLst>
                                        </p:cTn>
                                        <p:tgtEl>
                                          <p:spTgt spid="136"/>
                                        </p:tgtEl>
                                      </p:cBhvr>
                                      <p:to x="100000" y="90000"/>
                                    </p:animScale>
                                    <p:animScale>
                                      <p:cBhvr>
                                        <p:cTn id="18" dur="83" decel="50000">
                                          <p:stCondLst>
                                            <p:cond delay="834"/>
                                          </p:stCondLst>
                                        </p:cTn>
                                        <p:tgtEl>
                                          <p:spTgt spid="136"/>
                                        </p:tgtEl>
                                      </p:cBhvr>
                                      <p:to x="100000" y="100000"/>
                                    </p:animScale>
                                    <p:animScale>
                                      <p:cBhvr>
                                        <p:cTn id="19" dur="13">
                                          <p:stCondLst>
                                            <p:cond delay="904"/>
                                          </p:stCondLst>
                                        </p:cTn>
                                        <p:tgtEl>
                                          <p:spTgt spid="136"/>
                                        </p:tgtEl>
                                      </p:cBhvr>
                                      <p:to x="100000" y="95000"/>
                                    </p:animScale>
                                    <p:animScale>
                                      <p:cBhvr>
                                        <p:cTn id="20" dur="83" decel="50000">
                                          <p:stCondLst>
                                            <p:cond delay="917"/>
                                          </p:stCondLst>
                                        </p:cTn>
                                        <p:tgtEl>
                                          <p:spTgt spid="13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wipe(down)">
                                      <p:cBhvr>
                                        <p:cTn id="23" dur="290">
                                          <p:stCondLst>
                                            <p:cond delay="0"/>
                                          </p:stCondLst>
                                        </p:cTn>
                                        <p:tgtEl>
                                          <p:spTgt spid="137"/>
                                        </p:tgtEl>
                                      </p:cBhvr>
                                    </p:animEffect>
                                    <p:anim calcmode="lin" valueType="num">
                                      <p:cBhvr>
                                        <p:cTn id="24" dur="911" tmFilter="0,0; 0.14,0.36; 0.43,0.73; 0.71,0.91; 1.0,1.0">
                                          <p:stCondLst>
                                            <p:cond delay="0"/>
                                          </p:stCondLst>
                                        </p:cTn>
                                        <p:tgtEl>
                                          <p:spTgt spid="137"/>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37"/>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37"/>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37"/>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37"/>
                                        </p:tgtEl>
                                        <p:attrNameLst>
                                          <p:attrName>ppt_y</p:attrName>
                                        </p:attrNameLst>
                                      </p:cBhvr>
                                      <p:tavLst>
                                        <p:tav tm="0" fmla="#ppt_y-sin(pi*$)/81">
                                          <p:val>
                                            <p:fltVal val="0"/>
                                          </p:val>
                                        </p:tav>
                                        <p:tav tm="100000">
                                          <p:val>
                                            <p:fltVal val="1"/>
                                          </p:val>
                                        </p:tav>
                                      </p:tavLst>
                                    </p:anim>
                                    <p:animScale>
                                      <p:cBhvr>
                                        <p:cTn id="29" dur="13">
                                          <p:stCondLst>
                                            <p:cond delay="325"/>
                                          </p:stCondLst>
                                        </p:cTn>
                                        <p:tgtEl>
                                          <p:spTgt spid="137"/>
                                        </p:tgtEl>
                                      </p:cBhvr>
                                      <p:to x="100000" y="60000"/>
                                    </p:animScale>
                                    <p:animScale>
                                      <p:cBhvr>
                                        <p:cTn id="30" dur="83" decel="50000">
                                          <p:stCondLst>
                                            <p:cond delay="338"/>
                                          </p:stCondLst>
                                        </p:cTn>
                                        <p:tgtEl>
                                          <p:spTgt spid="137"/>
                                        </p:tgtEl>
                                      </p:cBhvr>
                                      <p:to x="100000" y="100000"/>
                                    </p:animScale>
                                    <p:animScale>
                                      <p:cBhvr>
                                        <p:cTn id="31" dur="13">
                                          <p:stCondLst>
                                            <p:cond delay="656"/>
                                          </p:stCondLst>
                                        </p:cTn>
                                        <p:tgtEl>
                                          <p:spTgt spid="137"/>
                                        </p:tgtEl>
                                      </p:cBhvr>
                                      <p:to x="100000" y="80000"/>
                                    </p:animScale>
                                    <p:animScale>
                                      <p:cBhvr>
                                        <p:cTn id="32" dur="83" decel="50000">
                                          <p:stCondLst>
                                            <p:cond delay="669"/>
                                          </p:stCondLst>
                                        </p:cTn>
                                        <p:tgtEl>
                                          <p:spTgt spid="137"/>
                                        </p:tgtEl>
                                      </p:cBhvr>
                                      <p:to x="100000" y="100000"/>
                                    </p:animScale>
                                    <p:animScale>
                                      <p:cBhvr>
                                        <p:cTn id="33" dur="13">
                                          <p:stCondLst>
                                            <p:cond delay="821"/>
                                          </p:stCondLst>
                                        </p:cTn>
                                        <p:tgtEl>
                                          <p:spTgt spid="137"/>
                                        </p:tgtEl>
                                      </p:cBhvr>
                                      <p:to x="100000" y="90000"/>
                                    </p:animScale>
                                    <p:animScale>
                                      <p:cBhvr>
                                        <p:cTn id="34" dur="83" decel="50000">
                                          <p:stCondLst>
                                            <p:cond delay="834"/>
                                          </p:stCondLst>
                                        </p:cTn>
                                        <p:tgtEl>
                                          <p:spTgt spid="137"/>
                                        </p:tgtEl>
                                      </p:cBhvr>
                                      <p:to x="100000" y="100000"/>
                                    </p:animScale>
                                    <p:animScale>
                                      <p:cBhvr>
                                        <p:cTn id="35" dur="13">
                                          <p:stCondLst>
                                            <p:cond delay="904"/>
                                          </p:stCondLst>
                                        </p:cTn>
                                        <p:tgtEl>
                                          <p:spTgt spid="137"/>
                                        </p:tgtEl>
                                      </p:cBhvr>
                                      <p:to x="100000" y="95000"/>
                                    </p:animScale>
                                    <p:animScale>
                                      <p:cBhvr>
                                        <p:cTn id="36" dur="83" decel="50000">
                                          <p:stCondLst>
                                            <p:cond delay="917"/>
                                          </p:stCondLst>
                                        </p:cTn>
                                        <p:tgtEl>
                                          <p:spTgt spid="13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down)">
                                      <p:cBhvr>
                                        <p:cTn id="39" dur="290">
                                          <p:stCondLst>
                                            <p:cond delay="0"/>
                                          </p:stCondLst>
                                        </p:cTn>
                                        <p:tgtEl>
                                          <p:spTgt spid="138"/>
                                        </p:tgtEl>
                                      </p:cBhvr>
                                    </p:animEffect>
                                    <p:anim calcmode="lin" valueType="num">
                                      <p:cBhvr>
                                        <p:cTn id="40" dur="911" tmFilter="0,0; 0.14,0.36; 0.43,0.73; 0.71,0.91; 1.0,1.0">
                                          <p:stCondLst>
                                            <p:cond delay="0"/>
                                          </p:stCondLst>
                                        </p:cTn>
                                        <p:tgtEl>
                                          <p:spTgt spid="138"/>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38"/>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38"/>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38"/>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38"/>
                                        </p:tgtEl>
                                        <p:attrNameLst>
                                          <p:attrName>ppt_y</p:attrName>
                                        </p:attrNameLst>
                                      </p:cBhvr>
                                      <p:tavLst>
                                        <p:tav tm="0" fmla="#ppt_y-sin(pi*$)/81">
                                          <p:val>
                                            <p:fltVal val="0"/>
                                          </p:val>
                                        </p:tav>
                                        <p:tav tm="100000">
                                          <p:val>
                                            <p:fltVal val="1"/>
                                          </p:val>
                                        </p:tav>
                                      </p:tavLst>
                                    </p:anim>
                                    <p:animScale>
                                      <p:cBhvr>
                                        <p:cTn id="45" dur="13">
                                          <p:stCondLst>
                                            <p:cond delay="325"/>
                                          </p:stCondLst>
                                        </p:cTn>
                                        <p:tgtEl>
                                          <p:spTgt spid="138"/>
                                        </p:tgtEl>
                                      </p:cBhvr>
                                      <p:to x="100000" y="60000"/>
                                    </p:animScale>
                                    <p:animScale>
                                      <p:cBhvr>
                                        <p:cTn id="46" dur="83" decel="50000">
                                          <p:stCondLst>
                                            <p:cond delay="338"/>
                                          </p:stCondLst>
                                        </p:cTn>
                                        <p:tgtEl>
                                          <p:spTgt spid="138"/>
                                        </p:tgtEl>
                                      </p:cBhvr>
                                      <p:to x="100000" y="100000"/>
                                    </p:animScale>
                                    <p:animScale>
                                      <p:cBhvr>
                                        <p:cTn id="47" dur="13">
                                          <p:stCondLst>
                                            <p:cond delay="656"/>
                                          </p:stCondLst>
                                        </p:cTn>
                                        <p:tgtEl>
                                          <p:spTgt spid="138"/>
                                        </p:tgtEl>
                                      </p:cBhvr>
                                      <p:to x="100000" y="80000"/>
                                    </p:animScale>
                                    <p:animScale>
                                      <p:cBhvr>
                                        <p:cTn id="48" dur="83" decel="50000">
                                          <p:stCondLst>
                                            <p:cond delay="669"/>
                                          </p:stCondLst>
                                        </p:cTn>
                                        <p:tgtEl>
                                          <p:spTgt spid="138"/>
                                        </p:tgtEl>
                                      </p:cBhvr>
                                      <p:to x="100000" y="100000"/>
                                    </p:animScale>
                                    <p:animScale>
                                      <p:cBhvr>
                                        <p:cTn id="49" dur="13">
                                          <p:stCondLst>
                                            <p:cond delay="821"/>
                                          </p:stCondLst>
                                        </p:cTn>
                                        <p:tgtEl>
                                          <p:spTgt spid="138"/>
                                        </p:tgtEl>
                                      </p:cBhvr>
                                      <p:to x="100000" y="90000"/>
                                    </p:animScale>
                                    <p:animScale>
                                      <p:cBhvr>
                                        <p:cTn id="50" dur="83" decel="50000">
                                          <p:stCondLst>
                                            <p:cond delay="834"/>
                                          </p:stCondLst>
                                        </p:cTn>
                                        <p:tgtEl>
                                          <p:spTgt spid="138"/>
                                        </p:tgtEl>
                                      </p:cBhvr>
                                      <p:to x="100000" y="100000"/>
                                    </p:animScale>
                                    <p:animScale>
                                      <p:cBhvr>
                                        <p:cTn id="51" dur="13">
                                          <p:stCondLst>
                                            <p:cond delay="904"/>
                                          </p:stCondLst>
                                        </p:cTn>
                                        <p:tgtEl>
                                          <p:spTgt spid="138"/>
                                        </p:tgtEl>
                                      </p:cBhvr>
                                      <p:to x="100000" y="95000"/>
                                    </p:animScale>
                                    <p:animScale>
                                      <p:cBhvr>
                                        <p:cTn id="52" dur="83" decel="50000">
                                          <p:stCondLst>
                                            <p:cond delay="917"/>
                                          </p:stCondLst>
                                        </p:cTn>
                                        <p:tgtEl>
                                          <p:spTgt spid="138"/>
                                        </p:tgtEl>
                                      </p:cBhvr>
                                      <p:to x="100000" y="100000"/>
                                    </p:animScale>
                                  </p:childTnLst>
                                </p:cTn>
                              </p:par>
                            </p:childTnLst>
                          </p:cTn>
                        </p:par>
                        <p:par>
                          <p:cTn id="53" fill="hold">
                            <p:stCondLst>
                              <p:cond delay="1000"/>
                            </p:stCondLst>
                            <p:childTnLst>
                              <p:par>
                                <p:cTn id="54" presetID="26" presetClass="emph" presetSubtype="0" fill="hold" nodeType="afterEffect">
                                  <p:stCondLst>
                                    <p:cond delay="0"/>
                                  </p:stCondLst>
                                  <p:childTnLst>
                                    <p:animEffect transition="out" filter="fade">
                                      <p:cBhvr>
                                        <p:cTn id="55" dur="500" tmFilter="0, 0; .2, .5; .8, .5; 1, 0"/>
                                        <p:tgtEl>
                                          <p:spTgt spid="138"/>
                                        </p:tgtEl>
                                      </p:cBhvr>
                                    </p:animEffect>
                                    <p:animScale>
                                      <p:cBhvr>
                                        <p:cTn id="56" dur="250" autoRev="1" fill="hold"/>
                                        <p:tgtEl>
                                          <p:spTgt spid="138"/>
                                        </p:tgtEl>
                                      </p:cBhvr>
                                      <p:by x="105000" y="105000"/>
                                    </p:animScale>
                                  </p:childTnLst>
                                </p:cTn>
                              </p:par>
                              <p:par>
                                <p:cTn id="57" presetID="26"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animEffect transition="in" filter="wipe(down)">
                                      <p:cBhvr>
                                        <p:cTn id="59" dur="290">
                                          <p:stCondLst>
                                            <p:cond delay="0"/>
                                          </p:stCondLst>
                                        </p:cTn>
                                        <p:tgtEl>
                                          <p:spTgt spid="148"/>
                                        </p:tgtEl>
                                      </p:cBhvr>
                                    </p:animEffect>
                                    <p:anim calcmode="lin" valueType="num">
                                      <p:cBhvr>
                                        <p:cTn id="60" dur="911" tmFilter="0,0; 0.14,0.36; 0.43,0.73; 0.71,0.91; 1.0,1.0">
                                          <p:stCondLst>
                                            <p:cond delay="0"/>
                                          </p:stCondLst>
                                        </p:cTn>
                                        <p:tgtEl>
                                          <p:spTgt spid="148"/>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148"/>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148"/>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148"/>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148"/>
                                        </p:tgtEl>
                                        <p:attrNameLst>
                                          <p:attrName>ppt_y</p:attrName>
                                        </p:attrNameLst>
                                      </p:cBhvr>
                                      <p:tavLst>
                                        <p:tav tm="0" fmla="#ppt_y-sin(pi*$)/81">
                                          <p:val>
                                            <p:fltVal val="0"/>
                                          </p:val>
                                        </p:tav>
                                        <p:tav tm="100000">
                                          <p:val>
                                            <p:fltVal val="1"/>
                                          </p:val>
                                        </p:tav>
                                      </p:tavLst>
                                    </p:anim>
                                    <p:animScale>
                                      <p:cBhvr>
                                        <p:cTn id="65" dur="13">
                                          <p:stCondLst>
                                            <p:cond delay="325"/>
                                          </p:stCondLst>
                                        </p:cTn>
                                        <p:tgtEl>
                                          <p:spTgt spid="148"/>
                                        </p:tgtEl>
                                      </p:cBhvr>
                                      <p:to x="100000" y="60000"/>
                                    </p:animScale>
                                    <p:animScale>
                                      <p:cBhvr>
                                        <p:cTn id="66" dur="83" decel="50000">
                                          <p:stCondLst>
                                            <p:cond delay="338"/>
                                          </p:stCondLst>
                                        </p:cTn>
                                        <p:tgtEl>
                                          <p:spTgt spid="148"/>
                                        </p:tgtEl>
                                      </p:cBhvr>
                                      <p:to x="100000" y="100000"/>
                                    </p:animScale>
                                    <p:animScale>
                                      <p:cBhvr>
                                        <p:cTn id="67" dur="13">
                                          <p:stCondLst>
                                            <p:cond delay="656"/>
                                          </p:stCondLst>
                                        </p:cTn>
                                        <p:tgtEl>
                                          <p:spTgt spid="148"/>
                                        </p:tgtEl>
                                      </p:cBhvr>
                                      <p:to x="100000" y="80000"/>
                                    </p:animScale>
                                    <p:animScale>
                                      <p:cBhvr>
                                        <p:cTn id="68" dur="83" decel="50000">
                                          <p:stCondLst>
                                            <p:cond delay="669"/>
                                          </p:stCondLst>
                                        </p:cTn>
                                        <p:tgtEl>
                                          <p:spTgt spid="148"/>
                                        </p:tgtEl>
                                      </p:cBhvr>
                                      <p:to x="100000" y="100000"/>
                                    </p:animScale>
                                    <p:animScale>
                                      <p:cBhvr>
                                        <p:cTn id="69" dur="13">
                                          <p:stCondLst>
                                            <p:cond delay="821"/>
                                          </p:stCondLst>
                                        </p:cTn>
                                        <p:tgtEl>
                                          <p:spTgt spid="148"/>
                                        </p:tgtEl>
                                      </p:cBhvr>
                                      <p:to x="100000" y="90000"/>
                                    </p:animScale>
                                    <p:animScale>
                                      <p:cBhvr>
                                        <p:cTn id="70" dur="83" decel="50000">
                                          <p:stCondLst>
                                            <p:cond delay="834"/>
                                          </p:stCondLst>
                                        </p:cTn>
                                        <p:tgtEl>
                                          <p:spTgt spid="148"/>
                                        </p:tgtEl>
                                      </p:cBhvr>
                                      <p:to x="100000" y="100000"/>
                                    </p:animScale>
                                    <p:animScale>
                                      <p:cBhvr>
                                        <p:cTn id="71" dur="13">
                                          <p:stCondLst>
                                            <p:cond delay="904"/>
                                          </p:stCondLst>
                                        </p:cTn>
                                        <p:tgtEl>
                                          <p:spTgt spid="148"/>
                                        </p:tgtEl>
                                      </p:cBhvr>
                                      <p:to x="100000" y="95000"/>
                                    </p:animScale>
                                    <p:animScale>
                                      <p:cBhvr>
                                        <p:cTn id="72" dur="83" decel="50000">
                                          <p:stCondLst>
                                            <p:cond delay="917"/>
                                          </p:stCondLst>
                                        </p:cTn>
                                        <p:tgtEl>
                                          <p:spTgt spid="148"/>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148"/>
                                        </p:tgtEl>
                                      </p:cBhvr>
                                    </p:animEffect>
                                    <p:animScale>
                                      <p:cBhvr>
                                        <p:cTn id="76" dur="250" autoRev="1" fill="hold"/>
                                        <p:tgtEl>
                                          <p:spTgt spid="148"/>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circle(in)">
                                      <p:cBhvr>
                                        <p:cTn id="81" dur="2000"/>
                                        <p:tgtEl>
                                          <p:spTgt spid="145"/>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156"/>
                                        </p:tgtEl>
                                        <p:attrNameLst>
                                          <p:attrName>style.visibility</p:attrName>
                                        </p:attrNameLst>
                                      </p:cBhvr>
                                      <p:to>
                                        <p:strVal val="visible"/>
                                      </p:to>
                                    </p:set>
                                    <p:animEffect transition="in" filter="fade">
                                      <p:cBhvr>
                                        <p:cTn id="86" dur="1000"/>
                                        <p:tgtEl>
                                          <p:spTgt spid="156"/>
                                        </p:tgtEl>
                                      </p:cBhvr>
                                    </p:animEffect>
                                    <p:anim calcmode="lin" valueType="num">
                                      <p:cBhvr>
                                        <p:cTn id="87" dur="1000" fill="hold"/>
                                        <p:tgtEl>
                                          <p:spTgt spid="156"/>
                                        </p:tgtEl>
                                        <p:attrNameLst>
                                          <p:attrName>ppt_x</p:attrName>
                                        </p:attrNameLst>
                                      </p:cBhvr>
                                      <p:tavLst>
                                        <p:tav tm="0">
                                          <p:val>
                                            <p:strVal val="#ppt_x"/>
                                          </p:val>
                                        </p:tav>
                                        <p:tav tm="100000">
                                          <p:val>
                                            <p:strVal val="#ppt_x"/>
                                          </p:val>
                                        </p:tav>
                                      </p:tavLst>
                                    </p:anim>
                                    <p:anim calcmode="lin" valueType="num">
                                      <p:cBhvr>
                                        <p:cTn id="88"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heel(1)">
                                      <p:cBhvr>
                                        <p:cTn id="93" dur="2000"/>
                                        <p:tgtEl>
                                          <p:spTgt spid="6"/>
                                        </p:tgtEl>
                                      </p:cBhvr>
                                    </p:animEffect>
                                  </p:childTnLst>
                                </p:cTn>
                              </p:par>
                              <p:par>
                                <p:cTn id="94" presetID="21" presetClass="entr" presetSubtype="1" fill="hold" nodeType="withEffect">
                                  <p:stCondLst>
                                    <p:cond delay="0"/>
                                  </p:stCondLst>
                                  <p:childTnLst>
                                    <p:set>
                                      <p:cBhvr>
                                        <p:cTn id="95" dur="1" fill="hold">
                                          <p:stCondLst>
                                            <p:cond delay="0"/>
                                          </p:stCondLst>
                                        </p:cTn>
                                        <p:tgtEl>
                                          <p:spTgt spid="189"/>
                                        </p:tgtEl>
                                        <p:attrNameLst>
                                          <p:attrName>style.visibility</p:attrName>
                                        </p:attrNameLst>
                                      </p:cBhvr>
                                      <p:to>
                                        <p:strVal val="visible"/>
                                      </p:to>
                                    </p:set>
                                    <p:animEffect transition="in" filter="wheel(1)">
                                      <p:cBhvr>
                                        <p:cTn id="96" dur="2000"/>
                                        <p:tgtEl>
                                          <p:spTgt spid="189"/>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nodeType="clickEffect">
                                  <p:stCondLst>
                                    <p:cond delay="0"/>
                                  </p:stCondLst>
                                  <p:childTnLst>
                                    <p:set>
                                      <p:cBhvr>
                                        <p:cTn id="100" dur="1" fill="hold">
                                          <p:stCondLst>
                                            <p:cond delay="0"/>
                                          </p:stCondLst>
                                        </p:cTn>
                                        <p:tgtEl>
                                          <p:spTgt spid="169"/>
                                        </p:tgtEl>
                                        <p:attrNameLst>
                                          <p:attrName>style.visibility</p:attrName>
                                        </p:attrNameLst>
                                      </p:cBhvr>
                                      <p:to>
                                        <p:strVal val="visible"/>
                                      </p:to>
                                    </p:set>
                                    <p:animEffect transition="in" filter="wheel(1)">
                                      <p:cBhvr>
                                        <p:cTn id="101" dur="2000"/>
                                        <p:tgtEl>
                                          <p:spTgt spid="169"/>
                                        </p:tgtEl>
                                      </p:cBhvr>
                                    </p:animEffect>
                                  </p:childTnLst>
                                </p:cTn>
                              </p:par>
                              <p:par>
                                <p:cTn id="102" presetID="21" presetClass="entr" presetSubtype="1" fill="hold" nodeType="with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heel(1)">
                                      <p:cBhvr>
                                        <p:cTn id="104" dur="20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1" fill="hold" nodeType="click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heel(1)">
                                      <p:cBhvr>
                                        <p:cTn id="109" dur="2000"/>
                                        <p:tgtEl>
                                          <p:spTgt spid="4"/>
                                        </p:tgtEl>
                                      </p:cBhvr>
                                    </p:animEffect>
                                  </p:childTnLst>
                                </p:cTn>
                              </p:par>
                              <p:par>
                                <p:cTn id="110" presetID="21" presetClass="entr" presetSubtype="1" fill="hold" nodeType="withEffect">
                                  <p:stCondLst>
                                    <p:cond delay="0"/>
                                  </p:stCondLst>
                                  <p:childTnLst>
                                    <p:set>
                                      <p:cBhvr>
                                        <p:cTn id="111" dur="1" fill="hold">
                                          <p:stCondLst>
                                            <p:cond delay="0"/>
                                          </p:stCondLst>
                                        </p:cTn>
                                        <p:tgtEl>
                                          <p:spTgt spid="170"/>
                                        </p:tgtEl>
                                        <p:attrNameLst>
                                          <p:attrName>style.visibility</p:attrName>
                                        </p:attrNameLst>
                                      </p:cBhvr>
                                      <p:to>
                                        <p:strVal val="visible"/>
                                      </p:to>
                                    </p:set>
                                    <p:animEffect transition="in" filter="wheel(1)">
                                      <p:cBhvr>
                                        <p:cTn id="112" dur="2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animBg="1"/>
      <p:bldP spid="1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33526" y="679140"/>
            <a:ext cx="8872002" cy="5995628"/>
            <a:chOff x="33526" y="679140"/>
            <a:chExt cx="8872002"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sp>
          <p:nvSpPr>
            <p:cNvPr id="8" name="AutoShape 5"/>
            <p:cNvSpPr>
              <a:spLocks noChangeArrowheads="1"/>
            </p:cNvSpPr>
            <p:nvPr/>
          </p:nvSpPr>
          <p:spPr bwMode="ltGray">
            <a:xfrm rot="5400000" flipH="1">
              <a:off x="-18067" y="188561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grpSp>
      <p:sp>
        <p:nvSpPr>
          <p:cNvPr id="11" name="AutoShape 8"/>
          <p:cNvSpPr>
            <a:spLocks noChangeArrowheads="1"/>
          </p:cNvSpPr>
          <p:nvPr/>
        </p:nvSpPr>
        <p:spPr bwMode="gray">
          <a:xfrm>
            <a:off x="304800" y="184088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  </a:t>
            </a:r>
            <a:endParaRPr lang="fr-FR" sz="1100" b="1" dirty="0">
              <a:solidFill>
                <a:schemeClr val="bg1">
                  <a:lumMod val="65000"/>
                </a:schemeClr>
              </a:solidFill>
            </a:endParaRPr>
          </a:p>
        </p:txBody>
      </p:sp>
      <p:sp>
        <p:nvSpPr>
          <p:cNvPr id="12"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3" name="AutoShape 10"/>
          <p:cNvSpPr>
            <a:spLocks noChangeArrowheads="1"/>
          </p:cNvSpPr>
          <p:nvPr/>
        </p:nvSpPr>
        <p:spPr bwMode="gray">
          <a:xfrm>
            <a:off x="320204" y="2852936"/>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Objectifs à </a:t>
            </a:r>
          </a:p>
          <a:p>
            <a:pPr eaLnBrk="0" hangingPunct="0"/>
            <a:r>
              <a:rPr lang="fr-FR" sz="1400" b="1" dirty="0" smtClean="0">
                <a:solidFill>
                  <a:schemeClr val="accent1">
                    <a:lumMod val="50000"/>
                  </a:schemeClr>
                </a:solidFill>
                <a:latin typeface="Cambria Math" pitchFamily="18" charset="0"/>
                <a:ea typeface="Cambria Math" pitchFamily="18" charset="0"/>
              </a:rPr>
              <a:t>atteindre  </a:t>
            </a:r>
            <a:endParaRPr lang="fr-FR" sz="1400" b="1" dirty="0">
              <a:solidFill>
                <a:schemeClr val="accent1">
                  <a:lumMod val="50000"/>
                </a:schemeClr>
              </a:solidFill>
              <a:latin typeface="Cambria Math" pitchFamily="18" charset="0"/>
              <a:ea typeface="Cambria Math" pitchFamily="18" charset="0"/>
            </a:endParaRPr>
          </a:p>
        </p:txBody>
      </p:sp>
      <p:grpSp>
        <p:nvGrpSpPr>
          <p:cNvPr id="14" name="Group 11"/>
          <p:cNvGrpSpPr>
            <a:grpSpLocks/>
          </p:cNvGrpSpPr>
          <p:nvPr/>
        </p:nvGrpSpPr>
        <p:grpSpPr bwMode="auto">
          <a:xfrm>
            <a:off x="2704" y="2941836"/>
            <a:ext cx="381000" cy="381000"/>
            <a:chOff x="2078" y="1680"/>
            <a:chExt cx="1615" cy="1615"/>
          </a:xfrm>
        </p:grpSpPr>
        <p:sp>
          <p:nvSpPr>
            <p:cNvPr id="1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30" name="Group 32"/>
          <p:cNvGrpSpPr>
            <a:grpSpLocks/>
          </p:cNvGrpSpPr>
          <p:nvPr/>
        </p:nvGrpSpPr>
        <p:grpSpPr bwMode="auto">
          <a:xfrm>
            <a:off x="0" y="2438400"/>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7" name="Group 32"/>
          <p:cNvGrpSpPr>
            <a:grpSpLocks/>
          </p:cNvGrpSpPr>
          <p:nvPr/>
        </p:nvGrpSpPr>
        <p:grpSpPr bwMode="auto">
          <a:xfrm>
            <a:off x="0" y="1947243"/>
            <a:ext cx="381000" cy="381000"/>
            <a:chOff x="2078" y="1680"/>
            <a:chExt cx="1615" cy="1615"/>
          </a:xfrm>
        </p:grpSpPr>
        <p:sp>
          <p:nvSpPr>
            <p:cNvPr id="3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Objectifs à atteindre  </a:t>
            </a:r>
            <a:endParaRPr lang="fr-FR" sz="2400" b="1" dirty="0">
              <a:solidFill>
                <a:schemeClr val="tx2"/>
              </a:solidFill>
              <a:latin typeface="Cambria Math" pitchFamily="18" charset="0"/>
              <a:ea typeface="Cambria Math" pitchFamily="18" charset="0"/>
            </a:endParaRPr>
          </a:p>
        </p:txBody>
      </p:sp>
      <p:grpSp>
        <p:nvGrpSpPr>
          <p:cNvPr id="74" name="Group 11"/>
          <p:cNvGrpSpPr>
            <a:grpSpLocks/>
          </p:cNvGrpSpPr>
          <p:nvPr/>
        </p:nvGrpSpPr>
        <p:grpSpPr bwMode="auto">
          <a:xfrm>
            <a:off x="2842592" y="6985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35" name="Group 60"/>
          <p:cNvGrpSpPr>
            <a:grpSpLocks/>
          </p:cNvGrpSpPr>
          <p:nvPr/>
        </p:nvGrpSpPr>
        <p:grpSpPr bwMode="auto">
          <a:xfrm>
            <a:off x="2345028" y="2515716"/>
            <a:ext cx="2577700" cy="2501902"/>
            <a:chOff x="192" y="1631"/>
            <a:chExt cx="1684" cy="1683"/>
          </a:xfrm>
        </p:grpSpPr>
        <p:sp>
          <p:nvSpPr>
            <p:cNvPr id="136"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a:p>
          </p:txBody>
        </p:sp>
        <p:sp>
          <p:nvSpPr>
            <p:cNvPr id="137" name="Oval 62"/>
            <p:cNvSpPr>
              <a:spLocks noChangeArrowheads="1"/>
            </p:cNvSpPr>
            <p:nvPr/>
          </p:nvSpPr>
          <p:spPr bwMode="gray">
            <a:xfrm>
              <a:off x="303" y="1740"/>
              <a:ext cx="1461" cy="14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38"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39"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40" name="Oval 65"/>
            <p:cNvSpPr>
              <a:spLocks noChangeArrowheads="1"/>
            </p:cNvSpPr>
            <p:nvPr/>
          </p:nvSpPr>
          <p:spPr bwMode="gray">
            <a:xfrm>
              <a:off x="396" y="1835"/>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141"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142" name="Oval 67"/>
            <p:cNvSpPr>
              <a:spLocks noChangeArrowheads="1"/>
            </p:cNvSpPr>
            <p:nvPr/>
          </p:nvSpPr>
          <p:spPr bwMode="gray">
            <a:xfrm>
              <a:off x="426" y="1854"/>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143" name="Oval 68"/>
            <p:cNvSpPr>
              <a:spLocks noChangeArrowheads="1"/>
            </p:cNvSpPr>
            <p:nvPr/>
          </p:nvSpPr>
          <p:spPr bwMode="gray">
            <a:xfrm>
              <a:off x="480" y="1872"/>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grpSp>
      <p:sp>
        <p:nvSpPr>
          <p:cNvPr id="144" name="ZoneTexte 143"/>
          <p:cNvSpPr txBox="1"/>
          <p:nvPr/>
        </p:nvSpPr>
        <p:spPr>
          <a:xfrm>
            <a:off x="2252065" y="3532127"/>
            <a:ext cx="2714644" cy="400110"/>
          </a:xfrm>
          <a:prstGeom prst="rect">
            <a:avLst/>
          </a:prstGeom>
          <a:noFill/>
        </p:spPr>
        <p:txBody>
          <a:bodyPr wrap="square" rtlCol="0">
            <a:spAutoFit/>
          </a:bodyPr>
          <a:lstStyle/>
          <a:p>
            <a:pPr algn="ctr"/>
            <a:r>
              <a:rPr lang="fr-FR" sz="2000" b="1" dirty="0" smtClean="0"/>
              <a:t>Objectifs </a:t>
            </a:r>
            <a:endParaRPr lang="fr-FR" sz="2000" dirty="0"/>
          </a:p>
        </p:txBody>
      </p:sp>
      <p:grpSp>
        <p:nvGrpSpPr>
          <p:cNvPr id="145" name="Groupe 40"/>
          <p:cNvGrpSpPr/>
          <p:nvPr/>
        </p:nvGrpSpPr>
        <p:grpSpPr>
          <a:xfrm>
            <a:off x="4032611" y="1537012"/>
            <a:ext cx="4368552" cy="672643"/>
            <a:chOff x="2791849" y="2882900"/>
            <a:chExt cx="5596575" cy="433388"/>
          </a:xfrm>
        </p:grpSpPr>
        <p:sp>
          <p:nvSpPr>
            <p:cNvPr id="146" name="AutoShape 47"/>
            <p:cNvSpPr>
              <a:spLocks noChangeArrowheads="1"/>
            </p:cNvSpPr>
            <p:nvPr/>
          </p:nvSpPr>
          <p:spPr bwMode="gray">
            <a:xfrm>
              <a:off x="3018578" y="2882900"/>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lang="fr-FR" sz="1200" b="1" dirty="0"/>
                <a:t>Faciliter la mise en contact des fournisseurs de service </a:t>
              </a:r>
              <a:endParaRPr lang="fr-FR" sz="1200" b="1" dirty="0" smtClean="0"/>
            </a:p>
            <a:p>
              <a:r>
                <a:rPr lang="fr-FR" sz="1200" b="1" dirty="0" smtClean="0"/>
                <a:t>avec </a:t>
              </a:r>
              <a:r>
                <a:rPr lang="fr-FR" sz="1200" b="1" dirty="0"/>
                <a:t>les demandeurs.</a:t>
              </a:r>
            </a:p>
          </p:txBody>
        </p:sp>
        <p:sp>
          <p:nvSpPr>
            <p:cNvPr id="147" name="Rectangle 48"/>
            <p:cNvSpPr>
              <a:spLocks noChangeArrowheads="1"/>
            </p:cNvSpPr>
            <p:nvPr/>
          </p:nvSpPr>
          <p:spPr bwMode="auto">
            <a:xfrm>
              <a:off x="2791849" y="2932170"/>
              <a:ext cx="710435" cy="2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914400" lvl="3" indent="-342900" algn="just">
                <a:lnSpc>
                  <a:spcPct val="150000"/>
                </a:lnSpc>
                <a:spcBef>
                  <a:spcPct val="20000"/>
                </a:spcBef>
              </a:pPr>
              <a:endParaRPr lang="fr-FR" b="1" dirty="0" smtClean="0"/>
            </a:p>
          </p:txBody>
        </p:sp>
      </p:grpSp>
      <p:sp>
        <p:nvSpPr>
          <p:cNvPr id="148" name="Oval 52"/>
          <p:cNvSpPr>
            <a:spLocks noChangeArrowheads="1"/>
          </p:cNvSpPr>
          <p:nvPr/>
        </p:nvSpPr>
        <p:spPr bwMode="gray">
          <a:xfrm>
            <a:off x="4050426" y="1805975"/>
            <a:ext cx="154175"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a:p>
        </p:txBody>
      </p:sp>
      <p:sp>
        <p:nvSpPr>
          <p:cNvPr id="149" name="Line 36"/>
          <p:cNvSpPr>
            <a:spLocks noChangeShapeType="1"/>
          </p:cNvSpPr>
          <p:nvPr/>
        </p:nvSpPr>
        <p:spPr bwMode="auto">
          <a:xfrm flipV="1">
            <a:off x="3801017" y="1985320"/>
            <a:ext cx="251356" cy="539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150" name="Groupe 40"/>
          <p:cNvGrpSpPr/>
          <p:nvPr/>
        </p:nvGrpSpPr>
        <p:grpSpPr>
          <a:xfrm>
            <a:off x="4515562" y="2358510"/>
            <a:ext cx="4368552" cy="672643"/>
            <a:chOff x="2791849" y="2882900"/>
            <a:chExt cx="5596575" cy="433388"/>
          </a:xfrm>
        </p:grpSpPr>
        <p:sp>
          <p:nvSpPr>
            <p:cNvPr id="151" name="AutoShape 47"/>
            <p:cNvSpPr>
              <a:spLocks noChangeArrowheads="1"/>
            </p:cNvSpPr>
            <p:nvPr/>
          </p:nvSpPr>
          <p:spPr bwMode="gray">
            <a:xfrm>
              <a:off x="3018578" y="2882900"/>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lang="fr-FR" sz="1200" b="1" dirty="0"/>
                <a:t>Fournir un moyen efficace pour évaluer les deux </a:t>
              </a:r>
              <a:endParaRPr lang="fr-FR" sz="1200" b="1" dirty="0" smtClean="0"/>
            </a:p>
            <a:p>
              <a:r>
                <a:rPr lang="fr-FR" sz="1200" b="1" dirty="0" smtClean="0"/>
                <a:t>intervenants</a:t>
              </a:r>
              <a:r>
                <a:rPr lang="fr-FR" sz="1200" b="1" dirty="0"/>
                <a:t>.</a:t>
              </a:r>
            </a:p>
          </p:txBody>
        </p:sp>
        <p:sp>
          <p:nvSpPr>
            <p:cNvPr id="152" name="Rectangle 48"/>
            <p:cNvSpPr>
              <a:spLocks noChangeArrowheads="1"/>
            </p:cNvSpPr>
            <p:nvPr/>
          </p:nvSpPr>
          <p:spPr bwMode="auto">
            <a:xfrm>
              <a:off x="2791849" y="2932170"/>
              <a:ext cx="710435" cy="2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914400" lvl="3" indent="-342900" algn="just">
                <a:lnSpc>
                  <a:spcPct val="150000"/>
                </a:lnSpc>
                <a:spcBef>
                  <a:spcPct val="20000"/>
                </a:spcBef>
              </a:pPr>
              <a:endParaRPr lang="fr-FR" b="1" dirty="0" smtClean="0"/>
            </a:p>
          </p:txBody>
        </p:sp>
      </p:grpSp>
      <p:grpSp>
        <p:nvGrpSpPr>
          <p:cNvPr id="153" name="Groupe 40"/>
          <p:cNvGrpSpPr/>
          <p:nvPr/>
        </p:nvGrpSpPr>
        <p:grpSpPr>
          <a:xfrm>
            <a:off x="4932882" y="3279434"/>
            <a:ext cx="4138365" cy="672643"/>
            <a:chOff x="2791849" y="2882900"/>
            <a:chExt cx="5596575" cy="433388"/>
          </a:xfrm>
        </p:grpSpPr>
        <p:sp>
          <p:nvSpPr>
            <p:cNvPr id="154" name="AutoShape 47"/>
            <p:cNvSpPr>
              <a:spLocks noChangeArrowheads="1"/>
            </p:cNvSpPr>
            <p:nvPr/>
          </p:nvSpPr>
          <p:spPr bwMode="gray">
            <a:xfrm>
              <a:off x="3018578" y="2882900"/>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lang="fr-FR" sz="1200" b="1" dirty="0"/>
                <a:t>Fournir un service sécurisé et disponible d’une </a:t>
              </a:r>
              <a:endParaRPr lang="fr-FR" sz="1200" b="1" dirty="0" smtClean="0"/>
            </a:p>
            <a:p>
              <a:r>
                <a:rPr lang="fr-FR" sz="1200" b="1" dirty="0" smtClean="0"/>
                <a:t>façon </a:t>
              </a:r>
              <a:r>
                <a:rPr lang="fr-FR" sz="1200" b="1" dirty="0"/>
                <a:t>continue.</a:t>
              </a:r>
            </a:p>
          </p:txBody>
        </p:sp>
        <p:sp>
          <p:nvSpPr>
            <p:cNvPr id="155" name="Rectangle 48"/>
            <p:cNvSpPr>
              <a:spLocks noChangeArrowheads="1"/>
            </p:cNvSpPr>
            <p:nvPr/>
          </p:nvSpPr>
          <p:spPr bwMode="auto">
            <a:xfrm>
              <a:off x="2791849" y="2932170"/>
              <a:ext cx="710435" cy="2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914400" lvl="3" indent="-342900" algn="just">
                <a:lnSpc>
                  <a:spcPct val="150000"/>
                </a:lnSpc>
                <a:spcBef>
                  <a:spcPct val="20000"/>
                </a:spcBef>
              </a:pPr>
              <a:endParaRPr lang="fr-FR" b="1" dirty="0" smtClean="0"/>
            </a:p>
          </p:txBody>
        </p:sp>
      </p:grpSp>
      <p:grpSp>
        <p:nvGrpSpPr>
          <p:cNvPr id="156" name="Groupe 40"/>
          <p:cNvGrpSpPr/>
          <p:nvPr/>
        </p:nvGrpSpPr>
        <p:grpSpPr>
          <a:xfrm>
            <a:off x="4878768" y="4192634"/>
            <a:ext cx="4192480" cy="672643"/>
            <a:chOff x="2791849" y="2882900"/>
            <a:chExt cx="5596575" cy="433388"/>
          </a:xfrm>
        </p:grpSpPr>
        <p:sp>
          <p:nvSpPr>
            <p:cNvPr id="157" name="AutoShape 47"/>
            <p:cNvSpPr>
              <a:spLocks noChangeArrowheads="1"/>
            </p:cNvSpPr>
            <p:nvPr/>
          </p:nvSpPr>
          <p:spPr bwMode="gray">
            <a:xfrm>
              <a:off x="3018578" y="2882900"/>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lang="fr-FR" sz="1200" b="1" dirty="0"/>
                <a:t>Assurer l’ergonomie de l’application </a:t>
              </a:r>
              <a:r>
                <a:rPr lang="fr-FR" sz="1200" b="1" dirty="0" smtClean="0"/>
                <a:t>afin </a:t>
              </a:r>
              <a:r>
                <a:rPr lang="fr-FR" sz="1200" b="1" dirty="0"/>
                <a:t>de faciliter </a:t>
              </a:r>
              <a:endParaRPr lang="fr-FR" sz="1200" b="1" dirty="0" smtClean="0"/>
            </a:p>
            <a:p>
              <a:r>
                <a:rPr lang="fr-FR" sz="1200" b="1" dirty="0" smtClean="0"/>
                <a:t>son </a:t>
              </a:r>
              <a:r>
                <a:rPr lang="fr-FR" sz="1200" b="1" dirty="0"/>
                <a:t>utilisation.</a:t>
              </a:r>
            </a:p>
          </p:txBody>
        </p:sp>
        <p:sp>
          <p:nvSpPr>
            <p:cNvPr id="158" name="Rectangle 48"/>
            <p:cNvSpPr>
              <a:spLocks noChangeArrowheads="1"/>
            </p:cNvSpPr>
            <p:nvPr/>
          </p:nvSpPr>
          <p:spPr bwMode="auto">
            <a:xfrm>
              <a:off x="2791849" y="2932170"/>
              <a:ext cx="710435" cy="2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914400" lvl="3" indent="-342900" algn="just">
                <a:lnSpc>
                  <a:spcPct val="150000"/>
                </a:lnSpc>
                <a:spcBef>
                  <a:spcPct val="20000"/>
                </a:spcBef>
              </a:pPr>
              <a:endParaRPr lang="fr-FR" b="1" dirty="0" smtClean="0"/>
            </a:p>
          </p:txBody>
        </p:sp>
      </p:grpSp>
      <p:grpSp>
        <p:nvGrpSpPr>
          <p:cNvPr id="159" name="Groupe 40"/>
          <p:cNvGrpSpPr/>
          <p:nvPr/>
        </p:nvGrpSpPr>
        <p:grpSpPr>
          <a:xfrm>
            <a:off x="4511748" y="5017618"/>
            <a:ext cx="4368552" cy="672643"/>
            <a:chOff x="2791849" y="2882900"/>
            <a:chExt cx="5596575" cy="433388"/>
          </a:xfrm>
        </p:grpSpPr>
        <p:sp>
          <p:nvSpPr>
            <p:cNvPr id="160" name="AutoShape 47"/>
            <p:cNvSpPr>
              <a:spLocks noChangeArrowheads="1"/>
            </p:cNvSpPr>
            <p:nvPr/>
          </p:nvSpPr>
          <p:spPr bwMode="gray">
            <a:xfrm>
              <a:off x="3018578" y="2882900"/>
              <a:ext cx="5369846"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r>
                <a:rPr lang="fr-FR" sz="1200" b="1" dirty="0"/>
                <a:t>Garantir un moyen efficace pour notifier les </a:t>
              </a:r>
              <a:r>
                <a:rPr lang="fr-FR" sz="1200" b="1" dirty="0" smtClean="0"/>
                <a:t>utilisateurs.</a:t>
              </a:r>
              <a:endParaRPr lang="fr-FR" sz="1200" b="1" dirty="0"/>
            </a:p>
          </p:txBody>
        </p:sp>
        <p:sp>
          <p:nvSpPr>
            <p:cNvPr id="161" name="Rectangle 48"/>
            <p:cNvSpPr>
              <a:spLocks noChangeArrowheads="1"/>
            </p:cNvSpPr>
            <p:nvPr/>
          </p:nvSpPr>
          <p:spPr bwMode="auto">
            <a:xfrm>
              <a:off x="2791849" y="2932170"/>
              <a:ext cx="710435" cy="2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914400" lvl="3" indent="-342900" algn="just">
                <a:lnSpc>
                  <a:spcPct val="150000"/>
                </a:lnSpc>
                <a:spcBef>
                  <a:spcPct val="20000"/>
                </a:spcBef>
              </a:pPr>
              <a:endParaRPr lang="fr-FR" b="1" dirty="0" smtClean="0"/>
            </a:p>
          </p:txBody>
        </p:sp>
      </p:grpSp>
      <p:sp>
        <p:nvSpPr>
          <p:cNvPr id="166" name="Line 36"/>
          <p:cNvSpPr>
            <a:spLocks noChangeShapeType="1"/>
          </p:cNvSpPr>
          <p:nvPr/>
        </p:nvSpPr>
        <p:spPr bwMode="auto">
          <a:xfrm flipV="1">
            <a:off x="4574311" y="2736353"/>
            <a:ext cx="118230" cy="149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67" name="Oval 52"/>
          <p:cNvSpPr>
            <a:spLocks noChangeArrowheads="1"/>
          </p:cNvSpPr>
          <p:nvPr/>
        </p:nvSpPr>
        <p:spPr bwMode="gray">
          <a:xfrm>
            <a:off x="4591574" y="2588469"/>
            <a:ext cx="154175"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a:p>
        </p:txBody>
      </p:sp>
      <p:sp>
        <p:nvSpPr>
          <p:cNvPr id="168" name="Line 36"/>
          <p:cNvSpPr>
            <a:spLocks noChangeShapeType="1"/>
          </p:cNvSpPr>
          <p:nvPr/>
        </p:nvSpPr>
        <p:spPr bwMode="auto">
          <a:xfrm>
            <a:off x="4921122" y="3566423"/>
            <a:ext cx="159142" cy="219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69" name="Oval 52"/>
          <p:cNvSpPr>
            <a:spLocks noChangeArrowheads="1"/>
          </p:cNvSpPr>
          <p:nvPr/>
        </p:nvSpPr>
        <p:spPr bwMode="gray">
          <a:xfrm>
            <a:off x="5008194" y="3491410"/>
            <a:ext cx="154175"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a:p>
        </p:txBody>
      </p:sp>
      <p:sp>
        <p:nvSpPr>
          <p:cNvPr id="171" name="Line 36"/>
          <p:cNvSpPr>
            <a:spLocks noChangeShapeType="1"/>
          </p:cNvSpPr>
          <p:nvPr/>
        </p:nvSpPr>
        <p:spPr bwMode="auto">
          <a:xfrm>
            <a:off x="4780250" y="4269103"/>
            <a:ext cx="251356" cy="2405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2" name="Oval 52"/>
          <p:cNvSpPr>
            <a:spLocks noChangeArrowheads="1"/>
          </p:cNvSpPr>
          <p:nvPr/>
        </p:nvSpPr>
        <p:spPr bwMode="gray">
          <a:xfrm>
            <a:off x="4940807" y="4399939"/>
            <a:ext cx="154175"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a:p>
        </p:txBody>
      </p:sp>
      <p:sp>
        <p:nvSpPr>
          <p:cNvPr id="173" name="Line 36"/>
          <p:cNvSpPr>
            <a:spLocks noChangeShapeType="1"/>
          </p:cNvSpPr>
          <p:nvPr/>
        </p:nvSpPr>
        <p:spPr bwMode="auto">
          <a:xfrm>
            <a:off x="4317872" y="4840564"/>
            <a:ext cx="370854" cy="513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4" name="Oval 52"/>
          <p:cNvSpPr>
            <a:spLocks noChangeArrowheads="1"/>
          </p:cNvSpPr>
          <p:nvPr/>
        </p:nvSpPr>
        <p:spPr bwMode="gray">
          <a:xfrm>
            <a:off x="4600954" y="5252339"/>
            <a:ext cx="154175"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fr-FR"/>
          </a:p>
        </p:txBody>
      </p:sp>
      <p:sp>
        <p:nvSpPr>
          <p:cNvPr id="120" name="Ruban courbé vers le bas 119"/>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8/18</a:t>
            </a:r>
            <a:endParaRPr lang="fr-FR" sz="1200" b="1" dirty="0">
              <a:solidFill>
                <a:schemeClr val="tx1">
                  <a:lumMod val="95000"/>
                  <a:lumOff val="5000"/>
                </a:schemeClr>
              </a:solidFill>
            </a:endParaRPr>
          </a:p>
        </p:txBody>
      </p:sp>
      <p:sp>
        <p:nvSpPr>
          <p:cNvPr id="12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Analyse</a:t>
            </a:r>
          </a:p>
        </p:txBody>
      </p:sp>
      <p:sp>
        <p:nvSpPr>
          <p:cNvPr id="12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des </a:t>
            </a:r>
          </a:p>
          <a:p>
            <a:pPr eaLnBrk="0" hangingPunct="0"/>
            <a:r>
              <a:rPr lang="fr-FR" sz="1100" b="1" dirty="0">
                <a:solidFill>
                  <a:schemeClr val="bg1">
                    <a:lumMod val="65000"/>
                  </a:schemeClr>
                </a:solidFill>
              </a:rPr>
              <a:t>besoins</a:t>
            </a:r>
          </a:p>
        </p:txBody>
      </p:sp>
      <p:grpSp>
        <p:nvGrpSpPr>
          <p:cNvPr id="124" name="Group 32"/>
          <p:cNvGrpSpPr>
            <a:grpSpLocks/>
          </p:cNvGrpSpPr>
          <p:nvPr/>
        </p:nvGrpSpPr>
        <p:grpSpPr bwMode="auto">
          <a:xfrm>
            <a:off x="0" y="3505200"/>
            <a:ext cx="381000" cy="381000"/>
            <a:chOff x="2078" y="1680"/>
            <a:chExt cx="1615" cy="1615"/>
          </a:xfrm>
        </p:grpSpPr>
        <p:sp>
          <p:nvSpPr>
            <p:cNvPr id="1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31"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sp>
        <p:nvSpPr>
          <p:cNvPr id="132"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180" name="Group 32"/>
          <p:cNvGrpSpPr>
            <a:grpSpLocks/>
          </p:cNvGrpSpPr>
          <p:nvPr/>
        </p:nvGrpSpPr>
        <p:grpSpPr bwMode="auto">
          <a:xfrm>
            <a:off x="0" y="4038600"/>
            <a:ext cx="381000" cy="381000"/>
            <a:chOff x="2078" y="1680"/>
            <a:chExt cx="1615" cy="1615"/>
          </a:xfrm>
        </p:grpSpPr>
        <p:sp>
          <p:nvSpPr>
            <p:cNvPr id="18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8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8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87" name="Group 32"/>
          <p:cNvGrpSpPr>
            <a:grpSpLocks/>
          </p:cNvGrpSpPr>
          <p:nvPr/>
        </p:nvGrpSpPr>
        <p:grpSpPr bwMode="auto">
          <a:xfrm>
            <a:off x="0" y="4572000"/>
            <a:ext cx="381000" cy="381000"/>
            <a:chOff x="2078" y="1680"/>
            <a:chExt cx="1615" cy="1615"/>
          </a:xfrm>
        </p:grpSpPr>
        <p:sp>
          <p:nvSpPr>
            <p:cNvPr id="18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94" name="Group 32"/>
          <p:cNvGrpSpPr>
            <a:grpSpLocks/>
          </p:cNvGrpSpPr>
          <p:nvPr/>
        </p:nvGrpSpPr>
        <p:grpSpPr bwMode="auto">
          <a:xfrm>
            <a:off x="0" y="5105400"/>
            <a:ext cx="381000" cy="381000"/>
            <a:chOff x="2078" y="1680"/>
            <a:chExt cx="1615" cy="1615"/>
          </a:xfrm>
        </p:grpSpPr>
        <p:sp>
          <p:nvSpPr>
            <p:cNvPr id="19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01" name="AutoShape 6"/>
          <p:cNvSpPr>
            <a:spLocks noChangeArrowheads="1"/>
          </p:cNvSpPr>
          <p:nvPr/>
        </p:nvSpPr>
        <p:spPr bwMode="gray">
          <a:xfrm>
            <a:off x="311150" y="551723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202" name="Group 32"/>
          <p:cNvGrpSpPr>
            <a:grpSpLocks/>
          </p:cNvGrpSpPr>
          <p:nvPr/>
        </p:nvGrpSpPr>
        <p:grpSpPr bwMode="auto">
          <a:xfrm>
            <a:off x="6350" y="5623595"/>
            <a:ext cx="381000" cy="381000"/>
            <a:chOff x="2078" y="1680"/>
            <a:chExt cx="1615" cy="1615"/>
          </a:xfrm>
        </p:grpSpPr>
        <p:sp>
          <p:nvSpPr>
            <p:cNvPr id="20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4166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90">
                                          <p:stCondLst>
                                            <p:cond delay="0"/>
                                          </p:stCondLst>
                                        </p:cTn>
                                        <p:tgtEl>
                                          <p:spTgt spid="14"/>
                                        </p:tgtEl>
                                      </p:cBhvr>
                                    </p:animEffect>
                                    <p:anim calcmode="lin" valueType="num">
                                      <p:cBhvr>
                                        <p:cTn id="24"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29" dur="13">
                                          <p:stCondLst>
                                            <p:cond delay="325"/>
                                          </p:stCondLst>
                                        </p:cTn>
                                        <p:tgtEl>
                                          <p:spTgt spid="14"/>
                                        </p:tgtEl>
                                      </p:cBhvr>
                                      <p:to x="100000" y="60000"/>
                                    </p:animScale>
                                    <p:animScale>
                                      <p:cBhvr>
                                        <p:cTn id="30" dur="83" decel="50000">
                                          <p:stCondLst>
                                            <p:cond delay="338"/>
                                          </p:stCondLst>
                                        </p:cTn>
                                        <p:tgtEl>
                                          <p:spTgt spid="14"/>
                                        </p:tgtEl>
                                      </p:cBhvr>
                                      <p:to x="100000" y="100000"/>
                                    </p:animScale>
                                    <p:animScale>
                                      <p:cBhvr>
                                        <p:cTn id="31" dur="13">
                                          <p:stCondLst>
                                            <p:cond delay="656"/>
                                          </p:stCondLst>
                                        </p:cTn>
                                        <p:tgtEl>
                                          <p:spTgt spid="14"/>
                                        </p:tgtEl>
                                      </p:cBhvr>
                                      <p:to x="100000" y="80000"/>
                                    </p:animScale>
                                    <p:animScale>
                                      <p:cBhvr>
                                        <p:cTn id="32" dur="83" decel="50000">
                                          <p:stCondLst>
                                            <p:cond delay="669"/>
                                          </p:stCondLst>
                                        </p:cTn>
                                        <p:tgtEl>
                                          <p:spTgt spid="14"/>
                                        </p:tgtEl>
                                      </p:cBhvr>
                                      <p:to x="100000" y="100000"/>
                                    </p:animScale>
                                    <p:animScale>
                                      <p:cBhvr>
                                        <p:cTn id="33" dur="13">
                                          <p:stCondLst>
                                            <p:cond delay="821"/>
                                          </p:stCondLst>
                                        </p:cTn>
                                        <p:tgtEl>
                                          <p:spTgt spid="14"/>
                                        </p:tgtEl>
                                      </p:cBhvr>
                                      <p:to x="100000" y="90000"/>
                                    </p:animScale>
                                    <p:animScale>
                                      <p:cBhvr>
                                        <p:cTn id="34" dur="83" decel="50000">
                                          <p:stCondLst>
                                            <p:cond delay="834"/>
                                          </p:stCondLst>
                                        </p:cTn>
                                        <p:tgtEl>
                                          <p:spTgt spid="14"/>
                                        </p:tgtEl>
                                      </p:cBhvr>
                                      <p:to x="100000" y="100000"/>
                                    </p:animScale>
                                    <p:animScale>
                                      <p:cBhvr>
                                        <p:cTn id="35" dur="13">
                                          <p:stCondLst>
                                            <p:cond delay="904"/>
                                          </p:stCondLst>
                                        </p:cTn>
                                        <p:tgtEl>
                                          <p:spTgt spid="14"/>
                                        </p:tgtEl>
                                      </p:cBhvr>
                                      <p:to x="100000" y="95000"/>
                                    </p:animScale>
                                    <p:animScale>
                                      <p:cBhvr>
                                        <p:cTn id="36" dur="83" decel="50000">
                                          <p:stCondLst>
                                            <p:cond delay="917"/>
                                          </p:stCondLst>
                                        </p:cTn>
                                        <p:tgtEl>
                                          <p:spTgt spid="14"/>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par>
                                <p:cTn id="41" presetID="26"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290">
                                          <p:stCondLst>
                                            <p:cond delay="0"/>
                                          </p:stCondLst>
                                        </p:cTn>
                                        <p:tgtEl>
                                          <p:spTgt spid="74"/>
                                        </p:tgtEl>
                                      </p:cBhvr>
                                    </p:animEffect>
                                    <p:anim calcmode="lin" valueType="num">
                                      <p:cBhvr>
                                        <p:cTn id="44"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49" dur="13">
                                          <p:stCondLst>
                                            <p:cond delay="325"/>
                                          </p:stCondLst>
                                        </p:cTn>
                                        <p:tgtEl>
                                          <p:spTgt spid="74"/>
                                        </p:tgtEl>
                                      </p:cBhvr>
                                      <p:to x="100000" y="60000"/>
                                    </p:animScale>
                                    <p:animScale>
                                      <p:cBhvr>
                                        <p:cTn id="50" dur="83" decel="50000">
                                          <p:stCondLst>
                                            <p:cond delay="338"/>
                                          </p:stCondLst>
                                        </p:cTn>
                                        <p:tgtEl>
                                          <p:spTgt spid="74"/>
                                        </p:tgtEl>
                                      </p:cBhvr>
                                      <p:to x="100000" y="100000"/>
                                    </p:animScale>
                                    <p:animScale>
                                      <p:cBhvr>
                                        <p:cTn id="51" dur="13">
                                          <p:stCondLst>
                                            <p:cond delay="656"/>
                                          </p:stCondLst>
                                        </p:cTn>
                                        <p:tgtEl>
                                          <p:spTgt spid="74"/>
                                        </p:tgtEl>
                                      </p:cBhvr>
                                      <p:to x="100000" y="80000"/>
                                    </p:animScale>
                                    <p:animScale>
                                      <p:cBhvr>
                                        <p:cTn id="52" dur="83" decel="50000">
                                          <p:stCondLst>
                                            <p:cond delay="669"/>
                                          </p:stCondLst>
                                        </p:cTn>
                                        <p:tgtEl>
                                          <p:spTgt spid="74"/>
                                        </p:tgtEl>
                                      </p:cBhvr>
                                      <p:to x="100000" y="100000"/>
                                    </p:animScale>
                                    <p:animScale>
                                      <p:cBhvr>
                                        <p:cTn id="53" dur="13">
                                          <p:stCondLst>
                                            <p:cond delay="821"/>
                                          </p:stCondLst>
                                        </p:cTn>
                                        <p:tgtEl>
                                          <p:spTgt spid="74"/>
                                        </p:tgtEl>
                                      </p:cBhvr>
                                      <p:to x="100000" y="90000"/>
                                    </p:animScale>
                                    <p:animScale>
                                      <p:cBhvr>
                                        <p:cTn id="54" dur="83" decel="50000">
                                          <p:stCondLst>
                                            <p:cond delay="834"/>
                                          </p:stCondLst>
                                        </p:cTn>
                                        <p:tgtEl>
                                          <p:spTgt spid="74"/>
                                        </p:tgtEl>
                                      </p:cBhvr>
                                      <p:to x="100000" y="100000"/>
                                    </p:animScale>
                                    <p:animScale>
                                      <p:cBhvr>
                                        <p:cTn id="55" dur="13">
                                          <p:stCondLst>
                                            <p:cond delay="904"/>
                                          </p:stCondLst>
                                        </p:cTn>
                                        <p:tgtEl>
                                          <p:spTgt spid="74"/>
                                        </p:tgtEl>
                                      </p:cBhvr>
                                      <p:to x="100000" y="95000"/>
                                    </p:animScale>
                                    <p:animScale>
                                      <p:cBhvr>
                                        <p:cTn id="56" dur="83" decel="50000">
                                          <p:stCondLst>
                                            <p:cond delay="917"/>
                                          </p:stCondLst>
                                        </p:cTn>
                                        <p:tgtEl>
                                          <p:spTgt spid="74"/>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down)">
                                      <p:cBhvr>
                                        <p:cTn id="59" dur="290">
                                          <p:stCondLst>
                                            <p:cond delay="0"/>
                                          </p:stCondLst>
                                        </p:cTn>
                                        <p:tgtEl>
                                          <p:spTgt spid="73"/>
                                        </p:tgtEl>
                                      </p:cBhvr>
                                    </p:animEffect>
                                    <p:anim calcmode="lin" valueType="num">
                                      <p:cBhvr>
                                        <p:cTn id="60"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65" dur="13">
                                          <p:stCondLst>
                                            <p:cond delay="325"/>
                                          </p:stCondLst>
                                        </p:cTn>
                                        <p:tgtEl>
                                          <p:spTgt spid="73"/>
                                        </p:tgtEl>
                                      </p:cBhvr>
                                      <p:to x="100000" y="60000"/>
                                    </p:animScale>
                                    <p:animScale>
                                      <p:cBhvr>
                                        <p:cTn id="66" dur="83" decel="50000">
                                          <p:stCondLst>
                                            <p:cond delay="338"/>
                                          </p:stCondLst>
                                        </p:cTn>
                                        <p:tgtEl>
                                          <p:spTgt spid="73"/>
                                        </p:tgtEl>
                                      </p:cBhvr>
                                      <p:to x="100000" y="100000"/>
                                    </p:animScale>
                                    <p:animScale>
                                      <p:cBhvr>
                                        <p:cTn id="67" dur="13">
                                          <p:stCondLst>
                                            <p:cond delay="656"/>
                                          </p:stCondLst>
                                        </p:cTn>
                                        <p:tgtEl>
                                          <p:spTgt spid="73"/>
                                        </p:tgtEl>
                                      </p:cBhvr>
                                      <p:to x="100000" y="80000"/>
                                    </p:animScale>
                                    <p:animScale>
                                      <p:cBhvr>
                                        <p:cTn id="68" dur="83" decel="50000">
                                          <p:stCondLst>
                                            <p:cond delay="669"/>
                                          </p:stCondLst>
                                        </p:cTn>
                                        <p:tgtEl>
                                          <p:spTgt spid="73"/>
                                        </p:tgtEl>
                                      </p:cBhvr>
                                      <p:to x="100000" y="100000"/>
                                    </p:animScale>
                                    <p:animScale>
                                      <p:cBhvr>
                                        <p:cTn id="69" dur="13">
                                          <p:stCondLst>
                                            <p:cond delay="821"/>
                                          </p:stCondLst>
                                        </p:cTn>
                                        <p:tgtEl>
                                          <p:spTgt spid="73"/>
                                        </p:tgtEl>
                                      </p:cBhvr>
                                      <p:to x="100000" y="90000"/>
                                    </p:animScale>
                                    <p:animScale>
                                      <p:cBhvr>
                                        <p:cTn id="70" dur="83" decel="50000">
                                          <p:stCondLst>
                                            <p:cond delay="834"/>
                                          </p:stCondLst>
                                        </p:cTn>
                                        <p:tgtEl>
                                          <p:spTgt spid="73"/>
                                        </p:tgtEl>
                                      </p:cBhvr>
                                      <p:to x="100000" y="100000"/>
                                    </p:animScale>
                                    <p:animScale>
                                      <p:cBhvr>
                                        <p:cTn id="71" dur="13">
                                          <p:stCondLst>
                                            <p:cond delay="904"/>
                                          </p:stCondLst>
                                        </p:cTn>
                                        <p:tgtEl>
                                          <p:spTgt spid="73"/>
                                        </p:tgtEl>
                                      </p:cBhvr>
                                      <p:to x="100000" y="95000"/>
                                    </p:animScale>
                                    <p:animScale>
                                      <p:cBhvr>
                                        <p:cTn id="72" dur="83" decel="50000">
                                          <p:stCondLst>
                                            <p:cond delay="917"/>
                                          </p:stCondLst>
                                        </p:cTn>
                                        <p:tgtEl>
                                          <p:spTgt spid="73"/>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74"/>
                                        </p:tgtEl>
                                      </p:cBhvr>
                                    </p:animEffect>
                                    <p:animScale>
                                      <p:cBhvr>
                                        <p:cTn id="76" dur="250" autoRev="1" fill="hold"/>
                                        <p:tgtEl>
                                          <p:spTgt spid="74"/>
                                        </p:tgtEl>
                                      </p:cBhvr>
                                      <p:by x="105000" y="105000"/>
                                    </p:animScale>
                                  </p:childTnLst>
                                </p:cTn>
                              </p:par>
                              <p:par>
                                <p:cTn id="77" presetID="42" presetClass="entr" presetSubtype="0" fill="hold" nodeType="withEffect">
                                  <p:stCondLst>
                                    <p:cond delay="0"/>
                                  </p:stCondLst>
                                  <p:childTnLst>
                                    <p:set>
                                      <p:cBhvr>
                                        <p:cTn id="78" dur="1" fill="hold">
                                          <p:stCondLst>
                                            <p:cond delay="0"/>
                                          </p:stCondLst>
                                        </p:cTn>
                                        <p:tgtEl>
                                          <p:spTgt spid="135"/>
                                        </p:tgtEl>
                                        <p:attrNameLst>
                                          <p:attrName>style.visibility</p:attrName>
                                        </p:attrNameLst>
                                      </p:cBhvr>
                                      <p:to>
                                        <p:strVal val="visible"/>
                                      </p:to>
                                    </p:set>
                                    <p:animEffect transition="in" filter="fade">
                                      <p:cBhvr>
                                        <p:cTn id="79" dur="500"/>
                                        <p:tgtEl>
                                          <p:spTgt spid="135"/>
                                        </p:tgtEl>
                                      </p:cBhvr>
                                    </p:animEffect>
                                    <p:anim calcmode="lin" valueType="num">
                                      <p:cBhvr>
                                        <p:cTn id="80" dur="500" fill="hold"/>
                                        <p:tgtEl>
                                          <p:spTgt spid="135"/>
                                        </p:tgtEl>
                                        <p:attrNameLst>
                                          <p:attrName>ppt_x</p:attrName>
                                        </p:attrNameLst>
                                      </p:cBhvr>
                                      <p:tavLst>
                                        <p:tav tm="0">
                                          <p:val>
                                            <p:strVal val="#ppt_x"/>
                                          </p:val>
                                        </p:tav>
                                        <p:tav tm="100000">
                                          <p:val>
                                            <p:strVal val="#ppt_x"/>
                                          </p:val>
                                        </p:tav>
                                      </p:tavLst>
                                    </p:anim>
                                    <p:anim calcmode="lin" valueType="num">
                                      <p:cBhvr>
                                        <p:cTn id="81" dur="500" fill="hold"/>
                                        <p:tgtEl>
                                          <p:spTgt spid="135"/>
                                        </p:tgtEl>
                                        <p:attrNameLst>
                                          <p:attrName>ppt_y</p:attrName>
                                        </p:attrNameLst>
                                      </p:cBhvr>
                                      <p:tavLst>
                                        <p:tav tm="0">
                                          <p:val>
                                            <p:strVal val="#ppt_y+.1"/>
                                          </p:val>
                                        </p:tav>
                                        <p:tav tm="100000">
                                          <p:val>
                                            <p:strVal val="#ppt_y"/>
                                          </p:val>
                                        </p:tav>
                                      </p:tavLst>
                                    </p:anim>
                                  </p:childTnLst>
                                </p:cTn>
                              </p:par>
                              <p:par>
                                <p:cTn id="82" presetID="53" presetClass="entr" presetSubtype="0" fill="hold" grpId="0" nodeType="withEffect">
                                  <p:stCondLst>
                                    <p:cond delay="0"/>
                                  </p:stCondLst>
                                  <p:childTnLst>
                                    <p:set>
                                      <p:cBhvr>
                                        <p:cTn id="83" dur="1" fill="hold">
                                          <p:stCondLst>
                                            <p:cond delay="0"/>
                                          </p:stCondLst>
                                        </p:cTn>
                                        <p:tgtEl>
                                          <p:spTgt spid="144"/>
                                        </p:tgtEl>
                                        <p:attrNameLst>
                                          <p:attrName>style.visibility</p:attrName>
                                        </p:attrNameLst>
                                      </p:cBhvr>
                                      <p:to>
                                        <p:strVal val="visible"/>
                                      </p:to>
                                    </p:set>
                                    <p:anim calcmode="lin" valueType="num">
                                      <p:cBhvr>
                                        <p:cTn id="84" dur="500" fill="hold"/>
                                        <p:tgtEl>
                                          <p:spTgt spid="144"/>
                                        </p:tgtEl>
                                        <p:attrNameLst>
                                          <p:attrName>ppt_w</p:attrName>
                                        </p:attrNameLst>
                                      </p:cBhvr>
                                      <p:tavLst>
                                        <p:tav tm="0">
                                          <p:val>
                                            <p:fltVal val="0"/>
                                          </p:val>
                                        </p:tav>
                                        <p:tav tm="100000">
                                          <p:val>
                                            <p:strVal val="#ppt_w"/>
                                          </p:val>
                                        </p:tav>
                                      </p:tavLst>
                                    </p:anim>
                                    <p:anim calcmode="lin" valueType="num">
                                      <p:cBhvr>
                                        <p:cTn id="85" dur="500" fill="hold"/>
                                        <p:tgtEl>
                                          <p:spTgt spid="144"/>
                                        </p:tgtEl>
                                        <p:attrNameLst>
                                          <p:attrName>ppt_h</p:attrName>
                                        </p:attrNameLst>
                                      </p:cBhvr>
                                      <p:tavLst>
                                        <p:tav tm="0">
                                          <p:val>
                                            <p:fltVal val="0"/>
                                          </p:val>
                                        </p:tav>
                                        <p:tav tm="100000">
                                          <p:val>
                                            <p:strVal val="#ppt_h"/>
                                          </p:val>
                                        </p:tav>
                                      </p:tavLst>
                                    </p:anim>
                                    <p:animEffect transition="in" filter="fade">
                                      <p:cBhvr>
                                        <p:cTn id="86" dur="500"/>
                                        <p:tgtEl>
                                          <p:spTgt spid="144"/>
                                        </p:tgtEl>
                                      </p:cBhvr>
                                    </p:animEffect>
                                  </p:childTnLst>
                                </p:cTn>
                              </p:par>
                            </p:childTnLst>
                          </p:cTn>
                        </p:par>
                        <p:par>
                          <p:cTn id="87" fill="hold">
                            <p:stCondLst>
                              <p:cond delay="2500"/>
                            </p:stCondLst>
                            <p:childTnLst>
                              <p:par>
                                <p:cTn id="88" presetID="22" presetClass="entr" presetSubtype="8" fill="hold" grpId="0" nodeType="afterEffect">
                                  <p:stCondLst>
                                    <p:cond delay="0"/>
                                  </p:stCondLst>
                                  <p:childTnLst>
                                    <p:set>
                                      <p:cBhvr>
                                        <p:cTn id="89" dur="1" fill="hold">
                                          <p:stCondLst>
                                            <p:cond delay="0"/>
                                          </p:stCondLst>
                                        </p:cTn>
                                        <p:tgtEl>
                                          <p:spTgt spid="149"/>
                                        </p:tgtEl>
                                        <p:attrNameLst>
                                          <p:attrName>style.visibility</p:attrName>
                                        </p:attrNameLst>
                                      </p:cBhvr>
                                      <p:to>
                                        <p:strVal val="visible"/>
                                      </p:to>
                                    </p:set>
                                    <p:animEffect transition="in" filter="wipe(left)">
                                      <p:cBhvr>
                                        <p:cTn id="90" dur="500"/>
                                        <p:tgtEl>
                                          <p:spTgt spid="149"/>
                                        </p:tgtEl>
                                      </p:cBhvr>
                                    </p:animEffect>
                                  </p:childTnLst>
                                </p:cTn>
                              </p:par>
                            </p:childTnLst>
                          </p:cTn>
                        </p:par>
                        <p:par>
                          <p:cTn id="91" fill="hold">
                            <p:stCondLst>
                              <p:cond delay="3000"/>
                            </p:stCondLst>
                            <p:childTnLst>
                              <p:par>
                                <p:cTn id="92" presetID="31" presetClass="entr" presetSubtype="0" fill="hold" grpId="0" nodeType="afterEffect">
                                  <p:stCondLst>
                                    <p:cond delay="0"/>
                                  </p:stCondLst>
                                  <p:childTnLst>
                                    <p:set>
                                      <p:cBhvr>
                                        <p:cTn id="93" dur="1" fill="hold">
                                          <p:stCondLst>
                                            <p:cond delay="0"/>
                                          </p:stCondLst>
                                        </p:cTn>
                                        <p:tgtEl>
                                          <p:spTgt spid="148"/>
                                        </p:tgtEl>
                                        <p:attrNameLst>
                                          <p:attrName>style.visibility</p:attrName>
                                        </p:attrNameLst>
                                      </p:cBhvr>
                                      <p:to>
                                        <p:strVal val="visible"/>
                                      </p:to>
                                    </p:set>
                                    <p:anim calcmode="lin" valueType="num">
                                      <p:cBhvr>
                                        <p:cTn id="94" dur="1000" fill="hold"/>
                                        <p:tgtEl>
                                          <p:spTgt spid="148"/>
                                        </p:tgtEl>
                                        <p:attrNameLst>
                                          <p:attrName>ppt_w</p:attrName>
                                        </p:attrNameLst>
                                      </p:cBhvr>
                                      <p:tavLst>
                                        <p:tav tm="0">
                                          <p:val>
                                            <p:fltVal val="0"/>
                                          </p:val>
                                        </p:tav>
                                        <p:tav tm="100000">
                                          <p:val>
                                            <p:strVal val="#ppt_w"/>
                                          </p:val>
                                        </p:tav>
                                      </p:tavLst>
                                    </p:anim>
                                    <p:anim calcmode="lin" valueType="num">
                                      <p:cBhvr>
                                        <p:cTn id="95" dur="1000" fill="hold"/>
                                        <p:tgtEl>
                                          <p:spTgt spid="148"/>
                                        </p:tgtEl>
                                        <p:attrNameLst>
                                          <p:attrName>ppt_h</p:attrName>
                                        </p:attrNameLst>
                                      </p:cBhvr>
                                      <p:tavLst>
                                        <p:tav tm="0">
                                          <p:val>
                                            <p:fltVal val="0"/>
                                          </p:val>
                                        </p:tav>
                                        <p:tav tm="100000">
                                          <p:val>
                                            <p:strVal val="#ppt_h"/>
                                          </p:val>
                                        </p:tav>
                                      </p:tavLst>
                                    </p:anim>
                                    <p:anim calcmode="lin" valueType="num">
                                      <p:cBhvr>
                                        <p:cTn id="96" dur="1000" fill="hold"/>
                                        <p:tgtEl>
                                          <p:spTgt spid="148"/>
                                        </p:tgtEl>
                                        <p:attrNameLst>
                                          <p:attrName>style.rotation</p:attrName>
                                        </p:attrNameLst>
                                      </p:cBhvr>
                                      <p:tavLst>
                                        <p:tav tm="0">
                                          <p:val>
                                            <p:fltVal val="90"/>
                                          </p:val>
                                        </p:tav>
                                        <p:tav tm="100000">
                                          <p:val>
                                            <p:fltVal val="0"/>
                                          </p:val>
                                        </p:tav>
                                      </p:tavLst>
                                    </p:anim>
                                    <p:animEffect transition="in" filter="fade">
                                      <p:cBhvr>
                                        <p:cTn id="97" dur="1000"/>
                                        <p:tgtEl>
                                          <p:spTgt spid="148"/>
                                        </p:tgtEl>
                                      </p:cBhvr>
                                    </p:animEffect>
                                  </p:childTnLst>
                                </p:cTn>
                              </p:par>
                            </p:childTnLst>
                          </p:cTn>
                        </p:par>
                        <p:par>
                          <p:cTn id="98" fill="hold">
                            <p:stCondLst>
                              <p:cond delay="4000"/>
                            </p:stCondLst>
                            <p:childTnLst>
                              <p:par>
                                <p:cTn id="99" presetID="22" presetClass="entr" presetSubtype="8" fill="hold" nodeType="afterEffect">
                                  <p:stCondLst>
                                    <p:cond delay="0"/>
                                  </p:stCondLst>
                                  <p:childTnLst>
                                    <p:set>
                                      <p:cBhvr>
                                        <p:cTn id="100" dur="1" fill="hold">
                                          <p:stCondLst>
                                            <p:cond delay="0"/>
                                          </p:stCondLst>
                                        </p:cTn>
                                        <p:tgtEl>
                                          <p:spTgt spid="145"/>
                                        </p:tgtEl>
                                        <p:attrNameLst>
                                          <p:attrName>style.visibility</p:attrName>
                                        </p:attrNameLst>
                                      </p:cBhvr>
                                      <p:to>
                                        <p:strVal val="visible"/>
                                      </p:to>
                                    </p:set>
                                    <p:animEffect transition="in" filter="wipe(left)">
                                      <p:cBhvr>
                                        <p:cTn id="101" dur="500"/>
                                        <p:tgtEl>
                                          <p:spTgt spid="145"/>
                                        </p:tgtEl>
                                      </p:cBhvr>
                                    </p:animEffect>
                                  </p:childTnLst>
                                </p:cTn>
                              </p:par>
                            </p:childTnLst>
                          </p:cTn>
                        </p:par>
                        <p:par>
                          <p:cTn id="102" fill="hold">
                            <p:stCondLst>
                              <p:cond delay="4500"/>
                            </p:stCondLst>
                            <p:childTnLst>
                              <p:par>
                                <p:cTn id="103" presetID="22" presetClass="entr" presetSubtype="8" fill="hold" grpId="0" nodeType="afterEffect">
                                  <p:stCondLst>
                                    <p:cond delay="0"/>
                                  </p:stCondLst>
                                  <p:childTnLst>
                                    <p:set>
                                      <p:cBhvr>
                                        <p:cTn id="104" dur="1" fill="hold">
                                          <p:stCondLst>
                                            <p:cond delay="0"/>
                                          </p:stCondLst>
                                        </p:cTn>
                                        <p:tgtEl>
                                          <p:spTgt spid="166"/>
                                        </p:tgtEl>
                                        <p:attrNameLst>
                                          <p:attrName>style.visibility</p:attrName>
                                        </p:attrNameLst>
                                      </p:cBhvr>
                                      <p:to>
                                        <p:strVal val="visible"/>
                                      </p:to>
                                    </p:set>
                                    <p:animEffect transition="in" filter="wipe(left)">
                                      <p:cBhvr>
                                        <p:cTn id="105" dur="500"/>
                                        <p:tgtEl>
                                          <p:spTgt spid="166"/>
                                        </p:tgtEl>
                                      </p:cBhvr>
                                    </p:animEffect>
                                  </p:childTnLst>
                                </p:cTn>
                              </p:par>
                            </p:childTnLst>
                          </p:cTn>
                        </p:par>
                        <p:par>
                          <p:cTn id="106" fill="hold">
                            <p:stCondLst>
                              <p:cond delay="5000"/>
                            </p:stCondLst>
                            <p:childTnLst>
                              <p:par>
                                <p:cTn id="107" presetID="31" presetClass="entr" presetSubtype="0" fill="hold" grpId="0" nodeType="afterEffect">
                                  <p:stCondLst>
                                    <p:cond delay="0"/>
                                  </p:stCondLst>
                                  <p:childTnLst>
                                    <p:set>
                                      <p:cBhvr>
                                        <p:cTn id="108" dur="1" fill="hold">
                                          <p:stCondLst>
                                            <p:cond delay="0"/>
                                          </p:stCondLst>
                                        </p:cTn>
                                        <p:tgtEl>
                                          <p:spTgt spid="167"/>
                                        </p:tgtEl>
                                        <p:attrNameLst>
                                          <p:attrName>style.visibility</p:attrName>
                                        </p:attrNameLst>
                                      </p:cBhvr>
                                      <p:to>
                                        <p:strVal val="visible"/>
                                      </p:to>
                                    </p:set>
                                    <p:anim calcmode="lin" valueType="num">
                                      <p:cBhvr>
                                        <p:cTn id="109" dur="1000" fill="hold"/>
                                        <p:tgtEl>
                                          <p:spTgt spid="167"/>
                                        </p:tgtEl>
                                        <p:attrNameLst>
                                          <p:attrName>ppt_w</p:attrName>
                                        </p:attrNameLst>
                                      </p:cBhvr>
                                      <p:tavLst>
                                        <p:tav tm="0">
                                          <p:val>
                                            <p:fltVal val="0"/>
                                          </p:val>
                                        </p:tav>
                                        <p:tav tm="100000">
                                          <p:val>
                                            <p:strVal val="#ppt_w"/>
                                          </p:val>
                                        </p:tav>
                                      </p:tavLst>
                                    </p:anim>
                                    <p:anim calcmode="lin" valueType="num">
                                      <p:cBhvr>
                                        <p:cTn id="110" dur="1000" fill="hold"/>
                                        <p:tgtEl>
                                          <p:spTgt spid="167"/>
                                        </p:tgtEl>
                                        <p:attrNameLst>
                                          <p:attrName>ppt_h</p:attrName>
                                        </p:attrNameLst>
                                      </p:cBhvr>
                                      <p:tavLst>
                                        <p:tav tm="0">
                                          <p:val>
                                            <p:fltVal val="0"/>
                                          </p:val>
                                        </p:tav>
                                        <p:tav tm="100000">
                                          <p:val>
                                            <p:strVal val="#ppt_h"/>
                                          </p:val>
                                        </p:tav>
                                      </p:tavLst>
                                    </p:anim>
                                    <p:anim calcmode="lin" valueType="num">
                                      <p:cBhvr>
                                        <p:cTn id="111" dur="1000" fill="hold"/>
                                        <p:tgtEl>
                                          <p:spTgt spid="167"/>
                                        </p:tgtEl>
                                        <p:attrNameLst>
                                          <p:attrName>style.rotation</p:attrName>
                                        </p:attrNameLst>
                                      </p:cBhvr>
                                      <p:tavLst>
                                        <p:tav tm="0">
                                          <p:val>
                                            <p:fltVal val="90"/>
                                          </p:val>
                                        </p:tav>
                                        <p:tav tm="100000">
                                          <p:val>
                                            <p:fltVal val="0"/>
                                          </p:val>
                                        </p:tav>
                                      </p:tavLst>
                                    </p:anim>
                                    <p:animEffect transition="in" filter="fade">
                                      <p:cBhvr>
                                        <p:cTn id="112" dur="1000"/>
                                        <p:tgtEl>
                                          <p:spTgt spid="167"/>
                                        </p:tgtEl>
                                      </p:cBhvr>
                                    </p:animEffect>
                                  </p:childTnLst>
                                </p:cTn>
                              </p:par>
                            </p:childTnLst>
                          </p:cTn>
                        </p:par>
                        <p:par>
                          <p:cTn id="113" fill="hold">
                            <p:stCondLst>
                              <p:cond delay="6000"/>
                            </p:stCondLst>
                            <p:childTnLst>
                              <p:par>
                                <p:cTn id="114" presetID="22" presetClass="entr" presetSubtype="8" fill="hold" nodeType="afterEffect">
                                  <p:stCondLst>
                                    <p:cond delay="0"/>
                                  </p:stCondLst>
                                  <p:childTnLst>
                                    <p:set>
                                      <p:cBhvr>
                                        <p:cTn id="115" dur="1" fill="hold">
                                          <p:stCondLst>
                                            <p:cond delay="0"/>
                                          </p:stCondLst>
                                        </p:cTn>
                                        <p:tgtEl>
                                          <p:spTgt spid="150"/>
                                        </p:tgtEl>
                                        <p:attrNameLst>
                                          <p:attrName>style.visibility</p:attrName>
                                        </p:attrNameLst>
                                      </p:cBhvr>
                                      <p:to>
                                        <p:strVal val="visible"/>
                                      </p:to>
                                    </p:set>
                                    <p:animEffect transition="in" filter="wipe(left)">
                                      <p:cBhvr>
                                        <p:cTn id="116" dur="500"/>
                                        <p:tgtEl>
                                          <p:spTgt spid="150"/>
                                        </p:tgtEl>
                                      </p:cBhvr>
                                    </p:animEffect>
                                  </p:childTnLst>
                                </p:cTn>
                              </p:par>
                            </p:childTnLst>
                          </p:cTn>
                        </p:par>
                        <p:par>
                          <p:cTn id="117" fill="hold">
                            <p:stCondLst>
                              <p:cond delay="7000"/>
                            </p:stCondLst>
                            <p:childTnLst>
                              <p:par>
                                <p:cTn id="118" presetID="22" presetClass="entr" presetSubtype="8" fill="hold" grpId="0" nodeType="afterEffect">
                                  <p:stCondLst>
                                    <p:cond delay="0"/>
                                  </p:stCondLst>
                                  <p:childTnLst>
                                    <p:set>
                                      <p:cBhvr>
                                        <p:cTn id="119" dur="1" fill="hold">
                                          <p:stCondLst>
                                            <p:cond delay="0"/>
                                          </p:stCondLst>
                                        </p:cTn>
                                        <p:tgtEl>
                                          <p:spTgt spid="168"/>
                                        </p:tgtEl>
                                        <p:attrNameLst>
                                          <p:attrName>style.visibility</p:attrName>
                                        </p:attrNameLst>
                                      </p:cBhvr>
                                      <p:to>
                                        <p:strVal val="visible"/>
                                      </p:to>
                                    </p:set>
                                    <p:animEffect transition="in" filter="wipe(left)">
                                      <p:cBhvr>
                                        <p:cTn id="120" dur="500"/>
                                        <p:tgtEl>
                                          <p:spTgt spid="168"/>
                                        </p:tgtEl>
                                      </p:cBhvr>
                                    </p:animEffect>
                                  </p:childTnLst>
                                </p:cTn>
                              </p:par>
                            </p:childTnLst>
                          </p:cTn>
                        </p:par>
                        <p:par>
                          <p:cTn id="121" fill="hold">
                            <p:stCondLst>
                              <p:cond delay="7500"/>
                            </p:stCondLst>
                            <p:childTnLst>
                              <p:par>
                                <p:cTn id="122" presetID="31" presetClass="entr" presetSubtype="0" fill="hold" grpId="0" nodeType="afterEffect">
                                  <p:stCondLst>
                                    <p:cond delay="0"/>
                                  </p:stCondLst>
                                  <p:childTnLst>
                                    <p:set>
                                      <p:cBhvr>
                                        <p:cTn id="123" dur="1" fill="hold">
                                          <p:stCondLst>
                                            <p:cond delay="0"/>
                                          </p:stCondLst>
                                        </p:cTn>
                                        <p:tgtEl>
                                          <p:spTgt spid="169"/>
                                        </p:tgtEl>
                                        <p:attrNameLst>
                                          <p:attrName>style.visibility</p:attrName>
                                        </p:attrNameLst>
                                      </p:cBhvr>
                                      <p:to>
                                        <p:strVal val="visible"/>
                                      </p:to>
                                    </p:set>
                                    <p:anim calcmode="lin" valueType="num">
                                      <p:cBhvr>
                                        <p:cTn id="124" dur="1000" fill="hold"/>
                                        <p:tgtEl>
                                          <p:spTgt spid="169"/>
                                        </p:tgtEl>
                                        <p:attrNameLst>
                                          <p:attrName>ppt_w</p:attrName>
                                        </p:attrNameLst>
                                      </p:cBhvr>
                                      <p:tavLst>
                                        <p:tav tm="0">
                                          <p:val>
                                            <p:fltVal val="0"/>
                                          </p:val>
                                        </p:tav>
                                        <p:tav tm="100000">
                                          <p:val>
                                            <p:strVal val="#ppt_w"/>
                                          </p:val>
                                        </p:tav>
                                      </p:tavLst>
                                    </p:anim>
                                    <p:anim calcmode="lin" valueType="num">
                                      <p:cBhvr>
                                        <p:cTn id="125" dur="1000" fill="hold"/>
                                        <p:tgtEl>
                                          <p:spTgt spid="169"/>
                                        </p:tgtEl>
                                        <p:attrNameLst>
                                          <p:attrName>ppt_h</p:attrName>
                                        </p:attrNameLst>
                                      </p:cBhvr>
                                      <p:tavLst>
                                        <p:tav tm="0">
                                          <p:val>
                                            <p:fltVal val="0"/>
                                          </p:val>
                                        </p:tav>
                                        <p:tav tm="100000">
                                          <p:val>
                                            <p:strVal val="#ppt_h"/>
                                          </p:val>
                                        </p:tav>
                                      </p:tavLst>
                                    </p:anim>
                                    <p:anim calcmode="lin" valueType="num">
                                      <p:cBhvr>
                                        <p:cTn id="126" dur="1000" fill="hold"/>
                                        <p:tgtEl>
                                          <p:spTgt spid="169"/>
                                        </p:tgtEl>
                                        <p:attrNameLst>
                                          <p:attrName>style.rotation</p:attrName>
                                        </p:attrNameLst>
                                      </p:cBhvr>
                                      <p:tavLst>
                                        <p:tav tm="0">
                                          <p:val>
                                            <p:fltVal val="90"/>
                                          </p:val>
                                        </p:tav>
                                        <p:tav tm="100000">
                                          <p:val>
                                            <p:fltVal val="0"/>
                                          </p:val>
                                        </p:tav>
                                      </p:tavLst>
                                    </p:anim>
                                    <p:animEffect transition="in" filter="fade">
                                      <p:cBhvr>
                                        <p:cTn id="127" dur="1000"/>
                                        <p:tgtEl>
                                          <p:spTgt spid="169"/>
                                        </p:tgtEl>
                                      </p:cBhvr>
                                    </p:animEffect>
                                  </p:childTnLst>
                                </p:cTn>
                              </p:par>
                            </p:childTnLst>
                          </p:cTn>
                        </p:par>
                        <p:par>
                          <p:cTn id="128" fill="hold">
                            <p:stCondLst>
                              <p:cond delay="8500"/>
                            </p:stCondLst>
                            <p:childTnLst>
                              <p:par>
                                <p:cTn id="129" presetID="22" presetClass="entr" presetSubtype="8" fill="hold" nodeType="afterEffect">
                                  <p:stCondLst>
                                    <p:cond delay="0"/>
                                  </p:stCondLst>
                                  <p:childTnLst>
                                    <p:set>
                                      <p:cBhvr>
                                        <p:cTn id="130" dur="1" fill="hold">
                                          <p:stCondLst>
                                            <p:cond delay="0"/>
                                          </p:stCondLst>
                                        </p:cTn>
                                        <p:tgtEl>
                                          <p:spTgt spid="153"/>
                                        </p:tgtEl>
                                        <p:attrNameLst>
                                          <p:attrName>style.visibility</p:attrName>
                                        </p:attrNameLst>
                                      </p:cBhvr>
                                      <p:to>
                                        <p:strVal val="visible"/>
                                      </p:to>
                                    </p:set>
                                    <p:animEffect transition="in" filter="wipe(left)">
                                      <p:cBhvr>
                                        <p:cTn id="131" dur="500"/>
                                        <p:tgtEl>
                                          <p:spTgt spid="153"/>
                                        </p:tgtEl>
                                      </p:cBhvr>
                                    </p:animEffect>
                                  </p:childTnLst>
                                </p:cTn>
                              </p:par>
                            </p:childTnLst>
                          </p:cTn>
                        </p:par>
                        <p:par>
                          <p:cTn id="132" fill="hold">
                            <p:stCondLst>
                              <p:cond delay="9500"/>
                            </p:stCondLst>
                            <p:childTnLst>
                              <p:par>
                                <p:cTn id="133" presetID="22" presetClass="entr" presetSubtype="8" fill="hold" grpId="0" nodeType="afterEffect">
                                  <p:stCondLst>
                                    <p:cond delay="0"/>
                                  </p:stCondLst>
                                  <p:childTnLst>
                                    <p:set>
                                      <p:cBhvr>
                                        <p:cTn id="134" dur="1" fill="hold">
                                          <p:stCondLst>
                                            <p:cond delay="0"/>
                                          </p:stCondLst>
                                        </p:cTn>
                                        <p:tgtEl>
                                          <p:spTgt spid="171"/>
                                        </p:tgtEl>
                                        <p:attrNameLst>
                                          <p:attrName>style.visibility</p:attrName>
                                        </p:attrNameLst>
                                      </p:cBhvr>
                                      <p:to>
                                        <p:strVal val="visible"/>
                                      </p:to>
                                    </p:set>
                                    <p:animEffect transition="in" filter="wipe(left)">
                                      <p:cBhvr>
                                        <p:cTn id="135" dur="500"/>
                                        <p:tgtEl>
                                          <p:spTgt spid="171"/>
                                        </p:tgtEl>
                                      </p:cBhvr>
                                    </p:animEffect>
                                  </p:childTnLst>
                                </p:cTn>
                              </p:par>
                            </p:childTnLst>
                          </p:cTn>
                        </p:par>
                        <p:par>
                          <p:cTn id="136" fill="hold">
                            <p:stCondLst>
                              <p:cond delay="10000"/>
                            </p:stCondLst>
                            <p:childTnLst>
                              <p:par>
                                <p:cTn id="137" presetID="31" presetClass="entr" presetSubtype="0" fill="hold" grpId="0" nodeType="afterEffect">
                                  <p:stCondLst>
                                    <p:cond delay="0"/>
                                  </p:stCondLst>
                                  <p:childTnLst>
                                    <p:set>
                                      <p:cBhvr>
                                        <p:cTn id="138" dur="1" fill="hold">
                                          <p:stCondLst>
                                            <p:cond delay="0"/>
                                          </p:stCondLst>
                                        </p:cTn>
                                        <p:tgtEl>
                                          <p:spTgt spid="172"/>
                                        </p:tgtEl>
                                        <p:attrNameLst>
                                          <p:attrName>style.visibility</p:attrName>
                                        </p:attrNameLst>
                                      </p:cBhvr>
                                      <p:to>
                                        <p:strVal val="visible"/>
                                      </p:to>
                                    </p:set>
                                    <p:anim calcmode="lin" valueType="num">
                                      <p:cBhvr>
                                        <p:cTn id="139" dur="1000" fill="hold"/>
                                        <p:tgtEl>
                                          <p:spTgt spid="172"/>
                                        </p:tgtEl>
                                        <p:attrNameLst>
                                          <p:attrName>ppt_w</p:attrName>
                                        </p:attrNameLst>
                                      </p:cBhvr>
                                      <p:tavLst>
                                        <p:tav tm="0">
                                          <p:val>
                                            <p:fltVal val="0"/>
                                          </p:val>
                                        </p:tav>
                                        <p:tav tm="100000">
                                          <p:val>
                                            <p:strVal val="#ppt_w"/>
                                          </p:val>
                                        </p:tav>
                                      </p:tavLst>
                                    </p:anim>
                                    <p:anim calcmode="lin" valueType="num">
                                      <p:cBhvr>
                                        <p:cTn id="140" dur="1000" fill="hold"/>
                                        <p:tgtEl>
                                          <p:spTgt spid="172"/>
                                        </p:tgtEl>
                                        <p:attrNameLst>
                                          <p:attrName>ppt_h</p:attrName>
                                        </p:attrNameLst>
                                      </p:cBhvr>
                                      <p:tavLst>
                                        <p:tav tm="0">
                                          <p:val>
                                            <p:fltVal val="0"/>
                                          </p:val>
                                        </p:tav>
                                        <p:tav tm="100000">
                                          <p:val>
                                            <p:strVal val="#ppt_h"/>
                                          </p:val>
                                        </p:tav>
                                      </p:tavLst>
                                    </p:anim>
                                    <p:anim calcmode="lin" valueType="num">
                                      <p:cBhvr>
                                        <p:cTn id="141" dur="1000" fill="hold"/>
                                        <p:tgtEl>
                                          <p:spTgt spid="172"/>
                                        </p:tgtEl>
                                        <p:attrNameLst>
                                          <p:attrName>style.rotation</p:attrName>
                                        </p:attrNameLst>
                                      </p:cBhvr>
                                      <p:tavLst>
                                        <p:tav tm="0">
                                          <p:val>
                                            <p:fltVal val="90"/>
                                          </p:val>
                                        </p:tav>
                                        <p:tav tm="100000">
                                          <p:val>
                                            <p:fltVal val="0"/>
                                          </p:val>
                                        </p:tav>
                                      </p:tavLst>
                                    </p:anim>
                                    <p:animEffect transition="in" filter="fade">
                                      <p:cBhvr>
                                        <p:cTn id="142" dur="1000"/>
                                        <p:tgtEl>
                                          <p:spTgt spid="172"/>
                                        </p:tgtEl>
                                      </p:cBhvr>
                                    </p:animEffect>
                                  </p:childTnLst>
                                </p:cTn>
                              </p:par>
                            </p:childTnLst>
                          </p:cTn>
                        </p:par>
                        <p:par>
                          <p:cTn id="143" fill="hold">
                            <p:stCondLst>
                              <p:cond delay="11000"/>
                            </p:stCondLst>
                            <p:childTnLst>
                              <p:par>
                                <p:cTn id="144" presetID="22" presetClass="entr" presetSubtype="8" fill="hold" nodeType="afterEffect">
                                  <p:stCondLst>
                                    <p:cond delay="0"/>
                                  </p:stCondLst>
                                  <p:childTnLst>
                                    <p:set>
                                      <p:cBhvr>
                                        <p:cTn id="145" dur="1" fill="hold">
                                          <p:stCondLst>
                                            <p:cond delay="0"/>
                                          </p:stCondLst>
                                        </p:cTn>
                                        <p:tgtEl>
                                          <p:spTgt spid="156"/>
                                        </p:tgtEl>
                                        <p:attrNameLst>
                                          <p:attrName>style.visibility</p:attrName>
                                        </p:attrNameLst>
                                      </p:cBhvr>
                                      <p:to>
                                        <p:strVal val="visible"/>
                                      </p:to>
                                    </p:set>
                                    <p:animEffect transition="in" filter="wipe(left)">
                                      <p:cBhvr>
                                        <p:cTn id="146" dur="500"/>
                                        <p:tgtEl>
                                          <p:spTgt spid="156"/>
                                        </p:tgtEl>
                                      </p:cBhvr>
                                    </p:animEffect>
                                  </p:childTnLst>
                                </p:cTn>
                              </p:par>
                            </p:childTnLst>
                          </p:cTn>
                        </p:par>
                        <p:par>
                          <p:cTn id="147" fill="hold">
                            <p:stCondLst>
                              <p:cond delay="11500"/>
                            </p:stCondLst>
                            <p:childTnLst>
                              <p:par>
                                <p:cTn id="148" presetID="22" presetClass="entr" presetSubtype="8" fill="hold" grpId="0" nodeType="afterEffect">
                                  <p:stCondLst>
                                    <p:cond delay="0"/>
                                  </p:stCondLst>
                                  <p:childTnLst>
                                    <p:set>
                                      <p:cBhvr>
                                        <p:cTn id="149" dur="1" fill="hold">
                                          <p:stCondLst>
                                            <p:cond delay="0"/>
                                          </p:stCondLst>
                                        </p:cTn>
                                        <p:tgtEl>
                                          <p:spTgt spid="173"/>
                                        </p:tgtEl>
                                        <p:attrNameLst>
                                          <p:attrName>style.visibility</p:attrName>
                                        </p:attrNameLst>
                                      </p:cBhvr>
                                      <p:to>
                                        <p:strVal val="visible"/>
                                      </p:to>
                                    </p:set>
                                    <p:animEffect transition="in" filter="wipe(left)">
                                      <p:cBhvr>
                                        <p:cTn id="150" dur="500"/>
                                        <p:tgtEl>
                                          <p:spTgt spid="173"/>
                                        </p:tgtEl>
                                      </p:cBhvr>
                                    </p:animEffect>
                                  </p:childTnLst>
                                </p:cTn>
                              </p:par>
                            </p:childTnLst>
                          </p:cTn>
                        </p:par>
                        <p:par>
                          <p:cTn id="151" fill="hold">
                            <p:stCondLst>
                              <p:cond delay="12000"/>
                            </p:stCondLst>
                            <p:childTnLst>
                              <p:par>
                                <p:cTn id="152" presetID="31" presetClass="entr" presetSubtype="0" fill="hold" grpId="0" nodeType="afterEffect">
                                  <p:stCondLst>
                                    <p:cond delay="0"/>
                                  </p:stCondLst>
                                  <p:childTnLst>
                                    <p:set>
                                      <p:cBhvr>
                                        <p:cTn id="153" dur="1" fill="hold">
                                          <p:stCondLst>
                                            <p:cond delay="0"/>
                                          </p:stCondLst>
                                        </p:cTn>
                                        <p:tgtEl>
                                          <p:spTgt spid="174"/>
                                        </p:tgtEl>
                                        <p:attrNameLst>
                                          <p:attrName>style.visibility</p:attrName>
                                        </p:attrNameLst>
                                      </p:cBhvr>
                                      <p:to>
                                        <p:strVal val="visible"/>
                                      </p:to>
                                    </p:set>
                                    <p:anim calcmode="lin" valueType="num">
                                      <p:cBhvr>
                                        <p:cTn id="154" dur="1000" fill="hold"/>
                                        <p:tgtEl>
                                          <p:spTgt spid="174"/>
                                        </p:tgtEl>
                                        <p:attrNameLst>
                                          <p:attrName>ppt_w</p:attrName>
                                        </p:attrNameLst>
                                      </p:cBhvr>
                                      <p:tavLst>
                                        <p:tav tm="0">
                                          <p:val>
                                            <p:fltVal val="0"/>
                                          </p:val>
                                        </p:tav>
                                        <p:tav tm="100000">
                                          <p:val>
                                            <p:strVal val="#ppt_w"/>
                                          </p:val>
                                        </p:tav>
                                      </p:tavLst>
                                    </p:anim>
                                    <p:anim calcmode="lin" valueType="num">
                                      <p:cBhvr>
                                        <p:cTn id="155" dur="1000" fill="hold"/>
                                        <p:tgtEl>
                                          <p:spTgt spid="174"/>
                                        </p:tgtEl>
                                        <p:attrNameLst>
                                          <p:attrName>ppt_h</p:attrName>
                                        </p:attrNameLst>
                                      </p:cBhvr>
                                      <p:tavLst>
                                        <p:tav tm="0">
                                          <p:val>
                                            <p:fltVal val="0"/>
                                          </p:val>
                                        </p:tav>
                                        <p:tav tm="100000">
                                          <p:val>
                                            <p:strVal val="#ppt_h"/>
                                          </p:val>
                                        </p:tav>
                                      </p:tavLst>
                                    </p:anim>
                                    <p:anim calcmode="lin" valueType="num">
                                      <p:cBhvr>
                                        <p:cTn id="156" dur="1000" fill="hold"/>
                                        <p:tgtEl>
                                          <p:spTgt spid="174"/>
                                        </p:tgtEl>
                                        <p:attrNameLst>
                                          <p:attrName>style.rotation</p:attrName>
                                        </p:attrNameLst>
                                      </p:cBhvr>
                                      <p:tavLst>
                                        <p:tav tm="0">
                                          <p:val>
                                            <p:fltVal val="90"/>
                                          </p:val>
                                        </p:tav>
                                        <p:tav tm="100000">
                                          <p:val>
                                            <p:fltVal val="0"/>
                                          </p:val>
                                        </p:tav>
                                      </p:tavLst>
                                    </p:anim>
                                    <p:animEffect transition="in" filter="fade">
                                      <p:cBhvr>
                                        <p:cTn id="157" dur="1000"/>
                                        <p:tgtEl>
                                          <p:spTgt spid="174"/>
                                        </p:tgtEl>
                                      </p:cBhvr>
                                    </p:animEffect>
                                  </p:childTnLst>
                                </p:cTn>
                              </p:par>
                            </p:childTnLst>
                          </p:cTn>
                        </p:par>
                        <p:par>
                          <p:cTn id="158" fill="hold">
                            <p:stCondLst>
                              <p:cond delay="13000"/>
                            </p:stCondLst>
                            <p:childTnLst>
                              <p:par>
                                <p:cTn id="159" presetID="22" presetClass="entr" presetSubtype="8" fill="hold" nodeType="after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3" grpId="0" animBg="1"/>
      <p:bldP spid="144" grpId="0"/>
      <p:bldP spid="148" grpId="0" animBg="1"/>
      <p:bldP spid="149" grpId="0" animBg="1"/>
      <p:bldP spid="166" grpId="0" animBg="1"/>
      <p:bldP spid="167" grpId="0" animBg="1"/>
      <p:bldP spid="168" grpId="0" animBg="1"/>
      <p:bldP spid="169" grpId="0" animBg="1"/>
      <p:bldP spid="171" grpId="0" animBg="1"/>
      <p:bldP spid="172" grpId="0" animBg="1"/>
      <p:bldP spid="173" grpId="0" animBg="1"/>
      <p:bldP spid="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à coins arrondis 258"/>
          <p:cNvSpPr/>
          <p:nvPr/>
        </p:nvSpPr>
        <p:spPr>
          <a:xfrm>
            <a:off x="3347864" y="1759260"/>
            <a:ext cx="5007113" cy="466241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oupe 3"/>
          <p:cNvGrpSpPr/>
          <p:nvPr/>
        </p:nvGrpSpPr>
        <p:grpSpPr>
          <a:xfrm>
            <a:off x="1551922" y="679140"/>
            <a:ext cx="7353606" cy="5995628"/>
            <a:chOff x="1551922" y="679140"/>
            <a:chExt cx="7353606" cy="5995628"/>
          </a:xfrm>
        </p:grpSpPr>
        <p:sp>
          <p:nvSpPr>
            <p:cNvPr id="5" name="Line 9"/>
            <p:cNvSpPr>
              <a:spLocks noChangeShapeType="1"/>
            </p:cNvSpPr>
            <p:nvPr/>
          </p:nvSpPr>
          <p:spPr bwMode="auto">
            <a:xfrm>
              <a:off x="2521260" y="1219200"/>
              <a:ext cx="6384268" cy="0"/>
            </a:xfrm>
            <a:prstGeom prst="line">
              <a:avLst/>
            </a:prstGeom>
            <a:noFill/>
            <a:ln w="38100">
              <a:solidFill>
                <a:srgbClr val="333399"/>
              </a:solidFill>
              <a:round/>
              <a:headEnd/>
              <a:tailEnd/>
            </a:ln>
            <a:effectLst/>
          </p:spPr>
          <p:txBody>
            <a:bodyPr/>
            <a:lstStyle/>
            <a:p>
              <a:endParaRPr lang="fr-FR" dirty="0"/>
            </a:p>
          </p:txBody>
        </p:sp>
        <p:sp>
          <p:nvSpPr>
            <p:cNvPr id="6" name="Line 8"/>
            <p:cNvSpPr>
              <a:spLocks noChangeShapeType="1"/>
            </p:cNvSpPr>
            <p:nvPr/>
          </p:nvSpPr>
          <p:spPr bwMode="auto">
            <a:xfrm>
              <a:off x="1981200" y="1759260"/>
              <a:ext cx="0" cy="4915508"/>
            </a:xfrm>
            <a:prstGeom prst="line">
              <a:avLst/>
            </a:prstGeom>
            <a:noFill/>
            <a:ln w="38100">
              <a:solidFill>
                <a:srgbClr val="333399"/>
              </a:solidFill>
              <a:round/>
              <a:headEnd/>
              <a:tailEnd/>
            </a:ln>
            <a:effectLst/>
          </p:spPr>
          <p:txBody>
            <a:bodyPr/>
            <a:lstStyle/>
            <a:p>
              <a:endParaRPr lang="fr-FR" dirty="0"/>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922" y="679140"/>
              <a:ext cx="858556" cy="1080120"/>
            </a:xfrm>
            <a:prstGeom prst="rect">
              <a:avLst/>
            </a:prstGeom>
          </p:spPr>
        </p:pic>
      </p:grpSp>
      <p:sp>
        <p:nvSpPr>
          <p:cNvPr id="10" name="AutoShape 7"/>
          <p:cNvSpPr>
            <a:spLocks noChangeArrowheads="1"/>
          </p:cNvSpPr>
          <p:nvPr/>
        </p:nvSpPr>
        <p:spPr bwMode="gray">
          <a:xfrm>
            <a:off x="336550" y="2852936"/>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Objectifs à atteindre</a:t>
            </a:r>
            <a:endParaRPr lang="fr-FR" sz="1100" b="1" dirty="0">
              <a:solidFill>
                <a:schemeClr val="bg1">
                  <a:lumMod val="65000"/>
                </a:schemeClr>
              </a:solidFill>
            </a:endParaRPr>
          </a:p>
        </p:txBody>
      </p:sp>
      <p:sp>
        <p:nvSpPr>
          <p:cNvPr id="11" name="AutoShape 8"/>
          <p:cNvSpPr>
            <a:spLocks noChangeArrowheads="1"/>
          </p:cNvSpPr>
          <p:nvPr/>
        </p:nvSpPr>
        <p:spPr bwMode="gray">
          <a:xfrm>
            <a:off x="304800" y="1840880"/>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Introduction  </a:t>
            </a:r>
            <a:endParaRPr lang="fr-FR" sz="1100" b="1" dirty="0">
              <a:solidFill>
                <a:schemeClr val="bg1">
                  <a:lumMod val="65000"/>
                </a:schemeClr>
              </a:solidFill>
            </a:endParaRPr>
          </a:p>
        </p:txBody>
      </p:sp>
      <p:sp>
        <p:nvSpPr>
          <p:cNvPr id="12"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Etude de l’existant</a:t>
            </a:r>
            <a:endParaRPr lang="fr-FR" sz="1100" b="1" dirty="0">
              <a:solidFill>
                <a:schemeClr val="bg1">
                  <a:lumMod val="65000"/>
                </a:schemeClr>
              </a:solidFill>
            </a:endParaRPr>
          </a:p>
        </p:txBody>
      </p:sp>
      <p:sp>
        <p:nvSpPr>
          <p:cNvPr id="13" name="AutoShape 10"/>
          <p:cNvSpPr>
            <a:spLocks noChangeArrowheads="1"/>
          </p:cNvSpPr>
          <p:nvPr/>
        </p:nvSpPr>
        <p:spPr bwMode="gray">
          <a:xfrm>
            <a:off x="317500" y="3383211"/>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chemeClr val="accent1">
                    <a:lumMod val="50000"/>
                  </a:schemeClr>
                </a:solidFill>
                <a:latin typeface="Cambria Math" pitchFamily="18" charset="0"/>
                <a:ea typeface="Cambria Math" pitchFamily="18" charset="0"/>
              </a:rPr>
              <a:t>Spécification des </a:t>
            </a:r>
          </a:p>
          <a:p>
            <a:pPr eaLnBrk="0" hangingPunct="0"/>
            <a:r>
              <a:rPr lang="fr-FR" sz="1400" b="1" dirty="0" smtClean="0">
                <a:solidFill>
                  <a:schemeClr val="accent1">
                    <a:lumMod val="50000"/>
                  </a:schemeClr>
                </a:solidFill>
                <a:latin typeface="Cambria Math" pitchFamily="18" charset="0"/>
                <a:ea typeface="Cambria Math" pitchFamily="18" charset="0"/>
              </a:rPr>
              <a:t>besoins  </a:t>
            </a:r>
            <a:endParaRPr lang="fr-FR" sz="1400" b="1" dirty="0">
              <a:solidFill>
                <a:schemeClr val="accent1">
                  <a:lumMod val="50000"/>
                </a:schemeClr>
              </a:solidFill>
              <a:latin typeface="Cambria Math" pitchFamily="18" charset="0"/>
              <a:ea typeface="Cambria Math" pitchFamily="18" charset="0"/>
            </a:endParaRPr>
          </a:p>
        </p:txBody>
      </p:sp>
      <p:grpSp>
        <p:nvGrpSpPr>
          <p:cNvPr id="14" name="Group 11"/>
          <p:cNvGrpSpPr>
            <a:grpSpLocks/>
          </p:cNvGrpSpPr>
          <p:nvPr/>
        </p:nvGrpSpPr>
        <p:grpSpPr bwMode="auto">
          <a:xfrm>
            <a:off x="0" y="3472111"/>
            <a:ext cx="381000" cy="381000"/>
            <a:chOff x="2078" y="1680"/>
            <a:chExt cx="1615" cy="1615"/>
          </a:xfrm>
        </p:grpSpPr>
        <p:sp>
          <p:nvSpPr>
            <p:cNvPr id="1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21" name="Group 32"/>
          <p:cNvGrpSpPr>
            <a:grpSpLocks/>
          </p:cNvGrpSpPr>
          <p:nvPr/>
        </p:nvGrpSpPr>
        <p:grpSpPr bwMode="auto">
          <a:xfrm>
            <a:off x="0" y="2959299"/>
            <a:ext cx="381000" cy="381000"/>
            <a:chOff x="2078" y="1680"/>
            <a:chExt cx="1615" cy="1615"/>
          </a:xfrm>
        </p:grpSpPr>
        <p:sp>
          <p:nvSpPr>
            <p:cNvPr id="2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8" name="AutoShape 6"/>
          <p:cNvSpPr>
            <a:spLocks noChangeArrowheads="1"/>
          </p:cNvSpPr>
          <p:nvPr/>
        </p:nvSpPr>
        <p:spPr bwMode="gray">
          <a:xfrm>
            <a:off x="304800" y="3919736"/>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Analyse</a:t>
            </a:r>
            <a:endParaRPr lang="fr-FR" sz="1100" b="1" dirty="0">
              <a:solidFill>
                <a:schemeClr val="bg1">
                  <a:lumMod val="65000"/>
                </a:schemeClr>
              </a:solidFill>
            </a:endParaRPr>
          </a:p>
        </p:txBody>
      </p:sp>
      <p:sp>
        <p:nvSpPr>
          <p:cNvPr id="29" name="AutoShape 6"/>
          <p:cNvSpPr>
            <a:spLocks noChangeArrowheads="1"/>
          </p:cNvSpPr>
          <p:nvPr/>
        </p:nvSpPr>
        <p:spPr bwMode="gray">
          <a:xfrm>
            <a:off x="304800" y="4995093"/>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Réalisation</a:t>
            </a:r>
            <a:endParaRPr lang="fr-FR" sz="1100" b="1" dirty="0">
              <a:solidFill>
                <a:schemeClr val="bg1">
                  <a:lumMod val="65000"/>
                </a:schemeClr>
              </a:solidFill>
            </a:endParaRPr>
          </a:p>
        </p:txBody>
      </p:sp>
      <p:grpSp>
        <p:nvGrpSpPr>
          <p:cNvPr id="30" name="Group 32"/>
          <p:cNvGrpSpPr>
            <a:grpSpLocks/>
          </p:cNvGrpSpPr>
          <p:nvPr/>
        </p:nvGrpSpPr>
        <p:grpSpPr bwMode="auto">
          <a:xfrm>
            <a:off x="0" y="2438400"/>
            <a:ext cx="381000" cy="381000"/>
            <a:chOff x="2078" y="1680"/>
            <a:chExt cx="1615" cy="1615"/>
          </a:xfrm>
        </p:grpSpPr>
        <p:sp>
          <p:nvSpPr>
            <p:cNvPr id="3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7" name="Group 32"/>
          <p:cNvGrpSpPr>
            <a:grpSpLocks/>
          </p:cNvGrpSpPr>
          <p:nvPr/>
        </p:nvGrpSpPr>
        <p:grpSpPr bwMode="auto">
          <a:xfrm>
            <a:off x="0" y="1947243"/>
            <a:ext cx="381000" cy="381000"/>
            <a:chOff x="2078" y="1680"/>
            <a:chExt cx="1615" cy="1615"/>
          </a:xfrm>
        </p:grpSpPr>
        <p:sp>
          <p:nvSpPr>
            <p:cNvPr id="3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1" name="Group 32"/>
          <p:cNvGrpSpPr>
            <a:grpSpLocks/>
          </p:cNvGrpSpPr>
          <p:nvPr/>
        </p:nvGrpSpPr>
        <p:grpSpPr bwMode="auto">
          <a:xfrm>
            <a:off x="0" y="4026099"/>
            <a:ext cx="381000" cy="381000"/>
            <a:chOff x="2078" y="1680"/>
            <a:chExt cx="1615" cy="1615"/>
          </a:xfrm>
        </p:grpSpPr>
        <p:sp>
          <p:nvSpPr>
            <p:cNvPr id="5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8" name="Group 32"/>
          <p:cNvGrpSpPr>
            <a:grpSpLocks/>
          </p:cNvGrpSpPr>
          <p:nvPr/>
        </p:nvGrpSpPr>
        <p:grpSpPr bwMode="auto">
          <a:xfrm>
            <a:off x="0" y="5101456"/>
            <a:ext cx="381000" cy="381000"/>
            <a:chOff x="2078" y="1680"/>
            <a:chExt cx="1615" cy="1615"/>
          </a:xfrm>
        </p:grpSpPr>
        <p:sp>
          <p:nvSpPr>
            <p:cNvPr id="5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6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5" name="AutoShape 6"/>
          <p:cNvSpPr>
            <a:spLocks noChangeArrowheads="1"/>
          </p:cNvSpPr>
          <p:nvPr/>
        </p:nvSpPr>
        <p:spPr bwMode="gray">
          <a:xfrm>
            <a:off x="311150" y="5513288"/>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Conclusion et </a:t>
            </a:r>
          </a:p>
          <a:p>
            <a:pPr eaLnBrk="0" hangingPunct="0"/>
            <a:r>
              <a:rPr lang="fr-FR" sz="1100" b="1" dirty="0">
                <a:solidFill>
                  <a:schemeClr val="bg1">
                    <a:lumMod val="65000"/>
                  </a:schemeClr>
                </a:solidFill>
              </a:rPr>
              <a:t>p</a:t>
            </a:r>
            <a:r>
              <a:rPr lang="fr-FR" sz="1100" b="1" dirty="0" smtClean="0">
                <a:solidFill>
                  <a:schemeClr val="bg1">
                    <a:lumMod val="65000"/>
                  </a:schemeClr>
                </a:solidFill>
              </a:rPr>
              <a:t>erspectives </a:t>
            </a:r>
            <a:endParaRPr lang="fr-FR" sz="1100" b="1" dirty="0">
              <a:solidFill>
                <a:schemeClr val="bg1">
                  <a:lumMod val="65000"/>
                </a:schemeClr>
              </a:solidFill>
            </a:endParaRPr>
          </a:p>
        </p:txBody>
      </p:sp>
      <p:grpSp>
        <p:nvGrpSpPr>
          <p:cNvPr id="66" name="Group 32"/>
          <p:cNvGrpSpPr>
            <a:grpSpLocks/>
          </p:cNvGrpSpPr>
          <p:nvPr/>
        </p:nvGrpSpPr>
        <p:grpSpPr bwMode="auto">
          <a:xfrm>
            <a:off x="6350" y="5619651"/>
            <a:ext cx="381000" cy="381000"/>
            <a:chOff x="2078" y="1680"/>
            <a:chExt cx="1615" cy="1615"/>
          </a:xfrm>
        </p:grpSpPr>
        <p:sp>
          <p:nvSpPr>
            <p:cNvPr id="6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7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73" name="AutoShape 10"/>
          <p:cNvSpPr>
            <a:spLocks noChangeArrowheads="1"/>
          </p:cNvSpPr>
          <p:nvPr/>
        </p:nvSpPr>
        <p:spPr bwMode="gray">
          <a:xfrm>
            <a:off x="3236292" y="609600"/>
            <a:ext cx="4864100" cy="5080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400" b="1" dirty="0" smtClean="0">
                <a:solidFill>
                  <a:schemeClr val="tx2"/>
                </a:solidFill>
                <a:latin typeface="Cambria Math" pitchFamily="18" charset="0"/>
                <a:ea typeface="Cambria Math" pitchFamily="18" charset="0"/>
              </a:rPr>
              <a:t>Spécification des besoins   </a:t>
            </a:r>
            <a:endParaRPr lang="fr-FR" sz="2400" b="1" dirty="0">
              <a:solidFill>
                <a:schemeClr val="tx2"/>
              </a:solidFill>
              <a:latin typeface="Cambria Math" pitchFamily="18" charset="0"/>
              <a:ea typeface="Cambria Math" pitchFamily="18" charset="0"/>
            </a:endParaRPr>
          </a:p>
        </p:txBody>
      </p:sp>
      <p:grpSp>
        <p:nvGrpSpPr>
          <p:cNvPr id="74" name="Group 11"/>
          <p:cNvGrpSpPr>
            <a:grpSpLocks/>
          </p:cNvGrpSpPr>
          <p:nvPr/>
        </p:nvGrpSpPr>
        <p:grpSpPr bwMode="auto">
          <a:xfrm>
            <a:off x="2842592" y="698500"/>
            <a:ext cx="381000" cy="381000"/>
            <a:chOff x="2078" y="1680"/>
            <a:chExt cx="1615" cy="1615"/>
          </a:xfrm>
        </p:grpSpPr>
        <p:sp>
          <p:nvSpPr>
            <p:cNvPr id="7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7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281" name="Groupe 280"/>
          <p:cNvGrpSpPr/>
          <p:nvPr/>
        </p:nvGrpSpPr>
        <p:grpSpPr>
          <a:xfrm>
            <a:off x="2201440" y="2462767"/>
            <a:ext cx="1055537" cy="807507"/>
            <a:chOff x="-6182" y="2288404"/>
            <a:chExt cx="1636604" cy="1244597"/>
          </a:xfrm>
        </p:grpSpPr>
        <p:grpSp>
          <p:nvGrpSpPr>
            <p:cNvPr id="391" name="Groupe 390"/>
            <p:cNvGrpSpPr/>
            <p:nvPr/>
          </p:nvGrpSpPr>
          <p:grpSpPr>
            <a:xfrm>
              <a:off x="704108" y="2288404"/>
              <a:ext cx="216024" cy="841032"/>
              <a:chOff x="539552" y="2420888"/>
              <a:chExt cx="288032" cy="1057056"/>
            </a:xfrm>
          </p:grpSpPr>
          <p:sp>
            <p:nvSpPr>
              <p:cNvPr id="393" name="Ellipse 392"/>
              <p:cNvSpPr/>
              <p:nvPr/>
            </p:nvSpPr>
            <p:spPr>
              <a:xfrm>
                <a:off x="539552" y="2420888"/>
                <a:ext cx="288032" cy="3600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4" name="Connecteur droit 393"/>
              <p:cNvCxnSpPr>
                <a:stCxn id="393" idx="4"/>
              </p:cNvCxnSpPr>
              <p:nvPr/>
            </p:nvCxnSpPr>
            <p:spPr>
              <a:xfrm>
                <a:off x="683568" y="2780928"/>
                <a:ext cx="0" cy="5040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5" name="Connecteur droit 394"/>
              <p:cNvCxnSpPr/>
              <p:nvPr/>
            </p:nvCxnSpPr>
            <p:spPr>
              <a:xfrm>
                <a:off x="539552" y="3032956"/>
                <a:ext cx="2880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6" name="Connecteur droit 395"/>
              <p:cNvCxnSpPr/>
              <p:nvPr/>
            </p:nvCxnSpPr>
            <p:spPr>
              <a:xfrm flipH="1">
                <a:off x="539552"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7" name="Connecteur droit 396"/>
              <p:cNvCxnSpPr/>
              <p:nvPr/>
            </p:nvCxnSpPr>
            <p:spPr>
              <a:xfrm>
                <a:off x="683568"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92" name="ZoneTexte 391"/>
            <p:cNvSpPr txBox="1"/>
            <p:nvPr/>
          </p:nvSpPr>
          <p:spPr>
            <a:xfrm>
              <a:off x="-6182" y="3243809"/>
              <a:ext cx="1636604" cy="289192"/>
            </a:xfrm>
            <a:prstGeom prst="rect">
              <a:avLst/>
            </a:prstGeom>
            <a:noFill/>
          </p:spPr>
          <p:txBody>
            <a:bodyPr wrap="square" rtlCol="0">
              <a:spAutoFit/>
            </a:bodyPr>
            <a:lstStyle/>
            <a:p>
              <a:pPr algn="ctr"/>
              <a:r>
                <a:rPr lang="fr-FR" sz="1000" b="1" dirty="0" smtClean="0"/>
                <a:t>Utilisateur</a:t>
              </a:r>
            </a:p>
          </p:txBody>
        </p:sp>
      </p:grpSp>
      <p:grpSp>
        <p:nvGrpSpPr>
          <p:cNvPr id="282" name="Groupe 281"/>
          <p:cNvGrpSpPr/>
          <p:nvPr/>
        </p:nvGrpSpPr>
        <p:grpSpPr>
          <a:xfrm>
            <a:off x="2527337" y="3700676"/>
            <a:ext cx="975570" cy="1032675"/>
            <a:chOff x="120271" y="3949766"/>
            <a:chExt cx="1575823" cy="1305585"/>
          </a:xfrm>
        </p:grpSpPr>
        <p:grpSp>
          <p:nvGrpSpPr>
            <p:cNvPr id="384" name="Groupe 383"/>
            <p:cNvGrpSpPr/>
            <p:nvPr/>
          </p:nvGrpSpPr>
          <p:grpSpPr>
            <a:xfrm>
              <a:off x="783518" y="3949766"/>
              <a:ext cx="216024" cy="841032"/>
              <a:chOff x="539552" y="2420888"/>
              <a:chExt cx="288032" cy="1057056"/>
            </a:xfrm>
          </p:grpSpPr>
          <p:sp>
            <p:nvSpPr>
              <p:cNvPr id="386" name="Ellipse 385"/>
              <p:cNvSpPr/>
              <p:nvPr/>
            </p:nvSpPr>
            <p:spPr>
              <a:xfrm>
                <a:off x="539552" y="2420888"/>
                <a:ext cx="288032" cy="3600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7" name="Connecteur droit 386"/>
              <p:cNvCxnSpPr>
                <a:stCxn id="386" idx="4"/>
              </p:cNvCxnSpPr>
              <p:nvPr/>
            </p:nvCxnSpPr>
            <p:spPr>
              <a:xfrm>
                <a:off x="683568" y="2780928"/>
                <a:ext cx="0" cy="5040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8" name="Connecteur droit 387"/>
              <p:cNvCxnSpPr/>
              <p:nvPr/>
            </p:nvCxnSpPr>
            <p:spPr>
              <a:xfrm>
                <a:off x="539552" y="3032956"/>
                <a:ext cx="2880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9" name="Connecteur droit 388"/>
              <p:cNvCxnSpPr/>
              <p:nvPr/>
            </p:nvCxnSpPr>
            <p:spPr>
              <a:xfrm flipH="1">
                <a:off x="539552"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0" name="Connecteur droit 389"/>
              <p:cNvCxnSpPr/>
              <p:nvPr/>
            </p:nvCxnSpPr>
            <p:spPr>
              <a:xfrm>
                <a:off x="683568"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85" name="ZoneTexte 384"/>
            <p:cNvSpPr txBox="1"/>
            <p:nvPr/>
          </p:nvSpPr>
          <p:spPr>
            <a:xfrm>
              <a:off x="120271" y="4804211"/>
              <a:ext cx="1575823" cy="451140"/>
            </a:xfrm>
            <a:prstGeom prst="rect">
              <a:avLst/>
            </a:prstGeom>
            <a:noFill/>
          </p:spPr>
          <p:txBody>
            <a:bodyPr wrap="square" rtlCol="0">
              <a:spAutoFit/>
            </a:bodyPr>
            <a:lstStyle/>
            <a:p>
              <a:pPr algn="ctr"/>
              <a:r>
                <a:rPr lang="fr-FR" sz="1000" b="1" dirty="0" smtClean="0"/>
                <a:t>Demandeur de service</a:t>
              </a:r>
              <a:endParaRPr lang="fr-FR" sz="1000" b="1" dirty="0"/>
            </a:p>
          </p:txBody>
        </p:sp>
      </p:grpSp>
      <p:sp>
        <p:nvSpPr>
          <p:cNvPr id="540" name="AutoShape 10"/>
          <p:cNvSpPr>
            <a:spLocks noChangeArrowheads="1"/>
          </p:cNvSpPr>
          <p:nvPr/>
        </p:nvSpPr>
        <p:spPr bwMode="gray">
          <a:xfrm>
            <a:off x="2535010" y="1371600"/>
            <a:ext cx="2378164" cy="304800"/>
          </a:xfrm>
          <a:prstGeom prst="roundRect">
            <a:avLst>
              <a:gd name="adj" fmla="val 50000"/>
            </a:avLst>
          </a:prstGeom>
          <a:noFill/>
          <a:ln w="28575" algn="ctr">
            <a:solidFill>
              <a:schemeClr val="accent1"/>
            </a:solidFill>
            <a:round/>
            <a:headEnd/>
            <a:tailEnd/>
          </a:ln>
          <a:effec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200" b="1" kern="0" dirty="0" smtClean="0">
                <a:ln w="11430"/>
                <a:solidFill>
                  <a:srgbClr val="112E58"/>
                </a:solidFill>
                <a:effectLst>
                  <a:outerShdw blurRad="50800" dist="39000" dir="5460000" algn="tl">
                    <a:srgbClr val="000000">
                      <a:alpha val="38000"/>
                    </a:srgbClr>
                  </a:outerShdw>
                </a:effectLst>
                <a:latin typeface="Cambria Math" pitchFamily="18" charset="0"/>
                <a:ea typeface="Cambria Math" pitchFamily="18" charset="0"/>
              </a:rPr>
              <a:t>Diagramme de cas d’utilisation </a:t>
            </a:r>
            <a:endParaRPr lang="fr-FR" sz="1200" b="1" dirty="0">
              <a:solidFill>
                <a:schemeClr val="tx2"/>
              </a:solidFill>
              <a:latin typeface="Cambria Math" pitchFamily="18" charset="0"/>
              <a:ea typeface="Cambria Math" pitchFamily="18" charset="0"/>
            </a:endParaRPr>
          </a:p>
        </p:txBody>
      </p:sp>
      <p:sp>
        <p:nvSpPr>
          <p:cNvPr id="198" name="Ruban courbé vers le bas 197"/>
          <p:cNvSpPr/>
          <p:nvPr/>
        </p:nvSpPr>
        <p:spPr>
          <a:xfrm>
            <a:off x="387350" y="6177998"/>
            <a:ext cx="1232322" cy="487363"/>
          </a:xfrm>
          <a:prstGeom prst="ellipseRibb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lumMod val="95000"/>
                    <a:lumOff val="5000"/>
                  </a:schemeClr>
                </a:solidFill>
              </a:rPr>
              <a:t>9/18</a:t>
            </a:r>
            <a:endParaRPr lang="fr-FR" sz="1200" b="1" dirty="0">
              <a:solidFill>
                <a:schemeClr val="tx1">
                  <a:lumMod val="95000"/>
                  <a:lumOff val="5000"/>
                </a:schemeClr>
              </a:solidFill>
            </a:endParaRPr>
          </a:p>
        </p:txBody>
      </p:sp>
      <p:sp>
        <p:nvSpPr>
          <p:cNvPr id="199" name="Ellipse 198"/>
          <p:cNvSpPr/>
          <p:nvPr/>
        </p:nvSpPr>
        <p:spPr>
          <a:xfrm>
            <a:off x="3644304" y="2561716"/>
            <a:ext cx="1572278"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Contacter un </a:t>
            </a:r>
            <a:r>
              <a:rPr lang="fr-FR" sz="1050" b="1" dirty="0" smtClean="0">
                <a:solidFill>
                  <a:schemeClr val="tx1"/>
                </a:solidFill>
              </a:rPr>
              <a:t>administrateur</a:t>
            </a:r>
            <a:endParaRPr lang="fr-FR" sz="1050" b="1" dirty="0">
              <a:solidFill>
                <a:schemeClr val="tx1"/>
              </a:solidFill>
            </a:endParaRPr>
          </a:p>
        </p:txBody>
      </p:sp>
      <p:grpSp>
        <p:nvGrpSpPr>
          <p:cNvPr id="200" name="Groupe 199"/>
          <p:cNvGrpSpPr/>
          <p:nvPr/>
        </p:nvGrpSpPr>
        <p:grpSpPr>
          <a:xfrm>
            <a:off x="1979712" y="4149080"/>
            <a:ext cx="975768" cy="1010269"/>
            <a:chOff x="120271" y="3949766"/>
            <a:chExt cx="1575823" cy="1305585"/>
          </a:xfrm>
        </p:grpSpPr>
        <p:grpSp>
          <p:nvGrpSpPr>
            <p:cNvPr id="201" name="Groupe 200"/>
            <p:cNvGrpSpPr/>
            <p:nvPr/>
          </p:nvGrpSpPr>
          <p:grpSpPr>
            <a:xfrm>
              <a:off x="783518" y="3949766"/>
              <a:ext cx="216024" cy="841032"/>
              <a:chOff x="539552" y="2420888"/>
              <a:chExt cx="288032" cy="1057056"/>
            </a:xfrm>
          </p:grpSpPr>
          <p:sp>
            <p:nvSpPr>
              <p:cNvPr id="203" name="Ellipse 202"/>
              <p:cNvSpPr/>
              <p:nvPr/>
            </p:nvSpPr>
            <p:spPr>
              <a:xfrm>
                <a:off x="539552" y="2420888"/>
                <a:ext cx="288032" cy="3600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4" name="Connecteur droit 203"/>
              <p:cNvCxnSpPr>
                <a:stCxn id="203" idx="4"/>
              </p:cNvCxnSpPr>
              <p:nvPr/>
            </p:nvCxnSpPr>
            <p:spPr>
              <a:xfrm>
                <a:off x="683568" y="2780928"/>
                <a:ext cx="0" cy="5040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a:xfrm>
                <a:off x="539552" y="2924208"/>
                <a:ext cx="2880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a:xfrm flipH="1">
                <a:off x="539552"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7" name="Connecteur droit 206"/>
              <p:cNvCxnSpPr/>
              <p:nvPr/>
            </p:nvCxnSpPr>
            <p:spPr>
              <a:xfrm>
                <a:off x="683568"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02" name="ZoneTexte 201"/>
            <p:cNvSpPr txBox="1"/>
            <p:nvPr/>
          </p:nvSpPr>
          <p:spPr>
            <a:xfrm>
              <a:off x="120271" y="4804211"/>
              <a:ext cx="1575823" cy="451140"/>
            </a:xfrm>
            <a:prstGeom prst="rect">
              <a:avLst/>
            </a:prstGeom>
            <a:noFill/>
          </p:spPr>
          <p:txBody>
            <a:bodyPr wrap="square" rtlCol="0">
              <a:spAutoFit/>
            </a:bodyPr>
            <a:lstStyle/>
            <a:p>
              <a:pPr algn="ctr"/>
              <a:r>
                <a:rPr lang="fr-FR" sz="1000" b="1" dirty="0" smtClean="0"/>
                <a:t>Fournisseur de service</a:t>
              </a:r>
            </a:p>
          </p:txBody>
        </p:sp>
      </p:grpSp>
      <p:cxnSp>
        <p:nvCxnSpPr>
          <p:cNvPr id="457" name="Connecteur droit avec flèche 456"/>
          <p:cNvCxnSpPr>
            <a:stCxn id="203" idx="1"/>
            <a:endCxn id="392" idx="2"/>
          </p:cNvCxnSpPr>
          <p:nvPr/>
        </p:nvCxnSpPr>
        <p:spPr>
          <a:xfrm flipV="1">
            <a:off x="2409991" y="3270274"/>
            <a:ext cx="319218" cy="91126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0" name="Ellipse 219"/>
          <p:cNvSpPr/>
          <p:nvPr/>
        </p:nvSpPr>
        <p:spPr>
          <a:xfrm>
            <a:off x="5159962" y="3275601"/>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S’authentifier</a:t>
            </a:r>
            <a:endParaRPr lang="fr-FR" sz="1050" b="1" dirty="0">
              <a:solidFill>
                <a:schemeClr val="tx1"/>
              </a:solidFill>
            </a:endParaRPr>
          </a:p>
        </p:txBody>
      </p:sp>
      <p:sp>
        <p:nvSpPr>
          <p:cNvPr id="221" name="Ellipse 220"/>
          <p:cNvSpPr/>
          <p:nvPr/>
        </p:nvSpPr>
        <p:spPr>
          <a:xfrm>
            <a:off x="6600122" y="3635641"/>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Répondre à un message</a:t>
            </a:r>
            <a:endParaRPr lang="fr-FR" sz="1050" b="1" dirty="0">
              <a:solidFill>
                <a:schemeClr val="tx1"/>
              </a:solidFill>
            </a:endParaRPr>
          </a:p>
        </p:txBody>
      </p:sp>
      <p:sp>
        <p:nvSpPr>
          <p:cNvPr id="222" name="Ellipse 221"/>
          <p:cNvSpPr/>
          <p:nvPr/>
        </p:nvSpPr>
        <p:spPr>
          <a:xfrm>
            <a:off x="4447946" y="1873994"/>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Evaluer </a:t>
            </a:r>
            <a:r>
              <a:rPr lang="fr-FR" sz="1050" b="1" dirty="0" smtClean="0">
                <a:solidFill>
                  <a:schemeClr val="tx1"/>
                </a:solidFill>
              </a:rPr>
              <a:t>un service</a:t>
            </a:r>
            <a:endParaRPr lang="fr-FR" sz="1050" b="1" dirty="0" smtClean="0">
              <a:solidFill>
                <a:schemeClr val="tx1"/>
              </a:solidFill>
            </a:endParaRPr>
          </a:p>
        </p:txBody>
      </p:sp>
      <p:sp>
        <p:nvSpPr>
          <p:cNvPr id="223" name="Ellipse 222"/>
          <p:cNvSpPr/>
          <p:nvPr/>
        </p:nvSpPr>
        <p:spPr>
          <a:xfrm>
            <a:off x="6719007" y="2699537"/>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Bannir un utilisateur</a:t>
            </a:r>
          </a:p>
        </p:txBody>
      </p:sp>
      <p:sp>
        <p:nvSpPr>
          <p:cNvPr id="224" name="Ellipse 223"/>
          <p:cNvSpPr/>
          <p:nvPr/>
        </p:nvSpPr>
        <p:spPr>
          <a:xfrm>
            <a:off x="6588224" y="4437112"/>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Juger une proposition d’un métier</a:t>
            </a:r>
            <a:endParaRPr lang="fr-FR" sz="1050" b="1" dirty="0">
              <a:solidFill>
                <a:schemeClr val="tx1"/>
              </a:solidFill>
            </a:endParaRPr>
          </a:p>
        </p:txBody>
      </p:sp>
      <p:sp>
        <p:nvSpPr>
          <p:cNvPr id="225" name="Ellipse 224"/>
          <p:cNvSpPr/>
          <p:nvPr/>
        </p:nvSpPr>
        <p:spPr>
          <a:xfrm>
            <a:off x="3488049" y="3281941"/>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Gérer </a:t>
            </a:r>
            <a:r>
              <a:rPr lang="fr-FR" sz="1050" b="1" dirty="0" smtClean="0">
                <a:solidFill>
                  <a:schemeClr val="tx1"/>
                </a:solidFill>
              </a:rPr>
              <a:t>une demande </a:t>
            </a:r>
            <a:r>
              <a:rPr lang="fr-FR" sz="1050" b="1" dirty="0" smtClean="0">
                <a:solidFill>
                  <a:schemeClr val="tx1"/>
                </a:solidFill>
              </a:rPr>
              <a:t>de contact</a:t>
            </a:r>
          </a:p>
        </p:txBody>
      </p:sp>
      <p:sp>
        <p:nvSpPr>
          <p:cNvPr id="226" name="Ellipse 225"/>
          <p:cNvSpPr/>
          <p:nvPr/>
        </p:nvSpPr>
        <p:spPr>
          <a:xfrm>
            <a:off x="3503778" y="5291825"/>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Proposer un métier</a:t>
            </a:r>
            <a:endParaRPr lang="fr-FR" sz="1050" b="1" dirty="0">
              <a:solidFill>
                <a:schemeClr val="tx1"/>
              </a:solidFill>
            </a:endParaRPr>
          </a:p>
        </p:txBody>
      </p:sp>
      <p:sp>
        <p:nvSpPr>
          <p:cNvPr id="227" name="Ellipse 226"/>
          <p:cNvSpPr/>
          <p:nvPr/>
        </p:nvSpPr>
        <p:spPr>
          <a:xfrm>
            <a:off x="3419872" y="4076758"/>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Envoyer une demande de service</a:t>
            </a:r>
            <a:endParaRPr lang="fr-FR" sz="1050" b="1" dirty="0">
              <a:solidFill>
                <a:schemeClr val="tx1"/>
              </a:solidFill>
            </a:endParaRPr>
          </a:p>
        </p:txBody>
      </p:sp>
      <p:sp>
        <p:nvSpPr>
          <p:cNvPr id="228" name="Ellipse 227"/>
          <p:cNvSpPr/>
          <p:nvPr/>
        </p:nvSpPr>
        <p:spPr>
          <a:xfrm>
            <a:off x="4367874" y="4715761"/>
            <a:ext cx="1500270" cy="585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Répondre à une demande</a:t>
            </a:r>
            <a:endParaRPr lang="fr-FR" sz="1050" b="1" dirty="0">
              <a:solidFill>
                <a:schemeClr val="tx1"/>
              </a:solidFill>
            </a:endParaRPr>
          </a:p>
        </p:txBody>
      </p:sp>
      <p:grpSp>
        <p:nvGrpSpPr>
          <p:cNvPr id="229" name="Groupe 228"/>
          <p:cNvGrpSpPr/>
          <p:nvPr/>
        </p:nvGrpSpPr>
        <p:grpSpPr>
          <a:xfrm>
            <a:off x="8100392" y="3377450"/>
            <a:ext cx="1173200" cy="1059662"/>
            <a:chOff x="-6182" y="2288404"/>
            <a:chExt cx="1636604" cy="1244597"/>
          </a:xfrm>
        </p:grpSpPr>
        <p:grpSp>
          <p:nvGrpSpPr>
            <p:cNvPr id="230" name="Groupe 229"/>
            <p:cNvGrpSpPr/>
            <p:nvPr/>
          </p:nvGrpSpPr>
          <p:grpSpPr>
            <a:xfrm>
              <a:off x="704108" y="2288404"/>
              <a:ext cx="216024" cy="841032"/>
              <a:chOff x="539552" y="2420888"/>
              <a:chExt cx="288032" cy="1057056"/>
            </a:xfrm>
          </p:grpSpPr>
          <p:sp>
            <p:nvSpPr>
              <p:cNvPr id="232" name="Ellipse 231"/>
              <p:cNvSpPr/>
              <p:nvPr/>
            </p:nvSpPr>
            <p:spPr>
              <a:xfrm>
                <a:off x="539552" y="2420888"/>
                <a:ext cx="288032" cy="3600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3" name="Connecteur droit 232"/>
              <p:cNvCxnSpPr>
                <a:stCxn id="232" idx="4"/>
              </p:cNvCxnSpPr>
              <p:nvPr/>
            </p:nvCxnSpPr>
            <p:spPr>
              <a:xfrm>
                <a:off x="683568" y="2780928"/>
                <a:ext cx="0" cy="5040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Connecteur droit 233"/>
              <p:cNvCxnSpPr/>
              <p:nvPr/>
            </p:nvCxnSpPr>
            <p:spPr>
              <a:xfrm>
                <a:off x="539552" y="3032956"/>
                <a:ext cx="2880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p:nvCxnSpPr>
            <p:spPr>
              <a:xfrm flipH="1">
                <a:off x="539552"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6" name="Connecteur droit 235"/>
              <p:cNvCxnSpPr/>
              <p:nvPr/>
            </p:nvCxnSpPr>
            <p:spPr>
              <a:xfrm>
                <a:off x="683568" y="3261920"/>
                <a:ext cx="144016" cy="21602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31" name="ZoneTexte 230"/>
            <p:cNvSpPr txBox="1"/>
            <p:nvPr/>
          </p:nvSpPr>
          <p:spPr>
            <a:xfrm>
              <a:off x="-6182" y="3243809"/>
              <a:ext cx="1636604" cy="289192"/>
            </a:xfrm>
            <a:prstGeom prst="rect">
              <a:avLst/>
            </a:prstGeom>
            <a:noFill/>
          </p:spPr>
          <p:txBody>
            <a:bodyPr wrap="square" rtlCol="0">
              <a:spAutoFit/>
            </a:bodyPr>
            <a:lstStyle/>
            <a:p>
              <a:pPr algn="ctr"/>
              <a:r>
                <a:rPr lang="fr-FR" sz="1000" b="1" dirty="0" smtClean="0"/>
                <a:t>Administrateur</a:t>
              </a:r>
            </a:p>
          </p:txBody>
        </p:sp>
      </p:grpSp>
      <p:cxnSp>
        <p:nvCxnSpPr>
          <p:cNvPr id="467" name="Connecteur droit 466"/>
          <p:cNvCxnSpPr>
            <a:endCxn id="199" idx="2"/>
          </p:cNvCxnSpPr>
          <p:nvPr/>
        </p:nvCxnSpPr>
        <p:spPr>
          <a:xfrm>
            <a:off x="2818453" y="2786432"/>
            <a:ext cx="825851" cy="6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9" name="Connecteur droit 468"/>
          <p:cNvCxnSpPr>
            <a:stCxn id="393" idx="6"/>
            <a:endCxn id="222" idx="2"/>
          </p:cNvCxnSpPr>
          <p:nvPr/>
        </p:nvCxnSpPr>
        <p:spPr>
          <a:xfrm flipV="1">
            <a:off x="2798872" y="2166718"/>
            <a:ext cx="1649074" cy="38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1" name="Connecteur droit avec flèche 470"/>
          <p:cNvCxnSpPr>
            <a:stCxn id="386" idx="1"/>
            <a:endCxn id="392" idx="2"/>
          </p:cNvCxnSpPr>
          <p:nvPr/>
        </p:nvCxnSpPr>
        <p:spPr>
          <a:xfrm flipH="1" flipV="1">
            <a:off x="2729209" y="3270274"/>
            <a:ext cx="228320" cy="463584"/>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228" idx="0"/>
            <a:endCxn id="225" idx="5"/>
          </p:cNvCxnSpPr>
          <p:nvPr/>
        </p:nvCxnSpPr>
        <p:spPr>
          <a:xfrm flipH="1" flipV="1">
            <a:off x="4768610" y="3781651"/>
            <a:ext cx="349399" cy="93411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227" idx="0"/>
            <a:endCxn id="225" idx="4"/>
          </p:cNvCxnSpPr>
          <p:nvPr/>
        </p:nvCxnSpPr>
        <p:spPr>
          <a:xfrm flipV="1">
            <a:off x="4170007" y="3867388"/>
            <a:ext cx="68177" cy="20937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a:endCxn id="227" idx="2"/>
          </p:cNvCxnSpPr>
          <p:nvPr/>
        </p:nvCxnSpPr>
        <p:spPr>
          <a:xfrm>
            <a:off x="3071681" y="4093513"/>
            <a:ext cx="348191" cy="275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202" idx="3"/>
            <a:endCxn id="228" idx="2"/>
          </p:cNvCxnSpPr>
          <p:nvPr/>
        </p:nvCxnSpPr>
        <p:spPr>
          <a:xfrm>
            <a:off x="2955480" y="4984802"/>
            <a:ext cx="1412394" cy="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Connecteur droit 210"/>
          <p:cNvCxnSpPr>
            <a:stCxn id="202" idx="3"/>
            <a:endCxn id="226" idx="2"/>
          </p:cNvCxnSpPr>
          <p:nvPr/>
        </p:nvCxnSpPr>
        <p:spPr>
          <a:xfrm>
            <a:off x="2955480" y="4984802"/>
            <a:ext cx="548298" cy="599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Connecteur droit 212"/>
          <p:cNvCxnSpPr>
            <a:stCxn id="232" idx="1"/>
            <a:endCxn id="223" idx="6"/>
          </p:cNvCxnSpPr>
          <p:nvPr/>
        </p:nvCxnSpPr>
        <p:spPr>
          <a:xfrm flipH="1" flipV="1">
            <a:off x="8219277" y="2992261"/>
            <a:ext cx="412965" cy="420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Connecteur droit 214"/>
          <p:cNvCxnSpPr>
            <a:endCxn id="221" idx="6"/>
          </p:cNvCxnSpPr>
          <p:nvPr/>
        </p:nvCxnSpPr>
        <p:spPr>
          <a:xfrm flipH="1">
            <a:off x="8100392" y="3781651"/>
            <a:ext cx="509172" cy="14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Connecteur droit 216"/>
          <p:cNvCxnSpPr>
            <a:stCxn id="231" idx="2"/>
            <a:endCxn id="224" idx="6"/>
          </p:cNvCxnSpPr>
          <p:nvPr/>
        </p:nvCxnSpPr>
        <p:spPr>
          <a:xfrm flipH="1">
            <a:off x="8088494" y="4437112"/>
            <a:ext cx="598498" cy="292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Connecteur droit avec flèche 237"/>
          <p:cNvCxnSpPr>
            <a:stCxn id="199" idx="6"/>
            <a:endCxn id="220" idx="0"/>
          </p:cNvCxnSpPr>
          <p:nvPr/>
        </p:nvCxnSpPr>
        <p:spPr>
          <a:xfrm>
            <a:off x="5216582" y="2854440"/>
            <a:ext cx="693515" cy="421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Connecteur droit avec flèche 239"/>
          <p:cNvCxnSpPr>
            <a:stCxn id="222" idx="5"/>
            <a:endCxn id="220" idx="0"/>
          </p:cNvCxnSpPr>
          <p:nvPr/>
        </p:nvCxnSpPr>
        <p:spPr>
          <a:xfrm>
            <a:off x="5728507" y="2373704"/>
            <a:ext cx="181590" cy="901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p:cNvCxnSpPr>
            <a:stCxn id="223" idx="2"/>
            <a:endCxn id="220" idx="0"/>
          </p:cNvCxnSpPr>
          <p:nvPr/>
        </p:nvCxnSpPr>
        <p:spPr>
          <a:xfrm flipH="1">
            <a:off x="5910097" y="2992261"/>
            <a:ext cx="808910" cy="283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Connecteur droit avec flèche 243"/>
          <p:cNvCxnSpPr>
            <a:stCxn id="221" idx="1"/>
            <a:endCxn id="220" idx="6"/>
          </p:cNvCxnSpPr>
          <p:nvPr/>
        </p:nvCxnSpPr>
        <p:spPr>
          <a:xfrm flipH="1" flipV="1">
            <a:off x="6660232" y="3568325"/>
            <a:ext cx="159599" cy="1530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p:cNvCxnSpPr>
            <a:stCxn id="224" idx="1"/>
            <a:endCxn id="220" idx="4"/>
          </p:cNvCxnSpPr>
          <p:nvPr/>
        </p:nvCxnSpPr>
        <p:spPr>
          <a:xfrm flipH="1" flipV="1">
            <a:off x="5910097" y="3861048"/>
            <a:ext cx="897836" cy="66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1" name="Connecteur en angle 250"/>
          <p:cNvCxnSpPr/>
          <p:nvPr/>
        </p:nvCxnSpPr>
        <p:spPr>
          <a:xfrm flipV="1">
            <a:off x="4940104" y="3917879"/>
            <a:ext cx="1008112" cy="16572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p:cNvCxnSpPr>
            <a:stCxn id="225" idx="7"/>
            <a:endCxn id="220" idx="1"/>
          </p:cNvCxnSpPr>
          <p:nvPr/>
        </p:nvCxnSpPr>
        <p:spPr>
          <a:xfrm flipV="1">
            <a:off x="4768610" y="3361338"/>
            <a:ext cx="611061" cy="6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5" name="ZoneTexte 324"/>
          <p:cNvSpPr txBox="1"/>
          <p:nvPr/>
        </p:nvSpPr>
        <p:spPr>
          <a:xfrm>
            <a:off x="5540620" y="2549637"/>
            <a:ext cx="537990" cy="218953"/>
          </a:xfrm>
          <a:prstGeom prst="rect">
            <a:avLst/>
          </a:prstGeom>
          <a:noFill/>
        </p:spPr>
        <p:txBody>
          <a:bodyPr wrap="none" rtlCol="0">
            <a:spAutoFit/>
          </a:bodyPr>
          <a:lstStyle/>
          <a:p>
            <a:r>
              <a:rPr lang="fr-FR" sz="800" dirty="0" smtClean="0"/>
              <a:t>&lt;&lt;include&gt;&gt;</a:t>
            </a:r>
            <a:endParaRPr lang="fr-FR" sz="800" dirty="0"/>
          </a:p>
        </p:txBody>
      </p:sp>
      <p:sp>
        <p:nvSpPr>
          <p:cNvPr id="327" name="ZoneTexte 326"/>
          <p:cNvSpPr txBox="1"/>
          <p:nvPr/>
        </p:nvSpPr>
        <p:spPr>
          <a:xfrm>
            <a:off x="5190517" y="2920990"/>
            <a:ext cx="537990" cy="218953"/>
          </a:xfrm>
          <a:prstGeom prst="rect">
            <a:avLst/>
          </a:prstGeom>
          <a:noFill/>
        </p:spPr>
        <p:txBody>
          <a:bodyPr wrap="none" rtlCol="0">
            <a:spAutoFit/>
          </a:bodyPr>
          <a:lstStyle/>
          <a:p>
            <a:r>
              <a:rPr lang="fr-FR" sz="800" dirty="0" smtClean="0"/>
              <a:t>&lt;&lt;include&gt;&gt;</a:t>
            </a:r>
            <a:endParaRPr lang="fr-FR" sz="800" dirty="0"/>
          </a:p>
        </p:txBody>
      </p:sp>
      <p:sp>
        <p:nvSpPr>
          <p:cNvPr id="329" name="ZoneTexte 328"/>
          <p:cNvSpPr txBox="1"/>
          <p:nvPr/>
        </p:nvSpPr>
        <p:spPr>
          <a:xfrm>
            <a:off x="4805145" y="3179884"/>
            <a:ext cx="537990" cy="218953"/>
          </a:xfrm>
          <a:prstGeom prst="rect">
            <a:avLst/>
          </a:prstGeom>
          <a:noFill/>
        </p:spPr>
        <p:txBody>
          <a:bodyPr wrap="none" rtlCol="0">
            <a:spAutoFit/>
          </a:bodyPr>
          <a:lstStyle/>
          <a:p>
            <a:r>
              <a:rPr lang="fr-FR" sz="800" dirty="0" smtClean="0"/>
              <a:t>&lt;&lt;include&gt;&gt;</a:t>
            </a:r>
            <a:endParaRPr lang="fr-FR" sz="800" dirty="0"/>
          </a:p>
        </p:txBody>
      </p:sp>
      <p:sp>
        <p:nvSpPr>
          <p:cNvPr id="330" name="ZoneTexte 329"/>
          <p:cNvSpPr txBox="1"/>
          <p:nvPr/>
        </p:nvSpPr>
        <p:spPr>
          <a:xfrm>
            <a:off x="5668342" y="4314001"/>
            <a:ext cx="537990" cy="218953"/>
          </a:xfrm>
          <a:prstGeom prst="rect">
            <a:avLst/>
          </a:prstGeom>
          <a:noFill/>
        </p:spPr>
        <p:txBody>
          <a:bodyPr wrap="none" rtlCol="0">
            <a:spAutoFit/>
          </a:bodyPr>
          <a:lstStyle/>
          <a:p>
            <a:r>
              <a:rPr lang="fr-FR" sz="800" dirty="0" smtClean="0"/>
              <a:t>&lt;&lt;include&gt;&gt;</a:t>
            </a:r>
            <a:endParaRPr lang="fr-FR" sz="800" dirty="0"/>
          </a:p>
        </p:txBody>
      </p:sp>
      <p:sp>
        <p:nvSpPr>
          <p:cNvPr id="332" name="ZoneTexte 331"/>
          <p:cNvSpPr txBox="1"/>
          <p:nvPr/>
        </p:nvSpPr>
        <p:spPr>
          <a:xfrm>
            <a:off x="6045557" y="3976698"/>
            <a:ext cx="537990" cy="218953"/>
          </a:xfrm>
          <a:prstGeom prst="rect">
            <a:avLst/>
          </a:prstGeom>
          <a:noFill/>
        </p:spPr>
        <p:txBody>
          <a:bodyPr wrap="none" rtlCol="0">
            <a:spAutoFit/>
          </a:bodyPr>
          <a:lstStyle/>
          <a:p>
            <a:r>
              <a:rPr lang="fr-FR" sz="800" dirty="0" smtClean="0"/>
              <a:t>&lt;&lt;include&gt;&gt;</a:t>
            </a:r>
            <a:endParaRPr lang="fr-FR" sz="800" dirty="0"/>
          </a:p>
        </p:txBody>
      </p:sp>
      <p:sp>
        <p:nvSpPr>
          <p:cNvPr id="334" name="ZoneTexte 333"/>
          <p:cNvSpPr txBox="1"/>
          <p:nvPr/>
        </p:nvSpPr>
        <p:spPr>
          <a:xfrm>
            <a:off x="6078610" y="2997459"/>
            <a:ext cx="537990" cy="218953"/>
          </a:xfrm>
          <a:prstGeom prst="rect">
            <a:avLst/>
          </a:prstGeom>
          <a:noFill/>
        </p:spPr>
        <p:txBody>
          <a:bodyPr wrap="none" rtlCol="0">
            <a:spAutoFit/>
          </a:bodyPr>
          <a:lstStyle/>
          <a:p>
            <a:r>
              <a:rPr lang="fr-FR" sz="800" dirty="0" smtClean="0"/>
              <a:t>&lt;&lt;include&gt;&gt;</a:t>
            </a:r>
            <a:endParaRPr lang="fr-FR" sz="800" dirty="0"/>
          </a:p>
        </p:txBody>
      </p:sp>
      <p:sp>
        <p:nvSpPr>
          <p:cNvPr id="336" name="ZoneTexte 335"/>
          <p:cNvSpPr txBox="1"/>
          <p:nvPr/>
        </p:nvSpPr>
        <p:spPr>
          <a:xfrm>
            <a:off x="6633317" y="3433884"/>
            <a:ext cx="537990" cy="218953"/>
          </a:xfrm>
          <a:prstGeom prst="rect">
            <a:avLst/>
          </a:prstGeom>
          <a:noFill/>
        </p:spPr>
        <p:txBody>
          <a:bodyPr wrap="none" rtlCol="0">
            <a:spAutoFit/>
          </a:bodyPr>
          <a:lstStyle/>
          <a:p>
            <a:r>
              <a:rPr lang="fr-FR" sz="800" dirty="0" smtClean="0"/>
              <a:t>&lt;&lt;include&gt;&gt;</a:t>
            </a:r>
            <a:endParaRPr lang="fr-FR" sz="800" dirty="0"/>
          </a:p>
        </p:txBody>
      </p:sp>
      <p:sp>
        <p:nvSpPr>
          <p:cNvPr id="337" name="AutoShape 6"/>
          <p:cNvSpPr>
            <a:spLocks noChangeArrowheads="1"/>
          </p:cNvSpPr>
          <p:nvPr/>
        </p:nvSpPr>
        <p:spPr bwMode="gray">
          <a:xfrm>
            <a:off x="268288" y="4437112"/>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Conception</a:t>
            </a:r>
            <a:endParaRPr lang="fr-FR" sz="1100" b="1" dirty="0">
              <a:solidFill>
                <a:schemeClr val="bg1">
                  <a:lumMod val="65000"/>
                </a:schemeClr>
              </a:solidFill>
            </a:endParaRPr>
          </a:p>
        </p:txBody>
      </p:sp>
      <p:grpSp>
        <p:nvGrpSpPr>
          <p:cNvPr id="338" name="Group 32"/>
          <p:cNvGrpSpPr>
            <a:grpSpLocks/>
          </p:cNvGrpSpPr>
          <p:nvPr/>
        </p:nvGrpSpPr>
        <p:grpSpPr bwMode="auto">
          <a:xfrm>
            <a:off x="-36512" y="4543475"/>
            <a:ext cx="381000" cy="381000"/>
            <a:chOff x="2078" y="1680"/>
            <a:chExt cx="1615" cy="1615"/>
          </a:xfrm>
        </p:grpSpPr>
        <p:sp>
          <p:nvSpPr>
            <p:cNvPr id="3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4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4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4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9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extLst>
      <p:ext uri="{BB962C8B-B14F-4D97-AF65-F5344CB8AC3E}">
        <p14:creationId xmlns:p14="http://schemas.microsoft.com/office/powerpoint/2010/main" val="329082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90">
                                          <p:stCondLst>
                                            <p:cond delay="0"/>
                                          </p:stCondLst>
                                        </p:cTn>
                                        <p:tgtEl>
                                          <p:spTgt spid="14"/>
                                        </p:tgtEl>
                                      </p:cBhvr>
                                    </p:animEffect>
                                    <p:anim calcmode="lin" valueType="num">
                                      <p:cBhvr>
                                        <p:cTn id="24"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29" dur="13">
                                          <p:stCondLst>
                                            <p:cond delay="325"/>
                                          </p:stCondLst>
                                        </p:cTn>
                                        <p:tgtEl>
                                          <p:spTgt spid="14"/>
                                        </p:tgtEl>
                                      </p:cBhvr>
                                      <p:to x="100000" y="60000"/>
                                    </p:animScale>
                                    <p:animScale>
                                      <p:cBhvr>
                                        <p:cTn id="30" dur="83" decel="50000">
                                          <p:stCondLst>
                                            <p:cond delay="338"/>
                                          </p:stCondLst>
                                        </p:cTn>
                                        <p:tgtEl>
                                          <p:spTgt spid="14"/>
                                        </p:tgtEl>
                                      </p:cBhvr>
                                      <p:to x="100000" y="100000"/>
                                    </p:animScale>
                                    <p:animScale>
                                      <p:cBhvr>
                                        <p:cTn id="31" dur="13">
                                          <p:stCondLst>
                                            <p:cond delay="656"/>
                                          </p:stCondLst>
                                        </p:cTn>
                                        <p:tgtEl>
                                          <p:spTgt spid="14"/>
                                        </p:tgtEl>
                                      </p:cBhvr>
                                      <p:to x="100000" y="80000"/>
                                    </p:animScale>
                                    <p:animScale>
                                      <p:cBhvr>
                                        <p:cTn id="32" dur="83" decel="50000">
                                          <p:stCondLst>
                                            <p:cond delay="669"/>
                                          </p:stCondLst>
                                        </p:cTn>
                                        <p:tgtEl>
                                          <p:spTgt spid="14"/>
                                        </p:tgtEl>
                                      </p:cBhvr>
                                      <p:to x="100000" y="100000"/>
                                    </p:animScale>
                                    <p:animScale>
                                      <p:cBhvr>
                                        <p:cTn id="33" dur="13">
                                          <p:stCondLst>
                                            <p:cond delay="821"/>
                                          </p:stCondLst>
                                        </p:cTn>
                                        <p:tgtEl>
                                          <p:spTgt spid="14"/>
                                        </p:tgtEl>
                                      </p:cBhvr>
                                      <p:to x="100000" y="90000"/>
                                    </p:animScale>
                                    <p:animScale>
                                      <p:cBhvr>
                                        <p:cTn id="34" dur="83" decel="50000">
                                          <p:stCondLst>
                                            <p:cond delay="834"/>
                                          </p:stCondLst>
                                        </p:cTn>
                                        <p:tgtEl>
                                          <p:spTgt spid="14"/>
                                        </p:tgtEl>
                                      </p:cBhvr>
                                      <p:to x="100000" y="100000"/>
                                    </p:animScale>
                                    <p:animScale>
                                      <p:cBhvr>
                                        <p:cTn id="35" dur="13">
                                          <p:stCondLst>
                                            <p:cond delay="904"/>
                                          </p:stCondLst>
                                        </p:cTn>
                                        <p:tgtEl>
                                          <p:spTgt spid="14"/>
                                        </p:tgtEl>
                                      </p:cBhvr>
                                      <p:to x="100000" y="95000"/>
                                    </p:animScale>
                                    <p:animScale>
                                      <p:cBhvr>
                                        <p:cTn id="36" dur="83" decel="50000">
                                          <p:stCondLst>
                                            <p:cond delay="917"/>
                                          </p:stCondLst>
                                        </p:cTn>
                                        <p:tgtEl>
                                          <p:spTgt spid="14"/>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par>
                                <p:cTn id="41" presetID="26"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290">
                                          <p:stCondLst>
                                            <p:cond delay="0"/>
                                          </p:stCondLst>
                                        </p:cTn>
                                        <p:tgtEl>
                                          <p:spTgt spid="74"/>
                                        </p:tgtEl>
                                      </p:cBhvr>
                                    </p:animEffect>
                                    <p:anim calcmode="lin" valueType="num">
                                      <p:cBhvr>
                                        <p:cTn id="44" dur="911"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74"/>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74"/>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74"/>
                                        </p:tgtEl>
                                        <p:attrNameLst>
                                          <p:attrName>ppt_y</p:attrName>
                                        </p:attrNameLst>
                                      </p:cBhvr>
                                      <p:tavLst>
                                        <p:tav tm="0" fmla="#ppt_y-sin(pi*$)/81">
                                          <p:val>
                                            <p:fltVal val="0"/>
                                          </p:val>
                                        </p:tav>
                                        <p:tav tm="100000">
                                          <p:val>
                                            <p:fltVal val="1"/>
                                          </p:val>
                                        </p:tav>
                                      </p:tavLst>
                                    </p:anim>
                                    <p:animScale>
                                      <p:cBhvr>
                                        <p:cTn id="49" dur="13">
                                          <p:stCondLst>
                                            <p:cond delay="325"/>
                                          </p:stCondLst>
                                        </p:cTn>
                                        <p:tgtEl>
                                          <p:spTgt spid="74"/>
                                        </p:tgtEl>
                                      </p:cBhvr>
                                      <p:to x="100000" y="60000"/>
                                    </p:animScale>
                                    <p:animScale>
                                      <p:cBhvr>
                                        <p:cTn id="50" dur="83" decel="50000">
                                          <p:stCondLst>
                                            <p:cond delay="338"/>
                                          </p:stCondLst>
                                        </p:cTn>
                                        <p:tgtEl>
                                          <p:spTgt spid="74"/>
                                        </p:tgtEl>
                                      </p:cBhvr>
                                      <p:to x="100000" y="100000"/>
                                    </p:animScale>
                                    <p:animScale>
                                      <p:cBhvr>
                                        <p:cTn id="51" dur="13">
                                          <p:stCondLst>
                                            <p:cond delay="656"/>
                                          </p:stCondLst>
                                        </p:cTn>
                                        <p:tgtEl>
                                          <p:spTgt spid="74"/>
                                        </p:tgtEl>
                                      </p:cBhvr>
                                      <p:to x="100000" y="80000"/>
                                    </p:animScale>
                                    <p:animScale>
                                      <p:cBhvr>
                                        <p:cTn id="52" dur="83" decel="50000">
                                          <p:stCondLst>
                                            <p:cond delay="669"/>
                                          </p:stCondLst>
                                        </p:cTn>
                                        <p:tgtEl>
                                          <p:spTgt spid="74"/>
                                        </p:tgtEl>
                                      </p:cBhvr>
                                      <p:to x="100000" y="100000"/>
                                    </p:animScale>
                                    <p:animScale>
                                      <p:cBhvr>
                                        <p:cTn id="53" dur="13">
                                          <p:stCondLst>
                                            <p:cond delay="821"/>
                                          </p:stCondLst>
                                        </p:cTn>
                                        <p:tgtEl>
                                          <p:spTgt spid="74"/>
                                        </p:tgtEl>
                                      </p:cBhvr>
                                      <p:to x="100000" y="90000"/>
                                    </p:animScale>
                                    <p:animScale>
                                      <p:cBhvr>
                                        <p:cTn id="54" dur="83" decel="50000">
                                          <p:stCondLst>
                                            <p:cond delay="834"/>
                                          </p:stCondLst>
                                        </p:cTn>
                                        <p:tgtEl>
                                          <p:spTgt spid="74"/>
                                        </p:tgtEl>
                                      </p:cBhvr>
                                      <p:to x="100000" y="100000"/>
                                    </p:animScale>
                                    <p:animScale>
                                      <p:cBhvr>
                                        <p:cTn id="55" dur="13">
                                          <p:stCondLst>
                                            <p:cond delay="904"/>
                                          </p:stCondLst>
                                        </p:cTn>
                                        <p:tgtEl>
                                          <p:spTgt spid="74"/>
                                        </p:tgtEl>
                                      </p:cBhvr>
                                      <p:to x="100000" y="95000"/>
                                    </p:animScale>
                                    <p:animScale>
                                      <p:cBhvr>
                                        <p:cTn id="56" dur="83" decel="50000">
                                          <p:stCondLst>
                                            <p:cond delay="917"/>
                                          </p:stCondLst>
                                        </p:cTn>
                                        <p:tgtEl>
                                          <p:spTgt spid="74"/>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down)">
                                      <p:cBhvr>
                                        <p:cTn id="59" dur="290">
                                          <p:stCondLst>
                                            <p:cond delay="0"/>
                                          </p:stCondLst>
                                        </p:cTn>
                                        <p:tgtEl>
                                          <p:spTgt spid="73"/>
                                        </p:tgtEl>
                                      </p:cBhvr>
                                    </p:animEffect>
                                    <p:anim calcmode="lin" valueType="num">
                                      <p:cBhvr>
                                        <p:cTn id="60" dur="911"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73"/>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73"/>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73"/>
                                        </p:tgtEl>
                                        <p:attrNameLst>
                                          <p:attrName>ppt_y</p:attrName>
                                        </p:attrNameLst>
                                      </p:cBhvr>
                                      <p:tavLst>
                                        <p:tav tm="0" fmla="#ppt_y-sin(pi*$)/81">
                                          <p:val>
                                            <p:fltVal val="0"/>
                                          </p:val>
                                        </p:tav>
                                        <p:tav tm="100000">
                                          <p:val>
                                            <p:fltVal val="1"/>
                                          </p:val>
                                        </p:tav>
                                      </p:tavLst>
                                    </p:anim>
                                    <p:animScale>
                                      <p:cBhvr>
                                        <p:cTn id="65" dur="13">
                                          <p:stCondLst>
                                            <p:cond delay="325"/>
                                          </p:stCondLst>
                                        </p:cTn>
                                        <p:tgtEl>
                                          <p:spTgt spid="73"/>
                                        </p:tgtEl>
                                      </p:cBhvr>
                                      <p:to x="100000" y="60000"/>
                                    </p:animScale>
                                    <p:animScale>
                                      <p:cBhvr>
                                        <p:cTn id="66" dur="83" decel="50000">
                                          <p:stCondLst>
                                            <p:cond delay="338"/>
                                          </p:stCondLst>
                                        </p:cTn>
                                        <p:tgtEl>
                                          <p:spTgt spid="73"/>
                                        </p:tgtEl>
                                      </p:cBhvr>
                                      <p:to x="100000" y="100000"/>
                                    </p:animScale>
                                    <p:animScale>
                                      <p:cBhvr>
                                        <p:cTn id="67" dur="13">
                                          <p:stCondLst>
                                            <p:cond delay="656"/>
                                          </p:stCondLst>
                                        </p:cTn>
                                        <p:tgtEl>
                                          <p:spTgt spid="73"/>
                                        </p:tgtEl>
                                      </p:cBhvr>
                                      <p:to x="100000" y="80000"/>
                                    </p:animScale>
                                    <p:animScale>
                                      <p:cBhvr>
                                        <p:cTn id="68" dur="83" decel="50000">
                                          <p:stCondLst>
                                            <p:cond delay="669"/>
                                          </p:stCondLst>
                                        </p:cTn>
                                        <p:tgtEl>
                                          <p:spTgt spid="73"/>
                                        </p:tgtEl>
                                      </p:cBhvr>
                                      <p:to x="100000" y="100000"/>
                                    </p:animScale>
                                    <p:animScale>
                                      <p:cBhvr>
                                        <p:cTn id="69" dur="13">
                                          <p:stCondLst>
                                            <p:cond delay="821"/>
                                          </p:stCondLst>
                                        </p:cTn>
                                        <p:tgtEl>
                                          <p:spTgt spid="73"/>
                                        </p:tgtEl>
                                      </p:cBhvr>
                                      <p:to x="100000" y="90000"/>
                                    </p:animScale>
                                    <p:animScale>
                                      <p:cBhvr>
                                        <p:cTn id="70" dur="83" decel="50000">
                                          <p:stCondLst>
                                            <p:cond delay="834"/>
                                          </p:stCondLst>
                                        </p:cTn>
                                        <p:tgtEl>
                                          <p:spTgt spid="73"/>
                                        </p:tgtEl>
                                      </p:cBhvr>
                                      <p:to x="100000" y="100000"/>
                                    </p:animScale>
                                    <p:animScale>
                                      <p:cBhvr>
                                        <p:cTn id="71" dur="13">
                                          <p:stCondLst>
                                            <p:cond delay="904"/>
                                          </p:stCondLst>
                                        </p:cTn>
                                        <p:tgtEl>
                                          <p:spTgt spid="73"/>
                                        </p:tgtEl>
                                      </p:cBhvr>
                                      <p:to x="100000" y="95000"/>
                                    </p:animScale>
                                    <p:animScale>
                                      <p:cBhvr>
                                        <p:cTn id="72" dur="83" decel="50000">
                                          <p:stCondLst>
                                            <p:cond delay="917"/>
                                          </p:stCondLst>
                                        </p:cTn>
                                        <p:tgtEl>
                                          <p:spTgt spid="73"/>
                                        </p:tgtEl>
                                      </p:cBhvr>
                                      <p:to x="100000" y="100000"/>
                                    </p:animScale>
                                  </p:childTnLst>
                                </p:cTn>
                              </p:par>
                            </p:childTnLst>
                          </p:cTn>
                        </p:par>
                        <p:par>
                          <p:cTn id="73" fill="hold">
                            <p:stCondLst>
                              <p:cond delay="2000"/>
                            </p:stCondLst>
                            <p:childTnLst>
                              <p:par>
                                <p:cTn id="74" presetID="26" presetClass="emph" presetSubtype="0" fill="hold" nodeType="afterEffect">
                                  <p:stCondLst>
                                    <p:cond delay="0"/>
                                  </p:stCondLst>
                                  <p:childTnLst>
                                    <p:animEffect transition="out" filter="fade">
                                      <p:cBhvr>
                                        <p:cTn id="75" dur="500" tmFilter="0, 0; .2, .5; .8, .5; 1, 0"/>
                                        <p:tgtEl>
                                          <p:spTgt spid="74"/>
                                        </p:tgtEl>
                                      </p:cBhvr>
                                    </p:animEffect>
                                    <p:animScale>
                                      <p:cBhvr>
                                        <p:cTn id="76" dur="250" autoRev="1" fill="hold"/>
                                        <p:tgtEl>
                                          <p:spTgt spid="7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540"/>
                                        </p:tgtEl>
                                        <p:attrNameLst>
                                          <p:attrName>style.visibility</p:attrName>
                                        </p:attrNameLst>
                                      </p:cBhvr>
                                      <p:to>
                                        <p:strVal val="visible"/>
                                      </p:to>
                                    </p:set>
                                    <p:anim calcmode="lin" valueType="num">
                                      <p:cBhvr>
                                        <p:cTn id="81" dur="500" fill="hold"/>
                                        <p:tgtEl>
                                          <p:spTgt spid="540"/>
                                        </p:tgtEl>
                                        <p:attrNameLst>
                                          <p:attrName>ppt_w</p:attrName>
                                        </p:attrNameLst>
                                      </p:cBhvr>
                                      <p:tavLst>
                                        <p:tav tm="0">
                                          <p:val>
                                            <p:fltVal val="0"/>
                                          </p:val>
                                        </p:tav>
                                        <p:tav tm="100000">
                                          <p:val>
                                            <p:strVal val="#ppt_w"/>
                                          </p:val>
                                        </p:tav>
                                      </p:tavLst>
                                    </p:anim>
                                    <p:anim calcmode="lin" valueType="num">
                                      <p:cBhvr>
                                        <p:cTn id="82" dur="500" fill="hold"/>
                                        <p:tgtEl>
                                          <p:spTgt spid="540"/>
                                        </p:tgtEl>
                                        <p:attrNameLst>
                                          <p:attrName>ppt_h</p:attrName>
                                        </p:attrNameLst>
                                      </p:cBhvr>
                                      <p:tavLst>
                                        <p:tav tm="0">
                                          <p:val>
                                            <p:fltVal val="0"/>
                                          </p:val>
                                        </p:tav>
                                        <p:tav tm="100000">
                                          <p:val>
                                            <p:strVal val="#ppt_h"/>
                                          </p:val>
                                        </p:tav>
                                      </p:tavLst>
                                    </p:anim>
                                    <p:animEffect transition="in" filter="fade">
                                      <p:cBhvr>
                                        <p:cTn id="83" dur="500"/>
                                        <p:tgtEl>
                                          <p:spTgt spid="540"/>
                                        </p:tgtEl>
                                      </p:cBhvr>
                                    </p:animEffect>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nodeType="clickEffect">
                                  <p:stCondLst>
                                    <p:cond delay="0"/>
                                  </p:stCondLst>
                                  <p:childTnLst>
                                    <p:set>
                                      <p:cBhvr>
                                        <p:cTn id="87" dur="1" fill="hold">
                                          <p:stCondLst>
                                            <p:cond delay="0"/>
                                          </p:stCondLst>
                                        </p:cTn>
                                        <p:tgtEl>
                                          <p:spTgt spid="281"/>
                                        </p:tgtEl>
                                        <p:attrNameLst>
                                          <p:attrName>style.visibility</p:attrName>
                                        </p:attrNameLst>
                                      </p:cBhvr>
                                      <p:to>
                                        <p:strVal val="visible"/>
                                      </p:to>
                                    </p:set>
                                    <p:animEffect transition="in" filter="wipe(down)">
                                      <p:cBhvr>
                                        <p:cTn id="88" dur="580">
                                          <p:stCondLst>
                                            <p:cond delay="0"/>
                                          </p:stCondLst>
                                        </p:cTn>
                                        <p:tgtEl>
                                          <p:spTgt spid="281"/>
                                        </p:tgtEl>
                                      </p:cBhvr>
                                    </p:animEffect>
                                    <p:anim calcmode="lin" valueType="num">
                                      <p:cBhvr>
                                        <p:cTn id="89" dur="1822" tmFilter="0,0; 0.14,0.36; 0.43,0.73; 0.71,0.91; 1.0,1.0">
                                          <p:stCondLst>
                                            <p:cond delay="0"/>
                                          </p:stCondLst>
                                        </p:cTn>
                                        <p:tgtEl>
                                          <p:spTgt spid="281"/>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81"/>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81"/>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81"/>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81"/>
                                        </p:tgtEl>
                                        <p:attrNameLst>
                                          <p:attrName>ppt_y</p:attrName>
                                        </p:attrNameLst>
                                      </p:cBhvr>
                                      <p:tavLst>
                                        <p:tav tm="0" fmla="#ppt_y-sin(pi*$)/81">
                                          <p:val>
                                            <p:fltVal val="0"/>
                                          </p:val>
                                        </p:tav>
                                        <p:tav tm="100000">
                                          <p:val>
                                            <p:fltVal val="1"/>
                                          </p:val>
                                        </p:tav>
                                      </p:tavLst>
                                    </p:anim>
                                    <p:animScale>
                                      <p:cBhvr>
                                        <p:cTn id="94" dur="26">
                                          <p:stCondLst>
                                            <p:cond delay="650"/>
                                          </p:stCondLst>
                                        </p:cTn>
                                        <p:tgtEl>
                                          <p:spTgt spid="281"/>
                                        </p:tgtEl>
                                      </p:cBhvr>
                                      <p:to x="100000" y="60000"/>
                                    </p:animScale>
                                    <p:animScale>
                                      <p:cBhvr>
                                        <p:cTn id="95" dur="166" decel="50000">
                                          <p:stCondLst>
                                            <p:cond delay="676"/>
                                          </p:stCondLst>
                                        </p:cTn>
                                        <p:tgtEl>
                                          <p:spTgt spid="281"/>
                                        </p:tgtEl>
                                      </p:cBhvr>
                                      <p:to x="100000" y="100000"/>
                                    </p:animScale>
                                    <p:animScale>
                                      <p:cBhvr>
                                        <p:cTn id="96" dur="26">
                                          <p:stCondLst>
                                            <p:cond delay="1312"/>
                                          </p:stCondLst>
                                        </p:cTn>
                                        <p:tgtEl>
                                          <p:spTgt spid="281"/>
                                        </p:tgtEl>
                                      </p:cBhvr>
                                      <p:to x="100000" y="80000"/>
                                    </p:animScale>
                                    <p:animScale>
                                      <p:cBhvr>
                                        <p:cTn id="97" dur="166" decel="50000">
                                          <p:stCondLst>
                                            <p:cond delay="1338"/>
                                          </p:stCondLst>
                                        </p:cTn>
                                        <p:tgtEl>
                                          <p:spTgt spid="281"/>
                                        </p:tgtEl>
                                      </p:cBhvr>
                                      <p:to x="100000" y="100000"/>
                                    </p:animScale>
                                    <p:animScale>
                                      <p:cBhvr>
                                        <p:cTn id="98" dur="26">
                                          <p:stCondLst>
                                            <p:cond delay="1642"/>
                                          </p:stCondLst>
                                        </p:cTn>
                                        <p:tgtEl>
                                          <p:spTgt spid="281"/>
                                        </p:tgtEl>
                                      </p:cBhvr>
                                      <p:to x="100000" y="90000"/>
                                    </p:animScale>
                                    <p:animScale>
                                      <p:cBhvr>
                                        <p:cTn id="99" dur="166" decel="50000">
                                          <p:stCondLst>
                                            <p:cond delay="1668"/>
                                          </p:stCondLst>
                                        </p:cTn>
                                        <p:tgtEl>
                                          <p:spTgt spid="281"/>
                                        </p:tgtEl>
                                      </p:cBhvr>
                                      <p:to x="100000" y="100000"/>
                                    </p:animScale>
                                    <p:animScale>
                                      <p:cBhvr>
                                        <p:cTn id="100" dur="26">
                                          <p:stCondLst>
                                            <p:cond delay="1808"/>
                                          </p:stCondLst>
                                        </p:cTn>
                                        <p:tgtEl>
                                          <p:spTgt spid="281"/>
                                        </p:tgtEl>
                                      </p:cBhvr>
                                      <p:to x="100000" y="95000"/>
                                    </p:animScale>
                                    <p:animScale>
                                      <p:cBhvr>
                                        <p:cTn id="101" dur="166" decel="50000">
                                          <p:stCondLst>
                                            <p:cond delay="1834"/>
                                          </p:stCondLst>
                                        </p:cTn>
                                        <p:tgtEl>
                                          <p:spTgt spid="281"/>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nodeType="clickEffect">
                                  <p:stCondLst>
                                    <p:cond delay="0"/>
                                  </p:stCondLst>
                                  <p:childTnLst>
                                    <p:set>
                                      <p:cBhvr>
                                        <p:cTn id="105" dur="1" fill="hold">
                                          <p:stCondLst>
                                            <p:cond delay="0"/>
                                          </p:stCondLst>
                                        </p:cTn>
                                        <p:tgtEl>
                                          <p:spTgt spid="200"/>
                                        </p:tgtEl>
                                        <p:attrNameLst>
                                          <p:attrName>style.visibility</p:attrName>
                                        </p:attrNameLst>
                                      </p:cBhvr>
                                      <p:to>
                                        <p:strVal val="visible"/>
                                      </p:to>
                                    </p:set>
                                    <p:animEffect transition="in" filter="wipe(down)">
                                      <p:cBhvr>
                                        <p:cTn id="106" dur="580">
                                          <p:stCondLst>
                                            <p:cond delay="0"/>
                                          </p:stCondLst>
                                        </p:cTn>
                                        <p:tgtEl>
                                          <p:spTgt spid="200"/>
                                        </p:tgtEl>
                                      </p:cBhvr>
                                    </p:animEffect>
                                    <p:anim calcmode="lin" valueType="num">
                                      <p:cBhvr>
                                        <p:cTn id="107" dur="1822" tmFilter="0,0; 0.14,0.36; 0.43,0.73; 0.71,0.91; 1.0,1.0">
                                          <p:stCondLst>
                                            <p:cond delay="0"/>
                                          </p:stCondLst>
                                        </p:cTn>
                                        <p:tgtEl>
                                          <p:spTgt spid="200"/>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00"/>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00"/>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00"/>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00"/>
                                        </p:tgtEl>
                                        <p:attrNameLst>
                                          <p:attrName>ppt_y</p:attrName>
                                        </p:attrNameLst>
                                      </p:cBhvr>
                                      <p:tavLst>
                                        <p:tav tm="0" fmla="#ppt_y-sin(pi*$)/81">
                                          <p:val>
                                            <p:fltVal val="0"/>
                                          </p:val>
                                        </p:tav>
                                        <p:tav tm="100000">
                                          <p:val>
                                            <p:fltVal val="1"/>
                                          </p:val>
                                        </p:tav>
                                      </p:tavLst>
                                    </p:anim>
                                    <p:animScale>
                                      <p:cBhvr>
                                        <p:cTn id="112" dur="26">
                                          <p:stCondLst>
                                            <p:cond delay="650"/>
                                          </p:stCondLst>
                                        </p:cTn>
                                        <p:tgtEl>
                                          <p:spTgt spid="200"/>
                                        </p:tgtEl>
                                      </p:cBhvr>
                                      <p:to x="100000" y="60000"/>
                                    </p:animScale>
                                    <p:animScale>
                                      <p:cBhvr>
                                        <p:cTn id="113" dur="166" decel="50000">
                                          <p:stCondLst>
                                            <p:cond delay="676"/>
                                          </p:stCondLst>
                                        </p:cTn>
                                        <p:tgtEl>
                                          <p:spTgt spid="200"/>
                                        </p:tgtEl>
                                      </p:cBhvr>
                                      <p:to x="100000" y="100000"/>
                                    </p:animScale>
                                    <p:animScale>
                                      <p:cBhvr>
                                        <p:cTn id="114" dur="26">
                                          <p:stCondLst>
                                            <p:cond delay="1312"/>
                                          </p:stCondLst>
                                        </p:cTn>
                                        <p:tgtEl>
                                          <p:spTgt spid="200"/>
                                        </p:tgtEl>
                                      </p:cBhvr>
                                      <p:to x="100000" y="80000"/>
                                    </p:animScale>
                                    <p:animScale>
                                      <p:cBhvr>
                                        <p:cTn id="115" dur="166" decel="50000">
                                          <p:stCondLst>
                                            <p:cond delay="1338"/>
                                          </p:stCondLst>
                                        </p:cTn>
                                        <p:tgtEl>
                                          <p:spTgt spid="200"/>
                                        </p:tgtEl>
                                      </p:cBhvr>
                                      <p:to x="100000" y="100000"/>
                                    </p:animScale>
                                    <p:animScale>
                                      <p:cBhvr>
                                        <p:cTn id="116" dur="26">
                                          <p:stCondLst>
                                            <p:cond delay="1642"/>
                                          </p:stCondLst>
                                        </p:cTn>
                                        <p:tgtEl>
                                          <p:spTgt spid="200"/>
                                        </p:tgtEl>
                                      </p:cBhvr>
                                      <p:to x="100000" y="90000"/>
                                    </p:animScale>
                                    <p:animScale>
                                      <p:cBhvr>
                                        <p:cTn id="117" dur="166" decel="50000">
                                          <p:stCondLst>
                                            <p:cond delay="1668"/>
                                          </p:stCondLst>
                                        </p:cTn>
                                        <p:tgtEl>
                                          <p:spTgt spid="200"/>
                                        </p:tgtEl>
                                      </p:cBhvr>
                                      <p:to x="100000" y="100000"/>
                                    </p:animScale>
                                    <p:animScale>
                                      <p:cBhvr>
                                        <p:cTn id="118" dur="26">
                                          <p:stCondLst>
                                            <p:cond delay="1808"/>
                                          </p:stCondLst>
                                        </p:cTn>
                                        <p:tgtEl>
                                          <p:spTgt spid="200"/>
                                        </p:tgtEl>
                                      </p:cBhvr>
                                      <p:to x="100000" y="95000"/>
                                    </p:animScale>
                                    <p:animScale>
                                      <p:cBhvr>
                                        <p:cTn id="119" dur="166" decel="50000">
                                          <p:stCondLst>
                                            <p:cond delay="1834"/>
                                          </p:stCondLst>
                                        </p:cTn>
                                        <p:tgtEl>
                                          <p:spTgt spid="200"/>
                                        </p:tgtEl>
                                      </p:cBhvr>
                                      <p:to x="100000" y="100000"/>
                                    </p:animScale>
                                  </p:childTnLst>
                                </p:cTn>
                              </p:par>
                              <p:par>
                                <p:cTn id="120" presetID="6" presetClass="entr" presetSubtype="16" fill="hold" nodeType="withEffect">
                                  <p:stCondLst>
                                    <p:cond delay="0"/>
                                  </p:stCondLst>
                                  <p:childTnLst>
                                    <p:set>
                                      <p:cBhvr>
                                        <p:cTn id="121" dur="1" fill="hold">
                                          <p:stCondLst>
                                            <p:cond delay="0"/>
                                          </p:stCondLst>
                                        </p:cTn>
                                        <p:tgtEl>
                                          <p:spTgt spid="457"/>
                                        </p:tgtEl>
                                        <p:attrNameLst>
                                          <p:attrName>style.visibility</p:attrName>
                                        </p:attrNameLst>
                                      </p:cBhvr>
                                      <p:to>
                                        <p:strVal val="visible"/>
                                      </p:to>
                                    </p:set>
                                    <p:animEffect transition="in" filter="circle(in)">
                                      <p:cBhvr>
                                        <p:cTn id="122" dur="2000"/>
                                        <p:tgtEl>
                                          <p:spTgt spid="457"/>
                                        </p:tgtEl>
                                      </p:cBhvr>
                                    </p:animEffect>
                                  </p:childTnLst>
                                </p:cTn>
                              </p:par>
                            </p:childTnLst>
                          </p:cTn>
                        </p:par>
                      </p:childTnLst>
                    </p:cTn>
                  </p:par>
                  <p:par>
                    <p:cTn id="123" fill="hold">
                      <p:stCondLst>
                        <p:cond delay="indefinite"/>
                      </p:stCondLst>
                      <p:childTnLst>
                        <p:par>
                          <p:cTn id="124" fill="hold">
                            <p:stCondLst>
                              <p:cond delay="0"/>
                            </p:stCondLst>
                            <p:childTnLst>
                              <p:par>
                                <p:cTn id="125" presetID="26" presetClass="entr" presetSubtype="0" fill="hold" nodeType="clickEffect">
                                  <p:stCondLst>
                                    <p:cond delay="0"/>
                                  </p:stCondLst>
                                  <p:childTnLst>
                                    <p:set>
                                      <p:cBhvr>
                                        <p:cTn id="126" dur="1" fill="hold">
                                          <p:stCondLst>
                                            <p:cond delay="0"/>
                                          </p:stCondLst>
                                        </p:cTn>
                                        <p:tgtEl>
                                          <p:spTgt spid="282"/>
                                        </p:tgtEl>
                                        <p:attrNameLst>
                                          <p:attrName>style.visibility</p:attrName>
                                        </p:attrNameLst>
                                      </p:cBhvr>
                                      <p:to>
                                        <p:strVal val="visible"/>
                                      </p:to>
                                    </p:set>
                                    <p:animEffect transition="in" filter="wipe(down)">
                                      <p:cBhvr>
                                        <p:cTn id="127" dur="580">
                                          <p:stCondLst>
                                            <p:cond delay="0"/>
                                          </p:stCondLst>
                                        </p:cTn>
                                        <p:tgtEl>
                                          <p:spTgt spid="282"/>
                                        </p:tgtEl>
                                      </p:cBhvr>
                                    </p:animEffect>
                                    <p:anim calcmode="lin" valueType="num">
                                      <p:cBhvr>
                                        <p:cTn id="128" dur="1822" tmFilter="0,0; 0.14,0.36; 0.43,0.73; 0.71,0.91; 1.0,1.0">
                                          <p:stCondLst>
                                            <p:cond delay="0"/>
                                          </p:stCondLst>
                                        </p:cTn>
                                        <p:tgtEl>
                                          <p:spTgt spid="282"/>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282"/>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282"/>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282"/>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282"/>
                                        </p:tgtEl>
                                        <p:attrNameLst>
                                          <p:attrName>ppt_y</p:attrName>
                                        </p:attrNameLst>
                                      </p:cBhvr>
                                      <p:tavLst>
                                        <p:tav tm="0" fmla="#ppt_y-sin(pi*$)/81">
                                          <p:val>
                                            <p:fltVal val="0"/>
                                          </p:val>
                                        </p:tav>
                                        <p:tav tm="100000">
                                          <p:val>
                                            <p:fltVal val="1"/>
                                          </p:val>
                                        </p:tav>
                                      </p:tavLst>
                                    </p:anim>
                                    <p:animScale>
                                      <p:cBhvr>
                                        <p:cTn id="133" dur="26">
                                          <p:stCondLst>
                                            <p:cond delay="650"/>
                                          </p:stCondLst>
                                        </p:cTn>
                                        <p:tgtEl>
                                          <p:spTgt spid="282"/>
                                        </p:tgtEl>
                                      </p:cBhvr>
                                      <p:to x="100000" y="60000"/>
                                    </p:animScale>
                                    <p:animScale>
                                      <p:cBhvr>
                                        <p:cTn id="134" dur="166" decel="50000">
                                          <p:stCondLst>
                                            <p:cond delay="676"/>
                                          </p:stCondLst>
                                        </p:cTn>
                                        <p:tgtEl>
                                          <p:spTgt spid="282"/>
                                        </p:tgtEl>
                                      </p:cBhvr>
                                      <p:to x="100000" y="100000"/>
                                    </p:animScale>
                                    <p:animScale>
                                      <p:cBhvr>
                                        <p:cTn id="135" dur="26">
                                          <p:stCondLst>
                                            <p:cond delay="1312"/>
                                          </p:stCondLst>
                                        </p:cTn>
                                        <p:tgtEl>
                                          <p:spTgt spid="282"/>
                                        </p:tgtEl>
                                      </p:cBhvr>
                                      <p:to x="100000" y="80000"/>
                                    </p:animScale>
                                    <p:animScale>
                                      <p:cBhvr>
                                        <p:cTn id="136" dur="166" decel="50000">
                                          <p:stCondLst>
                                            <p:cond delay="1338"/>
                                          </p:stCondLst>
                                        </p:cTn>
                                        <p:tgtEl>
                                          <p:spTgt spid="282"/>
                                        </p:tgtEl>
                                      </p:cBhvr>
                                      <p:to x="100000" y="100000"/>
                                    </p:animScale>
                                    <p:animScale>
                                      <p:cBhvr>
                                        <p:cTn id="137" dur="26">
                                          <p:stCondLst>
                                            <p:cond delay="1642"/>
                                          </p:stCondLst>
                                        </p:cTn>
                                        <p:tgtEl>
                                          <p:spTgt spid="282"/>
                                        </p:tgtEl>
                                      </p:cBhvr>
                                      <p:to x="100000" y="90000"/>
                                    </p:animScale>
                                    <p:animScale>
                                      <p:cBhvr>
                                        <p:cTn id="138" dur="166" decel="50000">
                                          <p:stCondLst>
                                            <p:cond delay="1668"/>
                                          </p:stCondLst>
                                        </p:cTn>
                                        <p:tgtEl>
                                          <p:spTgt spid="282"/>
                                        </p:tgtEl>
                                      </p:cBhvr>
                                      <p:to x="100000" y="100000"/>
                                    </p:animScale>
                                    <p:animScale>
                                      <p:cBhvr>
                                        <p:cTn id="139" dur="26">
                                          <p:stCondLst>
                                            <p:cond delay="1808"/>
                                          </p:stCondLst>
                                        </p:cTn>
                                        <p:tgtEl>
                                          <p:spTgt spid="282"/>
                                        </p:tgtEl>
                                      </p:cBhvr>
                                      <p:to x="100000" y="95000"/>
                                    </p:animScale>
                                    <p:animScale>
                                      <p:cBhvr>
                                        <p:cTn id="140" dur="166" decel="50000">
                                          <p:stCondLst>
                                            <p:cond delay="1834"/>
                                          </p:stCondLst>
                                        </p:cTn>
                                        <p:tgtEl>
                                          <p:spTgt spid="282"/>
                                        </p:tgtEl>
                                      </p:cBhvr>
                                      <p:to x="100000" y="100000"/>
                                    </p:animScale>
                                  </p:childTnLst>
                                </p:cTn>
                              </p:par>
                              <p:par>
                                <p:cTn id="141" presetID="6" presetClass="entr" presetSubtype="16" fill="hold" nodeType="withEffect">
                                  <p:stCondLst>
                                    <p:cond delay="0"/>
                                  </p:stCondLst>
                                  <p:childTnLst>
                                    <p:set>
                                      <p:cBhvr>
                                        <p:cTn id="142" dur="1" fill="hold">
                                          <p:stCondLst>
                                            <p:cond delay="0"/>
                                          </p:stCondLst>
                                        </p:cTn>
                                        <p:tgtEl>
                                          <p:spTgt spid="471"/>
                                        </p:tgtEl>
                                        <p:attrNameLst>
                                          <p:attrName>style.visibility</p:attrName>
                                        </p:attrNameLst>
                                      </p:cBhvr>
                                      <p:to>
                                        <p:strVal val="visible"/>
                                      </p:to>
                                    </p:set>
                                    <p:animEffect transition="in" filter="circle(in)">
                                      <p:cBhvr>
                                        <p:cTn id="143" dur="2000"/>
                                        <p:tgtEl>
                                          <p:spTgt spid="471"/>
                                        </p:tgtEl>
                                      </p:cBhvr>
                                    </p:animEffect>
                                  </p:childTnLst>
                                </p:cTn>
                              </p:par>
                            </p:childTnLst>
                          </p:cTn>
                        </p:par>
                      </p:childTnLst>
                    </p:cTn>
                  </p:par>
                  <p:par>
                    <p:cTn id="144" fill="hold">
                      <p:stCondLst>
                        <p:cond delay="indefinite"/>
                      </p:stCondLst>
                      <p:childTnLst>
                        <p:par>
                          <p:cTn id="145" fill="hold">
                            <p:stCondLst>
                              <p:cond delay="0"/>
                            </p:stCondLst>
                            <p:childTnLst>
                              <p:par>
                                <p:cTn id="146" presetID="26" presetClass="entr" presetSubtype="0" fill="hold" nodeType="clickEffect">
                                  <p:stCondLst>
                                    <p:cond delay="0"/>
                                  </p:stCondLst>
                                  <p:childTnLst>
                                    <p:set>
                                      <p:cBhvr>
                                        <p:cTn id="147" dur="1" fill="hold">
                                          <p:stCondLst>
                                            <p:cond delay="0"/>
                                          </p:stCondLst>
                                        </p:cTn>
                                        <p:tgtEl>
                                          <p:spTgt spid="229"/>
                                        </p:tgtEl>
                                        <p:attrNameLst>
                                          <p:attrName>style.visibility</p:attrName>
                                        </p:attrNameLst>
                                      </p:cBhvr>
                                      <p:to>
                                        <p:strVal val="visible"/>
                                      </p:to>
                                    </p:set>
                                    <p:animEffect transition="in" filter="wipe(down)">
                                      <p:cBhvr>
                                        <p:cTn id="148" dur="580">
                                          <p:stCondLst>
                                            <p:cond delay="0"/>
                                          </p:stCondLst>
                                        </p:cTn>
                                        <p:tgtEl>
                                          <p:spTgt spid="229"/>
                                        </p:tgtEl>
                                      </p:cBhvr>
                                    </p:animEffect>
                                    <p:anim calcmode="lin" valueType="num">
                                      <p:cBhvr>
                                        <p:cTn id="149" dur="1822" tmFilter="0,0; 0.14,0.36; 0.43,0.73; 0.71,0.91; 1.0,1.0">
                                          <p:stCondLst>
                                            <p:cond delay="0"/>
                                          </p:stCondLst>
                                        </p:cTn>
                                        <p:tgtEl>
                                          <p:spTgt spid="229"/>
                                        </p:tgtEl>
                                        <p:attrNameLst>
                                          <p:attrName>ppt_x</p:attrName>
                                        </p:attrNameLst>
                                      </p:cBhvr>
                                      <p:tavLst>
                                        <p:tav tm="0">
                                          <p:val>
                                            <p:strVal val="#ppt_x-0.25"/>
                                          </p:val>
                                        </p:tav>
                                        <p:tav tm="100000">
                                          <p:val>
                                            <p:strVal val="#ppt_x"/>
                                          </p:val>
                                        </p:tav>
                                      </p:tavLst>
                                    </p:anim>
                                    <p:anim calcmode="lin" valueType="num">
                                      <p:cBhvr>
                                        <p:cTn id="150" dur="664" tmFilter="0.0,0.0; 0.25,0.07; 0.50,0.2; 0.75,0.467; 1.0,1.0">
                                          <p:stCondLst>
                                            <p:cond delay="0"/>
                                          </p:stCondLst>
                                        </p:cTn>
                                        <p:tgtEl>
                                          <p:spTgt spid="229"/>
                                        </p:tgtEl>
                                        <p:attrNameLst>
                                          <p:attrName>ppt_y</p:attrName>
                                        </p:attrNameLst>
                                      </p:cBhvr>
                                      <p:tavLst>
                                        <p:tav tm="0" fmla="#ppt_y-sin(pi*$)/3">
                                          <p:val>
                                            <p:fltVal val="0.5"/>
                                          </p:val>
                                        </p:tav>
                                        <p:tav tm="100000">
                                          <p:val>
                                            <p:fltVal val="1"/>
                                          </p:val>
                                        </p:tav>
                                      </p:tavLst>
                                    </p:anim>
                                    <p:anim calcmode="lin" valueType="num">
                                      <p:cBhvr>
                                        <p:cTn id="151" dur="664" tmFilter="0, 0; 0.125,0.2665; 0.25,0.4; 0.375,0.465; 0.5,0.5;  0.625,0.535; 0.75,0.6; 0.875,0.7335; 1,1">
                                          <p:stCondLst>
                                            <p:cond delay="664"/>
                                          </p:stCondLst>
                                        </p:cTn>
                                        <p:tgtEl>
                                          <p:spTgt spid="229"/>
                                        </p:tgtEl>
                                        <p:attrNameLst>
                                          <p:attrName>ppt_y</p:attrName>
                                        </p:attrNameLst>
                                      </p:cBhvr>
                                      <p:tavLst>
                                        <p:tav tm="0" fmla="#ppt_y-sin(pi*$)/9">
                                          <p:val>
                                            <p:fltVal val="0"/>
                                          </p:val>
                                        </p:tav>
                                        <p:tav tm="100000">
                                          <p:val>
                                            <p:fltVal val="1"/>
                                          </p:val>
                                        </p:tav>
                                      </p:tavLst>
                                    </p:anim>
                                    <p:anim calcmode="lin" valueType="num">
                                      <p:cBhvr>
                                        <p:cTn id="152" dur="332" tmFilter="0, 0; 0.125,0.2665; 0.25,0.4; 0.375,0.465; 0.5,0.5;  0.625,0.535; 0.75,0.6; 0.875,0.7335; 1,1">
                                          <p:stCondLst>
                                            <p:cond delay="1324"/>
                                          </p:stCondLst>
                                        </p:cTn>
                                        <p:tgtEl>
                                          <p:spTgt spid="229"/>
                                        </p:tgtEl>
                                        <p:attrNameLst>
                                          <p:attrName>ppt_y</p:attrName>
                                        </p:attrNameLst>
                                      </p:cBhvr>
                                      <p:tavLst>
                                        <p:tav tm="0" fmla="#ppt_y-sin(pi*$)/27">
                                          <p:val>
                                            <p:fltVal val="0"/>
                                          </p:val>
                                        </p:tav>
                                        <p:tav tm="100000">
                                          <p:val>
                                            <p:fltVal val="1"/>
                                          </p:val>
                                        </p:tav>
                                      </p:tavLst>
                                    </p:anim>
                                    <p:anim calcmode="lin" valueType="num">
                                      <p:cBhvr>
                                        <p:cTn id="153" dur="164" tmFilter="0, 0; 0.125,0.2665; 0.25,0.4; 0.375,0.465; 0.5,0.5;  0.625,0.535; 0.75,0.6; 0.875,0.7335; 1,1">
                                          <p:stCondLst>
                                            <p:cond delay="1656"/>
                                          </p:stCondLst>
                                        </p:cTn>
                                        <p:tgtEl>
                                          <p:spTgt spid="229"/>
                                        </p:tgtEl>
                                        <p:attrNameLst>
                                          <p:attrName>ppt_y</p:attrName>
                                        </p:attrNameLst>
                                      </p:cBhvr>
                                      <p:tavLst>
                                        <p:tav tm="0" fmla="#ppt_y-sin(pi*$)/81">
                                          <p:val>
                                            <p:fltVal val="0"/>
                                          </p:val>
                                        </p:tav>
                                        <p:tav tm="100000">
                                          <p:val>
                                            <p:fltVal val="1"/>
                                          </p:val>
                                        </p:tav>
                                      </p:tavLst>
                                    </p:anim>
                                    <p:animScale>
                                      <p:cBhvr>
                                        <p:cTn id="154" dur="26">
                                          <p:stCondLst>
                                            <p:cond delay="650"/>
                                          </p:stCondLst>
                                        </p:cTn>
                                        <p:tgtEl>
                                          <p:spTgt spid="229"/>
                                        </p:tgtEl>
                                      </p:cBhvr>
                                      <p:to x="100000" y="60000"/>
                                    </p:animScale>
                                    <p:animScale>
                                      <p:cBhvr>
                                        <p:cTn id="155" dur="166" decel="50000">
                                          <p:stCondLst>
                                            <p:cond delay="676"/>
                                          </p:stCondLst>
                                        </p:cTn>
                                        <p:tgtEl>
                                          <p:spTgt spid="229"/>
                                        </p:tgtEl>
                                      </p:cBhvr>
                                      <p:to x="100000" y="100000"/>
                                    </p:animScale>
                                    <p:animScale>
                                      <p:cBhvr>
                                        <p:cTn id="156" dur="26">
                                          <p:stCondLst>
                                            <p:cond delay="1312"/>
                                          </p:stCondLst>
                                        </p:cTn>
                                        <p:tgtEl>
                                          <p:spTgt spid="229"/>
                                        </p:tgtEl>
                                      </p:cBhvr>
                                      <p:to x="100000" y="80000"/>
                                    </p:animScale>
                                    <p:animScale>
                                      <p:cBhvr>
                                        <p:cTn id="157" dur="166" decel="50000">
                                          <p:stCondLst>
                                            <p:cond delay="1338"/>
                                          </p:stCondLst>
                                        </p:cTn>
                                        <p:tgtEl>
                                          <p:spTgt spid="229"/>
                                        </p:tgtEl>
                                      </p:cBhvr>
                                      <p:to x="100000" y="100000"/>
                                    </p:animScale>
                                    <p:animScale>
                                      <p:cBhvr>
                                        <p:cTn id="158" dur="26">
                                          <p:stCondLst>
                                            <p:cond delay="1642"/>
                                          </p:stCondLst>
                                        </p:cTn>
                                        <p:tgtEl>
                                          <p:spTgt spid="229"/>
                                        </p:tgtEl>
                                      </p:cBhvr>
                                      <p:to x="100000" y="90000"/>
                                    </p:animScale>
                                    <p:animScale>
                                      <p:cBhvr>
                                        <p:cTn id="159" dur="166" decel="50000">
                                          <p:stCondLst>
                                            <p:cond delay="1668"/>
                                          </p:stCondLst>
                                        </p:cTn>
                                        <p:tgtEl>
                                          <p:spTgt spid="229"/>
                                        </p:tgtEl>
                                      </p:cBhvr>
                                      <p:to x="100000" y="100000"/>
                                    </p:animScale>
                                    <p:animScale>
                                      <p:cBhvr>
                                        <p:cTn id="160" dur="26">
                                          <p:stCondLst>
                                            <p:cond delay="1808"/>
                                          </p:stCondLst>
                                        </p:cTn>
                                        <p:tgtEl>
                                          <p:spTgt spid="229"/>
                                        </p:tgtEl>
                                      </p:cBhvr>
                                      <p:to x="100000" y="95000"/>
                                    </p:animScale>
                                    <p:animScale>
                                      <p:cBhvr>
                                        <p:cTn id="161" dur="166" decel="50000">
                                          <p:stCondLst>
                                            <p:cond delay="1834"/>
                                          </p:stCondLst>
                                        </p:cTn>
                                        <p:tgtEl>
                                          <p:spTgt spid="229"/>
                                        </p:tgtEl>
                                      </p:cBhvr>
                                      <p:to x="100000" y="100000"/>
                                    </p:animScale>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227"/>
                                        </p:tgtEl>
                                        <p:attrNameLst>
                                          <p:attrName>style.visibility</p:attrName>
                                        </p:attrNameLst>
                                      </p:cBhvr>
                                      <p:to>
                                        <p:strVal val="visible"/>
                                      </p:to>
                                    </p:set>
                                    <p:animEffect transition="in" filter="wipe(down)">
                                      <p:cBhvr>
                                        <p:cTn id="166" dur="500"/>
                                        <p:tgtEl>
                                          <p:spTgt spid="227"/>
                                        </p:tgtEl>
                                      </p:cBhvr>
                                    </p:animEffect>
                                  </p:childTnLst>
                                </p:cTn>
                              </p:par>
                              <p:par>
                                <p:cTn id="167" presetID="22" presetClass="entr" presetSubtype="4" fill="hold" nodeType="withEffect">
                                  <p:stCondLst>
                                    <p:cond delay="0"/>
                                  </p:stCondLst>
                                  <p:childTnLst>
                                    <p:set>
                                      <p:cBhvr>
                                        <p:cTn id="168" dur="1" fill="hold">
                                          <p:stCondLst>
                                            <p:cond delay="0"/>
                                          </p:stCondLst>
                                        </p:cTn>
                                        <p:tgtEl>
                                          <p:spTgt spid="193"/>
                                        </p:tgtEl>
                                        <p:attrNameLst>
                                          <p:attrName>style.visibility</p:attrName>
                                        </p:attrNameLst>
                                      </p:cBhvr>
                                      <p:to>
                                        <p:strVal val="visible"/>
                                      </p:to>
                                    </p:set>
                                    <p:animEffect transition="in" filter="wipe(down)">
                                      <p:cBhvr>
                                        <p:cTn id="169" dur="500"/>
                                        <p:tgtEl>
                                          <p:spTgt spid="193"/>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228"/>
                                        </p:tgtEl>
                                        <p:attrNameLst>
                                          <p:attrName>style.visibility</p:attrName>
                                        </p:attrNameLst>
                                      </p:cBhvr>
                                      <p:to>
                                        <p:strVal val="visible"/>
                                      </p:to>
                                    </p:set>
                                    <p:animEffect transition="in" filter="wipe(down)">
                                      <p:cBhvr>
                                        <p:cTn id="174" dur="500"/>
                                        <p:tgtEl>
                                          <p:spTgt spid="228"/>
                                        </p:tgtEl>
                                      </p:cBhvr>
                                    </p:animEffect>
                                  </p:childTnLst>
                                </p:cTn>
                              </p:par>
                              <p:par>
                                <p:cTn id="175" presetID="22" presetClass="entr" presetSubtype="4" fill="hold" nodeType="withEffect">
                                  <p:stCondLst>
                                    <p:cond delay="0"/>
                                  </p:stCondLst>
                                  <p:childTnLst>
                                    <p:set>
                                      <p:cBhvr>
                                        <p:cTn id="176" dur="1" fill="hold">
                                          <p:stCondLst>
                                            <p:cond delay="0"/>
                                          </p:stCondLst>
                                        </p:cTn>
                                        <p:tgtEl>
                                          <p:spTgt spid="209"/>
                                        </p:tgtEl>
                                        <p:attrNameLst>
                                          <p:attrName>style.visibility</p:attrName>
                                        </p:attrNameLst>
                                      </p:cBhvr>
                                      <p:to>
                                        <p:strVal val="visible"/>
                                      </p:to>
                                    </p:set>
                                    <p:animEffect transition="in" filter="wipe(down)">
                                      <p:cBhvr>
                                        <p:cTn id="177" dur="500"/>
                                        <p:tgtEl>
                                          <p:spTgt spid="20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87"/>
                                        </p:tgtEl>
                                        <p:attrNameLst>
                                          <p:attrName>style.visibility</p:attrName>
                                        </p:attrNameLst>
                                      </p:cBhvr>
                                      <p:to>
                                        <p:strVal val="visible"/>
                                      </p:to>
                                    </p:set>
                                    <p:animEffect transition="in" filter="wipe(down)">
                                      <p:cBhvr>
                                        <p:cTn id="182" dur="500"/>
                                        <p:tgtEl>
                                          <p:spTgt spid="87"/>
                                        </p:tgtEl>
                                      </p:cBhvr>
                                    </p:animEffect>
                                  </p:childTnLst>
                                </p:cTn>
                              </p:par>
                              <p:par>
                                <p:cTn id="183" presetID="22" presetClass="entr" presetSubtype="4" fill="hold" nodeType="withEffect">
                                  <p:stCondLst>
                                    <p:cond delay="0"/>
                                  </p:stCondLst>
                                  <p:childTnLst>
                                    <p:set>
                                      <p:cBhvr>
                                        <p:cTn id="184" dur="1" fill="hold">
                                          <p:stCondLst>
                                            <p:cond delay="0"/>
                                          </p:stCondLst>
                                        </p:cTn>
                                        <p:tgtEl>
                                          <p:spTgt spid="89"/>
                                        </p:tgtEl>
                                        <p:attrNameLst>
                                          <p:attrName>style.visibility</p:attrName>
                                        </p:attrNameLst>
                                      </p:cBhvr>
                                      <p:to>
                                        <p:strVal val="visible"/>
                                      </p:to>
                                    </p:set>
                                    <p:animEffect transition="in" filter="wipe(down)">
                                      <p:cBhvr>
                                        <p:cTn id="185" dur="500"/>
                                        <p:tgtEl>
                                          <p:spTgt spid="89"/>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225"/>
                                        </p:tgtEl>
                                        <p:attrNameLst>
                                          <p:attrName>style.visibility</p:attrName>
                                        </p:attrNameLst>
                                      </p:cBhvr>
                                      <p:to>
                                        <p:strVal val="visible"/>
                                      </p:to>
                                    </p:set>
                                    <p:animEffect transition="in" filter="wipe(down)">
                                      <p:cBhvr>
                                        <p:cTn id="188" dur="500"/>
                                        <p:tgtEl>
                                          <p:spTgt spid="22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222"/>
                                        </p:tgtEl>
                                        <p:attrNameLst>
                                          <p:attrName>style.visibility</p:attrName>
                                        </p:attrNameLst>
                                      </p:cBhvr>
                                      <p:to>
                                        <p:strVal val="visible"/>
                                      </p:to>
                                    </p:set>
                                    <p:animEffect transition="in" filter="wipe(down)">
                                      <p:cBhvr>
                                        <p:cTn id="193" dur="500"/>
                                        <p:tgtEl>
                                          <p:spTgt spid="222"/>
                                        </p:tgtEl>
                                      </p:cBhvr>
                                    </p:animEffect>
                                  </p:childTnLst>
                                </p:cTn>
                              </p:par>
                              <p:par>
                                <p:cTn id="194" presetID="22" presetClass="entr" presetSubtype="4" fill="hold" nodeType="withEffect">
                                  <p:stCondLst>
                                    <p:cond delay="0"/>
                                  </p:stCondLst>
                                  <p:childTnLst>
                                    <p:set>
                                      <p:cBhvr>
                                        <p:cTn id="195" dur="1" fill="hold">
                                          <p:stCondLst>
                                            <p:cond delay="0"/>
                                          </p:stCondLst>
                                        </p:cTn>
                                        <p:tgtEl>
                                          <p:spTgt spid="469"/>
                                        </p:tgtEl>
                                        <p:attrNameLst>
                                          <p:attrName>style.visibility</p:attrName>
                                        </p:attrNameLst>
                                      </p:cBhvr>
                                      <p:to>
                                        <p:strVal val="visible"/>
                                      </p:to>
                                    </p:set>
                                    <p:animEffect transition="in" filter="wipe(down)">
                                      <p:cBhvr>
                                        <p:cTn id="196" dur="500"/>
                                        <p:tgtEl>
                                          <p:spTgt spid="469"/>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199"/>
                                        </p:tgtEl>
                                        <p:attrNameLst>
                                          <p:attrName>style.visibility</p:attrName>
                                        </p:attrNameLst>
                                      </p:cBhvr>
                                      <p:to>
                                        <p:strVal val="visible"/>
                                      </p:to>
                                    </p:set>
                                    <p:animEffect transition="in" filter="wipe(down)">
                                      <p:cBhvr>
                                        <p:cTn id="201" dur="500"/>
                                        <p:tgtEl>
                                          <p:spTgt spid="199"/>
                                        </p:tgtEl>
                                      </p:cBhvr>
                                    </p:animEffect>
                                  </p:childTnLst>
                                </p:cTn>
                              </p:par>
                              <p:par>
                                <p:cTn id="202" presetID="22" presetClass="entr" presetSubtype="4" fill="hold" nodeType="withEffect">
                                  <p:stCondLst>
                                    <p:cond delay="0"/>
                                  </p:stCondLst>
                                  <p:childTnLst>
                                    <p:set>
                                      <p:cBhvr>
                                        <p:cTn id="203" dur="1" fill="hold">
                                          <p:stCondLst>
                                            <p:cond delay="0"/>
                                          </p:stCondLst>
                                        </p:cTn>
                                        <p:tgtEl>
                                          <p:spTgt spid="467"/>
                                        </p:tgtEl>
                                        <p:attrNameLst>
                                          <p:attrName>style.visibility</p:attrName>
                                        </p:attrNameLst>
                                      </p:cBhvr>
                                      <p:to>
                                        <p:strVal val="visible"/>
                                      </p:to>
                                    </p:set>
                                    <p:animEffect transition="in" filter="wipe(down)">
                                      <p:cBhvr>
                                        <p:cTn id="204" dur="500"/>
                                        <p:tgtEl>
                                          <p:spTgt spid="467"/>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221"/>
                                        </p:tgtEl>
                                        <p:attrNameLst>
                                          <p:attrName>style.visibility</p:attrName>
                                        </p:attrNameLst>
                                      </p:cBhvr>
                                      <p:to>
                                        <p:strVal val="visible"/>
                                      </p:to>
                                    </p:set>
                                    <p:animEffect transition="in" filter="wipe(down)">
                                      <p:cBhvr>
                                        <p:cTn id="209" dur="500"/>
                                        <p:tgtEl>
                                          <p:spTgt spid="221"/>
                                        </p:tgtEl>
                                      </p:cBhvr>
                                    </p:animEffect>
                                  </p:childTnLst>
                                </p:cTn>
                              </p:par>
                              <p:par>
                                <p:cTn id="210" presetID="22" presetClass="entr" presetSubtype="4" fill="hold" nodeType="withEffect">
                                  <p:stCondLst>
                                    <p:cond delay="0"/>
                                  </p:stCondLst>
                                  <p:childTnLst>
                                    <p:set>
                                      <p:cBhvr>
                                        <p:cTn id="211" dur="1" fill="hold">
                                          <p:stCondLst>
                                            <p:cond delay="0"/>
                                          </p:stCondLst>
                                        </p:cTn>
                                        <p:tgtEl>
                                          <p:spTgt spid="215"/>
                                        </p:tgtEl>
                                        <p:attrNameLst>
                                          <p:attrName>style.visibility</p:attrName>
                                        </p:attrNameLst>
                                      </p:cBhvr>
                                      <p:to>
                                        <p:strVal val="visible"/>
                                      </p:to>
                                    </p:set>
                                    <p:animEffect transition="in" filter="wipe(down)">
                                      <p:cBhvr>
                                        <p:cTn id="212" dur="500"/>
                                        <p:tgtEl>
                                          <p:spTgt spid="215"/>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223"/>
                                        </p:tgtEl>
                                        <p:attrNameLst>
                                          <p:attrName>style.visibility</p:attrName>
                                        </p:attrNameLst>
                                      </p:cBhvr>
                                      <p:to>
                                        <p:strVal val="visible"/>
                                      </p:to>
                                    </p:set>
                                    <p:animEffect transition="in" filter="wipe(down)">
                                      <p:cBhvr>
                                        <p:cTn id="217" dur="500"/>
                                        <p:tgtEl>
                                          <p:spTgt spid="223"/>
                                        </p:tgtEl>
                                      </p:cBhvr>
                                    </p:animEffect>
                                  </p:childTnLst>
                                </p:cTn>
                              </p:par>
                              <p:par>
                                <p:cTn id="218" presetID="22" presetClass="entr" presetSubtype="4" fill="hold" nodeType="withEffect">
                                  <p:stCondLst>
                                    <p:cond delay="0"/>
                                  </p:stCondLst>
                                  <p:childTnLst>
                                    <p:set>
                                      <p:cBhvr>
                                        <p:cTn id="219" dur="1" fill="hold">
                                          <p:stCondLst>
                                            <p:cond delay="0"/>
                                          </p:stCondLst>
                                        </p:cTn>
                                        <p:tgtEl>
                                          <p:spTgt spid="213"/>
                                        </p:tgtEl>
                                        <p:attrNameLst>
                                          <p:attrName>style.visibility</p:attrName>
                                        </p:attrNameLst>
                                      </p:cBhvr>
                                      <p:to>
                                        <p:strVal val="visible"/>
                                      </p:to>
                                    </p:set>
                                    <p:animEffect transition="in" filter="wipe(down)">
                                      <p:cBhvr>
                                        <p:cTn id="220" dur="500"/>
                                        <p:tgtEl>
                                          <p:spTgt spid="213"/>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4" fill="hold" grpId="0" nodeType="clickEffect">
                                  <p:stCondLst>
                                    <p:cond delay="0"/>
                                  </p:stCondLst>
                                  <p:childTnLst>
                                    <p:set>
                                      <p:cBhvr>
                                        <p:cTn id="224" dur="1" fill="hold">
                                          <p:stCondLst>
                                            <p:cond delay="0"/>
                                          </p:stCondLst>
                                        </p:cTn>
                                        <p:tgtEl>
                                          <p:spTgt spid="226"/>
                                        </p:tgtEl>
                                        <p:attrNameLst>
                                          <p:attrName>style.visibility</p:attrName>
                                        </p:attrNameLst>
                                      </p:cBhvr>
                                      <p:to>
                                        <p:strVal val="visible"/>
                                      </p:to>
                                    </p:set>
                                    <p:animEffect transition="in" filter="wipe(down)">
                                      <p:cBhvr>
                                        <p:cTn id="225" dur="500"/>
                                        <p:tgtEl>
                                          <p:spTgt spid="226"/>
                                        </p:tgtEl>
                                      </p:cBhvr>
                                    </p:animEffect>
                                  </p:childTnLst>
                                </p:cTn>
                              </p:par>
                              <p:par>
                                <p:cTn id="226" presetID="22" presetClass="entr" presetSubtype="4" fill="hold" nodeType="withEffect">
                                  <p:stCondLst>
                                    <p:cond delay="0"/>
                                  </p:stCondLst>
                                  <p:childTnLst>
                                    <p:set>
                                      <p:cBhvr>
                                        <p:cTn id="227" dur="1" fill="hold">
                                          <p:stCondLst>
                                            <p:cond delay="0"/>
                                          </p:stCondLst>
                                        </p:cTn>
                                        <p:tgtEl>
                                          <p:spTgt spid="211"/>
                                        </p:tgtEl>
                                        <p:attrNameLst>
                                          <p:attrName>style.visibility</p:attrName>
                                        </p:attrNameLst>
                                      </p:cBhvr>
                                      <p:to>
                                        <p:strVal val="visible"/>
                                      </p:to>
                                    </p:set>
                                    <p:animEffect transition="in" filter="wipe(down)">
                                      <p:cBhvr>
                                        <p:cTn id="228" dur="500"/>
                                        <p:tgtEl>
                                          <p:spTgt spid="211"/>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224"/>
                                        </p:tgtEl>
                                        <p:attrNameLst>
                                          <p:attrName>style.visibility</p:attrName>
                                        </p:attrNameLst>
                                      </p:cBhvr>
                                      <p:to>
                                        <p:strVal val="visible"/>
                                      </p:to>
                                    </p:set>
                                    <p:animEffect transition="in" filter="wipe(down)">
                                      <p:cBhvr>
                                        <p:cTn id="233" dur="500"/>
                                        <p:tgtEl>
                                          <p:spTgt spid="224"/>
                                        </p:tgtEl>
                                      </p:cBhvr>
                                    </p:animEffect>
                                  </p:childTnLst>
                                </p:cTn>
                              </p:par>
                              <p:par>
                                <p:cTn id="234" presetID="22" presetClass="entr" presetSubtype="4" fill="hold" nodeType="withEffect">
                                  <p:stCondLst>
                                    <p:cond delay="0"/>
                                  </p:stCondLst>
                                  <p:childTnLst>
                                    <p:set>
                                      <p:cBhvr>
                                        <p:cTn id="235" dur="1" fill="hold">
                                          <p:stCondLst>
                                            <p:cond delay="0"/>
                                          </p:stCondLst>
                                        </p:cTn>
                                        <p:tgtEl>
                                          <p:spTgt spid="217"/>
                                        </p:tgtEl>
                                        <p:attrNameLst>
                                          <p:attrName>style.visibility</p:attrName>
                                        </p:attrNameLst>
                                      </p:cBhvr>
                                      <p:to>
                                        <p:strVal val="visible"/>
                                      </p:to>
                                    </p:set>
                                    <p:animEffect transition="in" filter="wipe(down)">
                                      <p:cBhvr>
                                        <p:cTn id="236" dur="500"/>
                                        <p:tgtEl>
                                          <p:spTgt spid="217"/>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329"/>
                                        </p:tgtEl>
                                        <p:attrNameLst>
                                          <p:attrName>style.visibility</p:attrName>
                                        </p:attrNameLst>
                                      </p:cBhvr>
                                      <p:to>
                                        <p:strVal val="visible"/>
                                      </p:to>
                                    </p:set>
                                    <p:animEffect transition="in" filter="wipe(down)">
                                      <p:cBhvr>
                                        <p:cTn id="241" dur="500"/>
                                        <p:tgtEl>
                                          <p:spTgt spid="329"/>
                                        </p:tgtEl>
                                      </p:cBhvr>
                                    </p:animEffect>
                                  </p:childTnLst>
                                </p:cTn>
                              </p:par>
                              <p:par>
                                <p:cTn id="242" presetID="22" presetClass="entr" presetSubtype="4" fill="hold" nodeType="withEffect">
                                  <p:stCondLst>
                                    <p:cond delay="0"/>
                                  </p:stCondLst>
                                  <p:childTnLst>
                                    <p:set>
                                      <p:cBhvr>
                                        <p:cTn id="243" dur="1" fill="hold">
                                          <p:stCondLst>
                                            <p:cond delay="0"/>
                                          </p:stCondLst>
                                        </p:cTn>
                                        <p:tgtEl>
                                          <p:spTgt spid="256"/>
                                        </p:tgtEl>
                                        <p:attrNameLst>
                                          <p:attrName>style.visibility</p:attrName>
                                        </p:attrNameLst>
                                      </p:cBhvr>
                                      <p:to>
                                        <p:strVal val="visible"/>
                                      </p:to>
                                    </p:set>
                                    <p:animEffect transition="in" filter="wipe(down)">
                                      <p:cBhvr>
                                        <p:cTn id="244" dur="500"/>
                                        <p:tgtEl>
                                          <p:spTgt spid="256"/>
                                        </p:tgtEl>
                                      </p:cBhvr>
                                    </p:animEffect>
                                  </p:childTnLst>
                                </p:cTn>
                              </p:par>
                              <p:par>
                                <p:cTn id="245" presetID="22" presetClass="entr" presetSubtype="4" fill="hold" grpId="0" nodeType="withEffect">
                                  <p:stCondLst>
                                    <p:cond delay="0"/>
                                  </p:stCondLst>
                                  <p:childTnLst>
                                    <p:set>
                                      <p:cBhvr>
                                        <p:cTn id="246" dur="1" fill="hold">
                                          <p:stCondLst>
                                            <p:cond delay="0"/>
                                          </p:stCondLst>
                                        </p:cTn>
                                        <p:tgtEl>
                                          <p:spTgt spid="327"/>
                                        </p:tgtEl>
                                        <p:attrNameLst>
                                          <p:attrName>style.visibility</p:attrName>
                                        </p:attrNameLst>
                                      </p:cBhvr>
                                      <p:to>
                                        <p:strVal val="visible"/>
                                      </p:to>
                                    </p:set>
                                    <p:animEffect transition="in" filter="wipe(down)">
                                      <p:cBhvr>
                                        <p:cTn id="247" dur="500"/>
                                        <p:tgtEl>
                                          <p:spTgt spid="327"/>
                                        </p:tgtEl>
                                      </p:cBhvr>
                                    </p:animEffect>
                                  </p:childTnLst>
                                </p:cTn>
                              </p:par>
                              <p:par>
                                <p:cTn id="248" presetID="22" presetClass="entr" presetSubtype="4" fill="hold" nodeType="withEffect">
                                  <p:stCondLst>
                                    <p:cond delay="0"/>
                                  </p:stCondLst>
                                  <p:childTnLst>
                                    <p:set>
                                      <p:cBhvr>
                                        <p:cTn id="249" dur="1" fill="hold">
                                          <p:stCondLst>
                                            <p:cond delay="0"/>
                                          </p:stCondLst>
                                        </p:cTn>
                                        <p:tgtEl>
                                          <p:spTgt spid="238"/>
                                        </p:tgtEl>
                                        <p:attrNameLst>
                                          <p:attrName>style.visibility</p:attrName>
                                        </p:attrNameLst>
                                      </p:cBhvr>
                                      <p:to>
                                        <p:strVal val="visible"/>
                                      </p:to>
                                    </p:set>
                                    <p:animEffect transition="in" filter="wipe(down)">
                                      <p:cBhvr>
                                        <p:cTn id="250" dur="500"/>
                                        <p:tgtEl>
                                          <p:spTgt spid="238"/>
                                        </p:tgtEl>
                                      </p:cBhvr>
                                    </p:animEffect>
                                  </p:childTnLst>
                                </p:cTn>
                              </p:par>
                              <p:par>
                                <p:cTn id="251" presetID="22" presetClass="entr" presetSubtype="4" fill="hold" nodeType="withEffect">
                                  <p:stCondLst>
                                    <p:cond delay="0"/>
                                  </p:stCondLst>
                                  <p:childTnLst>
                                    <p:set>
                                      <p:cBhvr>
                                        <p:cTn id="252" dur="1" fill="hold">
                                          <p:stCondLst>
                                            <p:cond delay="0"/>
                                          </p:stCondLst>
                                        </p:cTn>
                                        <p:tgtEl>
                                          <p:spTgt spid="240"/>
                                        </p:tgtEl>
                                        <p:attrNameLst>
                                          <p:attrName>style.visibility</p:attrName>
                                        </p:attrNameLst>
                                      </p:cBhvr>
                                      <p:to>
                                        <p:strVal val="visible"/>
                                      </p:to>
                                    </p:set>
                                    <p:animEffect transition="in" filter="wipe(down)">
                                      <p:cBhvr>
                                        <p:cTn id="253" dur="500"/>
                                        <p:tgtEl>
                                          <p:spTgt spid="240"/>
                                        </p:tgtEl>
                                      </p:cBhvr>
                                    </p:animEffect>
                                  </p:childTnLst>
                                </p:cTn>
                              </p:par>
                              <p:par>
                                <p:cTn id="254" presetID="22" presetClass="entr" presetSubtype="4" fill="hold" grpId="0" nodeType="withEffect">
                                  <p:stCondLst>
                                    <p:cond delay="0"/>
                                  </p:stCondLst>
                                  <p:childTnLst>
                                    <p:set>
                                      <p:cBhvr>
                                        <p:cTn id="255" dur="1" fill="hold">
                                          <p:stCondLst>
                                            <p:cond delay="0"/>
                                          </p:stCondLst>
                                        </p:cTn>
                                        <p:tgtEl>
                                          <p:spTgt spid="325"/>
                                        </p:tgtEl>
                                        <p:attrNameLst>
                                          <p:attrName>style.visibility</p:attrName>
                                        </p:attrNameLst>
                                      </p:cBhvr>
                                      <p:to>
                                        <p:strVal val="visible"/>
                                      </p:to>
                                    </p:set>
                                    <p:animEffect transition="in" filter="wipe(down)">
                                      <p:cBhvr>
                                        <p:cTn id="256" dur="500"/>
                                        <p:tgtEl>
                                          <p:spTgt spid="325"/>
                                        </p:tgtEl>
                                      </p:cBhvr>
                                    </p:animEffect>
                                  </p:childTnLst>
                                </p:cTn>
                              </p:par>
                              <p:par>
                                <p:cTn id="257" presetID="22" presetClass="entr" presetSubtype="4" fill="hold" grpId="0" nodeType="withEffect">
                                  <p:stCondLst>
                                    <p:cond delay="0"/>
                                  </p:stCondLst>
                                  <p:childTnLst>
                                    <p:set>
                                      <p:cBhvr>
                                        <p:cTn id="258" dur="1" fill="hold">
                                          <p:stCondLst>
                                            <p:cond delay="0"/>
                                          </p:stCondLst>
                                        </p:cTn>
                                        <p:tgtEl>
                                          <p:spTgt spid="334"/>
                                        </p:tgtEl>
                                        <p:attrNameLst>
                                          <p:attrName>style.visibility</p:attrName>
                                        </p:attrNameLst>
                                      </p:cBhvr>
                                      <p:to>
                                        <p:strVal val="visible"/>
                                      </p:to>
                                    </p:set>
                                    <p:animEffect transition="in" filter="wipe(down)">
                                      <p:cBhvr>
                                        <p:cTn id="259" dur="500"/>
                                        <p:tgtEl>
                                          <p:spTgt spid="334"/>
                                        </p:tgtEl>
                                      </p:cBhvr>
                                    </p:animEffect>
                                  </p:childTnLst>
                                </p:cTn>
                              </p:par>
                              <p:par>
                                <p:cTn id="260" presetID="22" presetClass="entr" presetSubtype="4" fill="hold" nodeType="withEffect">
                                  <p:stCondLst>
                                    <p:cond delay="0"/>
                                  </p:stCondLst>
                                  <p:childTnLst>
                                    <p:set>
                                      <p:cBhvr>
                                        <p:cTn id="261" dur="1" fill="hold">
                                          <p:stCondLst>
                                            <p:cond delay="0"/>
                                          </p:stCondLst>
                                        </p:cTn>
                                        <p:tgtEl>
                                          <p:spTgt spid="242"/>
                                        </p:tgtEl>
                                        <p:attrNameLst>
                                          <p:attrName>style.visibility</p:attrName>
                                        </p:attrNameLst>
                                      </p:cBhvr>
                                      <p:to>
                                        <p:strVal val="visible"/>
                                      </p:to>
                                    </p:set>
                                    <p:animEffect transition="in" filter="wipe(down)">
                                      <p:cBhvr>
                                        <p:cTn id="262" dur="500"/>
                                        <p:tgtEl>
                                          <p:spTgt spid="242"/>
                                        </p:tgtEl>
                                      </p:cBhvr>
                                    </p:animEffect>
                                  </p:childTnLst>
                                </p:cTn>
                              </p:par>
                              <p:par>
                                <p:cTn id="263" presetID="22" presetClass="entr" presetSubtype="4" fill="hold" grpId="0" nodeType="withEffect">
                                  <p:stCondLst>
                                    <p:cond delay="0"/>
                                  </p:stCondLst>
                                  <p:childTnLst>
                                    <p:set>
                                      <p:cBhvr>
                                        <p:cTn id="264" dur="1" fill="hold">
                                          <p:stCondLst>
                                            <p:cond delay="0"/>
                                          </p:stCondLst>
                                        </p:cTn>
                                        <p:tgtEl>
                                          <p:spTgt spid="336"/>
                                        </p:tgtEl>
                                        <p:attrNameLst>
                                          <p:attrName>style.visibility</p:attrName>
                                        </p:attrNameLst>
                                      </p:cBhvr>
                                      <p:to>
                                        <p:strVal val="visible"/>
                                      </p:to>
                                    </p:set>
                                    <p:animEffect transition="in" filter="wipe(down)">
                                      <p:cBhvr>
                                        <p:cTn id="265" dur="500"/>
                                        <p:tgtEl>
                                          <p:spTgt spid="336"/>
                                        </p:tgtEl>
                                      </p:cBhvr>
                                    </p:animEffect>
                                  </p:childTnLst>
                                </p:cTn>
                              </p:par>
                              <p:par>
                                <p:cTn id="266" presetID="22" presetClass="entr" presetSubtype="4" fill="hold" nodeType="withEffect">
                                  <p:stCondLst>
                                    <p:cond delay="0"/>
                                  </p:stCondLst>
                                  <p:childTnLst>
                                    <p:set>
                                      <p:cBhvr>
                                        <p:cTn id="267" dur="1" fill="hold">
                                          <p:stCondLst>
                                            <p:cond delay="0"/>
                                          </p:stCondLst>
                                        </p:cTn>
                                        <p:tgtEl>
                                          <p:spTgt spid="244"/>
                                        </p:tgtEl>
                                        <p:attrNameLst>
                                          <p:attrName>style.visibility</p:attrName>
                                        </p:attrNameLst>
                                      </p:cBhvr>
                                      <p:to>
                                        <p:strVal val="visible"/>
                                      </p:to>
                                    </p:set>
                                    <p:animEffect transition="in" filter="wipe(down)">
                                      <p:cBhvr>
                                        <p:cTn id="268" dur="500"/>
                                        <p:tgtEl>
                                          <p:spTgt spid="244"/>
                                        </p:tgtEl>
                                      </p:cBhvr>
                                    </p:animEffect>
                                  </p:childTnLst>
                                </p:cTn>
                              </p:par>
                              <p:par>
                                <p:cTn id="269" presetID="22" presetClass="entr" presetSubtype="4" fill="hold" grpId="0" nodeType="withEffect">
                                  <p:stCondLst>
                                    <p:cond delay="0"/>
                                  </p:stCondLst>
                                  <p:childTnLst>
                                    <p:set>
                                      <p:cBhvr>
                                        <p:cTn id="270" dur="1" fill="hold">
                                          <p:stCondLst>
                                            <p:cond delay="0"/>
                                          </p:stCondLst>
                                        </p:cTn>
                                        <p:tgtEl>
                                          <p:spTgt spid="332"/>
                                        </p:tgtEl>
                                        <p:attrNameLst>
                                          <p:attrName>style.visibility</p:attrName>
                                        </p:attrNameLst>
                                      </p:cBhvr>
                                      <p:to>
                                        <p:strVal val="visible"/>
                                      </p:to>
                                    </p:set>
                                    <p:animEffect transition="in" filter="wipe(down)">
                                      <p:cBhvr>
                                        <p:cTn id="271" dur="500"/>
                                        <p:tgtEl>
                                          <p:spTgt spid="332"/>
                                        </p:tgtEl>
                                      </p:cBhvr>
                                    </p:animEffect>
                                  </p:childTnLst>
                                </p:cTn>
                              </p:par>
                              <p:par>
                                <p:cTn id="272" presetID="22" presetClass="entr" presetSubtype="4" fill="hold" nodeType="withEffect">
                                  <p:stCondLst>
                                    <p:cond delay="0"/>
                                  </p:stCondLst>
                                  <p:childTnLst>
                                    <p:set>
                                      <p:cBhvr>
                                        <p:cTn id="273" dur="1" fill="hold">
                                          <p:stCondLst>
                                            <p:cond delay="0"/>
                                          </p:stCondLst>
                                        </p:cTn>
                                        <p:tgtEl>
                                          <p:spTgt spid="246"/>
                                        </p:tgtEl>
                                        <p:attrNameLst>
                                          <p:attrName>style.visibility</p:attrName>
                                        </p:attrNameLst>
                                      </p:cBhvr>
                                      <p:to>
                                        <p:strVal val="visible"/>
                                      </p:to>
                                    </p:set>
                                    <p:animEffect transition="in" filter="wipe(down)">
                                      <p:cBhvr>
                                        <p:cTn id="274" dur="500"/>
                                        <p:tgtEl>
                                          <p:spTgt spid="246"/>
                                        </p:tgtEl>
                                      </p:cBhvr>
                                    </p:animEffect>
                                  </p:childTnLst>
                                </p:cTn>
                              </p:par>
                              <p:par>
                                <p:cTn id="275" presetID="22" presetClass="entr" presetSubtype="4" fill="hold" grpId="0" nodeType="withEffect">
                                  <p:stCondLst>
                                    <p:cond delay="0"/>
                                  </p:stCondLst>
                                  <p:childTnLst>
                                    <p:set>
                                      <p:cBhvr>
                                        <p:cTn id="276" dur="1" fill="hold">
                                          <p:stCondLst>
                                            <p:cond delay="0"/>
                                          </p:stCondLst>
                                        </p:cTn>
                                        <p:tgtEl>
                                          <p:spTgt spid="330"/>
                                        </p:tgtEl>
                                        <p:attrNameLst>
                                          <p:attrName>style.visibility</p:attrName>
                                        </p:attrNameLst>
                                      </p:cBhvr>
                                      <p:to>
                                        <p:strVal val="visible"/>
                                      </p:to>
                                    </p:set>
                                    <p:animEffect transition="in" filter="wipe(down)">
                                      <p:cBhvr>
                                        <p:cTn id="277" dur="500"/>
                                        <p:tgtEl>
                                          <p:spTgt spid="330"/>
                                        </p:tgtEl>
                                      </p:cBhvr>
                                    </p:animEffect>
                                  </p:childTnLst>
                                </p:cTn>
                              </p:par>
                              <p:par>
                                <p:cTn id="278" presetID="22" presetClass="entr" presetSubtype="4" fill="hold" nodeType="withEffect">
                                  <p:stCondLst>
                                    <p:cond delay="0"/>
                                  </p:stCondLst>
                                  <p:childTnLst>
                                    <p:set>
                                      <p:cBhvr>
                                        <p:cTn id="279" dur="1" fill="hold">
                                          <p:stCondLst>
                                            <p:cond delay="0"/>
                                          </p:stCondLst>
                                        </p:cTn>
                                        <p:tgtEl>
                                          <p:spTgt spid="251"/>
                                        </p:tgtEl>
                                        <p:attrNameLst>
                                          <p:attrName>style.visibility</p:attrName>
                                        </p:attrNameLst>
                                      </p:cBhvr>
                                      <p:to>
                                        <p:strVal val="visible"/>
                                      </p:to>
                                    </p:set>
                                    <p:animEffect transition="in" filter="wipe(down)">
                                      <p:cBhvr>
                                        <p:cTn id="280" dur="500"/>
                                        <p:tgtEl>
                                          <p:spTgt spid="251"/>
                                        </p:tgtEl>
                                      </p:cBhvr>
                                    </p:animEffect>
                                  </p:childTnLst>
                                </p:cTn>
                              </p:par>
                              <p:par>
                                <p:cTn id="281" presetID="22" presetClass="entr" presetSubtype="4" fill="hold" grpId="0" nodeType="withEffect">
                                  <p:stCondLst>
                                    <p:cond delay="0"/>
                                  </p:stCondLst>
                                  <p:childTnLst>
                                    <p:set>
                                      <p:cBhvr>
                                        <p:cTn id="282" dur="1" fill="hold">
                                          <p:stCondLst>
                                            <p:cond delay="0"/>
                                          </p:stCondLst>
                                        </p:cTn>
                                        <p:tgtEl>
                                          <p:spTgt spid="220"/>
                                        </p:tgtEl>
                                        <p:attrNameLst>
                                          <p:attrName>style.visibility</p:attrName>
                                        </p:attrNameLst>
                                      </p:cBhvr>
                                      <p:to>
                                        <p:strVal val="visible"/>
                                      </p:to>
                                    </p:set>
                                    <p:animEffect transition="in" filter="wipe(down)">
                                      <p:cBhvr>
                                        <p:cTn id="283"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3" grpId="0" animBg="1"/>
      <p:bldP spid="540" grpId="0" animBg="1"/>
      <p:bldP spid="19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325" grpId="0"/>
      <p:bldP spid="327" grpId="0"/>
      <p:bldP spid="329" grpId="0"/>
      <p:bldP spid="330" grpId="0"/>
      <p:bldP spid="332" grpId="0"/>
      <p:bldP spid="334" grpId="0"/>
      <p:bldP spid="336" grpId="0"/>
    </p:bldLst>
  </p:timing>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5123</TotalTime>
  <Words>1312</Words>
  <Application>Microsoft Office PowerPoint</Application>
  <PresentationFormat>Affichage à l'écran (4:3)</PresentationFormat>
  <Paragraphs>382</Paragraphs>
  <Slides>20</Slides>
  <Notes>18</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Sillage</vt:lpstr>
      <vt:lpstr>Implémentation d'une application web hébergée sur le Cloud et une application mobile pour la gestion des services d'habitat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Amin Mallek</dc:creator>
  <cp:lastModifiedBy>Mohamed Amin Mallek</cp:lastModifiedBy>
  <cp:revision>316</cp:revision>
  <dcterms:created xsi:type="dcterms:W3CDTF">2016-04-22T19:10:44Z</dcterms:created>
  <dcterms:modified xsi:type="dcterms:W3CDTF">2018-05-16T12:13:04Z</dcterms:modified>
</cp:coreProperties>
</file>