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7" r:id="rId2"/>
    <p:sldId id="277" r:id="rId3"/>
    <p:sldId id="1517" r:id="rId4"/>
    <p:sldId id="1504" r:id="rId5"/>
    <p:sldId id="1503" r:id="rId6"/>
    <p:sldId id="1485" r:id="rId7"/>
    <p:sldId id="1487" r:id="rId8"/>
    <p:sldId id="1492" r:id="rId9"/>
    <p:sldId id="1490" r:id="rId10"/>
    <p:sldId id="1507" r:id="rId11"/>
    <p:sldId id="1508" r:id="rId12"/>
    <p:sldId id="1509" r:id="rId13"/>
    <p:sldId id="1512" r:id="rId14"/>
    <p:sldId id="1514" r:id="rId15"/>
    <p:sldId id="1498" r:id="rId16"/>
    <p:sldId id="1499" r:id="rId17"/>
    <p:sldId id="1501" r:id="rId18"/>
    <p:sldId id="1491" r:id="rId19"/>
    <p:sldId id="1511" r:id="rId20"/>
    <p:sldId id="1489" r:id="rId21"/>
    <p:sldId id="1500" r:id="rId22"/>
    <p:sldId id="1506" r:id="rId23"/>
    <p:sldId id="1495" r:id="rId24"/>
    <p:sldId id="1513" r:id="rId25"/>
    <p:sldId id="1505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Bodoni SvtyTwo ITC TT-Book"/>
        <a:ea typeface="Bodoni SvtyTwo ITC TT-Book"/>
        <a:cs typeface="Bodoni SvtyTwo ITC TT-Book"/>
        <a:sym typeface="Bodoni SvtyTwo ITC TT-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Bodoni SvtyTwo ITC TT-Book"/>
          <a:ea typeface="Bodoni SvtyTwo ITC TT-Book"/>
          <a:cs typeface="Bodoni SvtyTwo ITC TT-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4DBE3"/>
          </a:solidFill>
        </a:fill>
      </a:tcStyle>
    </a:wholeTbl>
    <a:band2H>
      <a:tcTxStyle/>
      <a:tcStyle>
        <a:tcBdr/>
        <a:fill>
          <a:solidFill>
            <a:srgbClr val="EBEEF2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FE2D3"/>
          </a:solidFill>
        </a:fill>
      </a:tcStyle>
    </a:wholeTbl>
    <a:band2H>
      <a:tcTxStyle/>
      <a:tcStyle>
        <a:tcBdr/>
        <a:fill>
          <a:solidFill>
            <a:srgbClr val="F0F1EA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DEDCE1"/>
          </a:solidFill>
        </a:fill>
      </a:tcStyle>
    </a:wholeTbl>
    <a:band2H>
      <a:tcTxStyle/>
      <a:tcStyle>
        <a:tcBdr/>
        <a:fill>
          <a:solidFill>
            <a:srgbClr val="EFEEF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004141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round/>
            </a:ln>
          </a:top>
          <a:bottom>
            <a:ln w="25400" cap="flat">
              <a:solidFill>
                <a:srgbClr val="4141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Bodoni SvtyTwo ITC TT-Book"/>
          <a:ea typeface="Bodoni SvtyTwo ITC TT-Book"/>
          <a:cs typeface="Bodoni SvtyTwo ITC TT-Book"/>
        </a:font>
        <a:srgbClr val="41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Col>
    <a:la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38100" cap="flat">
              <a:solidFill>
                <a:srgbClr val="004141"/>
              </a:solidFill>
              <a:prstDash val="solid"/>
              <a:round/>
            </a:ln>
          </a:top>
          <a:bottom>
            <a:ln w="127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lastRow>
    <a:firstRow>
      <a:tcTxStyle b="on" i="off">
        <a:font>
          <a:latin typeface="Bodoni SvtyTwo ITC TT-Bold"/>
          <a:ea typeface="Bodoni SvtyTwo ITC TT-Bold"/>
          <a:cs typeface="Bodoni SvtyTwo ITC TT-Bold"/>
        </a:font>
        <a:srgbClr val="004141"/>
      </a:tcTxStyle>
      <a:tcStyle>
        <a:tcBdr>
          <a:left>
            <a:ln w="12700" cap="flat">
              <a:solidFill>
                <a:srgbClr val="004141"/>
              </a:solidFill>
              <a:prstDash val="solid"/>
              <a:round/>
            </a:ln>
          </a:left>
          <a:right>
            <a:ln w="12700" cap="flat">
              <a:solidFill>
                <a:srgbClr val="004141"/>
              </a:solidFill>
              <a:prstDash val="solid"/>
              <a:round/>
            </a:ln>
          </a:right>
          <a:top>
            <a:ln w="12700" cap="flat">
              <a:solidFill>
                <a:srgbClr val="004141"/>
              </a:solidFill>
              <a:prstDash val="solid"/>
              <a:round/>
            </a:ln>
          </a:top>
          <a:bottom>
            <a:ln w="38100" cap="flat">
              <a:solidFill>
                <a:srgbClr val="004141"/>
              </a:solidFill>
              <a:prstDash val="solid"/>
              <a:round/>
            </a:ln>
          </a:bottom>
          <a:insideH>
            <a:ln w="12700" cap="flat">
              <a:solidFill>
                <a:srgbClr val="004141"/>
              </a:solidFill>
              <a:prstDash val="solid"/>
              <a:round/>
            </a:ln>
          </a:insideH>
          <a:insideV>
            <a:ln w="12700" cap="flat">
              <a:solidFill>
                <a:srgbClr val="004141"/>
              </a:solidFill>
              <a:prstDash val="solid"/>
              <a:round/>
            </a:ln>
          </a:insideV>
        </a:tcBdr>
        <a:fill>
          <a:solidFill>
            <a:srgbClr val="41414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5"/>
    <p:restoredTop sz="90361" autoAdjust="0"/>
  </p:normalViewPr>
  <p:slideViewPr>
    <p:cSldViewPr snapToGrid="0" snapToObjects="1">
      <p:cViewPr varScale="1">
        <p:scale>
          <a:sx n="41" d="100"/>
          <a:sy n="41" d="100"/>
        </p:scale>
        <p:origin x="1068" y="24"/>
      </p:cViewPr>
      <p:guideLst/>
    </p:cSldViewPr>
  </p:slideViewPr>
  <p:notesTextViewPr>
    <p:cViewPr>
      <p:scale>
        <a:sx n="175" d="100"/>
        <a:sy n="1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1942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41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chmod +x ~/.local/bin/docker-compose</a:t>
            </a:r>
          </a:p>
          <a:p>
            <a:endParaRPr lang="fr-FR" dirty="0"/>
          </a:p>
          <a:p>
            <a:r>
              <a:rPr lang="fr-FR" dirty="0"/>
              <a:t>Pour</a:t>
            </a:r>
            <a:r>
              <a:rPr lang="fr-FR" baseline="0" dirty="0"/>
              <a:t> installer </a:t>
            </a:r>
            <a:r>
              <a:rPr lang="fr-FR" baseline="0" dirty="0" err="1"/>
              <a:t>pip</a:t>
            </a:r>
            <a:r>
              <a:rPr lang="fr-FR" baseline="0" dirty="0"/>
              <a:t>:</a:t>
            </a:r>
          </a:p>
          <a:p>
            <a:r>
              <a:rPr lang="fr-FR" baseline="0" dirty="0"/>
              <a:t>1 </a:t>
            </a:r>
            <a:r>
              <a:rPr lang="fr-FR" baseline="0" dirty="0" err="1"/>
              <a:t>yum</a:t>
            </a:r>
            <a:r>
              <a:rPr lang="fr-FR" baseline="0" dirty="0"/>
              <a:t> </a:t>
            </a:r>
            <a:r>
              <a:rPr lang="fr-FR" baseline="0" dirty="0" err="1"/>
              <a:t>install</a:t>
            </a:r>
            <a:r>
              <a:rPr lang="fr-FR" baseline="0" dirty="0"/>
              <a:t> </a:t>
            </a:r>
            <a:r>
              <a:rPr lang="fr-FR" baseline="0" dirty="0" err="1"/>
              <a:t>epel</a:t>
            </a:r>
            <a:r>
              <a:rPr lang="fr-FR" baseline="0" dirty="0"/>
              <a:t>-release</a:t>
            </a:r>
          </a:p>
          <a:p>
            <a:r>
              <a:rPr lang="fr-FR" baseline="0" dirty="0"/>
              <a:t>2 </a:t>
            </a:r>
            <a:r>
              <a:rPr lang="fr-FR" baseline="0" dirty="0" err="1"/>
              <a:t>yum</a:t>
            </a:r>
            <a:r>
              <a:rPr lang="fr-FR" baseline="0" dirty="0"/>
              <a:t> </a:t>
            </a:r>
            <a:r>
              <a:rPr lang="fr-FR" baseline="0" dirty="0" err="1"/>
              <a:t>install</a:t>
            </a:r>
            <a:r>
              <a:rPr lang="fr-FR" baseline="0" dirty="0"/>
              <a:t> python-</a:t>
            </a:r>
            <a:r>
              <a:rPr lang="fr-FR" baseline="0" dirty="0" err="1"/>
              <a:t>pip</a:t>
            </a:r>
            <a:endParaRPr lang="fr-FR" baseline="0" dirty="0"/>
          </a:p>
          <a:p>
            <a:endParaRPr lang="fr-FR" baseline="0" dirty="0"/>
          </a:p>
          <a:p>
            <a:r>
              <a:rPr lang="fr-FR" sz="1600" b="1" baseline="0" dirty="0"/>
              <a:t>Pour installer </a:t>
            </a:r>
            <a:r>
              <a:rPr lang="fr-FR" b="1" baseline="0" dirty="0" err="1"/>
              <a:t>virtual</a:t>
            </a:r>
            <a:r>
              <a:rPr lang="fr-FR" b="1" baseline="0" dirty="0"/>
              <a:t> </a:t>
            </a:r>
            <a:r>
              <a:rPr lang="fr-FR" b="1" baseline="0" dirty="0" err="1"/>
              <a:t>enviroment</a:t>
            </a:r>
            <a:r>
              <a:rPr lang="fr-FR" b="1" baseline="0" dirty="0"/>
              <a:t>:</a:t>
            </a:r>
          </a:p>
          <a:p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pip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install</a:t>
            </a:r>
            <a:r>
              <a:rPr lang="fr-FR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fr-FR" b="0" i="0" dirty="0" err="1">
                <a:solidFill>
                  <a:srgbClr val="FFFFFF"/>
                </a:solidFill>
                <a:effectLst/>
                <a:latin typeface="Söhne Mono"/>
              </a:rPr>
              <a:t>virtualenv</a:t>
            </a:r>
            <a:endParaRPr lang="fr-FR" dirty="0"/>
          </a:p>
          <a:p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python3.10-venv</a:t>
            </a:r>
            <a:endParaRPr lang="fr-FR" baseline="0" dirty="0"/>
          </a:p>
          <a:p>
            <a:r>
              <a:rPr lang="fr-FR" dirty="0"/>
              <a:t>python3 -m </a:t>
            </a:r>
            <a:r>
              <a:rPr lang="fr-FR" dirty="0" err="1"/>
              <a:t>venv</a:t>
            </a:r>
            <a:r>
              <a:rPr lang="fr-FR" dirty="0"/>
              <a:t> </a:t>
            </a:r>
            <a:r>
              <a:rPr lang="fr-FR" dirty="0" err="1"/>
              <a:t>myenv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45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985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g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" name="Ligne"/>
          <p:cNvSpPr/>
          <p:nvPr/>
        </p:nvSpPr>
        <p:spPr>
          <a:xfrm>
            <a:off x="507999" y="4089400"/>
            <a:ext cx="1200002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6" name="Texte du titre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Texte du titre</a:t>
            </a:r>
          </a:p>
        </p:txBody>
      </p:sp>
      <p:sp>
        <p:nvSpPr>
          <p:cNvPr id="17" name="Texte niveau 1…"/>
          <p:cNvSpPr txBox="1">
            <a:spLocks noGrp="1"/>
          </p:cNvSpPr>
          <p:nvPr>
            <p:ph type="body" sz="quarter" idx="2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1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Image"/>
          <p:cNvSpPr>
            <a:spLocks noGrp="1"/>
          </p:cNvSpPr>
          <p:nvPr>
            <p:ph type="pic" idx="21"/>
          </p:nvPr>
        </p:nvSpPr>
        <p:spPr>
          <a:xfrm>
            <a:off x="-901700" y="-127000"/>
            <a:ext cx="14211300" cy="99972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Ligne"/>
          <p:cNvSpPr/>
          <p:nvPr/>
        </p:nvSpPr>
        <p:spPr>
          <a:xfrm>
            <a:off x="2006599" y="2847974"/>
            <a:ext cx="8997971" cy="1"/>
          </a:xfrm>
          <a:prstGeom prst="line">
            <a:avLst/>
          </a:prstGeom>
          <a:ln w="3175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Ligne"/>
          <p:cNvSpPr/>
          <p:nvPr/>
        </p:nvSpPr>
        <p:spPr>
          <a:xfrm>
            <a:off x="2006599" y="1695449"/>
            <a:ext cx="8997971" cy="1"/>
          </a:xfrm>
          <a:prstGeom prst="line">
            <a:avLst/>
          </a:prstGeom>
          <a:ln w="3175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Texte du titre"/>
          <p:cNvSpPr txBox="1">
            <a:spLocks noGrp="1"/>
          </p:cNvSpPr>
          <p:nvPr>
            <p:ph type="title"/>
          </p:nvPr>
        </p:nvSpPr>
        <p:spPr>
          <a:xfrm>
            <a:off x="2006599" y="1819274"/>
            <a:ext cx="8991603" cy="914401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6800"/>
            </a:lvl1pPr>
          </a:lstStyle>
          <a:p>
            <a:r>
              <a:t>Texte du titre</a:t>
            </a:r>
          </a:p>
        </p:txBody>
      </p:sp>
      <p:sp>
        <p:nvSpPr>
          <p:cNvPr id="13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2006599" y="3190875"/>
            <a:ext cx="8991603" cy="4572002"/>
          </a:xfrm>
          <a:prstGeom prst="rect">
            <a:avLst/>
          </a:prstGeom>
        </p:spPr>
        <p:txBody>
          <a:bodyPr lIns="38100" tIns="38100" rIns="38100" bIns="38100"/>
          <a:lstStyle>
            <a:lvl1pPr marL="443793" indent="-443793">
              <a:defRPr sz="3400"/>
            </a:lvl1pPr>
            <a:lvl2pPr marL="913694" indent="-443793">
              <a:defRPr sz="3400"/>
            </a:lvl2pPr>
            <a:lvl3pPr marL="1383594" indent="-443794">
              <a:defRPr sz="3400"/>
            </a:lvl3pPr>
            <a:lvl4pPr marL="1853494" indent="-443794">
              <a:defRPr sz="3400"/>
            </a:lvl4pPr>
            <a:lvl5pPr marL="2323394" indent="-443794">
              <a:defRPr sz="3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51587" y="8162925"/>
            <a:ext cx="292101" cy="330200"/>
          </a:xfrm>
          <a:prstGeom prst="rect">
            <a:avLst/>
          </a:prstGeom>
        </p:spPr>
        <p:txBody>
          <a:bodyPr lIns="38100" tIns="38100" rIns="38100" bIns="38100"/>
          <a:lstStyle>
            <a:lvl1pPr>
              <a:defRPr sz="1600"/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idx="10"/>
          </p:nvPr>
        </p:nvSpPr>
        <p:spPr>
          <a:xfrm>
            <a:off x="6225142" y="9258300"/>
            <a:ext cx="541816" cy="379591"/>
          </a:xfrm>
        </p:spPr>
        <p:txBody>
          <a:bodyPr/>
          <a:lstStyle>
            <a:lvl1pPr>
              <a:defRPr/>
            </a:lvl1pPr>
          </a:lstStyle>
          <a:p>
            <a:fld id="{1669BDCD-0081-492A-941E-23F59A235F53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7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g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" name="Lig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7" name="Ligne"/>
          <p:cNvSpPr/>
          <p:nvPr/>
        </p:nvSpPr>
        <p:spPr>
          <a:xfrm>
            <a:off x="507999" y="6629400"/>
            <a:ext cx="12000021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8" name="Ligne"/>
          <p:cNvSpPr/>
          <p:nvPr/>
        </p:nvSpPr>
        <p:spPr>
          <a:xfrm flipV="1">
            <a:off x="7994301" y="7053554"/>
            <a:ext cx="2" cy="164276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0" name="Image"/>
          <p:cNvSpPr>
            <a:spLocks noGrp="1"/>
          </p:cNvSpPr>
          <p:nvPr>
            <p:ph type="pic" idx="21"/>
          </p:nvPr>
        </p:nvSpPr>
        <p:spPr>
          <a:xfrm>
            <a:off x="584200" y="558800"/>
            <a:ext cx="11823700" cy="7086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Texte du titre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Texte du titre</a:t>
            </a:r>
          </a:p>
        </p:txBody>
      </p:sp>
      <p:sp>
        <p:nvSpPr>
          <p:cNvPr id="32" name="Texte niveau 1…"/>
          <p:cNvSpPr txBox="1">
            <a:spLocks noGrp="1"/>
          </p:cNvSpPr>
          <p:nvPr>
            <p:ph type="body" sz="quarter" idx="22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3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gne"/>
          <p:cNvSpPr/>
          <p:nvPr/>
        </p:nvSpPr>
        <p:spPr>
          <a:xfrm>
            <a:off x="507999" y="4876800"/>
            <a:ext cx="567637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9" name="Lig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  <a:lvl2pPr marL="7831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2pPr>
            <a:lvl3pPr marL="12530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3pPr>
            <a:lvl4pPr marL="17229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4pPr>
            <a:lvl5pPr marL="2192866" indent="-313266">
              <a:lnSpc>
                <a:spcPct val="110000"/>
              </a:lnSpc>
              <a:spcBef>
                <a:spcPts val="0"/>
              </a:spcBef>
              <a:buClrTx/>
              <a:buFontTx/>
              <a:defRPr sz="2400"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1" name="Image"/>
          <p:cNvSpPr>
            <a:spLocks noGrp="1"/>
          </p:cNvSpPr>
          <p:nvPr>
            <p:ph type="pic" sz="half" idx="21"/>
          </p:nvPr>
        </p:nvSpPr>
        <p:spPr>
          <a:xfrm>
            <a:off x="6704697" y="590550"/>
            <a:ext cx="5806885" cy="8509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2" name="Texte du titre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4100">
                <a:solidFill>
                  <a:srgbClr val="008F00"/>
                </a:solidFill>
              </a:defRPr>
            </a:lvl1pPr>
          </a:lstStyle>
          <a:p>
            <a:r>
              <a:t>Texte du titre</a:t>
            </a:r>
          </a:p>
        </p:txBody>
      </p:sp>
      <p:sp>
        <p:nvSpPr>
          <p:cNvPr id="53" name="Texte niveau 1…"/>
          <p:cNvSpPr txBox="1">
            <a:spLocks noGrp="1"/>
          </p:cNvSpPr>
          <p:nvPr>
            <p:ph type="body" sz="quarter" idx="22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2400"/>
            </a:pPr>
            <a:endParaRPr/>
          </a:p>
        </p:txBody>
      </p:sp>
      <p:sp>
        <p:nvSpPr>
          <p:cNvPr id="54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e du titre"/>
          <p:cNvSpPr txBox="1">
            <a:spLocks noGrp="1"/>
          </p:cNvSpPr>
          <p:nvPr>
            <p:ph type="title"/>
          </p:nvPr>
        </p:nvSpPr>
        <p:spPr>
          <a:xfrm>
            <a:off x="508000" y="3276600"/>
            <a:ext cx="11988800" cy="1219200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62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70" name="Texte niveau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>
            <a:spLocks noGrp="1"/>
          </p:cNvSpPr>
          <p:nvPr>
            <p:ph type="pic" sz="half" idx="21"/>
          </p:nvPr>
        </p:nvSpPr>
        <p:spPr>
          <a:xfrm>
            <a:off x="6819900" y="1739900"/>
            <a:ext cx="5575300" cy="81696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9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80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e niveau 1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Image"/>
          <p:cNvSpPr>
            <a:spLocks noGrp="1"/>
          </p:cNvSpPr>
          <p:nvPr>
            <p:ph type="pic" sz="half" idx="21"/>
          </p:nvPr>
        </p:nvSpPr>
        <p:spPr>
          <a:xfrm>
            <a:off x="6260986" y="4406900"/>
            <a:ext cx="6697779" cy="4711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7" name="Image"/>
          <p:cNvSpPr>
            <a:spLocks noGrp="1"/>
          </p:cNvSpPr>
          <p:nvPr>
            <p:ph type="pic" sz="quarter" idx="22"/>
          </p:nvPr>
        </p:nvSpPr>
        <p:spPr>
          <a:xfrm>
            <a:off x="6680200" y="635000"/>
            <a:ext cx="5829302" cy="3517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half" idx="23"/>
          </p:nvPr>
        </p:nvSpPr>
        <p:spPr>
          <a:xfrm>
            <a:off x="482600" y="609600"/>
            <a:ext cx="5728881" cy="8394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  <a:lvl2pPr marL="861483" indent="-391583" algn="ctr">
              <a:spcBef>
                <a:spcPts val="1200"/>
              </a:spcBef>
              <a:buClrTx/>
              <a:buFontTx/>
              <a:defRPr sz="3000" i="1"/>
            </a:lvl2pPr>
            <a:lvl3pPr marL="1331383" indent="-391583" algn="ctr">
              <a:spcBef>
                <a:spcPts val="1200"/>
              </a:spcBef>
              <a:buClrTx/>
              <a:buFontTx/>
              <a:defRPr sz="3000" i="1"/>
            </a:lvl3pPr>
            <a:lvl4pPr marL="1801283" indent="-391583" algn="ctr">
              <a:spcBef>
                <a:spcPts val="1200"/>
              </a:spcBef>
              <a:buClrTx/>
              <a:buFontTx/>
              <a:defRPr sz="3000" i="1"/>
            </a:lvl4pPr>
            <a:lvl5pPr marL="2271183" indent="-391583" algn="ctr">
              <a:spcBef>
                <a:spcPts val="1200"/>
              </a:spcBef>
              <a:buClrTx/>
              <a:buFontTx/>
              <a:defRPr sz="3000" i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07" name="« Saisissez une citation ici. »"/>
          <p:cNvSpPr txBox="1">
            <a:spLocks noGrp="1"/>
          </p:cNvSpPr>
          <p:nvPr>
            <p:ph type="body" sz="quarter" idx="21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ClrTx/>
              <a:buSzTx/>
              <a:buFontTx/>
              <a:buNone/>
            </a:pPr>
            <a:endParaRPr/>
          </a:p>
        </p:txBody>
      </p:sp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gne"/>
          <p:cNvSpPr/>
          <p:nvPr/>
        </p:nvSpPr>
        <p:spPr>
          <a:xfrm>
            <a:off x="507999" y="2171700"/>
            <a:ext cx="119972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Ligne"/>
          <p:cNvSpPr/>
          <p:nvPr/>
        </p:nvSpPr>
        <p:spPr>
          <a:xfrm>
            <a:off x="507999" y="635000"/>
            <a:ext cx="1199729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" name="Texte du titre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2" r:id="rId12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solidFill>
            <a:srgbClr val="D93E2B"/>
          </a:solidFill>
          <a:uFillTx/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apitre II : Shell &amp; Commandes de base"/>
          <p:cNvSpPr txBox="1">
            <a:spLocks noGrp="1"/>
          </p:cNvSpPr>
          <p:nvPr>
            <p:ph type="title"/>
          </p:nvPr>
        </p:nvSpPr>
        <p:spPr>
          <a:xfrm>
            <a:off x="507999" y="4140200"/>
            <a:ext cx="11845077" cy="241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fr-FR" dirty="0" err="1"/>
              <a:t>Chap</a:t>
            </a:r>
            <a:r>
              <a:rPr lang="fr-FR" dirty="0"/>
              <a:t> 5 : Administration et Sécurité</a:t>
            </a:r>
            <a:endParaRPr dirty="0">
              <a:sym typeface="Times Roman"/>
            </a:endParaRPr>
          </a:p>
        </p:txBody>
      </p:sp>
      <p:sp>
        <p:nvSpPr>
          <p:cNvPr id="152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153" name="ASSEU"/>
          <p:cNvSpPr txBox="1"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fr-FR" dirty="0"/>
              <a:t>4_Arctic, 4IoSys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68" y="2882833"/>
            <a:ext cx="8063162" cy="4754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1</a:t>
            </a:r>
            <a:endParaRPr lang="fr-FR" sz="5900" dirty="0">
              <a:solidFill>
                <a:srgbClr val="D93E2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866E7-2A48-DD42-8532-A86CC3BF199B}"/>
              </a:ext>
            </a:extLst>
          </p:cNvPr>
          <p:cNvSpPr txBox="1"/>
          <p:nvPr/>
        </p:nvSpPr>
        <p:spPr>
          <a:xfrm>
            <a:off x="3890075" y="8106512"/>
            <a:ext cx="3879997" cy="471924"/>
          </a:xfrm>
          <a:prstGeom prst="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F</a:t>
            </a:r>
            <a:r>
              <a:rPr kumimoji="0" lang="x-none" sz="2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ichier docker-compose.yml</a:t>
            </a:r>
          </a:p>
        </p:txBody>
      </p:sp>
    </p:spTree>
    <p:extLst>
      <p:ext uri="{BB962C8B-B14F-4D97-AF65-F5344CB8AC3E}">
        <p14:creationId xmlns:p14="http://schemas.microsoft.com/office/powerpoint/2010/main" val="307907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05" y="2279211"/>
            <a:ext cx="9969189" cy="6813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2">
            <a:extLst>
              <a:ext uri="{FF2B5EF4-FFF2-40B4-BE49-F238E27FC236}">
                <a16:creationId xmlns:a16="http://schemas.microsoft.com/office/drawing/2014/main" id="{34D3397D-4CDB-E045-890E-B6AF24046592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1</a:t>
            </a:r>
            <a:endParaRPr lang="fr-FR" sz="5900" dirty="0">
              <a:solidFill>
                <a:srgbClr val="D93E2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8F013-2767-B447-968F-94EE8D1F2494}"/>
              </a:ext>
            </a:extLst>
          </p:cNvPr>
          <p:cNvSpPr txBox="1"/>
          <p:nvPr/>
        </p:nvSpPr>
        <p:spPr>
          <a:xfrm>
            <a:off x="4541003" y="9192211"/>
            <a:ext cx="2778149" cy="471924"/>
          </a:xfrm>
          <a:prstGeom prst="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d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ocker-compose up</a:t>
            </a:r>
            <a:endParaRPr kumimoji="0" lang="x-none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156277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86" y="4543424"/>
            <a:ext cx="12726402" cy="1232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2">
            <a:extLst>
              <a:ext uri="{FF2B5EF4-FFF2-40B4-BE49-F238E27FC236}">
                <a16:creationId xmlns:a16="http://schemas.microsoft.com/office/drawing/2014/main" id="{764A3F51-5CC2-8F4F-B012-02E1E4AD9C8D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1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3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179" y="3319885"/>
            <a:ext cx="7477760" cy="467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C1B2D70-7302-2C4C-962B-F37F9442B14D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2</a:t>
            </a:r>
            <a:endParaRPr lang="fr-FR" sz="5900" dirty="0">
              <a:solidFill>
                <a:srgbClr val="D93E2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2C55C-CFC8-C84B-B799-07144B3350AD}"/>
              </a:ext>
            </a:extLst>
          </p:cNvPr>
          <p:cNvSpPr txBox="1"/>
          <p:nvPr/>
        </p:nvSpPr>
        <p:spPr>
          <a:xfrm>
            <a:off x="3967566" y="8433230"/>
            <a:ext cx="3870691" cy="471924"/>
          </a:xfrm>
          <a:prstGeom prst="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F</a:t>
            </a:r>
            <a:r>
              <a:rPr kumimoji="0" lang="x-none" sz="2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ichier docker-compose.yml</a:t>
            </a:r>
          </a:p>
        </p:txBody>
      </p:sp>
    </p:spTree>
    <p:extLst>
      <p:ext uri="{BB962C8B-B14F-4D97-AF65-F5344CB8AC3E}">
        <p14:creationId xmlns:p14="http://schemas.microsoft.com/office/powerpoint/2010/main" val="3691132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14" y="3069024"/>
            <a:ext cx="12371868" cy="5851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2D57B9-13C4-FB44-8E98-C80AAC58FFB6}"/>
              </a:ext>
            </a:extLst>
          </p:cNvPr>
          <p:cNvSpPr txBox="1"/>
          <p:nvPr/>
        </p:nvSpPr>
        <p:spPr>
          <a:xfrm>
            <a:off x="4479010" y="9132576"/>
            <a:ext cx="2879899" cy="471924"/>
          </a:xfrm>
          <a:prstGeom prst="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d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ocker-compose up</a:t>
            </a:r>
            <a:endParaRPr kumimoji="0" lang="x-none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Bodoni SvtyTwo ITC TT-Book"/>
              <a:ea typeface="Bodoni SvtyTwo ITC TT-Book"/>
              <a:cs typeface="Bodoni SvtyTwo ITC TT-Book"/>
              <a:sym typeface="Bodoni SvtyTwo ITC TT-Book"/>
            </a:endParaRP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C98B4C71-05AD-7746-B5D1-B6E2FEE3EAAA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2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209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/>
          <p:cNvSpPr txBox="1">
            <a:spLocks/>
          </p:cNvSpPr>
          <p:nvPr/>
        </p:nvSpPr>
        <p:spPr>
          <a:xfrm>
            <a:off x="508000" y="2628900"/>
            <a:ext cx="11988800" cy="6667500"/>
          </a:xfrm>
          <a:prstGeom prst="rect">
            <a:avLst/>
          </a:prstGeom>
        </p:spPr>
        <p:txBody>
          <a:bodyPr>
            <a:no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hangingPunct="1"/>
            <a:r>
              <a:rPr lang="fr-FR" sz="3100" dirty="0">
                <a:solidFill>
                  <a:schemeClr val="accent5">
                    <a:lumMod val="50000"/>
                  </a:schemeClr>
                </a:solidFill>
              </a:rPr>
              <a:t>Démarrer et exécuter l’application entière</a:t>
            </a:r>
            <a:r>
              <a:rPr lang="en-US" sz="3100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US" sz="3100" dirty="0"/>
              <a:t>	</a:t>
            </a:r>
          </a:p>
          <a:p>
            <a:pPr marL="0" indent="0" hangingPunct="1">
              <a:buNone/>
            </a:pPr>
            <a:r>
              <a:rPr lang="en-US" sz="3100" i="1" dirty="0"/>
              <a:t>		</a:t>
            </a:r>
            <a:r>
              <a:rPr lang="en-US" sz="3100" b="1" i="1" dirty="0">
                <a:solidFill>
                  <a:srgbClr val="002060"/>
                </a:solidFill>
              </a:rPr>
              <a:t>#</a:t>
            </a:r>
            <a:r>
              <a:rPr lang="en-US" sz="3100" i="1" dirty="0"/>
              <a:t> </a:t>
            </a:r>
            <a:r>
              <a:rPr lang="en-US" sz="3100" b="1" i="1" dirty="0">
                <a:solidFill>
                  <a:srgbClr val="002060"/>
                </a:solidFill>
              </a:rPr>
              <a:t>docker-compose up</a:t>
            </a:r>
          </a:p>
          <a:p>
            <a:pPr hangingPunct="1"/>
            <a:r>
              <a:rPr lang="fr-FR" sz="3100" dirty="0">
                <a:solidFill>
                  <a:schemeClr val="accent5">
                    <a:lumMod val="50000"/>
                  </a:schemeClr>
                </a:solidFill>
              </a:rPr>
              <a:t>Démarrer et exécuter l’application entière en arrière plan</a:t>
            </a:r>
            <a:r>
              <a:rPr lang="en-US" sz="3100" dirty="0">
                <a:solidFill>
                  <a:schemeClr val="accent5">
                    <a:lumMod val="50000"/>
                  </a:schemeClr>
                </a:solidFill>
              </a:rPr>
              <a:t>         </a:t>
            </a:r>
            <a:r>
              <a:rPr lang="en-US" sz="3100" dirty="0"/>
              <a:t>	 </a:t>
            </a:r>
          </a:p>
          <a:p>
            <a:pPr marL="0" indent="0" hangingPunct="1">
              <a:buNone/>
            </a:pPr>
            <a:r>
              <a:rPr lang="en-US" sz="3100" i="1" dirty="0"/>
              <a:t>	</a:t>
            </a:r>
            <a:r>
              <a:rPr lang="en-US" sz="3100" b="1" i="1" dirty="0">
                <a:solidFill>
                  <a:srgbClr val="002060"/>
                </a:solidFill>
              </a:rPr>
              <a:t>	 # docker-compose up -d</a:t>
            </a:r>
          </a:p>
          <a:p>
            <a:pPr hangingPunct="1"/>
            <a:r>
              <a:rPr lang="en-US" sz="3100" dirty="0"/>
              <a:t> </a:t>
            </a:r>
            <a:r>
              <a:rPr lang="fr-FR" sz="3100" dirty="0">
                <a:solidFill>
                  <a:schemeClr val="accent5">
                    <a:lumMod val="50000"/>
                  </a:schemeClr>
                </a:solidFill>
              </a:rPr>
              <a:t>Afficher le groupe de conteneurs Docker (arrêtés et en cours d'exécution)</a:t>
            </a:r>
          </a:p>
          <a:p>
            <a:pPr marL="0" indent="0" hangingPunct="1">
              <a:buNone/>
            </a:pPr>
            <a:r>
              <a:rPr lang="en-US" sz="3100" i="1" dirty="0"/>
              <a:t>		</a:t>
            </a:r>
            <a:r>
              <a:rPr lang="en-US" sz="3100" b="1" i="1" dirty="0">
                <a:solidFill>
                  <a:srgbClr val="002060"/>
                </a:solidFill>
              </a:rPr>
              <a:t> # docker-compose </a:t>
            </a:r>
            <a:r>
              <a:rPr lang="en-US" sz="3100" b="1" i="1" dirty="0" err="1">
                <a:solidFill>
                  <a:srgbClr val="002060"/>
                </a:solidFill>
              </a:rPr>
              <a:t>ps</a:t>
            </a:r>
            <a:endParaRPr lang="en-US" sz="3100" b="1" i="1" dirty="0">
              <a:solidFill>
                <a:srgbClr val="002060"/>
              </a:solidFill>
            </a:endParaRPr>
          </a:p>
          <a:p>
            <a:pPr hangingPunct="1"/>
            <a:r>
              <a:rPr lang="fr-FR" sz="3100" dirty="0">
                <a:solidFill>
                  <a:schemeClr val="accent5">
                    <a:lumMod val="50000"/>
                  </a:schemeClr>
                </a:solidFill>
              </a:rPr>
              <a:t>Afficher la configuration du groupe de conteneurs Docker (l’application entière</a:t>
            </a:r>
            <a:r>
              <a:rPr lang="en-US" sz="3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fr-FR" sz="31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0" indent="0" hangingPunct="1">
              <a:buNone/>
            </a:pPr>
            <a:r>
              <a:rPr lang="en-US" sz="3100" dirty="0"/>
              <a:t>     		</a:t>
            </a:r>
            <a:r>
              <a:rPr lang="en-US" sz="3100" b="1" i="1" dirty="0">
                <a:solidFill>
                  <a:srgbClr val="002060"/>
                </a:solidFill>
              </a:rPr>
              <a:t> # docker-compose config</a:t>
            </a:r>
          </a:p>
          <a:p>
            <a:pPr marL="0" indent="0" hangingPunct="1">
              <a:buNone/>
            </a:pPr>
            <a:endParaRPr lang="en-US" sz="3100" i="1" dirty="0"/>
          </a:p>
          <a:p>
            <a:pPr marL="0" indent="0" hangingPunct="1">
              <a:buNone/>
            </a:pPr>
            <a:endParaRPr lang="en-US" sz="3100" i="1" dirty="0"/>
          </a:p>
          <a:p>
            <a:pPr hangingPunct="1">
              <a:buFont typeface="Wingdings" panose="05000000000000000000" pitchFamily="2" charset="2"/>
              <a:buChar char="v"/>
            </a:pPr>
            <a:endParaRPr lang="fr-FR" sz="3100" dirty="0">
              <a:solidFill>
                <a:srgbClr val="C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 err="1">
                <a:solidFill>
                  <a:srgbClr val="D93E2B"/>
                </a:solidFill>
              </a:rPr>
              <a:t>Docker</a:t>
            </a:r>
            <a:r>
              <a:rPr lang="en-US" sz="5900" dirty="0">
                <a:solidFill>
                  <a:srgbClr val="D93E2B"/>
                </a:solidFill>
              </a:rPr>
              <a:t> compose: </a:t>
            </a:r>
            <a:r>
              <a:rPr lang="en-US" sz="5900" dirty="0" err="1">
                <a:solidFill>
                  <a:srgbClr val="D93E2B"/>
                </a:solidFill>
              </a:rPr>
              <a:t>Commandes</a:t>
            </a:r>
            <a:r>
              <a:rPr lang="en-US" sz="5900" dirty="0">
                <a:solidFill>
                  <a:srgbClr val="D93E2B"/>
                </a:solidFill>
              </a:rPr>
              <a:t> 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9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2"/>
          <p:cNvSpPr txBox="1">
            <a:spLocks/>
          </p:cNvSpPr>
          <p:nvPr/>
        </p:nvSpPr>
        <p:spPr>
          <a:xfrm>
            <a:off x="501649" y="2349930"/>
            <a:ext cx="11988800" cy="699554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100" dirty="0">
                <a:solidFill>
                  <a:schemeClr val="accent5">
                    <a:lumMod val="50000"/>
                  </a:schemeClr>
                </a:solidFill>
              </a:rPr>
              <a:t>Afficher les logs des conteneurs.</a:t>
            </a:r>
            <a:r>
              <a:rPr lang="fr-FR" sz="3100" i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fr-FR" sz="3100" i="1" dirty="0">
                <a:solidFill>
                  <a:srgbClr val="C00000"/>
                </a:solidFill>
              </a:rPr>
              <a:t>	</a:t>
            </a:r>
          </a:p>
          <a:p>
            <a:pPr marL="0" indent="0" hangingPunct="1">
              <a:lnSpc>
                <a:spcPct val="150000"/>
              </a:lnSpc>
              <a:buNone/>
            </a:pPr>
            <a:r>
              <a:rPr lang="fr-FR" sz="3100" i="1" dirty="0">
                <a:solidFill>
                  <a:srgbClr val="C00000"/>
                </a:solidFill>
              </a:rPr>
              <a:t>		</a:t>
            </a:r>
            <a:r>
              <a:rPr lang="en-US" sz="3100" b="1" i="1" dirty="0">
                <a:solidFill>
                  <a:srgbClr val="002060"/>
                </a:solidFill>
              </a:rPr>
              <a:t> #  docker-compose logs</a:t>
            </a: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100" dirty="0">
                <a:solidFill>
                  <a:schemeClr val="accent5">
                    <a:lumMod val="50000"/>
                  </a:schemeClr>
                </a:solidFill>
              </a:rPr>
              <a:t>Arrêter une stack Docker Compose sans supprimer les différentes ressources créées</a:t>
            </a:r>
          </a:p>
          <a:p>
            <a:pPr marL="0" indent="0" hangingPunct="1">
              <a:lnSpc>
                <a:spcPct val="150000"/>
              </a:lnSpc>
              <a:buNone/>
            </a:pPr>
            <a:r>
              <a:rPr lang="en-US" sz="3100" i="1" dirty="0"/>
              <a:t> 		</a:t>
            </a:r>
            <a:r>
              <a:rPr lang="en-US" sz="3100" b="1" i="1" dirty="0">
                <a:solidFill>
                  <a:srgbClr val="002060"/>
                </a:solidFill>
              </a:rPr>
              <a:t> # docker-compose stop</a:t>
            </a:r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3100" dirty="0">
                <a:solidFill>
                  <a:schemeClr val="accent5">
                    <a:lumMod val="50000"/>
                  </a:schemeClr>
                </a:solidFill>
              </a:rPr>
              <a:t>Supprimer une stack Docker Compose ainsi que les différentes ressources créées</a:t>
            </a:r>
          </a:p>
          <a:p>
            <a:pPr marL="0" indent="0" hangingPunct="1">
              <a:lnSpc>
                <a:spcPct val="150000"/>
              </a:lnSpc>
              <a:buNone/>
            </a:pPr>
            <a:r>
              <a:rPr lang="en-US" sz="3100" i="1" dirty="0"/>
              <a:t>		</a:t>
            </a:r>
            <a:r>
              <a:rPr lang="en-US" sz="3100" b="1" i="1" dirty="0">
                <a:solidFill>
                  <a:srgbClr val="002060"/>
                </a:solidFill>
              </a:rPr>
              <a:t> # docker-compose down</a:t>
            </a:r>
          </a:p>
          <a:p>
            <a:pPr hangingPunct="1">
              <a:lnSpc>
                <a:spcPct val="150000"/>
              </a:lnSpc>
            </a:pPr>
            <a:endParaRPr lang="fr-FR" sz="3100" dirty="0">
              <a:solidFill>
                <a:srgbClr val="C00000"/>
              </a:solidFill>
            </a:endParaRPr>
          </a:p>
          <a:p>
            <a:pPr marL="0" indent="0" hangingPunct="1">
              <a:lnSpc>
                <a:spcPct val="150000"/>
              </a:lnSpc>
              <a:buNone/>
            </a:pPr>
            <a:endParaRPr lang="en-US" sz="3100" i="1" dirty="0"/>
          </a:p>
          <a:p>
            <a:pPr marL="0" indent="0" hangingPunct="1">
              <a:lnSpc>
                <a:spcPct val="150000"/>
              </a:lnSpc>
              <a:buNone/>
            </a:pPr>
            <a:endParaRPr lang="en-US" sz="3100" i="1" dirty="0"/>
          </a:p>
          <a:p>
            <a:pPr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3100" dirty="0">
              <a:solidFill>
                <a:srgbClr val="C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 err="1">
                <a:solidFill>
                  <a:srgbClr val="D93E2B"/>
                </a:solidFill>
              </a:rPr>
              <a:t>Docker</a:t>
            </a:r>
            <a:r>
              <a:rPr lang="en-US" sz="5900" dirty="0">
                <a:solidFill>
                  <a:srgbClr val="D93E2B"/>
                </a:solidFill>
              </a:rPr>
              <a:t> compose: </a:t>
            </a:r>
            <a:r>
              <a:rPr lang="en-US" sz="5900" dirty="0" err="1">
                <a:solidFill>
                  <a:srgbClr val="D93E2B"/>
                </a:solidFill>
              </a:rPr>
              <a:t>Commandes</a:t>
            </a:r>
            <a:r>
              <a:rPr lang="en-US" sz="5900" dirty="0">
                <a:solidFill>
                  <a:srgbClr val="D93E2B"/>
                </a:solidFill>
              </a:rPr>
              <a:t> 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 prompt  est structuré comme suit :">
            <a:extLst>
              <a:ext uri="{FF2B5EF4-FFF2-40B4-BE49-F238E27FC236}">
                <a16:creationId xmlns:a16="http://schemas.microsoft.com/office/drawing/2014/main" id="{8FAE8B4E-B69E-DE49-920C-9607ACAB765C}"/>
              </a:ext>
            </a:extLst>
          </p:cNvPr>
          <p:cNvSpPr txBox="1">
            <a:spLocks/>
          </p:cNvSpPr>
          <p:nvPr/>
        </p:nvSpPr>
        <p:spPr>
          <a:xfrm>
            <a:off x="250824" y="2857497"/>
            <a:ext cx="12503151" cy="6096003"/>
          </a:xfrm>
          <a:prstGeom prst="rect">
            <a:avLst/>
          </a:prstGeom>
        </p:spPr>
        <p:txBody>
          <a:bodyPr anchor="t">
            <a:no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just"/>
            <a:r>
              <a:rPr lang="fr-FR" sz="2800" b="1" i="1" dirty="0">
                <a:solidFill>
                  <a:schemeClr val="accent5">
                    <a:lumMod val="75000"/>
                  </a:schemeClr>
                </a:solidFill>
              </a:rPr>
              <a:t>version</a:t>
            </a:r>
            <a:r>
              <a:rPr lang="fr-FR" sz="2800" dirty="0"/>
              <a:t>: permet de spécifier à Docker Compose quelle version à utiliser</a:t>
            </a:r>
          </a:p>
          <a:p>
            <a:pPr algn="just"/>
            <a:r>
              <a:rPr lang="fr-FR" sz="2800" b="1" i="1" dirty="0">
                <a:solidFill>
                  <a:schemeClr val="accent5">
                    <a:lumMod val="75000"/>
                  </a:schemeClr>
                </a:solidFill>
              </a:rPr>
              <a:t>services</a:t>
            </a:r>
            <a:r>
              <a:rPr lang="fr-FR" sz="2800" dirty="0"/>
              <a:t>: L'ensemble des conteneurs qui doivent être créés doivent être définis sous l'argument services. </a:t>
            </a:r>
          </a:p>
          <a:p>
            <a:pPr algn="just"/>
            <a:r>
              <a:rPr lang="fr-FR" sz="2800" b="1" i="1" dirty="0">
                <a:solidFill>
                  <a:schemeClr val="accent5">
                    <a:lumMod val="75000"/>
                  </a:schemeClr>
                </a:solidFill>
              </a:rPr>
              <a:t>image</a:t>
            </a:r>
            <a:r>
              <a:rPr lang="fr-FR" sz="2800" dirty="0"/>
              <a:t> : permet de spécifier l'</a:t>
            </a:r>
            <a:r>
              <a:rPr lang="fr-FR" sz="2800" b="1" dirty="0"/>
              <a:t>image source</a:t>
            </a:r>
            <a:r>
              <a:rPr lang="fr-FR" sz="2800" dirty="0"/>
              <a:t> pour le conteneur</a:t>
            </a:r>
          </a:p>
          <a:p>
            <a:pPr algn="just"/>
            <a:r>
              <a:rPr lang="fr-FR" sz="2800" b="1" i="1" dirty="0" err="1">
                <a:solidFill>
                  <a:schemeClr val="accent5">
                    <a:lumMod val="75000"/>
                  </a:schemeClr>
                </a:solidFill>
              </a:rPr>
              <a:t>container_name</a:t>
            </a:r>
            <a:r>
              <a:rPr lang="fr-FR" sz="2800" dirty="0"/>
              <a:t> : nom du conteneur qui va apparaître dans la liste (plutôt que de générer un nom au hasard) </a:t>
            </a:r>
          </a:p>
          <a:p>
            <a:pPr algn="just"/>
            <a:r>
              <a:rPr lang="fr-FR" sz="2800" b="1" i="1" dirty="0" err="1">
                <a:solidFill>
                  <a:schemeClr val="accent5">
                    <a:lumMod val="75000"/>
                  </a:schemeClr>
                </a:solidFill>
              </a:rPr>
              <a:t>environment</a:t>
            </a:r>
            <a:r>
              <a:rPr lang="fr-FR" sz="2800" dirty="0"/>
              <a:t> : variables d'environnement à passer au conteneur </a:t>
            </a:r>
          </a:p>
          <a:p>
            <a:pPr algn="just"/>
            <a:r>
              <a:rPr lang="fr-FR" sz="2800" b="1" i="1" dirty="0">
                <a:solidFill>
                  <a:schemeClr val="accent5">
                    <a:lumMod val="75000"/>
                  </a:schemeClr>
                </a:solidFill>
              </a:rPr>
              <a:t>restart</a:t>
            </a:r>
            <a:r>
              <a:rPr lang="fr-FR" sz="2800" dirty="0"/>
              <a:t>: qui permet de définir le comportement du conteneur en cas d'arrêt du processus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781540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 err="1">
                <a:solidFill>
                  <a:srgbClr val="D93E2B"/>
                </a:solidFill>
              </a:rPr>
              <a:t>Docker-compose.yml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3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 prompt  est structuré comme suit :">
            <a:extLst>
              <a:ext uri="{FF2B5EF4-FFF2-40B4-BE49-F238E27FC236}">
                <a16:creationId xmlns:a16="http://schemas.microsoft.com/office/drawing/2014/main" id="{8FAE8B4E-B69E-DE49-920C-9607ACAB765C}"/>
              </a:ext>
            </a:extLst>
          </p:cNvPr>
          <p:cNvSpPr txBox="1">
            <a:spLocks/>
          </p:cNvSpPr>
          <p:nvPr/>
        </p:nvSpPr>
        <p:spPr>
          <a:xfrm>
            <a:off x="250824" y="2857497"/>
            <a:ext cx="12503151" cy="60960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just"/>
            <a:r>
              <a:rPr lang="fr-FR" sz="2800" b="1" i="1" dirty="0">
                <a:solidFill>
                  <a:schemeClr val="accent5">
                    <a:lumMod val="75000"/>
                  </a:schemeClr>
                </a:solidFill>
              </a:rPr>
              <a:t>ports</a:t>
            </a:r>
            <a:r>
              <a:rPr lang="fr-FR" sz="2800" dirty="0"/>
              <a:t> : correspondance des ports ouverts; il est recommandé de les entourer de </a:t>
            </a:r>
            <a:r>
              <a:rPr lang="fr-FR" sz="2800" dirty="0" err="1"/>
              <a:t>quotes</a:t>
            </a:r>
            <a:r>
              <a:rPr lang="fr-FR" sz="2800" dirty="0"/>
              <a:t> " sinon leur valeur pourrait être mal interprétée. </a:t>
            </a:r>
          </a:p>
          <a:p>
            <a:pPr algn="just"/>
            <a:r>
              <a:rPr lang="fr-FR" sz="2800" b="1" i="1" dirty="0">
                <a:solidFill>
                  <a:schemeClr val="accent5">
                    <a:lumMod val="75000"/>
                  </a:schemeClr>
                </a:solidFill>
              </a:rPr>
              <a:t>volumes</a:t>
            </a:r>
            <a:r>
              <a:rPr lang="fr-FR" sz="2800" dirty="0"/>
              <a:t> : volumes à créer entre la machine hôte et le conteneur </a:t>
            </a:r>
          </a:p>
          <a:p>
            <a:pPr algn="just"/>
            <a:r>
              <a:rPr lang="fr-FR" sz="2800" b="1" i="1" dirty="0" err="1">
                <a:solidFill>
                  <a:schemeClr val="accent5">
                    <a:lumMod val="75000"/>
                  </a:schemeClr>
                </a:solidFill>
              </a:rPr>
              <a:t>build</a:t>
            </a:r>
            <a:r>
              <a:rPr lang="fr-FR" sz="2800" dirty="0"/>
              <a:t> : si l'image doit être construite à partir d'un fichier </a:t>
            </a:r>
            <a:r>
              <a:rPr lang="fr-FR" sz="2800" dirty="0" err="1"/>
              <a:t>Dockerfile</a:t>
            </a:r>
            <a:r>
              <a:rPr lang="fr-FR" sz="2800" dirty="0"/>
              <a:t> </a:t>
            </a:r>
          </a:p>
          <a:p>
            <a:pPr algn="just"/>
            <a:r>
              <a:rPr lang="fr-FR" sz="2800" b="1" i="1" dirty="0" err="1">
                <a:solidFill>
                  <a:schemeClr val="accent5">
                    <a:lumMod val="75000"/>
                  </a:schemeClr>
                </a:solidFill>
              </a:rPr>
              <a:t>depends_on</a:t>
            </a:r>
            <a:r>
              <a:rPr lang="fr-FR" sz="2800" dirty="0"/>
              <a:t> : si le conteneur dépend d'un autre pour son exécution (ex : une base de données)</a:t>
            </a:r>
          </a:p>
          <a:p>
            <a:pPr algn="just"/>
            <a:r>
              <a:rPr lang="fr-FR" sz="2800" b="1" i="1" dirty="0">
                <a:solidFill>
                  <a:schemeClr val="accent5">
                    <a:lumMod val="75000"/>
                  </a:schemeClr>
                </a:solidFill>
              </a:rPr>
              <a:t> links </a:t>
            </a:r>
            <a:r>
              <a:rPr lang="fr-FR" sz="2800" dirty="0"/>
              <a:t>: liens entre services (l'un "verra" l'autre dans son réseau avec son nom propre)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491614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 err="1">
                <a:solidFill>
                  <a:srgbClr val="D93E2B"/>
                </a:solidFill>
              </a:rPr>
              <a:t>Docker-compose.yml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6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 prompt  est structuré comme suit :">
            <a:extLst>
              <a:ext uri="{FF2B5EF4-FFF2-40B4-BE49-F238E27FC236}">
                <a16:creationId xmlns:a16="http://schemas.microsoft.com/office/drawing/2014/main" id="{8FAE8B4E-B69E-DE49-920C-9607ACAB765C}"/>
              </a:ext>
            </a:extLst>
          </p:cNvPr>
          <p:cNvSpPr txBox="1">
            <a:spLocks/>
          </p:cNvSpPr>
          <p:nvPr/>
        </p:nvSpPr>
        <p:spPr>
          <a:xfrm>
            <a:off x="111678" y="2459932"/>
            <a:ext cx="12753976" cy="60960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just"/>
            <a:r>
              <a:rPr lang="fr-FR" sz="2800" dirty="0"/>
              <a:t>Comme exemple, on va créer un site web avec avec </a:t>
            </a:r>
            <a:r>
              <a:rPr lang="fr-FR" sz="2800" dirty="0" err="1"/>
              <a:t>Wordpress</a:t>
            </a:r>
            <a:r>
              <a:rPr lang="fr-FR" sz="2800" dirty="0"/>
              <a:t> composé de: </a:t>
            </a:r>
          </a:p>
          <a:p>
            <a:pPr lvl="1" algn="just"/>
            <a:r>
              <a:rPr lang="fr-FR" sz="2800" dirty="0"/>
              <a:t>Une base de données MySQL</a:t>
            </a:r>
          </a:p>
          <a:p>
            <a:pPr lvl="1" algn="just"/>
            <a:r>
              <a:rPr lang="fr-FR" sz="2800" dirty="0"/>
              <a:t>Le système de gestion de contenu </a:t>
            </a:r>
            <a:r>
              <a:rPr lang="fr-FR" sz="2800" dirty="0" err="1"/>
              <a:t>Wordpress</a:t>
            </a:r>
            <a:endParaRPr lang="fr-FR" sz="2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3</a:t>
            </a:r>
            <a:endParaRPr lang="fr-FR" sz="5900" dirty="0">
              <a:solidFill>
                <a:srgbClr val="D93E2B"/>
              </a:solidFill>
            </a:endParaRPr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8BBCFBE0-7530-F343-8658-E34463BA9E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8736" y="3752856"/>
            <a:ext cx="6684386" cy="5593196"/>
          </a:xfrm>
          <a:prstGeom prst="rect">
            <a:avLst/>
          </a:prstGeom>
        </p:spPr>
      </p:pic>
      <p:sp>
        <p:nvSpPr>
          <p:cNvPr id="5" name="ZoneTexte 1">
            <a:extLst>
              <a:ext uri="{FF2B5EF4-FFF2-40B4-BE49-F238E27FC236}">
                <a16:creationId xmlns:a16="http://schemas.microsoft.com/office/drawing/2014/main" id="{7FA3EF35-F1E9-B541-8497-5AA65249044C}"/>
              </a:ext>
            </a:extLst>
          </p:cNvPr>
          <p:cNvSpPr txBox="1"/>
          <p:nvPr/>
        </p:nvSpPr>
        <p:spPr>
          <a:xfrm>
            <a:off x="7104892" y="8655019"/>
            <a:ext cx="3316614" cy="471924"/>
          </a:xfrm>
          <a:prstGeom prst="rect">
            <a:avLst/>
          </a:prstGeom>
          <a:noFill/>
          <a:ln w="12700" cap="flat">
            <a:solidFill>
              <a:schemeClr val="tx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/>
              <a:t>Architecture du projet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81971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Plan</a:t>
            </a:r>
            <a:endParaRPr dirty="0"/>
          </a:p>
        </p:txBody>
      </p:sp>
      <p:sp>
        <p:nvSpPr>
          <p:cNvPr id="156" name="Environnement graphique de travail…"/>
          <p:cNvSpPr txBox="1">
            <a:spLocks noGrp="1"/>
          </p:cNvSpPr>
          <p:nvPr>
            <p:ph type="body" idx="1"/>
          </p:nvPr>
        </p:nvSpPr>
        <p:spPr>
          <a:xfrm>
            <a:off x="508000" y="2628899"/>
            <a:ext cx="11988800" cy="6496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20713" indent="-620713" defTabSz="479044">
              <a:lnSpc>
                <a:spcPct val="200000"/>
              </a:lnSpc>
              <a:spcBef>
                <a:spcPts val="1900"/>
              </a:spcBef>
              <a:buClrTx/>
              <a:buSzPct val="100000"/>
              <a:buFont typeface="Wingdings" pitchFamily="2" charset="2"/>
              <a:buChar char="Ø"/>
              <a:defRPr sz="2900"/>
            </a:pPr>
            <a:r>
              <a:rPr lang="fr-FR" dirty="0"/>
              <a:t>Conteneurs et Réseaux</a:t>
            </a:r>
          </a:p>
          <a:p>
            <a:pPr marL="620713" indent="-620713" defTabSz="479044">
              <a:lnSpc>
                <a:spcPct val="200000"/>
              </a:lnSpc>
              <a:spcBef>
                <a:spcPts val="1900"/>
              </a:spcBef>
              <a:buClrTx/>
              <a:buSzPct val="100000"/>
              <a:buFont typeface="Wingdings" pitchFamily="2" charset="2"/>
              <a:buChar char="Ø"/>
              <a:defRPr sz="2900"/>
            </a:pPr>
            <a:r>
              <a:rPr lang="fr-FR" dirty="0"/>
              <a:t>Docker Compose </a:t>
            </a:r>
          </a:p>
          <a:p>
            <a:pPr marL="620713" indent="-620713" defTabSz="479044">
              <a:lnSpc>
                <a:spcPct val="200000"/>
              </a:lnSpc>
              <a:spcBef>
                <a:spcPts val="1900"/>
              </a:spcBef>
              <a:buClrTx/>
              <a:buSzPct val="100000"/>
              <a:buFont typeface="Wingdings" pitchFamily="2" charset="2"/>
              <a:buChar char="Ø"/>
              <a:defRPr sz="2900"/>
            </a:pPr>
            <a:r>
              <a:rPr lang="fr-FR" dirty="0"/>
              <a:t>Docker </a:t>
            </a:r>
            <a:r>
              <a:rPr lang="fr-FR" dirty="0" err="1"/>
              <a:t>Swarm</a:t>
            </a:r>
            <a:r>
              <a:rPr lang="fr-FR" dirty="0"/>
              <a:t> </a:t>
            </a:r>
          </a:p>
          <a:p>
            <a:pPr marL="620713" indent="-620713" defTabSz="479044">
              <a:lnSpc>
                <a:spcPct val="200000"/>
              </a:lnSpc>
              <a:spcBef>
                <a:spcPts val="1900"/>
              </a:spcBef>
              <a:buClrTx/>
              <a:buSzPct val="100000"/>
              <a:buFont typeface="Wingdings" pitchFamily="2" charset="2"/>
              <a:buChar char="Ø"/>
              <a:defRPr sz="2900"/>
            </a:pPr>
            <a:r>
              <a:rPr lang="fr-FR" dirty="0"/>
              <a:t>Sécurité </a:t>
            </a:r>
          </a:p>
          <a:p>
            <a:pPr marL="620713" indent="-620713" defTabSz="479044">
              <a:lnSpc>
                <a:spcPct val="200000"/>
              </a:lnSpc>
              <a:spcBef>
                <a:spcPts val="1900"/>
              </a:spcBef>
              <a:buClrTx/>
              <a:buSzPct val="100000"/>
              <a:buFont typeface="Wingdings" pitchFamily="2" charset="2"/>
              <a:buChar char="Ø"/>
              <a:defRPr sz="2900"/>
            </a:pPr>
            <a:r>
              <a:rPr lang="fr-FR" dirty="0" err="1"/>
              <a:t>Kubernetes</a:t>
            </a:r>
            <a:r>
              <a:rPr lang="fr-FR" dirty="0"/>
              <a:t> (architecture +configuration)</a:t>
            </a:r>
            <a:endParaRPr lang="en-US" dirty="0"/>
          </a:p>
        </p:txBody>
      </p:sp>
      <p:sp>
        <p:nvSpPr>
          <p:cNvPr id="157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4C4946"/>
                </a:solidFill>
                <a:effectLst/>
                <a:uLnTx/>
                <a:uFillTx/>
                <a:latin typeface="Palatino"/>
                <a:ea typeface="Palatino"/>
                <a:sym typeface="Palatino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C4946"/>
              </a:solidFill>
              <a:effectLst/>
              <a:uLnTx/>
              <a:uFillTx/>
              <a:latin typeface="Palatino"/>
              <a:ea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43284864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3</a:t>
            </a:r>
            <a:endParaRPr lang="fr-FR" sz="5900" dirty="0">
              <a:solidFill>
                <a:srgbClr val="D93E2B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71" y="2408663"/>
            <a:ext cx="5943600" cy="7043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5801832" y="8944818"/>
            <a:ext cx="3217227" cy="471924"/>
          </a:xfrm>
          <a:prstGeom prst="rect">
            <a:avLst/>
          </a:prstGeom>
          <a:noFill/>
          <a:ln w="63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/>
              <a:t>Docker-</a:t>
            </a:r>
            <a:r>
              <a:rPr lang="fr-FR" b="1" dirty="0" err="1"/>
              <a:t>compose.yml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278594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3182862"/>
            <a:ext cx="7810500" cy="517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5085190" y="8944818"/>
            <a:ext cx="3401573" cy="471924"/>
          </a:xfrm>
          <a:prstGeom prst="rect">
            <a:avLst/>
          </a:prstGeom>
          <a:noFill/>
          <a:ln w="63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/>
              <a:t>docker-compose up -d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Bodoni SvtyTwo ITC TT-Book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3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13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0" y="3076575"/>
            <a:ext cx="8991600" cy="3600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3</a:t>
            </a:r>
            <a:endParaRPr lang="fr-FR" sz="5900" dirty="0">
              <a:solidFill>
                <a:srgbClr val="D93E2B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221E8D-25AE-1F48-9F64-EFB0D989A2E5}"/>
              </a:ext>
            </a:extLst>
          </p:cNvPr>
          <p:cNvSpPr txBox="1"/>
          <p:nvPr/>
        </p:nvSpPr>
        <p:spPr>
          <a:xfrm>
            <a:off x="2820692" y="7432956"/>
            <a:ext cx="5732565" cy="471924"/>
          </a:xfrm>
          <a:prstGeom prst="rect">
            <a:avLst/>
          </a:prstGeom>
          <a:noFill/>
          <a:ln w="63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/>
              <a:t>Aperçu sur l’application: docker Desktop 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307253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90" y="3323922"/>
            <a:ext cx="11717189" cy="2046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4997178" y="5892293"/>
            <a:ext cx="3010441" cy="471924"/>
          </a:xfrm>
          <a:prstGeom prst="rect">
            <a:avLst/>
          </a:prstGeom>
          <a:noFill/>
          <a:ln w="63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/>
              <a:t>docker-compose </a:t>
            </a:r>
            <a:r>
              <a:rPr lang="fr-FR" b="1" dirty="0" err="1"/>
              <a:t>ps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Bodoni SvtyTwo ITC TT-Book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3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84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962" y="2419174"/>
            <a:ext cx="6305294" cy="639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3</a:t>
            </a:r>
            <a:endParaRPr lang="fr-FR" sz="5900" dirty="0">
              <a:solidFill>
                <a:srgbClr val="D93E2B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8F6D3D-648A-7C44-A238-ADDD8B758DF8}"/>
              </a:ext>
            </a:extLst>
          </p:cNvPr>
          <p:cNvSpPr txBox="1"/>
          <p:nvPr/>
        </p:nvSpPr>
        <p:spPr>
          <a:xfrm>
            <a:off x="4974957" y="8999609"/>
            <a:ext cx="3285214" cy="471924"/>
          </a:xfrm>
          <a:prstGeom prst="rect">
            <a:avLst/>
          </a:prstGeom>
          <a:noFill/>
          <a:ln w="63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/>
              <a:t>docker-compose config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Bodoni SvtyTwo ITC TT-Book"/>
            </a:endParaRPr>
          </a:p>
        </p:txBody>
      </p:sp>
    </p:spTree>
    <p:extLst>
      <p:ext uri="{BB962C8B-B14F-4D97-AF65-F5344CB8AC3E}">
        <p14:creationId xmlns:p14="http://schemas.microsoft.com/office/powerpoint/2010/main" val="4260091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8" y="2417733"/>
            <a:ext cx="12633200" cy="6303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5144501" y="8944818"/>
            <a:ext cx="3282950" cy="471924"/>
          </a:xfrm>
          <a:prstGeom prst="rect">
            <a:avLst/>
          </a:prstGeom>
          <a:noFill/>
          <a:ln w="63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b="1" dirty="0"/>
              <a:t>docker-compose logs</a:t>
            </a:r>
            <a:endParaRPr kumimoji="0" lang="fr-FR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sym typeface="Bodoni SvtyTwo ITC TT-Book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70748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>
                <a:solidFill>
                  <a:srgbClr val="D93E2B"/>
                </a:solidFill>
              </a:rPr>
              <a:t>Docker compose: </a:t>
            </a:r>
            <a:r>
              <a:rPr lang="en-US" sz="5900" dirty="0" err="1">
                <a:solidFill>
                  <a:srgbClr val="D93E2B"/>
                </a:solidFill>
              </a:rPr>
              <a:t>Exemple</a:t>
            </a:r>
            <a:r>
              <a:rPr lang="en-US" sz="5900" dirty="0">
                <a:solidFill>
                  <a:srgbClr val="D93E2B"/>
                </a:solidFill>
              </a:rPr>
              <a:t> 3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1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hapitre II : Shell &amp; Commandes de base"/>
          <p:cNvSpPr txBox="1">
            <a:spLocks noGrp="1"/>
          </p:cNvSpPr>
          <p:nvPr>
            <p:ph type="title"/>
          </p:nvPr>
        </p:nvSpPr>
        <p:spPr>
          <a:xfrm>
            <a:off x="507999" y="4140200"/>
            <a:ext cx="11845077" cy="241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fr-FR" dirty="0"/>
              <a:t>Docker Compose </a:t>
            </a:r>
            <a:br>
              <a:rPr lang="fr-FR" sz="1200" dirty="0"/>
            </a:br>
            <a:endParaRPr sz="1200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52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53" name="ASSEU"/>
          <p:cNvSpPr txBox="1"/>
          <p:nvPr/>
        </p:nvSpPr>
        <p:spPr>
          <a:xfrm>
            <a:off x="508000" y="3520545"/>
            <a:ext cx="7200900" cy="477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10000"/>
              </a:lnSpc>
              <a:defRPr i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fr-FR" dirty="0"/>
              <a:t>4_Arctic &amp; 4_IoSYS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45011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nvironnement Graphique : Promp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hangingPunct="1"/>
            <a:r>
              <a:rPr lang="fr-FR" sz="6600" dirty="0"/>
              <a:t>Docker Compose</a:t>
            </a:r>
          </a:p>
        </p:txBody>
      </p:sp>
      <p:sp>
        <p:nvSpPr>
          <p:cNvPr id="169" name="Le prompt  est structuré comme suit :"/>
          <p:cNvSpPr txBox="1">
            <a:spLocks noGrp="1"/>
          </p:cNvSpPr>
          <p:nvPr>
            <p:ph type="body" idx="1"/>
          </p:nvPr>
        </p:nvSpPr>
        <p:spPr>
          <a:xfrm>
            <a:off x="501649" y="2829708"/>
            <a:ext cx="11988801" cy="609600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indent="0" defTabSz="479044">
              <a:lnSpc>
                <a:spcPct val="150000"/>
              </a:lnSpc>
              <a:spcBef>
                <a:spcPts val="1900"/>
              </a:spcBef>
              <a:buNone/>
              <a:defRPr sz="2952"/>
            </a:pPr>
            <a:endParaRPr lang="fr-FR" sz="3100" dirty="0"/>
          </a:p>
          <a:p>
            <a:pPr>
              <a:lnSpc>
                <a:spcPct val="150000"/>
              </a:lnSpc>
            </a:pPr>
            <a:r>
              <a:rPr lang="fr-FR" sz="3100" dirty="0"/>
              <a:t>Objectifs:</a:t>
            </a:r>
          </a:p>
          <a:p>
            <a:pPr lvl="1">
              <a:lnSpc>
                <a:spcPct val="150000"/>
              </a:lnSpc>
            </a:pPr>
            <a:r>
              <a:rPr lang="fr-FR" sz="3100" dirty="0">
                <a:solidFill>
                  <a:schemeClr val="tx1">
                    <a:lumMod val="50000"/>
                  </a:schemeClr>
                </a:solidFill>
              </a:rPr>
              <a:t>Orchestrer des applications multi-conteneurs</a:t>
            </a:r>
          </a:p>
          <a:p>
            <a:pPr lvl="2">
              <a:lnSpc>
                <a:spcPct val="150000"/>
              </a:lnSpc>
            </a:pPr>
            <a:r>
              <a:rPr lang="fr-FR" sz="3100" dirty="0">
                <a:solidFill>
                  <a:schemeClr val="tx1">
                    <a:lumMod val="50000"/>
                  </a:schemeClr>
                </a:solidFill>
              </a:rPr>
              <a:t>Créer un fichier Docker-</a:t>
            </a:r>
            <a:r>
              <a:rPr lang="fr-FR" sz="3100" dirty="0" err="1">
                <a:solidFill>
                  <a:schemeClr val="tx1">
                    <a:lumMod val="50000"/>
                  </a:schemeClr>
                </a:solidFill>
              </a:rPr>
              <a:t>compose.yml</a:t>
            </a:r>
            <a:endParaRPr lang="fr-FR" sz="3100" dirty="0">
              <a:solidFill>
                <a:schemeClr val="tx1">
                  <a:lumMod val="5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fr-FR" sz="3100" dirty="0">
                <a:solidFill>
                  <a:schemeClr val="tx1">
                    <a:lumMod val="50000"/>
                  </a:schemeClr>
                </a:solidFill>
              </a:rPr>
              <a:t>Manipuler des commandes docker-compose</a:t>
            </a:r>
          </a:p>
          <a:p>
            <a:pPr marL="0" indent="0" defTabSz="479044">
              <a:lnSpc>
                <a:spcPct val="150000"/>
              </a:lnSpc>
              <a:spcBef>
                <a:spcPts val="1900"/>
              </a:spcBef>
              <a:buNone/>
              <a:defRPr sz="2952"/>
            </a:pPr>
            <a:endParaRPr lang="en-US" sz="3100" dirty="0"/>
          </a:p>
        </p:txBody>
      </p:sp>
      <p:sp>
        <p:nvSpPr>
          <p:cNvPr id="170" name="Espace réservé du numéro de diapositive 1"/>
          <p:cNvSpPr txBox="1">
            <a:spLocks noGrp="1"/>
          </p:cNvSpPr>
          <p:nvPr>
            <p:ph type="sldNum" sz="quarter" idx="2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ctr" defTabSz="584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4C4946"/>
                </a:solidFill>
                <a:effectLst/>
                <a:uLnTx/>
                <a:uFillTx/>
                <a:latin typeface="Palatino"/>
                <a:ea typeface="Palatino"/>
                <a:sym typeface="Palatino"/>
              </a:rPr>
              <a:pPr marL="0" marR="0" lvl="0" indent="0" algn="ctr" defTabSz="584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C4946"/>
              </a:solidFill>
              <a:effectLst/>
              <a:uLnTx/>
              <a:uFillTx/>
              <a:latin typeface="Palatino"/>
              <a:ea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8347977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 err="1">
                <a:solidFill>
                  <a:srgbClr val="D93E2B"/>
                </a:solidFill>
              </a:rPr>
              <a:t>Pourquoi</a:t>
            </a:r>
            <a:r>
              <a:rPr lang="en-US" sz="5900" dirty="0">
                <a:solidFill>
                  <a:srgbClr val="D93E2B"/>
                </a:solidFill>
              </a:rPr>
              <a:t> </a:t>
            </a:r>
            <a:r>
              <a:rPr lang="en-US" sz="5900" dirty="0" err="1">
                <a:solidFill>
                  <a:srgbClr val="D93E2B"/>
                </a:solidFill>
              </a:rPr>
              <a:t>Docker</a:t>
            </a:r>
            <a:r>
              <a:rPr lang="en-US" sz="5900" dirty="0">
                <a:solidFill>
                  <a:srgbClr val="D93E2B"/>
                </a:solidFill>
              </a:rPr>
              <a:t> compose?</a:t>
            </a:r>
            <a:endParaRPr lang="fr-FR" sz="5900" dirty="0">
              <a:solidFill>
                <a:srgbClr val="D93E2B"/>
              </a:solidFill>
            </a:endParaRPr>
          </a:p>
        </p:txBody>
      </p:sp>
      <p:sp>
        <p:nvSpPr>
          <p:cNvPr id="4" name="Le prompt  est structuré comme suit :">
            <a:extLst>
              <a:ext uri="{FF2B5EF4-FFF2-40B4-BE49-F238E27FC236}">
                <a16:creationId xmlns:a16="http://schemas.microsoft.com/office/drawing/2014/main" id="{71099FA6-B383-6942-840C-AA583BA3EA48}"/>
              </a:ext>
            </a:extLst>
          </p:cNvPr>
          <p:cNvSpPr txBox="1">
            <a:spLocks/>
          </p:cNvSpPr>
          <p:nvPr/>
        </p:nvSpPr>
        <p:spPr>
          <a:xfrm>
            <a:off x="903366" y="1344354"/>
            <a:ext cx="11185366" cy="6877649"/>
          </a:xfrm>
          <a:prstGeom prst="rect">
            <a:avLst/>
          </a:prstGeom>
        </p:spPr>
        <p:txBody>
          <a:bodyPr anchor="t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indent="0" defTabSz="479044" hangingPunct="1">
              <a:lnSpc>
                <a:spcPct val="150000"/>
              </a:lnSpc>
              <a:spcBef>
                <a:spcPts val="1900"/>
              </a:spcBef>
              <a:buFont typeface="Zapf Dingbats"/>
              <a:buNone/>
              <a:defRPr sz="2952"/>
            </a:pPr>
            <a:endParaRPr lang="fr-FR" sz="3100" dirty="0"/>
          </a:p>
          <a:p>
            <a:pPr algn="just" hangingPunct="1">
              <a:lnSpc>
                <a:spcPct val="150000"/>
              </a:lnSpc>
            </a:pPr>
            <a:r>
              <a:rPr lang="fr-FR" sz="3100" dirty="0"/>
              <a:t>Il est recommandé de manipuler plusieurs conteneurs de tailles réduites plutôt qu’utiliser un seul « monolithique » de taille importante. </a:t>
            </a:r>
          </a:p>
          <a:p>
            <a:pPr algn="just" hangingPunct="1">
              <a:lnSpc>
                <a:spcPct val="150000"/>
              </a:lnSpc>
            </a:pPr>
            <a:r>
              <a:rPr lang="fr-FR" sz="3100" dirty="0"/>
              <a:t>Dans ce cas,  on doit sans cesse démarrer et éteindre manuellement et séparément des conteneurs.</a:t>
            </a:r>
          </a:p>
          <a:p>
            <a:pPr algn="just" hangingPunct="1">
              <a:lnSpc>
                <a:spcPct val="150000"/>
              </a:lnSpc>
            </a:pPr>
            <a:r>
              <a:rPr lang="fr-FR" sz="3100" dirty="0"/>
              <a:t>La gestion des différentes relations entre ces conteneurs sera complexe.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8F648-68A2-FF4C-A900-0E4E28E0C7B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4853" y="7227086"/>
            <a:ext cx="4409053" cy="25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 err="1">
                <a:solidFill>
                  <a:srgbClr val="D93E2B"/>
                </a:solidFill>
              </a:rPr>
              <a:t>Docker</a:t>
            </a:r>
            <a:r>
              <a:rPr lang="en-US" sz="5900" dirty="0">
                <a:solidFill>
                  <a:srgbClr val="D93E2B"/>
                </a:solidFill>
              </a:rPr>
              <a:t> compose</a:t>
            </a:r>
            <a:endParaRPr lang="fr-FR" sz="5900" dirty="0">
              <a:solidFill>
                <a:srgbClr val="D93E2B"/>
              </a:solidFill>
            </a:endParaRPr>
          </a:p>
        </p:txBody>
      </p:sp>
      <p:sp>
        <p:nvSpPr>
          <p:cNvPr id="4" name="Le prompt  est structuré comme suit :">
            <a:extLst>
              <a:ext uri="{FF2B5EF4-FFF2-40B4-BE49-F238E27FC236}">
                <a16:creationId xmlns:a16="http://schemas.microsoft.com/office/drawing/2014/main" id="{8FAE8B4E-B69E-DE49-920C-9607ACAB765C}"/>
              </a:ext>
            </a:extLst>
          </p:cNvPr>
          <p:cNvSpPr txBox="1">
            <a:spLocks/>
          </p:cNvSpPr>
          <p:nvPr/>
        </p:nvSpPr>
        <p:spPr>
          <a:xfrm>
            <a:off x="607286" y="2470039"/>
            <a:ext cx="11713867" cy="7014924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just" defTabSz="479044" hangingPunct="1">
              <a:lnSpc>
                <a:spcPct val="150000"/>
              </a:lnSpc>
              <a:spcBef>
                <a:spcPts val="1900"/>
              </a:spcBef>
              <a:defRPr sz="2952"/>
            </a:pPr>
            <a:r>
              <a:rPr lang="fr-FR" sz="3100" b="1" dirty="0"/>
              <a:t>Compose</a:t>
            </a:r>
            <a:r>
              <a:rPr lang="fr-FR" sz="3100" dirty="0"/>
              <a:t> est un outil développé par Docker permettant de définir et d'exécuter des applications Docker multi-conteneurs. </a:t>
            </a:r>
          </a:p>
          <a:p>
            <a:pPr algn="just" defTabSz="479044" hangingPunct="1">
              <a:lnSpc>
                <a:spcPct val="150000"/>
              </a:lnSpc>
              <a:spcBef>
                <a:spcPts val="1900"/>
              </a:spcBef>
              <a:defRPr sz="2952"/>
            </a:pPr>
            <a:r>
              <a:rPr lang="fr-FR" sz="3100" dirty="0"/>
              <a:t>Compose est basé sur une syntaxe plus évoluée qui permet d'orchestrer des conteneurs.</a:t>
            </a:r>
          </a:p>
          <a:p>
            <a:pPr algn="just" defTabSz="479044" hangingPunct="1">
              <a:lnSpc>
                <a:spcPct val="150000"/>
              </a:lnSpc>
              <a:spcBef>
                <a:spcPts val="1900"/>
              </a:spcBef>
              <a:defRPr sz="2952"/>
            </a:pPr>
            <a:r>
              <a:rPr lang="fr-FR" sz="3100" dirty="0"/>
              <a:t>Cela apporte cohérence et confort, modularité. Dans cette logique, chaque brique de l'application (code, base de données, serveur web...) sera hébergée par un conteneur. </a:t>
            </a:r>
          </a:p>
          <a:p>
            <a:pPr algn="just" defTabSz="479044" hangingPunct="1">
              <a:lnSpc>
                <a:spcPct val="150000"/>
              </a:lnSpc>
              <a:spcBef>
                <a:spcPts val="1900"/>
              </a:spcBef>
              <a:defRPr sz="2952"/>
            </a:pPr>
            <a:r>
              <a:rPr lang="fr-FR" sz="3100" dirty="0"/>
              <a:t>Compose repose sur le langage YAML (</a:t>
            </a:r>
            <a:r>
              <a:rPr lang="fr-FR" sz="3100" dirty="0" err="1"/>
              <a:t>Yet</a:t>
            </a:r>
            <a:r>
              <a:rPr lang="fr-FR" sz="3100" dirty="0"/>
              <a:t> </a:t>
            </a:r>
            <a:r>
              <a:rPr lang="fr-FR" sz="3100" dirty="0" err="1"/>
              <a:t>Another</a:t>
            </a:r>
            <a:r>
              <a:rPr lang="fr-FR" sz="3100" dirty="0"/>
              <a:t> </a:t>
            </a:r>
            <a:r>
              <a:rPr lang="fr-FR" sz="3100" dirty="0" err="1"/>
              <a:t>Markup</a:t>
            </a:r>
            <a:r>
              <a:rPr lang="fr-FR" sz="3100" dirty="0"/>
              <a:t> </a:t>
            </a:r>
            <a:r>
              <a:rPr lang="fr-FR" sz="3100" dirty="0" err="1"/>
              <a:t>Language</a:t>
            </a:r>
            <a:r>
              <a:rPr lang="fr-FR" sz="3100" dirty="0"/>
              <a:t>) pour décrire l'architecture. </a:t>
            </a:r>
          </a:p>
        </p:txBody>
      </p:sp>
    </p:spTree>
    <p:extLst>
      <p:ext uri="{BB962C8B-B14F-4D97-AF65-F5344CB8AC3E}">
        <p14:creationId xmlns:p14="http://schemas.microsoft.com/office/powerpoint/2010/main" val="357234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 prompt  est structuré comme suit :">
            <a:extLst>
              <a:ext uri="{FF2B5EF4-FFF2-40B4-BE49-F238E27FC236}">
                <a16:creationId xmlns:a16="http://schemas.microsoft.com/office/drawing/2014/main" id="{8FAE8B4E-B69E-DE49-920C-9607ACAB765C}"/>
              </a:ext>
            </a:extLst>
          </p:cNvPr>
          <p:cNvSpPr txBox="1">
            <a:spLocks/>
          </p:cNvSpPr>
          <p:nvPr/>
        </p:nvSpPr>
        <p:spPr>
          <a:xfrm>
            <a:off x="420741" y="2423544"/>
            <a:ext cx="12442852" cy="6735954"/>
          </a:xfrm>
          <a:prstGeom prst="rect">
            <a:avLst/>
          </a:prstGeom>
        </p:spPr>
        <p:txBody>
          <a:bodyPr anchor="t">
            <a:norm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just" defTabSz="479044" hangingPunct="1">
              <a:lnSpc>
                <a:spcPct val="150000"/>
              </a:lnSpc>
              <a:spcBef>
                <a:spcPts val="1900"/>
              </a:spcBef>
              <a:defRPr sz="2952"/>
            </a:pPr>
            <a:r>
              <a:rPr lang="fr-FR" sz="3100" dirty="0"/>
              <a:t>L'utilisation de </a:t>
            </a:r>
            <a:r>
              <a:rPr lang="fr-FR" sz="3100" b="1" dirty="0"/>
              <a:t>Compose</a:t>
            </a:r>
            <a:r>
              <a:rPr lang="fr-FR" sz="3100" dirty="0"/>
              <a:t> se résume à un processus en trois étapes : </a:t>
            </a:r>
          </a:p>
          <a:p>
            <a:pPr marL="542925" indent="-185738" algn="just" defTabSz="479044" hangingPunct="1">
              <a:lnSpc>
                <a:spcPct val="150000"/>
              </a:lnSpc>
              <a:spcBef>
                <a:spcPts val="1900"/>
              </a:spcBef>
              <a:buNone/>
              <a:defRPr sz="2952"/>
            </a:pPr>
            <a:r>
              <a:rPr lang="fr-FR" sz="3100" dirty="0"/>
              <a:t>	</a:t>
            </a:r>
            <a:r>
              <a:rPr lang="fr-FR" sz="3100" b="1" dirty="0">
                <a:solidFill>
                  <a:schemeClr val="accent5">
                    <a:lumMod val="75000"/>
                  </a:schemeClr>
                </a:solidFill>
              </a:rPr>
              <a:t>1. </a:t>
            </a:r>
            <a:r>
              <a:rPr lang="fr-FR" sz="3100" dirty="0"/>
              <a:t>Définir l'environnement de l’application à l'aide d'un fichier  	</a:t>
            </a:r>
            <a:r>
              <a:rPr lang="fr-FR" sz="3100" dirty="0" err="1"/>
              <a:t>Dockerfile</a:t>
            </a:r>
            <a:r>
              <a:rPr lang="fr-FR" sz="3100" dirty="0"/>
              <a:t> afin qu'il puisse être reproduit partout.</a:t>
            </a:r>
          </a:p>
          <a:p>
            <a:pPr marL="620713" indent="-263525" algn="just" defTabSz="479044" hangingPunct="1">
              <a:lnSpc>
                <a:spcPct val="150000"/>
              </a:lnSpc>
              <a:spcBef>
                <a:spcPts val="1900"/>
              </a:spcBef>
              <a:buNone/>
              <a:defRPr sz="2952"/>
            </a:pPr>
            <a:r>
              <a:rPr lang="fr-FR" sz="3100" dirty="0"/>
              <a:t>	</a:t>
            </a:r>
            <a:r>
              <a:rPr lang="fr-FR" sz="3100" b="1" dirty="0">
                <a:solidFill>
                  <a:schemeClr val="accent5">
                    <a:lumMod val="75000"/>
                  </a:schemeClr>
                </a:solidFill>
              </a:rPr>
              <a:t>2. </a:t>
            </a:r>
            <a:r>
              <a:rPr lang="fr-FR" sz="3100" dirty="0"/>
              <a:t>Définir les services qui composent l’application dans le fichier 	</a:t>
            </a:r>
            <a:r>
              <a:rPr lang="fr-FR" sz="3100" b="1" i="1" dirty="0">
                <a:solidFill>
                  <a:srgbClr val="002060"/>
                </a:solidFill>
              </a:rPr>
              <a:t>docker-</a:t>
            </a:r>
            <a:r>
              <a:rPr lang="fr-FR" sz="3100" b="1" i="1" dirty="0" err="1">
                <a:solidFill>
                  <a:srgbClr val="002060"/>
                </a:solidFill>
              </a:rPr>
              <a:t>compose.yml</a:t>
            </a:r>
            <a:r>
              <a:rPr lang="fr-FR" sz="3100" b="1" i="1" dirty="0">
                <a:solidFill>
                  <a:srgbClr val="002060"/>
                </a:solidFill>
              </a:rPr>
              <a:t> </a:t>
            </a:r>
            <a:r>
              <a:rPr lang="fr-FR" sz="3100" dirty="0"/>
              <a:t>afin qu'ils puissent être exécutés ensemble dans un environnement isolé.</a:t>
            </a:r>
          </a:p>
          <a:p>
            <a:pPr marL="542925" indent="-185738" algn="just" defTabSz="479044" hangingPunct="1">
              <a:lnSpc>
                <a:spcPct val="150000"/>
              </a:lnSpc>
              <a:spcBef>
                <a:spcPts val="1900"/>
              </a:spcBef>
              <a:buNone/>
              <a:defRPr sz="2952"/>
            </a:pPr>
            <a:r>
              <a:rPr lang="fr-FR" sz="3100" dirty="0"/>
              <a:t>	</a:t>
            </a:r>
            <a:r>
              <a:rPr lang="fr-FR" sz="3100" b="1" dirty="0">
                <a:solidFill>
                  <a:schemeClr val="accent5">
                    <a:lumMod val="75000"/>
                  </a:schemeClr>
                </a:solidFill>
              </a:rPr>
              <a:t>3.</a:t>
            </a:r>
            <a:r>
              <a:rPr lang="fr-FR" sz="3100" dirty="0"/>
              <a:t> Exécuter « </a:t>
            </a:r>
            <a:r>
              <a:rPr lang="fr-FR" sz="3100" b="1" i="1" dirty="0">
                <a:solidFill>
                  <a:srgbClr val="002060"/>
                </a:solidFill>
              </a:rPr>
              <a:t>docker compose up </a:t>
            </a:r>
            <a:r>
              <a:rPr lang="fr-FR" sz="3100" dirty="0"/>
              <a:t>». </a:t>
            </a:r>
            <a:endParaRPr lang="en-US" sz="31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 err="1">
                <a:solidFill>
                  <a:srgbClr val="D93E2B"/>
                </a:solidFill>
              </a:rPr>
              <a:t>Docker</a:t>
            </a:r>
            <a:r>
              <a:rPr lang="en-US" sz="5900" dirty="0">
                <a:solidFill>
                  <a:srgbClr val="D93E2B"/>
                </a:solidFill>
              </a:rPr>
              <a:t> compose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3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 prompt  est structuré comme suit :">
            <a:extLst>
              <a:ext uri="{FF2B5EF4-FFF2-40B4-BE49-F238E27FC236}">
                <a16:creationId xmlns:a16="http://schemas.microsoft.com/office/drawing/2014/main" id="{8FAE8B4E-B69E-DE49-920C-9607ACAB765C}"/>
              </a:ext>
            </a:extLst>
          </p:cNvPr>
          <p:cNvSpPr txBox="1">
            <a:spLocks/>
          </p:cNvSpPr>
          <p:nvPr/>
        </p:nvSpPr>
        <p:spPr>
          <a:xfrm>
            <a:off x="250824" y="2857497"/>
            <a:ext cx="12503151" cy="6096003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fr-FR" sz="3200" dirty="0"/>
              <a:t>Cette commande </a:t>
            </a:r>
            <a:r>
              <a:rPr lang="fr-FR" sz="3200" b="1" dirty="0"/>
              <a:t>« docker-compose up » </a:t>
            </a:r>
            <a:r>
              <a:rPr lang="fr-FR" sz="3200" dirty="0"/>
              <a:t>démarre et exécute l’application entière:</a:t>
            </a:r>
          </a:p>
          <a:p>
            <a:pPr lvl="1">
              <a:lnSpc>
                <a:spcPct val="150000"/>
              </a:lnSpc>
            </a:pPr>
            <a:r>
              <a:rPr lang="fr-FR" sz="3200" dirty="0"/>
              <a:t>Compose extrait automatiquement les images, construit des conteneurs et les démarre.</a:t>
            </a:r>
          </a:p>
          <a:p>
            <a:pPr lvl="1">
              <a:lnSpc>
                <a:spcPct val="150000"/>
              </a:lnSpc>
            </a:pPr>
            <a:r>
              <a:rPr lang="fr-FR" sz="3200" dirty="0"/>
              <a:t>Compose peut configurer des liens, des volumes et d'autres options de Docker.</a:t>
            </a:r>
          </a:p>
          <a:p>
            <a:pPr lvl="1">
              <a:lnSpc>
                <a:spcPct val="150000"/>
              </a:lnSpc>
            </a:pPr>
            <a:r>
              <a:rPr lang="fr-FR" sz="3200" dirty="0"/>
              <a:t>Compose peut exécuter les conteneurs en arrière-plan ou en avant-plan.</a:t>
            </a:r>
          </a:p>
          <a:p>
            <a:pPr lvl="1">
              <a:lnSpc>
                <a:spcPct val="150000"/>
              </a:lnSpc>
            </a:pPr>
            <a:r>
              <a:rPr lang="fr-FR" sz="3200" dirty="0"/>
              <a:t>Lorsque les conteneurs s'exécutent au premier plan, leur sortie agrégée est affichée.</a:t>
            </a:r>
          </a:p>
          <a:p>
            <a:endParaRPr lang="en-US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 err="1">
                <a:solidFill>
                  <a:srgbClr val="D93E2B"/>
                </a:solidFill>
              </a:rPr>
              <a:t>Docker</a:t>
            </a:r>
            <a:r>
              <a:rPr lang="en-US" sz="5900" dirty="0">
                <a:solidFill>
                  <a:srgbClr val="D93E2B"/>
                </a:solidFill>
              </a:rPr>
              <a:t> compose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3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 prompt  est structuré comme suit :">
            <a:extLst>
              <a:ext uri="{FF2B5EF4-FFF2-40B4-BE49-F238E27FC236}">
                <a16:creationId xmlns:a16="http://schemas.microsoft.com/office/drawing/2014/main" id="{8FAE8B4E-B69E-DE49-920C-9607ACAB765C}"/>
              </a:ext>
            </a:extLst>
          </p:cNvPr>
          <p:cNvSpPr txBox="1">
            <a:spLocks/>
          </p:cNvSpPr>
          <p:nvPr/>
        </p:nvSpPr>
        <p:spPr>
          <a:xfrm>
            <a:off x="622620" y="2278250"/>
            <a:ext cx="11780541" cy="7780149"/>
          </a:xfrm>
          <a:prstGeom prst="rect">
            <a:avLst/>
          </a:prstGeom>
        </p:spPr>
        <p:txBody>
          <a:bodyPr anchor="t">
            <a:noAutofit/>
          </a:bodyPr>
          <a:lstStyle>
            <a:lvl1pPr marL="4699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9398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4097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18796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23495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28194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32893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37592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4229100" marR="0" indent="-469900" algn="l" defTabSz="584200" rtl="0" latinLnBrk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36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algn="just"/>
            <a:r>
              <a:rPr lang="fr-FR" sz="2800" dirty="0"/>
              <a:t>Si Docker est installée sur une machine Mac ou Windows, la dernière version de Docker Compose est installée.</a:t>
            </a:r>
          </a:p>
          <a:p>
            <a:pPr algn="just"/>
            <a:r>
              <a:rPr lang="fr-FR" sz="2800" dirty="0"/>
              <a:t>Sur une machine Linux, on doit le télécharger puis l'installer:</a:t>
            </a:r>
          </a:p>
          <a:p>
            <a:pPr marL="0" indent="0" algn="just">
              <a:buNone/>
            </a:pPr>
            <a:r>
              <a:rPr lang="fr-FR" sz="3100" dirty="0"/>
              <a:t>	</a:t>
            </a:r>
            <a:r>
              <a:rPr lang="fr-FR" sz="3100" b="1" dirty="0"/>
              <a:t>1. S</a:t>
            </a:r>
            <a:r>
              <a:rPr lang="fr-FR" sz="3100" dirty="0"/>
              <a:t>i </a:t>
            </a:r>
            <a:r>
              <a:rPr lang="fr-FR" sz="3100" b="1" dirty="0" err="1"/>
              <a:t>pip</a:t>
            </a:r>
            <a:r>
              <a:rPr lang="fr-FR" sz="3100" dirty="0"/>
              <a:t> est installé: </a:t>
            </a:r>
          </a:p>
          <a:p>
            <a:pPr marL="469900" lvl="1" indent="0" algn="just">
              <a:buNone/>
            </a:pPr>
            <a:r>
              <a:rPr lang="fr-FR" sz="2400" b="1" i="1" dirty="0">
                <a:solidFill>
                  <a:srgbClr val="002060"/>
                </a:solidFill>
                <a:latin typeface="Bodoni SvtyTwo ITC TT-Book"/>
              </a:rPr>
              <a:t>       </a:t>
            </a:r>
            <a:r>
              <a:rPr lang="fr-FR" sz="2400" b="1" i="1" dirty="0" err="1">
                <a:solidFill>
                  <a:srgbClr val="002060"/>
                </a:solidFill>
                <a:latin typeface="Bodoni SvtyTwo ITC TT-Book"/>
              </a:rPr>
              <a:t>pip</a:t>
            </a:r>
            <a:r>
              <a:rPr lang="fr-FR" sz="2400" b="1" i="1" dirty="0">
                <a:solidFill>
                  <a:srgbClr val="002060"/>
                </a:solidFill>
                <a:latin typeface="Bodoni SvtyTwo ITC TT-Book"/>
              </a:rPr>
              <a:t> </a:t>
            </a:r>
            <a:r>
              <a:rPr lang="fr-FR" sz="2400" b="1" i="1" dirty="0" err="1">
                <a:solidFill>
                  <a:srgbClr val="002060"/>
                </a:solidFill>
                <a:latin typeface="Bodoni SvtyTwo ITC TT-Book"/>
              </a:rPr>
              <a:t>install</a:t>
            </a:r>
            <a:r>
              <a:rPr lang="fr-FR" sz="2400" b="1" i="1" dirty="0">
                <a:solidFill>
                  <a:srgbClr val="002060"/>
                </a:solidFill>
                <a:latin typeface="Bodoni SvtyTwo ITC TT-Book"/>
              </a:rPr>
              <a:t> docker-compose  </a:t>
            </a:r>
          </a:p>
          <a:p>
            <a:pPr marL="0" indent="0" algn="just">
              <a:buNone/>
            </a:pPr>
            <a:r>
              <a:rPr lang="fr-FR" sz="3100" dirty="0"/>
              <a:t>	</a:t>
            </a:r>
            <a:r>
              <a:rPr lang="fr-FR" sz="3100" b="1" dirty="0"/>
              <a:t>2. </a:t>
            </a:r>
            <a:r>
              <a:rPr lang="fr-FR" sz="2400" dirty="0"/>
              <a:t>Si </a:t>
            </a:r>
            <a:r>
              <a:rPr lang="fr-FR" sz="2400" b="1" dirty="0" err="1"/>
              <a:t>pip</a:t>
            </a:r>
            <a:r>
              <a:rPr lang="fr-FR" sz="2400" dirty="0"/>
              <a:t> n’est pas installé </a:t>
            </a:r>
          </a:p>
          <a:p>
            <a:pPr lvl="1" algn="just"/>
            <a:r>
              <a:rPr lang="pt-BR" sz="2400" b="1" i="1" dirty="0">
                <a:solidFill>
                  <a:srgbClr val="002060"/>
                </a:solidFill>
                <a:latin typeface="Bodoni SvtyTwo ITC TT-Book"/>
                <a:ea typeface="Bodoni SvtyTwo ITC TT-Book"/>
                <a:cs typeface="Bodoni SvtyTwo ITC TT-Book"/>
                <a:sym typeface="Bodoni SvtyTwo ITC TT-Book"/>
              </a:rPr>
              <a:t>sudo curl -L "https://github.com/docker/compose/releases/latest/download/docker-compose-$(uname -s)-$(uname -m)" -o /usr/local/bin/docker-compose</a:t>
            </a:r>
          </a:p>
          <a:p>
            <a:pPr lvl="1" algn="just"/>
            <a:r>
              <a:rPr lang="fr-FR" sz="2400" b="1" i="1" dirty="0">
                <a:solidFill>
                  <a:srgbClr val="002060"/>
                </a:solidFill>
                <a:latin typeface="Bodoni SvtyTwo ITC TT-Book"/>
              </a:rPr>
              <a:t>chmod +x /</a:t>
            </a:r>
            <a:r>
              <a:rPr lang="fr-FR" sz="2400" b="1" i="1" dirty="0" err="1">
                <a:solidFill>
                  <a:srgbClr val="002060"/>
                </a:solidFill>
                <a:latin typeface="Bodoni SvtyTwo ITC TT-Book"/>
              </a:rPr>
              <a:t>usr</a:t>
            </a:r>
            <a:r>
              <a:rPr lang="fr-FR" sz="2400" b="1" i="1" dirty="0">
                <a:solidFill>
                  <a:srgbClr val="002060"/>
                </a:solidFill>
                <a:latin typeface="Bodoni SvtyTwo ITC TT-Book"/>
              </a:rPr>
              <a:t>/local/bin/docker-compose</a:t>
            </a:r>
          </a:p>
          <a:p>
            <a:pPr algn="just"/>
            <a:r>
              <a:rPr lang="fr-FR" sz="2400" dirty="0"/>
              <a:t>Pour vérifier la version de Docker Compose installée:</a:t>
            </a:r>
          </a:p>
          <a:p>
            <a:pPr marL="469900" lvl="1" indent="0" algn="just">
              <a:buNone/>
            </a:pPr>
            <a:r>
              <a:rPr lang="fr-FR" sz="2400" b="1" dirty="0">
                <a:solidFill>
                  <a:srgbClr val="002060"/>
                </a:solidFill>
                <a:latin typeface="Bodoni SvtyTwo ITC TT-Book"/>
                <a:ea typeface="Bodoni SvtyTwo ITC TT-Book"/>
                <a:cs typeface="Bodoni SvtyTwo ITC TT-Book"/>
              </a:rPr>
              <a:t>       docker-compose --version</a:t>
            </a:r>
            <a:endParaRPr lang="fr-FR" sz="3100" dirty="0"/>
          </a:p>
          <a:p>
            <a:endParaRPr lang="fr-FR" sz="3100" dirty="0"/>
          </a:p>
          <a:p>
            <a:endParaRPr lang="fr-FR" sz="31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15E7EE-CCA2-FA43-AC8A-C71EF7541DAC}"/>
              </a:ext>
            </a:extLst>
          </p:cNvPr>
          <p:cNvSpPr txBox="1"/>
          <p:nvPr/>
        </p:nvSpPr>
        <p:spPr>
          <a:xfrm>
            <a:off x="989329" y="848446"/>
            <a:ext cx="11013440" cy="10002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900" dirty="0" err="1">
                <a:solidFill>
                  <a:srgbClr val="D93E2B"/>
                </a:solidFill>
              </a:rPr>
              <a:t>Docker</a:t>
            </a:r>
            <a:r>
              <a:rPr lang="en-US" sz="5900" dirty="0">
                <a:solidFill>
                  <a:srgbClr val="D93E2B"/>
                </a:solidFill>
              </a:rPr>
              <a:t> compose: Installation</a:t>
            </a:r>
            <a:endParaRPr lang="fr-FR" sz="5900" dirty="0">
              <a:solidFill>
                <a:srgbClr val="D93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912427"/>
      </p:ext>
    </p:extLst>
  </p:cSld>
  <p:clrMapOvr>
    <a:masterClrMapping/>
  </p:clrMapOvr>
</p:sld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414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Bodoni SvtyTwo ITC TT-Book"/>
            <a:ea typeface="Bodoni SvtyTwo ITC TT-Book"/>
            <a:cs typeface="Bodoni SvtyTwo ITC TT-Book"/>
            <a:sym typeface="Bodoni SvtyTwo ITC TT-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7C57BFFA6FE64F86A55669D6111951" ma:contentTypeVersion="4" ma:contentTypeDescription="Crée un document." ma:contentTypeScope="" ma:versionID="c141ad415eaaa0c66e5468d32d4a7955">
  <xsd:schema xmlns:xsd="http://www.w3.org/2001/XMLSchema" xmlns:xs="http://www.w3.org/2001/XMLSchema" xmlns:p="http://schemas.microsoft.com/office/2006/metadata/properties" xmlns:ns2="51e6dd68-fa92-4ea6-89cd-e174c285e9ca" targetNamespace="http://schemas.microsoft.com/office/2006/metadata/properties" ma:root="true" ma:fieldsID="d0e6e26140dc609ee47e2ca7ec9bbc94" ns2:_="">
    <xsd:import namespace="51e6dd68-fa92-4ea6-89cd-e174c285e9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6dd68-fa92-4ea6-89cd-e174c285e9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E0397B-17FB-430E-A99D-EC78F49C8A2B}"/>
</file>

<file path=customXml/itemProps2.xml><?xml version="1.0" encoding="utf-8"?>
<ds:datastoreItem xmlns:ds="http://schemas.openxmlformats.org/officeDocument/2006/customXml" ds:itemID="{973B467B-0482-4B09-8F07-589542263D0C}"/>
</file>

<file path=docProps/app.xml><?xml version="1.0" encoding="utf-8"?>
<Properties xmlns="http://schemas.openxmlformats.org/officeDocument/2006/extended-properties" xmlns:vt="http://schemas.openxmlformats.org/officeDocument/2006/docPropsVTypes">
  <TotalTime>14061</TotalTime>
  <Words>914</Words>
  <Application>Microsoft Office PowerPoint</Application>
  <PresentationFormat>Personnalisé</PresentationFormat>
  <Paragraphs>119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Bodoni SvtyTwo ITC TT-Book</vt:lpstr>
      <vt:lpstr>Helvetica Neue</vt:lpstr>
      <vt:lpstr>Palatino</vt:lpstr>
      <vt:lpstr>Söhne Mono</vt:lpstr>
      <vt:lpstr>Times Roman</vt:lpstr>
      <vt:lpstr>Wingdings</vt:lpstr>
      <vt:lpstr>Zapf Dingbats</vt:lpstr>
      <vt:lpstr>New_Template4</vt:lpstr>
      <vt:lpstr>Chap 5 : Administration et Sécurité</vt:lpstr>
      <vt:lpstr>Plan</vt:lpstr>
      <vt:lpstr>Docker Compose  </vt:lpstr>
      <vt:lpstr>Docker Compose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PaaS Environnement</dc:title>
  <cp:lastModifiedBy>Latifa Guesmi</cp:lastModifiedBy>
  <cp:revision>305</cp:revision>
  <dcterms:modified xsi:type="dcterms:W3CDTF">2024-02-24T18:01:50Z</dcterms:modified>
</cp:coreProperties>
</file>