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7" r:id="rId4"/>
    <p:sldId id="283" r:id="rId5"/>
    <p:sldId id="282" r:id="rId6"/>
    <p:sldId id="257" r:id="rId7"/>
    <p:sldId id="278" r:id="rId8"/>
    <p:sldId id="280" r:id="rId9"/>
    <p:sldId id="279" r:id="rId10"/>
    <p:sldId id="272" r:id="rId11"/>
    <p:sldId id="273" r:id="rId12"/>
    <p:sldId id="274" r:id="rId13"/>
    <p:sldId id="275" r:id="rId14"/>
    <p:sldId id="276" r:id="rId15"/>
    <p:sldId id="284" r:id="rId16"/>
    <p:sldId id="258" r:id="rId17"/>
    <p:sldId id="259" r:id="rId18"/>
    <p:sldId id="260" r:id="rId19"/>
    <p:sldId id="261" r:id="rId20"/>
    <p:sldId id="264" r:id="rId21"/>
    <p:sldId id="263" r:id="rId22"/>
    <p:sldId id="262" r:id="rId23"/>
    <p:sldId id="265" r:id="rId24"/>
    <p:sldId id="266" r:id="rId25"/>
    <p:sldId id="267" r:id="rId26"/>
    <p:sldId id="268" r:id="rId27"/>
    <p:sldId id="269" r:id="rId28"/>
    <p:sldId id="270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04AD-884B-479C-A1DC-CF6918513DE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F90-C0A5-4085-8E88-CD8E336A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2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04AD-884B-479C-A1DC-CF6918513DE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F90-C0A5-4085-8E88-CD8E336A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9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04AD-884B-479C-A1DC-CF6918513DE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F90-C0A5-4085-8E88-CD8E336A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9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04AD-884B-479C-A1DC-CF6918513DE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F90-C0A5-4085-8E88-CD8E336A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9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04AD-884B-479C-A1DC-CF6918513DE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F90-C0A5-4085-8E88-CD8E336A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04AD-884B-479C-A1DC-CF6918513DE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F90-C0A5-4085-8E88-CD8E336A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04AD-884B-479C-A1DC-CF6918513DE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F90-C0A5-4085-8E88-CD8E336A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04AD-884B-479C-A1DC-CF6918513DE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F90-C0A5-4085-8E88-CD8E336A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7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04AD-884B-479C-A1DC-CF6918513DE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F90-C0A5-4085-8E88-CD8E336A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5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04AD-884B-479C-A1DC-CF6918513DE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F90-C0A5-4085-8E88-CD8E336A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7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04AD-884B-479C-A1DC-CF6918513DE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FF90-C0A5-4085-8E88-CD8E336A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7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104AD-884B-479C-A1DC-CF6918513DE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FF90-C0A5-4085-8E88-CD8E336AD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 and Allied technologies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1- XML(How To Write XML (well formed : 6 rules )) and DTD (Validation )</a:t>
            </a:r>
          </a:p>
          <a:p>
            <a:endParaRPr lang="en-US" dirty="0"/>
          </a:p>
          <a:p>
            <a:r>
              <a:rPr lang="en-US" dirty="0"/>
              <a:t>2- XML schema (validation)</a:t>
            </a:r>
          </a:p>
          <a:p>
            <a:r>
              <a:rPr lang="en-US" dirty="0"/>
              <a:t>3- XSL</a:t>
            </a:r>
          </a:p>
        </p:txBody>
      </p:sp>
    </p:spTree>
    <p:extLst>
      <p:ext uri="{BB962C8B-B14F-4D97-AF65-F5344CB8AC3E}">
        <p14:creationId xmlns:p14="http://schemas.microsoft.com/office/powerpoint/2010/main" val="3134865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"/>
            <a:ext cx="5414682" cy="5948363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iti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&lt;student&gt;</a:t>
            </a:r>
          </a:p>
          <a:p>
            <a:pPr marL="0" indent="0">
              <a:buNone/>
            </a:pPr>
            <a:r>
              <a:rPr lang="en-US" dirty="0"/>
              <a:t>		&lt;id&gt;100&lt;/id&gt;</a:t>
            </a:r>
          </a:p>
          <a:p>
            <a:pPr marL="0" indent="0">
              <a:buNone/>
            </a:pPr>
            <a:r>
              <a:rPr lang="en-US" dirty="0"/>
              <a:t>		&lt;name&gt;</a:t>
            </a:r>
            <a:r>
              <a:rPr lang="en-US" dirty="0" err="1"/>
              <a:t>ahmed</a:t>
            </a:r>
            <a:r>
              <a:rPr lang="en-US" dirty="0"/>
              <a:t>&lt;/name&gt;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=“iti.jpg”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 err="1"/>
              <a:t>mcit</a:t>
            </a:r>
            <a:r>
              <a:rPr lang="en-US" dirty="0"/>
              <a:t>”/&gt;</a:t>
            </a:r>
          </a:p>
          <a:p>
            <a:pPr marL="0" indent="0">
              <a:buNone/>
            </a:pPr>
            <a:r>
              <a:rPr lang="en-US" dirty="0"/>
              <a:t>	&lt;/student&gt;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&lt;student&gt;</a:t>
            </a:r>
          </a:p>
          <a:p>
            <a:pPr marL="0" indent="0">
              <a:buNone/>
            </a:pPr>
            <a:r>
              <a:rPr lang="en-US" dirty="0"/>
              <a:t>		&lt;id&gt;200&lt;/id&gt;</a:t>
            </a:r>
          </a:p>
          <a:p>
            <a:pPr marL="0" indent="0">
              <a:buNone/>
            </a:pPr>
            <a:r>
              <a:rPr lang="en-US" dirty="0"/>
              <a:t>		&lt;name&gt;</a:t>
            </a:r>
            <a:r>
              <a:rPr lang="en-US" dirty="0" err="1"/>
              <a:t>ahmed</a:t>
            </a:r>
            <a:r>
              <a:rPr lang="en-US" dirty="0"/>
              <a:t>&lt;/name&gt;</a:t>
            </a:r>
          </a:p>
          <a:p>
            <a:pPr marL="0" indent="0">
              <a:buNone/>
            </a:pPr>
            <a:r>
              <a:rPr lang="en-US" dirty="0"/>
              <a:t>	&lt;/student&gt;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&lt;student&gt;</a:t>
            </a:r>
          </a:p>
          <a:p>
            <a:pPr marL="0" indent="0">
              <a:buNone/>
            </a:pPr>
            <a:r>
              <a:rPr lang="en-US" dirty="0"/>
              <a:t>		&lt;id&gt;100&lt;/id&gt;</a:t>
            </a:r>
          </a:p>
          <a:p>
            <a:pPr marL="0" indent="0">
              <a:buNone/>
            </a:pPr>
            <a:r>
              <a:rPr lang="en-US" dirty="0"/>
              <a:t>		&lt;name&gt;</a:t>
            </a:r>
            <a:r>
              <a:rPr lang="en-US" dirty="0" err="1"/>
              <a:t>ahmed</a:t>
            </a:r>
            <a:r>
              <a:rPr lang="en-US" dirty="0"/>
              <a:t>&lt;/name&gt;</a:t>
            </a:r>
          </a:p>
          <a:p>
            <a:pPr marL="0" indent="0">
              <a:buNone/>
            </a:pPr>
            <a:r>
              <a:rPr lang="en-US" dirty="0"/>
              <a:t>	&lt;/student&gt;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iti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Iti.xml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60459" y="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Student[2]/id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4310" y="1463040"/>
            <a:ext cx="4937760" cy="31393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 rules : </a:t>
            </a:r>
          </a:p>
          <a:p>
            <a:r>
              <a:rPr lang="en-US" dirty="0"/>
              <a:t>1- root element (one and only one )</a:t>
            </a:r>
          </a:p>
          <a:p>
            <a:r>
              <a:rPr lang="en-US" dirty="0"/>
              <a:t>2- case sensitive</a:t>
            </a:r>
          </a:p>
          <a:p>
            <a:r>
              <a:rPr lang="en-US" dirty="0"/>
              <a:t>3- any opened tag must be closed </a:t>
            </a:r>
          </a:p>
          <a:p>
            <a:r>
              <a:rPr lang="en-US" dirty="0"/>
              <a:t>4- any attribute value must be quoted</a:t>
            </a:r>
          </a:p>
          <a:p>
            <a:r>
              <a:rPr lang="en-US" dirty="0"/>
              <a:t>5- you can’t write the same attribute name with the same element more than one time</a:t>
            </a:r>
          </a:p>
          <a:p>
            <a:r>
              <a:rPr lang="en-US" dirty="0"/>
              <a:t>6- no overlapping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88183" y="4833257"/>
            <a:ext cx="517289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&lt;b&gt; &lt;</a:t>
            </a:r>
            <a:r>
              <a:rPr lang="en-US" dirty="0" err="1"/>
              <a:t>i</a:t>
            </a:r>
            <a:r>
              <a:rPr lang="en-US" dirty="0"/>
              <a:t>&gt; </a:t>
            </a:r>
            <a:r>
              <a:rPr lang="en-US" dirty="0" err="1"/>
              <a:t>iti</a:t>
            </a:r>
            <a:r>
              <a:rPr lang="en-US" dirty="0"/>
              <a:t> &lt;/b&gt;       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</p:txBody>
      </p:sp>
      <p:sp>
        <p:nvSpPr>
          <p:cNvPr id="8" name="Left Brace 7"/>
          <p:cNvSpPr/>
          <p:nvPr/>
        </p:nvSpPr>
        <p:spPr>
          <a:xfrm rot="16200000">
            <a:off x="7076470" y="4999472"/>
            <a:ext cx="843219" cy="109728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8074962" y="4412282"/>
            <a:ext cx="404947" cy="1811510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9965" y="5115563"/>
            <a:ext cx="313509" cy="35989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0271" y="1062318"/>
            <a:ext cx="2796988" cy="2689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Iti.xml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9882" y="268941"/>
            <a:ext cx="611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 err="1"/>
              <a:t>wellformed</a:t>
            </a:r>
            <a:r>
              <a:rPr lang="en-US" dirty="0"/>
              <a:t> xml </a:t>
            </a:r>
          </a:p>
        </p:txBody>
      </p:sp>
    </p:spTree>
    <p:extLst>
      <p:ext uri="{BB962C8B-B14F-4D97-AF65-F5344CB8AC3E}">
        <p14:creationId xmlns:p14="http://schemas.microsoft.com/office/powerpoint/2010/main" val="410940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317" y="365125"/>
            <a:ext cx="11353800" cy="2257051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Parser:</a:t>
            </a:r>
            <a:br>
              <a:rPr lang="en-US" dirty="0"/>
            </a:br>
            <a:r>
              <a:rPr lang="en-US" dirty="0"/>
              <a:t>1- Non Validator Parser : check xml against 6 rules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2- Validator Parser : check xml against </a:t>
            </a:r>
            <a:r>
              <a:rPr lang="en-US" dirty="0" err="1"/>
              <a:t>dtd</a:t>
            </a:r>
            <a:r>
              <a:rPr lang="en-US" dirty="0"/>
              <a:t> or schema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0471" y="3550024"/>
            <a:ext cx="700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XML </a:t>
            </a:r>
            <a:r>
              <a:rPr lang="en-US" sz="3200" b="1" dirty="0" err="1">
                <a:solidFill>
                  <a:srgbClr val="FF0000"/>
                </a:solidFill>
              </a:rPr>
              <a:t>Alotava</a:t>
            </a:r>
            <a:r>
              <a:rPr lang="en-US" sz="3200" b="1" dirty="0">
                <a:solidFill>
                  <a:srgbClr val="FF0000"/>
                </a:solidFill>
              </a:rPr>
              <a:t> Spy : </a:t>
            </a:r>
          </a:p>
        </p:txBody>
      </p:sp>
    </p:spTree>
    <p:extLst>
      <p:ext uri="{BB962C8B-B14F-4D97-AF65-F5344CB8AC3E}">
        <p14:creationId xmlns:p14="http://schemas.microsoft.com/office/powerpoint/2010/main" val="93393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validator Parsers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28309" y="2090057"/>
            <a:ext cx="2886891" cy="334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 Validator</a:t>
            </a:r>
          </a:p>
          <a:p>
            <a:pPr algn="ctr"/>
            <a:r>
              <a:rPr lang="en-US" dirty="0"/>
              <a:t>Parser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691" y="3526971"/>
            <a:ext cx="2834640" cy="1084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95897" y="4114800"/>
            <a:ext cx="1332412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432766" y="2455817"/>
            <a:ext cx="1907177" cy="94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50331" y="3775166"/>
            <a:ext cx="2037806" cy="70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640389" y="1933303"/>
            <a:ext cx="2551611" cy="7184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WellFormed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40389" y="4042954"/>
            <a:ext cx="2551611" cy="718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</a:t>
            </a:r>
            <a:r>
              <a:rPr lang="en-US" dirty="0" err="1"/>
              <a:t>WellFormed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5983" y="1933303"/>
            <a:ext cx="237744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 Rules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9006" y="4761411"/>
            <a:ext cx="351390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&lt;student&gt;</a:t>
            </a:r>
          </a:p>
          <a:p>
            <a:r>
              <a:rPr lang="en-US" dirty="0"/>
              <a:t>	&lt;id&gt;10&lt;/id&gt;</a:t>
            </a:r>
          </a:p>
          <a:p>
            <a:r>
              <a:rPr lang="en-US" dirty="0"/>
              <a:t>	&lt;id&gt;200&lt;/id&gt;</a:t>
            </a:r>
          </a:p>
          <a:p>
            <a:r>
              <a:rPr lang="en-US" dirty="0"/>
              <a:t>	&lt;name&gt;</a:t>
            </a:r>
            <a:r>
              <a:rPr lang="en-US" dirty="0" err="1"/>
              <a:t>ahmed</a:t>
            </a:r>
            <a:r>
              <a:rPr lang="en-US" dirty="0"/>
              <a:t>&lt;/name&gt;</a:t>
            </a:r>
          </a:p>
          <a:p>
            <a:r>
              <a:rPr lang="en-US" dirty="0"/>
              <a:t>&lt;/student&gt;</a:t>
            </a:r>
          </a:p>
        </p:txBody>
      </p:sp>
    </p:spTree>
    <p:extLst>
      <p:ext uri="{BB962C8B-B14F-4D97-AF65-F5344CB8AC3E}">
        <p14:creationId xmlns:p14="http://schemas.microsoft.com/office/powerpoint/2010/main" val="228426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 Parsers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428309" y="2090057"/>
            <a:ext cx="2886891" cy="3344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Validator</a:t>
            </a:r>
          </a:p>
          <a:p>
            <a:pPr algn="ctr"/>
            <a:r>
              <a:rPr lang="en-US" dirty="0"/>
              <a:t>Parser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691" y="3526971"/>
            <a:ext cx="2834640" cy="1084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95897" y="4114800"/>
            <a:ext cx="1332412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432766" y="2455817"/>
            <a:ext cx="1907177" cy="94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50331" y="3775166"/>
            <a:ext cx="2037806" cy="70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640389" y="1933303"/>
            <a:ext cx="2551611" cy="7184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40389" y="4042954"/>
            <a:ext cx="2551611" cy="7184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Valid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254033" y="1578654"/>
            <a:ext cx="3990704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DTD</a:t>
            </a:r>
          </a:p>
          <a:p>
            <a:r>
              <a:rPr lang="en-US" dirty="0"/>
              <a:t>Business Rules</a:t>
            </a:r>
          </a:p>
          <a:p>
            <a:r>
              <a:rPr lang="en-US" dirty="0"/>
              <a:t>&lt;!ELEMENT Student ( id , name ) &gt;</a:t>
            </a:r>
          </a:p>
          <a:p>
            <a:r>
              <a:rPr lang="en-US" dirty="0"/>
              <a:t>&lt;!ELEMENT id ( #PCDATA ) &gt;</a:t>
            </a:r>
          </a:p>
          <a:p>
            <a:r>
              <a:rPr lang="en-US" dirty="0"/>
              <a:t>&lt;!ELEMENT name ( #PCDATA ) &gt;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9006" y="4761411"/>
            <a:ext cx="351390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&lt;student&gt;</a:t>
            </a:r>
          </a:p>
          <a:p>
            <a:r>
              <a:rPr lang="en-US" dirty="0"/>
              <a:t>	&lt;id&gt;10&lt;/id&gt;</a:t>
            </a:r>
          </a:p>
          <a:p>
            <a:r>
              <a:rPr lang="en-US" dirty="0"/>
              <a:t>		&lt;name&gt;</a:t>
            </a:r>
            <a:r>
              <a:rPr lang="en-US" dirty="0" err="1"/>
              <a:t>ahmed</a:t>
            </a:r>
            <a:r>
              <a:rPr lang="en-US" dirty="0"/>
              <a:t>&lt;/name&gt;</a:t>
            </a:r>
          </a:p>
          <a:p>
            <a:r>
              <a:rPr lang="en-US" dirty="0"/>
              <a:t>&lt;/student&gt;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12571" y="2455817"/>
            <a:ext cx="1593669" cy="107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90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13091-1341-4D83-9876-1E6D6683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55804"/>
            <a:ext cx="4022558" cy="2349333"/>
          </a:xfrm>
          <a:solidFill>
            <a:schemeClr val="bg1">
              <a:lumMod val="8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&lt;student&gt;</a:t>
            </a:r>
          </a:p>
          <a:p>
            <a:pPr marL="0" indent="0">
              <a:buNone/>
            </a:pPr>
            <a:r>
              <a:rPr lang="en-US" dirty="0"/>
              <a:t>	&lt;id&gt;100&lt;/id&gt;</a:t>
            </a:r>
          </a:p>
          <a:p>
            <a:pPr marL="0" indent="0">
              <a:buNone/>
            </a:pPr>
            <a:r>
              <a:rPr lang="en-US" dirty="0"/>
              <a:t>	&lt;name&gt;</a:t>
            </a:r>
            <a:r>
              <a:rPr lang="en-US" dirty="0" err="1"/>
              <a:t>ali</a:t>
            </a:r>
            <a:r>
              <a:rPr lang="en-US" dirty="0"/>
              <a:t>&lt;/name&gt;</a:t>
            </a:r>
          </a:p>
          <a:p>
            <a:pPr marL="0" indent="0">
              <a:buNone/>
            </a:pPr>
            <a:r>
              <a:rPr lang="en-US" dirty="0"/>
              <a:t>&lt;/student&gt;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Iti.xml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113318-559C-4173-9ACB-8B403C93CEA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022558" cy="2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&lt;!ELEMENT student ( id , name ) 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&lt;!ELEMENT id (#PCDATA) 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&lt;!LEMENT name ( #PCDATA ) 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Iti.dtd</a:t>
            </a:r>
            <a:endParaRPr lang="en-GB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3796D-098D-4183-ABB3-E64BB5F0B1AF}"/>
              </a:ext>
            </a:extLst>
          </p:cNvPr>
          <p:cNvSpPr txBox="1"/>
          <p:nvPr/>
        </p:nvSpPr>
        <p:spPr>
          <a:xfrm>
            <a:off x="5955632" y="120316"/>
            <a:ext cx="6236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&lt;!ELEMENT </a:t>
            </a:r>
            <a:r>
              <a:rPr lang="en-US" dirty="0" err="1"/>
              <a:t>tagname</a:t>
            </a:r>
            <a:r>
              <a:rPr lang="en-US" dirty="0"/>
              <a:t> content &gt;</a:t>
            </a:r>
          </a:p>
          <a:p>
            <a:r>
              <a:rPr lang="en-US" dirty="0"/>
              <a:t>&lt;!ELEMENT student ( id ) &gt;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BC7BB-5F6D-4BEF-A7DE-9E4038F5545D}"/>
              </a:ext>
            </a:extLst>
          </p:cNvPr>
          <p:cNvSpPr txBox="1"/>
          <p:nvPr/>
        </p:nvSpPr>
        <p:spPr>
          <a:xfrm>
            <a:off x="7134225" y="923330"/>
            <a:ext cx="324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inside  tags :</a:t>
            </a:r>
          </a:p>
          <a:p>
            <a:r>
              <a:rPr lang="en-US" dirty="0"/>
              <a:t> PCDATA : </a:t>
            </a:r>
            <a:r>
              <a:rPr lang="en-US" b="1" dirty="0"/>
              <a:t>Parsed</a:t>
            </a:r>
            <a:r>
              <a:rPr lang="en-US" dirty="0"/>
              <a:t> character data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197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XML + DTD ( Document Type Definition )</a:t>
            </a:r>
          </a:p>
          <a:p>
            <a:pPr marL="0" indent="0">
              <a:buNone/>
            </a:pPr>
            <a:r>
              <a:rPr lang="en-US" dirty="0"/>
              <a:t>2- XML Schema </a:t>
            </a:r>
          </a:p>
          <a:p>
            <a:pPr marL="0" indent="0">
              <a:buNone/>
            </a:pPr>
            <a:r>
              <a:rPr lang="en-US" dirty="0"/>
              <a:t>3- XSL : XSLT + </a:t>
            </a:r>
            <a:r>
              <a:rPr lang="en-US" dirty="0" err="1"/>
              <a:t>XSlFO</a:t>
            </a:r>
            <a:r>
              <a:rPr lang="en-US" dirty="0"/>
              <a:t> + </a:t>
            </a:r>
            <a:r>
              <a:rPr lang="en-US" dirty="0" err="1"/>
              <a:t>Xpath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84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One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Part One : </a:t>
            </a:r>
          </a:p>
          <a:p>
            <a:pPr lvl="1">
              <a:buFontTx/>
              <a:buChar char="-"/>
            </a:pPr>
            <a:r>
              <a:rPr lang="en-US" dirty="0"/>
              <a:t>XML : </a:t>
            </a:r>
            <a:r>
              <a:rPr lang="en-US" dirty="0" err="1"/>
              <a:t>WellFormed</a:t>
            </a:r>
            <a:r>
              <a:rPr lang="en-US" dirty="0"/>
              <a:t> XML ( 6 rules )</a:t>
            </a:r>
          </a:p>
          <a:p>
            <a:pPr lvl="1">
              <a:buFontTx/>
              <a:buChar char="-"/>
            </a:pPr>
            <a:r>
              <a:rPr lang="en-US" dirty="0"/>
              <a:t>Part Two : DTD ( Document Type Definition ) apply validation rules ( Business Rule )</a:t>
            </a:r>
          </a:p>
        </p:txBody>
      </p:sp>
    </p:spTree>
    <p:extLst>
      <p:ext uri="{BB962C8B-B14F-4D97-AF65-F5344CB8AC3E}">
        <p14:creationId xmlns:p14="http://schemas.microsoft.com/office/powerpoint/2010/main" val="750908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780763" cy="4351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.xml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573037" y="1825625"/>
            <a:ext cx="2780763" cy="4351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</a:t>
            </a:r>
            <a:r>
              <a:rPr lang="en-US" dirty="0" err="1"/>
              <a:t>htmlTags</a:t>
            </a:r>
            <a:r>
              <a:rPr lang="en-US" dirty="0"/>
              <a:t> Optional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00752" y="2202287"/>
            <a:ext cx="26530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Interpretation Operation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5915" y="2034861"/>
            <a:ext cx="265304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Parsing Operation</a:t>
            </a:r>
          </a:p>
        </p:txBody>
      </p:sp>
    </p:spTree>
    <p:extLst>
      <p:ext uri="{BB962C8B-B14F-4D97-AF65-F5344CB8AC3E}">
        <p14:creationId xmlns:p14="http://schemas.microsoft.com/office/powerpoint/2010/main" val="575841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927" y="15877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-Any opened tag must be closed </a:t>
            </a:r>
            <a:br>
              <a:rPr lang="en-US" dirty="0"/>
            </a:br>
            <a:r>
              <a:rPr lang="en-US" dirty="0"/>
              <a:t>- case sensitive</a:t>
            </a:r>
            <a:br>
              <a:rPr lang="en-US" dirty="0"/>
            </a:br>
            <a:r>
              <a:rPr lang="en-US" dirty="0"/>
              <a:t>- just one and only one root element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771" y="1864262"/>
            <a:ext cx="5214870" cy="435133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students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&lt;student&gt;</a:t>
            </a:r>
          </a:p>
          <a:p>
            <a:pPr marL="0" indent="0">
              <a:buNone/>
            </a:pPr>
            <a:r>
              <a:rPr lang="en-US" dirty="0"/>
              <a:t>		&lt;id&gt;100&lt;/id&gt;				&lt;name&gt;Ahmed&lt;/name&gt;</a:t>
            </a:r>
          </a:p>
          <a:p>
            <a:pPr marL="0" indent="0">
              <a:buNone/>
            </a:pPr>
            <a:r>
              <a:rPr lang="en-US" dirty="0"/>
              <a:t>	&lt;/student&gt;</a:t>
            </a:r>
          </a:p>
          <a:p>
            <a:pPr marL="0" indent="0">
              <a:buNone/>
            </a:pPr>
            <a:r>
              <a:rPr lang="en-US" dirty="0"/>
              <a:t>	&lt;student&gt;</a:t>
            </a:r>
          </a:p>
          <a:p>
            <a:pPr marL="0" indent="0">
              <a:buNone/>
            </a:pPr>
            <a:r>
              <a:rPr lang="en-US" dirty="0"/>
              <a:t>		&lt;id&gt;100&lt;/id&gt;</a:t>
            </a:r>
          </a:p>
          <a:p>
            <a:pPr marL="0" indent="0">
              <a:buNone/>
            </a:pPr>
            <a:r>
              <a:rPr lang="en-US" dirty="0"/>
              <a:t>		&lt;name&gt;Ahmed&lt;/name&gt;</a:t>
            </a:r>
          </a:p>
          <a:p>
            <a:pPr marL="0" indent="0">
              <a:buNone/>
            </a:pPr>
            <a:r>
              <a:rPr lang="en-US" dirty="0"/>
              <a:t>	&lt;/student&gt;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students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Iti.xml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7927" y="2756079"/>
            <a:ext cx="2382591" cy="15197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  <a:p>
            <a:pPr algn="ctr"/>
            <a:r>
              <a:rPr lang="en-US" dirty="0"/>
              <a:t>Non Validator parser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666704" y="3515932"/>
            <a:ext cx="141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831132" y="2086377"/>
            <a:ext cx="2421229" cy="6697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Wellformed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38645" y="3515932"/>
            <a:ext cx="2421229" cy="6697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</a:t>
            </a:r>
            <a:r>
              <a:rPr lang="en-US" dirty="0" err="1"/>
              <a:t>Wellformed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620518" y="2511380"/>
            <a:ext cx="1107583" cy="68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3380" y="2019699"/>
            <a:ext cx="359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مكتوب بطريقة صحيحه بالنسبة </a:t>
            </a:r>
            <a:r>
              <a:rPr lang="en-US" dirty="0"/>
              <a:t>6rules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01507" y="4275786"/>
            <a:ext cx="127715" cy="12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50575" y="5563673"/>
            <a:ext cx="34381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XML Agianist WellForedness Rules ( 6 rules )</a:t>
            </a:r>
          </a:p>
        </p:txBody>
      </p:sp>
    </p:spTree>
    <p:extLst>
      <p:ext uri="{BB962C8B-B14F-4D97-AF65-F5344CB8AC3E}">
        <p14:creationId xmlns:p14="http://schemas.microsoft.com/office/powerpoint/2010/main" val="38899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25E5-AB76-41A6-A247-6A53B2CD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078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X</a:t>
            </a:r>
            <a:r>
              <a:rPr lang="en-US" dirty="0">
                <a:solidFill>
                  <a:srgbClr val="FF0000"/>
                </a:solidFill>
              </a:rPr>
              <a:t>ML : Extensible  Markup Language : </a:t>
            </a:r>
            <a:r>
              <a:rPr lang="en-US" b="1" dirty="0">
                <a:solidFill>
                  <a:srgbClr val="FF0000"/>
                </a:solidFill>
              </a:rPr>
              <a:t>set of tags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store data . Xml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- user defined tags : semantic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Parsed language </a:t>
            </a:r>
            <a:br>
              <a:rPr lang="en-US" b="1" dirty="0">
                <a:solidFill>
                  <a:srgbClr val="FF0000"/>
                </a:solidFill>
              </a:rPr>
            </a:br>
            <a:br>
              <a:rPr lang="en-US" dirty="0"/>
            </a:br>
            <a:r>
              <a:rPr lang="en-US" dirty="0"/>
              <a:t>HT</a:t>
            </a:r>
            <a:r>
              <a:rPr lang="en-US" dirty="0">
                <a:solidFill>
                  <a:srgbClr val="FF0000"/>
                </a:solidFill>
              </a:rPr>
              <a:t>ML : Set of tags :  structure for web pages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- predefined tags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- interpreted language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B6414-BA83-497F-A59B-C7D7DEFC01F3}"/>
              </a:ext>
            </a:extLst>
          </p:cNvPr>
          <p:cNvSpPr txBox="1"/>
          <p:nvPr/>
        </p:nvSpPr>
        <p:spPr>
          <a:xfrm>
            <a:off x="8454189" y="673768"/>
            <a:ext cx="6224337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&lt;employee&gt;</a:t>
            </a:r>
          </a:p>
          <a:p>
            <a:r>
              <a:rPr lang="en-US" sz="2800" dirty="0"/>
              <a:t>	&lt;</a:t>
            </a:r>
            <a:r>
              <a:rPr lang="en-US" sz="2800" dirty="0" err="1"/>
              <a:t>ismanager</a:t>
            </a:r>
            <a:r>
              <a:rPr lang="en-US" sz="2800" dirty="0"/>
              <a:t>&gt;true&lt;/</a:t>
            </a:r>
            <a:r>
              <a:rPr lang="en-US" sz="2800" dirty="0" err="1"/>
              <a:t>ismanager</a:t>
            </a:r>
            <a:r>
              <a:rPr lang="en-US" sz="2800" dirty="0"/>
              <a:t>&gt;</a:t>
            </a:r>
          </a:p>
          <a:p>
            <a:r>
              <a:rPr lang="en-US" sz="2800" dirty="0"/>
              <a:t>	&lt;id&gt; 100&lt;/id&gt;</a:t>
            </a:r>
          </a:p>
          <a:p>
            <a:r>
              <a:rPr lang="en-US" sz="2800" dirty="0"/>
              <a:t>	&lt;name&gt;Ahmed&lt;/name&gt;</a:t>
            </a:r>
          </a:p>
          <a:p>
            <a:r>
              <a:rPr lang="en-US" sz="2800" dirty="0"/>
              <a:t>&lt;/employee&gt;</a:t>
            </a:r>
          </a:p>
          <a:p>
            <a:r>
              <a:rPr lang="en-US" sz="2800" dirty="0"/>
              <a:t>.xml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65475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771" y="1864262"/>
            <a:ext cx="5214870" cy="435133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students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&lt;student&gt;</a:t>
            </a:r>
          </a:p>
          <a:p>
            <a:pPr marL="0" indent="0">
              <a:buNone/>
            </a:pPr>
            <a:r>
              <a:rPr lang="en-US" dirty="0"/>
              <a:t>		&lt;id&gt;100&lt;/id&gt;				&lt;name&gt;Ahmed&lt;/name&gt;</a:t>
            </a:r>
          </a:p>
          <a:p>
            <a:pPr marL="0" indent="0">
              <a:buNone/>
            </a:pPr>
            <a:r>
              <a:rPr lang="en-US" dirty="0"/>
              <a:t>	&lt;/student&gt;</a:t>
            </a:r>
          </a:p>
          <a:p>
            <a:pPr marL="0" indent="0">
              <a:buNone/>
            </a:pPr>
            <a:r>
              <a:rPr lang="en-US" dirty="0"/>
              <a:t>	&lt;student&gt;</a:t>
            </a:r>
          </a:p>
          <a:p>
            <a:pPr marL="0" indent="0">
              <a:buNone/>
            </a:pPr>
            <a:r>
              <a:rPr lang="en-US" dirty="0"/>
              <a:t>		&lt;id&gt;100&lt;/id&gt;</a:t>
            </a:r>
          </a:p>
          <a:p>
            <a:pPr marL="0" indent="0">
              <a:buNone/>
            </a:pPr>
            <a:r>
              <a:rPr lang="en-US" dirty="0"/>
              <a:t>		&lt;name&gt;Ahmed&lt;/name&gt;</a:t>
            </a:r>
          </a:p>
          <a:p>
            <a:pPr marL="0" indent="0">
              <a:buNone/>
            </a:pPr>
            <a:r>
              <a:rPr lang="en-US" dirty="0"/>
              <a:t>	&lt;/student&gt;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FF0000"/>
                </a:solidFill>
              </a:rPr>
              <a:t>students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Iti.xml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7927" y="2756079"/>
            <a:ext cx="2382591" cy="15197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  <a:p>
            <a:pPr algn="ctr"/>
            <a:r>
              <a:rPr lang="en-US" dirty="0"/>
              <a:t>Validator parser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666704" y="3515932"/>
            <a:ext cx="1416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0831132" y="2086377"/>
            <a:ext cx="2421229" cy="6697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Valid XML</a:t>
            </a:r>
          </a:p>
        </p:txBody>
      </p:sp>
      <p:sp>
        <p:nvSpPr>
          <p:cNvPr id="8" name="Rectangle 7"/>
          <p:cNvSpPr/>
          <p:nvPr/>
        </p:nvSpPr>
        <p:spPr>
          <a:xfrm>
            <a:off x="10838645" y="3515932"/>
            <a:ext cx="2421229" cy="6697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Valid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620518" y="2511380"/>
            <a:ext cx="1107583" cy="68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01507" y="4275786"/>
            <a:ext cx="127715" cy="121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50575" y="5563673"/>
            <a:ext cx="3438124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XML Agianist Business Rules </a:t>
            </a:r>
            <a:r>
              <a:rPr lang="en-US" b="1" dirty="0"/>
              <a:t>.DTD</a:t>
            </a:r>
          </a:p>
          <a:p>
            <a:endParaRPr lang="en-US" b="1" dirty="0"/>
          </a:p>
          <a:p>
            <a:r>
              <a:rPr lang="en-US" b="1" dirty="0"/>
              <a:t>Any student tag must contains one and only one tag ID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valid XML is well-formed XML </a:t>
            </a:r>
          </a:p>
        </p:txBody>
      </p:sp>
    </p:spTree>
    <p:extLst>
      <p:ext uri="{BB962C8B-B14F-4D97-AF65-F5344CB8AC3E}">
        <p14:creationId xmlns:p14="http://schemas.microsoft.com/office/powerpoint/2010/main" val="506179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en-US" dirty="0" err="1"/>
              <a:t>Altova</a:t>
            </a:r>
            <a:r>
              <a:rPr lang="en-US" dirty="0"/>
              <a:t> SPY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40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Features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Case Sensitive &lt;id&gt; &lt;/id&gt;</a:t>
            </a:r>
          </a:p>
          <a:p>
            <a:pPr marL="0" indent="0">
              <a:buNone/>
            </a:pPr>
            <a:r>
              <a:rPr lang="en-US" dirty="0"/>
              <a:t>	&lt;p&gt;&lt;/P&gt;</a:t>
            </a:r>
          </a:p>
          <a:p>
            <a:pPr marL="0" indent="0">
              <a:buNone/>
            </a:pPr>
            <a:r>
              <a:rPr lang="en-US" dirty="0"/>
              <a:t>	&lt;div&gt;&lt;/DIV&gt;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41100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625" y="159063"/>
            <a:ext cx="10515600" cy="1325563"/>
          </a:xfrm>
        </p:spPr>
        <p:txBody>
          <a:bodyPr/>
          <a:lstStyle/>
          <a:p>
            <a:r>
              <a:rPr lang="en-US" dirty="0"/>
              <a:t>XML Basic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7913" y="1484626"/>
            <a:ext cx="4403501" cy="5044963"/>
          </a:xfrm>
          <a:solidFill>
            <a:schemeClr val="bg1">
              <a:lumMod val="85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.xml</a:t>
            </a:r>
          </a:p>
        </p:txBody>
      </p:sp>
      <p:sp>
        <p:nvSpPr>
          <p:cNvPr id="4" name="Left Brace 3"/>
          <p:cNvSpPr/>
          <p:nvPr/>
        </p:nvSpPr>
        <p:spPr>
          <a:xfrm>
            <a:off x="1906073" y="1484626"/>
            <a:ext cx="1133341" cy="1876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701898" y="2238340"/>
            <a:ext cx="275607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Prolog Section :</a:t>
            </a:r>
          </a:p>
          <a:p>
            <a:r>
              <a:rPr lang="en-US" b="1" dirty="0"/>
              <a:t>Optional</a:t>
            </a:r>
            <a:r>
              <a:rPr lang="en-US" dirty="0"/>
              <a:t> section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7913" y="1484626"/>
            <a:ext cx="7391400" cy="1876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1- XML Declaration Part</a:t>
            </a:r>
          </a:p>
          <a:p>
            <a:r>
              <a:rPr lang="en-US" dirty="0"/>
              <a:t>&lt;?xml version=“1.0” encoding=“”?&gt;</a:t>
            </a:r>
          </a:p>
          <a:p>
            <a:r>
              <a:rPr lang="en-US" dirty="0"/>
              <a:t>2- PI ( DTD )</a:t>
            </a:r>
          </a:p>
          <a:p>
            <a:r>
              <a:rPr lang="en-US" dirty="0"/>
              <a:t>&lt;!DOCTYPE &gt;</a:t>
            </a:r>
          </a:p>
          <a:p>
            <a:r>
              <a:rPr lang="en-US" dirty="0"/>
              <a:t>3- &lt;?stylesheet type=“text/</a:t>
            </a:r>
            <a:r>
              <a:rPr lang="en-US" dirty="0" err="1"/>
              <a:t>css</a:t>
            </a:r>
            <a:r>
              <a:rPr lang="en-US" dirty="0"/>
              <a:t>” </a:t>
            </a:r>
            <a:r>
              <a:rPr lang="en-US" dirty="0" err="1"/>
              <a:t>href</a:t>
            </a:r>
            <a:r>
              <a:rPr lang="en-US" dirty="0"/>
              <a:t>=“” ?&gt;</a:t>
            </a:r>
          </a:p>
        </p:txBody>
      </p:sp>
      <p:sp>
        <p:nvSpPr>
          <p:cNvPr id="7" name="Left Brace 6"/>
          <p:cNvSpPr/>
          <p:nvPr/>
        </p:nvSpPr>
        <p:spPr>
          <a:xfrm>
            <a:off x="1813774" y="3559721"/>
            <a:ext cx="1133341" cy="24675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1072704" y="4374086"/>
            <a:ext cx="2756079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Content Section :</a:t>
            </a:r>
          </a:p>
          <a:p>
            <a:r>
              <a:rPr lang="en-US" b="1" dirty="0"/>
              <a:t>Required</a:t>
            </a:r>
            <a:r>
              <a:rPr lang="en-US" dirty="0"/>
              <a:t> section : 6 rules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69234" y="4062549"/>
            <a:ext cx="2030079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.xml</a:t>
            </a:r>
          </a:p>
        </p:txBody>
      </p:sp>
    </p:spTree>
    <p:extLst>
      <p:ext uri="{BB962C8B-B14F-4D97-AF65-F5344CB8AC3E}">
        <p14:creationId xmlns:p14="http://schemas.microsoft.com/office/powerpoint/2010/main" val="1279029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Tags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1400622"/>
            <a:ext cx="6709893" cy="5850183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1- Pairs ( couple ) </a:t>
            </a:r>
          </a:p>
          <a:p>
            <a:pPr marL="0" indent="0">
              <a:buNone/>
            </a:pPr>
            <a:r>
              <a:rPr lang="en-US" dirty="0"/>
              <a:t>	&lt;person&gt; Ahmed&lt;/person&gt;</a:t>
            </a:r>
          </a:p>
          <a:p>
            <a:pPr marL="0" indent="0">
              <a:buNone/>
            </a:pPr>
            <a:r>
              <a:rPr lang="en-US" dirty="0"/>
              <a:t>2- self closing tag ( empty tag ) mono tag</a:t>
            </a:r>
          </a:p>
          <a:p>
            <a:pPr marL="0" indent="0">
              <a:buNone/>
            </a:pPr>
            <a:r>
              <a:rPr lang="en-US" dirty="0"/>
              <a:t>	&lt;person name=“Ahmed”/&gt;</a:t>
            </a:r>
          </a:p>
          <a:p>
            <a:pPr marL="0" indent="0">
              <a:buNone/>
            </a:pPr>
            <a:r>
              <a:rPr lang="en-US" dirty="0"/>
              <a:t>3- Nested ( tree )</a:t>
            </a:r>
          </a:p>
          <a:p>
            <a:pPr marL="0" indent="0">
              <a:buNone/>
            </a:pPr>
            <a:r>
              <a:rPr lang="en-US" dirty="0"/>
              <a:t>	&lt;person&gt;</a:t>
            </a:r>
          </a:p>
          <a:p>
            <a:pPr marL="0" indent="0">
              <a:buNone/>
            </a:pPr>
            <a:r>
              <a:rPr lang="en-US" dirty="0"/>
              <a:t>			&lt;id&gt;100&lt;/id&gt;</a:t>
            </a:r>
          </a:p>
          <a:p>
            <a:pPr marL="0" indent="0">
              <a:buNone/>
            </a:pPr>
            <a:r>
              <a:rPr lang="en-US" dirty="0"/>
              <a:t>			&lt;name&gt;Ali&lt;/name&gt;</a:t>
            </a:r>
          </a:p>
          <a:p>
            <a:pPr marL="0" indent="0">
              <a:buNone/>
            </a:pPr>
            <a:r>
              <a:rPr lang="en-US" dirty="0"/>
              <a:t>	&lt;/person&gt;</a:t>
            </a:r>
          </a:p>
          <a:p>
            <a:pPr marL="0" indent="0">
              <a:buNone/>
            </a:pPr>
            <a:r>
              <a:rPr lang="en-US" dirty="0"/>
              <a:t>4- Mixed Content  not recommend to use it </a:t>
            </a:r>
          </a:p>
          <a:p>
            <a:pPr marL="0" indent="0">
              <a:buNone/>
            </a:pPr>
            <a:r>
              <a:rPr lang="en-US" dirty="0"/>
              <a:t>	&lt;person&gt; Ali</a:t>
            </a:r>
          </a:p>
          <a:p>
            <a:pPr marL="0" indent="0">
              <a:buNone/>
            </a:pPr>
            <a:r>
              <a:rPr lang="en-US" dirty="0"/>
              <a:t>			&lt;id&gt;100&lt;/id&gt;</a:t>
            </a:r>
          </a:p>
          <a:p>
            <a:pPr marL="0" indent="0">
              <a:buNone/>
            </a:pPr>
            <a:r>
              <a:rPr lang="en-US" dirty="0"/>
              <a:t>	&lt;/person&gt;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93994" y="1197735"/>
            <a:ext cx="38980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css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4906851" y="1382401"/>
            <a:ext cx="3387143" cy="66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271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Names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dirty="0"/>
              <a:t>Tags names allow [A-Z][a-z][0-9] + - _ , .</a:t>
            </a:r>
          </a:p>
          <a:p>
            <a:pPr>
              <a:buFontTx/>
              <a:buChar char="-"/>
            </a:pPr>
            <a:r>
              <a:rPr lang="en-US" dirty="0"/>
              <a:t>Stating for tag names must be one of the following sets </a:t>
            </a:r>
          </a:p>
          <a:p>
            <a:pPr marL="0" indent="0">
              <a:buNone/>
            </a:pPr>
            <a:r>
              <a:rPr lang="en-US" dirty="0"/>
              <a:t>Letter or _</a:t>
            </a:r>
          </a:p>
          <a:p>
            <a:pPr>
              <a:buFontTx/>
              <a:buChar char="-"/>
            </a:pPr>
            <a:r>
              <a:rPr lang="en-US" b="1" dirty="0"/>
              <a:t>Not allowed characters in tags names :</a:t>
            </a:r>
          </a:p>
          <a:p>
            <a:pPr marL="0" indent="0">
              <a:buNone/>
            </a:pPr>
            <a:r>
              <a:rPr lang="en-US" b="1" dirty="0"/>
              <a:t>$ , / , “” , spaces </a:t>
            </a:r>
          </a:p>
          <a:p>
            <a:pPr>
              <a:buFontTx/>
              <a:buChar char="-"/>
            </a:pPr>
            <a:r>
              <a:rPr lang="en-US" dirty="0"/>
              <a:t>Comment of HTML &lt;! --            --&gt;</a:t>
            </a:r>
          </a:p>
          <a:p>
            <a:pPr>
              <a:buFontTx/>
              <a:buChar char="-"/>
            </a:pPr>
            <a:r>
              <a:rPr lang="en-US" dirty="0"/>
              <a:t>Characters &lt; &gt; &lt;name&gt; Ahmed &lt; Mohamed &lt;/name&gt;</a:t>
            </a:r>
          </a:p>
          <a:p>
            <a:pPr marL="0" indent="0">
              <a:buNone/>
            </a:pPr>
            <a:r>
              <a:rPr lang="en-US" dirty="0"/>
              <a:t>Character entities &amp;</a:t>
            </a:r>
            <a:r>
              <a:rPr lang="en-US" dirty="0" err="1"/>
              <a:t>lt</a:t>
            </a:r>
            <a:r>
              <a:rPr lang="en-US" dirty="0"/>
              <a:t>;</a:t>
            </a:r>
          </a:p>
          <a:p>
            <a:pPr>
              <a:buFontTx/>
              <a:buChar char="-"/>
            </a:pPr>
            <a:r>
              <a:rPr lang="en-US" dirty="0"/>
              <a:t>Text within tags as values ( </a:t>
            </a:r>
            <a:r>
              <a:rPr lang="en-US" dirty="0" err="1"/>
              <a:t>grammer</a:t>
            </a:r>
            <a:r>
              <a:rPr lang="en-US" dirty="0"/>
              <a:t> ) &lt;name&gt;Ahmed&lt;/name&gt;</a:t>
            </a:r>
          </a:p>
          <a:p>
            <a:pPr>
              <a:buFontTx/>
              <a:buChar char="-"/>
            </a:pPr>
            <a:r>
              <a:rPr lang="en-US" dirty="0"/>
              <a:t>Ahmed : character :parsed =&gt; </a:t>
            </a:r>
            <a:r>
              <a:rPr lang="en-US" b="1" dirty="0"/>
              <a:t>PCDATA</a:t>
            </a:r>
            <a:r>
              <a:rPr lang="en-US" dirty="0"/>
              <a:t> : parsed character data </a:t>
            </a:r>
          </a:p>
          <a:p>
            <a:pPr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1368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rules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1- one and only one root element </a:t>
            </a:r>
          </a:p>
          <a:p>
            <a:pPr marL="0" indent="0">
              <a:buNone/>
            </a:pPr>
            <a:r>
              <a:rPr lang="en-US" dirty="0"/>
              <a:t>2- case sensitive</a:t>
            </a:r>
          </a:p>
          <a:p>
            <a:pPr marL="0" indent="0">
              <a:buNone/>
            </a:pPr>
            <a:r>
              <a:rPr lang="en-US" dirty="0"/>
              <a:t>3- opening tag must be closed</a:t>
            </a:r>
          </a:p>
          <a:p>
            <a:pPr marL="0" indent="0">
              <a:buNone/>
            </a:pPr>
            <a:r>
              <a:rPr lang="en-US" dirty="0"/>
              <a:t>4- no overlapping </a:t>
            </a:r>
          </a:p>
          <a:p>
            <a:pPr marL="0" indent="0">
              <a:buNone/>
            </a:pPr>
            <a:r>
              <a:rPr lang="en-US" dirty="0"/>
              <a:t>5- values of attributes must be quoted</a:t>
            </a:r>
          </a:p>
          <a:p>
            <a:pPr marL="0" indent="0">
              <a:buNone/>
            </a:pPr>
            <a:r>
              <a:rPr lang="en-US" dirty="0"/>
              <a:t>6- not allowed with the same element ( tag ) two attributes with the same name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XL declaration</a:t>
            </a:r>
          </a:p>
        </p:txBody>
      </p:sp>
    </p:spTree>
    <p:extLst>
      <p:ext uri="{BB962C8B-B14F-4D97-AF65-F5344CB8AC3E}">
        <p14:creationId xmlns:p14="http://schemas.microsoft.com/office/powerpoint/2010/main" val="3593347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XML using DTD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DTD : Document Type Definition </a:t>
            </a:r>
          </a:p>
          <a:p>
            <a:pPr marL="0" indent="0">
              <a:buNone/>
            </a:pPr>
            <a:r>
              <a:rPr lang="en-US" dirty="0"/>
              <a:t>: elements ( tags )</a:t>
            </a:r>
          </a:p>
          <a:p>
            <a:pPr marL="0" indent="0">
              <a:buNone/>
            </a:pPr>
            <a:r>
              <a:rPr lang="en-US" dirty="0"/>
              <a:t>Naming , content , sequence , repeating number for elements for tags </a:t>
            </a:r>
          </a:p>
          <a:p>
            <a:pPr marL="0" indent="0">
              <a:buNone/>
            </a:pPr>
            <a:r>
              <a:rPr lang="en-US" dirty="0"/>
              <a:t>:attributes </a:t>
            </a:r>
          </a:p>
          <a:p>
            <a:pPr marL="0" indent="0">
              <a:buNone/>
            </a:pPr>
            <a:r>
              <a:rPr lang="en-US" dirty="0"/>
              <a:t>Naming , existence , type of attribute ( CDATA , NMTOKEN , NMTOKENS , Enumeration )</a:t>
            </a:r>
          </a:p>
        </p:txBody>
      </p:sp>
    </p:spTree>
    <p:extLst>
      <p:ext uri="{BB962C8B-B14F-4D97-AF65-F5344CB8AC3E}">
        <p14:creationId xmlns:p14="http://schemas.microsoft.com/office/powerpoint/2010/main" val="414138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( Elements Declaration in DTD )</a:t>
            </a:r>
            <a:br>
              <a:rPr lang="en-US" dirty="0"/>
            </a:br>
            <a:r>
              <a:rPr lang="en-US" dirty="0"/>
              <a:t>use directive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GF : </a:t>
            </a:r>
          </a:p>
          <a:p>
            <a:pPr marL="0" indent="0">
              <a:buNone/>
            </a:pPr>
            <a:r>
              <a:rPr lang="en-US" b="1" dirty="0"/>
              <a:t>&lt;!ELEMENT </a:t>
            </a:r>
            <a:r>
              <a:rPr lang="en-US" b="1" dirty="0" err="1"/>
              <a:t>tagName</a:t>
            </a:r>
            <a:r>
              <a:rPr lang="en-US" b="1" dirty="0"/>
              <a:t> (content ) &gt;</a:t>
            </a:r>
          </a:p>
          <a:p>
            <a:pPr marL="0" indent="0">
              <a:buNone/>
            </a:pPr>
            <a:r>
              <a:rPr lang="en-US" dirty="0"/>
              <a:t>&lt;id&gt; 100 &lt;/id&gt; : 100 </a:t>
            </a:r>
            <a:r>
              <a:rPr lang="en-US" dirty="0" err="1"/>
              <a:t>Grammer</a:t>
            </a:r>
            <a:r>
              <a:rPr lang="en-US" dirty="0"/>
              <a:t> (PCDATA)</a:t>
            </a:r>
          </a:p>
          <a:p>
            <a:pPr marL="0" indent="0">
              <a:buNone/>
            </a:pPr>
            <a:r>
              <a:rPr lang="en-US" dirty="0"/>
              <a:t>&lt;!ELEMENET id ( #PCDATA ) 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------- ex2 ----&gt;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95504" y="3375372"/>
            <a:ext cx="7405352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&lt;!ELEMENT person ( id ,mobile) &gt;</a:t>
            </a:r>
          </a:p>
          <a:p>
            <a:r>
              <a:rPr lang="en-US" dirty="0"/>
              <a:t>&lt;!ELEMENT id (#PCDATA ) &gt;</a:t>
            </a:r>
          </a:p>
          <a:p>
            <a:r>
              <a:rPr lang="en-US" dirty="0"/>
              <a:t>&lt;!ELEMENT mobile ( #PCDATA ) 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Iti.dtd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0045" y="1133341"/>
            <a:ext cx="5576552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Existence and repeating for elements </a:t>
            </a:r>
          </a:p>
          <a:p>
            <a:r>
              <a:rPr lang="en-US" b="1" dirty="0"/>
              <a:t>, : and keep sequence </a:t>
            </a:r>
          </a:p>
          <a:p>
            <a:r>
              <a:rPr lang="en-US" b="1" dirty="0"/>
              <a:t>| :</a:t>
            </a:r>
            <a:r>
              <a:rPr lang="en-US" b="1" dirty="0" err="1"/>
              <a:t>oring</a:t>
            </a:r>
            <a:r>
              <a:rPr lang="en-US" b="1" dirty="0"/>
              <a:t>  </a:t>
            </a:r>
          </a:p>
          <a:p>
            <a:r>
              <a:rPr lang="en-US" b="1" dirty="0"/>
              <a:t>* :0  or more </a:t>
            </a:r>
          </a:p>
          <a:p>
            <a:r>
              <a:rPr lang="en-US" b="1" dirty="0"/>
              <a:t>+ : 1 or more</a:t>
            </a:r>
          </a:p>
          <a:p>
            <a:r>
              <a:rPr lang="en-US" b="1" dirty="0"/>
              <a:t>? : 0 or one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5948" y="4996070"/>
            <a:ext cx="5751443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&lt;!DOCTYPE person SYSTEM “iti.dtd”&gt;</a:t>
            </a:r>
          </a:p>
          <a:p>
            <a:r>
              <a:rPr lang="en-US" dirty="0"/>
              <a:t>&lt;person&gt;</a:t>
            </a:r>
          </a:p>
          <a:p>
            <a:r>
              <a:rPr lang="en-US" dirty="0"/>
              <a:t>	&lt;id&gt;100&lt;/id&gt;</a:t>
            </a:r>
          </a:p>
          <a:p>
            <a:r>
              <a:rPr lang="en-US" dirty="0"/>
              <a:t>	&lt;mobile&gt;1233234&lt;/mobile&gt;</a:t>
            </a:r>
          </a:p>
          <a:p>
            <a:r>
              <a:rPr lang="en-US" dirty="0"/>
              <a:t>&lt;/person&gt;</a:t>
            </a:r>
          </a:p>
          <a:p>
            <a:endParaRPr lang="en-US" dirty="0"/>
          </a:p>
          <a:p>
            <a:r>
              <a:rPr lang="en-US" dirty="0"/>
              <a:t>Iti.xml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618922" y="4386470"/>
            <a:ext cx="1876582" cy="490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46504" y="5473148"/>
            <a:ext cx="678511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&lt;!DOCTYPE </a:t>
            </a:r>
            <a:r>
              <a:rPr lang="en-US" dirty="0" err="1"/>
              <a:t>rootelementName</a:t>
            </a:r>
            <a:r>
              <a:rPr lang="en-US" dirty="0"/>
              <a:t> SYSTEM “iti.dtd”&gt;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096000" y="5468664"/>
            <a:ext cx="1497496" cy="322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3071" y="3926541"/>
            <a:ext cx="2649070" cy="173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494" y="4087906"/>
            <a:ext cx="2501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Grammer</a:t>
            </a:r>
            <a:r>
              <a:rPr lang="en-US" dirty="0"/>
              <a:t> :</a:t>
            </a:r>
          </a:p>
          <a:p>
            <a:r>
              <a:rPr lang="en-US" dirty="0"/>
              <a:t>PCDATA</a:t>
            </a:r>
          </a:p>
          <a:p>
            <a:r>
              <a:rPr lang="en-US" dirty="0"/>
              <a:t>&amp;</a:t>
            </a:r>
            <a:r>
              <a:rPr lang="en-US" dirty="0" err="1"/>
              <a:t>lt</a:t>
            </a:r>
            <a:r>
              <a:rPr lang="en-US" dirty="0"/>
              <a:t>;</a:t>
            </a:r>
          </a:p>
          <a:p>
            <a:r>
              <a:rPr lang="en-US" dirty="0"/>
              <a:t>&amp;</a:t>
            </a:r>
            <a:r>
              <a:rPr lang="en-US" dirty="0" err="1"/>
              <a:t>gt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353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2862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GF: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&lt;!ATTLIST </a:t>
            </a:r>
            <a:r>
              <a:rPr lang="en-US" dirty="0" err="1">
                <a:solidFill>
                  <a:srgbClr val="C00000"/>
                </a:solidFill>
              </a:rPr>
              <a:t>elementname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attributename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type</a:t>
            </a:r>
            <a:r>
              <a:rPr lang="en-US" dirty="0">
                <a:solidFill>
                  <a:srgbClr val="C00000"/>
                </a:solidFill>
              </a:rPr>
              <a:t> exist(#REQUIRED) | #IMPLIED&gt;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86470" y="2623930"/>
            <a:ext cx="2597426" cy="95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6103" y="3869635"/>
            <a:ext cx="5353879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1- CDATA</a:t>
            </a:r>
          </a:p>
          <a:p>
            <a:r>
              <a:rPr lang="en-US" dirty="0"/>
              <a:t>	“allow any characters inside value of attributes (disallowed characters in element names ($%&amp;/))”</a:t>
            </a:r>
          </a:p>
          <a:p>
            <a:r>
              <a:rPr lang="en-US" b="1" dirty="0"/>
              <a:t>“</a:t>
            </a:r>
            <a:r>
              <a:rPr lang="en-US" b="1" dirty="0" err="1"/>
              <a:t>i$i</a:t>
            </a:r>
            <a:r>
              <a:rPr lang="en-US" b="1" dirty="0"/>
              <a:t> % </a:t>
            </a:r>
            <a:r>
              <a:rPr lang="en-US" b="1" dirty="0" err="1"/>
              <a:t>mansoura</a:t>
            </a:r>
            <a:r>
              <a:rPr lang="en-US" b="1" dirty="0"/>
              <a:t>”</a:t>
            </a:r>
          </a:p>
          <a:p>
            <a:endParaRPr lang="en-US" dirty="0"/>
          </a:p>
          <a:p>
            <a:r>
              <a:rPr lang="en-US" b="1" dirty="0"/>
              <a:t>2- NMTOKEN </a:t>
            </a:r>
            <a:r>
              <a:rPr lang="en-US" dirty="0"/>
              <a:t>: “</a:t>
            </a:r>
            <a:r>
              <a:rPr lang="en-US" dirty="0" err="1"/>
              <a:t>iti</a:t>
            </a:r>
            <a:r>
              <a:rPr lang="en-US" dirty="0"/>
              <a:t>”</a:t>
            </a:r>
          </a:p>
          <a:p>
            <a:r>
              <a:rPr lang="en-US" b="1" dirty="0"/>
              <a:t>3- NMTOKENS</a:t>
            </a:r>
            <a:r>
              <a:rPr lang="en-US" dirty="0"/>
              <a:t>:”20 years old”</a:t>
            </a:r>
          </a:p>
          <a:p>
            <a:r>
              <a:rPr lang="en-US" b="1" dirty="0"/>
              <a:t>4- Enumeration </a:t>
            </a:r>
            <a:r>
              <a:rPr lang="en-US" dirty="0"/>
              <a:t>: (DOCTOR | Engineer | TEACHER)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035E2-F508-418F-85FA-C7546BE519CC}"/>
              </a:ext>
            </a:extLst>
          </p:cNvPr>
          <p:cNvSpPr txBox="1"/>
          <p:nvPr/>
        </p:nvSpPr>
        <p:spPr>
          <a:xfrm>
            <a:off x="8447964" y="3869635"/>
            <a:ext cx="4449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&lt;person name</a:t>
            </a:r>
          </a:p>
          <a:p>
            <a:endParaRPr lang="en-US" dirty="0"/>
          </a:p>
          <a:p>
            <a:r>
              <a:rPr lang="en-US" dirty="0"/>
              <a:t>Prohibited letters : </a:t>
            </a:r>
          </a:p>
          <a:p>
            <a:r>
              <a:rPr lang="en-US" dirty="0"/>
              <a:t>%</a:t>
            </a:r>
          </a:p>
          <a:p>
            <a:r>
              <a:rPr lang="en-US" dirty="0"/>
              <a:t>Space </a:t>
            </a:r>
          </a:p>
          <a:p>
            <a:r>
              <a:rPr lang="en-US" dirty="0"/>
              <a:t>/ </a:t>
            </a:r>
          </a:p>
          <a:p>
            <a:r>
              <a:rPr lang="en-US" dirty="0"/>
              <a:t>“</a:t>
            </a:r>
          </a:p>
          <a:p>
            <a:r>
              <a:rPr lang="en-US" dirty="0"/>
              <a:t>?</a:t>
            </a:r>
          </a:p>
          <a:p>
            <a:r>
              <a:rPr lang="en-US" dirty="0"/>
              <a:t>$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6B5CF-D84B-4D9A-BF17-76780CB6DD44}"/>
              </a:ext>
            </a:extLst>
          </p:cNvPr>
          <p:cNvSpPr txBox="1"/>
          <p:nvPr/>
        </p:nvSpPr>
        <p:spPr>
          <a:xfrm>
            <a:off x="9336505" y="144379"/>
            <a:ext cx="348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&lt;first$&amp;%/’name&gt;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5B220-9F8D-4F44-8ACD-48F01DEB953B}"/>
              </a:ext>
            </a:extLst>
          </p:cNvPr>
          <p:cNvSpPr txBox="1"/>
          <p:nvPr/>
        </p:nvSpPr>
        <p:spPr>
          <a:xfrm>
            <a:off x="9480884" y="924477"/>
            <a:ext cx="308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&lt;student track=“</a:t>
            </a:r>
            <a:r>
              <a:rPr lang="en-US" dirty="0" err="1"/>
              <a:t>iti</a:t>
            </a:r>
            <a:r>
              <a:rPr lang="en-US" dirty="0"/>
              <a:t>$”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ECA97F-EE3F-4C74-AF15-033034772F6A}"/>
              </a:ext>
            </a:extLst>
          </p:cNvPr>
          <p:cNvCxnSpPr/>
          <p:nvPr/>
        </p:nvCxnSpPr>
        <p:spPr>
          <a:xfrm flipH="1">
            <a:off x="1690577" y="1216025"/>
            <a:ext cx="9165265" cy="282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1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3225-016B-460C-AD64-CEA0D8E0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</a:t>
            </a:r>
            <a:r>
              <a:rPr lang="en-US" b="1" dirty="0"/>
              <a:t>ML</a:t>
            </a:r>
            <a:r>
              <a:rPr lang="en-US" dirty="0"/>
              <a:t> </a:t>
            </a:r>
            <a:br>
              <a:rPr lang="ar-EG" dirty="0"/>
            </a:br>
            <a:r>
              <a:rPr lang="en-US" dirty="0"/>
              <a:t>&lt;p&gt; hello</a:t>
            </a:r>
            <a:br>
              <a:rPr lang="en-US" dirty="0"/>
            </a:br>
            <a:r>
              <a:rPr lang="ar-EG" dirty="0"/>
              <a:t>- </a:t>
            </a:r>
            <a:r>
              <a:rPr lang="en-US" dirty="0"/>
              <a:t> predefined  p , div , span , ul , </a:t>
            </a:r>
            <a:br>
              <a:rPr lang="ar-EG" dirty="0"/>
            </a:br>
            <a:br>
              <a:rPr lang="ar-EG" dirty="0"/>
            </a:br>
            <a:r>
              <a:rPr lang="en-US" dirty="0"/>
              <a:t>| X</a:t>
            </a:r>
            <a:r>
              <a:rPr lang="en-US" b="1" dirty="0"/>
              <a:t>ML</a:t>
            </a:r>
            <a:r>
              <a:rPr lang="en-US" dirty="0"/>
              <a:t>  : user defined tags (semantic)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FD8D-E089-408F-A8EC-E7D05F927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06706" y="35871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ar-EG" dirty="0"/>
              <a:t>اسم الطالب</a:t>
            </a:r>
            <a:r>
              <a:rPr lang="en-US" dirty="0"/>
              <a:t> attributes&gt;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pairs : couple </a:t>
            </a:r>
          </a:p>
          <a:p>
            <a:pPr marL="0" indent="0">
              <a:buNone/>
            </a:pPr>
            <a:r>
              <a:rPr lang="en-US" dirty="0"/>
              <a:t>// self closing : mono , empty &lt;student id=“100” /&gt;</a:t>
            </a:r>
          </a:p>
          <a:p>
            <a:pPr marL="0" indent="0">
              <a:buNone/>
            </a:pPr>
            <a:r>
              <a:rPr lang="en-US" dirty="0"/>
              <a:t>// nested :  tree &lt;tag&gt;</a:t>
            </a:r>
          </a:p>
          <a:p>
            <a:pPr marL="0" indent="0">
              <a:buNone/>
            </a:pPr>
            <a:r>
              <a:rPr lang="en-US" dirty="0"/>
              <a:t>		&lt;tag&gt;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CFF6B-8EF1-4744-86B8-33E2A6A3BEB3}"/>
              </a:ext>
            </a:extLst>
          </p:cNvPr>
          <p:cNvSpPr txBox="1"/>
          <p:nvPr/>
        </p:nvSpPr>
        <p:spPr>
          <a:xfrm>
            <a:off x="8485094" y="1385047"/>
            <a:ext cx="4518212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PowerBI</a:t>
            </a:r>
            <a:r>
              <a:rPr lang="en-US" dirty="0"/>
              <a:t> program=“</a:t>
            </a:r>
            <a:r>
              <a:rPr lang="en-US" dirty="0" err="1"/>
              <a:t>itp</a:t>
            </a:r>
            <a:r>
              <a:rPr lang="en-US" dirty="0"/>
              <a:t>” branch=“</a:t>
            </a:r>
            <a:r>
              <a:rPr lang="en-US" dirty="0" err="1"/>
              <a:t>tanta</a:t>
            </a:r>
            <a:r>
              <a:rPr lang="en-US" dirty="0"/>
              <a:t>”&gt;</a:t>
            </a:r>
          </a:p>
          <a:p>
            <a:r>
              <a:rPr lang="en-US" dirty="0"/>
              <a:t>&lt;student&gt;</a:t>
            </a:r>
          </a:p>
          <a:p>
            <a:r>
              <a:rPr lang="en-US" dirty="0"/>
              <a:t>	</a:t>
            </a:r>
            <a:r>
              <a:rPr lang="en-US" b="1" dirty="0"/>
              <a:t>&lt;id&gt;</a:t>
            </a:r>
            <a:r>
              <a:rPr lang="en-US" dirty="0"/>
              <a:t>100</a:t>
            </a:r>
            <a:r>
              <a:rPr lang="en-US" b="1" dirty="0">
                <a:solidFill>
                  <a:srgbClr val="FF0000"/>
                </a:solidFill>
              </a:rPr>
              <a:t>&lt;/id&gt;</a:t>
            </a:r>
          </a:p>
          <a:p>
            <a:r>
              <a:rPr lang="en-US" dirty="0"/>
              <a:t>	&lt;name&gt;</a:t>
            </a:r>
            <a:r>
              <a:rPr lang="en-US" dirty="0" err="1"/>
              <a:t>ahmed</a:t>
            </a:r>
            <a:r>
              <a:rPr lang="en-US" dirty="0"/>
              <a:t>&lt;/name&gt;</a:t>
            </a:r>
          </a:p>
          <a:p>
            <a:r>
              <a:rPr lang="en-US" dirty="0"/>
              <a:t>&lt;/student&gt;</a:t>
            </a:r>
          </a:p>
          <a:p>
            <a:endParaRPr lang="en-US" dirty="0"/>
          </a:p>
          <a:p>
            <a:r>
              <a:rPr lang="en-US" dirty="0"/>
              <a:t>&lt;student font-size=“20” color=“red”&gt;</a:t>
            </a:r>
          </a:p>
          <a:p>
            <a:r>
              <a:rPr lang="en-US" dirty="0"/>
              <a:t>	&lt;id&gt;200&lt;/id&gt;</a:t>
            </a:r>
          </a:p>
          <a:p>
            <a:r>
              <a:rPr lang="en-US" dirty="0"/>
              <a:t>	&lt;name&gt;</a:t>
            </a:r>
            <a:r>
              <a:rPr lang="en-US" dirty="0" err="1"/>
              <a:t>ali</a:t>
            </a:r>
            <a:r>
              <a:rPr lang="en-US" dirty="0"/>
              <a:t>&lt;/name&gt;</a:t>
            </a:r>
          </a:p>
          <a:p>
            <a:r>
              <a:rPr lang="en-US" dirty="0"/>
              <a:t>&lt;/student&gt;</a:t>
            </a:r>
          </a:p>
          <a:p>
            <a:endParaRPr lang="en-US" dirty="0"/>
          </a:p>
          <a:p>
            <a:r>
              <a:rPr lang="en-US" dirty="0"/>
              <a:t>&lt;student&gt;</a:t>
            </a:r>
          </a:p>
          <a:p>
            <a:r>
              <a:rPr lang="en-US" dirty="0"/>
              <a:t>	&lt;id&gt;100&lt;/id&gt;</a:t>
            </a:r>
          </a:p>
          <a:p>
            <a:r>
              <a:rPr lang="en-US" dirty="0"/>
              <a:t>	&lt;name&gt;</a:t>
            </a:r>
            <a:r>
              <a:rPr lang="en-US" dirty="0" err="1"/>
              <a:t>ahmed</a:t>
            </a:r>
            <a:r>
              <a:rPr lang="en-US" dirty="0"/>
              <a:t>&lt;/name&gt;</a:t>
            </a:r>
          </a:p>
          <a:p>
            <a:r>
              <a:rPr lang="en-US" dirty="0"/>
              <a:t>&lt;/student&gt;</a:t>
            </a:r>
          </a:p>
          <a:p>
            <a:endParaRPr lang="en-US" dirty="0"/>
          </a:p>
          <a:p>
            <a:r>
              <a:rPr lang="en-US" dirty="0"/>
              <a:t>&lt;/ </a:t>
            </a:r>
            <a:r>
              <a:rPr lang="en-US" dirty="0" err="1"/>
              <a:t>PowerBI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Iti.xml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C502F-9B12-4E7F-8F30-273519BEB05A}"/>
              </a:ext>
            </a:extLst>
          </p:cNvPr>
          <p:cNvSpPr txBox="1"/>
          <p:nvPr/>
        </p:nvSpPr>
        <p:spPr>
          <a:xfrm>
            <a:off x="2895600" y="2826327"/>
            <a:ext cx="433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PowerBI</a:t>
            </a:r>
            <a:r>
              <a:rPr lang="en-US" dirty="0"/>
              <a:t>/student[id=200]/name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774AA-7336-4E8B-BE9D-3825C92A607D}"/>
              </a:ext>
            </a:extLst>
          </p:cNvPr>
          <p:cNvSpPr txBox="1"/>
          <p:nvPr/>
        </p:nvSpPr>
        <p:spPr>
          <a:xfrm>
            <a:off x="-1468582" y="762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&lt;person&gt; 100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80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F79F-FE43-4CCB-B30C-F9EAE88F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99FE7F-7ADF-4ABD-8754-63B783E40BF5}"/>
              </a:ext>
            </a:extLst>
          </p:cNvPr>
          <p:cNvSpPr/>
          <p:nvPr/>
        </p:nvSpPr>
        <p:spPr>
          <a:xfrm>
            <a:off x="4764505" y="2839453"/>
            <a:ext cx="1840832" cy="1852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  <a:p>
            <a:pPr algn="ctr"/>
            <a:r>
              <a:rPr lang="en-US" dirty="0"/>
              <a:t>Non validator parser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532C6-BBC3-4CAF-8EC7-2EFA7650088C}"/>
              </a:ext>
            </a:extLst>
          </p:cNvPr>
          <p:cNvSpPr/>
          <p:nvPr/>
        </p:nvSpPr>
        <p:spPr>
          <a:xfrm>
            <a:off x="565484" y="2707105"/>
            <a:ext cx="1840832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6D7057-8AA4-4F58-972D-B82327BC916D}"/>
              </a:ext>
            </a:extLst>
          </p:cNvPr>
          <p:cNvSpPr/>
          <p:nvPr/>
        </p:nvSpPr>
        <p:spPr>
          <a:xfrm>
            <a:off x="577516" y="3982453"/>
            <a:ext cx="1840832" cy="70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Well formedness rules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D02DAF-F27A-4845-82FB-9EC8008F0D2B}"/>
              </a:ext>
            </a:extLst>
          </p:cNvPr>
          <p:cNvCxnSpPr>
            <a:stCxn id="5" idx="3"/>
          </p:cNvCxnSpPr>
          <p:nvPr/>
        </p:nvCxnSpPr>
        <p:spPr>
          <a:xfrm>
            <a:off x="2406316" y="3068053"/>
            <a:ext cx="2358189" cy="49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4B4231-AFF4-43F6-918D-331EA02FD157}"/>
              </a:ext>
            </a:extLst>
          </p:cNvPr>
          <p:cNvCxnSpPr>
            <a:endCxn id="4" idx="1"/>
          </p:cNvCxnSpPr>
          <p:nvPr/>
        </p:nvCxnSpPr>
        <p:spPr>
          <a:xfrm flipV="1">
            <a:off x="2574758" y="3765885"/>
            <a:ext cx="2189747" cy="67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65C787-47BB-4DB8-A8B7-3462425A0A21}"/>
              </a:ext>
            </a:extLst>
          </p:cNvPr>
          <p:cNvCxnSpPr/>
          <p:nvPr/>
        </p:nvCxnSpPr>
        <p:spPr>
          <a:xfrm>
            <a:off x="6809874" y="3068053"/>
            <a:ext cx="2249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B3DDE00-74E0-4403-8AEC-3C2BF8658975}"/>
              </a:ext>
            </a:extLst>
          </p:cNvPr>
          <p:cNvSpPr/>
          <p:nvPr/>
        </p:nvSpPr>
        <p:spPr>
          <a:xfrm>
            <a:off x="9504947" y="2707105"/>
            <a:ext cx="2121569" cy="7218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Wellformed</a:t>
            </a:r>
            <a:r>
              <a:rPr lang="en-US" dirty="0"/>
              <a:t> xml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881A64-F397-4461-B788-A5FDF9F1579B}"/>
              </a:ext>
            </a:extLst>
          </p:cNvPr>
          <p:cNvSpPr/>
          <p:nvPr/>
        </p:nvSpPr>
        <p:spPr>
          <a:xfrm>
            <a:off x="9492915" y="3970425"/>
            <a:ext cx="2121569" cy="7218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notWellformed</a:t>
            </a:r>
            <a:r>
              <a:rPr lang="en-US" dirty="0"/>
              <a:t> xml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38C95E-4F1B-4727-B1FB-0F1E4B9BEB47}"/>
              </a:ext>
            </a:extLst>
          </p:cNvPr>
          <p:cNvCxnSpPr/>
          <p:nvPr/>
        </p:nvCxnSpPr>
        <p:spPr>
          <a:xfrm>
            <a:off x="6809874" y="4331370"/>
            <a:ext cx="2454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492CE5-5374-4E6B-8304-6AE76B3CE785}"/>
              </a:ext>
            </a:extLst>
          </p:cNvPr>
          <p:cNvSpPr txBox="1"/>
          <p:nvPr/>
        </p:nvSpPr>
        <p:spPr>
          <a:xfrm>
            <a:off x="1305425" y="5053264"/>
            <a:ext cx="4728411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   Any opened tag must be closed</a:t>
            </a:r>
          </a:p>
          <a:p>
            <a:pPr marL="285750" indent="-285750">
              <a:buFontTx/>
              <a:buChar char="-"/>
            </a:pPr>
            <a:r>
              <a:rPr lang="en-US" dirty="0"/>
              <a:t>Xml must contains one and only one root element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Any value for any attribute must be quoted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Xml is case sensitive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BB30C-C6EB-4201-BA82-26EE89C51AC8}"/>
              </a:ext>
            </a:extLst>
          </p:cNvPr>
          <p:cNvSpPr txBox="1"/>
          <p:nvPr/>
        </p:nvSpPr>
        <p:spPr>
          <a:xfrm>
            <a:off x="565484" y="1286802"/>
            <a:ext cx="4511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&lt;student track=“bi”&gt;</a:t>
            </a:r>
          </a:p>
          <a:p>
            <a:r>
              <a:rPr lang="en-US" dirty="0"/>
              <a:t>	&lt;id&gt;10&lt;/id&gt;</a:t>
            </a:r>
          </a:p>
          <a:p>
            <a:r>
              <a:rPr lang="en-US" dirty="0"/>
              <a:t>	&lt;name&gt;</a:t>
            </a:r>
            <a:r>
              <a:rPr lang="en-US" dirty="0" err="1"/>
              <a:t>ahmed</a:t>
            </a:r>
            <a:r>
              <a:rPr lang="en-US" dirty="0"/>
              <a:t>&lt;/name&gt;</a:t>
            </a:r>
          </a:p>
          <a:p>
            <a:r>
              <a:rPr lang="en-US" dirty="0"/>
              <a:t>&lt;/student&gt;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16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65FF-B836-4003-9A90-C2B21059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: user defined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7C9B-2EC5-41DD-AF63-2030CB0CB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&lt;id&gt;</a:t>
            </a:r>
          </a:p>
          <a:p>
            <a:pPr marL="0" indent="0">
              <a:buNone/>
            </a:pPr>
            <a:r>
              <a:rPr lang="en-US" dirty="0"/>
              <a:t>&lt;ID&gt;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iD</a:t>
            </a:r>
            <a:r>
              <a:rPr lang="en-US" dirty="0"/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46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XML :  Extensible Markup Language (ML : Tags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XML VS HTML :</a:t>
            </a:r>
          </a:p>
          <a:p>
            <a:pPr marL="0" indent="0">
              <a:buNone/>
            </a:pPr>
            <a:r>
              <a:rPr lang="en-US" dirty="0"/>
              <a:t>Tags HTML : </a:t>
            </a:r>
            <a:r>
              <a:rPr lang="en-US" b="1" dirty="0"/>
              <a:t>predefined</a:t>
            </a:r>
            <a:r>
              <a:rPr lang="en-US" dirty="0"/>
              <a:t> Tags ( Display Data ) Structure Of </a:t>
            </a:r>
            <a:r>
              <a:rPr lang="en-US" dirty="0" err="1"/>
              <a:t>WebPages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XML :  user Defined Tags : Storing Data </a:t>
            </a:r>
          </a:p>
          <a:p>
            <a:pPr marL="0" indent="0">
              <a:buNone/>
            </a:pPr>
            <a:r>
              <a:rPr lang="en-US" dirty="0"/>
              <a:t>User Defined Tags : Semantic </a:t>
            </a:r>
          </a:p>
          <a:p>
            <a:pPr marL="0" indent="0">
              <a:buNone/>
            </a:pPr>
            <a:r>
              <a:rPr lang="en-US" dirty="0"/>
              <a:t>&lt;student&gt;</a:t>
            </a:r>
          </a:p>
          <a:p>
            <a:pPr marL="0" indent="0">
              <a:buNone/>
            </a:pPr>
            <a:r>
              <a:rPr lang="en-US" dirty="0"/>
              <a:t>	&lt;id&gt;</a:t>
            </a:r>
          </a:p>
          <a:p>
            <a:pPr marL="0" indent="0">
              <a:buNone/>
            </a:pPr>
            <a:r>
              <a:rPr lang="en-US" dirty="0"/>
              <a:t>	&lt;name&gt;</a:t>
            </a:r>
          </a:p>
          <a:p>
            <a:pPr marL="0" indent="0">
              <a:buNone/>
            </a:pPr>
            <a:r>
              <a:rPr lang="en-US" dirty="0"/>
              <a:t>	………</a:t>
            </a:r>
          </a:p>
          <a:p>
            <a:pPr marL="0" indent="0">
              <a:buNone/>
            </a:pPr>
            <a:r>
              <a:rPr lang="en-US" dirty="0"/>
              <a:t>&lt;/student&gt;</a:t>
            </a:r>
          </a:p>
          <a:p>
            <a:pPr marL="0" indent="0">
              <a:buNone/>
            </a:pPr>
            <a:r>
              <a:rPr lang="en-US" dirty="0"/>
              <a:t>&lt;student&gt;</a:t>
            </a:r>
          </a:p>
          <a:p>
            <a:pPr marL="0" indent="0">
              <a:buNone/>
            </a:pPr>
            <a:r>
              <a:rPr lang="en-US" dirty="0"/>
              <a:t>	&lt;id&gt;</a:t>
            </a:r>
          </a:p>
          <a:p>
            <a:pPr marL="0" indent="0">
              <a:buNone/>
            </a:pPr>
            <a:r>
              <a:rPr lang="en-US" dirty="0"/>
              <a:t>	&lt;name&gt;</a:t>
            </a:r>
          </a:p>
          <a:p>
            <a:pPr marL="0" indent="0">
              <a:buNone/>
            </a:pPr>
            <a:r>
              <a:rPr lang="en-US" dirty="0"/>
              <a:t>	………</a:t>
            </a:r>
          </a:p>
          <a:p>
            <a:pPr marL="0" indent="0">
              <a:buNone/>
            </a:pPr>
            <a:r>
              <a:rPr lang="en-US" dirty="0"/>
              <a:t>&lt;/student&gt;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3814" y="3116687"/>
            <a:ext cx="759853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Student/id</a:t>
            </a:r>
          </a:p>
        </p:txBody>
      </p:sp>
    </p:spTree>
    <p:extLst>
      <p:ext uri="{BB962C8B-B14F-4D97-AF65-F5344CB8AC3E}">
        <p14:creationId xmlns:p14="http://schemas.microsoft.com/office/powerpoint/2010/main" val="55791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010C-BA4F-48BF-B481-508225E0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formedness rules  : 6 rules 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995114-908A-4C62-84D3-10E6182F2997}"/>
              </a:ext>
            </a:extLst>
          </p:cNvPr>
          <p:cNvSpPr/>
          <p:nvPr/>
        </p:nvSpPr>
        <p:spPr>
          <a:xfrm>
            <a:off x="-862446" y="1671751"/>
            <a:ext cx="5877792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&lt;student age=“20 years old” branch=“</a:t>
            </a:r>
            <a:r>
              <a:rPr lang="en-US" dirty="0" err="1"/>
              <a:t>tanta</a:t>
            </a:r>
            <a:r>
              <a:rPr lang="en-US" dirty="0"/>
              <a:t>”&gt;</a:t>
            </a:r>
          </a:p>
          <a:p>
            <a:r>
              <a:rPr lang="en-US" dirty="0"/>
              <a:t>	&lt;id&gt;100&lt;/id&gt;</a:t>
            </a:r>
          </a:p>
          <a:p>
            <a:r>
              <a:rPr lang="en-US" dirty="0"/>
              <a:t>	&lt;id&gt;200&lt;/id&gt;</a:t>
            </a:r>
          </a:p>
          <a:p>
            <a:r>
              <a:rPr lang="en-US" dirty="0"/>
              <a:t>	&lt;name&gt;</a:t>
            </a:r>
            <a:r>
              <a:rPr lang="en-US" dirty="0" err="1"/>
              <a:t>ahmed</a:t>
            </a:r>
            <a:r>
              <a:rPr lang="en-US" dirty="0"/>
              <a:t>&lt;/name&gt;</a:t>
            </a:r>
          </a:p>
          <a:p>
            <a:r>
              <a:rPr lang="en-US" dirty="0"/>
              <a:t>&lt;/student&gt;</a:t>
            </a:r>
          </a:p>
          <a:p>
            <a:endParaRPr lang="en-US" dirty="0"/>
          </a:p>
          <a:p>
            <a:r>
              <a:rPr lang="en-US" dirty="0"/>
              <a:t>Iti.xml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E49956-53A2-4F60-B128-638CB06C8B65}"/>
              </a:ext>
            </a:extLst>
          </p:cNvPr>
          <p:cNvCxnSpPr/>
          <p:nvPr/>
        </p:nvCxnSpPr>
        <p:spPr>
          <a:xfrm flipH="1" flipV="1">
            <a:off x="3962401" y="1219555"/>
            <a:ext cx="5015344" cy="35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776C1F8-EFD9-4D53-8791-96666BADE396}"/>
              </a:ext>
            </a:extLst>
          </p:cNvPr>
          <p:cNvSpPr/>
          <p:nvPr/>
        </p:nvSpPr>
        <p:spPr>
          <a:xfrm>
            <a:off x="5015346" y="2456581"/>
            <a:ext cx="25908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Parsing</a:t>
            </a:r>
          </a:p>
          <a:p>
            <a:pPr algn="ctr"/>
            <a:r>
              <a:rPr lang="en-US" dirty="0"/>
              <a:t>Parser : SW</a:t>
            </a:r>
          </a:p>
          <a:p>
            <a:pPr algn="ctr"/>
            <a:r>
              <a:rPr lang="en-US" dirty="0"/>
              <a:t>Non validator parsers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F7C733-8C93-459F-BF3E-541B1E42B6FC}"/>
              </a:ext>
            </a:extLst>
          </p:cNvPr>
          <p:cNvCxnSpPr/>
          <p:nvPr/>
        </p:nvCxnSpPr>
        <p:spPr>
          <a:xfrm>
            <a:off x="3449782" y="2812473"/>
            <a:ext cx="1274618" cy="30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18BA92-37FB-417F-B57B-081D25449853}"/>
              </a:ext>
            </a:extLst>
          </p:cNvPr>
          <p:cNvCxnSpPr/>
          <p:nvPr/>
        </p:nvCxnSpPr>
        <p:spPr>
          <a:xfrm>
            <a:off x="7827818" y="3119362"/>
            <a:ext cx="2258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C5DED3-4D90-40F6-8EA0-7C3AC597A8C2}"/>
              </a:ext>
            </a:extLst>
          </p:cNvPr>
          <p:cNvSpPr txBox="1"/>
          <p:nvPr/>
        </p:nvSpPr>
        <p:spPr>
          <a:xfrm>
            <a:off x="8104909" y="2502748"/>
            <a:ext cx="188421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wellformed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8D1AE5-325A-42D2-8BA4-BD8FC905E58D}"/>
              </a:ext>
            </a:extLst>
          </p:cNvPr>
          <p:cNvSpPr txBox="1"/>
          <p:nvPr/>
        </p:nvSpPr>
        <p:spPr>
          <a:xfrm>
            <a:off x="8104909" y="3181979"/>
            <a:ext cx="188421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 </a:t>
            </a:r>
            <a:r>
              <a:rPr lang="en-US" dirty="0" err="1"/>
              <a:t>wellformed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8B2C50-1979-47EB-B7C7-9F4A9D20BCC5}"/>
              </a:ext>
            </a:extLst>
          </p:cNvPr>
          <p:cNvSpPr txBox="1"/>
          <p:nvPr/>
        </p:nvSpPr>
        <p:spPr>
          <a:xfrm>
            <a:off x="9421091" y="378979"/>
            <a:ext cx="5361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any opened tag must be closed</a:t>
            </a:r>
          </a:p>
          <a:p>
            <a:r>
              <a:rPr lang="en-US" dirty="0"/>
              <a:t>2- case sensitive</a:t>
            </a:r>
          </a:p>
          <a:p>
            <a:r>
              <a:rPr lang="en-US" dirty="0"/>
              <a:t>3- just one and only one root element</a:t>
            </a:r>
          </a:p>
          <a:p>
            <a:r>
              <a:rPr lang="en-US" dirty="0"/>
              <a:t>4- any attribute value must be quoted</a:t>
            </a:r>
          </a:p>
          <a:p>
            <a:r>
              <a:rPr lang="en-US" dirty="0"/>
              <a:t>5- tag can’t contains more than one attribute with the same name</a:t>
            </a:r>
          </a:p>
          <a:p>
            <a:r>
              <a:rPr lang="en-US" dirty="0"/>
              <a:t>6- no over lapping between tags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F26F4-E93E-43BB-853B-B4B7937CB970}"/>
              </a:ext>
            </a:extLst>
          </p:cNvPr>
          <p:cNvSpPr txBox="1"/>
          <p:nvPr/>
        </p:nvSpPr>
        <p:spPr>
          <a:xfrm>
            <a:off x="1119116" y="4548037"/>
            <a:ext cx="907576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&lt;name&gt; Ahmed &lt;id&gt; 100&lt;/id&gt; &lt;/name&gt; </a:t>
            </a:r>
            <a:endParaRPr lang="en-GB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8CEBF72F-D853-4980-A42F-2502A33E4850}"/>
              </a:ext>
            </a:extLst>
          </p:cNvPr>
          <p:cNvSpPr/>
          <p:nvPr/>
        </p:nvSpPr>
        <p:spPr>
          <a:xfrm rot="16200000">
            <a:off x="2275724" y="4023824"/>
            <a:ext cx="1394813" cy="30052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9705783-88DB-409D-B964-3D8F22434FBB}"/>
              </a:ext>
            </a:extLst>
          </p:cNvPr>
          <p:cNvSpPr/>
          <p:nvPr/>
        </p:nvSpPr>
        <p:spPr>
          <a:xfrm rot="16200000">
            <a:off x="3001977" y="4770618"/>
            <a:ext cx="649510" cy="7579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76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459FA-AE63-453A-A384-9B63B2F7B4FD}"/>
              </a:ext>
            </a:extLst>
          </p:cNvPr>
          <p:cNvSpPr txBox="1"/>
          <p:nvPr/>
        </p:nvSpPr>
        <p:spPr>
          <a:xfrm>
            <a:off x="614149" y="655093"/>
            <a:ext cx="8966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 attributes&gt;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Attributes : extra information about tag</a:t>
            </a:r>
          </a:p>
          <a:p>
            <a:endParaRPr lang="en-US" dirty="0"/>
          </a:p>
          <a:p>
            <a:r>
              <a:rPr lang="en-US" dirty="0"/>
              <a:t>&lt;p align=“center”&gt;ITI&lt;/p&gt;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B7F7A-1F00-409C-AD32-5C63DEE730E2}"/>
              </a:ext>
            </a:extLst>
          </p:cNvPr>
          <p:cNvSpPr/>
          <p:nvPr/>
        </p:nvSpPr>
        <p:spPr>
          <a:xfrm>
            <a:off x="368490" y="2702257"/>
            <a:ext cx="5172501" cy="30980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B4E2D-3432-4DBE-89B3-10A9EC6A0565}"/>
              </a:ext>
            </a:extLst>
          </p:cNvPr>
          <p:cNvSpPr txBox="1"/>
          <p:nvPr/>
        </p:nvSpPr>
        <p:spPr>
          <a:xfrm>
            <a:off x="2784144" y="2702257"/>
            <a:ext cx="13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764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010C-BA4F-48BF-B481-508225E0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formedness rules  : 6 rules 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995114-908A-4C62-84D3-10E6182F2997}"/>
              </a:ext>
            </a:extLst>
          </p:cNvPr>
          <p:cNvSpPr/>
          <p:nvPr/>
        </p:nvSpPr>
        <p:spPr>
          <a:xfrm>
            <a:off x="-1073726" y="1625585"/>
            <a:ext cx="4398818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&lt;student track=“</a:t>
            </a:r>
            <a:r>
              <a:rPr lang="en-US" dirty="0" err="1"/>
              <a:t>powerbi</a:t>
            </a:r>
            <a:r>
              <a:rPr lang="en-US" dirty="0"/>
              <a:t>”&gt;</a:t>
            </a:r>
          </a:p>
          <a:p>
            <a:r>
              <a:rPr lang="en-US" dirty="0"/>
              <a:t>	&lt;id&gt;100&lt;/id&gt;</a:t>
            </a:r>
          </a:p>
          <a:p>
            <a:r>
              <a:rPr lang="en-US" dirty="0"/>
              <a:t>	&lt;name&gt;</a:t>
            </a:r>
            <a:r>
              <a:rPr lang="en-US" dirty="0" err="1"/>
              <a:t>ahmed</a:t>
            </a:r>
            <a:r>
              <a:rPr lang="en-US" dirty="0"/>
              <a:t>&lt;/name&gt;</a:t>
            </a:r>
          </a:p>
          <a:p>
            <a:r>
              <a:rPr lang="en-US" dirty="0"/>
              <a:t>&lt;/student&gt;</a:t>
            </a:r>
          </a:p>
          <a:p>
            <a:endParaRPr lang="en-US" dirty="0"/>
          </a:p>
          <a:p>
            <a:r>
              <a:rPr lang="en-US" dirty="0"/>
              <a:t>Iti.xml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E49956-53A2-4F60-B128-638CB06C8B65}"/>
              </a:ext>
            </a:extLst>
          </p:cNvPr>
          <p:cNvCxnSpPr/>
          <p:nvPr/>
        </p:nvCxnSpPr>
        <p:spPr>
          <a:xfrm flipH="1" flipV="1">
            <a:off x="3962401" y="1219555"/>
            <a:ext cx="5015344" cy="35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776C1F8-EFD9-4D53-8791-96666BADE396}"/>
              </a:ext>
            </a:extLst>
          </p:cNvPr>
          <p:cNvSpPr/>
          <p:nvPr/>
        </p:nvSpPr>
        <p:spPr>
          <a:xfrm>
            <a:off x="5015346" y="2456581"/>
            <a:ext cx="259080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Parsing</a:t>
            </a:r>
          </a:p>
          <a:p>
            <a:pPr algn="ctr"/>
            <a:r>
              <a:rPr lang="en-US" dirty="0"/>
              <a:t>Parser : SW</a:t>
            </a:r>
          </a:p>
          <a:p>
            <a:pPr algn="ctr"/>
            <a:r>
              <a:rPr lang="en-US" dirty="0"/>
              <a:t>validator parsers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F7C733-8C93-459F-BF3E-541B1E42B6FC}"/>
              </a:ext>
            </a:extLst>
          </p:cNvPr>
          <p:cNvCxnSpPr/>
          <p:nvPr/>
        </p:nvCxnSpPr>
        <p:spPr>
          <a:xfrm>
            <a:off x="3449782" y="2812473"/>
            <a:ext cx="1274618" cy="30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18BA92-37FB-417F-B57B-081D25449853}"/>
              </a:ext>
            </a:extLst>
          </p:cNvPr>
          <p:cNvCxnSpPr/>
          <p:nvPr/>
        </p:nvCxnSpPr>
        <p:spPr>
          <a:xfrm>
            <a:off x="7827818" y="3119362"/>
            <a:ext cx="2258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C5DED3-4D90-40F6-8EA0-7C3AC597A8C2}"/>
              </a:ext>
            </a:extLst>
          </p:cNvPr>
          <p:cNvSpPr txBox="1"/>
          <p:nvPr/>
        </p:nvSpPr>
        <p:spPr>
          <a:xfrm>
            <a:off x="8104909" y="2502748"/>
            <a:ext cx="188421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valid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8D1AE5-325A-42D2-8BA4-BD8FC905E58D}"/>
              </a:ext>
            </a:extLst>
          </p:cNvPr>
          <p:cNvSpPr txBox="1"/>
          <p:nvPr/>
        </p:nvSpPr>
        <p:spPr>
          <a:xfrm>
            <a:off x="8104909" y="3181979"/>
            <a:ext cx="188421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 valid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1A54F-B315-4580-B056-7DF0501BADBF}"/>
              </a:ext>
            </a:extLst>
          </p:cNvPr>
          <p:cNvSpPr txBox="1"/>
          <p:nvPr/>
        </p:nvSpPr>
        <p:spPr>
          <a:xfrm>
            <a:off x="-1233055" y="4932218"/>
            <a:ext cx="3131128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Business rules:</a:t>
            </a:r>
          </a:p>
          <a:p>
            <a:r>
              <a:rPr lang="en-US" dirty="0"/>
              <a:t>One and only one of id tag must be appear inside student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dtd</a:t>
            </a:r>
            <a:r>
              <a:rPr lang="en-US" dirty="0"/>
              <a:t> | .</a:t>
            </a:r>
            <a:r>
              <a:rPr lang="en-US" dirty="0" err="1"/>
              <a:t>xsd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E6BF19-77E5-428F-AC04-516306E10A86}"/>
              </a:ext>
            </a:extLst>
          </p:cNvPr>
          <p:cNvCxnSpPr/>
          <p:nvPr/>
        </p:nvCxnSpPr>
        <p:spPr>
          <a:xfrm flipV="1">
            <a:off x="1136073" y="3551311"/>
            <a:ext cx="3588327" cy="136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F5423C-193D-4B45-A009-6ED1DA870EC6}"/>
              </a:ext>
            </a:extLst>
          </p:cNvPr>
          <p:cNvSpPr txBox="1"/>
          <p:nvPr/>
        </p:nvSpPr>
        <p:spPr>
          <a:xfrm>
            <a:off x="8229600" y="1579418"/>
            <a:ext cx="5361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any opened tag must be closed</a:t>
            </a:r>
          </a:p>
          <a:p>
            <a:r>
              <a:rPr lang="en-US" dirty="0"/>
              <a:t>2- case sensitive</a:t>
            </a:r>
          </a:p>
          <a:p>
            <a:r>
              <a:rPr lang="en-US" dirty="0"/>
              <a:t>3- just one and only one root element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72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1878</Words>
  <Application>Microsoft Office PowerPoint</Application>
  <PresentationFormat>Widescreen</PresentationFormat>
  <Paragraphs>379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XML and Allied technologies </vt:lpstr>
      <vt:lpstr>XML : Extensible  Markup Language : set of tags  store data . Xml - user defined tags : semantic  - Parsed language   HTML : Set of tags :  structure for web pages - predefined tags  - interpreted language </vt:lpstr>
      <vt:lpstr>HTML  &lt;p&gt; hello -  predefined  p , div , span , ul ,   | XML  : user defined tags (semantic)</vt:lpstr>
      <vt:lpstr>parsing</vt:lpstr>
      <vt:lpstr>Tags : user defined </vt:lpstr>
      <vt:lpstr>XML :  Extensible Markup Language (ML : Tags )</vt:lpstr>
      <vt:lpstr>Well formedness rules  : 6 rules </vt:lpstr>
      <vt:lpstr>PowerPoint Presentation</vt:lpstr>
      <vt:lpstr>Well formedness rules  : 6 rules </vt:lpstr>
      <vt:lpstr>PowerPoint Presentation</vt:lpstr>
      <vt:lpstr>PowerPoint Presentation</vt:lpstr>
      <vt:lpstr>Parser: 1- Non Validator Parser : check xml against 6 rules   2- Validator Parser : check xml against dtd or schema </vt:lpstr>
      <vt:lpstr>NO validator Parsers</vt:lpstr>
      <vt:lpstr>validator Parsers</vt:lpstr>
      <vt:lpstr>PowerPoint Presentation</vt:lpstr>
      <vt:lpstr>3days </vt:lpstr>
      <vt:lpstr>Day One :</vt:lpstr>
      <vt:lpstr>PowerPoint Presentation</vt:lpstr>
      <vt:lpstr>-Any opened tag must be closed  - case sensitive - just one and only one root element </vt:lpstr>
      <vt:lpstr>Any valid XML is well-formed XML </vt:lpstr>
      <vt:lpstr>XML Altova SPY</vt:lpstr>
      <vt:lpstr>XML Features :</vt:lpstr>
      <vt:lpstr>XML Basic Structure </vt:lpstr>
      <vt:lpstr>Type Of Tags :</vt:lpstr>
      <vt:lpstr>Tags Names :</vt:lpstr>
      <vt:lpstr>6 rules </vt:lpstr>
      <vt:lpstr>Validate XML using DTD</vt:lpstr>
      <vt:lpstr>Tags ( Elements Declaration in DTD ) use directive ELEMENT</vt:lpstr>
      <vt:lpstr>Attributes declaration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and Allied technologies</dc:title>
  <dc:creator>NasrKassem</dc:creator>
  <cp:lastModifiedBy>Nasr Abdel Aziz</cp:lastModifiedBy>
  <cp:revision>39</cp:revision>
  <dcterms:created xsi:type="dcterms:W3CDTF">2022-03-07T07:11:31Z</dcterms:created>
  <dcterms:modified xsi:type="dcterms:W3CDTF">2025-03-18T09:45:13Z</dcterms:modified>
</cp:coreProperties>
</file>