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59B5-5B31-461E-B1B5-132D13D0EAB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7AA8B-FEDB-4754-A2AF-0908028A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dirty="0" smtClean="0"/>
              <a:t>التعامل مع التنوع المتزايد والطلبات لتقليل أوقات التسليم وتطوير برامج جديرة بالثقة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7AA8B-FEDB-4754-A2AF-0908028AB1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7AA8B-FEDB-4754-A2AF-0908028AB1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التمسك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AA8B-FEDB-4754-A2AF-0908028AB1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سرية</a:t>
            </a:r>
            <a:br>
              <a:rPr lang="ar-EG" dirty="0"/>
            </a:br>
            <a:r>
              <a:rPr lang="ar-EG" dirty="0"/>
              <a:t>مهارة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AA8B-FEDB-4754-A2AF-0908028AB1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dirty="0"/>
              <a:t>المصلحة العامة</a:t>
            </a:r>
            <a:r>
              <a:rPr lang="en-US" dirty="0"/>
              <a:t> </a:t>
            </a:r>
            <a:r>
              <a:rPr lang="en-US" spc="-5" dirty="0"/>
              <a:t>public</a:t>
            </a:r>
            <a:r>
              <a:rPr lang="en-US" spc="90" dirty="0"/>
              <a:t> </a:t>
            </a:r>
            <a:r>
              <a:rPr lang="en-US" spc="-5" dirty="0"/>
              <a:t>interest.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AA8B-FEDB-4754-A2AF-0908028AB1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الادوات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AA8B-FEDB-4754-A2AF-0908028AB19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662809"/>
            <a:ext cx="761491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50429" y="287274"/>
            <a:ext cx="923798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4527" y="1383791"/>
            <a:ext cx="7391400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1419225"/>
            <a:ext cx="7306309" cy="1905"/>
          </a:xfrm>
          <a:custGeom>
            <a:avLst/>
            <a:gdLst/>
            <a:ahLst/>
            <a:cxnLst/>
            <a:rect l="l" t="t" r="r" b="b"/>
            <a:pathLst>
              <a:path w="7306309" h="1905">
                <a:moveTo>
                  <a:pt x="0" y="0"/>
                </a:moveTo>
                <a:lnTo>
                  <a:pt x="7305802" y="1650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50429" y="287274"/>
            <a:ext cx="923798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14527" y="1383791"/>
            <a:ext cx="7391400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1419225"/>
            <a:ext cx="7306309" cy="1905"/>
          </a:xfrm>
          <a:custGeom>
            <a:avLst/>
            <a:gdLst/>
            <a:ahLst/>
            <a:cxnLst/>
            <a:rect l="l" t="t" r="r" b="b"/>
            <a:pathLst>
              <a:path w="7306309" h="1905">
                <a:moveTo>
                  <a:pt x="0" y="0"/>
                </a:moveTo>
                <a:lnTo>
                  <a:pt x="7305802" y="1650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43254"/>
            <a:ext cx="80721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254" y="1751228"/>
            <a:ext cx="811149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36670" y="6464909"/>
            <a:ext cx="14681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662809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Chapter 1-</a:t>
            </a:r>
            <a:r>
              <a:rPr sz="2400" b="1" spc="-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521" y="3894201"/>
            <a:ext cx="15551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3200" spc="-1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12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96859" cy="424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is an engineering discipline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concerned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aspects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production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early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stages of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 through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maintaining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after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has gone into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use.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discipline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Using appropriate theories and methods to solve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R="118745" algn="ctr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bearing in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mind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organizational and financial</a:t>
            </a:r>
            <a:r>
              <a:rPr sz="20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constraints.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aspects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production</a:t>
            </a:r>
            <a:endParaRPr sz="2400">
              <a:latin typeface="Arial"/>
              <a:cs typeface="Arial"/>
            </a:endParaRPr>
          </a:p>
          <a:p>
            <a:pPr marL="756285" marR="451484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Not just technical process of development. Also project  management and the development of tools, methods etc.</a:t>
            </a:r>
            <a:r>
              <a:rPr sz="2000" spc="-2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 support software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production.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60055" cy="481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Importance of software</a:t>
            </a:r>
            <a:r>
              <a:rPr sz="2400" b="1" spc="-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More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more,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individuals and society rely on advanced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systems.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produce  reliable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trustworthy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systems economically and 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quickly.</a:t>
            </a:r>
            <a:endParaRPr sz="2400">
              <a:latin typeface="Arial"/>
              <a:cs typeface="Arial"/>
            </a:endParaRPr>
          </a:p>
          <a:p>
            <a:pPr marL="355600" marR="9525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usually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cheaper,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long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run,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software  engineering methods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techniques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software  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rather than just write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programs 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was a  personal programming project. For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most types of  system, the majority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costs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costs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after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has gone into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955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process</a:t>
            </a:r>
            <a:r>
              <a:rPr spc="-90" dirty="0"/>
              <a:t> </a:t>
            </a:r>
            <a:r>
              <a:rPr dirty="0"/>
              <a:t>activities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3780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Software specification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,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engineers  define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software that is to 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produced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constraints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its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operation.</a:t>
            </a:r>
            <a:endParaRPr sz="2400" dirty="0">
              <a:latin typeface="Arial"/>
              <a:cs typeface="Arial"/>
            </a:endParaRPr>
          </a:p>
          <a:p>
            <a:pPr marL="355600" marR="7302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Software development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,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designed  and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programmed.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Software validation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,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checked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ensure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customer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requires.</a:t>
            </a:r>
            <a:endParaRPr sz="2400" dirty="0">
              <a:latin typeface="Arial"/>
              <a:cs typeface="Arial"/>
            </a:endParaRPr>
          </a:p>
          <a:p>
            <a:pPr marL="355600" marR="3403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Software evolution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,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is modified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reflect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market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88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 issues </a:t>
            </a:r>
            <a:r>
              <a:rPr dirty="0"/>
              <a:t>that </a:t>
            </a:r>
            <a:r>
              <a:rPr spc="-5" dirty="0"/>
              <a:t>affect </a:t>
            </a:r>
            <a:r>
              <a:rPr dirty="0"/>
              <a:t>most</a:t>
            </a:r>
            <a:r>
              <a:rPr spc="5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8037195" cy="45764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Heterogeneity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Increasingly,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 are required to operate as distributed  systems across networks that include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 types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computer  and mobile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devices.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 and social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</a:t>
            </a:r>
            <a:endParaRPr sz="2400" dirty="0">
              <a:latin typeface="Arial"/>
              <a:cs typeface="Arial"/>
            </a:endParaRPr>
          </a:p>
          <a:p>
            <a:pPr marL="756285" marR="3810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Business and society are changing incredibly quickly as  emerging economies develop and new technologies become  available. They need to be able to change their existing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 and to rapidly develop new</a:t>
            </a:r>
            <a:r>
              <a:rPr sz="2000" spc="-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Security and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trust</a:t>
            </a:r>
            <a:endParaRPr sz="2400" dirty="0">
              <a:latin typeface="Arial"/>
              <a:cs typeface="Arial"/>
            </a:endParaRPr>
          </a:p>
          <a:p>
            <a:pPr marL="756285" marR="789940" lvl="1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As software is intertwined with all aspects of our lives, it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 essential that we can trust that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59725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engineering</a:t>
            </a:r>
            <a:r>
              <a:rPr sz="2400" b="1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diversity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236854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many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types of software system and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there is no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universal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 of 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techniques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these.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methods and tools used  depend 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type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 being developed,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customer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background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team.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55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8001000" cy="45764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Stand-alone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are application systems that run on a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local</a:t>
            </a:r>
            <a:endParaRPr sz="2000">
              <a:latin typeface="Arial"/>
              <a:cs typeface="Arial"/>
            </a:endParaRPr>
          </a:p>
          <a:p>
            <a:pPr marL="756285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computer,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such as a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PC.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They include all necessary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functionality  and do not need to be connected to a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Interactive transaction-based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756285" marR="57150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Applications that execute on a remote computer and are  accessed by users from their own PCs or terminals. These  include web applications such as e-commerce</a:t>
            </a:r>
            <a:r>
              <a:rPr sz="2000" spc="-1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applications.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Embedded control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6285" marR="42862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are software control systems that control and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manage  hardware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devices.Numerically,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there are probably more  embedded systems than any other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type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55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71790" cy="42716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Batch processing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6285" marR="16002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are business systems that are designed to process</a:t>
            </a:r>
            <a:r>
              <a:rPr sz="2000" spc="-2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data  in large batches. They process large numbers of individual  inputs to create corresponding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outputs.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Entertainment systems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are systems that are primarily for personal use and</a:t>
            </a:r>
            <a:r>
              <a:rPr sz="2000" spc="-2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which  are intended to entertain the</a:t>
            </a:r>
            <a:r>
              <a:rPr sz="2000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user.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modeling and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simulation</a:t>
            </a:r>
            <a:endParaRPr sz="2400">
              <a:latin typeface="Arial"/>
              <a:cs typeface="Arial"/>
            </a:endParaRPr>
          </a:p>
          <a:p>
            <a:pPr marL="756285" marR="60706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are systems that are developed by scientists and  engineers to model physical processes or situations,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which  include 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many,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separate, interacting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55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8042275" cy="27622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 collection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are systems that collect data from their environment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using  a set of sensors and send that data to other systems for  processing.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of</a:t>
            </a:r>
            <a:r>
              <a:rPr sz="24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6285" marR="61404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are systems that are composed of a number of</a:t>
            </a:r>
            <a:r>
              <a:rPr sz="2000" spc="-2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other  software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8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engineering</a:t>
            </a:r>
            <a:r>
              <a:rPr spc="-40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11795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171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Some fundamental principles apply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system, irrespective 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 techniques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used: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 should be developed using a managed and</a:t>
            </a:r>
            <a:r>
              <a:rPr sz="2000" spc="-1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understood  development process. Of course,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processes are used  for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 types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Dependability and performance are important for all types</a:t>
            </a:r>
            <a:r>
              <a:rPr sz="2000" spc="-2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756285" marR="5048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Understanding and managing the software specification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  requirements (what the software should do) are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important.</a:t>
            </a:r>
            <a:endParaRPr sz="2000">
              <a:latin typeface="Arial"/>
              <a:cs typeface="Arial"/>
            </a:endParaRPr>
          </a:p>
          <a:p>
            <a:pPr marL="756285" marR="171450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Where appropriate, you should reuse software that has</a:t>
            </a:r>
            <a:r>
              <a:rPr sz="2000" spc="-2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already  been developed rather than write new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96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engineering and the</a:t>
            </a:r>
            <a:r>
              <a:rPr spc="-70" dirty="0"/>
              <a:t> </a:t>
            </a:r>
            <a:r>
              <a:rPr spc="5" dirty="0"/>
              <a:t>web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666355" cy="367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now a platform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running application and  organizations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increasingly developing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web-based  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rather than local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355600" marR="101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services (discussed in Chapter 19) allow  application functionality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accessed over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web.</a:t>
            </a:r>
            <a:endParaRPr sz="2400">
              <a:latin typeface="Arial"/>
              <a:cs typeface="Arial"/>
            </a:endParaRPr>
          </a:p>
          <a:p>
            <a:pPr marL="355600" marR="152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Cloud computing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approach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provision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computer services where applications run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remotely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on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‘cloud’.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Users do not buy software buy pay according to</a:t>
            </a:r>
            <a:r>
              <a:rPr sz="2000" spc="-2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23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Topics</a:t>
            </a:r>
            <a:r>
              <a:rPr spc="-70" dirty="0"/>
              <a:t> </a:t>
            </a:r>
            <a:r>
              <a:rPr spc="-5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75600" cy="33566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Professional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What is meant by software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engineering.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ethics</a:t>
            </a:r>
            <a:endParaRPr sz="2400">
              <a:latin typeface="Arial"/>
              <a:cs typeface="Arial"/>
            </a:endParaRPr>
          </a:p>
          <a:p>
            <a:pPr marL="756285" marR="102743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brief introduction to ethical issues that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affect</a:t>
            </a:r>
            <a:r>
              <a:rPr sz="2000" spc="-3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 engineering.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Case studies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 introduction to three examples that are used in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later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chapters  in the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book.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6670" y="6426809"/>
            <a:ext cx="146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7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1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Web </a:t>
            </a: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5381" y="1585340"/>
            <a:ext cx="8502015" cy="492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322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reuse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dominant approach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constructing  web-based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When building these systems, you think about how you can  assemble them from pre-existing software components and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355600" marR="56007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Web-based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be developed and delivered 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incrementally.</a:t>
            </a:r>
            <a:endParaRPr sz="2400">
              <a:latin typeface="Arial"/>
              <a:cs typeface="Arial"/>
            </a:endParaRPr>
          </a:p>
          <a:p>
            <a:pPr marL="756285" marR="271780" lvl="1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is now generally recognized that it is impractical to specify all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requirements for such systems in</a:t>
            </a:r>
            <a:r>
              <a:rPr sz="2000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advance.</a:t>
            </a:r>
            <a:endParaRPr sz="2000">
              <a:latin typeface="Arial"/>
              <a:cs typeface="Arial"/>
            </a:endParaRPr>
          </a:p>
          <a:p>
            <a:pPr marL="355600" marR="40259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interfaces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constrained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capabilities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web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browsers.</a:t>
            </a:r>
            <a:endParaRPr sz="2400">
              <a:latin typeface="Arial"/>
              <a:cs typeface="Arial"/>
            </a:endParaRPr>
          </a:p>
          <a:p>
            <a:pPr marL="756285" marR="4191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Technologies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such as AJAX allow rich interfaces to be created</a:t>
            </a:r>
            <a:r>
              <a:rPr sz="2000" spc="-2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within  a web browser but are still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use.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Web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forms with local  scripting are more commonly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03515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Web-based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b="1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6794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Web-based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complex distributed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fundamental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principles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 discussed previously are as applicable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them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any other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 of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fundamental ideas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engineering,  discussed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previous section, apply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web-based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same way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other types  of software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8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8004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63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is an engineering discipline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concerned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aspects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Essential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 attributes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maintainability,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dependability and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security,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efficiency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acceptability.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high-level activities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 marR="139065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specification, development, validation and evolution are  part of 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processes.</a:t>
            </a:r>
            <a:endParaRPr sz="2400">
              <a:latin typeface="Arial"/>
              <a:cs typeface="Arial"/>
            </a:endParaRPr>
          </a:p>
          <a:p>
            <a:pPr marL="355600" marR="480059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fundamental notions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are  universally applicable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338059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Key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many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types of system and each  requires appropriate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tools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techniques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their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marR="9334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fundamental ideas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are  applicable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662809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Chapter 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1-</a:t>
            </a:r>
            <a:r>
              <a:rPr sz="2400" b="1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521" y="3894201"/>
            <a:ext cx="1553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3200" spc="-1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18" y="560578"/>
            <a:ext cx="408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 </a:t>
            </a:r>
            <a:r>
              <a:rPr spc="-5" dirty="0"/>
              <a:t>engineering</a:t>
            </a:r>
            <a:r>
              <a:rPr spc="-65" dirty="0"/>
              <a:t> </a:t>
            </a:r>
            <a:r>
              <a:rPr spc="-5" dirty="0"/>
              <a:t>ethics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15605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involves wider responsibilities than  simply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technical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  <a:p>
            <a:pPr marL="355600" marR="26352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behave in an honest and  ethically responsible way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respected as  professionals.</a:t>
            </a:r>
            <a:endParaRPr sz="2400" dirty="0">
              <a:latin typeface="Arial"/>
              <a:cs typeface="Arial"/>
            </a:endParaRPr>
          </a:p>
          <a:p>
            <a:pPr marL="355600" marR="128905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Ethical behaviour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more than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simply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upholding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law  but involves following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principles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morally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correct.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0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 </a:t>
            </a:r>
            <a:r>
              <a:rPr dirty="0"/>
              <a:t>of </a:t>
            </a:r>
            <a:r>
              <a:rPr spc="-5" dirty="0"/>
              <a:t>professional</a:t>
            </a:r>
            <a:r>
              <a:rPr spc="20" dirty="0"/>
              <a:t> </a:t>
            </a:r>
            <a:r>
              <a:rPr spc="-5" dirty="0"/>
              <a:t>responsibility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8895"/>
            <a:ext cx="7656830" cy="28111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Confidentiality</a:t>
            </a:r>
            <a:endParaRPr sz="2400" dirty="0">
              <a:latin typeface="Arial"/>
              <a:cs typeface="Arial"/>
            </a:endParaRPr>
          </a:p>
          <a:p>
            <a:pPr marL="756285" marR="121285" lvl="1" indent="-286385">
              <a:lnSpc>
                <a:spcPct val="90100"/>
              </a:lnSpc>
              <a:spcBef>
                <a:spcPts val="9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Engineers should normally respect the confidentiality of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their  employers or clients irrespective of whether or not a formal  confidentiality agreement has been</a:t>
            </a:r>
            <a:r>
              <a:rPr sz="20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signed.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Competence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 algn="just">
              <a:lnSpc>
                <a:spcPts val="2160"/>
              </a:lnSpc>
              <a:spcBef>
                <a:spcPts val="93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Engineers should not misrepresent their level of</a:t>
            </a:r>
            <a:r>
              <a:rPr sz="2000" spc="-1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competence.  They should not knowingly accept work which is outwith their  competence.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0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 </a:t>
            </a:r>
            <a:r>
              <a:rPr dirty="0"/>
              <a:t>of </a:t>
            </a:r>
            <a:r>
              <a:rPr spc="-5" dirty="0"/>
              <a:t>professional</a:t>
            </a:r>
            <a:r>
              <a:rPr spc="20" dirty="0"/>
              <a:t> </a:t>
            </a:r>
            <a:r>
              <a:rPr spc="-5" dirty="0"/>
              <a:t>responsibility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8040370" cy="36766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Intellectual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property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rights</a:t>
            </a:r>
            <a:endParaRPr sz="2400">
              <a:latin typeface="Arial"/>
              <a:cs typeface="Arial"/>
            </a:endParaRPr>
          </a:p>
          <a:p>
            <a:pPr marL="756285" marR="6223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Engineers should be aware of local laws governing the use of  intellectual property such as patents, copyright, etc. They</a:t>
            </a:r>
            <a:r>
              <a:rPr sz="2000" spc="-2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should  be careful to ensure that the intellectual property of employers  and clients is</a:t>
            </a:r>
            <a:r>
              <a:rPr sz="2000" spc="-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protected.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Computer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misuse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engineers should not use their technical skills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misuse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other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people’s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computers. Computer misuse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ranges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from 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relatively trivial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(game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playing on an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employer’s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machine,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say) to  extremely serious (dissemination of</a:t>
            </a:r>
            <a:r>
              <a:rPr sz="2000" spc="-1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viruses).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713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ACM/IEEE Code of</a:t>
            </a:r>
            <a:r>
              <a:rPr spc="-45" dirty="0"/>
              <a:t> </a:t>
            </a:r>
            <a:r>
              <a:rPr spc="-5" dirty="0"/>
              <a:t>Ethics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7927340" cy="36595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professional societies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 have cooperated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produce a code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ethical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practice.</a:t>
            </a:r>
            <a:endParaRPr sz="2400">
              <a:latin typeface="Arial"/>
              <a:cs typeface="Arial"/>
            </a:endParaRPr>
          </a:p>
          <a:p>
            <a:pPr marL="355600" marR="226695" indent="-342900">
              <a:lnSpc>
                <a:spcPts val="2590"/>
              </a:lnSpc>
              <a:spcBef>
                <a:spcPts val="12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organisations sign up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code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practice when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join.</a:t>
            </a:r>
            <a:endParaRPr sz="2400">
              <a:latin typeface="Arial"/>
              <a:cs typeface="Arial"/>
            </a:endParaRPr>
          </a:p>
          <a:p>
            <a:pPr marL="355600" marR="954405" indent="-342900" algn="just">
              <a:lnSpc>
                <a:spcPct val="90000"/>
              </a:lnSpc>
              <a:spcBef>
                <a:spcPts val="116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Code contains eight Principles related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behaviour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decisions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made by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professional  software engineers,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including</a:t>
            </a:r>
            <a:endParaRPr sz="2400">
              <a:latin typeface="Arial"/>
              <a:cs typeface="Arial"/>
            </a:endParaRPr>
          </a:p>
          <a:p>
            <a:pPr marL="355600" marR="347345">
              <a:lnSpc>
                <a:spcPts val="2590"/>
              </a:lnSpc>
              <a:spcBef>
                <a:spcPts val="40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practitioners, educators, managers, supervisors and  policy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makers,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well as trainees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students of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profession.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55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Rationale for the code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ethics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25854"/>
            <a:ext cx="757491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Computers have a central and growing role</a:t>
            </a:r>
            <a:r>
              <a:rPr sz="2000" i="1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299085" marR="69215">
              <a:lnSpc>
                <a:spcPct val="100000"/>
              </a:lnSpc>
            </a:pP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commerce, </a:t>
            </a:r>
            <a:r>
              <a:rPr sz="2000" i="1" spc="-15" dirty="0">
                <a:solidFill>
                  <a:srgbClr val="46424D"/>
                </a:solidFill>
                <a:latin typeface="Arial"/>
                <a:cs typeface="Arial"/>
              </a:rPr>
              <a:t>industry,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government, medicine, education,</a:t>
            </a:r>
            <a:r>
              <a:rPr sz="2000" i="1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entertain 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ment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and society at large. Software engineers are those who  contribute by direct participation or by teaching, to</a:t>
            </a:r>
            <a:r>
              <a:rPr sz="2000" i="1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 marR="5080">
              <a:lnSpc>
                <a:spcPct val="100000"/>
              </a:lnSpc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analysis, specification, design, development, certification,</a:t>
            </a:r>
            <a:r>
              <a:rPr sz="2000" i="1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mainte 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nance and testing of software</a:t>
            </a:r>
            <a:r>
              <a:rPr sz="2000" i="1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299085" marR="40640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Because of their roles in developing software systems, software  engineers have significantopportunities to do good or cause 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harm,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to enable others to do good or cause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harm,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or to</a:t>
            </a:r>
            <a:r>
              <a:rPr sz="2000" i="1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influence  others to do good or cause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harm. </a:t>
            </a:r>
            <a:r>
              <a:rPr sz="2000" i="1" spc="-9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ensure, as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much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as  possible, that their efforts will be used for good, software  engineers 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must commit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themselves to making software  engineering a beneficial and respected</a:t>
            </a:r>
            <a:r>
              <a:rPr sz="2000" i="1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profession.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12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519670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838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economies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developed nations</a:t>
            </a:r>
            <a:r>
              <a:rPr sz="24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 dependent on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More and more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software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controlled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is concerned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theories, methods and tools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professional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Expenditure on software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represents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significant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fraction of GNP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all developed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countries.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432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ACM/IEEE Code </a:t>
            </a:r>
            <a:r>
              <a:rPr dirty="0"/>
              <a:t>of</a:t>
            </a:r>
            <a:r>
              <a:rPr spc="-130" dirty="0"/>
              <a:t> </a:t>
            </a:r>
            <a:r>
              <a:rPr spc="-5" dirty="0"/>
              <a:t>Ethics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16227"/>
            <a:ext cx="8461375" cy="4232275"/>
          </a:xfrm>
          <a:custGeom>
            <a:avLst/>
            <a:gdLst/>
            <a:ahLst/>
            <a:cxnLst/>
            <a:rect l="l" t="t" r="r" b="b"/>
            <a:pathLst>
              <a:path w="8461375" h="4232275">
                <a:moveTo>
                  <a:pt x="0" y="4231894"/>
                </a:moveTo>
                <a:lnTo>
                  <a:pt x="8461375" y="4231894"/>
                </a:lnTo>
                <a:lnTo>
                  <a:pt x="8461375" y="0"/>
                </a:lnTo>
                <a:lnTo>
                  <a:pt x="0" y="0"/>
                </a:lnTo>
                <a:lnTo>
                  <a:pt x="0" y="4231894"/>
                </a:lnTo>
                <a:close/>
              </a:path>
            </a:pathLst>
          </a:custGeom>
          <a:solidFill>
            <a:srgbClr val="FFFF00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45157"/>
            <a:ext cx="826643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Software </a:t>
            </a:r>
            <a:r>
              <a:rPr sz="1600" b="1" spc="-5" dirty="0">
                <a:latin typeface="Arial"/>
                <a:cs typeface="Arial"/>
              </a:rPr>
              <a:t>Engineering </a:t>
            </a:r>
            <a:r>
              <a:rPr sz="1600" b="1" spc="-10" dirty="0">
                <a:latin typeface="Arial"/>
                <a:cs typeface="Arial"/>
              </a:rPr>
              <a:t>Code </a:t>
            </a:r>
            <a:r>
              <a:rPr sz="1600" b="1" spc="-5" dirty="0">
                <a:latin typeface="Arial"/>
                <a:cs typeface="Arial"/>
              </a:rPr>
              <a:t>of Ethics and Professional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Practice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ACM/IEEE-CS Joint </a:t>
            </a:r>
            <a:r>
              <a:rPr sz="1600" spc="-50" dirty="0">
                <a:latin typeface="Arial"/>
                <a:cs typeface="Arial"/>
              </a:rPr>
              <a:t>Task </a:t>
            </a:r>
            <a:r>
              <a:rPr sz="1600" spc="-5" dirty="0">
                <a:latin typeface="Arial"/>
                <a:cs typeface="Arial"/>
              </a:rPr>
              <a:t>Force on Software Engineering Ethics and Professional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Practices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PREAMBLE</a:t>
            </a:r>
            <a:endParaRPr sz="1600">
              <a:latin typeface="Arial"/>
              <a:cs typeface="Arial"/>
            </a:endParaRPr>
          </a:p>
          <a:p>
            <a:pPr marL="12700" marR="10413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short version of the code summarizes aspirations at a high level of the abstraction; the  clauses that are included in the full version give examples and details of how these  aspirations change the </a:t>
            </a:r>
            <a:r>
              <a:rPr sz="1600" spc="-10" dirty="0">
                <a:latin typeface="Arial"/>
                <a:cs typeface="Arial"/>
              </a:rPr>
              <a:t>way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act as software engineering professionals. Without the  aspirations, the details can become legalistic and tedious; without the details, the  aspirations can become high sounding but empty; </a:t>
            </a:r>
            <a:r>
              <a:rPr sz="1600" spc="-15" dirty="0">
                <a:latin typeface="Arial"/>
                <a:cs typeface="Arial"/>
              </a:rPr>
              <a:t>together, </a:t>
            </a:r>
            <a:r>
              <a:rPr sz="1600" spc="-5" dirty="0">
                <a:latin typeface="Arial"/>
                <a:cs typeface="Arial"/>
              </a:rPr>
              <a:t>the aspirations and the details  form a cohesive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Software engineers shall commit themselves to making the analysis, specification, design,  development, testing and maintenance of software a beneficial and respected profession. In  accordance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their commitment to the health, safety and welfare of the public, software  engineers shall adhere to the following Eight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Principles: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254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85" dirty="0"/>
              <a:t> </a:t>
            </a:r>
            <a:r>
              <a:rPr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16227"/>
            <a:ext cx="8461375" cy="4770755"/>
          </a:xfrm>
          <a:custGeom>
            <a:avLst/>
            <a:gdLst/>
            <a:ahLst/>
            <a:cxnLst/>
            <a:rect l="l" t="t" r="r" b="b"/>
            <a:pathLst>
              <a:path w="8461375" h="4770755">
                <a:moveTo>
                  <a:pt x="0" y="4770501"/>
                </a:moveTo>
                <a:lnTo>
                  <a:pt x="8461375" y="4770501"/>
                </a:lnTo>
                <a:lnTo>
                  <a:pt x="8461375" y="0"/>
                </a:lnTo>
                <a:lnTo>
                  <a:pt x="0" y="0"/>
                </a:lnTo>
                <a:lnTo>
                  <a:pt x="0" y="4770501"/>
                </a:lnTo>
                <a:close/>
              </a:path>
            </a:pathLst>
          </a:custGeom>
          <a:solidFill>
            <a:srgbClr val="FFFF00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7175" indent="-22479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57810" algn="l"/>
              </a:tabLst>
            </a:pPr>
            <a:r>
              <a:rPr spc="-5" dirty="0"/>
              <a:t>PUBLIC - Software engineers shall act consistently </a:t>
            </a:r>
            <a:r>
              <a:rPr spc="-10" dirty="0"/>
              <a:t>with </a:t>
            </a:r>
            <a:r>
              <a:rPr spc="-5" dirty="0"/>
              <a:t>the public</a:t>
            </a:r>
            <a:r>
              <a:rPr spc="90" dirty="0"/>
              <a:t> </a:t>
            </a:r>
            <a:r>
              <a:rPr spc="-5" dirty="0"/>
              <a:t>interest.</a:t>
            </a:r>
          </a:p>
          <a:p>
            <a:pPr marL="32384" marR="139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57810" algn="l"/>
              </a:tabLst>
            </a:pPr>
            <a:r>
              <a:rPr spc="-5" dirty="0"/>
              <a:t>CLIENT AND </a:t>
            </a:r>
            <a:r>
              <a:rPr spc="-10" dirty="0"/>
              <a:t>EMPLOYER </a:t>
            </a:r>
            <a:r>
              <a:rPr spc="-5" dirty="0"/>
              <a:t>- Software engineers shall act in a manner that is in the best  interests of their client and employer consistent with the public</a:t>
            </a:r>
            <a:r>
              <a:rPr spc="75" dirty="0"/>
              <a:t> </a:t>
            </a:r>
            <a:r>
              <a:rPr spc="-5" dirty="0"/>
              <a:t>interest.</a:t>
            </a:r>
          </a:p>
          <a:p>
            <a:pPr marL="257175" indent="-2247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57810" algn="l"/>
              </a:tabLst>
            </a:pPr>
            <a:r>
              <a:rPr spc="-5" dirty="0"/>
              <a:t>PRODUCT - Software engineers shall ensure that their products and</a:t>
            </a:r>
            <a:r>
              <a:rPr spc="95" dirty="0"/>
              <a:t> </a:t>
            </a:r>
            <a:r>
              <a:rPr spc="-5" dirty="0"/>
              <a:t>related</a:t>
            </a:r>
          </a:p>
          <a:p>
            <a:pPr marL="32384">
              <a:lnSpc>
                <a:spcPct val="100000"/>
              </a:lnSpc>
            </a:pPr>
            <a:r>
              <a:rPr spc="-5" dirty="0"/>
              <a:t>modifications meet the highest professional standards</a:t>
            </a:r>
            <a:r>
              <a:rPr spc="25" dirty="0"/>
              <a:t> </a:t>
            </a:r>
            <a:r>
              <a:rPr spc="-5" dirty="0"/>
              <a:t>possible.</a:t>
            </a:r>
          </a:p>
          <a:p>
            <a:pPr marL="32384" marR="334645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257810" algn="l"/>
              </a:tabLst>
            </a:pPr>
            <a:r>
              <a:rPr spc="-5" dirty="0"/>
              <a:t>JUDGMENT - Software engineers shall maintain integrity and independence in their  professional</a:t>
            </a:r>
            <a:r>
              <a:rPr spc="-25" dirty="0"/>
              <a:t> </a:t>
            </a:r>
            <a:r>
              <a:rPr spc="-5" dirty="0"/>
              <a:t>judgment.</a:t>
            </a:r>
          </a:p>
          <a:p>
            <a:pPr marL="32384" marR="197485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257810" algn="l"/>
              </a:tabLst>
            </a:pPr>
            <a:r>
              <a:rPr spc="-5" dirty="0"/>
              <a:t>MANAGEMENT - Software engineering managers and leaders shall subscribe to and  promote an ethical approach to the management of software development and  maintenance.</a:t>
            </a:r>
          </a:p>
          <a:p>
            <a:pPr marL="32384" marR="258445">
              <a:lnSpc>
                <a:spcPct val="100000"/>
              </a:lnSpc>
              <a:spcBef>
                <a:spcPts val="605"/>
              </a:spcBef>
              <a:buAutoNum type="arabicPeriod" startAt="4"/>
              <a:tabLst>
                <a:tab pos="257810" algn="l"/>
              </a:tabLst>
            </a:pPr>
            <a:r>
              <a:rPr spc="-5" dirty="0"/>
              <a:t>PROFESSION - Software engineers shall advance the integrity and reputation of the  profession consistent with the public interest.</a:t>
            </a:r>
          </a:p>
          <a:p>
            <a:pPr marL="257175" indent="-22479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257810" algn="l"/>
              </a:tabLst>
            </a:pPr>
            <a:r>
              <a:rPr spc="-5" dirty="0"/>
              <a:t>COLLEAGUES - Software engineers shall be fair to and supportive of their</a:t>
            </a:r>
            <a:r>
              <a:rPr spc="204" dirty="0"/>
              <a:t> </a:t>
            </a:r>
            <a:r>
              <a:rPr spc="-5" dirty="0"/>
              <a:t>colleagues.</a:t>
            </a:r>
          </a:p>
          <a:p>
            <a:pPr marL="32384" marR="508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257810" algn="l"/>
              </a:tabLst>
            </a:pPr>
            <a:r>
              <a:rPr spc="-5" dirty="0"/>
              <a:t>SELF - Software engineers shall participate </a:t>
            </a:r>
            <a:r>
              <a:rPr dirty="0"/>
              <a:t>in </a:t>
            </a:r>
            <a:r>
              <a:rPr spc="-5" dirty="0"/>
              <a:t>lifelong learning regarding the practice of  their profession and shall promote an ethical approach to the practice of the</a:t>
            </a:r>
            <a:r>
              <a:rPr spc="195" dirty="0"/>
              <a:t> </a:t>
            </a:r>
            <a:r>
              <a:rPr spc="-5" dirty="0"/>
              <a:t>profession.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51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85" dirty="0"/>
              <a:t> </a:t>
            </a:r>
            <a:r>
              <a:rPr dirty="0"/>
              <a:t>dilemmas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8827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403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Disagreement in principle with the policies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senior  management.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60" dirty="0">
                <a:solidFill>
                  <a:srgbClr val="46424D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employer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acts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 unethical way and releases a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safety-critical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without finishing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 system.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Participation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military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weapons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 nuclear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90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50" dirty="0"/>
              <a:t> </a:t>
            </a:r>
            <a:r>
              <a:rPr spc="-5" dirty="0"/>
              <a:t>studies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774305" cy="36614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personal insulin</a:t>
            </a:r>
            <a:r>
              <a:rPr sz="24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pump</a:t>
            </a:r>
            <a:endParaRPr sz="2400" dirty="0">
              <a:latin typeface="Arial"/>
              <a:cs typeface="Arial"/>
            </a:endParaRPr>
          </a:p>
          <a:p>
            <a:pPr marL="756285" marR="126364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 embedded system in an insulin pump used by diabetics</a:t>
            </a:r>
            <a:r>
              <a:rPr sz="2000" spc="-1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 maintain blood glucose</a:t>
            </a:r>
            <a:r>
              <a:rPr sz="2000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control.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mental health case patient management</a:t>
            </a:r>
            <a:r>
              <a:rPr sz="24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system used to maintain records of people receiving care</a:t>
            </a:r>
            <a:r>
              <a:rPr sz="2000" spc="-3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for  mental health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problems.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wilderness weather</a:t>
            </a:r>
            <a:r>
              <a:rPr sz="24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station</a:t>
            </a:r>
            <a:endParaRPr sz="2400" dirty="0">
              <a:latin typeface="Arial"/>
              <a:cs typeface="Arial"/>
            </a:endParaRPr>
          </a:p>
          <a:p>
            <a:pPr marL="756285" marR="63500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data collection system that collects data about</a:t>
            </a:r>
            <a:r>
              <a:rPr sz="2000" spc="-2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weather  conditions in remote</a:t>
            </a:r>
            <a:r>
              <a:rPr sz="20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areas.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96859" cy="512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Insulin pump control</a:t>
            </a:r>
            <a:r>
              <a:rPr sz="2400" b="1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11493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Collects data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blood sugar sensor and calculates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amount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insulin required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be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injected.</a:t>
            </a:r>
            <a:endParaRPr sz="2400">
              <a:latin typeface="Arial"/>
              <a:cs typeface="Arial"/>
            </a:endParaRPr>
          </a:p>
          <a:p>
            <a:pPr marL="355600" marR="12827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Calculation based 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rate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blood sugar  levels.</a:t>
            </a:r>
            <a:endParaRPr sz="2400">
              <a:latin typeface="Arial"/>
              <a:cs typeface="Arial"/>
            </a:endParaRPr>
          </a:p>
          <a:p>
            <a:pPr marL="355600" marR="5003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Sends signals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micro-pump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deliver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correct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insulin.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Safety-critical system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low blood sugars can lead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brain malfunctioning, coma and death; high-blood sugar  levels have long-term consequences such as eye and  kidney damage.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8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Insulin pump </a:t>
            </a:r>
            <a:r>
              <a:rPr dirty="0"/>
              <a:t>hardware</a:t>
            </a:r>
            <a:r>
              <a:rPr spc="-4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911730" y="2068195"/>
            <a:ext cx="5345430" cy="340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99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model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insulin</a:t>
            </a:r>
            <a:r>
              <a:rPr spc="-95" dirty="0"/>
              <a:t> </a:t>
            </a:r>
            <a:r>
              <a:rPr dirty="0"/>
              <a:t>pump</a:t>
            </a:r>
          </a:p>
        </p:txBody>
      </p:sp>
      <p:sp>
        <p:nvSpPr>
          <p:cNvPr id="3" name="object 3"/>
          <p:cNvSpPr/>
          <p:nvPr/>
        </p:nvSpPr>
        <p:spPr>
          <a:xfrm>
            <a:off x="1522094" y="2497963"/>
            <a:ext cx="6537959" cy="2239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88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Essential high-level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42580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466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shall be available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deliver insulin when  required.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shall perform reliably and deliver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correct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amount of insulin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counteract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current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level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blood 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sugar.</a:t>
            </a:r>
            <a:endParaRPr sz="2400">
              <a:latin typeface="Arial"/>
              <a:cs typeface="Arial"/>
            </a:endParaRPr>
          </a:p>
          <a:p>
            <a:pPr marL="355600" marR="3962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must therefore 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designed and  implemented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ensure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always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meets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0070"/>
            <a:ext cx="8009255" cy="552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patient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information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mental</a:t>
            </a:r>
            <a:r>
              <a:rPr sz="2400" b="1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health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care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55600" marR="282575" indent="-342900">
              <a:lnSpc>
                <a:spcPct val="100000"/>
              </a:lnSpc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support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mental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health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care is 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medical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maintains  information about patients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suffering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mental health  problems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treatments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that they have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received.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mental health patients do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 dedicated  hospital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treatment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but 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attend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specialist clinics  regularly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meet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doctor who has detailed  knowledge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their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problems.</a:t>
            </a:r>
            <a:endParaRPr sz="2400" dirty="0">
              <a:latin typeface="Arial"/>
              <a:cs typeface="Arial"/>
            </a:endParaRPr>
          </a:p>
          <a:p>
            <a:pPr marL="355600" marR="12573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3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make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easier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attend, these clinics are  not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just run 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hospitals. They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also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held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local  medical practices or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community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centres.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MHC-PMS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08290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46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MHC-PMS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(Mental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Health Care-Patient  Management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System)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that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intended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in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clinics.</a:t>
            </a:r>
            <a:endParaRPr sz="2400">
              <a:latin typeface="Arial"/>
              <a:cs typeface="Arial"/>
            </a:endParaRPr>
          </a:p>
          <a:p>
            <a:pPr marL="355600" marR="67945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makes 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centralized database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 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has also been designed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run on</a:t>
            </a:r>
            <a:r>
              <a:rPr sz="2400" spc="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PC,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 that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accessed and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sites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secure network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connectivity.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local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secure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access, 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patient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information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database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but  they can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download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local copies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  records when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disconnected.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73695" cy="423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b="1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costs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often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dominate computer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costs.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costs of software on a PC are often greater than</a:t>
            </a:r>
            <a:r>
              <a:rPr sz="24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hardware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cost.</a:t>
            </a:r>
            <a:endParaRPr sz="2400">
              <a:latin typeface="Arial"/>
              <a:cs typeface="Arial"/>
            </a:endParaRPr>
          </a:p>
          <a:p>
            <a:pPr marL="355600" marR="2476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costs more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maintain than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develop.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a long life, maintenance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costs 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 several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times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costs.</a:t>
            </a:r>
            <a:endParaRPr sz="2400">
              <a:latin typeface="Arial"/>
              <a:cs typeface="Arial"/>
            </a:endParaRPr>
          </a:p>
          <a:p>
            <a:pPr marL="355600" marR="40894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engineering is concerned with cost-effective  software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74634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MHC-PMS</a:t>
            </a:r>
            <a:r>
              <a:rPr sz="2400" b="1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3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generate management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allows health  service managers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assess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performance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against local  and government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targets.</a:t>
            </a:r>
            <a:endParaRPr sz="2400">
              <a:latin typeface="Arial"/>
              <a:cs typeface="Arial"/>
            </a:endParaRPr>
          </a:p>
          <a:p>
            <a:pPr marL="355600" marR="87566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3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provide medical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timely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support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treatment of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91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organization of the</a:t>
            </a:r>
            <a:r>
              <a:rPr spc="-30" dirty="0"/>
              <a:t> </a:t>
            </a:r>
            <a:r>
              <a:rPr spc="-5" dirty="0"/>
              <a:t>MHC-PMS</a:t>
            </a:r>
          </a:p>
        </p:txBody>
      </p:sp>
      <p:sp>
        <p:nvSpPr>
          <p:cNvPr id="3" name="object 3"/>
          <p:cNvSpPr/>
          <p:nvPr/>
        </p:nvSpPr>
        <p:spPr>
          <a:xfrm>
            <a:off x="2203957" y="1899285"/>
            <a:ext cx="5289804" cy="3339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3451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MHC-PMS key</a:t>
            </a:r>
            <a:r>
              <a:rPr spc="-25" dirty="0"/>
              <a:t> </a:t>
            </a:r>
            <a:r>
              <a:rPr spc="-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8074659" cy="48812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Individual care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756285" marR="16446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Clinicians can create records for patients, edit the information</a:t>
            </a:r>
            <a:r>
              <a:rPr sz="2000" spc="-2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 the system,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view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patient 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history,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etc. The system supports data  summaries so that doctors can quickly learn about the key  problems and treatments that have been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prescribed.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monitoring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system monitors the records of patients that are involved in  treatment and issues warnings if possible problems are</a:t>
            </a:r>
            <a:r>
              <a:rPr sz="2000" spc="-2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detected.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Administrative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reporting</a:t>
            </a:r>
            <a:endParaRPr sz="2400" dirty="0">
              <a:latin typeface="Arial"/>
              <a:cs typeface="Arial"/>
            </a:endParaRPr>
          </a:p>
          <a:p>
            <a:pPr marL="756285" marR="825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system generates monthly management reports showing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number of patients treated at each clinic, the number of patients  who have entered and left the care system, number of patients  sectioned, the drugs prescribed and their costs,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91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MHC-PMS</a:t>
            </a:r>
            <a:r>
              <a:rPr spc="-55" dirty="0"/>
              <a:t> </a:t>
            </a:r>
            <a:r>
              <a:rPr spc="-5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47659" cy="43630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Privacy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is essential that patient information is confidential and is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never  disclosed to anyone apart from authorised medical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 the  patient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themselves.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Safety</a:t>
            </a:r>
            <a:endParaRPr sz="2400" dirty="0">
              <a:latin typeface="Arial"/>
              <a:cs typeface="Arial"/>
            </a:endParaRPr>
          </a:p>
          <a:p>
            <a:pPr marL="756285" marR="20383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Some mental illnesses cause patients to become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suicidal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 or a  danger to other people. Wherever possible, the system</a:t>
            </a:r>
            <a:r>
              <a:rPr sz="2000" spc="-2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should  warn medical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about potentially suicidal or dangerous  patients.</a:t>
            </a:r>
            <a:endParaRPr sz="2000" dirty="0">
              <a:latin typeface="Arial"/>
              <a:cs typeface="Arial"/>
            </a:endParaRPr>
          </a:p>
          <a:p>
            <a:pPr marL="756285" marR="7683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system must be available when needed otherwise safety  may be compromised and it may be impossible to prescribe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correct medication to</a:t>
            </a:r>
            <a:r>
              <a:rPr sz="2000" spc="-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patients.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967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Wilderness </a:t>
            </a:r>
            <a:r>
              <a:rPr dirty="0"/>
              <a:t>weather</a:t>
            </a:r>
            <a:r>
              <a:rPr spc="-95" dirty="0"/>
              <a:t> </a:t>
            </a:r>
            <a:r>
              <a:rPr dirty="0"/>
              <a:t>station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78775" cy="462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32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government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country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large areas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wilderness decides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deploy several hundred weather  stations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remote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areas.</a:t>
            </a:r>
            <a:endParaRPr sz="2400" dirty="0">
              <a:latin typeface="Arial"/>
              <a:cs typeface="Arial"/>
            </a:endParaRPr>
          </a:p>
          <a:p>
            <a:pPr marL="355600" marR="2717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Weather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stations collect data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set 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instruments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measure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temperature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pressure, sunshine,  rainfall, wind speed and wind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direction.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weather station includes a number of instruments that  measure weather parameters such as the wind speed and  direction, the ground and air temperatures, the barometric  pressure and the rainfall over a 24-hour period. Each of these  instruments is controlled by a software system that takes  parameter readings periodically and manages the data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collected  from the</a:t>
            </a:r>
            <a:r>
              <a:rPr sz="2000" spc="-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instruments.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3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weather </a:t>
            </a:r>
            <a:r>
              <a:rPr spc="-15" dirty="0"/>
              <a:t>station’s</a:t>
            </a:r>
            <a:r>
              <a:rPr spc="-110" dirty="0"/>
              <a:t> </a:t>
            </a:r>
            <a:r>
              <a:rPr spc="-5" dirty="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1932939" y="2314701"/>
            <a:ext cx="5159756" cy="249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103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Weather </a:t>
            </a:r>
            <a:r>
              <a:rPr dirty="0"/>
              <a:t>information</a:t>
            </a:r>
            <a:r>
              <a:rPr spc="-8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508" y="1488967"/>
            <a:ext cx="8366759" cy="45764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weather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marR="266700" lvl="1" indent="-286385" algn="just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This is responsible for collecting weather data, carrying out some  initial data processing and transmitting it to the data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management  system.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data management and archiving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marR="13017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This system collects the data from all of the wilderness weather  stations, carries out data processing and analysis and archives</a:t>
            </a:r>
            <a:r>
              <a:rPr sz="2000" spc="-2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data.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station maintenance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This system can communicate by satellite with all wilderness  weather stations to monitor the health of these systems and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provide  reports of</a:t>
            </a:r>
            <a:r>
              <a:rPr sz="2000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76845" cy="497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Additional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b="1" spc="-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Monitor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instruments, power and communication  hardware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report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faults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management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power,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ensuring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batteries are  charged whenever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environmental conditions permit  but also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generators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shut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down in potentially  damaging weather conditions,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such as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high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wind.</a:t>
            </a:r>
            <a:endParaRPr sz="2400">
              <a:latin typeface="Arial"/>
              <a:cs typeface="Arial"/>
            </a:endParaRPr>
          </a:p>
          <a:p>
            <a:pPr marL="355600" marR="1079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Support dynamic reconfiguration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parts of the  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replaced with new versions and where  backup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instruments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switched into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 event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system</a:t>
            </a:r>
            <a:r>
              <a:rPr sz="24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6670" y="6464909"/>
            <a:ext cx="14687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85" dirty="0"/>
              <a:t> </a:t>
            </a:r>
            <a:r>
              <a:rPr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620634" cy="407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304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engineers have responsibilities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profession and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society.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They should not  simply be concerned with technical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issues.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Professional societies publish codes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conduct which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out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standards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behaviour expected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their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members.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Three case studies are used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book: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 embedded insulin pump control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system for mental health care patient</a:t>
            </a:r>
            <a:r>
              <a:rPr sz="2000" spc="-2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wilderness weather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0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 structure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098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Add your own material here about how you will be  running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course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6670" y="6426809"/>
            <a:ext cx="1468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1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698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90" dirty="0"/>
              <a:t> </a:t>
            </a:r>
            <a:r>
              <a:rPr spc="-5" dirty="0"/>
              <a:t>products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7917180" cy="41344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Generic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 marL="756285" marR="93853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Stand-alone systems that are marketed and sold to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any  customer who wishes to buy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Examples – PC software such as graphics programs, project  management tools; CAD software; software for specific</a:t>
            </a:r>
            <a:r>
              <a:rPr sz="2000" spc="-2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markets  such as appointments systems for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dentists.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Customized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 marL="756285" marR="21844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that is commissioned by a specific customer to</a:t>
            </a:r>
            <a:r>
              <a:rPr sz="2000" spc="-2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meet  their own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needs.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Examples – embedded control systems, air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traffic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software,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traffic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monitoring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12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</a:t>
            </a:r>
            <a:r>
              <a:rPr spc="-4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967"/>
            <a:ext cx="8016875" cy="3067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Generic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specification of what the software should do is owned by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software developer and decisions on software change are made  by the</a:t>
            </a:r>
            <a:r>
              <a:rPr sz="20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developer.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Customized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specification of what the software should do is owned by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customer for the software and they make decisions on software  changes that are</a:t>
            </a:r>
            <a:r>
              <a:rPr sz="2000" spc="-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4843"/>
            <a:ext cx="6307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Frequently asked questions about</a:t>
            </a:r>
            <a:r>
              <a:rPr dirty="0"/>
              <a:t> software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636255"/>
          <a:ext cx="8089900" cy="451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4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Question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Answer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>
                        <a:lnSpc>
                          <a:spcPts val="1639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64769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Computer programs and associated documentation.  Software products may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developed for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particular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 may be developed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a general</a:t>
                      </a:r>
                      <a:r>
                        <a:rPr sz="1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market.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>
                        <a:lnSpc>
                          <a:spcPts val="1639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the attributes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good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6286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Good software should deliver the required functionality  and performance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should be  maintainable, dependable and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usable.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639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engineering?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6540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Software engineering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 engineering discipline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 concerned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all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aspects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software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production.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639"/>
                        </a:lnSpc>
                        <a:tabLst>
                          <a:tab pos="677545" algn="l"/>
                          <a:tab pos="1121410" algn="l"/>
                          <a:tab pos="1557655" algn="l"/>
                          <a:tab pos="272161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What	are	the	fundamental	software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engineering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activities?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Software specification, software development,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validation and software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evolution.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 marR="64769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difference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between software  engineering 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science?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63500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Computer science focuses on theory and fundamentals;  software engineering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concerned with the practicalities  of developing and delivering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useful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956">
                <a:tc>
                  <a:txBody>
                    <a:bodyPr/>
                    <a:lstStyle/>
                    <a:p>
                      <a:pPr marL="73025" marR="64769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difference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between software  engineering and system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engineering?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62865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System engineering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concerned with all aspects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computer-based systems development including  hardware, software and process engineering.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2390" algn="just">
                        <a:lnSpc>
                          <a:spcPts val="162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engineering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part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general</a:t>
                      </a:r>
                      <a:r>
                        <a:rPr sz="1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process.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6307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Frequently asked questions about</a:t>
            </a:r>
            <a:r>
              <a:rPr dirty="0"/>
              <a:t> software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728977"/>
          <a:ext cx="8229599" cy="4485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Question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Answer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 marR="63500">
                        <a:lnSpc>
                          <a:spcPts val="1680"/>
                        </a:lnSpc>
                        <a:spcBef>
                          <a:spcPts val="15"/>
                        </a:spcBef>
                        <a:tabLst>
                          <a:tab pos="653415" algn="l"/>
                          <a:tab pos="1073785" algn="l"/>
                          <a:tab pos="1487170" algn="l"/>
                          <a:tab pos="1927860" algn="l"/>
                          <a:tab pos="2942590" algn="l"/>
                        </a:tabLst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	a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	the	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ey	chall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	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ci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engineering?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Coping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increasing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diversity,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demands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reduced  delivery times and developing trustworthy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software.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 marR="64769">
                        <a:lnSpc>
                          <a:spcPts val="1680"/>
                        </a:lnSpc>
                        <a:spcBef>
                          <a:spcPts val="15"/>
                        </a:spcBef>
                        <a:tabLst>
                          <a:tab pos="726440" algn="l"/>
                          <a:tab pos="1220470" algn="l"/>
                          <a:tab pos="1704975" algn="l"/>
                          <a:tab pos="2359025" algn="l"/>
                          <a:tab pos="2744470" algn="l"/>
                        </a:tabLst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	a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	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	c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ts	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	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engineering?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86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Roughly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60%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 costs are development costs,  40% are testing costs.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custom software, evolution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costs often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exceed development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costs.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460">
                <a:tc>
                  <a:txBody>
                    <a:bodyPr/>
                    <a:lstStyle/>
                    <a:p>
                      <a:pPr marL="73025" marR="6286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best software engineering  techniques and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methods?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13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While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all software projects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 be professionally  managed and developed,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different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techniques are  appropriate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different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types of system. For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example,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 marR="64135" algn="just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games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always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 developed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using 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series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prototypes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whereas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safety critical control systems require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complete and analyzable specification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 developed. 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can’t, therefore,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say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that one method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better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than  another.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354">
                <a:tc>
                  <a:txBody>
                    <a:bodyPr/>
                    <a:lstStyle/>
                    <a:p>
                      <a:pPr marL="73025" marR="62230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differences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has the web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engineering?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86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 web has led to the availability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 services  and the possibility of developing highly distributed</a:t>
                      </a:r>
                      <a:r>
                        <a:rPr sz="1400" spc="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service-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 marR="62230" algn="just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based systems. Web-based systems development has led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important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advances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programming languages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reuse.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7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Essential attributes </a:t>
            </a:r>
            <a:r>
              <a:rPr dirty="0"/>
              <a:t>of </a:t>
            </a:r>
            <a:r>
              <a:rPr spc="-5" dirty="0"/>
              <a:t>good</a:t>
            </a:r>
            <a:r>
              <a:rPr spc="-35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1</a:t>
            </a:r>
            <a:r>
              <a:rPr spc="17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5825" y="1782775"/>
          <a:ext cx="7485380" cy="419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382">
                <a:tc gridSpan="2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2186940" algn="l"/>
                        </a:tabLst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 characteristic	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5461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Maintainability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4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4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evolve</a:t>
                      </a:r>
                      <a:r>
                        <a:rPr sz="1400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56235" marR="43815" algn="just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meet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changing needs of customers. This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critical attribute  because software change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 inevitable requirement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 changing business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environment.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39">
                <a:tc>
                  <a:txBody>
                    <a:bodyPr/>
                    <a:lstStyle/>
                    <a:p>
                      <a:pPr marL="54610" marR="34861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Dependability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 security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marR="4381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Software dependability includes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range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characteristics  including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reliability,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security and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safety.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Dependable software  should not cause physical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economic damage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event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 failure. Malicious users should not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able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1400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56235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damage the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marL="54610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Efficiency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56235" marR="44450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Software should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not make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wasteful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use 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resources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such  as memory and processor cycles. Efficiency therefore includes  responsiveness,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processing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time, memory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utilisation,</a:t>
                      </a:r>
                      <a:r>
                        <a:rPr sz="1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94">
                <a:tc>
                  <a:txBody>
                    <a:bodyPr/>
                    <a:lstStyle/>
                    <a:p>
                      <a:pPr marL="54610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Acceptability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marR="44450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Software must be acceptable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users for which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designed. This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means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 understandable, usable and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compatible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that they</a:t>
                      </a:r>
                      <a:r>
                        <a:rPr sz="1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3808</Words>
  <Application>Microsoft Office PowerPoint</Application>
  <PresentationFormat>On-screen Show (4:3)</PresentationFormat>
  <Paragraphs>375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Times New Roman</vt:lpstr>
      <vt:lpstr>Wingdings</vt:lpstr>
      <vt:lpstr>Office Theme</vt:lpstr>
      <vt:lpstr>PowerPoint Presentation</vt:lpstr>
      <vt:lpstr>Topics covered</vt:lpstr>
      <vt:lpstr>Software engineering</vt:lpstr>
      <vt:lpstr>PowerPoint Presentation</vt:lpstr>
      <vt:lpstr>Software products</vt:lpstr>
      <vt:lpstr>Product specification</vt:lpstr>
      <vt:lpstr>Frequently asked questions about software engineering</vt:lpstr>
      <vt:lpstr>Frequently asked questions about software engineering</vt:lpstr>
      <vt:lpstr>Essential attributes of good software</vt:lpstr>
      <vt:lpstr>Software engineering</vt:lpstr>
      <vt:lpstr>PowerPoint Presentation</vt:lpstr>
      <vt:lpstr>Software process activities</vt:lpstr>
      <vt:lpstr>General issues that affect most software</vt:lpstr>
      <vt:lpstr>PowerPoint Presentation</vt:lpstr>
      <vt:lpstr>Application types</vt:lpstr>
      <vt:lpstr>Application types</vt:lpstr>
      <vt:lpstr>Application types</vt:lpstr>
      <vt:lpstr>Software engineering fundamentals</vt:lpstr>
      <vt:lpstr>Software engineering and the web</vt:lpstr>
      <vt:lpstr>Web software engineering</vt:lpstr>
      <vt:lpstr>PowerPoint Presentation</vt:lpstr>
      <vt:lpstr>Key points</vt:lpstr>
      <vt:lpstr>PowerPoint Presentation</vt:lpstr>
      <vt:lpstr>PowerPoint Presentation</vt:lpstr>
      <vt:lpstr>Software engineering ethics</vt:lpstr>
      <vt:lpstr>Issues of professional responsibility</vt:lpstr>
      <vt:lpstr>Issues of professional responsibility</vt:lpstr>
      <vt:lpstr>ACM/IEEE Code of Ethics</vt:lpstr>
      <vt:lpstr>Rationale for the code of ethics</vt:lpstr>
      <vt:lpstr>The ACM/IEEE Code of Ethics</vt:lpstr>
      <vt:lpstr>Ethical principles</vt:lpstr>
      <vt:lpstr>Ethical dilemmas</vt:lpstr>
      <vt:lpstr>Case studies</vt:lpstr>
      <vt:lpstr>PowerPoint Presentation</vt:lpstr>
      <vt:lpstr>Insulin pump hardware architecture</vt:lpstr>
      <vt:lpstr>Activity model of the insulin pump</vt:lpstr>
      <vt:lpstr>Essential high-level requirements</vt:lpstr>
      <vt:lpstr>PowerPoint Presentation</vt:lpstr>
      <vt:lpstr>MHC-PMS</vt:lpstr>
      <vt:lpstr>PowerPoint Presentation</vt:lpstr>
      <vt:lpstr>The organization of the MHC-PMS</vt:lpstr>
      <vt:lpstr>MHC-PMS key features</vt:lpstr>
      <vt:lpstr>MHC-PMS concerns</vt:lpstr>
      <vt:lpstr>Wilderness weather station</vt:lpstr>
      <vt:lpstr>The weather station’s environment</vt:lpstr>
      <vt:lpstr>Weather information system</vt:lpstr>
      <vt:lpstr>PowerPoint Presentation</vt:lpstr>
      <vt:lpstr>Key points</vt:lpstr>
      <vt:lpstr>Course structure and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hosam</dc:creator>
  <cp:lastModifiedBy>hosam</cp:lastModifiedBy>
  <cp:revision>9</cp:revision>
  <dcterms:created xsi:type="dcterms:W3CDTF">2019-10-09T17:59:05Z</dcterms:created>
  <dcterms:modified xsi:type="dcterms:W3CDTF">2022-10-01T15:19:43Z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2019-10-09T00:00:00Z</vt:filetime>
  </property>
</Properties>
</file>