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E68A-ECE1-45B3-ACBE-D23A50DE910A}" type="datetimeFigureOut">
              <a:rPr lang="en-IN" smtClean="0"/>
              <a:t>24-January-2023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691-EAEF-4583-9845-C236B819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96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E68A-ECE1-45B3-ACBE-D23A50DE910A}" type="datetimeFigureOut">
              <a:rPr lang="en-IN" smtClean="0"/>
              <a:t>24-January-2023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691-EAEF-4583-9845-C236B819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38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E68A-ECE1-45B3-ACBE-D23A50DE910A}" type="datetimeFigureOut">
              <a:rPr lang="en-IN" smtClean="0"/>
              <a:t>24-January-2023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691-EAEF-4583-9845-C236B819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89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E68A-ECE1-45B3-ACBE-D23A50DE910A}" type="datetimeFigureOut">
              <a:rPr lang="en-IN" smtClean="0"/>
              <a:t>24-January-2023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691-EAEF-4583-9845-C236B819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14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E68A-ECE1-45B3-ACBE-D23A50DE910A}" type="datetimeFigureOut">
              <a:rPr lang="en-IN" smtClean="0"/>
              <a:t>24-January-2023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691-EAEF-4583-9845-C236B819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50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E68A-ECE1-45B3-ACBE-D23A50DE910A}" type="datetimeFigureOut">
              <a:rPr lang="en-IN" smtClean="0"/>
              <a:t>24-January-2023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691-EAEF-4583-9845-C236B819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33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E68A-ECE1-45B3-ACBE-D23A50DE910A}" type="datetimeFigureOut">
              <a:rPr lang="en-IN" smtClean="0"/>
              <a:t>24-January-2023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691-EAEF-4583-9845-C236B819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90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E68A-ECE1-45B3-ACBE-D23A50DE910A}" type="datetimeFigureOut">
              <a:rPr lang="en-IN" smtClean="0"/>
              <a:t>24-January-2023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691-EAEF-4583-9845-C236B819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81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E68A-ECE1-45B3-ACBE-D23A50DE910A}" type="datetimeFigureOut">
              <a:rPr lang="en-IN" smtClean="0"/>
              <a:t>24-January-2023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691-EAEF-4583-9845-C236B819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05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E68A-ECE1-45B3-ACBE-D23A50DE910A}" type="datetimeFigureOut">
              <a:rPr lang="en-IN" smtClean="0"/>
              <a:t>24-January-2023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691-EAEF-4583-9845-C236B819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27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E68A-ECE1-45B3-ACBE-D23A50DE910A}" type="datetimeFigureOut">
              <a:rPr lang="en-IN" smtClean="0"/>
              <a:t>24-January-2023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691-EAEF-4583-9845-C236B819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50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BE68A-ECE1-45B3-ACBE-D23A50DE910A}" type="datetimeFigureOut">
              <a:rPr lang="en-IN" smtClean="0"/>
              <a:t>24-January-2023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DF691-EAEF-4583-9845-C236B819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69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700" b="1" dirty="0" smtClean="0">
                <a:solidFill>
                  <a:srgbClr val="FF0000"/>
                </a:solidFill>
              </a:rPr>
              <a:t>Capstone Project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sz="67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Hotel  Booking  Analysis</a:t>
            </a:r>
            <a:endParaRPr lang="en-IN" sz="67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92727" y="4447165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IN" sz="35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</a:t>
            </a:r>
            <a:r>
              <a:rPr lang="en-IN" sz="3900" b="1" dirty="0" smtClean="0"/>
              <a:t>Mohamed </a:t>
            </a:r>
            <a:r>
              <a:rPr lang="en-IN" sz="3900" b="1" dirty="0" smtClean="0"/>
              <a:t>Anees  </a:t>
            </a:r>
          </a:p>
          <a:p>
            <a:r>
              <a:rPr lang="en-US" sz="3900" b="1" dirty="0" smtClean="0"/>
              <a:t>Tanmay    </a:t>
            </a:r>
          </a:p>
          <a:p>
            <a:r>
              <a:rPr lang="en-US" sz="3900" b="1" dirty="0" smtClean="0"/>
              <a:t>               Raghav Dadhich</a:t>
            </a:r>
            <a:endParaRPr lang="en-IN" sz="3900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8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wise Analysis</a:t>
            </a:r>
            <a:endParaRPr lang="en-IN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82" y="1493115"/>
            <a:ext cx="11679382" cy="499081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While doing hotel-wise analysis of given hotel booking dataset, we answered following questions: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(1)  Percentage of bookings in each hotels?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(2)  Which hotel makes more revenue?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(3)  Which hotel has higher lead time?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(4)  What is most preferred stay length in each hotel?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(5)  For which hotel, does people have to wait longer to get a booking confirmed?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(6)  Which hotel has higher booking cancellations rate?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(7)  Which hotel have higher and how much customer returning rate?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2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" r="6249" b="606"/>
          <a:stretch/>
        </p:blipFill>
        <p:spPr>
          <a:xfrm>
            <a:off x="-387927" y="0"/>
            <a:ext cx="1267690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7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3"/>
          <a:stretch/>
        </p:blipFill>
        <p:spPr>
          <a:xfrm>
            <a:off x="0" y="0"/>
            <a:ext cx="12192000" cy="728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channel wise Analysis</a:t>
            </a:r>
            <a:endParaRPr lang="en-IN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While doing Distribution channel wise analysis of given hotel booking dataset, we answered following questions: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00000"/>
              </a:lnSpc>
              <a:buAutoNum type="arabicParenBoth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Which is the most common channel for booking hotels?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(2)  Which channel is mostly used for early booking of hotels?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(3)  Which distribution channel brings better revenue generating deals for hotels?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70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channel wise Analysis</a:t>
            </a:r>
            <a:endParaRPr lang="en-IN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58"/>
          <a:stretch/>
        </p:blipFill>
        <p:spPr>
          <a:xfrm>
            <a:off x="1" y="1343890"/>
            <a:ext cx="12437262" cy="551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6"/>
          <a:stretch/>
        </p:blipFill>
        <p:spPr>
          <a:xfrm>
            <a:off x="0" y="609600"/>
            <a:ext cx="12192000" cy="671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2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 cancellation Analysis</a:t>
            </a:r>
            <a:endParaRPr lang="en-IN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3"/>
            <a:ext cx="10515600" cy="50707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will analyze th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possible reasons for booking cancellations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Which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significant distribution channel has highest cancellation percentage?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Longer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lead time.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Longer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time (in days) in waiting list.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Not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getting same room as reserved.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(5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Does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 getting same room as reserved effects adr?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5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6"/>
          <a:stretch/>
        </p:blipFill>
        <p:spPr>
          <a:xfrm>
            <a:off x="-1" y="-1"/>
            <a:ext cx="12524509" cy="71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7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4"/>
          <a:stretch/>
        </p:blipFill>
        <p:spPr>
          <a:xfrm>
            <a:off x="-554182" y="0"/>
            <a:ext cx="12746182" cy="696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7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Time-wise </a:t>
            </a:r>
            <a:r>
              <a:rPr lang="en-I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IN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1771"/>
            <a:ext cx="10633364" cy="4810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While doing time-wise analysis of given hotel booking dataset, we answered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1 ) What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 the most busy months for hotels?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which months hotels charges higher adr?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How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does booking numbers and adr changes within a month?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How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does bookings varies along year for different types of customers.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56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 to Discuss :</a:t>
            </a:r>
            <a:endParaRPr lang="en-IN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564" y="1437695"/>
            <a:ext cx="10515600" cy="472757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• Agenda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• Data summary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• Univariate analysis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• Hotel wise analysis • Distribution Channel wise analysis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• Booking cancellation analysis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• Time wise analysis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• Some important questions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• Correlation heat map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• Conclusion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69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5" r="-138"/>
          <a:stretch/>
        </p:blipFill>
        <p:spPr>
          <a:xfrm>
            <a:off x="-110836" y="-180112"/>
            <a:ext cx="12302836" cy="703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9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6"/>
          <a:stretch/>
        </p:blipFill>
        <p:spPr>
          <a:xfrm>
            <a:off x="-1" y="-138546"/>
            <a:ext cx="12676909" cy="699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5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2"/>
          <a:stretch/>
        </p:blipFill>
        <p:spPr>
          <a:xfrm>
            <a:off x="-180109" y="-1"/>
            <a:ext cx="12469091" cy="77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1"/>
          <a:stretch/>
        </p:blipFill>
        <p:spPr>
          <a:xfrm>
            <a:off x="-554182" y="0"/>
            <a:ext cx="12635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1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6"/>
          <a:stretch/>
        </p:blipFill>
        <p:spPr>
          <a:xfrm>
            <a:off x="-318655" y="152399"/>
            <a:ext cx="12510655" cy="655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763"/>
            <a:ext cx="10647218" cy="4819218"/>
          </a:xfrm>
        </p:spPr>
        <p:txBody>
          <a:bodyPr>
            <a:normAutofit fontScale="25000" lnSpcReduction="20000"/>
          </a:bodyPr>
          <a:lstStyle/>
          <a:p>
            <a:endParaRPr lang="en-IN" dirty="0" smtClean="0"/>
          </a:p>
          <a:p>
            <a:pPr>
              <a:lnSpc>
                <a:spcPct val="120000"/>
              </a:lnSpc>
            </a:pP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Around 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60% bookings are for City hotel and 40% bookings are for Resort hotel, therefore City Hotel is busier than Resort hotel. Also the overall </a:t>
            </a: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adr of 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City hotel is slightly higher than Resort hotel.</a:t>
            </a:r>
          </a:p>
          <a:p>
            <a:pPr>
              <a:lnSpc>
                <a:spcPct val="120000"/>
              </a:lnSpc>
            </a:pP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Mostly 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guests stay for less than 5 days in hotel and for longer stays Resort hotel is preferred.</a:t>
            </a:r>
          </a:p>
          <a:p>
            <a:pPr>
              <a:lnSpc>
                <a:spcPct val="120000"/>
              </a:lnSpc>
            </a:pP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Both 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hotels have significantly higher booking cancellation rates and very few guests less than 3 % return for another booking in City hotel. 5% guests return for stay in Resort hotel.</a:t>
            </a:r>
          </a:p>
          <a:p>
            <a:pPr>
              <a:lnSpc>
                <a:spcPct val="120000"/>
              </a:lnSpc>
            </a:pP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of the guests came from </a:t>
            </a: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countries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, with most no. of guest coming from Portugal.</a:t>
            </a:r>
          </a:p>
          <a:p>
            <a:pPr>
              <a:lnSpc>
                <a:spcPct val="120000"/>
              </a:lnSpc>
            </a:pP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Guests 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use different channels for making bookings out of which most preferred way is TA/TO.</a:t>
            </a:r>
          </a:p>
          <a:p>
            <a:pPr>
              <a:lnSpc>
                <a:spcPct val="120000"/>
              </a:lnSpc>
            </a:pP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hotels higher </a:t>
            </a: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adr deals 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come via GDS channel, so hotels should increase their popularity on this channel.</a:t>
            </a:r>
          </a:p>
          <a:p>
            <a:pPr>
              <a:lnSpc>
                <a:spcPct val="120000"/>
              </a:lnSpc>
            </a:pP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Almost 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30% of bookings via TA/TO are cancelled.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6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en-IN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(contd</a:t>
            </a:r>
            <a:r>
              <a:rPr lang="en-IN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140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getting same room as reserved, longer lead time and waiting time do not affect cancellation of bookings. Although different room allotment do lowers the adr.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July-August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the most busier and profitable months for both of hotels. 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Within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month, adr gradually increases as month ends, with small sudden rise on weekends.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Couples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the most common guests for hotels, hence hotels can plan services according to couples needs to increase revenue.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number of people in guests results in more number of special requests.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Bookings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made via complementary market segment and adults have on average high no. of special request.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customers, generally the longer stays (more than 15 days) can result in better deals in terms of low adr.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04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08765" y="2798618"/>
            <a:ext cx="3745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400" b="1" dirty="0">
                <a:solidFill>
                  <a:srgbClr val="CC0000"/>
                </a:solidFill>
                <a:latin typeface="Arial" panose="020B0604020202020204" pitchFamily="34" charset="0"/>
              </a:rPr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8152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IN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936" y="1579851"/>
            <a:ext cx="11132127" cy="480709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discuss the analysis of given hotel bookings data set from 2015-2017. 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We’ll be doing analysis of given data set in following ways 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• Univariate analysis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• Hotel wise analysis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• Distribution Channel wise analysis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• Booking cancellation analysis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• Time wise analysis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doing this we’ll try to find out key factors driving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hotel bookings trends.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1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5" y="33741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Summary </a:t>
            </a:r>
            <a:endParaRPr lang="en-IN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580"/>
            <a:ext cx="10515600" cy="45992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Given data set has different columns of variables crucial for hotel bookings. Some of them are: </a:t>
            </a:r>
          </a:p>
          <a:p>
            <a:pPr>
              <a:lnSpc>
                <a:spcPct val="100000"/>
              </a:lnSpc>
            </a:pP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The category of hotels, which are resort hotel and city hotel. </a:t>
            </a:r>
          </a:p>
          <a:p>
            <a:pPr>
              <a:lnSpc>
                <a:spcPct val="100000"/>
              </a:lnSpc>
            </a:pP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is_cancelled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: The value of column show the cancellation type. If the booking was cancelled or not. Values[0,1], where 0 indicates not cancelled.</a:t>
            </a:r>
          </a:p>
          <a:p>
            <a:pPr>
              <a:lnSpc>
                <a:spcPct val="100000"/>
              </a:lnSpc>
            </a:pP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lead_time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: The time between reservation and actual arrival. </a:t>
            </a:r>
          </a:p>
          <a:p>
            <a:pPr>
              <a:lnSpc>
                <a:spcPct val="100000"/>
              </a:lnSpc>
            </a:pP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stayed_in_weekend_nights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The number of weekend nights stay per reservation.</a:t>
            </a:r>
          </a:p>
          <a:p>
            <a:pPr>
              <a:lnSpc>
                <a:spcPct val="100000"/>
              </a:lnSpc>
            </a:pP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stayed_in_weekday_nights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The number of weekday nights stay per reservation. </a:t>
            </a:r>
          </a:p>
          <a:p>
            <a:pPr>
              <a:lnSpc>
                <a:spcPct val="100000"/>
              </a:lnSpc>
            </a:pP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Meal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Meal preferences per reservation.[BB,FB,HB,SC,Undefined] </a:t>
            </a:r>
          </a:p>
          <a:p>
            <a:pPr>
              <a:lnSpc>
                <a:spcPct val="100000"/>
              </a:lnSpc>
            </a:pP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: The original country of guest.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73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Summary</a:t>
            </a:r>
            <a:r>
              <a:rPr lang="en-IN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(contd..)</a:t>
            </a:r>
            <a:endParaRPr lang="en-IN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market_segment</a:t>
            </a:r>
            <a:r>
              <a:rPr lang="en-US" dirty="0" smtClean="0"/>
              <a:t>: This column show how reservation was made and what is the purpose of reservation. E.g., corporate means corporate trip, TA for travel agency.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distribution_channel</a:t>
            </a:r>
            <a:r>
              <a:rPr lang="en-US" dirty="0" smtClean="0"/>
              <a:t>: The medium through booking was made.[Direct,Corporate,TA/TO,undefined,GDS.]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Is_repeated_guest</a:t>
            </a:r>
            <a:r>
              <a:rPr lang="en-US" dirty="0" smtClean="0"/>
              <a:t>: Shows if the guest is who has arrived earlier or not. Values[0,1]--&gt;0 indicates no and 1 indicated yes person is repeated guest.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days_in_waiting_list</a:t>
            </a:r>
            <a:r>
              <a:rPr lang="en-US" dirty="0" smtClean="0"/>
              <a:t>: Number of days between actual booking and transact.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customer_type</a:t>
            </a:r>
            <a:r>
              <a:rPr lang="en-US" dirty="0" smtClean="0"/>
              <a:t>: Type of customers( Transient, group, etc.)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42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5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Summary</a:t>
            </a:r>
            <a:endParaRPr lang="en-IN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" t="18858" r="-1074" b="-11144"/>
          <a:stretch/>
        </p:blipFill>
        <p:spPr>
          <a:xfrm>
            <a:off x="291428" y="1156779"/>
            <a:ext cx="12343918" cy="6407803"/>
          </a:xfrm>
        </p:spPr>
      </p:pic>
    </p:spTree>
    <p:extLst>
      <p:ext uri="{BB962C8B-B14F-4D97-AF65-F5344CB8AC3E}">
        <p14:creationId xmlns:p14="http://schemas.microsoft.com/office/powerpoint/2010/main" val="18036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 Analysis</a:t>
            </a:r>
            <a:endParaRPr lang="en-IN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037" y="1497157"/>
            <a:ext cx="10515600" cy="483437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While doing univariate analysis of given hotel booking dataset, we answered following questions: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(1)  Which agent made most of bookings?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(2)  Which room type is in most demand and which room type generates highest adr?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(3)  From which country most of the customers are coming?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(4)  What is the most preferred meal by customers?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1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6"/>
          <a:stretch/>
        </p:blipFill>
        <p:spPr>
          <a:xfrm>
            <a:off x="775855" y="365124"/>
            <a:ext cx="10656000" cy="594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5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3"/>
          <a:stretch/>
        </p:blipFill>
        <p:spPr>
          <a:xfrm>
            <a:off x="96982" y="401781"/>
            <a:ext cx="12192002" cy="628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1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992</Words>
  <Application>Microsoft Office PowerPoint</Application>
  <PresentationFormat>Widescreen</PresentationFormat>
  <Paragraphs>95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Capstone Project  Hotel  Booking  Analysis</vt:lpstr>
      <vt:lpstr>Points to Discuss :</vt:lpstr>
      <vt:lpstr>Agenda</vt:lpstr>
      <vt:lpstr>Data Summary </vt:lpstr>
      <vt:lpstr>Data Summary(contd..)</vt:lpstr>
      <vt:lpstr>Data Summary</vt:lpstr>
      <vt:lpstr>Univariate Analysis</vt:lpstr>
      <vt:lpstr>PowerPoint Presentation</vt:lpstr>
      <vt:lpstr>PowerPoint Presentation</vt:lpstr>
      <vt:lpstr>Hotel wise Analysis</vt:lpstr>
      <vt:lpstr>PowerPoint Presentation</vt:lpstr>
      <vt:lpstr>PowerPoint Presentation</vt:lpstr>
      <vt:lpstr>Distribution channel wise Analysis</vt:lpstr>
      <vt:lpstr>Distribution channel wise Analysis</vt:lpstr>
      <vt:lpstr>PowerPoint Presentation</vt:lpstr>
      <vt:lpstr>Booking cancellation Analysis</vt:lpstr>
      <vt:lpstr>PowerPoint Presentation</vt:lpstr>
      <vt:lpstr>PowerPoint Presentation</vt:lpstr>
      <vt:lpstr>Time-wise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Conclusion(contd..)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Hotel  Booking  Analysis</dc:title>
  <dc:creator>SAJ-NEW-PC</dc:creator>
  <cp:lastModifiedBy>SAJ-NEW-PC</cp:lastModifiedBy>
  <cp:revision>13</cp:revision>
  <dcterms:created xsi:type="dcterms:W3CDTF">2023-01-22T22:11:10Z</dcterms:created>
  <dcterms:modified xsi:type="dcterms:W3CDTF">2023-01-23T21:36:52Z</dcterms:modified>
</cp:coreProperties>
</file>