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20"/>
  </p:notesMasterIdLst>
  <p:handoutMasterIdLst>
    <p:handoutMasterId r:id="rId21"/>
  </p:handoutMasterIdLst>
  <p:sldIdLst>
    <p:sldId id="289" r:id="rId5"/>
    <p:sldId id="288" r:id="rId6"/>
    <p:sldId id="276" r:id="rId7"/>
    <p:sldId id="283" r:id="rId8"/>
    <p:sldId id="261" r:id="rId9"/>
    <p:sldId id="290" r:id="rId10"/>
    <p:sldId id="291" r:id="rId11"/>
    <p:sldId id="264" r:id="rId12"/>
    <p:sldId id="257" r:id="rId13"/>
    <p:sldId id="294" r:id="rId14"/>
    <p:sldId id="292" r:id="rId15"/>
    <p:sldId id="295" r:id="rId16"/>
    <p:sldId id="293" r:id="rId17"/>
    <p:sldId id="266" r:id="rId18"/>
    <p:sldId id="26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94" autoAdjust="0"/>
  </p:normalViewPr>
  <p:slideViewPr>
    <p:cSldViewPr snapToGrid="0">
      <p:cViewPr varScale="1">
        <p:scale>
          <a:sx n="68" d="100"/>
          <a:sy n="68" d="100"/>
        </p:scale>
        <p:origin x="816"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5/1/2024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6356-3B28-4AAF-8099-7941810E2475}" type="datetimeFigureOut">
              <a:rPr lang="en-US" smtClean="0"/>
              <a:t>5/1/2024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DA344-5FA2-43F7-9D95-CA56C82B080A}" type="slidenum">
              <a:rPr lang="en-US" smtClean="0"/>
              <a:t>‹#›</a:t>
            </a:fld>
            <a:endParaRPr lang="en-US"/>
          </a:p>
        </p:txBody>
      </p:sp>
    </p:spTree>
    <p:extLst>
      <p:ext uri="{BB962C8B-B14F-4D97-AF65-F5344CB8AC3E}">
        <p14:creationId xmlns:p14="http://schemas.microsoft.com/office/powerpoint/2010/main" val="12557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a:t>
            </a:fld>
            <a:endParaRPr lang="en-US"/>
          </a:p>
        </p:txBody>
      </p:sp>
    </p:spTree>
    <p:extLst>
      <p:ext uri="{BB962C8B-B14F-4D97-AF65-F5344CB8AC3E}">
        <p14:creationId xmlns:p14="http://schemas.microsoft.com/office/powerpoint/2010/main" val="695444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10</a:t>
            </a:fld>
            <a:endParaRPr lang="en-US"/>
          </a:p>
        </p:txBody>
      </p:sp>
    </p:spTree>
    <p:extLst>
      <p:ext uri="{BB962C8B-B14F-4D97-AF65-F5344CB8AC3E}">
        <p14:creationId xmlns:p14="http://schemas.microsoft.com/office/powerpoint/2010/main" val="2299647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11</a:t>
            </a:fld>
            <a:endParaRPr lang="en-US"/>
          </a:p>
        </p:txBody>
      </p:sp>
    </p:spTree>
    <p:extLst>
      <p:ext uri="{BB962C8B-B14F-4D97-AF65-F5344CB8AC3E}">
        <p14:creationId xmlns:p14="http://schemas.microsoft.com/office/powerpoint/2010/main" val="3973235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12</a:t>
            </a:fld>
            <a:endParaRPr lang="en-US"/>
          </a:p>
        </p:txBody>
      </p:sp>
    </p:spTree>
    <p:extLst>
      <p:ext uri="{BB962C8B-B14F-4D97-AF65-F5344CB8AC3E}">
        <p14:creationId xmlns:p14="http://schemas.microsoft.com/office/powerpoint/2010/main" val="1936584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13</a:t>
            </a:fld>
            <a:endParaRPr lang="en-US"/>
          </a:p>
        </p:txBody>
      </p:sp>
    </p:spTree>
    <p:extLst>
      <p:ext uri="{BB962C8B-B14F-4D97-AF65-F5344CB8AC3E}">
        <p14:creationId xmlns:p14="http://schemas.microsoft.com/office/powerpoint/2010/main" val="5727815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14</a:t>
            </a:fld>
            <a:endParaRPr lang="en-US"/>
          </a:p>
        </p:txBody>
      </p:sp>
    </p:spTree>
    <p:extLst>
      <p:ext uri="{BB962C8B-B14F-4D97-AF65-F5344CB8AC3E}">
        <p14:creationId xmlns:p14="http://schemas.microsoft.com/office/powerpoint/2010/main" val="2729973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15</a:t>
            </a:fld>
            <a:endParaRPr lang="en-US"/>
          </a:p>
        </p:txBody>
      </p:sp>
    </p:spTree>
    <p:extLst>
      <p:ext uri="{BB962C8B-B14F-4D97-AF65-F5344CB8AC3E}">
        <p14:creationId xmlns:p14="http://schemas.microsoft.com/office/powerpoint/2010/main" val="2974415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2</a:t>
            </a:fld>
            <a:endParaRPr lang="en-US"/>
          </a:p>
        </p:txBody>
      </p:sp>
    </p:spTree>
    <p:extLst>
      <p:ext uri="{BB962C8B-B14F-4D97-AF65-F5344CB8AC3E}">
        <p14:creationId xmlns:p14="http://schemas.microsoft.com/office/powerpoint/2010/main" val="3727634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3</a:t>
            </a:fld>
            <a:endParaRPr lang="en-US"/>
          </a:p>
        </p:txBody>
      </p:sp>
    </p:spTree>
    <p:extLst>
      <p:ext uri="{BB962C8B-B14F-4D97-AF65-F5344CB8AC3E}">
        <p14:creationId xmlns:p14="http://schemas.microsoft.com/office/powerpoint/2010/main" val="1233045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4</a:t>
            </a:fld>
            <a:endParaRPr lang="en-US"/>
          </a:p>
        </p:txBody>
      </p:sp>
    </p:spTree>
    <p:extLst>
      <p:ext uri="{BB962C8B-B14F-4D97-AF65-F5344CB8AC3E}">
        <p14:creationId xmlns:p14="http://schemas.microsoft.com/office/powerpoint/2010/main" val="465852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5</a:t>
            </a:fld>
            <a:endParaRPr lang="en-US"/>
          </a:p>
        </p:txBody>
      </p:sp>
    </p:spTree>
    <p:extLst>
      <p:ext uri="{BB962C8B-B14F-4D97-AF65-F5344CB8AC3E}">
        <p14:creationId xmlns:p14="http://schemas.microsoft.com/office/powerpoint/2010/main" val="3988440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6</a:t>
            </a:fld>
            <a:endParaRPr lang="en-US"/>
          </a:p>
        </p:txBody>
      </p:sp>
    </p:spTree>
    <p:extLst>
      <p:ext uri="{BB962C8B-B14F-4D97-AF65-F5344CB8AC3E}">
        <p14:creationId xmlns:p14="http://schemas.microsoft.com/office/powerpoint/2010/main" val="2270475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7</a:t>
            </a:fld>
            <a:endParaRPr lang="en-US"/>
          </a:p>
        </p:txBody>
      </p:sp>
    </p:spTree>
    <p:extLst>
      <p:ext uri="{BB962C8B-B14F-4D97-AF65-F5344CB8AC3E}">
        <p14:creationId xmlns:p14="http://schemas.microsoft.com/office/powerpoint/2010/main" val="817324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8</a:t>
            </a:fld>
            <a:endParaRPr lang="en-US"/>
          </a:p>
        </p:txBody>
      </p:sp>
    </p:spTree>
    <p:extLst>
      <p:ext uri="{BB962C8B-B14F-4D97-AF65-F5344CB8AC3E}">
        <p14:creationId xmlns:p14="http://schemas.microsoft.com/office/powerpoint/2010/main" val="1495799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9</a:t>
            </a:fld>
            <a:endParaRPr lang="en-US"/>
          </a:p>
        </p:txBody>
      </p:sp>
    </p:spTree>
    <p:extLst>
      <p:ext uri="{BB962C8B-B14F-4D97-AF65-F5344CB8AC3E}">
        <p14:creationId xmlns:p14="http://schemas.microsoft.com/office/powerpoint/2010/main" val="744047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D6D8061D-18C3-4F4F-85EF-561633F58754}" type="datetimeFigureOut">
              <a:rPr lang="en-US" smtClean="0"/>
              <a:t>5/1/2024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41156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D6D8061D-18C3-4F4F-85EF-561633F58754}" type="datetimeFigureOut">
              <a:rPr lang="en-US" smtClean="0"/>
              <a:t>5/1/2024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6189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D6D8061D-18C3-4F4F-85EF-561633F58754}" type="datetimeFigureOut">
              <a:rPr lang="en-US" smtClean="0"/>
              <a:t>5/1/2024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722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4AAEB19-4B49-2801-9B15-7682CDF04C04}"/>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23C3EC-28B3-4644-8BE5-3288734B463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857468" y="486137"/>
            <a:ext cx="5427584" cy="3599727"/>
          </a:xfrm>
        </p:spPr>
        <p:txBody>
          <a:bodyPr anchor="b" anchorCtr="0">
            <a:noAutofit/>
          </a:bodyPr>
          <a:lstStyle>
            <a:lvl1pPr algn="l">
              <a:defRPr sz="4400" cap="all" baseline="0">
                <a:solidFill>
                  <a:schemeClr val="accent1"/>
                </a:solidFill>
              </a:defRPr>
            </a:lvl1pPr>
          </a:lstStyle>
          <a:p>
            <a:r>
              <a:rPr lang="en-US" dirty="0"/>
              <a:t>Click to add title</a:t>
            </a:r>
          </a:p>
        </p:txBody>
      </p:sp>
      <p:sp>
        <p:nvSpPr>
          <p:cNvPr id="13" name="Picture Placeholder 12">
            <a:extLst>
              <a:ext uri="{FF2B5EF4-FFF2-40B4-BE49-F238E27FC236}">
                <a16:creationId xmlns:a16="http://schemas.microsoft.com/office/drawing/2014/main" id="{B64FCBF4-90E6-FFAA-143D-3A01CE52569B}"/>
              </a:ext>
            </a:extLst>
          </p:cNvPr>
          <p:cNvSpPr>
            <a:spLocks noGrp="1"/>
          </p:cNvSpPr>
          <p:nvPr>
            <p:ph type="pic" sz="quarter" idx="10"/>
          </p:nvPr>
        </p:nvSpPr>
        <p:spPr>
          <a:xfrm>
            <a:off x="5624774" y="-6713"/>
            <a:ext cx="6578801" cy="6894576"/>
          </a:xfrm>
          <a:custGeom>
            <a:avLst/>
            <a:gdLst>
              <a:gd name="connsiteX0" fmla="*/ 0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0 w 6613525"/>
              <a:gd name="connsiteY4" fmla="*/ 0 h 6858000"/>
              <a:gd name="connsiteX0" fmla="*/ 1875099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1875099 w 6613525"/>
              <a:gd name="connsiteY4" fmla="*/ 0 h 6858000"/>
              <a:gd name="connsiteX0" fmla="*/ 1840375 w 6578801"/>
              <a:gd name="connsiteY0" fmla="*/ 0 h 6869575"/>
              <a:gd name="connsiteX1" fmla="*/ 6578801 w 6578801"/>
              <a:gd name="connsiteY1" fmla="*/ 0 h 6869575"/>
              <a:gd name="connsiteX2" fmla="*/ 6578801 w 6578801"/>
              <a:gd name="connsiteY2" fmla="*/ 6858000 h 6869575"/>
              <a:gd name="connsiteX3" fmla="*/ 0 w 6578801"/>
              <a:gd name="connsiteY3" fmla="*/ 6869575 h 6869575"/>
              <a:gd name="connsiteX4" fmla="*/ 1840375 w 6578801"/>
              <a:gd name="connsiteY4" fmla="*/ 0 h 686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8801" h="6869575">
                <a:moveTo>
                  <a:pt x="1840375" y="0"/>
                </a:moveTo>
                <a:lnTo>
                  <a:pt x="6578801" y="0"/>
                </a:lnTo>
                <a:lnTo>
                  <a:pt x="6578801" y="6858000"/>
                </a:lnTo>
                <a:lnTo>
                  <a:pt x="0" y="6869575"/>
                </a:lnTo>
                <a:lnTo>
                  <a:pt x="1840375"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1007240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E1BBEEFE-AE8A-8083-54B6-DBE9BC0E9F10}"/>
              </a:ext>
              <a:ext uri="{C183D7F6-B498-43B3-948B-1728B52AA6E4}">
                <adec:decorative xmlns:adec="http://schemas.microsoft.com/office/drawing/2017/decorative" val="1"/>
              </a:ext>
            </a:extLst>
          </p:cNvPr>
          <p:cNvSpPr/>
          <p:nvPr userDrawn="1"/>
        </p:nvSpPr>
        <p:spPr>
          <a:xfrm>
            <a:off x="-42863" y="0"/>
            <a:ext cx="4658392" cy="6858000"/>
          </a:xfrm>
          <a:custGeom>
            <a:avLst/>
            <a:gdLst>
              <a:gd name="connsiteX0" fmla="*/ 0 w 4658392"/>
              <a:gd name="connsiteY0" fmla="*/ 0 h 6858000"/>
              <a:gd name="connsiteX1" fmla="*/ 4658392 w 4658392"/>
              <a:gd name="connsiteY1" fmla="*/ 0 h 6858000"/>
              <a:gd name="connsiteX2" fmla="*/ 2820797 w 4658392"/>
              <a:gd name="connsiteY2" fmla="*/ 6858000 h 6858000"/>
              <a:gd name="connsiteX3" fmla="*/ 0 w 4658392"/>
              <a:gd name="connsiteY3" fmla="*/ 6858000 h 6858000"/>
              <a:gd name="connsiteX4" fmla="*/ 0 w 465839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8392" h="6858000">
                <a:moveTo>
                  <a:pt x="0" y="0"/>
                </a:moveTo>
                <a:lnTo>
                  <a:pt x="4658392" y="0"/>
                </a:lnTo>
                <a:lnTo>
                  <a:pt x="2820797" y="6858000"/>
                </a:lnTo>
                <a:lnTo>
                  <a:pt x="0" y="6858000"/>
                </a:lnTo>
                <a:lnTo>
                  <a:pt x="0" y="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E64FF31D-04D7-B1F4-53B1-AA4170602E03}"/>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9F040EF-92FF-AEA1-BBA6-A4B739E11945}"/>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CA59A84-C321-FDF9-555F-1FB322EBBC7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509286"/>
            <a:ext cx="3200400" cy="5617193"/>
          </a:xfrm>
        </p:spPr>
        <p:txBody>
          <a:bodyPr>
            <a:noAutofit/>
          </a:body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023412" y="509286"/>
            <a:ext cx="4328932" cy="5617194"/>
          </a:xfrm>
        </p:spPr>
        <p:txBody>
          <a:bodyPr anchor="ctr" anchorCtr="0">
            <a:normAutofit/>
          </a:bodyPr>
          <a:lstStyle>
            <a:lvl1pPr marL="0" indent="0">
              <a:lnSpc>
                <a:spcPct val="150000"/>
              </a:lnSpc>
              <a:spcBef>
                <a:spcPts val="1000"/>
              </a:spcBef>
              <a:buNone/>
              <a:defRPr sz="1800"/>
            </a:lvl1pPr>
            <a:lvl2pPr marL="457200" indent="0">
              <a:lnSpc>
                <a:spcPct val="150000"/>
              </a:lnSpc>
              <a:spcBef>
                <a:spcPts val="1000"/>
              </a:spcBef>
              <a:buNone/>
              <a:defRPr sz="1600"/>
            </a:lvl2pPr>
            <a:lvl3pPr marL="914400" indent="0">
              <a:lnSpc>
                <a:spcPct val="150000"/>
              </a:lnSpc>
              <a:spcBef>
                <a:spcPts val="1000"/>
              </a:spcBef>
              <a:buNone/>
              <a:defRPr sz="1400"/>
            </a:lvl3pPr>
            <a:lvl4pPr marL="1371600" indent="0">
              <a:lnSpc>
                <a:spcPct val="150000"/>
              </a:lnSpc>
              <a:spcBef>
                <a:spcPts val="1000"/>
              </a:spcBef>
              <a:buNone/>
              <a:defRPr sz="1200"/>
            </a:lvl4pPr>
            <a:lvl5pPr marL="1828800" indent="0">
              <a:lnSpc>
                <a:spcPct val="150000"/>
              </a:lnSpc>
              <a:spcBef>
                <a:spcPts val="1000"/>
              </a:spcBef>
              <a:buNone/>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3">
            <a:extLst>
              <a:ext uri="{FF2B5EF4-FFF2-40B4-BE49-F238E27FC236}">
                <a16:creationId xmlns:a16="http://schemas.microsoft.com/office/drawing/2014/main" id="{760CD5A6-A0E4-A658-65B1-0D6C0533166A}"/>
              </a:ext>
            </a:extLst>
          </p:cNvPr>
          <p:cNvSpPr>
            <a:spLocks noGrp="1"/>
          </p:cNvSpPr>
          <p:nvPr>
            <p:ph type="pic" sz="quarter" idx="13"/>
          </p:nvPr>
        </p:nvSpPr>
        <p:spPr>
          <a:xfrm>
            <a:off x="9548813" y="-22860"/>
            <a:ext cx="265176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5/1/2024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25005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picture">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6EC6AF9-CC07-5258-9160-8C6391530C61}"/>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5BC6DCCE-3025-75FB-9405-8D51DCD63D67}"/>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516CCC3-736F-49AC-F079-9A090DAA816E}"/>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3BF578A-ADDB-6713-E5AD-0FF27EDC2E5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1524000" y="743671"/>
            <a:ext cx="9144000" cy="3361254"/>
          </a:xfrm>
        </p:spPr>
        <p:txBody>
          <a:bodyPr anchor="b">
            <a:noAutofit/>
          </a:bodyPr>
          <a:lstStyle>
            <a:lvl1pPr algn="ctr">
              <a:defRPr sz="4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7620" y="4766434"/>
            <a:ext cx="12207240" cy="2121408"/>
          </a:xfrm>
        </p:spPr>
        <p:txBody>
          <a:bodyPr>
            <a:no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4056528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3CF0EA4-D201-44E7-3558-D05CB4233ECE}"/>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A643EA3-ACAA-539C-A041-266A895A2B1C}"/>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81E18B-2347-8DB6-2A7F-3EAC100A412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215072" y="528320"/>
            <a:ext cx="5028566" cy="3354992"/>
          </a:xfrm>
        </p:spPr>
        <p:txBody>
          <a:bodyPr anchor="b">
            <a:noAutofit/>
          </a:bodyPr>
          <a:lstStyle>
            <a:lvl1pPr algn="l">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215072" y="4027992"/>
            <a:ext cx="5028565" cy="1894972"/>
          </a:xfrm>
        </p:spPr>
        <p:txBody>
          <a:bodyPr>
            <a:noAutofit/>
          </a:bodyPr>
          <a:lstStyle>
            <a:lvl1pPr marL="0" indent="0" algn="l">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7257326" y="-11576"/>
            <a:ext cx="4946249" cy="6903720"/>
          </a:xfrm>
          <a:custGeom>
            <a:avLst/>
            <a:gdLst>
              <a:gd name="connsiteX0" fmla="*/ 0 w 4977139"/>
              <a:gd name="connsiteY0" fmla="*/ 0 h 6858000"/>
              <a:gd name="connsiteX1" fmla="*/ 4977139 w 4977139"/>
              <a:gd name="connsiteY1" fmla="*/ 0 h 6858000"/>
              <a:gd name="connsiteX2" fmla="*/ 4977139 w 4977139"/>
              <a:gd name="connsiteY2" fmla="*/ 6858000 h 6858000"/>
              <a:gd name="connsiteX3" fmla="*/ 0 w 4977139"/>
              <a:gd name="connsiteY3" fmla="*/ 6858000 h 6858000"/>
              <a:gd name="connsiteX4" fmla="*/ 0 w 4977139"/>
              <a:gd name="connsiteY4" fmla="*/ 0 h 6858000"/>
              <a:gd name="connsiteX0" fmla="*/ 0 w 4977139"/>
              <a:gd name="connsiteY0" fmla="*/ 0 h 6892724"/>
              <a:gd name="connsiteX1" fmla="*/ 4977139 w 4977139"/>
              <a:gd name="connsiteY1" fmla="*/ 0 h 6892724"/>
              <a:gd name="connsiteX2" fmla="*/ 4977139 w 4977139"/>
              <a:gd name="connsiteY2" fmla="*/ 6858000 h 6892724"/>
              <a:gd name="connsiteX3" fmla="*/ 1863524 w 4977139"/>
              <a:gd name="connsiteY3" fmla="*/ 6892724 h 6892724"/>
              <a:gd name="connsiteX4" fmla="*/ 0 w 4977139"/>
              <a:gd name="connsiteY4" fmla="*/ 0 h 6892724"/>
              <a:gd name="connsiteX0" fmla="*/ 0 w 4977139"/>
              <a:gd name="connsiteY0" fmla="*/ 0 h 6892724"/>
              <a:gd name="connsiteX1" fmla="*/ 4977139 w 4977139"/>
              <a:gd name="connsiteY1" fmla="*/ 0 h 6892724"/>
              <a:gd name="connsiteX2" fmla="*/ 4977139 w 4977139"/>
              <a:gd name="connsiteY2" fmla="*/ 6892724 h 6892724"/>
              <a:gd name="connsiteX3" fmla="*/ 1863524 w 4977139"/>
              <a:gd name="connsiteY3" fmla="*/ 6892724 h 6892724"/>
              <a:gd name="connsiteX4" fmla="*/ 0 w 4977139"/>
              <a:gd name="connsiteY4" fmla="*/ 0 h 6892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7139" h="6892724">
                <a:moveTo>
                  <a:pt x="0" y="0"/>
                </a:moveTo>
                <a:lnTo>
                  <a:pt x="4977139" y="0"/>
                </a:lnTo>
                <a:lnTo>
                  <a:pt x="4977139" y="6892724"/>
                </a:lnTo>
                <a:lnTo>
                  <a:pt x="1863524" y="6892724"/>
                </a:lnTo>
                <a:lnTo>
                  <a:pt x="0"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260937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6CBD635-4863-B127-5668-D2C7DA8CDE92}"/>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629720-DD91-8012-686D-AABA439870ED}"/>
              </a:ext>
              <a:ext uri="{C183D7F6-B498-43B3-948B-1728B52AA6E4}">
                <adec:decorative xmlns:adec="http://schemas.microsoft.com/office/drawing/2017/decorative" val="1"/>
              </a:ext>
            </a:extLst>
          </p:cNvPr>
          <p:cNvCxnSpPr>
            <a:cxnSpLocks/>
          </p:cNvCxnSpPr>
          <p:nvPr userDrawn="1"/>
        </p:nvCxnSpPr>
        <p:spPr>
          <a:xfrm flipH="1">
            <a:off x="10911820" y="0"/>
            <a:ext cx="913577" cy="68580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3970117" y="185195"/>
            <a:ext cx="6930838" cy="1505493"/>
          </a:xfrm>
        </p:spPr>
        <p:txBody>
          <a:bodyPr anchor="b" anchorCtr="0">
            <a:no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1FB27827-7491-B1C2-D9C5-975A9FF66EC1}"/>
              </a:ext>
            </a:extLst>
          </p:cNvPr>
          <p:cNvSpPr>
            <a:spLocks noGrp="1"/>
          </p:cNvSpPr>
          <p:nvPr>
            <p:ph type="pic" sz="quarter" idx="10"/>
          </p:nvPr>
        </p:nvSpPr>
        <p:spPr>
          <a:xfrm>
            <a:off x="-18788" y="-22860"/>
            <a:ext cx="329184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11" name="Content Placeholder 3">
            <a:extLst>
              <a:ext uri="{FF2B5EF4-FFF2-40B4-BE49-F238E27FC236}">
                <a16:creationId xmlns:a16="http://schemas.microsoft.com/office/drawing/2014/main" id="{7D4D4555-A25D-09B6-36AF-5977189F2DDE}"/>
              </a:ext>
            </a:extLst>
          </p:cNvPr>
          <p:cNvSpPr>
            <a:spLocks noGrp="1"/>
          </p:cNvSpPr>
          <p:nvPr>
            <p:ph sz="half" idx="2" hasCustomPrompt="1"/>
          </p:nvPr>
        </p:nvSpPr>
        <p:spPr>
          <a:xfrm>
            <a:off x="3970116" y="2022395"/>
            <a:ext cx="6941703" cy="4297680"/>
          </a:xfrm>
        </p:spPr>
        <p:txBody>
          <a:bodyPr>
            <a:normAutofit/>
          </a:bodyPr>
          <a:lstStyle>
            <a:lvl1pPr marL="228600" indent="-228600">
              <a:spcBef>
                <a:spcPts val="1000"/>
              </a:spcBef>
              <a:spcAft>
                <a:spcPts val="1500"/>
              </a:spcAft>
              <a:buFont typeface="Arial" panose="020B0604020202020204" pitchFamily="34" charset="0"/>
              <a:buChar char="•"/>
              <a:defRPr sz="1800"/>
            </a:lvl1pPr>
            <a:lvl2pPr>
              <a:spcBef>
                <a:spcPts val="1000"/>
              </a:spcBef>
              <a:spcAft>
                <a:spcPts val="1500"/>
              </a:spcAft>
              <a:defRPr sz="1800"/>
            </a:lvl2pPr>
            <a:lvl3pPr>
              <a:spcBef>
                <a:spcPts val="1000"/>
              </a:spcBef>
              <a:spcAft>
                <a:spcPts val="1500"/>
              </a:spcAft>
              <a:defRPr sz="1800"/>
            </a:lvl3pPr>
            <a:lvl4pPr>
              <a:spcBef>
                <a:spcPts val="1000"/>
              </a:spcBef>
              <a:spcAft>
                <a:spcPts val="1500"/>
              </a:spcAft>
              <a:defRPr sz="1800"/>
            </a:lvl4pPr>
            <a:lvl5pPr>
              <a:spcBef>
                <a:spcPts val="1000"/>
              </a:spcBef>
              <a:spcAft>
                <a:spcPts val="1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2374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7" name="Freeform 10">
            <a:extLst>
              <a:ext uri="{FF2B5EF4-FFF2-40B4-BE49-F238E27FC236}">
                <a16:creationId xmlns:a16="http://schemas.microsoft.com/office/drawing/2014/main" id="{C4293765-78A6-5206-26C2-E8817B2834F6}"/>
              </a:ext>
              <a:ext uri="{C183D7F6-B498-43B3-948B-1728B52AA6E4}">
                <adec:decorative xmlns:adec="http://schemas.microsoft.com/office/drawing/2017/decorative" val="1"/>
              </a:ext>
            </a:extLst>
          </p:cNvPr>
          <p:cNvSpPr/>
          <p:nvPr userDrawn="1"/>
        </p:nvSpPr>
        <p:spPr>
          <a:xfrm>
            <a:off x="0" y="0"/>
            <a:ext cx="7470792" cy="6858000"/>
          </a:xfrm>
          <a:custGeom>
            <a:avLst/>
            <a:gdLst>
              <a:gd name="connsiteX0" fmla="*/ 0 w 7470792"/>
              <a:gd name="connsiteY0" fmla="*/ 0 h 6858000"/>
              <a:gd name="connsiteX1" fmla="*/ 7470792 w 7470792"/>
              <a:gd name="connsiteY1" fmla="*/ 0 h 6858000"/>
              <a:gd name="connsiteX2" fmla="*/ 5633197 w 7470792"/>
              <a:gd name="connsiteY2" fmla="*/ 6858000 h 6858000"/>
              <a:gd name="connsiteX3" fmla="*/ 0 w 74707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470792" h="6858000">
                <a:moveTo>
                  <a:pt x="0" y="0"/>
                </a:moveTo>
                <a:lnTo>
                  <a:pt x="7470792" y="0"/>
                </a:lnTo>
                <a:lnTo>
                  <a:pt x="5633197" y="6858000"/>
                </a:lnTo>
                <a:lnTo>
                  <a:pt x="0" y="685800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n>
                <a:noFill/>
              </a:ln>
            </a:endParaRPr>
          </a:p>
        </p:txBody>
      </p:sp>
      <p:cxnSp>
        <p:nvCxnSpPr>
          <p:cNvPr id="8" name="Straight Connector 7">
            <a:extLst>
              <a:ext uri="{FF2B5EF4-FFF2-40B4-BE49-F238E27FC236}">
                <a16:creationId xmlns:a16="http://schemas.microsoft.com/office/drawing/2014/main" id="{BB4E351F-7451-86A3-5271-0D00B9EFA662}"/>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A860223-A40E-30ED-6832-0825A930BB67}"/>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B6907E-F17B-783E-D454-DFC62D0977A0}"/>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B12211-7E94-9534-6F2D-2AFD2EBE36F0}"/>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6580245-E985-EC3F-9385-D0F517F0C151}"/>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75A82A3-E3DF-978F-4BD7-10E0F1075B64}"/>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EDC40AE-D1CB-7535-22E2-E6D910FB8229}"/>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685800"/>
            <a:ext cx="9144000" cy="3136738"/>
          </a:xfrm>
        </p:spPr>
        <p:txBody>
          <a:bodyPr anchor="b">
            <a:noAutofit/>
          </a:bodyPr>
          <a:lstStyle>
            <a:lvl1pPr algn="ctr">
              <a:defRPr sz="4400">
                <a:solidFill>
                  <a:schemeClr val="accent6"/>
                </a:solidFill>
              </a:defRPr>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978800"/>
            <a:ext cx="9144000" cy="1965960"/>
          </a:xfrm>
        </p:spPr>
        <p:txBody>
          <a:bodyPr>
            <a:noAutofit/>
          </a:bodyPr>
          <a:lstStyle>
            <a:lvl1pPr marL="0" indent="0" algn="ctr">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5355955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9E49FCE-658C-FF5A-6405-3D10F1AC1B06}"/>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903C516-D418-5E3E-1E4E-1DF8464338F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7BF5B15-0E8A-A82C-6E9C-FCF3FBAAD468}"/>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54B33CA-9490-C8E1-FE4F-06367AF2921F}"/>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586824F-3198-FE44-5A4A-70312048DAF9}"/>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58CD71-6E97-B6A9-11B6-867ED408DEE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E9FDAA6-BDE8-D6C3-17CD-F87BFB54F54A}"/>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7" name="Content Placeholder 3">
            <a:extLst>
              <a:ext uri="{FF2B5EF4-FFF2-40B4-BE49-F238E27FC236}">
                <a16:creationId xmlns:a16="http://schemas.microsoft.com/office/drawing/2014/main" id="{42A0738D-E9A9-14B7-4739-62E402B0C2DF}"/>
              </a:ext>
            </a:extLst>
          </p:cNvPr>
          <p:cNvSpPr>
            <a:spLocks noGrp="1"/>
          </p:cNvSpPr>
          <p:nvPr>
            <p:ph sz="half" idx="14" hasCustomPrompt="1"/>
          </p:nvPr>
        </p:nvSpPr>
        <p:spPr>
          <a:xfrm>
            <a:off x="834961" y="2032663"/>
            <a:ext cx="4463005"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A766D4CB-8BCE-C6EE-EF57-A8A819EBD366}"/>
              </a:ext>
            </a:extLst>
          </p:cNvPr>
          <p:cNvSpPr>
            <a:spLocks noGrp="1"/>
          </p:cNvSpPr>
          <p:nvPr>
            <p:ph sz="half" idx="13" hasCustomPrompt="1"/>
          </p:nvPr>
        </p:nvSpPr>
        <p:spPr>
          <a:xfrm>
            <a:off x="6141720" y="2032663"/>
            <a:ext cx="5212080"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5/1/2024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8667566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49C8ABD-000F-7A94-A7B0-9589F4FEFD54}"/>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DC3A554-E5A9-B3CB-913D-45DBFBA79B40}"/>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E3A8DF3-F55A-2494-C55D-8FB94BBC6A49}"/>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9DC86E-6F8A-B036-5CB2-AA8A79837F35}"/>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9E0C03-C633-9356-4E28-678BAB7AE02E}"/>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0C8A4F7-6C4C-719B-298F-3B81223D178B}"/>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E7E5D8B-D6BC-19AE-C0C9-249A5561700F}"/>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5" name="Content Placeholder 3">
            <a:extLst>
              <a:ext uri="{FF2B5EF4-FFF2-40B4-BE49-F238E27FC236}">
                <a16:creationId xmlns:a16="http://schemas.microsoft.com/office/drawing/2014/main" id="{7A6C5266-7ECA-B150-2C0F-8670F43AC82D}"/>
              </a:ext>
            </a:extLst>
          </p:cNvPr>
          <p:cNvSpPr>
            <a:spLocks noGrp="1"/>
          </p:cNvSpPr>
          <p:nvPr>
            <p:ph sz="half" idx="14" hasCustomPrompt="1"/>
          </p:nvPr>
        </p:nvSpPr>
        <p:spPr>
          <a:xfrm>
            <a:off x="838200" y="1987669"/>
            <a:ext cx="6974711" cy="4297679"/>
          </a:xfrm>
        </p:spPr>
        <p:txBody>
          <a:bodyPr>
            <a:normAutofit/>
          </a:bodyPr>
          <a:lstStyle>
            <a:lvl1pPr marL="0" indent="0">
              <a:spcBef>
                <a:spcPts val="1000"/>
              </a:spcBef>
              <a:spcAft>
                <a:spcPts val="0"/>
              </a:spcAft>
              <a:buNone/>
              <a:defRPr sz="1800"/>
            </a:lvl1pPr>
            <a:lvl2pPr>
              <a:spcBef>
                <a:spcPts val="1000"/>
              </a:spcBef>
              <a:spcAft>
                <a:spcPts val="500"/>
              </a:spcAft>
              <a:defRPr sz="1800"/>
            </a:lvl2pPr>
            <a:lvl3pPr>
              <a:spcBef>
                <a:spcPts val="1000"/>
              </a:spcBef>
              <a:spcAft>
                <a:spcPts val="500"/>
              </a:spcAft>
              <a:defRPr sz="1800"/>
            </a:lvl3pPr>
            <a:lvl4pPr>
              <a:spcBef>
                <a:spcPts val="1000"/>
              </a:spcBef>
              <a:spcAft>
                <a:spcPts val="500"/>
              </a:spcAft>
              <a:defRPr sz="1800"/>
            </a:lvl4pPr>
            <a:lvl5pPr>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17085" y="1987670"/>
            <a:ext cx="3436716" cy="4297680"/>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5/1/2024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518789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D6D8061D-18C3-4F4F-85EF-561633F58754}" type="datetimeFigureOut">
              <a:rPr lang="en-US" smtClean="0"/>
              <a:t>5/1/2024</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678958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3">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1843C0D-8C0B-0B3C-7014-7B7217C008E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7B715CF-E60F-DDAE-369E-BCC2CE4FF958}"/>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2BD8F5F-4228-6BB9-5EA6-55359089824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F721F95-97C0-7151-B9F6-C088CEA1A7F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978AD50A-9C6A-454B-0CAD-EAB518440143}"/>
              </a:ext>
            </a:extLst>
          </p:cNvPr>
          <p:cNvSpPr>
            <a:spLocks noGrp="1"/>
          </p:cNvSpPr>
          <p:nvPr>
            <p:ph type="pic" sz="quarter" idx="10"/>
          </p:nvPr>
        </p:nvSpPr>
        <p:spPr>
          <a:xfrm>
            <a:off x="3810" y="0"/>
            <a:ext cx="7816995" cy="6858000"/>
          </a:xfrm>
          <a:custGeom>
            <a:avLst/>
            <a:gdLst>
              <a:gd name="connsiteX0" fmla="*/ 0 w 7813675"/>
              <a:gd name="connsiteY0" fmla="*/ 0 h 6903720"/>
              <a:gd name="connsiteX1" fmla="*/ 7813675 w 7813675"/>
              <a:gd name="connsiteY1" fmla="*/ 0 h 6903720"/>
              <a:gd name="connsiteX2" fmla="*/ 7813675 w 7813675"/>
              <a:gd name="connsiteY2" fmla="*/ 6903720 h 6903720"/>
              <a:gd name="connsiteX3" fmla="*/ 0 w 7813675"/>
              <a:gd name="connsiteY3" fmla="*/ 6903720 h 6903720"/>
              <a:gd name="connsiteX4" fmla="*/ 0 w 7813675"/>
              <a:gd name="connsiteY4" fmla="*/ 0 h 6903720"/>
              <a:gd name="connsiteX0" fmla="*/ 0 w 7813675"/>
              <a:gd name="connsiteY0" fmla="*/ 0 h 6903720"/>
              <a:gd name="connsiteX1" fmla="*/ 7813675 w 7813675"/>
              <a:gd name="connsiteY1" fmla="*/ 0 h 6903720"/>
              <a:gd name="connsiteX2" fmla="*/ 7813675 w 7813675"/>
              <a:gd name="connsiteY2" fmla="*/ 6903720 h 6903720"/>
              <a:gd name="connsiteX3" fmla="*/ 798854 w 7813675"/>
              <a:gd name="connsiteY3" fmla="*/ 6867163 h 6903720"/>
              <a:gd name="connsiteX4" fmla="*/ 0 w 7813675"/>
              <a:gd name="connsiteY4" fmla="*/ 6903720 h 6903720"/>
              <a:gd name="connsiteX5" fmla="*/ 0 w 7813675"/>
              <a:gd name="connsiteY5" fmla="*/ 0 h 6903720"/>
              <a:gd name="connsiteX0" fmla="*/ 0 w 7813675"/>
              <a:gd name="connsiteY0" fmla="*/ 0 h 6907803"/>
              <a:gd name="connsiteX1" fmla="*/ 7813675 w 7813675"/>
              <a:gd name="connsiteY1" fmla="*/ 0 h 6907803"/>
              <a:gd name="connsiteX2" fmla="*/ 7813675 w 7813675"/>
              <a:gd name="connsiteY2" fmla="*/ 6903720 h 6907803"/>
              <a:gd name="connsiteX3" fmla="*/ 809014 w 7813675"/>
              <a:gd name="connsiteY3" fmla="*/ 6907803 h 6907803"/>
              <a:gd name="connsiteX4" fmla="*/ 0 w 7813675"/>
              <a:gd name="connsiteY4" fmla="*/ 6903720 h 6907803"/>
              <a:gd name="connsiteX5" fmla="*/ 0 w 7813675"/>
              <a:gd name="connsiteY5" fmla="*/ 0 h 6907803"/>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9891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740434 w 7813675"/>
              <a:gd name="connsiteY3" fmla="*/ 6898913 h 6903720"/>
              <a:gd name="connsiteX4" fmla="*/ 0 w 7813675"/>
              <a:gd name="connsiteY4" fmla="*/ 6903720 h 6903720"/>
              <a:gd name="connsiteX5" fmla="*/ 0 w 7813675"/>
              <a:gd name="connsiteY5" fmla="*/ 0 h 6903720"/>
              <a:gd name="connsiteX0" fmla="*/ 0 w 7813675"/>
              <a:gd name="connsiteY0" fmla="*/ 0 h 6907385"/>
              <a:gd name="connsiteX1" fmla="*/ 7813675 w 7813675"/>
              <a:gd name="connsiteY1" fmla="*/ 0 h 6907385"/>
              <a:gd name="connsiteX2" fmla="*/ 7813675 w 7813675"/>
              <a:gd name="connsiteY2" fmla="*/ 6903720 h 6907385"/>
              <a:gd name="connsiteX3" fmla="*/ 6359380 w 7813675"/>
              <a:gd name="connsiteY3" fmla="*/ 6907385 h 6907385"/>
              <a:gd name="connsiteX4" fmla="*/ 740434 w 7813675"/>
              <a:gd name="connsiteY4" fmla="*/ 6898913 h 6907385"/>
              <a:gd name="connsiteX5" fmla="*/ 0 w 7813675"/>
              <a:gd name="connsiteY5" fmla="*/ 6903720 h 6907385"/>
              <a:gd name="connsiteX6" fmla="*/ 0 w 7813675"/>
              <a:gd name="connsiteY6"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3320 w 7816995"/>
              <a:gd name="connsiteY5" fmla="*/ 690372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2899555 w 7816995"/>
              <a:gd name="connsiteY2" fmla="*/ 464820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16995" h="6907385">
                <a:moveTo>
                  <a:pt x="3320" y="0"/>
                </a:moveTo>
                <a:lnTo>
                  <a:pt x="7816995" y="0"/>
                </a:lnTo>
                <a:lnTo>
                  <a:pt x="2899555" y="4648200"/>
                </a:lnTo>
                <a:lnTo>
                  <a:pt x="6362700" y="6907385"/>
                </a:lnTo>
                <a:lnTo>
                  <a:pt x="743754" y="6898913"/>
                </a:lnTo>
                <a:lnTo>
                  <a:pt x="2876060" y="4644390"/>
                </a:lnTo>
                <a:cubicBezTo>
                  <a:pt x="1610033" y="3689302"/>
                  <a:pt x="1117437" y="3324763"/>
                  <a:pt x="0" y="2510645"/>
                </a:cubicBezTo>
                <a:cubicBezTo>
                  <a:pt x="1107" y="1673763"/>
                  <a:pt x="2213" y="836882"/>
                  <a:pt x="3320" y="0"/>
                </a:cubicBezTo>
                <a:close/>
              </a:path>
            </a:pathLst>
          </a:custGeom>
          <a:solidFill>
            <a:schemeClr val="tx2"/>
          </a:solidFill>
          <a:ln w="22225">
            <a:noFill/>
          </a:ln>
        </p:spPr>
        <p:txBody>
          <a:bodyPr lIns="274320" tIns="274320">
            <a:normAutofit/>
          </a:bodyPr>
          <a:lstStyle>
            <a:lvl1pPr marL="0" indent="0">
              <a:buNone/>
              <a:defRPr sz="2000"/>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6080992" y="731562"/>
            <a:ext cx="4902843" cy="3526778"/>
          </a:xfrm>
          <a:noFill/>
        </p:spPr>
        <p:txBody>
          <a:bodyPr anchor="b">
            <a:noAutofit/>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080992" y="4373217"/>
            <a:ext cx="4902843" cy="1753221"/>
          </a:xfrm>
        </p:spPr>
        <p:txBody>
          <a:bodyPr anchor="t" anchorCtr="0">
            <a:normAutofit/>
          </a:bodyPr>
          <a:lstStyle>
            <a:lvl1pPr marL="0" indent="0">
              <a:spcBef>
                <a:spcPts val="1000"/>
              </a:spcBef>
              <a:buNone/>
              <a:defRPr sz="1800">
                <a:solidFill>
                  <a:schemeClr val="tx1"/>
                </a:solidFill>
              </a:defRPr>
            </a:lvl1pPr>
            <a:lvl2pPr>
              <a:spcBef>
                <a:spcPts val="1000"/>
              </a:spcBef>
              <a:defRPr sz="1600">
                <a:solidFill>
                  <a:schemeClr val="tx1"/>
                </a:solidFill>
              </a:defRPr>
            </a:lvl2pPr>
            <a:lvl3pPr>
              <a:spcBef>
                <a:spcPts val="1000"/>
              </a:spcBef>
              <a:defRPr sz="1400">
                <a:solidFill>
                  <a:schemeClr val="tx1"/>
                </a:solidFill>
              </a:defRPr>
            </a:lvl3pPr>
            <a:lvl4pPr>
              <a:spcBef>
                <a:spcPts val="1000"/>
              </a:spcBef>
              <a:defRPr sz="1200">
                <a:solidFill>
                  <a:schemeClr val="tx1"/>
                </a:solidFill>
              </a:defRPr>
            </a:lvl4pPr>
            <a:lvl5pPr>
              <a:spcBef>
                <a:spcPts val="1000"/>
              </a:spcBef>
              <a:defRPr sz="1200">
                <a:solidFill>
                  <a:schemeClr val="tx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5396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D6D8061D-18C3-4F4F-85EF-561633F58754}" type="datetimeFigureOut">
              <a:rPr lang="en-US" smtClean="0"/>
              <a:t>5/1/2024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53563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D6D8061D-18C3-4F4F-85EF-561633F58754}" type="datetimeFigureOut">
              <a:rPr lang="en-US" smtClean="0"/>
              <a:t>5/1/2024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0812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D6D8061D-18C3-4F4F-85EF-561633F58754}" type="datetimeFigureOut">
              <a:rPr lang="en-US" smtClean="0"/>
              <a:t>5/1/2024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8772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D6D8061D-18C3-4F4F-85EF-561633F58754}" type="datetimeFigureOut">
              <a:rPr lang="en-US" smtClean="0"/>
              <a:t>5/1/2024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04982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D6D8061D-18C3-4F4F-85EF-561633F58754}" type="datetimeFigureOut">
              <a:rPr lang="en-US" smtClean="0"/>
              <a:t>5/1/2024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76283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D6D8061D-18C3-4F4F-85EF-561633F58754}" type="datetimeFigureOut">
              <a:rPr lang="en-US" smtClean="0"/>
              <a:t>5/1/2024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1998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D6D8061D-18C3-4F4F-85EF-561633F58754}" type="datetimeFigureOut">
              <a:rPr lang="en-US" smtClean="0"/>
              <a:t>5/1/2024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97966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D6D8061D-18C3-4F4F-85EF-561633F58754}" type="datetimeFigureOut">
              <a:rPr lang="en-US" smtClean="0"/>
              <a:t>5/1/2024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55606510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9" r:id="rId19"/>
    <p:sldLayoutId id="2147483691" r:id="rId20"/>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9.sv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9.sv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53" name="Rectangle 52">
            <a:extLst>
              <a:ext uri="{FF2B5EF4-FFF2-40B4-BE49-F238E27FC236}">
                <a16:creationId xmlns:a16="http://schemas.microsoft.com/office/drawing/2014/main" id="{BC88933B-CFB2-4662-9CA9-2C1E08385B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F909EEE1-52DB-4A86-AFCE-CCE904184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6FEC93CF-2672-7D78-F278-58C5E012E0DF}"/>
              </a:ext>
            </a:extLst>
          </p:cNvPr>
          <p:cNvSpPr>
            <a:spLocks noGrp="1"/>
          </p:cNvSpPr>
          <p:nvPr>
            <p:ph type="ctrTitle"/>
          </p:nvPr>
        </p:nvSpPr>
        <p:spPr>
          <a:xfrm>
            <a:off x="4186031" y="1467509"/>
            <a:ext cx="7959509" cy="3511444"/>
          </a:xfrm>
        </p:spPr>
        <p:txBody>
          <a:bodyPr vert="horz" lIns="91440" tIns="45720" rIns="91440" bIns="45720" rtlCol="0" anchor="b">
            <a:normAutofit/>
          </a:bodyPr>
          <a:lstStyle/>
          <a:p>
            <a:pPr algn="ctr"/>
            <a:r>
              <a:rPr lang="en-US" sz="3600" i="1" kern="1200" cap="all" baseline="0" dirty="0">
                <a:solidFill>
                  <a:schemeClr val="tx2"/>
                </a:solidFill>
                <a:latin typeface="+mj-lt"/>
                <a:ea typeface="+mj-ea"/>
                <a:cs typeface="+mj-cs"/>
              </a:rPr>
              <a:t>Airplane crashes analysis from 1920 to 2023</a:t>
            </a:r>
            <a:br>
              <a:rPr lang="en-US" sz="3600" i="1" kern="1200" cap="all" baseline="0" dirty="0">
                <a:solidFill>
                  <a:schemeClr val="tx2"/>
                </a:solidFill>
                <a:latin typeface="+mj-lt"/>
                <a:ea typeface="+mj-ea"/>
                <a:cs typeface="+mj-cs"/>
              </a:rPr>
            </a:br>
            <a:br>
              <a:rPr lang="en-US" sz="3600" i="1" kern="1200" cap="all" baseline="0" dirty="0">
                <a:solidFill>
                  <a:schemeClr val="tx2"/>
                </a:solidFill>
                <a:latin typeface="+mj-lt"/>
                <a:ea typeface="+mj-ea"/>
                <a:cs typeface="+mj-cs"/>
              </a:rPr>
            </a:br>
            <a:r>
              <a:rPr lang="en-US" sz="3600" i="1" kern="1200" cap="all" baseline="0" dirty="0">
                <a:solidFill>
                  <a:schemeClr val="tx2"/>
                </a:solidFill>
                <a:latin typeface="+mj-lt"/>
                <a:ea typeface="+mj-ea"/>
                <a:cs typeface="+mj-cs"/>
              </a:rPr>
              <a:t>prepared by : Mohamed araby</a:t>
            </a:r>
            <a:br>
              <a:rPr lang="en-US" sz="3600" i="1" kern="1200" cap="all" baseline="0" dirty="0">
                <a:solidFill>
                  <a:schemeClr val="tx2"/>
                </a:solidFill>
                <a:latin typeface="+mj-lt"/>
                <a:ea typeface="+mj-ea"/>
                <a:cs typeface="+mj-cs"/>
              </a:rPr>
            </a:br>
            <a:br>
              <a:rPr lang="en-US" sz="3600" i="1" kern="1200" cap="all" baseline="0" dirty="0">
                <a:solidFill>
                  <a:schemeClr val="tx2"/>
                </a:solidFill>
                <a:latin typeface="+mj-lt"/>
                <a:ea typeface="+mj-ea"/>
                <a:cs typeface="+mj-cs"/>
              </a:rPr>
            </a:br>
            <a:r>
              <a:rPr lang="en-US" sz="3600" i="1" kern="1200" cap="all" baseline="0" dirty="0">
                <a:solidFill>
                  <a:schemeClr val="tx2"/>
                </a:solidFill>
                <a:latin typeface="+mj-lt"/>
                <a:ea typeface="+mj-ea"/>
                <a:cs typeface="+mj-cs"/>
              </a:rPr>
              <a:t>batch: MIP – DA - 06 </a:t>
            </a:r>
          </a:p>
        </p:txBody>
      </p:sp>
      <p:pic>
        <p:nvPicPr>
          <p:cNvPr id="7" name="Picture Placeholder 6">
            <a:extLst>
              <a:ext uri="{FF2B5EF4-FFF2-40B4-BE49-F238E27FC236}">
                <a16:creationId xmlns:a16="http://schemas.microsoft.com/office/drawing/2014/main" id="{ED21B7CD-3D69-26B5-8A0B-52A19A6B0A26}"/>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29177" r="31360"/>
          <a:stretch/>
        </p:blipFill>
        <p:spPr>
          <a:xfrm>
            <a:off x="-2573" y="10"/>
            <a:ext cx="4811317" cy="6857988"/>
          </a:xfrm>
          <a:custGeom>
            <a:avLst/>
            <a:gdLst/>
            <a:ahLst/>
            <a:cxnLst/>
            <a:rect l="l" t="t" r="r" b="b"/>
            <a:pathLst>
              <a:path w="4811317" h="6857998">
                <a:moveTo>
                  <a:pt x="0" y="0"/>
                </a:moveTo>
                <a:lnTo>
                  <a:pt x="4811317" y="0"/>
                </a:lnTo>
                <a:lnTo>
                  <a:pt x="2712446" y="6857998"/>
                </a:lnTo>
                <a:lnTo>
                  <a:pt x="0" y="6857998"/>
                </a:lnTo>
                <a:close/>
              </a:path>
            </a:pathLst>
          </a:custGeom>
        </p:spPr>
      </p:pic>
      <p:cxnSp>
        <p:nvCxnSpPr>
          <p:cNvPr id="57" name="Straight Connector 56">
            <a:extLst>
              <a:ext uri="{FF2B5EF4-FFF2-40B4-BE49-F238E27FC236}">
                <a16:creationId xmlns:a16="http://schemas.microsoft.com/office/drawing/2014/main" id="{326FE4BA-3BD1-4AB3-A3EB-39FF16D964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BD85EF3-E980-4EF9-BF91-C0540D302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a:endCxn id="15" idx="2"/>
          </p:cNvCxnSpPr>
          <p:nvPr>
            <p:extLst>
              <p:ext uri="{386F3935-93C4-4BCD-93E2-E3B085C9AB24}">
                <p16:designElem xmlns:p16="http://schemas.microsoft.com/office/powerpoint/2015/main" val="1"/>
              </p:ext>
            </p:extLst>
          </p:nvPr>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8994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21FBE127-D2A6-4FA3-A6B9-B8FD1DE4B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DDD9C044-4B08-47CC-852C-B22B09675A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4948518" cy="132453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033687E-2F83-4E90-B11A-4B998C1540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818708" cy="642738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292DBC3-1A72-41ED-8432-D0D64FD631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2743200"/>
            <a:ext cx="4477872" cy="4114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15" name="Graphic 14" descr="Airplane">
            <a:extLst>
              <a:ext uri="{FF2B5EF4-FFF2-40B4-BE49-F238E27FC236}">
                <a16:creationId xmlns:a16="http://schemas.microsoft.com/office/drawing/2014/main" id="{CE27A384-04F2-66D6-D117-417FC64E4B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3400" y="647699"/>
            <a:ext cx="5562600" cy="5562600"/>
          </a:xfrm>
          <a:prstGeom prst="rect">
            <a:avLst/>
          </a:prstGeom>
        </p:spPr>
      </p:pic>
      <p:sp>
        <p:nvSpPr>
          <p:cNvPr id="10" name="TextBox 9">
            <a:extLst>
              <a:ext uri="{FF2B5EF4-FFF2-40B4-BE49-F238E27FC236}">
                <a16:creationId xmlns:a16="http://schemas.microsoft.com/office/drawing/2014/main" id="{D547F9FD-FD51-5286-22A9-3DB4111A57A3}"/>
              </a:ext>
            </a:extLst>
          </p:cNvPr>
          <p:cNvSpPr txBox="1"/>
          <p:nvPr/>
        </p:nvSpPr>
        <p:spPr>
          <a:xfrm>
            <a:off x="4455391" y="404240"/>
            <a:ext cx="7578302" cy="4033837"/>
          </a:xfrm>
          <a:prstGeom prst="rect">
            <a:avLst/>
          </a:prstGeom>
        </p:spPr>
        <p:txBody>
          <a:bodyPr vert="horz" lIns="91440" tIns="45720" rIns="91440" bIns="45720" rtlCol="0" anchor="t">
            <a:normAutofit/>
          </a:bodyPr>
          <a:lstStyle/>
          <a:p>
            <a:pPr algn="ctr"/>
            <a:r>
              <a:rPr lang="en-US" sz="2800" dirty="0">
                <a:latin typeface="+mj-lt"/>
              </a:rPr>
              <a:t>Operator Performance And Aircraft Involvement</a:t>
            </a:r>
          </a:p>
          <a:p>
            <a:pPr>
              <a:spcAft>
                <a:spcPts val="600"/>
              </a:spcAft>
              <a:buSzPct val="80000"/>
            </a:pPr>
            <a:endParaRPr lang="en-US" dirty="0">
              <a:solidFill>
                <a:schemeClr val="tx2"/>
              </a:solidFill>
            </a:endParaRPr>
          </a:p>
        </p:txBody>
      </p:sp>
      <p:cxnSp>
        <p:nvCxnSpPr>
          <p:cNvPr id="40" name="Straight Connector 39">
            <a:extLst>
              <a:ext uri="{FF2B5EF4-FFF2-40B4-BE49-F238E27FC236}">
                <a16:creationId xmlns:a16="http://schemas.microsoft.com/office/drawing/2014/main" id="{99309E4A-5F81-4CAB-B5DB-AB4EB90C71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602477" y="2548218"/>
            <a:ext cx="589522" cy="430978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 name="Rectangle 2">
            <a:extLst>
              <a:ext uri="{FF2B5EF4-FFF2-40B4-BE49-F238E27FC236}">
                <a16:creationId xmlns:a16="http://schemas.microsoft.com/office/drawing/2014/main" id="{2269149A-8528-7D7F-ADFA-36D29C60BB1E}"/>
              </a:ext>
            </a:extLst>
          </p:cNvPr>
          <p:cNvSpPr>
            <a:spLocks noGrp="1" noChangeArrowheads="1"/>
          </p:cNvSpPr>
          <p:nvPr>
            <p:ph type="title"/>
          </p:nvPr>
        </p:nvSpPr>
        <p:spPr bwMode="auto">
          <a:xfrm>
            <a:off x="6010940" y="1052947"/>
            <a:ext cx="5662612"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rPr>
              <a:t>This section will focus on the airlines or organizations operating the aircraft involved in crashes.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rPr>
              <a:t>It will analyze the safety record of different operators and identify any trends related to operator performance. </a:t>
            </a:r>
          </a:p>
          <a:p>
            <a:pPr marL="0" marR="0" lvl="0" indent="0" algn="l" defTabSz="914400" rtl="0" eaLnBrk="0" fontAlgn="base" latinLnBrk="0" hangingPunct="0">
              <a:lnSpc>
                <a:spcPct val="100000"/>
              </a:lnSpc>
              <a:spcBef>
                <a:spcPct val="0"/>
              </a:spcBef>
              <a:spcAft>
                <a:spcPct val="0"/>
              </a:spcAft>
              <a:buClrTx/>
              <a:buSzTx/>
              <a:tabLst/>
            </a:pP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It's important to note that operator performance should be analyzed considering factors beyond raw crash data. This might involve including information on the number of flights operated by each company for a fairer comparison. </a:t>
            </a:r>
          </a:p>
        </p:txBody>
      </p:sp>
    </p:spTree>
    <p:extLst>
      <p:ext uri="{BB962C8B-B14F-4D97-AF65-F5344CB8AC3E}">
        <p14:creationId xmlns:p14="http://schemas.microsoft.com/office/powerpoint/2010/main" val="3366857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1" name="Straight Connector 130">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145" name="Rectangle 144">
            <a:extLst>
              <a:ext uri="{FF2B5EF4-FFF2-40B4-BE49-F238E27FC236}">
                <a16:creationId xmlns:a16="http://schemas.microsoft.com/office/drawing/2014/main" id="{1AF3C8EA-7A37-4A07-BDF2-89EBD3DF2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D0B7061-3303-340F-F087-C4C43484DAE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927212"/>
            <a:ext cx="12192000" cy="5930788"/>
          </a:xfrm>
          <a:prstGeom prst="rect">
            <a:avLst/>
          </a:prstGeom>
        </p:spPr>
      </p:pic>
      <p:sp>
        <p:nvSpPr>
          <p:cNvPr id="11" name="TextBox 10">
            <a:extLst>
              <a:ext uri="{FF2B5EF4-FFF2-40B4-BE49-F238E27FC236}">
                <a16:creationId xmlns:a16="http://schemas.microsoft.com/office/drawing/2014/main" id="{2D690FD0-E931-414C-9546-BD24F4E47A90}"/>
              </a:ext>
            </a:extLst>
          </p:cNvPr>
          <p:cNvSpPr txBox="1"/>
          <p:nvPr/>
        </p:nvSpPr>
        <p:spPr>
          <a:xfrm>
            <a:off x="232406" y="114878"/>
            <a:ext cx="11959594" cy="646331"/>
          </a:xfrm>
          <a:prstGeom prst="rect">
            <a:avLst/>
          </a:prstGeom>
          <a:noFill/>
        </p:spPr>
        <p:txBody>
          <a:bodyPr wrap="square" rtlCol="0">
            <a:spAutoFit/>
          </a:bodyPr>
          <a:lstStyle/>
          <a:p>
            <a:pPr algn="ctr"/>
            <a:r>
              <a:rPr lang="en-US" sz="3600" dirty="0">
                <a:latin typeface="+mj-lt"/>
              </a:rPr>
              <a:t>Operator Performance And Aircraft Involvement</a:t>
            </a:r>
          </a:p>
        </p:txBody>
      </p:sp>
    </p:spTree>
    <p:extLst>
      <p:ext uri="{BB962C8B-B14F-4D97-AF65-F5344CB8AC3E}">
        <p14:creationId xmlns:p14="http://schemas.microsoft.com/office/powerpoint/2010/main" val="3768818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21FBE127-D2A6-4FA3-A6B9-B8FD1DE4B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DDD9C044-4B08-47CC-852C-B22B09675A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4948518" cy="132453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033687E-2F83-4E90-B11A-4B998C1540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818708" cy="642738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292DBC3-1A72-41ED-8432-D0D64FD631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2743200"/>
            <a:ext cx="4477872" cy="4114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15" name="Graphic 14" descr="Airplane">
            <a:extLst>
              <a:ext uri="{FF2B5EF4-FFF2-40B4-BE49-F238E27FC236}">
                <a16:creationId xmlns:a16="http://schemas.microsoft.com/office/drawing/2014/main" id="{CE27A384-04F2-66D6-D117-417FC64E4B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3400" y="647699"/>
            <a:ext cx="5562600" cy="5562600"/>
          </a:xfrm>
          <a:prstGeom prst="rect">
            <a:avLst/>
          </a:prstGeom>
        </p:spPr>
      </p:pic>
      <p:sp>
        <p:nvSpPr>
          <p:cNvPr id="10" name="TextBox 9">
            <a:extLst>
              <a:ext uri="{FF2B5EF4-FFF2-40B4-BE49-F238E27FC236}">
                <a16:creationId xmlns:a16="http://schemas.microsoft.com/office/drawing/2014/main" id="{D547F9FD-FD51-5286-22A9-3DB4111A57A3}"/>
              </a:ext>
            </a:extLst>
          </p:cNvPr>
          <p:cNvSpPr txBox="1"/>
          <p:nvPr/>
        </p:nvSpPr>
        <p:spPr>
          <a:xfrm>
            <a:off x="6096000" y="402742"/>
            <a:ext cx="5710680" cy="4033837"/>
          </a:xfrm>
          <a:prstGeom prst="rect">
            <a:avLst/>
          </a:prstGeom>
        </p:spPr>
        <p:txBody>
          <a:bodyPr vert="horz" lIns="91440" tIns="45720" rIns="91440" bIns="45720" rtlCol="0" anchor="t">
            <a:normAutofit/>
          </a:bodyPr>
          <a:lstStyle/>
          <a:p>
            <a:pPr>
              <a:spcAft>
                <a:spcPts val="600"/>
              </a:spcAft>
              <a:buSzPct val="80000"/>
            </a:pPr>
            <a:r>
              <a:rPr lang="en-US" sz="2800" dirty="0">
                <a:solidFill>
                  <a:schemeClr val="tx2"/>
                </a:solidFill>
                <a:latin typeface="+mj-lt"/>
              </a:rPr>
              <a:t>Fatality Trends And Patterns</a:t>
            </a:r>
          </a:p>
          <a:p>
            <a:pPr>
              <a:spcAft>
                <a:spcPts val="600"/>
              </a:spcAft>
              <a:buSzPct val="80000"/>
            </a:pPr>
            <a:endParaRPr lang="en-US" dirty="0">
              <a:solidFill>
                <a:schemeClr val="tx2"/>
              </a:solidFill>
            </a:endParaRPr>
          </a:p>
        </p:txBody>
      </p:sp>
      <p:cxnSp>
        <p:nvCxnSpPr>
          <p:cNvPr id="40" name="Straight Connector 39">
            <a:extLst>
              <a:ext uri="{FF2B5EF4-FFF2-40B4-BE49-F238E27FC236}">
                <a16:creationId xmlns:a16="http://schemas.microsoft.com/office/drawing/2014/main" id="{99309E4A-5F81-4CAB-B5DB-AB4EB90C71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602477" y="2548218"/>
            <a:ext cx="589522" cy="430978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 name="Rectangle 2">
            <a:extLst>
              <a:ext uri="{FF2B5EF4-FFF2-40B4-BE49-F238E27FC236}">
                <a16:creationId xmlns:a16="http://schemas.microsoft.com/office/drawing/2014/main" id="{2269149A-8528-7D7F-ADFA-36D29C60BB1E}"/>
              </a:ext>
            </a:extLst>
          </p:cNvPr>
          <p:cNvSpPr>
            <a:spLocks noGrp="1" noChangeArrowheads="1"/>
          </p:cNvSpPr>
          <p:nvPr>
            <p:ph type="title"/>
          </p:nvPr>
        </p:nvSpPr>
        <p:spPr bwMode="auto">
          <a:xfrm>
            <a:off x="6010940" y="1052947"/>
            <a:ext cx="5662612"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lang="en-US" sz="2000" dirty="0"/>
              <a:t>This section focuses on the analysis of fatality trends and patterns within airplane crashes occurring between 1920 and 2023. The primary objective is to identify any significant changes in the overall number of fatalities over this period. </a:t>
            </a:r>
            <a:br>
              <a:rPr lang="en-US" sz="2000" dirty="0"/>
            </a:br>
            <a:br>
              <a:rPr lang="en-US" sz="2000" dirty="0"/>
            </a:br>
            <a:r>
              <a:rPr lang="en-US" sz="2000" dirty="0"/>
              <a:t>Additionally, we will explore potential contributing factors associated with these fatalities</a:t>
            </a: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591263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1" name="Straight Connector 130">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145" name="Rectangle 144">
            <a:extLst>
              <a:ext uri="{FF2B5EF4-FFF2-40B4-BE49-F238E27FC236}">
                <a16:creationId xmlns:a16="http://schemas.microsoft.com/office/drawing/2014/main" id="{1AF3C8EA-7A37-4A07-BDF2-89EBD3DF2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D0B7061-3303-340F-F087-C4C43484DAE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927212"/>
            <a:ext cx="12191999" cy="5930788"/>
          </a:xfrm>
          <a:prstGeom prst="rect">
            <a:avLst/>
          </a:prstGeom>
        </p:spPr>
      </p:pic>
      <p:sp>
        <p:nvSpPr>
          <p:cNvPr id="11" name="TextBox 10">
            <a:extLst>
              <a:ext uri="{FF2B5EF4-FFF2-40B4-BE49-F238E27FC236}">
                <a16:creationId xmlns:a16="http://schemas.microsoft.com/office/drawing/2014/main" id="{2D690FD0-E931-414C-9546-BD24F4E47A90}"/>
              </a:ext>
            </a:extLst>
          </p:cNvPr>
          <p:cNvSpPr txBox="1"/>
          <p:nvPr/>
        </p:nvSpPr>
        <p:spPr>
          <a:xfrm>
            <a:off x="3083645" y="138058"/>
            <a:ext cx="5697778" cy="646331"/>
          </a:xfrm>
          <a:prstGeom prst="rect">
            <a:avLst/>
          </a:prstGeom>
          <a:noFill/>
        </p:spPr>
        <p:txBody>
          <a:bodyPr wrap="none" rtlCol="0">
            <a:spAutoFit/>
          </a:bodyPr>
          <a:lstStyle/>
          <a:p>
            <a:pPr algn="ctr"/>
            <a:r>
              <a:rPr lang="en-US" sz="3600" dirty="0">
                <a:latin typeface="+mj-lt"/>
              </a:rPr>
              <a:t>Fatality Trends and Patterns</a:t>
            </a:r>
          </a:p>
        </p:txBody>
      </p:sp>
    </p:spTree>
    <p:extLst>
      <p:ext uri="{BB962C8B-B14F-4D97-AF65-F5344CB8AC3E}">
        <p14:creationId xmlns:p14="http://schemas.microsoft.com/office/powerpoint/2010/main" val="1068491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5B8092E2-D77A-4CE6-BB2D-626978445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02CD835-4B0F-45D6-9B85-B049A1005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1890215" y="511309"/>
            <a:ext cx="9345550" cy="1221957"/>
          </a:xfrm>
        </p:spPr>
        <p:txBody>
          <a:bodyPr vert="horz" lIns="91440" tIns="45720" rIns="91440" bIns="45720" rtlCol="0" anchor="ctr">
            <a:normAutofit/>
          </a:bodyPr>
          <a:lstStyle/>
          <a:p>
            <a:pPr algn="r"/>
            <a:r>
              <a:rPr lang="en-US" sz="4400" dirty="0"/>
              <a:t>Summary</a:t>
            </a:r>
          </a:p>
        </p:txBody>
      </p:sp>
      <p:pic>
        <p:nvPicPr>
          <p:cNvPr id="11" name="Picture 10" descr="Plane in red circle">
            <a:extLst>
              <a:ext uri="{FF2B5EF4-FFF2-40B4-BE49-F238E27FC236}">
                <a16:creationId xmlns:a16="http://schemas.microsoft.com/office/drawing/2014/main" id="{454AAAFA-C982-02B6-EAAF-58D558C6A3B8}"/>
              </a:ext>
            </a:extLst>
          </p:cNvPr>
          <p:cNvPicPr>
            <a:picLocks noChangeAspect="1"/>
          </p:cNvPicPr>
          <p:nvPr/>
        </p:nvPicPr>
        <p:blipFill rotWithShape="1">
          <a:blip r:embed="rId3"/>
          <a:srcRect l="12141" r="12941" b="3"/>
          <a:stretch/>
        </p:blipFill>
        <p:spPr>
          <a:xfrm>
            <a:off x="20" y="2009553"/>
            <a:ext cx="5188507" cy="4847794"/>
          </a:xfrm>
          <a:prstGeom prst="rect">
            <a:avLst/>
          </a:prstGeom>
        </p:spPr>
      </p:pic>
      <p:cxnSp>
        <p:nvCxnSpPr>
          <p:cNvPr id="33" name="Straight Connector 32">
            <a:extLst>
              <a:ext uri="{FF2B5EF4-FFF2-40B4-BE49-F238E27FC236}">
                <a16:creationId xmlns:a16="http://schemas.microsoft.com/office/drawing/2014/main" id="{7D02BE56-7EB5-4E62-B6E2-1C49E470A9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303028"/>
            <a:ext cx="3296093" cy="170652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4595B06-EDA5-4E45-BED4-7891E7E0CD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a:endCxn id="11" idx="1"/>
          </p:cNvCxnSpPr>
          <p:nvPr>
            <p:extLst>
              <p:ext uri="{386F3935-93C4-4BCD-93E2-E3B085C9AB24}">
                <p16:designElem xmlns:p16="http://schemas.microsoft.com/office/powerpoint/2015/main" val="1"/>
              </p:ext>
            </p:extLst>
          </p:nvPr>
        </p:nvCxnSpPr>
        <p:spPr>
          <a:xfrm flipH="1">
            <a:off x="0" y="9137"/>
            <a:ext cx="5745707" cy="99596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9592DA5-68A4-46A6-90EA-F0304FF8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356946" y="9137"/>
            <a:ext cx="714366" cy="200041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79C9A5D-F572-476A-99A9-700077150B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7977116" y="9137"/>
            <a:ext cx="4214884" cy="78243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BF153AB-5A98-8516-395B-06C47153456D}"/>
              </a:ext>
            </a:extLst>
          </p:cNvPr>
          <p:cNvSpPr txBox="1"/>
          <p:nvPr/>
        </p:nvSpPr>
        <p:spPr>
          <a:xfrm>
            <a:off x="5745707" y="2520209"/>
            <a:ext cx="5785303" cy="3602381"/>
          </a:xfrm>
          <a:prstGeom prst="rect">
            <a:avLst/>
          </a:prstGeom>
        </p:spPr>
        <p:txBody>
          <a:bodyPr vert="horz" lIns="91440" tIns="45720" rIns="91440" bIns="45720" rtlCol="0" anchor="ctr">
            <a:normAutofit/>
          </a:bodyPr>
          <a:lstStyle/>
          <a:p>
            <a:pPr>
              <a:spcAft>
                <a:spcPts val="600"/>
              </a:spcAft>
              <a:buSzPct val="80000"/>
            </a:pPr>
            <a:r>
              <a:rPr lang="en-US" sz="3200" dirty="0">
                <a:solidFill>
                  <a:schemeClr val="tx2"/>
                </a:solidFill>
              </a:rPr>
              <a:t>Airplane crashes from 1920-2023 are analyzed to uncover trends and contributing factors. This data will be used to guide future safety improvements.</a:t>
            </a:r>
          </a:p>
        </p:txBody>
      </p:sp>
    </p:spTree>
    <p:extLst>
      <p:ext uri="{BB962C8B-B14F-4D97-AF65-F5344CB8AC3E}">
        <p14:creationId xmlns:p14="http://schemas.microsoft.com/office/powerpoint/2010/main" val="643777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2" name="Straight Connector 91">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99" name="Rectangle 98">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B13969F2-ED52-4E5C-B3FC-01E01B8B9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871870" y="749595"/>
            <a:ext cx="5645888" cy="3902149"/>
          </a:xfrm>
        </p:spPr>
        <p:txBody>
          <a:bodyPr vert="horz" lIns="91440" tIns="45720" rIns="91440" bIns="45720" rtlCol="0" anchor="t">
            <a:normAutofit/>
          </a:bodyPr>
          <a:lstStyle/>
          <a:p>
            <a:r>
              <a:rPr lang="en-US" sz="6600" b="1" i="1" kern="1200" cap="all" baseline="0" dirty="0">
                <a:solidFill>
                  <a:schemeClr val="tx2"/>
                </a:solidFill>
                <a:latin typeface="+mj-lt"/>
                <a:ea typeface="+mj-ea"/>
                <a:cs typeface="+mj-cs"/>
              </a:rPr>
              <a:t>THANK YOU</a:t>
            </a:r>
          </a:p>
        </p:txBody>
      </p:sp>
      <p:pic>
        <p:nvPicPr>
          <p:cNvPr id="34" name="Picture Placeholder 5" descr="A close-up of an airplane&#10;&#10;Description automatically generated">
            <a:extLst>
              <a:ext uri="{FF2B5EF4-FFF2-40B4-BE49-F238E27FC236}">
                <a16:creationId xmlns:a16="http://schemas.microsoft.com/office/drawing/2014/main" id="{E461669C-A7BA-D639-22CB-B5FBBE698B38}"/>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15044" r="23665" b="2"/>
          <a:stretch/>
        </p:blipFill>
        <p:spPr>
          <a:xfrm>
            <a:off x="5879804" y="-6350"/>
            <a:ext cx="6312196" cy="6874330"/>
          </a:xfrm>
          <a:custGeom>
            <a:avLst/>
            <a:gdLst/>
            <a:ahLst/>
            <a:cxnLst/>
            <a:rect l="l" t="t" r="r" b="b"/>
            <a:pathLst>
              <a:path w="6312196" h="6874330">
                <a:moveTo>
                  <a:pt x="2047193" y="0"/>
                </a:moveTo>
                <a:lnTo>
                  <a:pt x="6312196" y="0"/>
                </a:lnTo>
                <a:lnTo>
                  <a:pt x="6312196" y="6874330"/>
                </a:lnTo>
                <a:lnTo>
                  <a:pt x="0" y="6874330"/>
                </a:lnTo>
                <a:close/>
              </a:path>
            </a:pathLst>
          </a:custGeom>
          <a:noFill/>
        </p:spPr>
      </p:pic>
      <p:cxnSp>
        <p:nvCxnSpPr>
          <p:cNvPr id="101" name="Straight Connector 100">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634715" y="0"/>
            <a:ext cx="914401"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0802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44" name="Rectangle 43">
            <a:extLst>
              <a:ext uri="{FF2B5EF4-FFF2-40B4-BE49-F238E27FC236}">
                <a16:creationId xmlns:a16="http://schemas.microsoft.com/office/drawing/2014/main" id="{347D15D9-90A9-4E6A-AA62-449B6AB43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680483" y="675167"/>
            <a:ext cx="2753877" cy="422113"/>
          </a:xfrm>
        </p:spPr>
        <p:txBody>
          <a:bodyPr vert="horz" lIns="91440" tIns="45720" rIns="91440" bIns="45720" rtlCol="0" anchor="t">
            <a:noAutofit/>
          </a:bodyPr>
          <a:lstStyle/>
          <a:p>
            <a:r>
              <a:rPr lang="en-US" dirty="0"/>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4340492" y="533401"/>
            <a:ext cx="4040573" cy="5791200"/>
          </a:xfrm>
        </p:spPr>
        <p:txBody>
          <a:bodyPr vert="horz" lIns="91440" tIns="45720" rIns="91440" bIns="45720" rtlCol="0" anchor="ctr">
            <a:normAutofit/>
          </a:bodyPr>
          <a:lstStyle/>
          <a:p>
            <a:pPr indent="-228600">
              <a:lnSpc>
                <a:spcPct val="100000"/>
              </a:lnSpc>
              <a:buFont typeface="Arial" panose="020B0604020202020204" pitchFamily="34" charset="0"/>
              <a:buChar char="•"/>
            </a:pPr>
            <a:r>
              <a:rPr lang="en-US" sz="3200"/>
              <a:t>Introduction</a:t>
            </a:r>
          </a:p>
          <a:p>
            <a:pPr indent="-228600">
              <a:lnSpc>
                <a:spcPct val="100000"/>
              </a:lnSpc>
              <a:buFont typeface="Arial" panose="020B0604020202020204" pitchFamily="34" charset="0"/>
              <a:buChar char="•"/>
            </a:pPr>
            <a:r>
              <a:rPr lang="en-US" sz="3200"/>
              <a:t>Objective</a:t>
            </a:r>
          </a:p>
          <a:p>
            <a:pPr indent="-228600">
              <a:lnSpc>
                <a:spcPct val="100000"/>
              </a:lnSpc>
              <a:buFont typeface="Arial" panose="020B0604020202020204" pitchFamily="34" charset="0"/>
              <a:buChar char="•"/>
            </a:pPr>
            <a:r>
              <a:rPr lang="en-US" sz="3200"/>
              <a:t>Data Cleaning</a:t>
            </a:r>
          </a:p>
          <a:p>
            <a:pPr indent="-228600">
              <a:lnSpc>
                <a:spcPct val="100000"/>
              </a:lnSpc>
              <a:buFont typeface="Arial" panose="020B0604020202020204" pitchFamily="34" charset="0"/>
              <a:buChar char="•"/>
            </a:pPr>
            <a:r>
              <a:rPr lang="en-US" sz="3200"/>
              <a:t>Importing Data</a:t>
            </a:r>
          </a:p>
          <a:p>
            <a:pPr indent="-228600">
              <a:lnSpc>
                <a:spcPct val="100000"/>
              </a:lnSpc>
              <a:buFont typeface="Arial" panose="020B0604020202020204" pitchFamily="34" charset="0"/>
              <a:buChar char="•"/>
            </a:pPr>
            <a:r>
              <a:rPr lang="en-US" sz="3200"/>
              <a:t>Visualizations</a:t>
            </a:r>
          </a:p>
          <a:p>
            <a:pPr indent="-228600">
              <a:lnSpc>
                <a:spcPct val="100000"/>
              </a:lnSpc>
              <a:buFont typeface="Arial" panose="020B0604020202020204" pitchFamily="34" charset="0"/>
              <a:buChar char="•"/>
            </a:pPr>
            <a:r>
              <a:rPr lang="en-US" sz="3200"/>
              <a:t>Summary</a:t>
            </a:r>
          </a:p>
        </p:txBody>
      </p:sp>
      <p:cxnSp>
        <p:nvCxnSpPr>
          <p:cNvPr id="46" name="Straight Connector 45">
            <a:extLst>
              <a:ext uri="{FF2B5EF4-FFF2-40B4-BE49-F238E27FC236}">
                <a16:creationId xmlns:a16="http://schemas.microsoft.com/office/drawing/2014/main" id="{C8E0C624-7103-45F7-A237-14308A0413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89111" y="6954"/>
            <a:ext cx="709684" cy="68440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8FD9878-E089-4171-A5DE-FBD6ECB4E3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934" y="-6954"/>
            <a:ext cx="322728"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25" name="Picture Placeholder 6" descr="A city skyline">
            <a:extLst>
              <a:ext uri="{FF2B5EF4-FFF2-40B4-BE49-F238E27FC236}">
                <a16:creationId xmlns:a16="http://schemas.microsoft.com/office/drawing/2014/main" id="{086C9520-C924-5732-CC82-F0C4A533D4E2}"/>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17719" r="1" b="1"/>
          <a:stretch/>
        </p:blipFill>
        <p:spPr>
          <a:xfrm>
            <a:off x="8974667" y="-6954"/>
            <a:ext cx="3217333" cy="6875928"/>
          </a:xfrm>
          <a:prstGeom prst="rect">
            <a:avLst/>
          </a:prstGeom>
        </p:spPr>
      </p:pic>
    </p:spTree>
    <p:extLst>
      <p:ext uri="{BB962C8B-B14F-4D97-AF65-F5344CB8AC3E}">
        <p14:creationId xmlns:p14="http://schemas.microsoft.com/office/powerpoint/2010/main" val="1038351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5B8092E2-D77A-4CE6-BB2D-626978445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02CD835-4B0F-45D6-9B85-B049A1005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xfrm>
            <a:off x="1890215" y="511309"/>
            <a:ext cx="9345550" cy="1221957"/>
          </a:xfrm>
        </p:spPr>
        <p:txBody>
          <a:bodyPr vert="horz" lIns="91440" tIns="45720" rIns="91440" bIns="45720" rtlCol="0" anchor="ctr">
            <a:normAutofit/>
          </a:bodyPr>
          <a:lstStyle/>
          <a:p>
            <a:pPr algn="r"/>
            <a:r>
              <a:rPr lang="en-US" dirty="0"/>
              <a:t>introduction</a:t>
            </a:r>
          </a:p>
        </p:txBody>
      </p:sp>
      <p:pic>
        <p:nvPicPr>
          <p:cNvPr id="17" name="Picture Placeholder 16">
            <a:extLst>
              <a:ext uri="{FF2B5EF4-FFF2-40B4-BE49-F238E27FC236}">
                <a16:creationId xmlns:a16="http://schemas.microsoft.com/office/drawing/2014/main" id="{4D6EE8D1-247A-B95F-BD1A-A2D76964CF34}"/>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0650" r="9148" b="1"/>
          <a:stretch/>
        </p:blipFill>
        <p:spPr>
          <a:xfrm>
            <a:off x="20" y="2009553"/>
            <a:ext cx="5188507" cy="4847794"/>
          </a:xfrm>
          <a:prstGeom prst="rect">
            <a:avLst/>
          </a:prstGeom>
        </p:spPr>
      </p:pic>
      <p:cxnSp>
        <p:nvCxnSpPr>
          <p:cNvPr id="40" name="Straight Connector 39">
            <a:extLst>
              <a:ext uri="{FF2B5EF4-FFF2-40B4-BE49-F238E27FC236}">
                <a16:creationId xmlns:a16="http://schemas.microsoft.com/office/drawing/2014/main" id="{7D02BE56-7EB5-4E62-B6E2-1C49E470A9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303028"/>
            <a:ext cx="3296093" cy="170652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4595B06-EDA5-4E45-BED4-7891E7E0CD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a:endCxn id="11" idx="1"/>
          </p:cNvCxnSpPr>
          <p:nvPr>
            <p:extLst>
              <p:ext uri="{386F3935-93C4-4BCD-93E2-E3B085C9AB24}">
                <p16:designElem xmlns:p16="http://schemas.microsoft.com/office/powerpoint/2015/main" val="1"/>
              </p:ext>
            </p:extLst>
          </p:nvPr>
        </p:nvCxnSpPr>
        <p:spPr>
          <a:xfrm flipH="1">
            <a:off x="0" y="9137"/>
            <a:ext cx="5745707" cy="99596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9592DA5-68A4-46A6-90EA-F0304FF8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356946" y="9137"/>
            <a:ext cx="714366" cy="200041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79C9A5D-F572-476A-99A9-700077150B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7977116" y="9137"/>
            <a:ext cx="4214884" cy="78243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8DC810F-525A-5FAA-7EB2-8951CC86C8E8}"/>
              </a:ext>
            </a:extLst>
          </p:cNvPr>
          <p:cNvSpPr txBox="1"/>
          <p:nvPr/>
        </p:nvSpPr>
        <p:spPr>
          <a:xfrm>
            <a:off x="5745707" y="2520209"/>
            <a:ext cx="5785303" cy="3602381"/>
          </a:xfrm>
          <a:prstGeom prst="rect">
            <a:avLst/>
          </a:prstGeom>
        </p:spPr>
        <p:txBody>
          <a:bodyPr vert="horz" lIns="91440" tIns="45720" rIns="91440" bIns="45720" rtlCol="0" anchor="ctr">
            <a:normAutofit/>
          </a:bodyPr>
          <a:lstStyle/>
          <a:p>
            <a:pPr>
              <a:spcAft>
                <a:spcPts val="600"/>
              </a:spcAft>
              <a:buSzPct val="80000"/>
            </a:pPr>
            <a:r>
              <a:rPr lang="en-US" sz="3200" dirty="0"/>
              <a:t>Airline travel has become increasingly safe over the decades, but crashes still occur. To understand how safety has evolved and identify areas for further improvement, this analysis will explore airplane crash data from 1920 to 2023.</a:t>
            </a:r>
            <a:endParaRPr lang="en-US" sz="3200" dirty="0">
              <a:solidFill>
                <a:schemeClr val="tx2"/>
              </a:solidFill>
            </a:endParaRPr>
          </a:p>
        </p:txBody>
      </p:sp>
    </p:spTree>
    <p:extLst>
      <p:ext uri="{BB962C8B-B14F-4D97-AF65-F5344CB8AC3E}">
        <p14:creationId xmlns:p14="http://schemas.microsoft.com/office/powerpoint/2010/main" val="821088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8" name="Straight Connector 47">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62" name="Rectangle 61">
            <a:extLst>
              <a:ext uri="{FF2B5EF4-FFF2-40B4-BE49-F238E27FC236}">
                <a16:creationId xmlns:a16="http://schemas.microsoft.com/office/drawing/2014/main" id="{5B8092E2-D77A-4CE6-BB2D-626978445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D02CD835-4B0F-45D6-9B85-B049A1005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1890215" y="511309"/>
            <a:ext cx="9345550" cy="1221957"/>
          </a:xfrm>
        </p:spPr>
        <p:txBody>
          <a:bodyPr vert="horz" lIns="91440" tIns="45720" rIns="91440" bIns="45720" rtlCol="0" anchor="ctr">
            <a:normAutofit/>
          </a:bodyPr>
          <a:lstStyle/>
          <a:p>
            <a:pPr algn="r"/>
            <a:r>
              <a:rPr lang="en-US" dirty="0"/>
              <a:t>objective</a:t>
            </a:r>
          </a:p>
        </p:txBody>
      </p:sp>
      <p:pic>
        <p:nvPicPr>
          <p:cNvPr id="43" name="Picture Placeholder 42" descr="A plane flying over a city">
            <a:extLst>
              <a:ext uri="{FF2B5EF4-FFF2-40B4-BE49-F238E27FC236}">
                <a16:creationId xmlns:a16="http://schemas.microsoft.com/office/drawing/2014/main" id="{9100BC91-12A3-DE75-3F38-9C17D39DC5E7}"/>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19966" r="-2" b="12994"/>
          <a:stretch/>
        </p:blipFill>
        <p:spPr>
          <a:xfrm>
            <a:off x="20" y="2009553"/>
            <a:ext cx="5188507" cy="4847794"/>
          </a:xfrm>
          <a:prstGeom prst="rect">
            <a:avLst/>
          </a:prstGeom>
        </p:spPr>
      </p:pic>
      <p:cxnSp>
        <p:nvCxnSpPr>
          <p:cNvPr id="66" name="Straight Connector 65">
            <a:extLst>
              <a:ext uri="{FF2B5EF4-FFF2-40B4-BE49-F238E27FC236}">
                <a16:creationId xmlns:a16="http://schemas.microsoft.com/office/drawing/2014/main" id="{7D02BE56-7EB5-4E62-B6E2-1C49E470A9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303028"/>
            <a:ext cx="3296093" cy="170652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4595B06-EDA5-4E45-BED4-7891E7E0CD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a:endCxn id="11" idx="1"/>
          </p:cNvCxnSpPr>
          <p:nvPr>
            <p:extLst>
              <p:ext uri="{386F3935-93C4-4BCD-93E2-E3B085C9AB24}">
                <p16:designElem xmlns:p16="http://schemas.microsoft.com/office/powerpoint/2015/main" val="1"/>
              </p:ext>
            </p:extLst>
          </p:nvPr>
        </p:nvCxnSpPr>
        <p:spPr>
          <a:xfrm flipH="1">
            <a:off x="0" y="9137"/>
            <a:ext cx="5745707" cy="99596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9592DA5-68A4-46A6-90EA-F0304FF8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356946" y="9137"/>
            <a:ext cx="714366" cy="200041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79C9A5D-F572-476A-99A9-700077150B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7977116" y="9137"/>
            <a:ext cx="4214884" cy="78243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7C3C410-164D-7760-A96C-5336B9010407}"/>
              </a:ext>
            </a:extLst>
          </p:cNvPr>
          <p:cNvSpPr txBox="1"/>
          <p:nvPr/>
        </p:nvSpPr>
        <p:spPr>
          <a:xfrm>
            <a:off x="5745707" y="2520209"/>
            <a:ext cx="5785303" cy="3602381"/>
          </a:xfrm>
          <a:prstGeom prst="rect">
            <a:avLst/>
          </a:prstGeom>
        </p:spPr>
        <p:txBody>
          <a:bodyPr vert="horz" lIns="91440" tIns="45720" rIns="91440" bIns="45720" rtlCol="0" anchor="ctr">
            <a:normAutofit/>
          </a:bodyPr>
          <a:lstStyle/>
          <a:p>
            <a:pPr>
              <a:spcAft>
                <a:spcPts val="600"/>
              </a:spcAft>
              <a:buSzPct val="80000"/>
            </a:pPr>
            <a:r>
              <a:rPr lang="en-US" sz="3200" dirty="0">
                <a:solidFill>
                  <a:schemeClr val="tx2"/>
                </a:solidFill>
              </a:rPr>
              <a:t>This analysis aims to uncover the underlying factors contributing to airplane crashes over an extensive period (1920-2023). By identifying trends and patterns, the objective is to improve aviation safety through targeted preventative measures.</a:t>
            </a:r>
          </a:p>
        </p:txBody>
      </p:sp>
    </p:spTree>
    <p:extLst>
      <p:ext uri="{BB962C8B-B14F-4D97-AF65-F5344CB8AC3E}">
        <p14:creationId xmlns:p14="http://schemas.microsoft.com/office/powerpoint/2010/main" val="4242039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4" name="Straight Connector 53">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68" name="Rectangle 67">
            <a:extLst>
              <a:ext uri="{FF2B5EF4-FFF2-40B4-BE49-F238E27FC236}">
                <a16:creationId xmlns:a16="http://schemas.microsoft.com/office/drawing/2014/main" id="{EA3B6404-C37D-4FE3-8124-9FC5ECE56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a:extLst>
              <a:ext uri="{FF2B5EF4-FFF2-40B4-BE49-F238E27FC236}">
                <a16:creationId xmlns:a16="http://schemas.microsoft.com/office/drawing/2014/main" id="{C64A9919-C77B-4DEE-B7F8-B9A289E9E6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7289975" cy="133894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F67B5ED5-2C08-4519-B88A-E933BAA84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827850"/>
            <a:ext cx="12192000" cy="20540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1034143" y="5234529"/>
            <a:ext cx="10102920" cy="675417"/>
          </a:xfrm>
        </p:spPr>
        <p:txBody>
          <a:bodyPr vert="horz" lIns="91440" tIns="45720" rIns="91440" bIns="45720" rtlCol="0" anchor="b">
            <a:normAutofit/>
          </a:bodyPr>
          <a:lstStyle/>
          <a:p>
            <a:pPr algn="ctr"/>
            <a:r>
              <a:rPr lang="en-US" sz="4000" dirty="0"/>
              <a:t>Data cleaning</a:t>
            </a:r>
          </a:p>
        </p:txBody>
      </p:sp>
      <p:sp>
        <p:nvSpPr>
          <p:cNvPr id="12" name="TextBox 11">
            <a:extLst>
              <a:ext uri="{FF2B5EF4-FFF2-40B4-BE49-F238E27FC236}">
                <a16:creationId xmlns:a16="http://schemas.microsoft.com/office/drawing/2014/main" id="{A939BE55-2F0F-188F-BC43-FAE99408767E}"/>
              </a:ext>
            </a:extLst>
          </p:cNvPr>
          <p:cNvSpPr txBox="1"/>
          <p:nvPr/>
        </p:nvSpPr>
        <p:spPr>
          <a:xfrm>
            <a:off x="1524000" y="5976937"/>
            <a:ext cx="9144000" cy="444387"/>
          </a:xfrm>
          <a:prstGeom prst="rect">
            <a:avLst/>
          </a:prstGeom>
        </p:spPr>
        <p:txBody>
          <a:bodyPr vert="horz" lIns="91440" tIns="45720" rIns="91440" bIns="45720" rtlCol="0">
            <a:normAutofit/>
          </a:bodyPr>
          <a:lstStyle/>
          <a:p>
            <a:pPr algn="ctr">
              <a:lnSpc>
                <a:spcPct val="120000"/>
              </a:lnSpc>
              <a:spcBef>
                <a:spcPts val="1000"/>
              </a:spcBef>
              <a:buSzPct val="80000"/>
            </a:pPr>
            <a:r>
              <a:rPr lang="en-US" sz="2000" b="1" i="1" cap="all" spc="300" dirty="0">
                <a:solidFill>
                  <a:schemeClr val="tx2"/>
                </a:solidFill>
                <a:latin typeface="+mj-lt"/>
              </a:rPr>
              <a:t>This is the first sight on the data </a:t>
            </a:r>
          </a:p>
        </p:txBody>
      </p:sp>
      <p:cxnSp>
        <p:nvCxnSpPr>
          <p:cNvPr id="74" name="Straight Connector 73">
            <a:extLst>
              <a:ext uri="{FF2B5EF4-FFF2-40B4-BE49-F238E27FC236}">
                <a16:creationId xmlns:a16="http://schemas.microsoft.com/office/drawing/2014/main" id="{4BB9CE4F-048D-4320-B7EF-E5AEA4020C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60990" y="0"/>
            <a:ext cx="863010" cy="485029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17DE3F0-E5A7-4C2D-927E-5663808678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632375"/>
            <a:ext cx="3875314" cy="11954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E9EA87C-793F-4321-A0BC-4DB860289D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763624" y="1392865"/>
            <a:ext cx="1428376" cy="345743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EE00FC4-5601-4185-8A23-E15BD4D7B4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367404" y="0"/>
            <a:ext cx="1824596" cy="433891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A screenshot of a computer&#10;&#10;Description automatically generated">
            <a:extLst>
              <a:ext uri="{FF2B5EF4-FFF2-40B4-BE49-F238E27FC236}">
                <a16:creationId xmlns:a16="http://schemas.microsoft.com/office/drawing/2014/main" id="{B9A906E1-755C-4B50-5CEA-87AD3E3E4A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588" y="533400"/>
            <a:ext cx="10056823" cy="3721025"/>
          </a:xfrm>
          <a:prstGeom prst="rect">
            <a:avLst/>
          </a:prstGeom>
        </p:spPr>
      </p:pic>
    </p:spTree>
    <p:extLst>
      <p:ext uri="{BB962C8B-B14F-4D97-AF65-F5344CB8AC3E}">
        <p14:creationId xmlns:p14="http://schemas.microsoft.com/office/powerpoint/2010/main" val="366667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4" name="Straight Connector 53">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68" name="Rectangle 67">
            <a:extLst>
              <a:ext uri="{FF2B5EF4-FFF2-40B4-BE49-F238E27FC236}">
                <a16:creationId xmlns:a16="http://schemas.microsoft.com/office/drawing/2014/main" id="{EA3B6404-C37D-4FE3-8124-9FC5ECE56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a:extLst>
              <a:ext uri="{FF2B5EF4-FFF2-40B4-BE49-F238E27FC236}">
                <a16:creationId xmlns:a16="http://schemas.microsoft.com/office/drawing/2014/main" id="{C64A9919-C77B-4DEE-B7F8-B9A289E9E6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7289975" cy="133894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F67B5ED5-2C08-4519-B88A-E933BAA84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827850"/>
            <a:ext cx="12192000" cy="20540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1034143" y="5234529"/>
            <a:ext cx="10102920" cy="675417"/>
          </a:xfrm>
        </p:spPr>
        <p:txBody>
          <a:bodyPr vert="horz" lIns="91440" tIns="45720" rIns="91440" bIns="45720" rtlCol="0" anchor="b">
            <a:normAutofit/>
          </a:bodyPr>
          <a:lstStyle/>
          <a:p>
            <a:pPr algn="ctr"/>
            <a:r>
              <a:rPr lang="en-US" sz="4000" dirty="0"/>
              <a:t>Data cleaning</a:t>
            </a:r>
          </a:p>
        </p:txBody>
      </p:sp>
      <p:sp>
        <p:nvSpPr>
          <p:cNvPr id="12" name="TextBox 11">
            <a:extLst>
              <a:ext uri="{FF2B5EF4-FFF2-40B4-BE49-F238E27FC236}">
                <a16:creationId xmlns:a16="http://schemas.microsoft.com/office/drawing/2014/main" id="{A939BE55-2F0F-188F-BC43-FAE99408767E}"/>
              </a:ext>
            </a:extLst>
          </p:cNvPr>
          <p:cNvSpPr txBox="1"/>
          <p:nvPr/>
        </p:nvSpPr>
        <p:spPr>
          <a:xfrm>
            <a:off x="1524000" y="5976937"/>
            <a:ext cx="9144000" cy="444387"/>
          </a:xfrm>
          <a:prstGeom prst="rect">
            <a:avLst/>
          </a:prstGeom>
        </p:spPr>
        <p:txBody>
          <a:bodyPr vert="horz" lIns="91440" tIns="45720" rIns="91440" bIns="45720" rtlCol="0">
            <a:noAutofit/>
          </a:bodyPr>
          <a:lstStyle/>
          <a:p>
            <a:pPr algn="ctr">
              <a:lnSpc>
                <a:spcPct val="120000"/>
              </a:lnSpc>
              <a:spcBef>
                <a:spcPts val="1000"/>
              </a:spcBef>
              <a:buSzPct val="80000"/>
            </a:pPr>
            <a:r>
              <a:rPr lang="en-US" b="1" i="1" cap="all" spc="300" dirty="0">
                <a:solidFill>
                  <a:schemeClr val="tx2"/>
                </a:solidFill>
                <a:latin typeface="+mj-lt"/>
              </a:rPr>
              <a:t>Data after dealing with nulls and blanks and making it easier to deal with</a:t>
            </a:r>
          </a:p>
        </p:txBody>
      </p:sp>
      <p:cxnSp>
        <p:nvCxnSpPr>
          <p:cNvPr id="74" name="Straight Connector 73">
            <a:extLst>
              <a:ext uri="{FF2B5EF4-FFF2-40B4-BE49-F238E27FC236}">
                <a16:creationId xmlns:a16="http://schemas.microsoft.com/office/drawing/2014/main" id="{4BB9CE4F-048D-4320-B7EF-E5AEA4020C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60990" y="0"/>
            <a:ext cx="863010" cy="485029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17DE3F0-E5A7-4C2D-927E-5663808678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632375"/>
            <a:ext cx="3875314" cy="11954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E9EA87C-793F-4321-A0BC-4DB860289D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763624" y="1392865"/>
            <a:ext cx="1428376" cy="345743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EE00FC4-5601-4185-8A23-E15BD4D7B4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367404" y="0"/>
            <a:ext cx="1824596" cy="433891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9A906E1-755C-4B50-5CEA-87AD3E3E4A5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73734" y="533400"/>
            <a:ext cx="10044531" cy="3721025"/>
          </a:xfrm>
          <a:prstGeom prst="rect">
            <a:avLst/>
          </a:prstGeom>
        </p:spPr>
      </p:pic>
    </p:spTree>
    <p:extLst>
      <p:ext uri="{BB962C8B-B14F-4D97-AF65-F5344CB8AC3E}">
        <p14:creationId xmlns:p14="http://schemas.microsoft.com/office/powerpoint/2010/main" val="2129901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4" name="Straight Connector 53">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68" name="Rectangle 67">
            <a:extLst>
              <a:ext uri="{FF2B5EF4-FFF2-40B4-BE49-F238E27FC236}">
                <a16:creationId xmlns:a16="http://schemas.microsoft.com/office/drawing/2014/main" id="{EA3B6404-C37D-4FE3-8124-9FC5ECE56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a:extLst>
              <a:ext uri="{FF2B5EF4-FFF2-40B4-BE49-F238E27FC236}">
                <a16:creationId xmlns:a16="http://schemas.microsoft.com/office/drawing/2014/main" id="{C64A9919-C77B-4DEE-B7F8-B9A289E9E6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7289975" cy="133894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F67B5ED5-2C08-4519-B88A-E933BAA84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827850"/>
            <a:ext cx="12192000" cy="20540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1034143" y="5234529"/>
            <a:ext cx="10102920" cy="675417"/>
          </a:xfrm>
        </p:spPr>
        <p:txBody>
          <a:bodyPr vert="horz" lIns="91440" tIns="45720" rIns="91440" bIns="45720" rtlCol="0" anchor="b">
            <a:normAutofit/>
          </a:bodyPr>
          <a:lstStyle/>
          <a:p>
            <a:pPr algn="ctr"/>
            <a:r>
              <a:rPr lang="en-US" sz="4000" dirty="0"/>
              <a:t>Importing data</a:t>
            </a:r>
          </a:p>
        </p:txBody>
      </p:sp>
      <p:sp>
        <p:nvSpPr>
          <p:cNvPr id="12" name="TextBox 11">
            <a:extLst>
              <a:ext uri="{FF2B5EF4-FFF2-40B4-BE49-F238E27FC236}">
                <a16:creationId xmlns:a16="http://schemas.microsoft.com/office/drawing/2014/main" id="{A939BE55-2F0F-188F-BC43-FAE99408767E}"/>
              </a:ext>
            </a:extLst>
          </p:cNvPr>
          <p:cNvSpPr txBox="1"/>
          <p:nvPr/>
        </p:nvSpPr>
        <p:spPr>
          <a:xfrm>
            <a:off x="1524000" y="5976937"/>
            <a:ext cx="9144000" cy="444387"/>
          </a:xfrm>
          <a:prstGeom prst="rect">
            <a:avLst/>
          </a:prstGeom>
        </p:spPr>
        <p:txBody>
          <a:bodyPr vert="horz" lIns="91440" tIns="45720" rIns="91440" bIns="45720" rtlCol="0">
            <a:noAutofit/>
          </a:bodyPr>
          <a:lstStyle/>
          <a:p>
            <a:pPr algn="ctr">
              <a:lnSpc>
                <a:spcPct val="120000"/>
              </a:lnSpc>
              <a:spcBef>
                <a:spcPts val="1000"/>
              </a:spcBef>
              <a:buSzPct val="80000"/>
            </a:pPr>
            <a:r>
              <a:rPr lang="en-US" b="1" i="1" cap="all" spc="300" dirty="0">
                <a:solidFill>
                  <a:schemeClr val="tx2"/>
                </a:solidFill>
                <a:latin typeface="+mj-lt"/>
              </a:rPr>
              <a:t>Importing dataset and detecting data type using power query editor</a:t>
            </a:r>
          </a:p>
        </p:txBody>
      </p:sp>
      <p:cxnSp>
        <p:nvCxnSpPr>
          <p:cNvPr id="74" name="Straight Connector 73">
            <a:extLst>
              <a:ext uri="{FF2B5EF4-FFF2-40B4-BE49-F238E27FC236}">
                <a16:creationId xmlns:a16="http://schemas.microsoft.com/office/drawing/2014/main" id="{4BB9CE4F-048D-4320-B7EF-E5AEA4020C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60990" y="0"/>
            <a:ext cx="863010" cy="485029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17DE3F0-E5A7-4C2D-927E-5663808678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632375"/>
            <a:ext cx="3875314" cy="11954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E9EA87C-793F-4321-A0BC-4DB860289D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763624" y="1392865"/>
            <a:ext cx="1428376" cy="345743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EE00FC4-5601-4185-8A23-E15BD4D7B4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367404" y="0"/>
            <a:ext cx="1824596" cy="433891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9A906E1-755C-4B50-5CEA-87AD3E3E4A5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34142" y="533400"/>
            <a:ext cx="9747411" cy="3721025"/>
          </a:xfrm>
          <a:prstGeom prst="rect">
            <a:avLst/>
          </a:prstGeom>
        </p:spPr>
      </p:pic>
    </p:spTree>
    <p:extLst>
      <p:ext uri="{BB962C8B-B14F-4D97-AF65-F5344CB8AC3E}">
        <p14:creationId xmlns:p14="http://schemas.microsoft.com/office/powerpoint/2010/main" val="1069825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21FBE127-D2A6-4FA3-A6B9-B8FD1DE4B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681788" y="3143464"/>
            <a:ext cx="4496228" cy="1690687"/>
          </a:xfrm>
        </p:spPr>
        <p:txBody>
          <a:bodyPr vert="horz" lIns="91440" tIns="45720" rIns="91440" bIns="45720" rtlCol="0" anchor="ctr">
            <a:noAutofit/>
          </a:bodyPr>
          <a:lstStyle/>
          <a:p>
            <a:r>
              <a:rPr lang="en-US" sz="2000" dirty="0"/>
              <a:t>The analysis will focus on airplane crashes that occurred between 1920 and 2023, providing a comprehensive understanding of crash patterns over a century. This extended timeframe allows us to identify how safety measures and technology advancements have influenced crash trends. Geospatial analysis investigations explore crash locations to identify potential regional risks or pinpoint areas for improved safety infrastructure.</a:t>
            </a:r>
          </a:p>
        </p:txBody>
      </p:sp>
      <p:cxnSp>
        <p:nvCxnSpPr>
          <p:cNvPr id="34" name="Straight Connector 33">
            <a:extLst>
              <a:ext uri="{FF2B5EF4-FFF2-40B4-BE49-F238E27FC236}">
                <a16:creationId xmlns:a16="http://schemas.microsoft.com/office/drawing/2014/main" id="{DDD9C044-4B08-47CC-852C-B22B09675A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4948518" cy="132453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033687E-2F83-4E90-B11A-4B998C1540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818708" cy="642738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292DBC3-1A72-41ED-8432-D0D64FD631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2743200"/>
            <a:ext cx="4477872" cy="4114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15" name="Graphic 14" descr="Airplane">
            <a:extLst>
              <a:ext uri="{FF2B5EF4-FFF2-40B4-BE49-F238E27FC236}">
                <a16:creationId xmlns:a16="http://schemas.microsoft.com/office/drawing/2014/main" id="{CE27A384-04F2-66D6-D117-417FC64E4B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3400" y="647699"/>
            <a:ext cx="5562600" cy="5562600"/>
          </a:xfrm>
          <a:prstGeom prst="rect">
            <a:avLst/>
          </a:prstGeom>
        </p:spPr>
      </p:pic>
      <p:sp>
        <p:nvSpPr>
          <p:cNvPr id="10" name="TextBox 9">
            <a:extLst>
              <a:ext uri="{FF2B5EF4-FFF2-40B4-BE49-F238E27FC236}">
                <a16:creationId xmlns:a16="http://schemas.microsoft.com/office/drawing/2014/main" id="{D547F9FD-FD51-5286-22A9-3DB4111A57A3}"/>
              </a:ext>
            </a:extLst>
          </p:cNvPr>
          <p:cNvSpPr txBox="1"/>
          <p:nvPr/>
        </p:nvSpPr>
        <p:spPr>
          <a:xfrm>
            <a:off x="6096000" y="402742"/>
            <a:ext cx="5710680" cy="4033837"/>
          </a:xfrm>
          <a:prstGeom prst="rect">
            <a:avLst/>
          </a:prstGeom>
        </p:spPr>
        <p:txBody>
          <a:bodyPr vert="horz" lIns="91440" tIns="45720" rIns="91440" bIns="45720" rtlCol="0" anchor="t">
            <a:normAutofit/>
          </a:bodyPr>
          <a:lstStyle/>
          <a:p>
            <a:pPr>
              <a:spcAft>
                <a:spcPts val="600"/>
              </a:spcAft>
              <a:buSzPct val="80000"/>
            </a:pPr>
            <a:r>
              <a:rPr lang="en-US" sz="2800" dirty="0">
                <a:solidFill>
                  <a:schemeClr val="tx2"/>
                </a:solidFill>
                <a:latin typeface="+mj-lt"/>
              </a:rPr>
              <a:t>Temporal and Geospatial Analysis</a:t>
            </a:r>
          </a:p>
          <a:p>
            <a:pPr>
              <a:spcAft>
                <a:spcPts val="600"/>
              </a:spcAft>
              <a:buSzPct val="80000"/>
            </a:pPr>
            <a:endParaRPr lang="en-US" dirty="0">
              <a:solidFill>
                <a:schemeClr val="tx2"/>
              </a:solidFill>
            </a:endParaRPr>
          </a:p>
        </p:txBody>
      </p:sp>
      <p:cxnSp>
        <p:nvCxnSpPr>
          <p:cNvPr id="40" name="Straight Connector 39">
            <a:extLst>
              <a:ext uri="{FF2B5EF4-FFF2-40B4-BE49-F238E27FC236}">
                <a16:creationId xmlns:a16="http://schemas.microsoft.com/office/drawing/2014/main" id="{99309E4A-5F81-4CAB-B5DB-AB4EB90C71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602477" y="2548218"/>
            <a:ext cx="589522" cy="430978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7402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1" name="Straight Connector 130">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145" name="Rectangle 144">
            <a:extLst>
              <a:ext uri="{FF2B5EF4-FFF2-40B4-BE49-F238E27FC236}">
                <a16:creationId xmlns:a16="http://schemas.microsoft.com/office/drawing/2014/main" id="{1AF3C8EA-7A37-4A07-BDF2-89EBD3DF2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Description automatically generated">
            <a:extLst>
              <a:ext uri="{FF2B5EF4-FFF2-40B4-BE49-F238E27FC236}">
                <a16:creationId xmlns:a16="http://schemas.microsoft.com/office/drawing/2014/main" id="{ED0B7061-3303-340F-F087-C4C43484DAE3}"/>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27212"/>
            <a:ext cx="12191980" cy="5930788"/>
          </a:xfrm>
          <a:prstGeom prst="rect">
            <a:avLst/>
          </a:prstGeom>
        </p:spPr>
      </p:pic>
      <p:sp>
        <p:nvSpPr>
          <p:cNvPr id="11" name="TextBox 10">
            <a:extLst>
              <a:ext uri="{FF2B5EF4-FFF2-40B4-BE49-F238E27FC236}">
                <a16:creationId xmlns:a16="http://schemas.microsoft.com/office/drawing/2014/main" id="{2D690FD0-E931-414C-9546-BD24F4E47A90}"/>
              </a:ext>
            </a:extLst>
          </p:cNvPr>
          <p:cNvSpPr txBox="1"/>
          <p:nvPr/>
        </p:nvSpPr>
        <p:spPr>
          <a:xfrm>
            <a:off x="2153656" y="138058"/>
            <a:ext cx="6804683" cy="646331"/>
          </a:xfrm>
          <a:prstGeom prst="rect">
            <a:avLst/>
          </a:prstGeom>
          <a:noFill/>
        </p:spPr>
        <p:txBody>
          <a:bodyPr wrap="none" rtlCol="0">
            <a:spAutoFit/>
          </a:bodyPr>
          <a:lstStyle/>
          <a:p>
            <a:pPr algn="ctr"/>
            <a:r>
              <a:rPr lang="en-US" sz="3600" dirty="0">
                <a:latin typeface="+mj-lt"/>
              </a:rPr>
              <a:t>Temporal and Geospatial Analysis</a:t>
            </a:r>
          </a:p>
        </p:txBody>
      </p:sp>
    </p:spTree>
    <p:extLst>
      <p:ext uri="{BB962C8B-B14F-4D97-AF65-F5344CB8AC3E}">
        <p14:creationId xmlns:p14="http://schemas.microsoft.com/office/powerpoint/2010/main" val="435195399"/>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20BE78-9FDF-401B-B412-3AA10EC5BEA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0E62E91-3991-445A-ADE0-DB143B39320F}">
  <ds:schemaRefs>
    <ds:schemaRef ds:uri="http://schemas.microsoft.com/sharepoint/v3/contenttype/forms"/>
  </ds:schemaRefs>
</ds:datastoreItem>
</file>

<file path=customXml/itemProps3.xml><?xml version="1.0" encoding="utf-8"?>
<ds:datastoreItem xmlns:ds="http://schemas.openxmlformats.org/officeDocument/2006/customXml" ds:itemID="{1C180A77-4928-484F-9529-F716C85D6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{19569E3A-AC18-43B8-8063-BE8F9AF27C03}tf22797433_win32</Template>
  <TotalTime>226</TotalTime>
  <Words>403</Words>
  <Application>Microsoft Office PowerPoint</Application>
  <PresentationFormat>Widescreen</PresentationFormat>
  <Paragraphs>49</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Arial</vt:lpstr>
      <vt:lpstr>Calibri</vt:lpstr>
      <vt:lpstr>Univers Condensed Light</vt:lpstr>
      <vt:lpstr>Walbaum Display Light</vt:lpstr>
      <vt:lpstr>AngleLinesVTI</vt:lpstr>
      <vt:lpstr>Airplane crashes analysis from 1920 to 2023  prepared by : Mohamed araby  batch: MIP – DA - 06 </vt:lpstr>
      <vt:lpstr>AGENDA</vt:lpstr>
      <vt:lpstr>introduction</vt:lpstr>
      <vt:lpstr>objective</vt:lpstr>
      <vt:lpstr>Data cleaning</vt:lpstr>
      <vt:lpstr>Data cleaning</vt:lpstr>
      <vt:lpstr>Importing data</vt:lpstr>
      <vt:lpstr>The analysis will focus on airplane crashes that occurred between 1920 and 2023, providing a comprehensive understanding of crash patterns over a century. This extended timeframe allows us to identify how safety measures and technology advancements have influenced crash trends. Geospatial analysis investigations explore crash locations to identify potential regional risks or pinpoint areas for improved safety infrastructure.</vt:lpstr>
      <vt:lpstr>PowerPoint Presentation</vt:lpstr>
      <vt:lpstr> This section will focus on the airlines or organizations operating the aircraft involved in crashes.  It will analyze the safety record of different operators and identify any trends related to operator performance.   It's important to note that operator performance should be analyzed considering factors beyond raw crash data. This might involve including information on the number of flights operated by each company for a fairer comparison. </vt:lpstr>
      <vt:lpstr>PowerPoint Presentation</vt:lpstr>
      <vt:lpstr> This section focuses on the analysis of fatality trends and patterns within airplane crashes occurring between 1920 and 2023. The primary objective is to identify any significant changes in the overall number of fatalities over this period.   Additionally, we will explore potential contributing factors associated with these fatalities</vt:lpstr>
      <vt:lpstr>PowerPoint Presentation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Airplane crashes analysis from 1920 to 2023  prepared by : Mohamed araby  batch: MIP – DA - 06 </dc:title>
  <dc:creator>Mohamed Araby</dc:creator>
  <cp:lastModifiedBy>Mohamed Araby</cp:lastModifiedBy>
  <cp:revision>3</cp:revision>
  <dcterms:created xsi:type="dcterms:W3CDTF">2024-04-30T14:16:51Z</dcterms:created>
  <dcterms:modified xsi:type="dcterms:W3CDTF">2024-05-01T03:00:19Z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