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321" r:id="rId6"/>
    <p:sldId id="28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297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65" d="100"/>
          <a:sy n="65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76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3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19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87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54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5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9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0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2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86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32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4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2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500511"/>
            <a:ext cx="6392421" cy="3831221"/>
          </a:xfrm>
        </p:spPr>
        <p:txBody>
          <a:bodyPr anchor="ctr"/>
          <a:lstStyle/>
          <a:p>
            <a:r>
              <a:rPr lang="en-US" dirty="0"/>
              <a:t>Hr analysis</a:t>
            </a:r>
            <a:br>
              <a:rPr lang="en-US" dirty="0"/>
            </a:br>
            <a:r>
              <a:rPr lang="en-US" dirty="0"/>
              <a:t>for employees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by : Mohamed araby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indent="-342900">
              <a:spcBef>
                <a:spcPts val="980"/>
              </a:spcBef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1844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scatter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plot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explore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relationship</a:t>
            </a:r>
            <a:r>
              <a:rPr lang="en-US" sz="1800" spc="-4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between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"Training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Duration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(Days)"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"Training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Cost."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38345" y="1767160"/>
            <a:ext cx="6819457" cy="332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marR="0" lvl="0" indent="-342900" rtl="0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71780" algn="l"/>
              </a:tabLst>
            </a:pP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Build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shows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count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by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20" dirty="0" err="1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RaceDesc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20" dirty="0" err="1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GenderCode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."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1150" y="1404075"/>
            <a:ext cx="3505400" cy="47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3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marR="244475" lvl="0" indent="-342900" rtl="0">
              <a:lnSpc>
                <a:spcPct val="115000"/>
              </a:lnSpc>
              <a:spcBef>
                <a:spcPts val="98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42570" algn="l"/>
              </a:tabLst>
            </a:pP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INDEX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MATCH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functions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find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"Training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Name"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5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specific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75662" y="1228726"/>
            <a:ext cx="9291501" cy="600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FC81D6-7166-B16F-49BE-D4A0383214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68011" y="2300291"/>
            <a:ext cx="3006647" cy="3024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160988-BE5F-492A-D202-C921848C9C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08378" y="2300291"/>
            <a:ext cx="2323904" cy="302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3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266163"/>
            <a:ext cx="8441383" cy="600075"/>
          </a:xfrm>
        </p:spPr>
        <p:txBody>
          <a:bodyPr/>
          <a:lstStyle/>
          <a:p>
            <a:pPr marL="342900" marR="334010" lvl="0" indent="-342900" rtl="0">
              <a:lnSpc>
                <a:spcPct val="112000"/>
              </a:lnSpc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5908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multi-level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4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analyze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"Performance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by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30" dirty="0" err="1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BusinessUnit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0" dirty="0" err="1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JobFunctionDescription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."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52438" y="1464700"/>
            <a:ext cx="6305999" cy="421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5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marR="235585" lvl="0" indent="-342900" rtl="0">
              <a:lnSpc>
                <a:spcPct val="115000"/>
              </a:lnSpc>
              <a:spcBef>
                <a:spcPts val="80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6225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Design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dynamic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chart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allows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users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select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visualize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performance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any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</a:t>
            </a:r>
            <a:r>
              <a:rPr lang="en-US" sz="1800" spc="-2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over</a:t>
            </a:r>
            <a:r>
              <a:rPr lang="en-US" sz="1800" spc="-3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59328" y="1248779"/>
            <a:ext cx="5884641" cy="2596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507B3B-7010-580E-DCAE-887FC336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9102" y="3997344"/>
            <a:ext cx="5865090" cy="25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266163"/>
            <a:ext cx="8441383" cy="600075"/>
          </a:xfrm>
        </p:spPr>
        <p:txBody>
          <a:bodyPr/>
          <a:lstStyle/>
          <a:p>
            <a:pPr marL="342900" marR="172720" lvl="0" indent="-342900" rtl="0">
              <a:lnSpc>
                <a:spcPct val="112000"/>
              </a:lnSpc>
              <a:spcBef>
                <a:spcPts val="12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7114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Calculate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total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training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cost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"Training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Name"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display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it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bar </a:t>
            </a:r>
            <a:r>
              <a:rPr lang="en-US" sz="1800" spc="-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chart.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52730" y="1815353"/>
            <a:ext cx="8246366" cy="32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7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457199"/>
            <a:ext cx="8441383" cy="600075"/>
          </a:xfrm>
        </p:spPr>
        <p:txBody>
          <a:bodyPr/>
          <a:lstStyle/>
          <a:p>
            <a:pPr marL="342900" marR="571500" lvl="0" indent="-342900" rtl="0">
              <a:lnSpc>
                <a:spcPct val="112000"/>
              </a:lnSpc>
              <a:spcBef>
                <a:spcPts val="80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6479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Apply</a:t>
            </a:r>
            <a:r>
              <a:rPr lang="en-US" sz="1800" spc="-12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advanced</a:t>
            </a:r>
            <a:r>
              <a:rPr lang="en-US" sz="1800" spc="-12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conditional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formatting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highlight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top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10%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bottom</a:t>
            </a:r>
            <a:r>
              <a:rPr lang="en-US" sz="1800" spc="-12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10%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based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"Current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Rating."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215278"/>
            <a:ext cx="2011856" cy="528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2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328612"/>
            <a:ext cx="8441383" cy="600075"/>
          </a:xfrm>
        </p:spPr>
        <p:txBody>
          <a:bodyPr/>
          <a:lstStyle/>
          <a:p>
            <a:pPr marL="342900" marR="164465" lvl="0" indent="-342900" rtl="0">
              <a:lnSpc>
                <a:spcPct val="112000"/>
              </a:lnSpc>
              <a:spcBef>
                <a:spcPts val="82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7495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calculated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field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determine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average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"Engagement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year.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73269" y="2725598"/>
            <a:ext cx="6845052" cy="14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328612"/>
            <a:ext cx="8441383" cy="600075"/>
          </a:xfrm>
        </p:spPr>
        <p:txBody>
          <a:bodyPr/>
          <a:lstStyle/>
          <a:p>
            <a:pPr marL="342900" marR="755015" lvl="0" indent="-342900" rtl="0">
              <a:lnSpc>
                <a:spcPct val="112000"/>
              </a:lnSpc>
              <a:spcBef>
                <a:spcPts val="82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7178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6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histogram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4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understand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4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distribution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30" dirty="0" err="1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ExitDate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terminated </a:t>
            </a:r>
            <a:r>
              <a:rPr lang="en-US" sz="1800" spc="-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7667" y="2125523"/>
            <a:ext cx="5355912" cy="32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9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461346"/>
            <a:ext cx="8441383" cy="600075"/>
          </a:xfrm>
        </p:spPr>
        <p:txBody>
          <a:bodyPr/>
          <a:lstStyle/>
          <a:p>
            <a:pPr marL="342900" marR="149225" lvl="0" indent="-342900" rtl="0">
              <a:lnSpc>
                <a:spcPct val="115000"/>
              </a:lnSpc>
              <a:spcBef>
                <a:spcPts val="80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8829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Develop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dashboard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provides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overview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key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HR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metrics,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including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headcount,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performance,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training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costs,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charts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5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tables.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78231" y="1253613"/>
            <a:ext cx="9825637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2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Steps of the project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923499" y="2303028"/>
            <a:ext cx="6335597" cy="396159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Fully understanding the dataset</a:t>
            </a:r>
          </a:p>
          <a:p>
            <a:r>
              <a:rPr lang="en-US" sz="3600" dirty="0"/>
              <a:t>Merge all the table to get valuable insights</a:t>
            </a:r>
          </a:p>
          <a:p>
            <a:r>
              <a:rPr lang="en-US" sz="3600" dirty="0"/>
              <a:t>Analyzing to reach to the answer of questions asked</a:t>
            </a:r>
          </a:p>
          <a:p>
            <a:r>
              <a:rPr lang="en-US" sz="3600" dirty="0"/>
              <a:t>Visualize what we found to have better understanding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461346"/>
            <a:ext cx="8441383" cy="600075"/>
          </a:xfrm>
        </p:spPr>
        <p:txBody>
          <a:bodyPr/>
          <a:lstStyle/>
          <a:p>
            <a:pPr marL="342900" marR="149225" lvl="0" indent="-342900" rtl="0">
              <a:lnSpc>
                <a:spcPct val="115000"/>
              </a:lnSpc>
              <a:spcBef>
                <a:spcPts val="80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8829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Develop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dashboard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provides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overview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key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HR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metrics,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including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headcount,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performance,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training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costs,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charts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5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tables.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2179" y="1253613"/>
            <a:ext cx="9817741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4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78119"/>
            <a:ext cx="7965461" cy="600075"/>
          </a:xfrm>
        </p:spPr>
        <p:txBody>
          <a:bodyPr/>
          <a:lstStyle/>
          <a:p>
            <a:pPr marL="342900" marR="687070" lvl="0" indent="-34290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189230" algn="l"/>
              </a:tabLst>
            </a:pP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you</a:t>
            </a:r>
            <a:r>
              <a:rPr lang="en-US" sz="1800" spc="-11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10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10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</a:t>
            </a:r>
            <a:r>
              <a:rPr lang="en-US" sz="1800" spc="-10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11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summarize</a:t>
            </a:r>
            <a:r>
              <a:rPr lang="en-US" sz="1800" spc="-10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0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total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number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2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115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 </a:t>
            </a:r>
            <a:r>
              <a:rPr lang="en-US" sz="1800" spc="-1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department?</a:t>
            </a:r>
            <a:endParaRPr lang="en-US" sz="1800" spc="0" dirty="0">
              <a:solidFill>
                <a:srgbClr val="00206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74" y="1431241"/>
            <a:ext cx="5839540" cy="33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78119"/>
            <a:ext cx="7965461" cy="600075"/>
          </a:xfrm>
        </p:spPr>
        <p:txBody>
          <a:bodyPr/>
          <a:lstStyle/>
          <a:p>
            <a:pPr marL="342900" marR="149860" lvl="0" indent="-342900" rtl="0">
              <a:lnSpc>
                <a:spcPct val="112000"/>
              </a:lnSpc>
              <a:spcBef>
                <a:spcPts val="80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05740" algn="l"/>
              </a:tabLst>
            </a:pP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Apply</a:t>
            </a:r>
            <a:r>
              <a:rPr lang="en-US" sz="1800" spc="-12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conditional</a:t>
            </a:r>
            <a:r>
              <a:rPr lang="en-US" sz="1800" spc="-11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formatting</a:t>
            </a:r>
            <a:r>
              <a:rPr lang="en-US" sz="1800" spc="-11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8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highlight</a:t>
            </a:r>
            <a:r>
              <a:rPr lang="en-US" sz="1800" spc="-1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11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</a:t>
            </a:r>
            <a:r>
              <a:rPr lang="en-US" sz="1800" spc="-11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10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"Performance</a:t>
            </a:r>
            <a:r>
              <a:rPr lang="en-US" sz="1800" spc="-105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11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below</a:t>
            </a:r>
            <a:r>
              <a:rPr lang="en-US" sz="1800" spc="-11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3 </a:t>
            </a:r>
            <a:r>
              <a:rPr lang="en-US" sz="1800" spc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7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red.</a:t>
            </a:r>
            <a:endParaRPr lang="en-US" sz="1800" spc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6363" y="1136273"/>
            <a:ext cx="3963831" cy="48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78119"/>
            <a:ext cx="7965461" cy="600075"/>
          </a:xfrm>
        </p:spPr>
        <p:txBody>
          <a:bodyPr/>
          <a:lstStyle/>
          <a:p>
            <a:pPr marL="342900" marR="410210" lvl="0" indent="-342900" rtl="0">
              <a:lnSpc>
                <a:spcPct val="112000"/>
              </a:lnSpc>
              <a:spcBef>
                <a:spcPts val="825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0891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Calculate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average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"Satisfaction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male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female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separately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2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4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80170" y="2076150"/>
            <a:ext cx="3963831" cy="270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78119"/>
            <a:ext cx="7965461" cy="600075"/>
          </a:xfrm>
        </p:spPr>
        <p:txBody>
          <a:bodyPr/>
          <a:lstStyle/>
          <a:p>
            <a:pPr marL="342900" marR="232410" lvl="0" indent="-34290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1780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Create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chart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visualize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distribution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"Work-Life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Balance</a:t>
            </a:r>
            <a:r>
              <a:rPr lang="en-US" sz="1800" spc="-10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different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job </a:t>
            </a:r>
            <a:r>
              <a:rPr lang="en-US" sz="1800" spc="-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functions.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60565" y="1550909"/>
            <a:ext cx="7965461" cy="41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6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392905"/>
            <a:ext cx="7965461" cy="600075"/>
          </a:xfrm>
        </p:spPr>
        <p:txBody>
          <a:bodyPr/>
          <a:lstStyle/>
          <a:p>
            <a:pPr marL="342900" marR="232410" indent="-342900">
              <a:lnSpc>
                <a:spcPct val="112000"/>
              </a:lnSpc>
              <a:spcBef>
                <a:spcPts val="800"/>
              </a:spcBef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1780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Filter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data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display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only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terminated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employees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find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out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most</a:t>
            </a:r>
            <a:r>
              <a:rPr lang="en-US" sz="1800" spc="-12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common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"Termination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Type."</a:t>
            </a:r>
            <a:br>
              <a:rPr lang="en-US" sz="1800" spc="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spc="-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8111" y="1550909"/>
            <a:ext cx="5470369" cy="41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8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marR="0" lvl="0" indent="-342900" rtl="0">
              <a:spcBef>
                <a:spcPts val="77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21615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Calculate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average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"Engagement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Score"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each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department</a:t>
            </a:r>
            <a:r>
              <a:rPr lang="en-US" sz="1800" spc="-8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using</a:t>
            </a:r>
            <a:r>
              <a:rPr lang="en-US" sz="1800" spc="-7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z="1800" spc="-6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pivot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table</a:t>
            </a:r>
            <a:r>
              <a:rPr lang="en-US" sz="1800" spc="-30" dirty="0">
                <a:solidFill>
                  <a:srgbClr val="0D0D0D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</a:t>
            </a:r>
            <a:endParaRPr lang="en-US" sz="1800" spc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0773" y="2079523"/>
            <a:ext cx="6077708" cy="27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9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662" y="157161"/>
            <a:ext cx="7965461" cy="600075"/>
          </a:xfrm>
        </p:spPr>
        <p:txBody>
          <a:bodyPr/>
          <a:lstStyle/>
          <a:p>
            <a:pPr marL="342900" marR="0" lvl="0" indent="-342900" rtl="0">
              <a:spcBef>
                <a:spcPts val="98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Trebuchet MS" panose="020B0603020202020204" pitchFamily="34" charset="0"/>
              <a:buAutoNum type="arabicPeriod"/>
              <a:tabLst>
                <a:tab pos="218440" algn="l"/>
              </a:tabLst>
            </a:pP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Can</a:t>
            </a:r>
            <a:r>
              <a:rPr lang="en-US" sz="1800" spc="-8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you</a:t>
            </a:r>
            <a:r>
              <a:rPr lang="en-US" sz="1800" spc="-10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identify</a:t>
            </a:r>
            <a:r>
              <a:rPr lang="en-US" sz="1800" spc="-9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department</a:t>
            </a:r>
            <a:r>
              <a:rPr lang="en-US" sz="1800" spc="-11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with</a:t>
            </a:r>
            <a:r>
              <a:rPr lang="en-US" sz="1800" spc="-7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highest</a:t>
            </a:r>
            <a:r>
              <a:rPr lang="en-US" sz="1800" spc="-11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average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"Employee</a:t>
            </a:r>
            <a:r>
              <a:rPr lang="en-US" sz="1800" spc="-95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30" dirty="0">
                <a:solidFill>
                  <a:srgbClr val="202C8F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Rating?"</a:t>
            </a:r>
            <a:endParaRPr lang="en-US" sz="1800" spc="0" dirty="0">
              <a:solidFill>
                <a:srgbClr val="202C8F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58566-E089-ABB1-60D9-4ECB4122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28301" y="2271252"/>
            <a:ext cx="7163930" cy="2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8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{725F9C87-8108-4E93-B661-C2D299A14BD9}tf78438558_win32</Template>
  <TotalTime>37</TotalTime>
  <Words>414</Words>
  <Application>Microsoft Office PowerPoint</Application>
  <PresentationFormat>Widescreen</PresentationFormat>
  <Paragraphs>44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Sabon Next LT</vt:lpstr>
      <vt:lpstr>Trebuchet MS</vt:lpstr>
      <vt:lpstr>Custom</vt:lpstr>
      <vt:lpstr>Hr analysis for employees   by : Mohamed araby</vt:lpstr>
      <vt:lpstr>Steps of the project</vt:lpstr>
      <vt:lpstr>Can you create a pivot table to summarize the total number of employees in each department?</vt:lpstr>
      <vt:lpstr>Apply conditional formatting to highlight employees with a "Performance Score" below 3 in red.</vt:lpstr>
      <vt:lpstr>Calculate the average "Satisfaction Score" for male and female employees separately using a pivot table.</vt:lpstr>
      <vt:lpstr>Create a chart to visualize the distribution of "Work-Life Balance Score" for different job functions.</vt:lpstr>
      <vt:lpstr>Filter the data to display only terminated employees and find out the most common "Termination Type." .</vt:lpstr>
      <vt:lpstr>Calculate the average "Engagement Score" for each department using a pivot table.</vt:lpstr>
      <vt:lpstr>Can you identify the department with the highest average "Employee Rating?"</vt:lpstr>
      <vt:lpstr>Create a scatter plot to explore the relationship between "Training Duration (Days)" and "Training Cost."</vt:lpstr>
      <vt:lpstr>Build a pivot table that shows the count of employees by "RaceDesc" and "GenderCode."</vt:lpstr>
      <vt:lpstr>Use INDEX and MATCH functions to find the "Training Program Name" for an employee with a specific ID.</vt:lpstr>
      <vt:lpstr>Create a multi-level pivot table to analyze the "Performance Score" by "BusinessUnit" and "JobFunctionDescription."</vt:lpstr>
      <vt:lpstr>Design a dynamic chart that allows users to select and visualize the performance of any employee over time.</vt:lpstr>
      <vt:lpstr>Calculate the total training cost for each "Training Program Name" and display it in a bar chart.</vt:lpstr>
      <vt:lpstr>Apply advanced conditional formatting to highlight the top 10% and bottom 10% of employees based on "Current Employee Rating."</vt:lpstr>
      <vt:lpstr>Use a calculated field in a pivot table to determine the average "Engagement Score" per year.</vt:lpstr>
      <vt:lpstr>Create a histogram to understand the distribution of "ExitDate" for terminated employees.</vt:lpstr>
      <vt:lpstr>Develop a dashboard that provides an overview of key HR metrics, including headcount, performance, and training costs, using charts and pivot tables.</vt:lpstr>
      <vt:lpstr>Develop a dashboard that provides an overview of key HR metrics, including headcount, performance, and training costs, using charts and pivot tables.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Mohamed Araby</dc:creator>
  <cp:lastModifiedBy>Mohamed Araby</cp:lastModifiedBy>
  <cp:revision>2</cp:revision>
  <dcterms:created xsi:type="dcterms:W3CDTF">2024-06-04T23:44:35Z</dcterms:created>
  <dcterms:modified xsi:type="dcterms:W3CDTF">2024-06-05T12:29:25Z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