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78" r:id="rId5"/>
    <p:sldId id="258" r:id="rId6"/>
    <p:sldId id="259" r:id="rId7"/>
    <p:sldId id="260" r:id="rId8"/>
    <p:sldId id="261" r:id="rId9"/>
    <p:sldId id="279" r:id="rId10"/>
    <p:sldId id="262" r:id="rId11"/>
    <p:sldId id="263" r:id="rId12"/>
    <p:sldId id="264" r:id="rId13"/>
    <p:sldId id="265" r:id="rId14"/>
    <p:sldId id="266" r:id="rId15"/>
    <p:sldId id="281" r:id="rId16"/>
    <p:sldId id="268" r:id="rId17"/>
    <p:sldId id="280" r:id="rId18"/>
    <p:sldId id="271" r:id="rId19"/>
    <p:sldId id="270" r:id="rId20"/>
    <p:sldId id="269" r:id="rId21"/>
    <p:sldId id="272" r:id="rId22"/>
    <p:sldId id="275" r:id="rId23"/>
    <p:sldId id="273" r:id="rId24"/>
    <p:sldId id="274" r:id="rId25"/>
    <p:sldId id="276" r:id="rId26"/>
    <p:sldId id="277" r:id="rId27"/>
    <p:sldId id="282" r:id="rId28"/>
    <p:sldId id="289" r:id="rId29"/>
    <p:sldId id="288" r:id="rId30"/>
    <p:sldId id="291" r:id="rId31"/>
    <p:sldId id="292" r:id="rId32"/>
    <p:sldId id="287"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1/29/2023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1/29/2023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1/29/2023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1/29/2023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1/29/2023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1/29/2023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1/29/2023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8" Type="http://schemas.openxmlformats.org/officeDocument/2006/relationships/hyperlink" Target="https://www.kaggle.com/code/tanulsingh077/pytorch-xla-understanding-tpu-s-and-xla" TargetMode="External"/><Relationship Id="rId3" Type="http://schemas.openxmlformats.org/officeDocument/2006/relationships/hyperlink" Target="https://iq.opengenus.org/cpu-vs-gpu-vs-tpu/" TargetMode="External"/><Relationship Id="rId7" Type="http://schemas.openxmlformats.org/officeDocument/2006/relationships/hyperlink" Target="https://towardsdatascience.com/how-to-accelerate-your-pytorch-training-with-xla-on-aws-3d599bc8f6a9" TargetMode="External"/><Relationship Id="rId2" Type="http://schemas.openxmlformats.org/officeDocument/2006/relationships/hyperlink" Target="https://premioinc.com/blogs/blog/what-is-the-difference-between-cpu-vs-gpu-vs-tpu-complete-overview" TargetMode="External"/><Relationship Id="rId1" Type="http://schemas.openxmlformats.org/officeDocument/2006/relationships/slideLayout" Target="../slideLayouts/slideLayout2.xml"/><Relationship Id="rId6" Type="http://schemas.openxmlformats.org/officeDocument/2006/relationships/hyperlink" Target="https://github.com/TensorflowXLABeginner/XLA-Report/blob/master/FirstCommitReports/Accelerated%20Linear%20Algebra%20Intro.md" TargetMode="External"/><Relationship Id="rId11" Type="http://schemas.openxmlformats.org/officeDocument/2006/relationships/hyperlink" Target="https://github.com/pytorch/xla#how-to-run-on-tpu-vm-pods-distributed-training" TargetMode="External"/><Relationship Id="rId5" Type="http://schemas.openxmlformats.org/officeDocument/2006/relationships/hyperlink" Target="https://jax.readthedocs.io/en/latest/installation.html" TargetMode="External"/><Relationship Id="rId10" Type="http://schemas.openxmlformats.org/officeDocument/2006/relationships/hyperlink" Target="https://medium.com/pytorch/get-started-with-pytorch-cloud-tpus-and-colab-a24757b8f7fc#:~:text=PyTorch%20uses%20Cloud%20TPUs%20just,as%20a%20different%20PyTorch%20device.&amp;text=And%20tensors%20can%20be%20transferred%20between%20CPU%20and%20TPU" TargetMode="External"/><Relationship Id="rId4" Type="http://schemas.openxmlformats.org/officeDocument/2006/relationships/hyperlink" Target="https://www.kaggle.com/discussions/getting-started/340280" TargetMode="External"/><Relationship Id="rId9" Type="http://schemas.openxmlformats.org/officeDocument/2006/relationships/hyperlink" Target="https://pytorch.org/xla/release/1.13/index.html#creating-an-xla-tens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5"/>
                </a:solidFill>
              </a:rPr>
              <a:t>Acceleration of deep neural network</a:t>
            </a:r>
            <a:endParaRPr lang="en-US" dirty="0">
              <a:solidFill>
                <a:schemeClr val="accent5"/>
              </a:solidFill>
            </a:endParaRPr>
          </a:p>
        </p:txBody>
      </p:sp>
    </p:spTree>
    <p:extLst>
      <p:ext uri="{BB962C8B-B14F-4D97-AF65-F5344CB8AC3E}">
        <p14:creationId xmlns:p14="http://schemas.microsoft.com/office/powerpoint/2010/main" val="92773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309" y="583474"/>
            <a:ext cx="11234422" cy="6274526"/>
          </a:xfrm>
        </p:spPr>
        <p:txBody>
          <a:bodyPr>
            <a:normAutofit/>
          </a:bodyPr>
          <a:lstStyle/>
          <a:p>
            <a:r>
              <a:rPr lang="en-US" dirty="0"/>
              <a:t>The number of tasks that a larger task can be broken into depends on the number of cores contained on a particular piece of hardware.</a:t>
            </a:r>
          </a:p>
          <a:p>
            <a:r>
              <a:rPr lang="en-US" dirty="0"/>
              <a:t>CPUs typically have four, eight, or sixteen cores while GPUs have potentially thousands</a:t>
            </a:r>
            <a:r>
              <a:rPr lang="en-US" dirty="0" smtClean="0"/>
              <a:t>.</a:t>
            </a:r>
          </a:p>
          <a:p>
            <a:endParaRPr lang="en-US" dirty="0" smtClean="0"/>
          </a:p>
          <a:p>
            <a:pPr marL="0" indent="0">
              <a:buNone/>
            </a:pPr>
            <a:endParaRPr lang="en-US" dirty="0"/>
          </a:p>
          <a:p>
            <a:endParaRPr lang="en-US" dirty="0"/>
          </a:p>
          <a:p>
            <a:r>
              <a:rPr lang="en-US" dirty="0"/>
              <a:t>In parallel computing, an embarrassingly parallel task is one where little or no effort is needed to separate the overall task into a set of smaller tasks to be computed in parallel.</a:t>
            </a:r>
          </a:p>
          <a:p>
            <a:r>
              <a:rPr lang="en-US" dirty="0"/>
              <a:t>Tasks that embarrassingly parallel are ones where it's easy to see that the set of smaller tasks are independent with respect to each other.</a:t>
            </a:r>
          </a:p>
          <a:p>
            <a:r>
              <a:rPr lang="en-US" dirty="0"/>
              <a:t>Neural networks are embarrassingly parallel for this reason. Many of the computations that we do with neural networks can be easily broken into smaller computations in such a way that the set of smaller computations do not depend on one another. One such example is a convolution.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8423" y="1777881"/>
            <a:ext cx="2743566" cy="1468862"/>
          </a:xfrm>
          <a:prstGeom prst="rect">
            <a:avLst/>
          </a:prstGeom>
        </p:spPr>
      </p:pic>
    </p:spTree>
    <p:extLst>
      <p:ext uri="{BB962C8B-B14F-4D97-AF65-F5344CB8AC3E}">
        <p14:creationId xmlns:p14="http://schemas.microsoft.com/office/powerpoint/2010/main" val="2713015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29539"/>
            <a:ext cx="8610600" cy="1293028"/>
          </a:xfrm>
        </p:spPr>
        <p:txBody>
          <a:bodyPr/>
          <a:lstStyle/>
          <a:p>
            <a:pPr algn="l"/>
            <a:r>
              <a:rPr lang="en-US" dirty="0" smtClean="0">
                <a:solidFill>
                  <a:schemeClr val="accent4"/>
                </a:solidFill>
              </a:rPr>
              <a:t>What is </a:t>
            </a:r>
            <a:r>
              <a:rPr lang="en-US" dirty="0" err="1" smtClean="0">
                <a:solidFill>
                  <a:schemeClr val="accent4"/>
                </a:solidFill>
              </a:rPr>
              <a:t>cuda</a:t>
            </a:r>
            <a:r>
              <a:rPr lang="en-US" dirty="0" smtClean="0">
                <a:solidFill>
                  <a:schemeClr val="accent4"/>
                </a:solidFill>
              </a:rPr>
              <a:t>?</a:t>
            </a:r>
            <a:endParaRPr lang="en-US" dirty="0">
              <a:solidFill>
                <a:schemeClr val="accent4"/>
              </a:solidFill>
            </a:endParaRPr>
          </a:p>
        </p:txBody>
      </p:sp>
      <p:sp>
        <p:nvSpPr>
          <p:cNvPr id="3" name="Content Placeholder 2"/>
          <p:cNvSpPr>
            <a:spLocks noGrp="1"/>
          </p:cNvSpPr>
          <p:nvPr>
            <p:ph idx="1"/>
          </p:nvPr>
        </p:nvSpPr>
        <p:spPr/>
        <p:txBody>
          <a:bodyPr>
            <a:normAutofit lnSpcReduction="10000"/>
          </a:bodyPr>
          <a:lstStyle/>
          <a:p>
            <a:r>
              <a:rPr lang="en-US" dirty="0" err="1">
                <a:solidFill>
                  <a:schemeClr val="accent4"/>
                </a:solidFill>
              </a:rPr>
              <a:t>Nvidia</a:t>
            </a:r>
            <a:r>
              <a:rPr lang="en-US" dirty="0"/>
              <a:t> Hardware (GPU) And Software (CUDA) </a:t>
            </a:r>
          </a:p>
          <a:p>
            <a:r>
              <a:rPr lang="en-US" dirty="0"/>
              <a:t>This is where </a:t>
            </a:r>
            <a:r>
              <a:rPr lang="en-US" dirty="0">
                <a:solidFill>
                  <a:schemeClr val="accent4"/>
                </a:solidFill>
              </a:rPr>
              <a:t>CUDA</a:t>
            </a:r>
            <a:r>
              <a:rPr lang="en-US" dirty="0"/>
              <a:t> comes into the picture. </a:t>
            </a:r>
            <a:r>
              <a:rPr lang="en-US" dirty="0" err="1">
                <a:solidFill>
                  <a:schemeClr val="accent4"/>
                </a:solidFill>
              </a:rPr>
              <a:t>Nvidia</a:t>
            </a:r>
            <a:r>
              <a:rPr lang="en-US" dirty="0"/>
              <a:t> is a technology company that designs GPUs, and they have created </a:t>
            </a:r>
            <a:r>
              <a:rPr lang="en-US" dirty="0">
                <a:solidFill>
                  <a:schemeClr val="accent4"/>
                </a:solidFill>
              </a:rPr>
              <a:t>CUDA</a:t>
            </a:r>
            <a:r>
              <a:rPr lang="en-US" dirty="0"/>
              <a:t> as a software platform that pairs with their GPU hardware making it easier for developers to build software that accelerates computations using the parallel processing power of </a:t>
            </a:r>
            <a:r>
              <a:rPr lang="en-US" dirty="0" err="1">
                <a:solidFill>
                  <a:schemeClr val="accent4"/>
                </a:solidFill>
              </a:rPr>
              <a:t>Nvidia</a:t>
            </a:r>
            <a:r>
              <a:rPr lang="en-US" dirty="0"/>
              <a:t> GPUs.</a:t>
            </a:r>
          </a:p>
          <a:p>
            <a:r>
              <a:rPr lang="en-US" dirty="0">
                <a:solidFill>
                  <a:schemeClr val="accent4"/>
                </a:solidFill>
              </a:rPr>
              <a:t>CUDA</a:t>
            </a:r>
            <a:r>
              <a:rPr lang="en-US" dirty="0"/>
              <a:t> is a parallel computing platform and application programming interface that allows software to use certain types of graphics processing units for general purpose processing, an approach called general-purpose computing on GPUs.</a:t>
            </a:r>
          </a:p>
          <a:p>
            <a:r>
              <a:rPr lang="en-US" dirty="0"/>
              <a:t>An </a:t>
            </a:r>
            <a:r>
              <a:rPr lang="en-US" dirty="0" err="1">
                <a:solidFill>
                  <a:schemeClr val="accent4"/>
                </a:solidFill>
              </a:rPr>
              <a:t>Nvidia</a:t>
            </a:r>
            <a:r>
              <a:rPr lang="en-US" dirty="0"/>
              <a:t> GPU is the hardware that enables parallel computations, while </a:t>
            </a:r>
            <a:r>
              <a:rPr lang="en-US" dirty="0">
                <a:solidFill>
                  <a:schemeClr val="accent4"/>
                </a:solidFill>
              </a:rPr>
              <a:t>CUDA</a:t>
            </a:r>
            <a:r>
              <a:rPr lang="en-US" dirty="0"/>
              <a:t> is a software layer that provides an API for developers.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9929" y="100148"/>
            <a:ext cx="6040714" cy="3400698"/>
          </a:xfrm>
          <a:prstGeom prst="rect">
            <a:avLst/>
          </a:prstGeom>
        </p:spPr>
      </p:pic>
    </p:spTree>
    <p:extLst>
      <p:ext uri="{BB962C8B-B14F-4D97-AF65-F5344CB8AC3E}">
        <p14:creationId xmlns:p14="http://schemas.microsoft.com/office/powerpoint/2010/main" val="99828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1851" y="1010194"/>
            <a:ext cx="10844349" cy="5208491"/>
          </a:xfrm>
        </p:spPr>
        <p:txBody>
          <a:bodyPr>
            <a:normAutofit lnSpcReduction="10000"/>
          </a:bodyPr>
          <a:lstStyle/>
          <a:p>
            <a:r>
              <a:rPr lang="en-US" dirty="0"/>
              <a:t>As a result, you might have guessed that an </a:t>
            </a:r>
            <a:r>
              <a:rPr lang="en-US" dirty="0" err="1">
                <a:solidFill>
                  <a:schemeClr val="accent4"/>
                </a:solidFill>
              </a:rPr>
              <a:t>Nvidia</a:t>
            </a:r>
            <a:r>
              <a:rPr lang="en-US" dirty="0"/>
              <a:t> GPU is required to use </a:t>
            </a:r>
            <a:r>
              <a:rPr lang="en-US" dirty="0">
                <a:solidFill>
                  <a:schemeClr val="accent4"/>
                </a:solidFill>
              </a:rPr>
              <a:t>CUDA</a:t>
            </a:r>
            <a:r>
              <a:rPr lang="en-US" dirty="0"/>
              <a:t>, and </a:t>
            </a:r>
            <a:r>
              <a:rPr lang="en-US" dirty="0">
                <a:solidFill>
                  <a:schemeClr val="accent4"/>
                </a:solidFill>
              </a:rPr>
              <a:t>CUDA</a:t>
            </a:r>
            <a:r>
              <a:rPr lang="en-US" dirty="0"/>
              <a:t> can be downloaded and installed from </a:t>
            </a:r>
            <a:r>
              <a:rPr lang="en-US" dirty="0" err="1">
                <a:solidFill>
                  <a:schemeClr val="accent4"/>
                </a:solidFill>
              </a:rPr>
              <a:t>Nvidia's</a:t>
            </a:r>
            <a:r>
              <a:rPr lang="en-US" dirty="0"/>
              <a:t> website for free.</a:t>
            </a:r>
          </a:p>
          <a:p>
            <a:r>
              <a:rPr lang="en-US" dirty="0"/>
              <a:t>Developers use </a:t>
            </a:r>
            <a:r>
              <a:rPr lang="en-US" dirty="0">
                <a:solidFill>
                  <a:schemeClr val="accent4"/>
                </a:solidFill>
              </a:rPr>
              <a:t>CUDA</a:t>
            </a:r>
            <a:r>
              <a:rPr lang="en-US" dirty="0"/>
              <a:t> by downloading the CUDA toolkit. With the toolkit comes specialized libraries like </a:t>
            </a:r>
            <a:r>
              <a:rPr lang="en-US" dirty="0" err="1">
                <a:solidFill>
                  <a:schemeClr val="accent4"/>
                </a:solidFill>
              </a:rPr>
              <a:t>cuDNN</a:t>
            </a:r>
            <a:r>
              <a:rPr lang="en-US" dirty="0"/>
              <a:t>, the </a:t>
            </a:r>
            <a:r>
              <a:rPr lang="en-US" dirty="0">
                <a:solidFill>
                  <a:schemeClr val="accent4"/>
                </a:solidFill>
              </a:rPr>
              <a:t>CUDA</a:t>
            </a:r>
            <a:r>
              <a:rPr lang="en-US" dirty="0"/>
              <a:t> Deep Neural Network library.</a:t>
            </a:r>
          </a:p>
          <a:p>
            <a:r>
              <a:rPr lang="en-US" dirty="0"/>
              <a:t>The GPU is only faster for particular (specialized) tasks. One issue that we can run into is bottlenecks that slow our performance. For example, moving data from the CPU to the GPU is costly, so in this case, the overall performance might be slower if the computation task is a simple one.</a:t>
            </a:r>
          </a:p>
          <a:p>
            <a:r>
              <a:rPr lang="en-US" dirty="0"/>
              <a:t>Deep learning along with many other scientific computing tasks that use parallel programming techniques are leading to a new type of programming model called GPGPU or general purpose GPU computing.</a:t>
            </a:r>
          </a:p>
          <a:p>
            <a:r>
              <a:rPr lang="en-US" dirty="0"/>
              <a:t>GPGPU computing is more commonly just called GPU computing or accelerated computing now that it's becoming more common to perform a wide variety of tasks on a GPU.</a:t>
            </a:r>
          </a:p>
        </p:txBody>
      </p:sp>
    </p:spTree>
    <p:extLst>
      <p:ext uri="{BB962C8B-B14F-4D97-AF65-F5344CB8AC3E}">
        <p14:creationId xmlns:p14="http://schemas.microsoft.com/office/powerpoint/2010/main" val="384780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20533"/>
            <a:ext cx="8610600" cy="1293028"/>
          </a:xfrm>
        </p:spPr>
        <p:txBody>
          <a:bodyPr/>
          <a:lstStyle/>
          <a:p>
            <a:pPr algn="l"/>
            <a:r>
              <a:rPr lang="en-US" dirty="0" smtClean="0">
                <a:solidFill>
                  <a:schemeClr val="accent5"/>
                </a:solidFill>
              </a:rPr>
              <a:t>What is </a:t>
            </a:r>
            <a:r>
              <a:rPr lang="en-US" dirty="0" err="1" smtClean="0">
                <a:solidFill>
                  <a:schemeClr val="accent5"/>
                </a:solidFill>
              </a:rPr>
              <a:t>tpu</a:t>
            </a:r>
            <a:r>
              <a:rPr lang="en-US" dirty="0" smtClean="0">
                <a:solidFill>
                  <a:schemeClr val="accent5"/>
                </a:solidFill>
              </a:rPr>
              <a:t>?</a:t>
            </a:r>
            <a:endParaRPr lang="en-US" dirty="0">
              <a:solidFill>
                <a:schemeClr val="accent5"/>
              </a:solidFill>
            </a:endParaRPr>
          </a:p>
        </p:txBody>
      </p:sp>
      <p:sp>
        <p:nvSpPr>
          <p:cNvPr id="3" name="Content Placeholder 2"/>
          <p:cNvSpPr>
            <a:spLocks noGrp="1"/>
          </p:cNvSpPr>
          <p:nvPr>
            <p:ph idx="1"/>
          </p:nvPr>
        </p:nvSpPr>
        <p:spPr>
          <a:xfrm>
            <a:off x="685800" y="1564819"/>
            <a:ext cx="10199913" cy="3283131"/>
          </a:xfrm>
        </p:spPr>
        <p:txBody>
          <a:bodyPr>
            <a:normAutofit/>
          </a:bodyPr>
          <a:lstStyle/>
          <a:p>
            <a:r>
              <a:rPr lang="en-US" dirty="0"/>
              <a:t>TPU stands for Tensor Processing Unit. It is a processor developed by Google to handle neural network processing using the </a:t>
            </a:r>
            <a:r>
              <a:rPr lang="en-US" dirty="0" err="1">
                <a:solidFill>
                  <a:schemeClr val="accent3"/>
                </a:solidFill>
              </a:rPr>
              <a:t>TensorFlow</a:t>
            </a:r>
            <a:r>
              <a:rPr lang="en-US" dirty="0"/>
              <a:t>. </a:t>
            </a:r>
            <a:r>
              <a:rPr lang="en-US" dirty="0" err="1">
                <a:solidFill>
                  <a:schemeClr val="accent3"/>
                </a:solidFill>
              </a:rPr>
              <a:t>TensorFlow</a:t>
            </a:r>
            <a:r>
              <a:rPr lang="en-US" dirty="0"/>
              <a:t> is a free and open-source software library for artificial intelligence and machine learning.</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587" y="3078748"/>
            <a:ext cx="5982790" cy="3538404"/>
          </a:xfrm>
          <a:prstGeom prst="rect">
            <a:avLst/>
          </a:prstGeom>
        </p:spPr>
      </p:pic>
    </p:spTree>
    <p:extLst>
      <p:ext uri="{BB962C8B-B14F-4D97-AF65-F5344CB8AC3E}">
        <p14:creationId xmlns:p14="http://schemas.microsoft.com/office/powerpoint/2010/main" val="2316690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017" y="1071154"/>
            <a:ext cx="10879183" cy="5625737"/>
          </a:xfrm>
        </p:spPr>
        <p:txBody>
          <a:bodyPr>
            <a:normAutofit/>
          </a:bodyPr>
          <a:lstStyle/>
          <a:p>
            <a:r>
              <a:rPr lang="en-US" dirty="0"/>
              <a:t>The core of a TPU developed by Google is made of two units, namely, MXU (Matrix Multiply Unit) and VPU (Vector Processing Unit). The Matrix Multiply Unit performs matrix calculations and operates in a mixed 16 – 32-bit floating point format, whereas the Vector Processing Unit performs float32 and int32 computations</a:t>
            </a:r>
            <a:r>
              <a:rPr lang="en-US" dirty="0" smtClean="0"/>
              <a:t>.</a:t>
            </a:r>
          </a:p>
          <a:p>
            <a:endParaRPr lang="en-US" dirty="0" smtClean="0"/>
          </a:p>
          <a:p>
            <a:r>
              <a:rPr lang="en-US" dirty="0" smtClean="0"/>
              <a:t>Google </a:t>
            </a:r>
            <a:r>
              <a:rPr lang="en-US" dirty="0"/>
              <a:t>has developed Cloud TPU to offer maximum flexibility and performance to researchers, developers, and businesses. The main aim to develop TPUs is to minimize the time required to train large and complex neural network models. The Cloud TPU accelerates the performance of linear algebra computation, which is used in machine learning applications. Due to this, TPUs are able to minimize the time to accuracy when it comes to training large and complex neural network models. If you train neural network models on hardware integrated with TPU, it will take hours, whereas, if the same task when done on the other hardware can take weeks</a:t>
            </a:r>
            <a:r>
              <a:rPr lang="en-US" dirty="0" smtClean="0"/>
              <a:t>.</a:t>
            </a:r>
          </a:p>
        </p:txBody>
      </p:sp>
    </p:spTree>
    <p:extLst>
      <p:ext uri="{BB962C8B-B14F-4D97-AF65-F5344CB8AC3E}">
        <p14:creationId xmlns:p14="http://schemas.microsoft.com/office/powerpoint/2010/main" val="1249330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07916"/>
            <a:ext cx="8610600" cy="1293028"/>
          </a:xfrm>
        </p:spPr>
        <p:txBody>
          <a:bodyPr/>
          <a:lstStyle/>
          <a:p>
            <a:pPr algn="l"/>
            <a:r>
              <a:rPr lang="en-US" dirty="0">
                <a:solidFill>
                  <a:schemeClr val="accent5"/>
                </a:solidFill>
              </a:rPr>
              <a:t>Google Coral</a:t>
            </a:r>
            <a:endParaRPr lang="en-US" dirty="0">
              <a:solidFill>
                <a:schemeClr val="accent5"/>
              </a:solidFill>
            </a:endParaRPr>
          </a:p>
        </p:txBody>
      </p:sp>
      <p:sp>
        <p:nvSpPr>
          <p:cNvPr id="3" name="Content Placeholder 2"/>
          <p:cNvSpPr>
            <a:spLocks noGrp="1"/>
          </p:cNvSpPr>
          <p:nvPr>
            <p:ph idx="1"/>
          </p:nvPr>
        </p:nvSpPr>
        <p:spPr/>
        <p:txBody>
          <a:bodyPr/>
          <a:lstStyle/>
          <a:p>
            <a:r>
              <a:rPr lang="en-US" dirty="0" smtClean="0"/>
              <a:t>Google </a:t>
            </a:r>
            <a:r>
              <a:rPr lang="en-US" dirty="0"/>
              <a:t>Coral is </a:t>
            </a:r>
            <a:r>
              <a:rPr lang="en-US" b="1" dirty="0"/>
              <a:t>an edge AI hardware and software platform for intelligent edge devices with fast neural network inferencing</a:t>
            </a:r>
            <a:r>
              <a:rPr lang="en-US" dirty="0"/>
              <a:t>. Coral is Google's initiative for pushing into Edge AI, with machine learning devices that run without a connection to the cloud.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3565433"/>
            <a:ext cx="9511937" cy="3170646"/>
          </a:xfrm>
          <a:prstGeom prst="rect">
            <a:avLst/>
          </a:prstGeom>
        </p:spPr>
      </p:pic>
    </p:spTree>
    <p:extLst>
      <p:ext uri="{BB962C8B-B14F-4D97-AF65-F5344CB8AC3E}">
        <p14:creationId xmlns:p14="http://schemas.microsoft.com/office/powerpoint/2010/main" val="1123164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01532"/>
            <a:ext cx="8610600" cy="1293028"/>
          </a:xfrm>
        </p:spPr>
        <p:txBody>
          <a:bodyPr>
            <a:normAutofit fontScale="90000"/>
          </a:bodyPr>
          <a:lstStyle/>
          <a:p>
            <a:pPr algn="l"/>
            <a:r>
              <a:rPr lang="en-US" dirty="0"/>
              <a:t>Let’s compare these three processors on different factors.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244" y="2481308"/>
            <a:ext cx="8715512" cy="4024313"/>
          </a:xfrm>
        </p:spPr>
      </p:pic>
    </p:spTree>
    <p:extLst>
      <p:ext uri="{BB962C8B-B14F-4D97-AF65-F5344CB8AC3E}">
        <p14:creationId xmlns:p14="http://schemas.microsoft.com/office/powerpoint/2010/main" val="137430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7726"/>
            <a:ext cx="8610600" cy="1293028"/>
          </a:xfrm>
        </p:spPr>
        <p:txBody>
          <a:bodyPr/>
          <a:lstStyle/>
          <a:p>
            <a:pPr algn="l"/>
            <a:r>
              <a:rPr lang="en-US" b="1" dirty="0">
                <a:solidFill>
                  <a:schemeClr val="accent5"/>
                </a:solidFill>
              </a:rPr>
              <a:t>Cores</a:t>
            </a:r>
            <a:endParaRPr lang="en-US" dirty="0">
              <a:solidFill>
                <a:schemeClr val="accent5"/>
              </a:solidFill>
            </a:endParaRPr>
          </a:p>
        </p:txBody>
      </p:sp>
      <p:sp>
        <p:nvSpPr>
          <p:cNvPr id="3" name="Content Placeholder 2"/>
          <p:cNvSpPr>
            <a:spLocks noGrp="1"/>
          </p:cNvSpPr>
          <p:nvPr>
            <p:ph idx="1"/>
          </p:nvPr>
        </p:nvSpPr>
        <p:spPr>
          <a:xfrm>
            <a:off x="685800" y="1467899"/>
            <a:ext cx="10820400" cy="4024125"/>
          </a:xfrm>
        </p:spPr>
        <p:txBody>
          <a:bodyPr>
            <a:normAutofit fontScale="92500" lnSpcReduction="10000"/>
          </a:bodyPr>
          <a:lstStyle/>
          <a:p>
            <a:pPr lvl="0"/>
            <a:r>
              <a:rPr lang="en-US" b="1" dirty="0" smtClean="0">
                <a:solidFill>
                  <a:schemeClr val="accent5"/>
                </a:solidFill>
              </a:rPr>
              <a:t>CPU (1x1)</a:t>
            </a:r>
            <a:r>
              <a:rPr lang="en-US" dirty="0" smtClean="0"/>
              <a:t>: </a:t>
            </a:r>
            <a:r>
              <a:rPr lang="en-US" dirty="0"/>
              <a:t>The number of cores in a CPU includes one (single-core processor), 4 (quad-core processor), 8 </a:t>
            </a:r>
            <a:r>
              <a:rPr lang="en-US" dirty="0" smtClean="0"/>
              <a:t>(</a:t>
            </a:r>
            <a:r>
              <a:rPr lang="en-US" dirty="0" err="1" smtClean="0"/>
              <a:t>Octa</a:t>
            </a:r>
            <a:r>
              <a:rPr lang="en-US" dirty="0" smtClean="0"/>
              <a:t>-core </a:t>
            </a:r>
            <a:r>
              <a:rPr lang="en-US" dirty="0"/>
              <a:t>processor), etc. The CPU cores are directly proportional to its performance and also make it multitasking. The smallest unit of data handled at a time in CPU is a Scalar which is 1x1 dimensional data.</a:t>
            </a:r>
            <a:endParaRPr lang="en-US" dirty="0" smtClean="0"/>
          </a:p>
          <a:p>
            <a:pPr marL="0" lvl="0" indent="0">
              <a:buNone/>
            </a:pPr>
            <a:endParaRPr lang="en-US" dirty="0"/>
          </a:p>
          <a:p>
            <a:pPr lvl="0"/>
            <a:r>
              <a:rPr lang="en-US" b="1" dirty="0" smtClean="0">
                <a:solidFill>
                  <a:schemeClr val="accent5"/>
                </a:solidFill>
              </a:rPr>
              <a:t>GPU (1xN)</a:t>
            </a:r>
            <a:r>
              <a:rPr lang="en-US" dirty="0" smtClean="0"/>
              <a:t>: </a:t>
            </a:r>
            <a:r>
              <a:rPr lang="en-US" dirty="0"/>
              <a:t>Unlike a CPU, a GPU has several hundred to several thousand cores. The calculations in a GPU are carried out in these cores. Hence, the GPU performance also depends on the number of cores it has</a:t>
            </a:r>
            <a:r>
              <a:rPr lang="en-US" dirty="0" smtClean="0"/>
              <a:t>. </a:t>
            </a:r>
            <a:r>
              <a:rPr lang="en-US" i="1" dirty="0"/>
              <a:t>They can handle tens of thousands of operations per cycle, the dimension of data is generally 1 x N data unit.</a:t>
            </a:r>
            <a:endParaRPr lang="en-US" dirty="0" smtClean="0"/>
          </a:p>
          <a:p>
            <a:pPr marL="0" lvl="0" indent="0">
              <a:buNone/>
            </a:pPr>
            <a:endParaRPr lang="en-US" dirty="0"/>
          </a:p>
          <a:p>
            <a:pPr lvl="0"/>
            <a:r>
              <a:rPr lang="en-US" b="1" dirty="0" smtClean="0">
                <a:solidFill>
                  <a:schemeClr val="accent5"/>
                </a:solidFill>
              </a:rPr>
              <a:t>TPU (</a:t>
            </a:r>
            <a:r>
              <a:rPr lang="en-US" b="1" dirty="0" err="1" smtClean="0">
                <a:solidFill>
                  <a:schemeClr val="accent5"/>
                </a:solidFill>
              </a:rPr>
              <a:t>NxN</a:t>
            </a:r>
            <a:r>
              <a:rPr lang="en-US" b="1" dirty="0" smtClean="0">
                <a:solidFill>
                  <a:schemeClr val="accent5"/>
                </a:solidFill>
              </a:rPr>
              <a:t>)</a:t>
            </a:r>
            <a:r>
              <a:rPr lang="en-US" dirty="0" smtClean="0"/>
              <a:t>: </a:t>
            </a:r>
            <a:r>
              <a:rPr lang="en-US" dirty="0"/>
              <a:t>According to Google, a single Cloud TPU chip has 2 cores. Each of these cores uses MXUs to accelerate the programs by dense matrix calculations</a:t>
            </a:r>
            <a:r>
              <a:rPr lang="en-US" dirty="0" smtClean="0"/>
              <a:t>.</a:t>
            </a:r>
            <a:r>
              <a:rPr lang="en-US" dirty="0"/>
              <a:t> </a:t>
            </a:r>
            <a:r>
              <a:rPr lang="en-US" dirty="0"/>
              <a:t>TPU can handle </a:t>
            </a:r>
            <a:r>
              <a:rPr lang="en-US" dirty="0" smtClean="0"/>
              <a:t>up to </a:t>
            </a:r>
            <a:r>
              <a:rPr lang="en-US" dirty="0"/>
              <a:t>128000 operations per cycle and the dimension of data are </a:t>
            </a:r>
            <a:r>
              <a:rPr lang="en-US" dirty="0" err="1"/>
              <a:t>NxN</a:t>
            </a:r>
            <a:r>
              <a:rPr lang="en-US" dirty="0"/>
              <a:t> data Unit.</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920" y="5195933"/>
            <a:ext cx="4328160" cy="1532890"/>
          </a:xfrm>
          <a:prstGeom prst="rect">
            <a:avLst/>
          </a:prstGeom>
        </p:spPr>
      </p:pic>
    </p:spTree>
    <p:extLst>
      <p:ext uri="{BB962C8B-B14F-4D97-AF65-F5344CB8AC3E}">
        <p14:creationId xmlns:p14="http://schemas.microsoft.com/office/powerpoint/2010/main" val="3072112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07916"/>
            <a:ext cx="8610600" cy="1293028"/>
          </a:xfrm>
        </p:spPr>
        <p:txBody>
          <a:bodyPr/>
          <a:lstStyle/>
          <a:p>
            <a:pPr algn="l"/>
            <a:r>
              <a:rPr lang="en-US" b="1" dirty="0">
                <a:solidFill>
                  <a:schemeClr val="accent5"/>
                </a:solidFill>
              </a:rPr>
              <a:t>Architecture</a:t>
            </a:r>
            <a:endParaRPr lang="en-US" dirty="0">
              <a:solidFill>
                <a:schemeClr val="accent5"/>
              </a:solidFill>
            </a:endParaRPr>
          </a:p>
        </p:txBody>
      </p:sp>
      <p:sp>
        <p:nvSpPr>
          <p:cNvPr id="3" name="Content Placeholder 2"/>
          <p:cNvSpPr>
            <a:spLocks noGrp="1"/>
          </p:cNvSpPr>
          <p:nvPr>
            <p:ph idx="1"/>
          </p:nvPr>
        </p:nvSpPr>
        <p:spPr>
          <a:xfrm>
            <a:off x="685800" y="2464526"/>
            <a:ext cx="10820400" cy="4024125"/>
          </a:xfrm>
        </p:spPr>
        <p:txBody>
          <a:bodyPr/>
          <a:lstStyle/>
          <a:p>
            <a:r>
              <a:rPr lang="en-US" sz="2400" dirty="0"/>
              <a:t> </a:t>
            </a:r>
            <a:r>
              <a:rPr lang="en-US" sz="2400" dirty="0" smtClean="0">
                <a:solidFill>
                  <a:schemeClr val="accent5"/>
                </a:solidFill>
              </a:rPr>
              <a:t>CPU</a:t>
            </a:r>
            <a:r>
              <a:rPr lang="en-US" sz="2400" dirty="0"/>
              <a:t>: A CPU has three main parts, namely, CU, ALU, and Registers. Talking about the registers, there are 5 different types of registers in a CPU. These registers are:</a:t>
            </a:r>
          </a:p>
          <a:p>
            <a:pPr lvl="1"/>
            <a:r>
              <a:rPr lang="en-US" dirty="0"/>
              <a:t>Accumulator</a:t>
            </a:r>
          </a:p>
          <a:p>
            <a:pPr lvl="1"/>
            <a:r>
              <a:rPr lang="en-US" dirty="0"/>
              <a:t>Instruction Register</a:t>
            </a:r>
          </a:p>
          <a:p>
            <a:pPr lvl="1"/>
            <a:r>
              <a:rPr lang="en-US" dirty="0"/>
              <a:t>Memory Address Register</a:t>
            </a:r>
          </a:p>
          <a:p>
            <a:pPr lvl="1"/>
            <a:r>
              <a:rPr lang="en-US" dirty="0"/>
              <a:t>Memory Data Register</a:t>
            </a:r>
          </a:p>
          <a:p>
            <a:pPr lvl="1"/>
            <a:r>
              <a:rPr lang="en-US" dirty="0"/>
              <a:t>Program Counter</a:t>
            </a:r>
          </a:p>
        </p:txBody>
      </p:sp>
    </p:spTree>
    <p:extLst>
      <p:ext uri="{BB962C8B-B14F-4D97-AF65-F5344CB8AC3E}">
        <p14:creationId xmlns:p14="http://schemas.microsoft.com/office/powerpoint/2010/main" val="1817515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solidFill>
                  <a:schemeClr val="accent5"/>
                </a:solidFill>
              </a:rPr>
              <a:t>GPU</a:t>
            </a:r>
            <a:r>
              <a:rPr lang="en-US" dirty="0"/>
              <a:t>: As explained above, there are several hundred to several thousand cores in a GPU. All the calculations required to perform image processing and image rendering are done in these cores. Architecturally, the internal memory of a GPU has a wide interface with a point-to-point connection</a:t>
            </a:r>
            <a:r>
              <a:rPr lang="en-US" dirty="0" smtClean="0"/>
              <a:t>.</a:t>
            </a:r>
          </a:p>
          <a:p>
            <a:pPr lvl="0"/>
            <a:endParaRPr lang="en-US" dirty="0"/>
          </a:p>
          <a:p>
            <a:pPr lvl="0"/>
            <a:endParaRPr lang="en-US" dirty="0"/>
          </a:p>
          <a:p>
            <a:pPr lvl="0"/>
            <a:r>
              <a:rPr lang="en-US" dirty="0">
                <a:solidFill>
                  <a:schemeClr val="accent5"/>
                </a:solidFill>
              </a:rPr>
              <a:t>TPU</a:t>
            </a:r>
            <a:r>
              <a:rPr lang="en-US" dirty="0"/>
              <a:t>: TPUs are the Machine Learning accelerators designed by Google. Machine Learning accelerators have the potential to boost Machine Learning tasks. The cores of TPU comprise of MXU and VPU that are capable of carrying out the matrix and floating-point calculations respectively.</a:t>
            </a:r>
          </a:p>
        </p:txBody>
      </p:sp>
    </p:spTree>
    <p:extLst>
      <p:ext uri="{BB962C8B-B14F-4D97-AF65-F5344CB8AC3E}">
        <p14:creationId xmlns:p14="http://schemas.microsoft.com/office/powerpoint/2010/main" val="423772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10835"/>
            <a:ext cx="8610600" cy="1293028"/>
          </a:xfrm>
        </p:spPr>
        <p:txBody>
          <a:bodyPr/>
          <a:lstStyle/>
          <a:p>
            <a:pPr algn="l"/>
            <a:r>
              <a:rPr lang="en-US" dirty="0" smtClean="0">
                <a:solidFill>
                  <a:schemeClr val="accent5"/>
                </a:solidFill>
              </a:rPr>
              <a:t>Objectives:</a:t>
            </a:r>
            <a:endParaRPr lang="en-US" dirty="0">
              <a:solidFill>
                <a:schemeClr val="accent5"/>
              </a:solidFill>
            </a:endParaRPr>
          </a:p>
        </p:txBody>
      </p:sp>
      <p:sp>
        <p:nvSpPr>
          <p:cNvPr id="3" name="Content Placeholder 2"/>
          <p:cNvSpPr>
            <a:spLocks noGrp="1"/>
          </p:cNvSpPr>
          <p:nvPr>
            <p:ph idx="1"/>
          </p:nvPr>
        </p:nvSpPr>
        <p:spPr>
          <a:xfrm>
            <a:off x="685800" y="2603863"/>
            <a:ext cx="10820400" cy="4024125"/>
          </a:xfrm>
        </p:spPr>
        <p:txBody>
          <a:bodyPr/>
          <a:lstStyle/>
          <a:p>
            <a:r>
              <a:rPr lang="en-US" dirty="0">
                <a:solidFill>
                  <a:schemeClr val="accent5"/>
                </a:solidFill>
              </a:rPr>
              <a:t>Define the </a:t>
            </a:r>
            <a:r>
              <a:rPr lang="en-US" dirty="0" smtClean="0">
                <a:solidFill>
                  <a:schemeClr val="accent5"/>
                </a:solidFill>
              </a:rPr>
              <a:t>accelerators </a:t>
            </a:r>
            <a:r>
              <a:rPr lang="en-US" dirty="0">
                <a:solidFill>
                  <a:schemeClr val="accent5"/>
                </a:solidFill>
              </a:rPr>
              <a:t>on which models can </a:t>
            </a:r>
            <a:r>
              <a:rPr lang="en-US" dirty="0" smtClean="0">
                <a:solidFill>
                  <a:schemeClr val="accent5"/>
                </a:solidFill>
              </a:rPr>
              <a:t>run</a:t>
            </a:r>
          </a:p>
          <a:p>
            <a:r>
              <a:rPr lang="en-US" dirty="0" smtClean="0">
                <a:solidFill>
                  <a:schemeClr val="accent5"/>
                </a:solidFill>
              </a:rPr>
              <a:t>Make comparison between accelerators</a:t>
            </a:r>
          </a:p>
          <a:p>
            <a:r>
              <a:rPr lang="en-US" dirty="0" smtClean="0">
                <a:solidFill>
                  <a:schemeClr val="accent5"/>
                </a:solidFill>
              </a:rPr>
              <a:t>Define Deep Learning Frameworks</a:t>
            </a:r>
          </a:p>
          <a:p>
            <a:r>
              <a:rPr lang="en-US" dirty="0" smtClean="0">
                <a:solidFill>
                  <a:schemeClr val="accent5"/>
                </a:solidFill>
              </a:rPr>
              <a:t>Make comparison between frameworks</a:t>
            </a:r>
          </a:p>
          <a:p>
            <a:r>
              <a:rPr lang="en-US" dirty="0" smtClean="0">
                <a:solidFill>
                  <a:schemeClr val="accent5"/>
                </a:solidFill>
              </a:rPr>
              <a:t>Run each framework on each accelerators</a:t>
            </a:r>
          </a:p>
          <a:p>
            <a:r>
              <a:rPr lang="en-US" dirty="0" smtClean="0">
                <a:solidFill>
                  <a:schemeClr val="accent5"/>
                </a:solidFill>
              </a:rPr>
              <a:t>Show runtime graphs</a:t>
            </a:r>
          </a:p>
          <a:p>
            <a:endParaRPr lang="en-US" dirty="0"/>
          </a:p>
        </p:txBody>
      </p:sp>
    </p:spTree>
    <p:extLst>
      <p:ext uri="{BB962C8B-B14F-4D97-AF65-F5344CB8AC3E}">
        <p14:creationId xmlns:p14="http://schemas.microsoft.com/office/powerpoint/2010/main" val="1616680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17480"/>
            <a:ext cx="8610600" cy="1293028"/>
          </a:xfrm>
        </p:spPr>
        <p:txBody>
          <a:bodyPr/>
          <a:lstStyle/>
          <a:p>
            <a:pPr algn="l"/>
            <a:r>
              <a:rPr lang="en-US" b="1" dirty="0">
                <a:solidFill>
                  <a:schemeClr val="accent5"/>
                </a:solidFill>
              </a:rPr>
              <a:t>Power</a:t>
            </a:r>
            <a:endParaRPr lang="en-US" dirty="0">
              <a:solidFill>
                <a:schemeClr val="accent5"/>
              </a:solidFill>
            </a:endParaRPr>
          </a:p>
        </p:txBody>
      </p:sp>
      <p:sp>
        <p:nvSpPr>
          <p:cNvPr id="3" name="Content Placeholder 2"/>
          <p:cNvSpPr>
            <a:spLocks noGrp="1"/>
          </p:cNvSpPr>
          <p:nvPr>
            <p:ph idx="1"/>
          </p:nvPr>
        </p:nvSpPr>
        <p:spPr>
          <a:xfrm>
            <a:off x="685800" y="1479879"/>
            <a:ext cx="10820400" cy="4024125"/>
          </a:xfrm>
        </p:spPr>
        <p:txBody>
          <a:bodyPr/>
          <a:lstStyle/>
          <a:p>
            <a:pPr marL="0" indent="0">
              <a:buNone/>
            </a:pPr>
            <a:endParaRPr lang="en-US" dirty="0"/>
          </a:p>
          <a:p>
            <a:pPr lvl="0"/>
            <a:r>
              <a:rPr lang="en-US" dirty="0" smtClean="0">
                <a:solidFill>
                  <a:schemeClr val="accent5"/>
                </a:solidFill>
              </a:rPr>
              <a:t>CPU</a:t>
            </a:r>
            <a:r>
              <a:rPr lang="en-US" dirty="0"/>
              <a:t>: The power consumed by a CPU depends on the number of cores it has. An </a:t>
            </a:r>
            <a:r>
              <a:rPr lang="en-US" dirty="0" err="1"/>
              <a:t>O</a:t>
            </a:r>
            <a:r>
              <a:rPr lang="en-US" dirty="0" err="1" smtClean="0"/>
              <a:t>cta</a:t>
            </a:r>
            <a:r>
              <a:rPr lang="en-US" dirty="0" smtClean="0"/>
              <a:t>-core </a:t>
            </a:r>
            <a:r>
              <a:rPr lang="en-US" dirty="0"/>
              <a:t>processor consumes power approximately from 95 to 140 watts, whereas a 16-core processor consumes approximately 165 watts of power</a:t>
            </a:r>
            <a:r>
              <a:rPr lang="en-US" dirty="0" smtClean="0"/>
              <a:t>.</a:t>
            </a:r>
            <a:endParaRPr lang="en-US" dirty="0"/>
          </a:p>
          <a:p>
            <a:pPr lvl="0"/>
            <a:r>
              <a:rPr lang="en-US" dirty="0">
                <a:solidFill>
                  <a:schemeClr val="accent5"/>
                </a:solidFill>
              </a:rPr>
              <a:t>GPU</a:t>
            </a:r>
            <a:r>
              <a:rPr lang="en-US" dirty="0"/>
              <a:t>: A GPU can consume up to 350 watts of power.</a:t>
            </a:r>
          </a:p>
          <a:p>
            <a:pPr lvl="0"/>
            <a:r>
              <a:rPr lang="en-US" dirty="0">
                <a:solidFill>
                  <a:schemeClr val="accent5"/>
                </a:solidFill>
              </a:rPr>
              <a:t>TPU</a:t>
            </a:r>
            <a:r>
              <a:rPr lang="en-US" dirty="0"/>
              <a:t>: In a TPU, the process of reading and writing is performed on buffer and memory due to which power optimization can be achieved.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291" y="4596564"/>
            <a:ext cx="6290843" cy="2065493"/>
          </a:xfrm>
          <a:prstGeom prst="rect">
            <a:avLst/>
          </a:prstGeom>
        </p:spPr>
      </p:pic>
    </p:spTree>
    <p:extLst>
      <p:ext uri="{BB962C8B-B14F-4D97-AF65-F5344CB8AC3E}">
        <p14:creationId xmlns:p14="http://schemas.microsoft.com/office/powerpoint/2010/main" val="2626939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349829"/>
            <a:ext cx="10957560" cy="4868856"/>
          </a:xfrm>
        </p:spPr>
        <p:txBody>
          <a:bodyPr>
            <a:normAutofit/>
          </a:bodyPr>
          <a:lstStyle/>
          <a:p>
            <a:r>
              <a:rPr lang="en-US" dirty="0"/>
              <a:t>The cache, the memory design and the entire architecture of the CPU are built around this purpose. CPUs are capable of processing tens of operations per cycle. It has an implicitly managed memory subsystem architecture and is produced by a bunch of manufactures. Data dimensions are usually 1 x 1 data unit</a:t>
            </a:r>
            <a:r>
              <a:rPr lang="en-US" dirty="0" smtClean="0"/>
              <a:t>.</a:t>
            </a:r>
          </a:p>
          <a:p>
            <a:r>
              <a:rPr lang="en-US" dirty="0"/>
              <a:t>The reason behind this is just the way a GPU is built. They can handle tens of thousands of operations per cycle, the dimension of data is generally 1 x N data unit, they have a mixed memory subsystem architecture and are produced by fewer, </a:t>
            </a:r>
            <a:r>
              <a:rPr lang="en-US" dirty="0" smtClean="0"/>
              <a:t>specialized </a:t>
            </a:r>
            <a:r>
              <a:rPr lang="en-US" dirty="0"/>
              <a:t>manufacturers</a:t>
            </a:r>
            <a:r>
              <a:rPr lang="en-US" dirty="0" smtClean="0"/>
              <a:t>.</a:t>
            </a:r>
          </a:p>
          <a:p>
            <a:r>
              <a:rPr lang="en-US" dirty="0"/>
              <a:t>It has an explicitly managed memory subsystem architecture with data dimension of N x N data unit. This means that the TPU can handle up to 128,000 operations per cycle. That number isn’t even close to what the high-end CPUs and GPUs can manage.</a:t>
            </a:r>
            <a:endParaRPr lang="en-US" dirty="0"/>
          </a:p>
        </p:txBody>
      </p:sp>
    </p:spTree>
    <p:extLst>
      <p:ext uri="{BB962C8B-B14F-4D97-AF65-F5344CB8AC3E}">
        <p14:creationId xmlns:p14="http://schemas.microsoft.com/office/powerpoint/2010/main" val="1377401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01532"/>
            <a:ext cx="8610600" cy="1293028"/>
          </a:xfrm>
        </p:spPr>
        <p:txBody>
          <a:bodyPr/>
          <a:lstStyle/>
          <a:p>
            <a:pPr algn="l"/>
            <a:r>
              <a:rPr lang="en-US" dirty="0" smtClean="0">
                <a:solidFill>
                  <a:srgbClr val="FFC000"/>
                </a:solidFill>
              </a:rPr>
              <a:t>What is </a:t>
            </a:r>
            <a:r>
              <a:rPr lang="en-US" dirty="0" err="1" smtClean="0">
                <a:solidFill>
                  <a:srgbClr val="FFC000"/>
                </a:solidFill>
              </a:rPr>
              <a:t>tensorflow</a:t>
            </a:r>
            <a:r>
              <a:rPr lang="en-US" dirty="0" smtClean="0">
                <a:solidFill>
                  <a:srgbClr val="FFC000"/>
                </a:solidFill>
              </a:rPr>
              <a:t>? </a:t>
            </a:r>
            <a:endParaRPr lang="en-US" dirty="0">
              <a:solidFill>
                <a:srgbClr val="FFC000"/>
              </a:solidFill>
            </a:endParaRPr>
          </a:p>
        </p:txBody>
      </p:sp>
      <p:sp>
        <p:nvSpPr>
          <p:cNvPr id="3" name="Content Placeholder 2"/>
          <p:cNvSpPr>
            <a:spLocks noGrp="1"/>
          </p:cNvSpPr>
          <p:nvPr>
            <p:ph idx="1"/>
          </p:nvPr>
        </p:nvSpPr>
        <p:spPr/>
        <p:txBody>
          <a:bodyPr>
            <a:normAutofit fontScale="92500"/>
          </a:bodyPr>
          <a:lstStyle/>
          <a:p>
            <a:r>
              <a:rPr lang="en-US" dirty="0" err="1" smtClean="0">
                <a:solidFill>
                  <a:schemeClr val="accent3"/>
                </a:solidFill>
              </a:rPr>
              <a:t>TensorFlow</a:t>
            </a:r>
            <a:r>
              <a:rPr lang="en-US" dirty="0" smtClean="0"/>
              <a:t> is </a:t>
            </a:r>
            <a:r>
              <a:rPr lang="en-US" dirty="0"/>
              <a:t>an end-to-end open-source deep learning framework developed by Google and released in 2015. It is known for documentation and training support, scalable production and deployment options, multiple abstraction levels, and support for different platforms, such as Android.</a:t>
            </a:r>
          </a:p>
          <a:p>
            <a:r>
              <a:rPr lang="en-US" dirty="0" err="1">
                <a:solidFill>
                  <a:schemeClr val="accent3"/>
                </a:solidFill>
              </a:rPr>
              <a:t>TensorFlow</a:t>
            </a:r>
            <a:r>
              <a:rPr lang="en-US" dirty="0"/>
              <a:t> is a symbolic math library used for neural networks and is best suited for dataflow programming across a range of tasks. It offers multiple abstraction levels for building and training models.</a:t>
            </a:r>
          </a:p>
          <a:p>
            <a:r>
              <a:rPr lang="en-US" dirty="0"/>
              <a:t>A promising and fast-growing entry in the world of deep learning, </a:t>
            </a:r>
            <a:r>
              <a:rPr lang="en-US" dirty="0" err="1">
                <a:solidFill>
                  <a:schemeClr val="accent3"/>
                </a:solidFill>
              </a:rPr>
              <a:t>TensorFlow</a:t>
            </a:r>
            <a:r>
              <a:rPr lang="en-US" dirty="0"/>
              <a:t> offers a flexible, comprehensive ecosystem of community resources, libraries, and tools that facilitate building and deploying machine learning apps. Also, as mentioned before, </a:t>
            </a:r>
            <a:r>
              <a:rPr lang="en-US" dirty="0" err="1">
                <a:solidFill>
                  <a:schemeClr val="accent3"/>
                </a:solidFill>
              </a:rPr>
              <a:t>TensorFlow</a:t>
            </a:r>
            <a:r>
              <a:rPr lang="en-US" dirty="0"/>
              <a:t> has adopted </a:t>
            </a:r>
            <a:r>
              <a:rPr lang="en-US" dirty="0" err="1">
                <a:solidFill>
                  <a:schemeClr val="accent3"/>
                </a:solidFill>
              </a:rPr>
              <a:t>Keras</a:t>
            </a:r>
            <a:r>
              <a:rPr lang="en-US" dirty="0"/>
              <a:t>, which makes comparing the two seem problematic. Nevertheless, we will still compare the two frameworks for the sake of completeness, especially since </a:t>
            </a:r>
            <a:r>
              <a:rPr lang="en-US" dirty="0" err="1">
                <a:solidFill>
                  <a:schemeClr val="accent3"/>
                </a:solidFill>
              </a:rPr>
              <a:t>Keras</a:t>
            </a:r>
            <a:r>
              <a:rPr lang="en-US" dirty="0"/>
              <a:t> users don’t necessarily have to use </a:t>
            </a:r>
            <a:r>
              <a:rPr lang="en-US" dirty="0" err="1">
                <a:solidFill>
                  <a:schemeClr val="accent3"/>
                </a:solidFill>
              </a:rPr>
              <a:t>TensorFlow</a:t>
            </a:r>
            <a:r>
              <a:rPr lang="en-US"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400" y="336466"/>
            <a:ext cx="1858094" cy="1858094"/>
          </a:xfrm>
          <a:prstGeom prst="rect">
            <a:avLst/>
          </a:prstGeom>
        </p:spPr>
      </p:pic>
    </p:spTree>
    <p:extLst>
      <p:ext uri="{BB962C8B-B14F-4D97-AF65-F5344CB8AC3E}">
        <p14:creationId xmlns:p14="http://schemas.microsoft.com/office/powerpoint/2010/main" val="1960539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55664"/>
            <a:ext cx="8610600" cy="1293028"/>
          </a:xfrm>
        </p:spPr>
        <p:txBody>
          <a:bodyPr/>
          <a:lstStyle/>
          <a:p>
            <a:pPr algn="l"/>
            <a:r>
              <a:rPr lang="en-US" b="1" dirty="0">
                <a:solidFill>
                  <a:schemeClr val="accent1"/>
                </a:solidFill>
              </a:rPr>
              <a:t>What is </a:t>
            </a:r>
            <a:r>
              <a:rPr lang="en-US" b="1" dirty="0" err="1">
                <a:solidFill>
                  <a:schemeClr val="accent1"/>
                </a:solidFill>
              </a:rPr>
              <a:t>PyTorch</a:t>
            </a:r>
            <a:r>
              <a:rPr lang="en-US" b="1" dirty="0">
                <a:solidFill>
                  <a:schemeClr val="accent1"/>
                </a:solidFill>
              </a:rPr>
              <a:t>?</a:t>
            </a:r>
            <a:endParaRPr lang="en-US" dirty="0">
              <a:solidFill>
                <a:schemeClr val="accent1"/>
              </a:solidFill>
            </a:endParaRPr>
          </a:p>
        </p:txBody>
      </p:sp>
      <p:sp>
        <p:nvSpPr>
          <p:cNvPr id="3" name="Content Placeholder 2"/>
          <p:cNvSpPr>
            <a:spLocks noGrp="1"/>
          </p:cNvSpPr>
          <p:nvPr>
            <p:ph idx="1"/>
          </p:nvPr>
        </p:nvSpPr>
        <p:spPr/>
        <p:txBody>
          <a:bodyPr>
            <a:normAutofit fontScale="77500" lnSpcReduction="20000"/>
          </a:bodyPr>
          <a:lstStyle/>
          <a:p>
            <a:r>
              <a:rPr lang="en-US" dirty="0" err="1" smtClean="0">
                <a:solidFill>
                  <a:schemeClr val="accent1"/>
                </a:solidFill>
              </a:rPr>
              <a:t>PyTorch</a:t>
            </a:r>
            <a:r>
              <a:rPr lang="en-US" dirty="0" smtClean="0"/>
              <a:t> </a:t>
            </a:r>
            <a:r>
              <a:rPr lang="en-US" dirty="0"/>
              <a:t>is a deep learning framework and a scientific computing package. This is how the </a:t>
            </a:r>
            <a:r>
              <a:rPr lang="en-US" dirty="0" err="1">
                <a:solidFill>
                  <a:schemeClr val="accent1"/>
                </a:solidFill>
              </a:rPr>
              <a:t>PyTorch</a:t>
            </a:r>
            <a:r>
              <a:rPr lang="en-US" dirty="0"/>
              <a:t> core team describes </a:t>
            </a:r>
            <a:r>
              <a:rPr lang="en-US" dirty="0" err="1">
                <a:solidFill>
                  <a:schemeClr val="accent1"/>
                </a:solidFill>
              </a:rPr>
              <a:t>PyTorch</a:t>
            </a:r>
            <a:r>
              <a:rPr lang="en-US" dirty="0"/>
              <a:t>, anyway. The scientific computing aspect of </a:t>
            </a:r>
            <a:r>
              <a:rPr lang="en-US" dirty="0" err="1">
                <a:solidFill>
                  <a:schemeClr val="accent1"/>
                </a:solidFill>
              </a:rPr>
              <a:t>PyTorch</a:t>
            </a:r>
            <a:r>
              <a:rPr lang="en-US" dirty="0"/>
              <a:t> is primarily a result </a:t>
            </a:r>
            <a:r>
              <a:rPr lang="en-US" dirty="0" err="1">
                <a:solidFill>
                  <a:schemeClr val="accent1"/>
                </a:solidFill>
              </a:rPr>
              <a:t>PyTorch's</a:t>
            </a:r>
            <a:r>
              <a:rPr lang="en-US" dirty="0"/>
              <a:t> tensor library and associated tensor operations.</a:t>
            </a:r>
          </a:p>
          <a:p>
            <a:r>
              <a:rPr lang="en-US" dirty="0"/>
              <a:t>A tensor is an n-dimensional array. </a:t>
            </a:r>
          </a:p>
          <a:p>
            <a:r>
              <a:rPr lang="en-US" dirty="0"/>
              <a:t>Tensors are super important for deep learning and neural networks because they are the data structure that we ultimately use for building and training our neural networks.</a:t>
            </a:r>
          </a:p>
          <a:p>
            <a:r>
              <a:rPr lang="en-US" b="1" dirty="0" err="1">
                <a:solidFill>
                  <a:schemeClr val="accent1"/>
                </a:solidFill>
              </a:rPr>
              <a:t>PyTorch</a:t>
            </a:r>
            <a:r>
              <a:rPr lang="en-US" b="1" dirty="0"/>
              <a:t>: A Brief History</a:t>
            </a:r>
            <a:endParaRPr lang="en-US" dirty="0"/>
          </a:p>
          <a:p>
            <a:r>
              <a:rPr lang="en-US" dirty="0"/>
              <a:t>The initial release of </a:t>
            </a:r>
            <a:r>
              <a:rPr lang="en-US" dirty="0" err="1">
                <a:solidFill>
                  <a:schemeClr val="accent1"/>
                </a:solidFill>
              </a:rPr>
              <a:t>PyTorch</a:t>
            </a:r>
            <a:r>
              <a:rPr lang="en-US" dirty="0"/>
              <a:t> was in October of 2016, and before </a:t>
            </a:r>
            <a:r>
              <a:rPr lang="en-US" dirty="0" err="1">
                <a:solidFill>
                  <a:schemeClr val="accent1"/>
                </a:solidFill>
              </a:rPr>
              <a:t>PyTorch</a:t>
            </a:r>
            <a:r>
              <a:rPr lang="en-US" dirty="0"/>
              <a:t> was created, there was and still is, another framework called Torch. Torch is a machine learning framework that's been around for quite a while and is based on the </a:t>
            </a:r>
            <a:r>
              <a:rPr lang="en-US" dirty="0" err="1"/>
              <a:t>Lua</a:t>
            </a:r>
            <a:r>
              <a:rPr lang="en-US" dirty="0"/>
              <a:t> programming language.</a:t>
            </a:r>
          </a:p>
          <a:p>
            <a:r>
              <a:rPr lang="en-US" dirty="0"/>
              <a:t>The connection between </a:t>
            </a:r>
            <a:r>
              <a:rPr lang="en-US" dirty="0" err="1">
                <a:solidFill>
                  <a:schemeClr val="accent1"/>
                </a:solidFill>
              </a:rPr>
              <a:t>PyTorch</a:t>
            </a:r>
            <a:r>
              <a:rPr lang="en-US" dirty="0"/>
              <a:t> and this </a:t>
            </a:r>
            <a:r>
              <a:rPr lang="en-US" dirty="0" err="1"/>
              <a:t>Lua</a:t>
            </a:r>
            <a:r>
              <a:rPr lang="en-US" dirty="0"/>
              <a:t> version, called Torch, exists because many of the developers who maintain the </a:t>
            </a:r>
            <a:r>
              <a:rPr lang="en-US" dirty="0" err="1"/>
              <a:t>Lua</a:t>
            </a:r>
            <a:r>
              <a:rPr lang="en-US" dirty="0"/>
              <a:t> version are the individuals who created </a:t>
            </a:r>
            <a:r>
              <a:rPr lang="en-US" dirty="0" err="1">
                <a:solidFill>
                  <a:schemeClr val="accent1"/>
                </a:solidFill>
              </a:rPr>
              <a:t>PyTorch</a:t>
            </a:r>
            <a:r>
              <a:rPr lang="en-US" dirty="0"/>
              <a:t>.</a:t>
            </a:r>
          </a:p>
          <a:p>
            <a:r>
              <a:rPr lang="en-US" dirty="0" err="1">
                <a:solidFill>
                  <a:schemeClr val="accent1"/>
                </a:solidFill>
              </a:rPr>
              <a:t>PyTorch's</a:t>
            </a:r>
            <a:r>
              <a:rPr lang="en-US" dirty="0"/>
              <a:t> design is modern, </a:t>
            </a:r>
            <a:r>
              <a:rPr lang="en-US" dirty="0" err="1"/>
              <a:t>Pythonic</a:t>
            </a:r>
            <a:r>
              <a:rPr lang="en-US" dirty="0"/>
              <a:t>, and thin. The source code is easy to read for Python developers because it's written mostly in Python, and only drops into C++ and CUDA code for operations that are performance bottlenecks.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400" y="252548"/>
            <a:ext cx="1405198" cy="1701607"/>
          </a:xfrm>
          <a:prstGeom prst="rect">
            <a:avLst/>
          </a:prstGeom>
        </p:spPr>
      </p:pic>
    </p:spTree>
    <p:extLst>
      <p:ext uri="{BB962C8B-B14F-4D97-AF65-F5344CB8AC3E}">
        <p14:creationId xmlns:p14="http://schemas.microsoft.com/office/powerpoint/2010/main" val="2539569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74812"/>
            <a:ext cx="8610600" cy="1293028"/>
          </a:xfrm>
        </p:spPr>
        <p:txBody>
          <a:bodyPr/>
          <a:lstStyle/>
          <a:p>
            <a:pPr algn="l"/>
            <a:r>
              <a:rPr lang="en-US" b="1" dirty="0">
                <a:solidFill>
                  <a:schemeClr val="accent6"/>
                </a:solidFill>
              </a:rPr>
              <a:t>What is JAX?</a:t>
            </a:r>
            <a:endParaRPr lang="en-US" dirty="0">
              <a:solidFill>
                <a:schemeClr val="accent6"/>
              </a:solidFill>
            </a:endParaRPr>
          </a:p>
        </p:txBody>
      </p:sp>
      <p:sp>
        <p:nvSpPr>
          <p:cNvPr id="3" name="Content Placeholder 2"/>
          <p:cNvSpPr>
            <a:spLocks noGrp="1"/>
          </p:cNvSpPr>
          <p:nvPr>
            <p:ph idx="1"/>
          </p:nvPr>
        </p:nvSpPr>
        <p:spPr>
          <a:xfrm>
            <a:off x="685800" y="1314994"/>
            <a:ext cx="10983686" cy="5373189"/>
          </a:xfrm>
        </p:spPr>
        <p:txBody>
          <a:bodyPr>
            <a:normAutofit fontScale="25000" lnSpcReduction="20000"/>
          </a:bodyPr>
          <a:lstStyle/>
          <a:p>
            <a:endParaRPr lang="en-US" sz="4800" dirty="0" smtClean="0"/>
          </a:p>
          <a:p>
            <a:r>
              <a:rPr lang="en-US" sz="6400" dirty="0" smtClean="0">
                <a:solidFill>
                  <a:schemeClr val="accent6"/>
                </a:solidFill>
              </a:rPr>
              <a:t>JAX</a:t>
            </a:r>
            <a:r>
              <a:rPr lang="en-US" sz="6400" dirty="0" smtClean="0"/>
              <a:t> </a:t>
            </a:r>
            <a:r>
              <a:rPr lang="en-US" sz="6400" dirty="0"/>
              <a:t>is a framework for machine learning that allows you to use Python and </a:t>
            </a:r>
            <a:r>
              <a:rPr lang="en-US" sz="6400" b="1" dirty="0" err="1"/>
              <a:t>NumPy</a:t>
            </a:r>
            <a:r>
              <a:rPr lang="en-US" sz="6400" dirty="0"/>
              <a:t> to create and train neural networks. </a:t>
            </a:r>
            <a:r>
              <a:rPr lang="en-US" sz="6400" dirty="0">
                <a:solidFill>
                  <a:schemeClr val="accent6"/>
                </a:solidFill>
              </a:rPr>
              <a:t>JAX</a:t>
            </a:r>
            <a:r>
              <a:rPr lang="en-US" sz="6400" dirty="0"/>
              <a:t> is similar to other popular frameworks such as </a:t>
            </a:r>
            <a:r>
              <a:rPr lang="en-US" sz="6400" b="1" dirty="0" err="1">
                <a:solidFill>
                  <a:schemeClr val="accent1"/>
                </a:solidFill>
              </a:rPr>
              <a:t>PyTorch</a:t>
            </a:r>
            <a:r>
              <a:rPr lang="en-US" sz="6400" dirty="0"/>
              <a:t> and </a:t>
            </a:r>
            <a:r>
              <a:rPr lang="en-US" sz="6400" b="1" dirty="0" err="1">
                <a:solidFill>
                  <a:schemeClr val="accent3"/>
                </a:solidFill>
              </a:rPr>
              <a:t>TensorFlow</a:t>
            </a:r>
            <a:r>
              <a:rPr lang="en-US" sz="6400" dirty="0"/>
              <a:t>, but it has some unique features that make it a good choice for certain tasks</a:t>
            </a:r>
            <a:r>
              <a:rPr lang="en-US" sz="6400" dirty="0" smtClean="0"/>
              <a:t>.</a:t>
            </a:r>
          </a:p>
          <a:p>
            <a:endParaRPr lang="en-US" sz="5600" dirty="0"/>
          </a:p>
          <a:p>
            <a:r>
              <a:rPr lang="en-US" sz="6400" b="1" dirty="0"/>
              <a:t>Features of </a:t>
            </a:r>
            <a:r>
              <a:rPr lang="en-US" sz="6400" b="1" dirty="0">
                <a:solidFill>
                  <a:schemeClr val="accent6"/>
                </a:solidFill>
              </a:rPr>
              <a:t>JAX</a:t>
            </a:r>
            <a:r>
              <a:rPr lang="en-US" sz="6400" b="1" dirty="0"/>
              <a:t>: </a:t>
            </a:r>
          </a:p>
          <a:p>
            <a:pPr lvl="1"/>
            <a:r>
              <a:rPr lang="en-US" sz="6400" dirty="0"/>
              <a:t>Automatic Differentiation (AD):</a:t>
            </a:r>
          </a:p>
          <a:p>
            <a:pPr lvl="2"/>
            <a:r>
              <a:rPr lang="en-US" sz="6400" dirty="0">
                <a:solidFill>
                  <a:schemeClr val="accent6"/>
                </a:solidFill>
              </a:rPr>
              <a:t>JAX</a:t>
            </a:r>
            <a:r>
              <a:rPr lang="en-US" sz="6400" dirty="0"/>
              <a:t> is based on the concept of "function transformations". This means that you can define a function, and then </a:t>
            </a:r>
            <a:r>
              <a:rPr lang="en-US" sz="6400" dirty="0">
                <a:solidFill>
                  <a:schemeClr val="accent6"/>
                </a:solidFill>
              </a:rPr>
              <a:t>JAX</a:t>
            </a:r>
            <a:r>
              <a:rPr lang="en-US" sz="6400" dirty="0"/>
              <a:t> will automatically compute the derivative of that function.</a:t>
            </a:r>
          </a:p>
          <a:p>
            <a:pPr lvl="2"/>
            <a:r>
              <a:rPr lang="en-US" sz="6400" dirty="0"/>
              <a:t>AD is a technique for efficiently computing the derivatives of functions. This is useful for a variety of tasks, such as optimizing neural networks and training machine learning models.</a:t>
            </a:r>
          </a:p>
          <a:p>
            <a:pPr lvl="2"/>
            <a:r>
              <a:rPr lang="en-US" sz="6400" dirty="0"/>
              <a:t>AD is typically performed using reverse-mode differentiation, which is a way of computing derivatives that is well-suited for deep learning. </a:t>
            </a:r>
            <a:r>
              <a:rPr lang="en-US" sz="6400" dirty="0">
                <a:solidFill>
                  <a:schemeClr val="accent6"/>
                </a:solidFill>
              </a:rPr>
              <a:t>JAX</a:t>
            </a:r>
            <a:r>
              <a:rPr lang="en-US" sz="6400" dirty="0"/>
              <a:t> implements reverse-mode differentiation using a technique called trace-based reverse-mode differentiation.</a:t>
            </a:r>
          </a:p>
          <a:p>
            <a:pPr lvl="1"/>
            <a:r>
              <a:rPr lang="en-US" sz="6400" dirty="0" smtClean="0"/>
              <a:t>Just-in-time Compilation(JIT):</a:t>
            </a:r>
            <a:endParaRPr lang="en-US" sz="6400" dirty="0"/>
          </a:p>
          <a:p>
            <a:pPr lvl="2"/>
            <a:r>
              <a:rPr lang="en-US" sz="6400" dirty="0"/>
              <a:t>which is a technique for compiling code on the fly. JIT compilation can be used to improve the performance of numerical code, such as the code used in deep learning.</a:t>
            </a:r>
          </a:p>
          <a:p>
            <a:pPr lvl="2"/>
            <a:r>
              <a:rPr lang="en-US" sz="6400" dirty="0">
                <a:solidFill>
                  <a:schemeClr val="accent6"/>
                </a:solidFill>
              </a:rPr>
              <a:t>JAX</a:t>
            </a:r>
            <a:r>
              <a:rPr lang="en-US" sz="6400" dirty="0"/>
              <a:t> uses a JIT compiler called XLA, which is also used by </a:t>
            </a:r>
            <a:r>
              <a:rPr lang="en-US" sz="6400" dirty="0" err="1">
                <a:solidFill>
                  <a:schemeClr val="accent3"/>
                </a:solidFill>
              </a:rPr>
              <a:t>TensorFlow</a:t>
            </a:r>
            <a:r>
              <a:rPr lang="en-US" sz="6400" dirty="0"/>
              <a:t>. XLA is a high-performance compiler that is able to optimize code for a variety of architectures, including CPUs, GPUs, TPUs, and custom hardware accelerators.</a:t>
            </a:r>
          </a:p>
          <a:p>
            <a:pPr lvl="1"/>
            <a:r>
              <a:rPr lang="en-US" sz="6400" dirty="0" smtClean="0"/>
              <a:t>Memory </a:t>
            </a:r>
            <a:r>
              <a:rPr lang="en-US" sz="6400" dirty="0"/>
              <a:t>Management:</a:t>
            </a:r>
          </a:p>
          <a:p>
            <a:pPr lvl="2"/>
            <a:r>
              <a:rPr lang="en-US" sz="6400" dirty="0">
                <a:solidFill>
                  <a:schemeClr val="accent6"/>
                </a:solidFill>
              </a:rPr>
              <a:t>JAX</a:t>
            </a:r>
            <a:r>
              <a:rPr lang="en-US" sz="6400" dirty="0"/>
              <a:t> includes a number of features that help to manage memory usage. These features are particularly important for deep learning, which can require a large amount of memory.</a:t>
            </a:r>
          </a:p>
          <a:p>
            <a:pPr lvl="2"/>
            <a:r>
              <a:rPr lang="en-US" sz="6400" dirty="0">
                <a:solidFill>
                  <a:schemeClr val="accent6"/>
                </a:solidFill>
              </a:rPr>
              <a:t>JAX</a:t>
            </a:r>
            <a:r>
              <a:rPr lang="en-US" sz="6400" dirty="0"/>
              <a:t> includes a number of memory management features, such as automatic garbage collection and reference counting. These features help to ensure that memory is freed when it is no longer needed</a:t>
            </a:r>
            <a:r>
              <a:rPr lang="en-US" sz="6400" dirty="0" smtClean="0"/>
              <a:t>.</a:t>
            </a:r>
          </a:p>
          <a:p>
            <a:pPr marL="457200" lvl="1"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5285" y="213553"/>
            <a:ext cx="2049186" cy="1188527"/>
          </a:xfrm>
          <a:prstGeom prst="rect">
            <a:avLst/>
          </a:prstGeom>
        </p:spPr>
      </p:pic>
    </p:spTree>
    <p:extLst>
      <p:ext uri="{BB962C8B-B14F-4D97-AF65-F5344CB8AC3E}">
        <p14:creationId xmlns:p14="http://schemas.microsoft.com/office/powerpoint/2010/main" val="3729853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01532"/>
            <a:ext cx="8610600" cy="1293028"/>
          </a:xfrm>
        </p:spPr>
        <p:txBody>
          <a:bodyPr/>
          <a:lstStyle/>
          <a:p>
            <a:pPr algn="l"/>
            <a:r>
              <a:rPr lang="en-US" dirty="0"/>
              <a:t> </a:t>
            </a:r>
            <a:r>
              <a:rPr lang="en-US" dirty="0">
                <a:solidFill>
                  <a:schemeClr val="accent6"/>
                </a:solidFill>
              </a:rPr>
              <a:t>JAX</a:t>
            </a:r>
            <a:r>
              <a:rPr lang="en-US" dirty="0"/>
              <a:t> - </a:t>
            </a:r>
            <a:r>
              <a:rPr lang="en-US" dirty="0">
                <a:solidFill>
                  <a:schemeClr val="accent6"/>
                </a:solidFill>
              </a:rPr>
              <a:t>FLAX</a:t>
            </a:r>
            <a:r>
              <a:rPr lang="en-US" dirty="0"/>
              <a:t>,</a:t>
            </a:r>
            <a:r>
              <a:rPr lang="en-US" dirty="0">
                <a:solidFill>
                  <a:schemeClr val="accent6"/>
                </a:solidFill>
              </a:rPr>
              <a:t> HAIKU</a:t>
            </a:r>
            <a:r>
              <a:rPr lang="en-US" dirty="0"/>
              <a:t>,</a:t>
            </a:r>
            <a:r>
              <a:rPr lang="en-US" dirty="0">
                <a:solidFill>
                  <a:schemeClr val="accent6"/>
                </a:solidFill>
              </a:rPr>
              <a:t> ELEGY</a:t>
            </a:r>
            <a:r>
              <a:rPr lang="en-US" dirty="0"/>
              <a:t>.</a:t>
            </a:r>
            <a:r>
              <a:rPr lang="en-US" dirty="0" smtClean="0">
                <a:solidFill>
                  <a:schemeClr val="accent6"/>
                </a:solidFill>
              </a:rPr>
              <a:t/>
            </a:r>
            <a:br>
              <a:rPr lang="en-US" dirty="0" smtClean="0">
                <a:solidFill>
                  <a:schemeClr val="accent6"/>
                </a:solidFill>
              </a:rPr>
            </a:br>
            <a:endParaRPr lang="en-US" dirty="0">
              <a:solidFill>
                <a:schemeClr val="accent6"/>
              </a:solidFill>
            </a:endParaRPr>
          </a:p>
        </p:txBody>
      </p:sp>
      <p:sp>
        <p:nvSpPr>
          <p:cNvPr id="3" name="Content Placeholder 2"/>
          <p:cNvSpPr>
            <a:spLocks noGrp="1"/>
          </p:cNvSpPr>
          <p:nvPr>
            <p:ph idx="1"/>
          </p:nvPr>
        </p:nvSpPr>
        <p:spPr/>
        <p:txBody>
          <a:bodyPr/>
          <a:lstStyle/>
          <a:p>
            <a:r>
              <a:rPr lang="en-US" sz="2000" dirty="0" smtClean="0"/>
              <a:t>There </a:t>
            </a:r>
            <a:r>
              <a:rPr lang="en-US" sz="2000" dirty="0"/>
              <a:t>are six different JAX-based neural net libraries: </a:t>
            </a:r>
            <a:r>
              <a:rPr lang="en-US" sz="2000" dirty="0" err="1">
                <a:solidFill>
                  <a:schemeClr val="accent6"/>
                </a:solidFill>
              </a:rPr>
              <a:t>Stax</a:t>
            </a:r>
            <a:r>
              <a:rPr lang="en-US" sz="2000" dirty="0"/>
              <a:t>, </a:t>
            </a:r>
            <a:r>
              <a:rPr lang="en-US" sz="2000" dirty="0">
                <a:solidFill>
                  <a:schemeClr val="accent6"/>
                </a:solidFill>
              </a:rPr>
              <a:t>Flax</a:t>
            </a:r>
            <a:r>
              <a:rPr lang="en-US" sz="2000" dirty="0"/>
              <a:t>, </a:t>
            </a:r>
            <a:r>
              <a:rPr lang="en-US" sz="2000" dirty="0" err="1">
                <a:solidFill>
                  <a:schemeClr val="accent6"/>
                </a:solidFill>
              </a:rPr>
              <a:t>Trax</a:t>
            </a:r>
            <a:r>
              <a:rPr lang="en-US" sz="2000" dirty="0"/>
              <a:t>, </a:t>
            </a:r>
            <a:r>
              <a:rPr lang="en-US" sz="2000" dirty="0" err="1">
                <a:solidFill>
                  <a:schemeClr val="accent6"/>
                </a:solidFill>
              </a:rPr>
              <a:t>Objax</a:t>
            </a:r>
            <a:r>
              <a:rPr lang="en-US" sz="2000" dirty="0"/>
              <a:t>, </a:t>
            </a:r>
            <a:r>
              <a:rPr lang="en-US" sz="2000" dirty="0">
                <a:solidFill>
                  <a:schemeClr val="accent6"/>
                </a:solidFill>
              </a:rPr>
              <a:t>Haiku</a:t>
            </a:r>
            <a:r>
              <a:rPr lang="en-US" sz="2000" dirty="0"/>
              <a:t>, </a:t>
            </a:r>
            <a:r>
              <a:rPr lang="en-US" sz="2000" dirty="0">
                <a:solidFill>
                  <a:schemeClr val="accent6"/>
                </a:solidFill>
              </a:rPr>
              <a:t>Elegy</a:t>
            </a:r>
            <a:r>
              <a:rPr lang="en-US" sz="2000" dirty="0"/>
              <a:t>.</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4761" y="3244760"/>
            <a:ext cx="2019300" cy="2266950"/>
          </a:xfrm>
          <a:prstGeom prst="rect">
            <a:avLst/>
          </a:prstGeom>
        </p:spPr>
      </p:pic>
    </p:spTree>
    <p:extLst>
      <p:ext uri="{BB962C8B-B14F-4D97-AF65-F5344CB8AC3E}">
        <p14:creationId xmlns:p14="http://schemas.microsoft.com/office/powerpoint/2010/main" val="1714302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126" y="773082"/>
            <a:ext cx="8610600" cy="1293028"/>
          </a:xfrm>
        </p:spPr>
        <p:txBody>
          <a:bodyPr/>
          <a:lstStyle/>
          <a:p>
            <a:pPr algn="l"/>
            <a:r>
              <a:rPr lang="en-US" dirty="0" smtClean="0">
                <a:solidFill>
                  <a:schemeClr val="accent5"/>
                </a:solidFill>
              </a:rPr>
              <a:t>Increase The speed </a:t>
            </a:r>
            <a:endParaRPr lang="en-US" dirty="0">
              <a:solidFill>
                <a:schemeClr val="accent5"/>
              </a:solidFill>
            </a:endParaRPr>
          </a:p>
        </p:txBody>
      </p:sp>
      <p:sp>
        <p:nvSpPr>
          <p:cNvPr id="3" name="Content Placeholder 2"/>
          <p:cNvSpPr>
            <a:spLocks noGrp="1"/>
          </p:cNvSpPr>
          <p:nvPr>
            <p:ph idx="1"/>
          </p:nvPr>
        </p:nvSpPr>
        <p:spPr/>
        <p:txBody>
          <a:bodyPr/>
          <a:lstStyle/>
          <a:p>
            <a:r>
              <a:rPr lang="en-US" dirty="0"/>
              <a:t>In computing, </a:t>
            </a:r>
            <a:r>
              <a:rPr lang="en-US" dirty="0" smtClean="0">
                <a:solidFill>
                  <a:schemeClr val="accent1"/>
                </a:solidFill>
              </a:rPr>
              <a:t>just-in-time(</a:t>
            </a:r>
            <a:r>
              <a:rPr lang="en-US" dirty="0" err="1" smtClean="0">
                <a:solidFill>
                  <a:schemeClr val="accent1"/>
                </a:solidFill>
              </a:rPr>
              <a:t>Jit</a:t>
            </a:r>
            <a:r>
              <a:rPr lang="en-US" dirty="0" smtClean="0">
                <a:solidFill>
                  <a:schemeClr val="accent1"/>
                </a:solidFill>
              </a:rPr>
              <a:t>)</a:t>
            </a:r>
            <a:r>
              <a:rPr lang="en-US" dirty="0" smtClean="0"/>
              <a:t> </a:t>
            </a:r>
            <a:r>
              <a:rPr lang="en-US" dirty="0"/>
              <a:t>compilation is a way of executing computer code that involves compilation during execution of a program rather than before execution. This may consist of source code translation but is more commonly bytecode translation to machine code, which is then executed directly</a:t>
            </a:r>
            <a:r>
              <a:rPr lang="en-US" dirty="0" smtClean="0"/>
              <a:t>.</a:t>
            </a:r>
          </a:p>
          <a:p>
            <a:r>
              <a:rPr lang="en-US" dirty="0"/>
              <a:t/>
            </a:r>
            <a:br>
              <a:rPr lang="en-US" dirty="0"/>
            </a:br>
            <a:r>
              <a:rPr lang="en-US" dirty="0">
                <a:solidFill>
                  <a:schemeClr val="accent1"/>
                </a:solidFill>
              </a:rPr>
              <a:t>XLA (accelerated linear algebra) </a:t>
            </a:r>
            <a:r>
              <a:rPr lang="en-US" dirty="0"/>
              <a:t>is a compiler-based linear algebra execution engine. It is the backend that powers machine learning frameworks such as </a:t>
            </a:r>
            <a:r>
              <a:rPr lang="en-US" dirty="0" err="1">
                <a:solidFill>
                  <a:schemeClr val="accent3"/>
                </a:solidFill>
              </a:rPr>
              <a:t>TensorFlow</a:t>
            </a:r>
            <a:r>
              <a:rPr lang="en-US" dirty="0"/>
              <a:t> and </a:t>
            </a:r>
            <a:r>
              <a:rPr lang="en-US" dirty="0">
                <a:solidFill>
                  <a:schemeClr val="accent6"/>
                </a:solidFill>
              </a:rPr>
              <a:t>JAX</a:t>
            </a:r>
            <a:r>
              <a:rPr lang="en-US" dirty="0"/>
              <a:t> at Google, on a variety of devices including CPUs, GPUs, and TPUs. This talk will cover how ML growth has fueled accelerator architectures and the way XLA and related technologies help obtain high performance from the accelerators.</a:t>
            </a:r>
            <a:endParaRPr lang="en-US" dirty="0"/>
          </a:p>
        </p:txBody>
      </p:sp>
    </p:spTree>
    <p:extLst>
      <p:ext uri="{BB962C8B-B14F-4D97-AF65-F5344CB8AC3E}">
        <p14:creationId xmlns:p14="http://schemas.microsoft.com/office/powerpoint/2010/main" val="1531994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81790"/>
            <a:ext cx="8610600" cy="1293028"/>
          </a:xfrm>
        </p:spPr>
        <p:txBody>
          <a:bodyPr/>
          <a:lstStyle/>
          <a:p>
            <a:pPr algn="l"/>
            <a:r>
              <a:rPr lang="en-US" dirty="0" smtClean="0">
                <a:solidFill>
                  <a:schemeClr val="accent5"/>
                </a:solidFill>
              </a:rPr>
              <a:t>Example of using </a:t>
            </a:r>
            <a:r>
              <a:rPr lang="en-US" dirty="0" err="1" smtClean="0">
                <a:solidFill>
                  <a:schemeClr val="accent5"/>
                </a:solidFill>
              </a:rPr>
              <a:t>jit</a:t>
            </a:r>
            <a:r>
              <a:rPr lang="en-US" dirty="0" smtClean="0">
                <a:solidFill>
                  <a:schemeClr val="accent5"/>
                </a:solidFill>
              </a:rPr>
              <a:t> compiler</a:t>
            </a:r>
            <a:endParaRPr lang="en-US" dirty="0">
              <a:solidFill>
                <a:schemeClr val="accent5"/>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6532" y="2193925"/>
            <a:ext cx="6618935" cy="4024313"/>
          </a:xfrm>
        </p:spPr>
      </p:pic>
    </p:spTree>
    <p:extLst>
      <p:ext uri="{BB962C8B-B14F-4D97-AF65-F5344CB8AC3E}">
        <p14:creationId xmlns:p14="http://schemas.microsoft.com/office/powerpoint/2010/main" val="855397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8610600" cy="1293028"/>
          </a:xfrm>
        </p:spPr>
        <p:txBody>
          <a:bodyPr/>
          <a:lstStyle/>
          <a:p>
            <a:pPr algn="l"/>
            <a:r>
              <a:rPr lang="en-US" dirty="0" smtClean="0">
                <a:solidFill>
                  <a:schemeClr val="accent5"/>
                </a:solidFill>
              </a:rPr>
              <a:t>Steps to make a comparison:</a:t>
            </a:r>
            <a:endParaRPr lang="en-US" dirty="0">
              <a:solidFill>
                <a:schemeClr val="accent5"/>
              </a:solidFill>
            </a:endParaRPr>
          </a:p>
        </p:txBody>
      </p:sp>
      <p:sp>
        <p:nvSpPr>
          <p:cNvPr id="3" name="Content Placeholder 2"/>
          <p:cNvSpPr>
            <a:spLocks noGrp="1"/>
          </p:cNvSpPr>
          <p:nvPr>
            <p:ph idx="1"/>
          </p:nvPr>
        </p:nvSpPr>
        <p:spPr>
          <a:xfrm>
            <a:off x="685800" y="2194560"/>
            <a:ext cx="10820400" cy="4537166"/>
          </a:xfrm>
        </p:spPr>
        <p:txBody>
          <a:bodyPr/>
          <a:lstStyle/>
          <a:p>
            <a:r>
              <a:rPr lang="en-US" dirty="0" smtClean="0"/>
              <a:t>In this project: </a:t>
            </a:r>
          </a:p>
          <a:p>
            <a:pPr marL="914400" lvl="1" indent="-457200">
              <a:buFont typeface="+mj-lt"/>
              <a:buAutoNum type="arabicPeriod"/>
            </a:pPr>
            <a:r>
              <a:rPr lang="en-US" dirty="0" smtClean="0"/>
              <a:t>run different frameworks like:</a:t>
            </a:r>
          </a:p>
          <a:p>
            <a:pPr marL="1371600" lvl="2" indent="-457200">
              <a:buFont typeface="+mj-lt"/>
              <a:buAutoNum type="romanLcPeriod"/>
            </a:pPr>
            <a:r>
              <a:rPr lang="en-US" dirty="0" err="1" smtClean="0">
                <a:solidFill>
                  <a:schemeClr val="accent3"/>
                </a:solidFill>
              </a:rPr>
              <a:t>Tnesorflow</a:t>
            </a:r>
            <a:r>
              <a:rPr lang="en-US" dirty="0"/>
              <a:t>.</a:t>
            </a:r>
            <a:r>
              <a:rPr lang="en-US" dirty="0" smtClean="0"/>
              <a:t> </a:t>
            </a:r>
          </a:p>
          <a:p>
            <a:pPr marL="1371600" lvl="2" indent="-457200">
              <a:buFont typeface="+mj-lt"/>
              <a:buAutoNum type="romanLcPeriod"/>
            </a:pPr>
            <a:r>
              <a:rPr lang="en-US" dirty="0" err="1" smtClean="0">
                <a:solidFill>
                  <a:schemeClr val="accent1"/>
                </a:solidFill>
              </a:rPr>
              <a:t>Pytorch</a:t>
            </a:r>
            <a:r>
              <a:rPr lang="en-US" dirty="0" smtClean="0"/>
              <a:t>. </a:t>
            </a:r>
          </a:p>
          <a:p>
            <a:pPr marL="1371600" lvl="2" indent="-457200">
              <a:buFont typeface="+mj-lt"/>
              <a:buAutoNum type="romanLcPeriod"/>
            </a:pPr>
            <a:r>
              <a:rPr lang="en-US" dirty="0" smtClean="0">
                <a:solidFill>
                  <a:schemeClr val="accent6"/>
                </a:solidFill>
              </a:rPr>
              <a:t>JAX</a:t>
            </a:r>
            <a:r>
              <a:rPr lang="en-US" dirty="0" smtClean="0"/>
              <a:t>. </a:t>
            </a:r>
          </a:p>
          <a:p>
            <a:pPr marL="914400" lvl="1" indent="-457200">
              <a:buFont typeface="+mj-lt"/>
              <a:buAutoNum type="arabicPeriod"/>
            </a:pPr>
            <a:r>
              <a:rPr lang="en-US" dirty="0" smtClean="0"/>
              <a:t>use different accelerators like:</a:t>
            </a:r>
          </a:p>
          <a:p>
            <a:pPr marL="1371600" lvl="2" indent="-457200">
              <a:buFont typeface="+mj-lt"/>
              <a:buAutoNum type="romanLcPeriod"/>
            </a:pPr>
            <a:r>
              <a:rPr lang="en-US" dirty="0" smtClean="0">
                <a:solidFill>
                  <a:schemeClr val="accent5"/>
                </a:solidFill>
              </a:rPr>
              <a:t>CPU. </a:t>
            </a:r>
          </a:p>
          <a:p>
            <a:pPr marL="1371600" lvl="2" indent="-457200">
              <a:buFont typeface="+mj-lt"/>
              <a:buAutoNum type="romanLcPeriod"/>
            </a:pPr>
            <a:r>
              <a:rPr lang="en-US" dirty="0" smtClean="0">
                <a:solidFill>
                  <a:schemeClr val="accent5"/>
                </a:solidFill>
              </a:rPr>
              <a:t>GPU.</a:t>
            </a:r>
          </a:p>
          <a:p>
            <a:pPr marL="1371600" lvl="2" indent="-457200">
              <a:buFont typeface="+mj-lt"/>
              <a:buAutoNum type="romanLcPeriod"/>
            </a:pPr>
            <a:r>
              <a:rPr lang="en-US" dirty="0" smtClean="0">
                <a:solidFill>
                  <a:schemeClr val="accent5"/>
                </a:solidFill>
              </a:rPr>
              <a:t>TPU.</a:t>
            </a:r>
          </a:p>
          <a:p>
            <a:pPr marL="914400" lvl="1" indent="-457200">
              <a:buFont typeface="+mj-lt"/>
              <a:buAutoNum type="arabicPeriod"/>
            </a:pPr>
            <a:r>
              <a:rPr lang="en-US" dirty="0"/>
              <a:t>use benchmark dataset like </a:t>
            </a:r>
            <a:r>
              <a:rPr lang="en-US" dirty="0">
                <a:solidFill>
                  <a:schemeClr val="accent5"/>
                </a:solidFill>
              </a:rPr>
              <a:t>MNIST dataset</a:t>
            </a:r>
            <a:r>
              <a:rPr lang="en-US" dirty="0"/>
              <a:t>.</a:t>
            </a:r>
          </a:p>
          <a:p>
            <a:pPr marL="914400" lvl="1" indent="-457200">
              <a:buFont typeface="+mj-lt"/>
              <a:buAutoNum type="arabicPeriod"/>
            </a:pPr>
            <a:r>
              <a:rPr lang="en-US" dirty="0"/>
              <a:t>Integrate with only one configuration of Convolutional Neural Network</a:t>
            </a:r>
            <a:r>
              <a:rPr lang="en-US" dirty="0" smtClean="0"/>
              <a:t>.</a:t>
            </a:r>
          </a:p>
          <a:p>
            <a:pPr marL="914400" lvl="1" indent="-457200">
              <a:buFont typeface="+mj-lt"/>
              <a:buAutoNum type="arabicPeriod"/>
            </a:pPr>
            <a:r>
              <a:rPr lang="en-US" dirty="0" smtClean="0"/>
              <a:t>Use </a:t>
            </a:r>
            <a:r>
              <a:rPr lang="en-US" dirty="0"/>
              <a:t>the same </a:t>
            </a:r>
            <a:r>
              <a:rPr lang="en-US" dirty="0" err="1" smtClean="0"/>
              <a:t>hyperparameters</a:t>
            </a:r>
            <a:r>
              <a:rPr lang="en-US" dirty="0" smtClean="0"/>
              <a:t> </a:t>
            </a:r>
            <a:r>
              <a:rPr lang="en-US" dirty="0"/>
              <a:t>in each notebook.</a:t>
            </a:r>
          </a:p>
          <a:p>
            <a:pPr marL="914400" lvl="1" indent="-457200">
              <a:buFont typeface="+mj-lt"/>
              <a:buAutoNum type="arabicPeriod"/>
            </a:pPr>
            <a:endParaRPr lang="en-US"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3483538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20830"/>
            <a:ext cx="8610600" cy="1293028"/>
          </a:xfrm>
        </p:spPr>
        <p:txBody>
          <a:bodyPr/>
          <a:lstStyle/>
          <a:p>
            <a:pPr algn="l"/>
            <a:r>
              <a:rPr lang="en-US" dirty="0" smtClean="0">
                <a:solidFill>
                  <a:schemeClr val="accent5"/>
                </a:solidFill>
              </a:rPr>
              <a:t>Dataset:</a:t>
            </a:r>
            <a:endParaRPr lang="en-US" dirty="0">
              <a:solidFill>
                <a:schemeClr val="accent5"/>
              </a:solidFill>
            </a:endParaRPr>
          </a:p>
        </p:txBody>
      </p:sp>
      <p:sp>
        <p:nvSpPr>
          <p:cNvPr id="3" name="Content Placeholder 2"/>
          <p:cNvSpPr>
            <a:spLocks noGrp="1"/>
          </p:cNvSpPr>
          <p:nvPr>
            <p:ph idx="1"/>
          </p:nvPr>
        </p:nvSpPr>
        <p:spPr>
          <a:xfrm>
            <a:off x="685800" y="2013858"/>
            <a:ext cx="10820400" cy="5510348"/>
          </a:xfrm>
        </p:spPr>
        <p:txBody>
          <a:bodyPr>
            <a:normAutofit/>
          </a:bodyPr>
          <a:lstStyle/>
          <a:p>
            <a:r>
              <a:rPr lang="en-US" dirty="0">
                <a:solidFill>
                  <a:schemeClr val="accent5"/>
                </a:solidFill>
              </a:rPr>
              <a:t>MNIST</a:t>
            </a:r>
            <a:r>
              <a:rPr lang="en-US" dirty="0"/>
              <a:t> </a:t>
            </a:r>
            <a:r>
              <a:rPr lang="en-US" dirty="0" smtClean="0"/>
              <a:t>( </a:t>
            </a:r>
            <a:r>
              <a:rPr lang="en-US" dirty="0" smtClean="0">
                <a:hlinkClick r:id="rId2"/>
              </a:rPr>
              <a:t>http</a:t>
            </a:r>
            <a:r>
              <a:rPr lang="en-US" dirty="0">
                <a:hlinkClick r:id="rId2"/>
              </a:rPr>
              <a:t>://</a:t>
            </a:r>
            <a:r>
              <a:rPr lang="en-US" dirty="0" smtClean="0">
                <a:hlinkClick r:id="rId2"/>
              </a:rPr>
              <a:t>yann.lecun.com/exdb/mnist</a:t>
            </a:r>
            <a:r>
              <a:rPr lang="en-US" dirty="0" smtClean="0"/>
              <a:t> ) </a:t>
            </a:r>
            <a:r>
              <a:rPr lang="en-US" dirty="0"/>
              <a:t>stands for </a:t>
            </a:r>
            <a:r>
              <a:rPr lang="en-US" dirty="0">
                <a:solidFill>
                  <a:schemeClr val="accent5"/>
                </a:solidFill>
              </a:rPr>
              <a:t>M</a:t>
            </a:r>
            <a:r>
              <a:rPr lang="en-US" dirty="0"/>
              <a:t>odified </a:t>
            </a:r>
            <a:r>
              <a:rPr lang="en-US" dirty="0">
                <a:solidFill>
                  <a:schemeClr val="accent5"/>
                </a:solidFill>
              </a:rPr>
              <a:t>N</a:t>
            </a:r>
            <a:r>
              <a:rPr lang="en-US" dirty="0"/>
              <a:t>ational </a:t>
            </a:r>
            <a:r>
              <a:rPr lang="en-US" dirty="0">
                <a:solidFill>
                  <a:schemeClr val="accent5"/>
                </a:solidFill>
              </a:rPr>
              <a:t>I</a:t>
            </a:r>
            <a:r>
              <a:rPr lang="en-US" dirty="0"/>
              <a:t>nstitute of </a:t>
            </a:r>
            <a:r>
              <a:rPr lang="en-US" dirty="0">
                <a:solidFill>
                  <a:schemeClr val="accent5"/>
                </a:solidFill>
              </a:rPr>
              <a:t>S</a:t>
            </a:r>
            <a:r>
              <a:rPr lang="en-US" dirty="0"/>
              <a:t>tandards and </a:t>
            </a:r>
            <a:r>
              <a:rPr lang="en-US" dirty="0">
                <a:solidFill>
                  <a:schemeClr val="accent5"/>
                </a:solidFill>
              </a:rPr>
              <a:t>T</a:t>
            </a:r>
            <a:r>
              <a:rPr lang="en-US" dirty="0"/>
              <a:t>echnology</a:t>
            </a:r>
            <a:r>
              <a:rPr lang="en-US" dirty="0" smtClean="0"/>
              <a:t>.</a:t>
            </a:r>
          </a:p>
          <a:p>
            <a:r>
              <a:rPr lang="en-US" dirty="0" smtClean="0"/>
              <a:t> </a:t>
            </a:r>
            <a:r>
              <a:rPr lang="en-US" dirty="0"/>
              <a:t>It contains labeled handwritten images of digits from 0 to 9</a:t>
            </a:r>
            <a:r>
              <a:rPr lang="en-US" dirty="0" smtClean="0"/>
              <a:t>.</a:t>
            </a:r>
          </a:p>
          <a:p>
            <a:r>
              <a:rPr lang="en-US" dirty="0" smtClean="0"/>
              <a:t> </a:t>
            </a:r>
            <a:r>
              <a:rPr lang="en-US" dirty="0"/>
              <a:t>The goal of this dataset is to classify handwritten digits. </a:t>
            </a:r>
            <a:endParaRPr lang="en-US" dirty="0" smtClean="0"/>
          </a:p>
          <a:p>
            <a:r>
              <a:rPr lang="en-US" dirty="0" smtClean="0"/>
              <a:t>MNIST </a:t>
            </a:r>
            <a:r>
              <a:rPr lang="en-US" dirty="0"/>
              <a:t>has been popular with the research community for benchmarking classification algorithms. </a:t>
            </a:r>
            <a:endParaRPr lang="en-US" dirty="0" smtClean="0"/>
          </a:p>
          <a:p>
            <a:r>
              <a:rPr lang="en-US" dirty="0" smtClean="0"/>
              <a:t>In </a:t>
            </a:r>
            <a:r>
              <a:rPr lang="en-US" dirty="0"/>
              <a:t>fact, it is considered the “hello, world!” of image datasets. </a:t>
            </a:r>
            <a:endParaRPr lang="en-US" dirty="0" smtClean="0"/>
          </a:p>
          <a:p>
            <a:r>
              <a:rPr lang="en-US" dirty="0"/>
              <a:t>MNIST consists of </a:t>
            </a:r>
            <a:r>
              <a:rPr lang="en-US" dirty="0">
                <a:solidFill>
                  <a:schemeClr val="accent5"/>
                </a:solidFill>
              </a:rPr>
              <a:t>60,000 </a:t>
            </a:r>
            <a:r>
              <a:rPr lang="en-US" dirty="0"/>
              <a:t>training images and </a:t>
            </a:r>
            <a:r>
              <a:rPr lang="en-US" dirty="0">
                <a:solidFill>
                  <a:schemeClr val="accent5"/>
                </a:solidFill>
              </a:rPr>
              <a:t>10,000</a:t>
            </a:r>
            <a:r>
              <a:rPr lang="en-US" dirty="0"/>
              <a:t> test images</a:t>
            </a:r>
            <a:r>
              <a:rPr lang="en-US" dirty="0" smtClean="0"/>
              <a:t>.</a:t>
            </a:r>
          </a:p>
          <a:p>
            <a:r>
              <a:rPr lang="en-US" dirty="0"/>
              <a:t>All are grayscale (one-channel), and each image is 28 pixels high and 28 pixels wide.</a:t>
            </a:r>
            <a:endParaRPr lang="en-US" dirty="0" smtClean="0"/>
          </a:p>
        </p:txBody>
      </p:sp>
    </p:spTree>
    <p:extLst>
      <p:ext uri="{BB962C8B-B14F-4D97-AF65-F5344CB8AC3E}">
        <p14:creationId xmlns:p14="http://schemas.microsoft.com/office/powerpoint/2010/main" val="322704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07916"/>
            <a:ext cx="8610600" cy="1293028"/>
          </a:xfrm>
        </p:spPr>
        <p:txBody>
          <a:bodyPr/>
          <a:lstStyle/>
          <a:p>
            <a:pPr algn="l"/>
            <a:r>
              <a:rPr lang="en-US" dirty="0" smtClean="0">
                <a:solidFill>
                  <a:schemeClr val="accent5"/>
                </a:solidFill>
              </a:rPr>
              <a:t>introduction</a:t>
            </a:r>
            <a:endParaRPr lang="en-US" dirty="0">
              <a:solidFill>
                <a:schemeClr val="accent5"/>
              </a:solidFill>
            </a:endParaRPr>
          </a:p>
        </p:txBody>
      </p:sp>
      <p:sp>
        <p:nvSpPr>
          <p:cNvPr id="3" name="Content Placeholder 2"/>
          <p:cNvSpPr>
            <a:spLocks noGrp="1"/>
          </p:cNvSpPr>
          <p:nvPr>
            <p:ph idx="1"/>
          </p:nvPr>
        </p:nvSpPr>
        <p:spPr>
          <a:xfrm>
            <a:off x="685800" y="2194560"/>
            <a:ext cx="11297194" cy="3553097"/>
          </a:xfrm>
        </p:spPr>
        <p:txBody>
          <a:bodyPr>
            <a:normAutofit/>
          </a:bodyPr>
          <a:lstStyle/>
          <a:p>
            <a:r>
              <a:rPr lang="en-US" dirty="0"/>
              <a:t>Artificial intelligence and machine learning technologies have been accelerating the advancement of intelligent applications. To cope with the increasingly complex applications, semiconductor companies are constantly developing processors and accelerators, including CPU, GPU, and TPU. However, with Moore's law slowing down, CPU performance alone will not be enough to execute demanding workloads efficiently.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842" y="4301658"/>
            <a:ext cx="3971109" cy="2433416"/>
          </a:xfrm>
          <a:prstGeom prst="rect">
            <a:avLst/>
          </a:prstGeom>
        </p:spPr>
      </p:pic>
    </p:spTree>
    <p:extLst>
      <p:ext uri="{BB962C8B-B14F-4D97-AF65-F5344CB8AC3E}">
        <p14:creationId xmlns:p14="http://schemas.microsoft.com/office/powerpoint/2010/main" val="4266087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9674" y="1541417"/>
            <a:ext cx="10820400" cy="4024125"/>
          </a:xfrm>
        </p:spPr>
        <p:txBody>
          <a:bodyPr/>
          <a:lstStyle/>
          <a:p>
            <a:r>
              <a:rPr lang="en-US" dirty="0" smtClean="0"/>
              <a:t>Figure </a:t>
            </a:r>
            <a:r>
              <a:rPr lang="en-US" dirty="0"/>
              <a:t>6.12 shows some sample images from the </a:t>
            </a:r>
            <a:r>
              <a:rPr lang="en-US" dirty="0">
                <a:solidFill>
                  <a:schemeClr val="accent5"/>
                </a:solidFill>
              </a:rPr>
              <a:t>MNIST</a:t>
            </a:r>
            <a:r>
              <a:rPr lang="en-US" dirty="0"/>
              <a:t> dataset.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968" y="2438400"/>
            <a:ext cx="5511812" cy="3908735"/>
          </a:xfrm>
          <a:prstGeom prst="rect">
            <a:avLst/>
          </a:prstGeom>
        </p:spPr>
      </p:pic>
    </p:spTree>
    <p:extLst>
      <p:ext uri="{BB962C8B-B14F-4D97-AF65-F5344CB8AC3E}">
        <p14:creationId xmlns:p14="http://schemas.microsoft.com/office/powerpoint/2010/main" val="3031002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90498"/>
            <a:ext cx="8610600" cy="1293028"/>
          </a:xfrm>
        </p:spPr>
        <p:txBody>
          <a:bodyPr/>
          <a:lstStyle/>
          <a:p>
            <a:pPr algn="l"/>
            <a:r>
              <a:rPr lang="en-US" dirty="0">
                <a:solidFill>
                  <a:schemeClr val="accent5"/>
                </a:solidFill>
              </a:rPr>
              <a:t>Convolutional Neural </a:t>
            </a:r>
            <a:r>
              <a:rPr lang="en-US" dirty="0" smtClean="0">
                <a:solidFill>
                  <a:schemeClr val="accent5"/>
                </a:solidFill>
              </a:rPr>
              <a:t>Network:</a:t>
            </a:r>
            <a:endParaRPr lang="en-US" dirty="0">
              <a:solidFill>
                <a:schemeClr val="accent5"/>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691" y="2914919"/>
            <a:ext cx="9298834" cy="2963365"/>
          </a:xfrm>
        </p:spPr>
      </p:pic>
    </p:spTree>
    <p:extLst>
      <p:ext uri="{BB962C8B-B14F-4D97-AF65-F5344CB8AC3E}">
        <p14:creationId xmlns:p14="http://schemas.microsoft.com/office/powerpoint/2010/main" val="1486960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4879" y="490153"/>
            <a:ext cx="8610599" cy="1303867"/>
          </a:xfrm>
        </p:spPr>
        <p:txBody>
          <a:bodyPr/>
          <a:lstStyle/>
          <a:p>
            <a:pPr algn="ctr"/>
            <a:r>
              <a:rPr lang="en-US" b="1" dirty="0">
                <a:solidFill>
                  <a:schemeClr val="accent5"/>
                </a:solidFill>
              </a:rPr>
              <a:t>Showing results </a:t>
            </a:r>
            <a:endParaRPr lang="en-US" dirty="0"/>
          </a:p>
        </p:txBody>
      </p:sp>
      <p:sp>
        <p:nvSpPr>
          <p:cNvPr id="3" name="Text Placeholder 2"/>
          <p:cNvSpPr>
            <a:spLocks noGrp="1"/>
          </p:cNvSpPr>
          <p:nvPr>
            <p:ph type="body" idx="1"/>
          </p:nvPr>
        </p:nvSpPr>
        <p:spPr>
          <a:xfrm>
            <a:off x="560794" y="3360320"/>
            <a:ext cx="3456432" cy="617320"/>
          </a:xfrm>
        </p:spPr>
        <p:txBody>
          <a:bodyPr/>
          <a:lstStyle/>
          <a:p>
            <a:r>
              <a:rPr lang="en-US" dirty="0" err="1">
                <a:solidFill>
                  <a:schemeClr val="accent3"/>
                </a:solidFill>
              </a:rPr>
              <a:t>Tensorflow</a:t>
            </a:r>
            <a:r>
              <a:rPr lang="en-US" dirty="0">
                <a:solidFill>
                  <a:schemeClr val="accent3"/>
                </a:solidFill>
              </a:rPr>
              <a:t> runtime </a:t>
            </a:r>
            <a:endParaRPr lang="en-US" dirty="0"/>
          </a:p>
        </p:txBody>
      </p:sp>
      <p:sp>
        <p:nvSpPr>
          <p:cNvPr id="4" name="Text Placeholder 3"/>
          <p:cNvSpPr>
            <a:spLocks noGrp="1"/>
          </p:cNvSpPr>
          <p:nvPr>
            <p:ph type="body" sz="half" idx="15"/>
          </p:nvPr>
        </p:nvSpPr>
        <p:spPr>
          <a:xfrm>
            <a:off x="681915" y="4088931"/>
            <a:ext cx="3456432" cy="3314132"/>
          </a:xfrm>
        </p:spPr>
        <p:txBody>
          <a:bodyPr/>
          <a:lstStyle/>
          <a:p>
            <a:r>
              <a:rPr lang="en-US" b="1" dirty="0"/>
              <a:t>CPU:</a:t>
            </a:r>
          </a:p>
          <a:p>
            <a:pPr lvl="1"/>
            <a:r>
              <a:rPr lang="en-US" b="1" dirty="0"/>
              <a:t>TRAINING TIME: </a:t>
            </a:r>
            <a:r>
              <a:rPr lang="en-US" dirty="0"/>
              <a:t>1286.52 seconds</a:t>
            </a:r>
          </a:p>
          <a:p>
            <a:pPr lvl="1"/>
            <a:r>
              <a:rPr lang="en-US" b="1" dirty="0"/>
              <a:t>ACCURACY: </a:t>
            </a:r>
            <a:r>
              <a:rPr lang="en-US" dirty="0"/>
              <a:t>92.75%</a:t>
            </a:r>
          </a:p>
          <a:p>
            <a:r>
              <a:rPr lang="en-US" b="1" dirty="0"/>
              <a:t>GPU:</a:t>
            </a:r>
          </a:p>
          <a:p>
            <a:pPr lvl="1"/>
            <a:r>
              <a:rPr lang="en-US" b="1" dirty="0"/>
              <a:t>TRAINING TIME: </a:t>
            </a:r>
            <a:r>
              <a:rPr lang="en-US" dirty="0"/>
              <a:t>77.778 seconds</a:t>
            </a:r>
          </a:p>
          <a:p>
            <a:pPr lvl="1"/>
            <a:r>
              <a:rPr lang="en-US" b="1" dirty="0"/>
              <a:t>ACCURACY: </a:t>
            </a:r>
            <a:r>
              <a:rPr lang="en-US" dirty="0"/>
              <a:t>92.94%</a:t>
            </a:r>
          </a:p>
          <a:p>
            <a:r>
              <a:rPr lang="en-US" b="1" dirty="0"/>
              <a:t>TPU:</a:t>
            </a:r>
          </a:p>
          <a:p>
            <a:pPr lvl="1"/>
            <a:r>
              <a:rPr lang="en-US" b="1" dirty="0"/>
              <a:t>TRAINING TIME:</a:t>
            </a:r>
          </a:p>
          <a:p>
            <a:pPr lvl="1"/>
            <a:r>
              <a:rPr lang="en-US" b="1" dirty="0"/>
              <a:t>ACCURACY:</a:t>
            </a:r>
            <a:endParaRPr lang="en-US" b="1" dirty="0"/>
          </a:p>
        </p:txBody>
      </p:sp>
      <p:sp>
        <p:nvSpPr>
          <p:cNvPr id="5" name="Text Placeholder 4"/>
          <p:cNvSpPr>
            <a:spLocks noGrp="1"/>
          </p:cNvSpPr>
          <p:nvPr>
            <p:ph type="body" sz="quarter" idx="3"/>
          </p:nvPr>
        </p:nvSpPr>
        <p:spPr>
          <a:xfrm>
            <a:off x="4017226" y="3360320"/>
            <a:ext cx="3456432" cy="626534"/>
          </a:xfrm>
        </p:spPr>
        <p:txBody>
          <a:bodyPr/>
          <a:lstStyle/>
          <a:p>
            <a:r>
              <a:rPr lang="en-US" dirty="0" err="1">
                <a:solidFill>
                  <a:schemeClr val="accent1"/>
                </a:solidFill>
              </a:rPr>
              <a:t>Pytorch</a:t>
            </a:r>
            <a:r>
              <a:rPr lang="en-US" dirty="0">
                <a:solidFill>
                  <a:schemeClr val="accent1"/>
                </a:solidFill>
              </a:rPr>
              <a:t> runtime</a:t>
            </a:r>
            <a:endParaRPr lang="en-US" dirty="0"/>
          </a:p>
        </p:txBody>
      </p:sp>
      <p:sp>
        <p:nvSpPr>
          <p:cNvPr id="6" name="Text Placeholder 5"/>
          <p:cNvSpPr>
            <a:spLocks noGrp="1"/>
          </p:cNvSpPr>
          <p:nvPr>
            <p:ph type="body" sz="half" idx="16"/>
          </p:nvPr>
        </p:nvSpPr>
        <p:spPr>
          <a:xfrm>
            <a:off x="4209940" y="4093542"/>
            <a:ext cx="3456432" cy="3314618"/>
          </a:xfrm>
        </p:spPr>
        <p:txBody>
          <a:bodyPr/>
          <a:lstStyle/>
          <a:p>
            <a:r>
              <a:rPr lang="en-US" b="1" dirty="0"/>
              <a:t>CPU:</a:t>
            </a:r>
          </a:p>
          <a:p>
            <a:pPr lvl="1"/>
            <a:r>
              <a:rPr lang="en-US" b="1" dirty="0"/>
              <a:t>TRAINING TIME: </a:t>
            </a:r>
            <a:r>
              <a:rPr lang="en-US" dirty="0"/>
              <a:t>3961.678 seconds </a:t>
            </a:r>
          </a:p>
          <a:p>
            <a:pPr lvl="1"/>
            <a:r>
              <a:rPr lang="en-US" b="1" dirty="0"/>
              <a:t>ACCURACY: </a:t>
            </a:r>
            <a:r>
              <a:rPr lang="en-US" dirty="0"/>
              <a:t>94.34%</a:t>
            </a:r>
          </a:p>
          <a:p>
            <a:r>
              <a:rPr lang="en-US" b="1" dirty="0"/>
              <a:t>GPU:</a:t>
            </a:r>
          </a:p>
          <a:p>
            <a:pPr lvl="1"/>
            <a:r>
              <a:rPr lang="en-US" b="1" dirty="0"/>
              <a:t>TRAINING TIME: </a:t>
            </a:r>
            <a:r>
              <a:rPr lang="en-US" dirty="0"/>
              <a:t>751.83 seconds</a:t>
            </a:r>
          </a:p>
          <a:p>
            <a:pPr lvl="1"/>
            <a:r>
              <a:rPr lang="en-US" b="1" dirty="0"/>
              <a:t>ACCURACY: </a:t>
            </a:r>
            <a:r>
              <a:rPr lang="en-US" dirty="0"/>
              <a:t>94.38%</a:t>
            </a:r>
          </a:p>
          <a:p>
            <a:r>
              <a:rPr lang="en-US" b="1" dirty="0"/>
              <a:t>TPU:</a:t>
            </a:r>
          </a:p>
          <a:p>
            <a:pPr lvl="1"/>
            <a:r>
              <a:rPr lang="en-US" b="1" dirty="0"/>
              <a:t>TRAINING TIME:</a:t>
            </a:r>
          </a:p>
          <a:p>
            <a:pPr lvl="1"/>
            <a:r>
              <a:rPr lang="en-US" b="1" dirty="0"/>
              <a:t>ACCURACY:</a:t>
            </a:r>
            <a:endParaRPr lang="en-US" b="1" dirty="0"/>
          </a:p>
        </p:txBody>
      </p:sp>
      <p:sp>
        <p:nvSpPr>
          <p:cNvPr id="7" name="Text Placeholder 6"/>
          <p:cNvSpPr>
            <a:spLocks noGrp="1"/>
          </p:cNvSpPr>
          <p:nvPr>
            <p:ph type="body" sz="quarter" idx="13"/>
          </p:nvPr>
        </p:nvSpPr>
        <p:spPr>
          <a:xfrm>
            <a:off x="7828603" y="3376549"/>
            <a:ext cx="3456432" cy="626534"/>
          </a:xfrm>
        </p:spPr>
        <p:txBody>
          <a:bodyPr/>
          <a:lstStyle/>
          <a:p>
            <a:r>
              <a:rPr lang="en-US" dirty="0" err="1">
                <a:solidFill>
                  <a:schemeClr val="accent6"/>
                </a:solidFill>
              </a:rPr>
              <a:t>Jax</a:t>
            </a:r>
            <a:r>
              <a:rPr lang="en-US" dirty="0">
                <a:solidFill>
                  <a:schemeClr val="accent6"/>
                </a:solidFill>
              </a:rPr>
              <a:t> runtime: </a:t>
            </a:r>
            <a:endParaRPr lang="en-US" dirty="0"/>
          </a:p>
        </p:txBody>
      </p:sp>
      <p:sp>
        <p:nvSpPr>
          <p:cNvPr id="8" name="Text Placeholder 7"/>
          <p:cNvSpPr>
            <a:spLocks noGrp="1"/>
          </p:cNvSpPr>
          <p:nvPr>
            <p:ph type="body" sz="half" idx="17"/>
          </p:nvPr>
        </p:nvSpPr>
        <p:spPr>
          <a:xfrm>
            <a:off x="8051800" y="4034261"/>
            <a:ext cx="3456432" cy="3314132"/>
          </a:xfrm>
        </p:spPr>
        <p:txBody>
          <a:bodyPr/>
          <a:lstStyle/>
          <a:p>
            <a:r>
              <a:rPr lang="en-US" b="1" dirty="0"/>
              <a:t>CPU:</a:t>
            </a:r>
          </a:p>
          <a:p>
            <a:pPr lvl="1"/>
            <a:r>
              <a:rPr lang="en-US" b="1" dirty="0"/>
              <a:t>TRAINING TIME: </a:t>
            </a:r>
          </a:p>
          <a:p>
            <a:pPr lvl="1"/>
            <a:r>
              <a:rPr lang="en-US" b="1" dirty="0"/>
              <a:t>ACCURACY:</a:t>
            </a:r>
          </a:p>
          <a:p>
            <a:r>
              <a:rPr lang="en-US" b="1" dirty="0"/>
              <a:t>GPU:</a:t>
            </a:r>
          </a:p>
          <a:p>
            <a:pPr lvl="1"/>
            <a:r>
              <a:rPr lang="en-US" b="1" dirty="0"/>
              <a:t>TRAINING TIME: </a:t>
            </a:r>
            <a:r>
              <a:rPr lang="en-US" dirty="0"/>
              <a:t>94.98 seconds</a:t>
            </a:r>
          </a:p>
          <a:p>
            <a:pPr lvl="1"/>
            <a:r>
              <a:rPr lang="en-US" b="1" dirty="0"/>
              <a:t>ACCURACY: </a:t>
            </a:r>
            <a:r>
              <a:rPr lang="en-US" dirty="0"/>
              <a:t>97.9%</a:t>
            </a:r>
          </a:p>
          <a:p>
            <a:r>
              <a:rPr lang="en-US" b="1" dirty="0"/>
              <a:t>TPU:</a:t>
            </a:r>
          </a:p>
          <a:p>
            <a:pPr lvl="1"/>
            <a:r>
              <a:rPr lang="en-US" b="1" dirty="0"/>
              <a:t>TRAINING TIME:</a:t>
            </a:r>
          </a:p>
          <a:p>
            <a:pPr lvl="1"/>
            <a:r>
              <a:rPr lang="en-US" b="1" dirty="0"/>
              <a:t>ACCURACY:</a:t>
            </a:r>
            <a:endParaRPr lang="en-US"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8771" y="1872379"/>
            <a:ext cx="3440113" cy="172005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2171" y="1504873"/>
            <a:ext cx="2239812" cy="223981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5657" y="1884873"/>
            <a:ext cx="1475447" cy="1475447"/>
          </a:xfrm>
          <a:prstGeom prst="rect">
            <a:avLst/>
          </a:prstGeom>
        </p:spPr>
      </p:pic>
    </p:spTree>
    <p:extLst>
      <p:ext uri="{BB962C8B-B14F-4D97-AF65-F5344CB8AC3E}">
        <p14:creationId xmlns:p14="http://schemas.microsoft.com/office/powerpoint/2010/main" val="1384753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73081"/>
            <a:ext cx="8610600" cy="1293028"/>
          </a:xfrm>
        </p:spPr>
        <p:txBody>
          <a:bodyPr/>
          <a:lstStyle/>
          <a:p>
            <a:pPr algn="l"/>
            <a:r>
              <a:rPr lang="en-US" dirty="0" smtClean="0">
                <a:solidFill>
                  <a:schemeClr val="accent5"/>
                </a:solidFill>
              </a:rPr>
              <a:t>References:</a:t>
            </a:r>
            <a:endParaRPr lang="en-US" dirty="0">
              <a:solidFill>
                <a:schemeClr val="accent5"/>
              </a:solidFill>
            </a:endParaRPr>
          </a:p>
        </p:txBody>
      </p:sp>
      <p:sp>
        <p:nvSpPr>
          <p:cNvPr id="3" name="Content Placeholder 2"/>
          <p:cNvSpPr>
            <a:spLocks noGrp="1"/>
          </p:cNvSpPr>
          <p:nvPr>
            <p:ph idx="1"/>
          </p:nvPr>
        </p:nvSpPr>
        <p:spPr>
          <a:xfrm>
            <a:off x="685800" y="2194560"/>
            <a:ext cx="10820400" cy="4663440"/>
          </a:xfrm>
        </p:spPr>
        <p:txBody>
          <a:bodyPr>
            <a:normAutofit fontScale="85000" lnSpcReduction="20000"/>
          </a:bodyPr>
          <a:lstStyle/>
          <a:p>
            <a:r>
              <a:rPr lang="en-US" dirty="0">
                <a:hlinkClick r:id="rId2"/>
              </a:rPr>
              <a:t>https://</a:t>
            </a:r>
            <a:r>
              <a:rPr lang="en-US" dirty="0" smtClean="0">
                <a:hlinkClick r:id="rId2"/>
              </a:rPr>
              <a:t>premioinc.com/blogs/blog/what-is-the-difference-between-cpu-vs-gpu-vs-tpu-complete-overview</a:t>
            </a:r>
            <a:endParaRPr lang="en-US" dirty="0" smtClean="0"/>
          </a:p>
          <a:p>
            <a:r>
              <a:rPr lang="en-US" dirty="0">
                <a:hlinkClick r:id="rId3"/>
              </a:rPr>
              <a:t>https://iq.opengenus.org/cpu-vs-gpu-vs-tpu</a:t>
            </a:r>
            <a:r>
              <a:rPr lang="en-US" dirty="0" smtClean="0">
                <a:hlinkClick r:id="rId3"/>
              </a:rPr>
              <a:t>/</a:t>
            </a:r>
            <a:endParaRPr lang="en-US" dirty="0" smtClean="0"/>
          </a:p>
          <a:p>
            <a:r>
              <a:rPr lang="en-US" dirty="0">
                <a:hlinkClick r:id="rId4"/>
              </a:rPr>
              <a:t>https://</a:t>
            </a:r>
            <a:r>
              <a:rPr lang="en-US" dirty="0" smtClean="0">
                <a:hlinkClick r:id="rId4"/>
              </a:rPr>
              <a:t>www.kaggle.com/discussions/getting-started/340280</a:t>
            </a:r>
            <a:endParaRPr lang="en-US" dirty="0" smtClean="0"/>
          </a:p>
          <a:p>
            <a:r>
              <a:rPr lang="en-US" dirty="0">
                <a:hlinkClick r:id="rId5"/>
              </a:rPr>
              <a:t>https://</a:t>
            </a:r>
            <a:r>
              <a:rPr lang="en-US" dirty="0" smtClean="0">
                <a:hlinkClick r:id="rId5"/>
              </a:rPr>
              <a:t>jax.readthedocs.io/en/latest/installation.html</a:t>
            </a:r>
            <a:endParaRPr lang="en-US" dirty="0" smtClean="0"/>
          </a:p>
          <a:p>
            <a:r>
              <a:rPr lang="en-US" dirty="0">
                <a:hlinkClick r:id="rId6"/>
              </a:rPr>
              <a:t>https://</a:t>
            </a:r>
            <a:r>
              <a:rPr lang="en-US" dirty="0" smtClean="0">
                <a:hlinkClick r:id="rId6"/>
              </a:rPr>
              <a:t>github.com/TensorflowXLABeginner/XLA-Report/blob/master/FirstCommitReports/Accelerated%20Linear%20Algebra%20Intro.md</a:t>
            </a:r>
            <a:endParaRPr lang="en-US" dirty="0" smtClean="0"/>
          </a:p>
          <a:p>
            <a:r>
              <a:rPr lang="en-US" dirty="0">
                <a:hlinkClick r:id="rId7"/>
              </a:rPr>
              <a:t>https://</a:t>
            </a:r>
            <a:r>
              <a:rPr lang="en-US" dirty="0" smtClean="0">
                <a:hlinkClick r:id="rId7"/>
              </a:rPr>
              <a:t>towardsdatascience.com/how-to-accelerate-your-pytorch-training-with-xla-on-aws-3d599bc8f6a9</a:t>
            </a:r>
            <a:endParaRPr lang="en-US" dirty="0" smtClean="0"/>
          </a:p>
          <a:p>
            <a:r>
              <a:rPr lang="en-US" dirty="0">
                <a:hlinkClick r:id="rId8"/>
              </a:rPr>
              <a:t>https://</a:t>
            </a:r>
            <a:r>
              <a:rPr lang="en-US" dirty="0" smtClean="0">
                <a:hlinkClick r:id="rId8"/>
              </a:rPr>
              <a:t>www.kaggle.com/code/tanulsingh077/pytorch-xla-understanding-tpu-s-and-xla</a:t>
            </a:r>
            <a:endParaRPr lang="en-US" dirty="0" smtClean="0"/>
          </a:p>
          <a:p>
            <a:r>
              <a:rPr lang="en-US" dirty="0">
                <a:hlinkClick r:id="rId9"/>
              </a:rPr>
              <a:t>https://</a:t>
            </a:r>
            <a:r>
              <a:rPr lang="en-US" dirty="0" smtClean="0">
                <a:hlinkClick r:id="rId9"/>
              </a:rPr>
              <a:t>pytorch.org/xla/release/1.13/index.html#creating-an-xla-tensor</a:t>
            </a:r>
            <a:endParaRPr lang="en-US" dirty="0" smtClean="0"/>
          </a:p>
          <a:p>
            <a:r>
              <a:rPr lang="en-US" dirty="0">
                <a:hlinkClick r:id="rId10"/>
              </a:rPr>
              <a:t>https://medium.com/pytorch/get-started-with-pytorch-cloud-tpus-and-colab-a24757b8f7fc#:~:text=PyTorch%20uses%20Cloud%20TPUs%20just,as%20a%20different%20PyTorch%20device.&amp;text=And%20tensors%20can%20be%20transferred%20between%20CPU%20and%20TPU</a:t>
            </a:r>
            <a:r>
              <a:rPr lang="en-US" dirty="0" smtClean="0"/>
              <a:t>.</a:t>
            </a:r>
          </a:p>
          <a:p>
            <a:r>
              <a:rPr lang="en-US" dirty="0">
                <a:hlinkClick r:id="rId11"/>
              </a:rPr>
              <a:t>https://</a:t>
            </a:r>
            <a:r>
              <a:rPr lang="en-US" dirty="0" smtClean="0">
                <a:hlinkClick r:id="rId11"/>
              </a:rPr>
              <a:t>github.com/pytorch/xla#how-to-run-on-tpu-vm-pods-distributed-training</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083206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10820400" cy="3039291"/>
          </a:xfrm>
        </p:spPr>
        <p:txBody>
          <a:bodyPr>
            <a:normAutofit/>
          </a:bodyPr>
          <a:lstStyle/>
          <a:p>
            <a:r>
              <a:rPr lang="en-US" sz="2400" dirty="0"/>
              <a:t>The problem is, how can companies accelerate the performance of entire systems to support the excessive demands of AI applications? The answer may come via the development of GPUs and TPUs for supplementing CPUs to run deep learning models. That is why it is essential to understand the technologies behind CPU, GPU, and TPU to keep up with the constantly evolving technologies for better performance and efficiency. </a:t>
            </a:r>
          </a:p>
        </p:txBody>
      </p:sp>
    </p:spTree>
    <p:extLst>
      <p:ext uri="{BB962C8B-B14F-4D97-AF65-F5344CB8AC3E}">
        <p14:creationId xmlns:p14="http://schemas.microsoft.com/office/powerpoint/2010/main" val="258357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21150"/>
            <a:ext cx="8610600" cy="1293028"/>
          </a:xfrm>
        </p:spPr>
        <p:txBody>
          <a:bodyPr>
            <a:normAutofit fontScale="90000"/>
          </a:bodyPr>
          <a:lstStyle/>
          <a:p>
            <a:pPr algn="l"/>
            <a:r>
              <a:rPr lang="en-US" b="1" dirty="0">
                <a:solidFill>
                  <a:schemeClr val="accent5"/>
                </a:solidFill>
              </a:rPr>
              <a:t>TPU vs GPU vs CPU Performance and Differences discussed</a:t>
            </a:r>
            <a:endParaRPr lang="en-US" dirty="0">
              <a:solidFill>
                <a:schemeClr val="accent5"/>
              </a:solidFill>
            </a:endParaRPr>
          </a:p>
        </p:txBody>
      </p:sp>
      <p:sp>
        <p:nvSpPr>
          <p:cNvPr id="3" name="Content Placeholder 2"/>
          <p:cNvSpPr>
            <a:spLocks noGrp="1"/>
          </p:cNvSpPr>
          <p:nvPr>
            <p:ph idx="1"/>
          </p:nvPr>
        </p:nvSpPr>
        <p:spPr>
          <a:xfrm>
            <a:off x="685800" y="1714178"/>
            <a:ext cx="10820400" cy="4024125"/>
          </a:xfrm>
        </p:spPr>
        <p:txBody>
          <a:bodyPr/>
          <a:lstStyle/>
          <a:p>
            <a:r>
              <a:rPr lang="en-US" dirty="0" smtClean="0"/>
              <a:t>CPU </a:t>
            </a:r>
            <a:r>
              <a:rPr lang="en-US" dirty="0"/>
              <a:t>or Central Processing Unit carries out all the arithmetic and logical operations. On the other hand, the work of a GPU is to render and process images or graphics. TPU is a special type of processor developed by Google. It is used to handle neural network processing using the </a:t>
            </a:r>
            <a:r>
              <a:rPr lang="en-US" dirty="0" err="1">
                <a:solidFill>
                  <a:schemeClr val="accent3"/>
                </a:solidFill>
              </a:rPr>
              <a:t>TensorFlow</a:t>
            </a:r>
            <a:r>
              <a:rPr lang="en-US" dirty="0"/>
              <a:t>. CPU can do multiple tasks, including image rendering. But the higher level of image rendering requires a dedicated processor, GPU. That’s why high-end games always require a dedicated graphics card.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526" y="4119697"/>
            <a:ext cx="6831874" cy="2561953"/>
          </a:xfrm>
          <a:prstGeom prst="rect">
            <a:avLst/>
          </a:prstGeom>
        </p:spPr>
      </p:pic>
    </p:spTree>
    <p:extLst>
      <p:ext uri="{BB962C8B-B14F-4D97-AF65-F5344CB8AC3E}">
        <p14:creationId xmlns:p14="http://schemas.microsoft.com/office/powerpoint/2010/main" val="4195896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13573"/>
            <a:ext cx="8610600" cy="1293028"/>
          </a:xfrm>
        </p:spPr>
        <p:txBody>
          <a:bodyPr/>
          <a:lstStyle/>
          <a:p>
            <a:pPr algn="l"/>
            <a:r>
              <a:rPr lang="en-US" b="1" dirty="0">
                <a:solidFill>
                  <a:schemeClr val="accent5"/>
                </a:solidFill>
              </a:rPr>
              <a:t>What is a CPU?</a:t>
            </a:r>
            <a:endParaRPr lang="en-US" dirty="0">
              <a:solidFill>
                <a:schemeClr val="accent5"/>
              </a:solidFill>
            </a:endParaRPr>
          </a:p>
        </p:txBody>
      </p:sp>
      <p:sp>
        <p:nvSpPr>
          <p:cNvPr id="3" name="Content Placeholder 2"/>
          <p:cNvSpPr>
            <a:spLocks noGrp="1"/>
          </p:cNvSpPr>
          <p:nvPr>
            <p:ph idx="1"/>
          </p:nvPr>
        </p:nvSpPr>
        <p:spPr>
          <a:xfrm>
            <a:off x="685800" y="2194560"/>
            <a:ext cx="9642566" cy="4214949"/>
          </a:xfrm>
        </p:spPr>
        <p:txBody>
          <a:bodyPr/>
          <a:lstStyle/>
          <a:p>
            <a:r>
              <a:rPr lang="en-US" dirty="0" smtClean="0"/>
              <a:t>CPU </a:t>
            </a:r>
            <a:r>
              <a:rPr lang="en-US" dirty="0"/>
              <a:t>stands for Central Processing Unit. It is the brain of a computer because it handles all the tasks that a user performs on his/her computer. All the arithmetic and logical calculations required to complete a task are performed by the CPU. The aim of the CPU is to take input from the devices connected to a computer like a keyboard, mouse, etc., or from a programming software and display the required output.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5071" y="3837758"/>
            <a:ext cx="5715000" cy="2857500"/>
          </a:xfrm>
          <a:prstGeom prst="rect">
            <a:avLst/>
          </a:prstGeom>
        </p:spPr>
      </p:pic>
    </p:spTree>
    <p:extLst>
      <p:ext uri="{BB962C8B-B14F-4D97-AF65-F5344CB8AC3E}">
        <p14:creationId xmlns:p14="http://schemas.microsoft.com/office/powerpoint/2010/main" val="427742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8173"/>
            <a:ext cx="8610600" cy="1293028"/>
          </a:xfrm>
        </p:spPr>
        <p:txBody>
          <a:bodyPr/>
          <a:lstStyle/>
          <a:p>
            <a:pPr algn="l"/>
            <a:r>
              <a:rPr lang="en-US" b="1" dirty="0">
                <a:solidFill>
                  <a:schemeClr val="accent5"/>
                </a:solidFill>
              </a:rPr>
              <a:t>What are CPU Cores?</a:t>
            </a:r>
            <a:endParaRPr lang="en-US" dirty="0">
              <a:solidFill>
                <a:schemeClr val="accent5"/>
              </a:solidFill>
            </a:endParaRPr>
          </a:p>
        </p:txBody>
      </p:sp>
      <p:sp>
        <p:nvSpPr>
          <p:cNvPr id="3" name="Content Placeholder 2"/>
          <p:cNvSpPr>
            <a:spLocks noGrp="1"/>
          </p:cNvSpPr>
          <p:nvPr>
            <p:ph idx="1"/>
          </p:nvPr>
        </p:nvSpPr>
        <p:spPr>
          <a:xfrm>
            <a:off x="685800" y="2194560"/>
            <a:ext cx="10104120" cy="4232366"/>
          </a:xfrm>
        </p:spPr>
        <p:txBody>
          <a:bodyPr/>
          <a:lstStyle/>
          <a:p>
            <a:r>
              <a:rPr lang="en-US" dirty="0"/>
              <a:t>CPU cores are pathways consisting of billions of microscopic transistors. A CPU uses cores to process data. In simple words, a CPU core is a basic computation unit of a CPU. The number of cores is directly proportional to the computational power of a CPU. The CPU cores define whether the CPU can handle multiple tasks or not. You might have heard the following two types of CPUs:</a:t>
            </a:r>
          </a:p>
          <a:p>
            <a:pPr lvl="1"/>
            <a:r>
              <a:rPr lang="en-US" dirty="0"/>
              <a:t>Single-core CPU</a:t>
            </a:r>
          </a:p>
          <a:p>
            <a:pPr lvl="1"/>
            <a:r>
              <a:rPr lang="en-US" dirty="0"/>
              <a:t>Multi-core CPU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469" y="3995093"/>
            <a:ext cx="3929743" cy="2764229"/>
          </a:xfrm>
          <a:prstGeom prst="rect">
            <a:avLst/>
          </a:prstGeom>
        </p:spPr>
      </p:pic>
    </p:spTree>
    <p:extLst>
      <p:ext uri="{BB962C8B-B14F-4D97-AF65-F5344CB8AC3E}">
        <p14:creationId xmlns:p14="http://schemas.microsoft.com/office/powerpoint/2010/main" val="336012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0961"/>
            <a:ext cx="8610600" cy="1293028"/>
          </a:xfrm>
        </p:spPr>
        <p:txBody>
          <a:bodyPr/>
          <a:lstStyle/>
          <a:p>
            <a:pPr algn="l"/>
            <a:r>
              <a:rPr lang="en-US" b="1" dirty="0">
                <a:solidFill>
                  <a:schemeClr val="accent5"/>
                </a:solidFill>
              </a:rPr>
              <a:t>What is GPU?</a:t>
            </a:r>
            <a:endParaRPr lang="en-US" dirty="0">
              <a:solidFill>
                <a:schemeClr val="accent5"/>
              </a:solidFill>
            </a:endParaRPr>
          </a:p>
        </p:txBody>
      </p:sp>
      <p:sp>
        <p:nvSpPr>
          <p:cNvPr id="3" name="Content Placeholder 2"/>
          <p:cNvSpPr>
            <a:spLocks noGrp="1"/>
          </p:cNvSpPr>
          <p:nvPr>
            <p:ph idx="1"/>
          </p:nvPr>
        </p:nvSpPr>
        <p:spPr>
          <a:xfrm>
            <a:off x="685800" y="1613989"/>
            <a:ext cx="10820400" cy="4024125"/>
          </a:xfrm>
        </p:spPr>
        <p:txBody>
          <a:bodyPr>
            <a:normAutofit/>
          </a:bodyPr>
          <a:lstStyle/>
          <a:p>
            <a:r>
              <a:rPr lang="en-US" dirty="0"/>
              <a:t>GPU stands for Graphics Processing Unit. A GPU is used in a variety of applications, including image and video rendering. In the field of gaming, graphics cards have a crucial role. A GPU is the main component of a graphics card.</a:t>
            </a:r>
          </a:p>
          <a:p>
            <a:r>
              <a:rPr lang="en-US" dirty="0"/>
              <a:t>A GPU is a processor that is good at handling specialized computations.</a:t>
            </a:r>
          </a:p>
          <a:p>
            <a:r>
              <a:rPr lang="en-US" dirty="0"/>
              <a:t>This is in contrast to a central processing unit (CPU), which is a processor that is good at handling general computations. CPUs are the processors that power most of the typical computations on our electronic devices.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235" y="4322173"/>
            <a:ext cx="5657850" cy="2933700"/>
          </a:xfrm>
          <a:prstGeom prst="rect">
            <a:avLst/>
          </a:prstGeom>
        </p:spPr>
      </p:pic>
    </p:spTree>
    <p:extLst>
      <p:ext uri="{BB962C8B-B14F-4D97-AF65-F5344CB8AC3E}">
        <p14:creationId xmlns:p14="http://schemas.microsoft.com/office/powerpoint/2010/main" val="9307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132" y="818606"/>
            <a:ext cx="11088188" cy="5891348"/>
          </a:xfrm>
        </p:spPr>
        <p:txBody>
          <a:bodyPr/>
          <a:lstStyle/>
          <a:p>
            <a:r>
              <a:rPr lang="en-US" dirty="0"/>
              <a:t>A GPU can be much faster at computing than a CPU. However, this is not always the case. The speed of a GPU relative to a CPU depends on the type of computation being performed. The type of computation most suitable for a GPU is a computation that can be done in parallel.</a:t>
            </a:r>
          </a:p>
          <a:p>
            <a:r>
              <a:rPr lang="en-US" dirty="0"/>
              <a:t>Parallel computing is a type of computation where by a particular computation is broken into independent smaller computations that can be carried out simultaneously. The resulting computations are then recombined, or synchronized, to form the result of the original larger computation.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976" y="3788229"/>
            <a:ext cx="5194177" cy="2921725"/>
          </a:xfrm>
          <a:prstGeom prst="rect">
            <a:avLst/>
          </a:prstGeom>
        </p:spPr>
      </p:pic>
    </p:spTree>
    <p:extLst>
      <p:ext uri="{BB962C8B-B14F-4D97-AF65-F5344CB8AC3E}">
        <p14:creationId xmlns:p14="http://schemas.microsoft.com/office/powerpoint/2010/main" val="359118993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7935</TotalTime>
  <Words>2915</Words>
  <Application>Microsoft Office PowerPoint</Application>
  <PresentationFormat>Widescreen</PresentationFormat>
  <Paragraphs>176</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Century Gothic</vt:lpstr>
      <vt:lpstr>Vapor Trail</vt:lpstr>
      <vt:lpstr>Acceleration of deep neural network</vt:lpstr>
      <vt:lpstr>Objectives:</vt:lpstr>
      <vt:lpstr>introduction</vt:lpstr>
      <vt:lpstr>PowerPoint Presentation</vt:lpstr>
      <vt:lpstr>TPU vs GPU vs CPU Performance and Differences discussed</vt:lpstr>
      <vt:lpstr>What is a CPU?</vt:lpstr>
      <vt:lpstr>What are CPU Cores?</vt:lpstr>
      <vt:lpstr>What is GPU?</vt:lpstr>
      <vt:lpstr>PowerPoint Presentation</vt:lpstr>
      <vt:lpstr>PowerPoint Presentation</vt:lpstr>
      <vt:lpstr>What is cuda?</vt:lpstr>
      <vt:lpstr>PowerPoint Presentation</vt:lpstr>
      <vt:lpstr>What is tpu?</vt:lpstr>
      <vt:lpstr>PowerPoint Presentation</vt:lpstr>
      <vt:lpstr>Google Coral</vt:lpstr>
      <vt:lpstr>Let’s compare these three processors on different factors.</vt:lpstr>
      <vt:lpstr>Cores</vt:lpstr>
      <vt:lpstr>Architecture</vt:lpstr>
      <vt:lpstr>PowerPoint Presentation</vt:lpstr>
      <vt:lpstr>Power</vt:lpstr>
      <vt:lpstr>PowerPoint Presentation</vt:lpstr>
      <vt:lpstr>What is tensorflow? </vt:lpstr>
      <vt:lpstr>What is PyTorch?</vt:lpstr>
      <vt:lpstr>What is JAX?</vt:lpstr>
      <vt:lpstr> JAX - FLAX, HAIKU, ELEGY. </vt:lpstr>
      <vt:lpstr>Increase The speed </vt:lpstr>
      <vt:lpstr>Example of using jit compiler</vt:lpstr>
      <vt:lpstr>Steps to make a comparison:</vt:lpstr>
      <vt:lpstr>Dataset:</vt:lpstr>
      <vt:lpstr>PowerPoint Presentation</vt:lpstr>
      <vt:lpstr>Convolutional Neural Network:</vt:lpstr>
      <vt:lpstr>Showing results </vt:lpstr>
      <vt:lpstr>References:</vt:lpstr>
    </vt:vector>
  </TitlesOfParts>
  <Company>Kimo 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Acceleration of deep neural network</dc:title>
  <dc:creator>Mohamed Ragab</dc:creator>
  <cp:lastModifiedBy>Mohamed Ragab</cp:lastModifiedBy>
  <cp:revision>24</cp:revision>
  <dcterms:created xsi:type="dcterms:W3CDTF">2023-01-29T09:23:26Z</dcterms:created>
  <dcterms:modified xsi:type="dcterms:W3CDTF">2023-02-03T21:39:02Z</dcterms:modified>
</cp:coreProperties>
</file>