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LINEAR REGRESSION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MOHAMED RAGAB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vs. classification vs.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Regression: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Regression </a:t>
            </a:r>
            <a:r>
              <a:rPr lang="en-US" dirty="0"/>
              <a:t>is a technique to model output value with the help of independent predictors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Regression </a:t>
            </a:r>
            <a:r>
              <a:rPr lang="en-US" dirty="0"/>
              <a:t>is used to predict a relationship between a dependent variable and independent variables.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Regression </a:t>
            </a:r>
            <a:r>
              <a:rPr lang="en-US" dirty="0"/>
              <a:t>Problem try to learn the real </a:t>
            </a:r>
            <a:r>
              <a:rPr lang="en-US" dirty="0">
                <a:solidFill>
                  <a:schemeClr val="accent1"/>
                </a:solidFill>
              </a:rPr>
              <a:t>numerical value </a:t>
            </a:r>
            <a:r>
              <a:rPr lang="en-US" dirty="0"/>
              <a:t>of the class, such as “dollars” or “weight” or “size”.</a:t>
            </a:r>
          </a:p>
        </p:txBody>
      </p:sp>
    </p:spTree>
    <p:extLst>
      <p:ext uri="{BB962C8B-B14F-4D97-AF65-F5344CB8AC3E}">
        <p14:creationId xmlns:p14="http://schemas.microsoft.com/office/powerpoint/2010/main" val="123434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vs. classification vs.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Classification</a:t>
            </a:r>
            <a:r>
              <a:rPr lang="en-US" sz="2400" b="1" dirty="0" smtClean="0">
                <a:solidFill>
                  <a:schemeClr val="accent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Classification </a:t>
            </a:r>
            <a:r>
              <a:rPr lang="en-US" dirty="0"/>
              <a:t>is a supervised learning concept which basically categorizes a set of data into classes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It </a:t>
            </a:r>
            <a:r>
              <a:rPr lang="en-US" dirty="0"/>
              <a:t>is a predictive modelling problem where a class label is predicted for a given example of input data.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Classification </a:t>
            </a:r>
            <a:r>
              <a:rPr lang="en-US" dirty="0"/>
              <a:t>problem try to learn categorical class. such as “red” or “blue” or “yellow”</a:t>
            </a:r>
          </a:p>
        </p:txBody>
      </p:sp>
    </p:spTree>
    <p:extLst>
      <p:ext uri="{BB962C8B-B14F-4D97-AF65-F5344CB8AC3E}">
        <p14:creationId xmlns:p14="http://schemas.microsoft.com/office/powerpoint/2010/main" val="292993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vs. classification vs.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Clustering</a:t>
            </a:r>
            <a:endParaRPr lang="en-US" sz="24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Clustering </a:t>
            </a:r>
            <a:r>
              <a:rPr lang="en-US" dirty="0"/>
              <a:t>is the type of Unsupervised Learning where we find </a:t>
            </a:r>
            <a:r>
              <a:rPr lang="en-US" dirty="0">
                <a:solidFill>
                  <a:schemeClr val="accent1"/>
                </a:solidFill>
              </a:rPr>
              <a:t>hidden patterns</a:t>
            </a:r>
            <a:r>
              <a:rPr lang="en-US" dirty="0"/>
              <a:t> in the data based on their similarities or differences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These </a:t>
            </a:r>
            <a:r>
              <a:rPr lang="en-US" dirty="0"/>
              <a:t>patterns can relate to the shape, size, or color and are used to group data items or create clusters.</a:t>
            </a:r>
          </a:p>
          <a:p>
            <a:r>
              <a:rPr lang="en-US" dirty="0"/>
              <a:t>There are several types of clustering algorithms, such as exclusive, overlapping, hierarchical, and probabilistic.</a:t>
            </a:r>
          </a:p>
        </p:txBody>
      </p:sp>
    </p:spTree>
    <p:extLst>
      <p:ext uri="{BB962C8B-B14F-4D97-AF65-F5344CB8AC3E}">
        <p14:creationId xmlns:p14="http://schemas.microsoft.com/office/powerpoint/2010/main" val="388997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7" y="5073348"/>
            <a:ext cx="7772400" cy="146304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15 minutes!</a:t>
            </a:r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" y="426720"/>
            <a:ext cx="10287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1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regression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Linear </a:t>
            </a:r>
            <a:r>
              <a:rPr lang="en-US" dirty="0"/>
              <a:t>Regression describes a linear relationship between an independent variable </a:t>
            </a:r>
            <a:r>
              <a:rPr lang="en-US" dirty="0" smtClean="0"/>
              <a:t>  and </a:t>
            </a:r>
            <a:r>
              <a:rPr lang="en-US" dirty="0"/>
              <a:t>the dependent variable.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</a:t>
            </a:r>
            <a:r>
              <a:rPr lang="en-US" dirty="0"/>
              <a:t>main idea is to predict the </a:t>
            </a:r>
            <a:r>
              <a:rPr lang="en-US" dirty="0">
                <a:solidFill>
                  <a:schemeClr val="accent1"/>
                </a:solidFill>
              </a:rPr>
              <a:t>best fit line </a:t>
            </a:r>
            <a:r>
              <a:rPr lang="en-US" dirty="0"/>
              <a:t>with the help </a:t>
            </a:r>
          </a:p>
          <a:p>
            <a:pPr marL="0" indent="0">
              <a:buNone/>
            </a:pPr>
            <a:r>
              <a:rPr lang="en-US" dirty="0" smtClean="0"/>
              <a:t>    of </a:t>
            </a:r>
            <a:r>
              <a:rPr lang="en-US" dirty="0"/>
              <a:t>given </a:t>
            </a:r>
            <a:r>
              <a:rPr lang="en-US" dirty="0" smtClean="0"/>
              <a:t>data points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</a:t>
            </a:r>
            <a:r>
              <a:rPr lang="en-US" dirty="0"/>
              <a:t>best fit line will have minimum error depicted by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 smtClean="0"/>
              <a:t>    distance </a:t>
            </a:r>
            <a:r>
              <a:rPr lang="en-US" dirty="0"/>
              <a:t>between the points and the line.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Y </a:t>
            </a:r>
            <a:r>
              <a:rPr lang="en-US" b="1" dirty="0">
                <a:solidFill>
                  <a:schemeClr val="accent1"/>
                </a:solidFill>
              </a:rPr>
              <a:t>= a0 + a1 </a:t>
            </a:r>
            <a:r>
              <a:rPr lang="en-US" b="1" dirty="0" smtClean="0">
                <a:solidFill>
                  <a:schemeClr val="accent1"/>
                </a:solidFill>
              </a:rPr>
              <a:t>X.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2881504"/>
            <a:ext cx="3614737" cy="36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16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COST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831" y="228600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Cost </a:t>
            </a:r>
            <a:r>
              <a:rPr lang="en-US" dirty="0"/>
              <a:t>Function helps us to get the best values for a0 and </a:t>
            </a:r>
            <a:r>
              <a:rPr lang="en-US" dirty="0" smtClean="0"/>
              <a:t>a1, </a:t>
            </a:r>
            <a:r>
              <a:rPr lang="en-US" dirty="0"/>
              <a:t>in order to </a:t>
            </a:r>
            <a:r>
              <a:rPr lang="en-US" dirty="0" smtClean="0"/>
              <a:t>get the </a:t>
            </a:r>
            <a:r>
              <a:rPr lang="en-US" dirty="0"/>
              <a:t>best fit line for data points.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difference between the predicted values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actual values </a:t>
            </a:r>
            <a:r>
              <a:rPr lang="en-US" dirty="0" smtClean="0"/>
              <a:t>gives the </a:t>
            </a:r>
            <a:r>
              <a:rPr lang="en-US" dirty="0"/>
              <a:t>error.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</a:t>
            </a:r>
            <a:r>
              <a:rPr lang="en-US" dirty="0"/>
              <a:t>want to minimize this </a:t>
            </a:r>
            <a:r>
              <a:rPr lang="en-US" dirty="0" smtClean="0"/>
              <a:t>error: </a:t>
            </a:r>
          </a:p>
          <a:p>
            <a:pPr marL="0" indent="0">
              <a:buNone/>
            </a:pPr>
            <a:r>
              <a:rPr lang="en-US" dirty="0" smtClean="0"/>
              <a:t>   “mean </a:t>
            </a:r>
            <a:r>
              <a:rPr lang="en-US" dirty="0"/>
              <a:t>squared error function</a:t>
            </a:r>
            <a:r>
              <a:rPr lang="en-US" dirty="0" smtClean="0"/>
              <a:t>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34" y="3230879"/>
            <a:ext cx="5349766" cy="3627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58" y="5157260"/>
            <a:ext cx="3530480" cy="9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Function (evaluation metrics ) for Regression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 (MSE)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Mean absolute Error (MAE</a:t>
            </a:r>
            <a:r>
              <a:rPr lang="en-US" dirty="0" smtClean="0"/>
              <a:t>):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75" y="4938740"/>
            <a:ext cx="4367865" cy="1262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55" y="2816942"/>
            <a:ext cx="4323385" cy="119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2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GRADIENT DESCENT: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Gradient </a:t>
            </a:r>
            <a:r>
              <a:rPr lang="en-US" dirty="0"/>
              <a:t>Descent helps us to reduce the cost function to reach minima.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Start </a:t>
            </a:r>
            <a:r>
              <a:rPr lang="en-US" dirty="0"/>
              <a:t>with some values of </a:t>
            </a:r>
            <a:r>
              <a:rPr lang="en-US" b="1" dirty="0">
                <a:solidFill>
                  <a:schemeClr val="accent1"/>
                </a:solidFill>
              </a:rPr>
              <a:t>a0</a:t>
            </a:r>
            <a:r>
              <a:rPr lang="en-US" dirty="0"/>
              <a:t> 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a1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Change </a:t>
            </a:r>
            <a:r>
              <a:rPr lang="en-US" dirty="0"/>
              <a:t>them iteratively until reaching a minimum for cost function </a:t>
            </a:r>
            <a:r>
              <a:rPr lang="en-US" b="1" dirty="0">
                <a:solidFill>
                  <a:schemeClr val="accent1"/>
                </a:solidFill>
              </a:rPr>
              <a:t>J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Learning </a:t>
            </a:r>
            <a:r>
              <a:rPr lang="en-US" dirty="0"/>
              <a:t>Rate </a:t>
            </a:r>
            <a:r>
              <a:rPr lang="en-US" b="1" dirty="0">
                <a:solidFill>
                  <a:schemeClr val="accent1"/>
                </a:solidFill>
              </a:rPr>
              <a:t>α</a:t>
            </a:r>
            <a:r>
              <a:rPr lang="en-US" dirty="0"/>
              <a:t> determines how fast we are going to reach the minima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42" y="4169398"/>
            <a:ext cx="3862935" cy="268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2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</a:t>
            </a:r>
            <a:r>
              <a:rPr lang="en-US" b="1" dirty="0" smtClean="0"/>
              <a:t>Descent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calculate these steps or gradients from cost function, we take gradients (partial derivatives) of </a:t>
            </a:r>
            <a:r>
              <a:rPr lang="en-US" b="1" dirty="0">
                <a:solidFill>
                  <a:schemeClr val="accent1"/>
                </a:solidFill>
              </a:rPr>
              <a:t>a0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a1</a:t>
            </a:r>
            <a:r>
              <a:rPr lang="en-US" dirty="0"/>
              <a:t> . A little bit of calculus will do the trick here.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Higher </a:t>
            </a:r>
            <a:r>
              <a:rPr lang="en-US" dirty="0"/>
              <a:t>learning rate means less time but with a chance of missing the minima and vice versa for the lower learning rate.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55" y="4247536"/>
            <a:ext cx="6715339" cy="1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40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Descent find new </a:t>
            </a:r>
            <a:r>
              <a:rPr lang="en-US" b="1" dirty="0">
                <a:solidFill>
                  <a:schemeClr val="accent1"/>
                </a:solidFill>
              </a:rPr>
              <a:t>a0</a:t>
            </a:r>
            <a:r>
              <a:rPr lang="en-US" b="1" dirty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a1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REPEAT THIS FOR NUMBER OF EPOCHS.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45" y="1898764"/>
            <a:ext cx="9013318" cy="36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Machine Learning:</a:t>
            </a:r>
          </a:p>
          <a:p>
            <a:pPr lvl="1"/>
            <a:r>
              <a:rPr lang="en-US" sz="2000" dirty="0" smtClean="0"/>
              <a:t>It’s an Application.</a:t>
            </a:r>
          </a:p>
          <a:p>
            <a:pPr lvl="1"/>
            <a:r>
              <a:rPr lang="en-US" sz="2000" dirty="0" smtClean="0"/>
              <a:t>Computers observe and analyze.</a:t>
            </a:r>
          </a:p>
          <a:p>
            <a:pPr lvl="1"/>
            <a:r>
              <a:rPr lang="en-US" sz="2000" dirty="0" smtClean="0"/>
              <a:t>Predict based on previous patterns.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3" y="2286000"/>
            <a:ext cx="582178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8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</a:t>
            </a:r>
            <a:r>
              <a:rPr lang="en-US" b="1" dirty="0" smtClean="0"/>
              <a:t>Descent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α is too small, gradient descent can be slow.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α is too large, gradient descent can overshoot the minima. It may fail to converge, or even diverge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55" y="3746599"/>
            <a:ext cx="6222282" cy="29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30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 with Multiple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Multivariate </a:t>
            </a:r>
            <a:r>
              <a:rPr lang="en-US" dirty="0"/>
              <a:t>Linear Regression uses several explanatory (independent) variables to </a:t>
            </a:r>
            <a:r>
              <a:rPr lang="en-US" dirty="0" smtClean="0"/>
              <a:t> predict </a:t>
            </a:r>
            <a:r>
              <a:rPr lang="en-US" dirty="0"/>
              <a:t>the outcome of a response (dependent) variable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</a:t>
            </a:r>
            <a:r>
              <a:rPr lang="pt-BR" b="1" dirty="0" smtClean="0"/>
              <a:t>y </a:t>
            </a:r>
            <a:r>
              <a:rPr lang="pt-BR" b="1" dirty="0"/>
              <a:t>= a0 + a1 x1 + a2 x2 + a3 x3 + ...... an xn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665" y="2982359"/>
            <a:ext cx="4552335" cy="387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7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of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Null Hypothesis: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>
                <a:solidFill>
                  <a:schemeClr val="accent1"/>
                </a:solidFill>
              </a:rPr>
              <a:t>null hypothesis </a:t>
            </a:r>
            <a:r>
              <a:rPr lang="en-US" sz="2400" dirty="0"/>
              <a:t>is a hypothesis that says there is no </a:t>
            </a:r>
            <a:r>
              <a:rPr lang="en-US" sz="2400" dirty="0" smtClean="0"/>
              <a:t>statistical significance </a:t>
            </a:r>
            <a:r>
              <a:rPr lang="en-US" sz="2400" dirty="0"/>
              <a:t>between the two variables in the hypothesis.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Null </a:t>
            </a:r>
            <a:r>
              <a:rPr lang="en-US" sz="2400" dirty="0">
                <a:solidFill>
                  <a:schemeClr val="accent1"/>
                </a:solidFill>
              </a:rPr>
              <a:t>hypothesis </a:t>
            </a:r>
            <a:r>
              <a:rPr lang="en-US" sz="2400" dirty="0"/>
              <a:t>would be something like this: There is no </a:t>
            </a:r>
            <a:r>
              <a:rPr lang="en-US" sz="2400" dirty="0" smtClean="0"/>
              <a:t>statistically significant </a:t>
            </a:r>
            <a:r>
              <a:rPr lang="en-US" sz="2400" dirty="0"/>
              <a:t>relationship between the type of water I feed the flowers </a:t>
            </a:r>
            <a:r>
              <a:rPr lang="en-US" sz="2400" dirty="0" smtClean="0"/>
              <a:t>and growth </a:t>
            </a:r>
            <a:r>
              <a:rPr lang="en-US" sz="2400" dirty="0"/>
              <a:t>of the flowers.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>
                <a:solidFill>
                  <a:schemeClr val="accent1"/>
                </a:solidFill>
              </a:rPr>
              <a:t>null hypothesis </a:t>
            </a:r>
            <a:r>
              <a:rPr lang="en-US" sz="2400" dirty="0"/>
              <a:t>is nearly always "something didn't happen" </a:t>
            </a:r>
            <a:r>
              <a:rPr lang="en-US" sz="2400" dirty="0" smtClean="0"/>
              <a:t>or "there </a:t>
            </a:r>
            <a:r>
              <a:rPr lang="en-US" sz="2400" dirty="0"/>
              <a:t>is no effect" or "there is no relationship".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usual method is to test the null at some significance level (</a:t>
            </a:r>
            <a:r>
              <a:rPr lang="en-US" sz="2400" dirty="0" smtClean="0"/>
              <a:t>most often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0.05</a:t>
            </a:r>
            <a:r>
              <a:rPr lang="en-US" sz="2400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41" y="5758079"/>
            <a:ext cx="2834810" cy="75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89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 Value </a:t>
            </a:r>
            <a:r>
              <a:rPr lang="en-US" b="1" dirty="0"/>
              <a:t>Significance </a:t>
            </a:r>
            <a:r>
              <a:rPr lang="en-US" b="1" dirty="0" smtClean="0"/>
              <a:t>Level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33" y="2313857"/>
            <a:ext cx="6944262" cy="3247565"/>
          </a:xfrm>
        </p:spPr>
      </p:pic>
    </p:spTree>
    <p:extLst>
      <p:ext uri="{BB962C8B-B14F-4D97-AF65-F5344CB8AC3E}">
        <p14:creationId xmlns:p14="http://schemas.microsoft.com/office/powerpoint/2010/main" val="3396658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 Output </a:t>
            </a:r>
            <a:r>
              <a:rPr lang="en-US" b="1" dirty="0" smtClean="0"/>
              <a:t>Result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lope</a:t>
            </a:r>
            <a:r>
              <a:rPr lang="en-US" b="1" dirty="0"/>
              <a:t>: </a:t>
            </a:r>
            <a:r>
              <a:rPr lang="en-US" dirty="0"/>
              <a:t>Slope of the regression line (</a:t>
            </a:r>
            <a:r>
              <a:rPr lang="en-US" dirty="0">
                <a:solidFill>
                  <a:schemeClr val="accent1"/>
                </a:solidFill>
              </a:rPr>
              <a:t>𝒂𝒐</a:t>
            </a:r>
            <a:r>
              <a:rPr lang="en-US" dirty="0"/>
              <a:t>).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I</a:t>
            </a:r>
            <a:r>
              <a:rPr lang="en-US" b="1" dirty="0" smtClean="0"/>
              <a:t>ntercept</a:t>
            </a:r>
            <a:r>
              <a:rPr lang="en-US" b="1" dirty="0"/>
              <a:t>: </a:t>
            </a:r>
            <a:r>
              <a:rPr lang="en-US" dirty="0"/>
              <a:t>Intercept of the regression line (</a:t>
            </a:r>
            <a:r>
              <a:rPr lang="en-US" dirty="0">
                <a:solidFill>
                  <a:schemeClr val="accent1"/>
                </a:solidFill>
              </a:rPr>
              <a:t>𝒂𝟏</a:t>
            </a:r>
            <a:r>
              <a:rPr lang="en-US" dirty="0"/>
              <a:t>).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P_value</a:t>
            </a:r>
            <a:r>
              <a:rPr lang="en-US" b="1" dirty="0"/>
              <a:t>: </a:t>
            </a:r>
            <a:r>
              <a:rPr lang="en-US" dirty="0"/>
              <a:t>The p-value for a hypothesis test whose null hypothesis is that the slope is zero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R_value</a:t>
            </a:r>
            <a:r>
              <a:rPr lang="en-US" b="1" dirty="0"/>
              <a:t>: </a:t>
            </a:r>
            <a:r>
              <a:rPr lang="en-US" dirty="0"/>
              <a:t>Correlation coefficient that measures the strength of the linear relationship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stderr</a:t>
            </a:r>
            <a:r>
              <a:rPr lang="en-US" b="1" dirty="0"/>
              <a:t>: </a:t>
            </a:r>
            <a:r>
              <a:rPr lang="en-US" dirty="0"/>
              <a:t>Standard error of the estimated slope (gradient) represents the average distance that your observed values deviate from the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4263861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2230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 for different types of machine learning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6" y="2286000"/>
            <a:ext cx="7000874" cy="4241017"/>
          </a:xfrm>
        </p:spPr>
      </p:pic>
    </p:spTree>
    <p:extLst>
      <p:ext uri="{BB962C8B-B14F-4D97-AF65-F5344CB8AC3E}">
        <p14:creationId xmlns:p14="http://schemas.microsoft.com/office/powerpoint/2010/main" val="9496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Machine </a:t>
            </a:r>
            <a:r>
              <a:rPr lang="en-US" dirty="0"/>
              <a:t>learning is a field of </a:t>
            </a:r>
            <a:r>
              <a:rPr lang="en-US" dirty="0">
                <a:solidFill>
                  <a:schemeClr val="accent1"/>
                </a:solidFill>
              </a:rPr>
              <a:t>data science </a:t>
            </a:r>
            <a:r>
              <a:rPr lang="en-US" dirty="0"/>
              <a:t>that focuses on designing algorithms that can learn from and make predictions on data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Machine </a:t>
            </a:r>
            <a:r>
              <a:rPr lang="en-US" dirty="0"/>
              <a:t>Learning Types: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Supervised </a:t>
            </a:r>
            <a:r>
              <a:rPr lang="en-US" dirty="0"/>
              <a:t>Learning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Unsupervised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Reinforcement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6" y="3483421"/>
            <a:ext cx="3309758" cy="23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Supervised </a:t>
            </a:r>
            <a:r>
              <a:rPr lang="en-US" dirty="0">
                <a:solidFill>
                  <a:schemeClr val="accent1"/>
                </a:solidFill>
              </a:rPr>
              <a:t>learning</a:t>
            </a:r>
            <a:r>
              <a:rPr lang="en-US" dirty="0"/>
              <a:t>, an AI system </a:t>
            </a:r>
            <a:r>
              <a:rPr lang="en-US" dirty="0" smtClean="0"/>
              <a:t>is presented </a:t>
            </a:r>
            <a:r>
              <a:rPr lang="en-US" dirty="0"/>
              <a:t>with data which is </a:t>
            </a:r>
            <a:r>
              <a:rPr lang="en-US" dirty="0" smtClean="0"/>
              <a:t>labeled, which  means </a:t>
            </a:r>
            <a:r>
              <a:rPr lang="en-US" dirty="0"/>
              <a:t>that each data tagged </a:t>
            </a:r>
            <a:r>
              <a:rPr lang="en-US" dirty="0" smtClean="0"/>
              <a:t>with the </a:t>
            </a:r>
            <a:r>
              <a:rPr lang="en-US" dirty="0"/>
              <a:t>correct label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00"/>
          <a:stretch/>
        </p:blipFill>
        <p:spPr>
          <a:xfrm>
            <a:off x="2348007" y="3184970"/>
            <a:ext cx="7072313" cy="31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1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 </a:t>
            </a:r>
            <a:r>
              <a:rPr lang="en-US" b="1" dirty="0" smtClean="0"/>
              <a:t>learning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Regression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Classification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85"/>
          <a:stretch/>
        </p:blipFill>
        <p:spPr>
          <a:xfrm>
            <a:off x="4025699" y="2351722"/>
            <a:ext cx="6718501" cy="3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5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UnSupervised </a:t>
            </a:r>
            <a:r>
              <a:rPr lang="en-US" dirty="0">
                <a:solidFill>
                  <a:schemeClr val="accent1"/>
                </a:solidFill>
              </a:rPr>
              <a:t>learning</a:t>
            </a:r>
            <a:r>
              <a:rPr lang="en-US" dirty="0"/>
              <a:t>, AI system is </a:t>
            </a:r>
            <a:r>
              <a:rPr lang="en-US" dirty="0" smtClean="0"/>
              <a:t>presented with </a:t>
            </a:r>
            <a:r>
              <a:rPr lang="en-US" dirty="0"/>
              <a:t>unlabeled, uncategorized data and </a:t>
            </a:r>
            <a:r>
              <a:rPr lang="en-US" dirty="0" smtClean="0"/>
              <a:t>the system’s </a:t>
            </a:r>
            <a:r>
              <a:rPr lang="en-US" dirty="0"/>
              <a:t>algorithms act on the data </a:t>
            </a:r>
            <a:r>
              <a:rPr lang="en-US" dirty="0" smtClean="0"/>
              <a:t>without prior </a:t>
            </a:r>
            <a:r>
              <a:rPr lang="en-US" dirty="0"/>
              <a:t>training.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02"/>
          <a:stretch/>
        </p:blipFill>
        <p:spPr>
          <a:xfrm>
            <a:off x="1836039" y="3457575"/>
            <a:ext cx="8096250" cy="25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7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unsupervised </a:t>
            </a:r>
            <a:r>
              <a:rPr lang="en-US" b="1" dirty="0" smtClean="0"/>
              <a:t>learning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Clustering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Dimensionality Reduction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70" y="2451818"/>
            <a:ext cx="4291117" cy="36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Reinforcement </a:t>
            </a:r>
            <a:r>
              <a:rPr lang="en-US" b="1" dirty="0" smtClean="0">
                <a:solidFill>
                  <a:schemeClr val="accent1"/>
                </a:solidFill>
              </a:rPr>
              <a:t>Learning </a:t>
            </a:r>
            <a:r>
              <a:rPr lang="en-US" dirty="0"/>
              <a:t>is a type of machine learning in which a computer learns to perform a task through repeated </a:t>
            </a:r>
            <a:r>
              <a:rPr lang="en-US" dirty="0">
                <a:solidFill>
                  <a:schemeClr val="accent1"/>
                </a:solidFill>
              </a:rPr>
              <a:t>trial-and-error</a:t>
            </a:r>
            <a:r>
              <a:rPr lang="en-US" dirty="0"/>
              <a:t> interactions with a dynamic environment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26" y="3269709"/>
            <a:ext cx="6045899" cy="303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13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919</Words>
  <Application>Microsoft Office PowerPoint</Application>
  <PresentationFormat>Widescreen</PresentationFormat>
  <Paragraphs>101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LINEAR REGRESSION </vt:lpstr>
      <vt:lpstr>INTRODUCTION</vt:lpstr>
      <vt:lpstr>Review for different types of machine learning </vt:lpstr>
      <vt:lpstr>Definition:</vt:lpstr>
      <vt:lpstr>Supervised learning</vt:lpstr>
      <vt:lpstr>Supervised learning examples</vt:lpstr>
      <vt:lpstr>unsupervised learning</vt:lpstr>
      <vt:lpstr>unsupervised learning examples</vt:lpstr>
      <vt:lpstr>Reinforcement learning</vt:lpstr>
      <vt:lpstr>Regression vs. classification vs. clustering</vt:lpstr>
      <vt:lpstr>Regression vs. classification vs. clustering</vt:lpstr>
      <vt:lpstr>Regression vs. classification vs. clustering</vt:lpstr>
      <vt:lpstr>15 minutes!</vt:lpstr>
      <vt:lpstr>Linear regression algorithm</vt:lpstr>
      <vt:lpstr>COST FUNCTION</vt:lpstr>
      <vt:lpstr>Cost Function (evaluation metrics ) for Regression example:</vt:lpstr>
      <vt:lpstr>GRADIENT DESCENT:</vt:lpstr>
      <vt:lpstr>Gradient Descent</vt:lpstr>
      <vt:lpstr>Gradient Descent find new a0 and a1:</vt:lpstr>
      <vt:lpstr>Gradient Descent</vt:lpstr>
      <vt:lpstr>Linear Regression with Multiple Variables </vt:lpstr>
      <vt:lpstr>Implementation of Linear Regression</vt:lpstr>
      <vt:lpstr>P Value Significance Level</vt:lpstr>
      <vt:lpstr>Linear Regression Output Result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2023-03-08T19:40:31Z</dcterms:created>
  <dcterms:modified xsi:type="dcterms:W3CDTF">2023-03-08T21:46:08Z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