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sldIdLst>
    <p:sldId id="256"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8"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804274" cy="1090938"/>
          </a:xfrm>
        </p:spPr>
        <p:txBody>
          <a:bodyPr anchor="b">
            <a:noAutofit/>
          </a:bodyPr>
          <a:lstStyle/>
          <a:p>
            <a:pPr algn="l"/>
            <a:r>
              <a:rPr lang="en-US" sz="4000" dirty="0" smtClean="0">
                <a:solidFill>
                  <a:srgbClr val="FFFFFF"/>
                </a:solidFill>
              </a:rPr>
              <a:t>INTRODUCTION TO ARTIFICIAL INTELLIGENCE</a:t>
            </a:r>
            <a:endParaRPr lang="en-US" sz="4000"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rPr>
              <a:t>MOHAMED RAGAB</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Vs Deep Learning</a:t>
            </a:r>
          </a:p>
        </p:txBody>
      </p:sp>
      <p:sp>
        <p:nvSpPr>
          <p:cNvPr id="3" name="Content Placeholder 2"/>
          <p:cNvSpPr>
            <a:spLocks noGrp="1"/>
          </p:cNvSpPr>
          <p:nvPr>
            <p:ph idx="1"/>
          </p:nvPr>
        </p:nvSpPr>
        <p:spPr/>
        <p:txBody>
          <a:bodyPr/>
          <a:lstStyle/>
          <a:p>
            <a:r>
              <a:rPr lang="en-US" b="1" dirty="0" smtClean="0">
                <a:solidFill>
                  <a:schemeClr val="accent1"/>
                </a:solidFill>
              </a:rPr>
              <a:t>What Is Machine Learning:</a:t>
            </a:r>
          </a:p>
          <a:p>
            <a:pPr lvl="1">
              <a:buFont typeface="Arial" panose="020B0604020202020204" pitchFamily="34" charset="0"/>
              <a:buChar char="•"/>
            </a:pPr>
            <a:r>
              <a:rPr lang="en-US" dirty="0" smtClean="0"/>
              <a:t>The </a:t>
            </a:r>
            <a:r>
              <a:rPr lang="en-US" dirty="0"/>
              <a:t>subfield of computer science that “gives computers the ability to learn without being </a:t>
            </a:r>
            <a:r>
              <a:rPr lang="en-US" dirty="0" smtClean="0">
                <a:solidFill>
                  <a:schemeClr val="accent1"/>
                </a:solidFill>
              </a:rPr>
              <a:t>Explicitly </a:t>
            </a:r>
            <a:r>
              <a:rPr lang="en-US" dirty="0">
                <a:solidFill>
                  <a:schemeClr val="accent1"/>
                </a:solidFill>
              </a:rPr>
              <a:t>P</a:t>
            </a:r>
            <a:r>
              <a:rPr lang="en-US" dirty="0" smtClean="0">
                <a:solidFill>
                  <a:schemeClr val="accent1"/>
                </a:solidFill>
              </a:rPr>
              <a:t>rogrammed</a:t>
            </a:r>
            <a:r>
              <a:rPr lang="en-US" dirty="0" smtClean="0"/>
              <a:t>”.</a:t>
            </a:r>
            <a:endParaRPr lang="en-US" dirty="0"/>
          </a:p>
          <a:p>
            <a:pPr lvl="1">
              <a:buFont typeface="Arial" panose="020B0604020202020204" pitchFamily="34" charset="0"/>
              <a:buChar char="•"/>
            </a:pPr>
            <a:r>
              <a:rPr lang="en-US" dirty="0" smtClean="0"/>
              <a:t>It </a:t>
            </a:r>
            <a:r>
              <a:rPr lang="en-US" dirty="0"/>
              <a:t>is machine learning that gives AI the ability to learn. This is done by using algorithms to discover patterns and generate insights from the data they are exposed to. </a:t>
            </a:r>
            <a:endParaRPr lang="en-US" dirty="0" smtClean="0"/>
          </a:p>
          <a:p>
            <a:pPr marL="128016" lvl="1" indent="0">
              <a:buNone/>
            </a:pPr>
            <a:endParaRPr lang="en-US" dirty="0"/>
          </a:p>
          <a:p>
            <a:pPr marL="128016" lvl="1" indent="0">
              <a:buNone/>
            </a:pPr>
            <a:r>
              <a:rPr lang="en-US" sz="2400" b="1" dirty="0" smtClean="0">
                <a:solidFill>
                  <a:schemeClr val="accent1"/>
                </a:solidFill>
              </a:rPr>
              <a:t>What Is Deep Learning:</a:t>
            </a:r>
          </a:p>
          <a:p>
            <a:pPr lvl="1">
              <a:buFont typeface="Arial" panose="020B0604020202020204" pitchFamily="34" charset="0"/>
              <a:buChar char="•"/>
            </a:pPr>
            <a:r>
              <a:rPr lang="en-US" dirty="0"/>
              <a:t>Deep learning is a subset of machine learning </a:t>
            </a:r>
            <a:endParaRPr lang="en-US" dirty="0" smtClean="0"/>
          </a:p>
          <a:p>
            <a:pPr lvl="1">
              <a:buFont typeface="Arial" panose="020B0604020202020204" pitchFamily="34" charset="0"/>
              <a:buChar char="•"/>
            </a:pPr>
            <a:r>
              <a:rPr lang="en-US" dirty="0" smtClean="0"/>
              <a:t>It </a:t>
            </a:r>
            <a:r>
              <a:rPr lang="en-US" dirty="0"/>
              <a:t>mimics the workings </a:t>
            </a:r>
            <a:r>
              <a:rPr lang="en-US" dirty="0" smtClean="0"/>
              <a:t>of the </a:t>
            </a:r>
            <a:r>
              <a:rPr lang="en-US" dirty="0"/>
              <a:t>human brain in processing data for use in detecting </a:t>
            </a:r>
            <a:r>
              <a:rPr lang="en-US" dirty="0" smtClean="0"/>
              <a:t>objects, recognizing </a:t>
            </a:r>
            <a:r>
              <a:rPr lang="en-US" dirty="0"/>
              <a:t>speech, translating languages, and making </a:t>
            </a:r>
            <a:r>
              <a:rPr lang="en-US" dirty="0" smtClean="0"/>
              <a:t>decisions using </a:t>
            </a:r>
            <a:r>
              <a:rPr lang="en-US" dirty="0" smtClean="0">
                <a:solidFill>
                  <a:schemeClr val="accent1"/>
                </a:solidFill>
              </a:rPr>
              <a:t>Neural Networks</a:t>
            </a:r>
            <a:r>
              <a:rPr lang="en-US" dirty="0" smtClean="0"/>
              <a:t>.</a:t>
            </a:r>
            <a:endParaRPr lang="en-US" dirty="0"/>
          </a:p>
        </p:txBody>
      </p:sp>
    </p:spTree>
    <p:extLst>
      <p:ext uri="{BB962C8B-B14F-4D97-AF65-F5344CB8AC3E}">
        <p14:creationId xmlns:p14="http://schemas.microsoft.com/office/powerpoint/2010/main" val="54608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Vs Deep Learning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Traditional ML requires </a:t>
            </a:r>
            <a:r>
              <a:rPr lang="en-US" dirty="0">
                <a:solidFill>
                  <a:schemeClr val="accent1"/>
                </a:solidFill>
              </a:rPr>
              <a:t>manual feature extraction</a:t>
            </a:r>
            <a:r>
              <a:rPr lang="en-US" dirty="0"/>
              <a:t>/engineering, but Deep learning can </a:t>
            </a:r>
            <a:r>
              <a:rPr lang="en-US" dirty="0">
                <a:solidFill>
                  <a:schemeClr val="accent1"/>
                </a:solidFill>
              </a:rPr>
              <a:t>automatically</a:t>
            </a:r>
            <a:r>
              <a:rPr lang="en-US" dirty="0"/>
              <a:t> learn features in data</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064" y="3096577"/>
            <a:ext cx="6934200" cy="3590925"/>
          </a:xfrm>
          <a:prstGeom prst="rect">
            <a:avLst/>
          </a:prstGeom>
        </p:spPr>
      </p:pic>
    </p:spTree>
    <p:extLst>
      <p:ext uri="{BB962C8B-B14F-4D97-AF65-F5344CB8AC3E}">
        <p14:creationId xmlns:p14="http://schemas.microsoft.com/office/powerpoint/2010/main" val="226417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Vs Deep Learning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Deep Learning is suitable when it comes to problems that need large data as It can take a huge amount of </a:t>
            </a:r>
            <a:r>
              <a:rPr lang="en-US" dirty="0">
                <a:solidFill>
                  <a:schemeClr val="accent1"/>
                </a:solidFill>
              </a:rPr>
              <a:t>data--millions </a:t>
            </a:r>
            <a:r>
              <a:rPr lang="en-US" dirty="0"/>
              <a:t>of </a:t>
            </a:r>
            <a:r>
              <a:rPr lang="en-US" dirty="0" smtClean="0"/>
              <a:t>images.</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538" y="3174275"/>
            <a:ext cx="7799251" cy="3537676"/>
          </a:xfrm>
          <a:prstGeom prst="rect">
            <a:avLst/>
          </a:prstGeom>
        </p:spPr>
      </p:pic>
    </p:spTree>
    <p:extLst>
      <p:ext uri="{BB962C8B-B14F-4D97-AF65-F5344CB8AC3E}">
        <p14:creationId xmlns:p14="http://schemas.microsoft.com/office/powerpoint/2010/main" val="39782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An Intelligent AI System</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b="1" dirty="0" smtClean="0">
                <a:solidFill>
                  <a:schemeClr val="accent1"/>
                </a:solidFill>
              </a:rPr>
              <a:t>Data </a:t>
            </a:r>
            <a:r>
              <a:rPr lang="en-US" b="1" dirty="0">
                <a:solidFill>
                  <a:schemeClr val="accent1"/>
                </a:solidFill>
              </a:rPr>
              <a:t>Collection</a:t>
            </a:r>
            <a:r>
              <a:rPr lang="en-US" b="1" dirty="0" smtClean="0">
                <a:solidFill>
                  <a:schemeClr val="accent1"/>
                </a:solidFill>
              </a:rPr>
              <a:t>:</a:t>
            </a:r>
          </a:p>
          <a:p>
            <a:pPr lvl="1">
              <a:buFont typeface="Arial" panose="020B0604020202020204" pitchFamily="34" charset="0"/>
              <a:buChar char="•"/>
            </a:pPr>
            <a:r>
              <a:rPr lang="en-US" dirty="0" smtClean="0"/>
              <a:t> Gathering </a:t>
            </a:r>
            <a:r>
              <a:rPr lang="en-US" dirty="0"/>
              <a:t>and measuring information from countless </a:t>
            </a:r>
            <a:r>
              <a:rPr lang="en-US" dirty="0" smtClean="0"/>
              <a:t>different sources </a:t>
            </a:r>
          </a:p>
          <a:p>
            <a:pPr lvl="1">
              <a:buFont typeface="Arial" panose="020B0604020202020204" pitchFamily="34" charset="0"/>
              <a:buChar char="•"/>
            </a:pPr>
            <a:r>
              <a:rPr lang="en-US" dirty="0" smtClean="0"/>
              <a:t> Collecting </a:t>
            </a:r>
            <a:r>
              <a:rPr lang="en-US" dirty="0"/>
              <a:t>data allows you to capture a record of past events so that </a:t>
            </a:r>
            <a:r>
              <a:rPr lang="en-US" dirty="0" smtClean="0"/>
              <a:t>we can use data </a:t>
            </a:r>
            <a:r>
              <a:rPr lang="en-US" dirty="0"/>
              <a:t>analysis to find recurring </a:t>
            </a:r>
            <a:r>
              <a:rPr lang="en-US" dirty="0" smtClean="0"/>
              <a:t>patterns</a:t>
            </a:r>
          </a:p>
          <a:p>
            <a:pPr>
              <a:buFont typeface="Wingdings" panose="05000000000000000000" pitchFamily="2" charset="2"/>
              <a:buChar char="Ø"/>
            </a:pPr>
            <a:r>
              <a:rPr lang="en-US" b="1" dirty="0">
                <a:solidFill>
                  <a:schemeClr val="accent1"/>
                </a:solidFill>
              </a:rPr>
              <a:t>Data Understanding: </a:t>
            </a:r>
            <a:endParaRPr lang="en-US" b="1" dirty="0" smtClean="0">
              <a:solidFill>
                <a:schemeClr val="accent1"/>
              </a:solidFill>
            </a:endParaRPr>
          </a:p>
          <a:p>
            <a:pPr lvl="1">
              <a:buFont typeface="Arial" panose="020B0604020202020204" pitchFamily="34" charset="0"/>
              <a:buChar char="•"/>
            </a:pPr>
            <a:r>
              <a:rPr lang="en-US" dirty="0" smtClean="0"/>
              <a:t>Ask </a:t>
            </a:r>
            <a:r>
              <a:rPr lang="en-US" dirty="0"/>
              <a:t>business –challenge-objective questions to recognize patterns ,draw conclusions ,visualizations and turns data into insights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2" y="2286000"/>
            <a:ext cx="7014754" cy="1082134"/>
          </a:xfrm>
          <a:prstGeom prst="rect">
            <a:avLst/>
          </a:prstGeom>
        </p:spPr>
      </p:pic>
    </p:spTree>
    <p:extLst>
      <p:ext uri="{BB962C8B-B14F-4D97-AF65-F5344CB8AC3E}">
        <p14:creationId xmlns:p14="http://schemas.microsoft.com/office/powerpoint/2010/main" val="390305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An Intelligent AI System</a:t>
            </a:r>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pPr>
              <a:buFont typeface="Wingdings" panose="05000000000000000000" pitchFamily="2" charset="2"/>
              <a:buChar char="Ø"/>
            </a:pPr>
            <a:r>
              <a:rPr lang="en-US" b="1" dirty="0" smtClean="0">
                <a:solidFill>
                  <a:schemeClr val="accent1"/>
                </a:solidFill>
              </a:rPr>
              <a:t>Data Preprocessing:</a:t>
            </a:r>
          </a:p>
          <a:p>
            <a:pPr lvl="1">
              <a:buFont typeface="Arial" panose="020B0604020202020204" pitchFamily="34" charset="0"/>
              <a:buChar char="•"/>
            </a:pPr>
            <a:r>
              <a:rPr lang="en-US" dirty="0"/>
              <a:t>Preparing (cleaning </a:t>
            </a:r>
            <a:r>
              <a:rPr lang="en-US" dirty="0" smtClean="0"/>
              <a:t>and organizing</a:t>
            </a:r>
            <a:r>
              <a:rPr lang="en-US" dirty="0"/>
              <a:t>) the raw data </a:t>
            </a:r>
            <a:r>
              <a:rPr lang="en-US" dirty="0" smtClean="0"/>
              <a:t>and transforms </a:t>
            </a:r>
            <a:r>
              <a:rPr lang="en-US" dirty="0"/>
              <a:t>it into </a:t>
            </a:r>
            <a:r>
              <a:rPr lang="en-US" dirty="0" smtClean="0"/>
              <a:t>an understandable </a:t>
            </a:r>
            <a:r>
              <a:rPr lang="en-US" dirty="0"/>
              <a:t>and </a:t>
            </a:r>
            <a:r>
              <a:rPr lang="en-US" dirty="0" smtClean="0"/>
              <a:t>readable format</a:t>
            </a:r>
          </a:p>
          <a:p>
            <a:pPr>
              <a:buFont typeface="Wingdings" panose="05000000000000000000" pitchFamily="2" charset="2"/>
              <a:buChar char="Ø"/>
            </a:pPr>
            <a:r>
              <a:rPr lang="en-US" b="1" dirty="0" smtClean="0">
                <a:solidFill>
                  <a:schemeClr val="accent1"/>
                </a:solidFill>
              </a:rPr>
              <a:t>Data Modeling:</a:t>
            </a:r>
          </a:p>
          <a:p>
            <a:pPr lvl="1">
              <a:buFont typeface="Arial" panose="020B0604020202020204" pitchFamily="34" charset="0"/>
              <a:buChar char="•"/>
            </a:pPr>
            <a:r>
              <a:rPr lang="en-US" dirty="0"/>
              <a:t>Use Machine Learning Techniques to build intelligent models to make useful </a:t>
            </a:r>
            <a:r>
              <a:rPr lang="en-US" dirty="0" smtClean="0"/>
              <a:t>predictions</a:t>
            </a:r>
          </a:p>
          <a:p>
            <a:pPr marL="297180" indent="-342900">
              <a:buFont typeface="Wingdings" panose="05000000000000000000" pitchFamily="2" charset="2"/>
              <a:buChar char="Ø"/>
            </a:pPr>
            <a:r>
              <a:rPr lang="en-US" b="1" dirty="0" smtClean="0">
                <a:solidFill>
                  <a:schemeClr val="accent1"/>
                </a:solidFill>
              </a:rPr>
              <a:t>Model Deployment:</a:t>
            </a:r>
          </a:p>
          <a:p>
            <a:pPr lvl="1">
              <a:buFont typeface="Arial" panose="020B0604020202020204" pitchFamily="34" charset="0"/>
              <a:buChar char="•"/>
            </a:pPr>
            <a:r>
              <a:rPr lang="en-US" dirty="0"/>
              <a:t>Put the intelligent model in production to be actively use by consumers.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2" y="2286000"/>
            <a:ext cx="7014754" cy="1082134"/>
          </a:xfrm>
          <a:prstGeom prst="rect">
            <a:avLst/>
          </a:prstGeom>
        </p:spPr>
      </p:pic>
    </p:spTree>
    <p:extLst>
      <p:ext uri="{BB962C8B-B14F-4D97-AF65-F5344CB8AC3E}">
        <p14:creationId xmlns:p14="http://schemas.microsoft.com/office/powerpoint/2010/main" val="1656065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ARTIFICIAL iNTELLIGENCE</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3700"/>
          <a:stretch/>
        </p:blipFill>
        <p:spPr>
          <a:xfrm>
            <a:off x="2898542" y="2293750"/>
            <a:ext cx="5971243" cy="3844830"/>
          </a:xfrm>
        </p:spPr>
      </p:pic>
    </p:spTree>
    <p:extLst>
      <p:ext uri="{BB962C8B-B14F-4D97-AF65-F5344CB8AC3E}">
        <p14:creationId xmlns:p14="http://schemas.microsoft.com/office/powerpoint/2010/main" val="277460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smtClean="0">
                <a:solidFill>
                  <a:schemeClr val="tx1"/>
                </a:solidFill>
              </a:rPr>
              <a:t>THANK YOU!</a:t>
            </a:r>
            <a:endParaRPr lang="en-US" sz="9600" b="1" dirty="0">
              <a:solidFill>
                <a:schemeClr val="tx1"/>
              </a:solidFill>
            </a:endParaRPr>
          </a:p>
        </p:txBody>
      </p:sp>
    </p:spTree>
    <p:extLst>
      <p:ext uri="{BB962C8B-B14F-4D97-AF65-F5344CB8AC3E}">
        <p14:creationId xmlns:p14="http://schemas.microsoft.com/office/powerpoint/2010/main" val="119455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ARTIFICIAL </a:t>
            </a:r>
            <a:r>
              <a:rPr lang="en-US" b="1" dirty="0"/>
              <a:t>INTELLIGENCE</a:t>
            </a:r>
          </a:p>
        </p:txBody>
      </p:sp>
      <p:sp>
        <p:nvSpPr>
          <p:cNvPr id="3" name="Content Placeholder 2"/>
          <p:cNvSpPr>
            <a:spLocks noGrp="1"/>
          </p:cNvSpPr>
          <p:nvPr>
            <p:ph idx="1"/>
          </p:nvPr>
        </p:nvSpPr>
        <p:spPr/>
        <p:txBody>
          <a:bodyPr/>
          <a:lstStyle/>
          <a:p>
            <a:r>
              <a:rPr lang="en-US" dirty="0"/>
              <a:t>Artificial intelligence (AI) refers to a set of algorithms that makes </a:t>
            </a:r>
            <a:r>
              <a:rPr lang="en-US" dirty="0" smtClean="0"/>
              <a:t>machine acts more intelligently </a:t>
            </a:r>
            <a:r>
              <a:rPr lang="en-US" dirty="0"/>
              <a:t>without the need of being explicitly </a:t>
            </a:r>
            <a:r>
              <a:rPr lang="en-US" dirty="0" smtClean="0"/>
              <a:t>programmed, This </a:t>
            </a:r>
            <a:r>
              <a:rPr lang="en-US" dirty="0"/>
              <a:t>means that it </a:t>
            </a:r>
            <a:r>
              <a:rPr lang="en-US" dirty="0" smtClean="0"/>
              <a:t>tries its </a:t>
            </a:r>
            <a:r>
              <a:rPr lang="en-US" dirty="0"/>
              <a:t>best to mimic the human behavior in </a:t>
            </a:r>
            <a:r>
              <a:rPr lang="en-US" dirty="0" smtClean="0"/>
              <a:t>learning and </a:t>
            </a:r>
            <a:r>
              <a:rPr lang="en-US" dirty="0"/>
              <a:t>making decisions. The </a:t>
            </a:r>
            <a:r>
              <a:rPr lang="en-US" dirty="0" smtClean="0"/>
              <a:t>ideal characteristic </a:t>
            </a:r>
            <a:r>
              <a:rPr lang="en-US" dirty="0"/>
              <a:t>of artificial intelligence </a:t>
            </a:r>
            <a:r>
              <a:rPr lang="en-US" dirty="0" smtClean="0"/>
              <a:t>is its </a:t>
            </a:r>
            <a:r>
              <a:rPr lang="en-US" dirty="0"/>
              <a:t>ability to rationalize and take actions </a:t>
            </a:r>
            <a:r>
              <a:rPr lang="en-US" dirty="0" smtClean="0"/>
              <a:t>that have </a:t>
            </a:r>
            <a:r>
              <a:rPr lang="en-US" dirty="0"/>
              <a:t>the best chance </a:t>
            </a:r>
            <a:r>
              <a:rPr lang="en-US" dirty="0" smtClean="0"/>
              <a:t>of achieving </a:t>
            </a:r>
            <a:r>
              <a:rPr lang="en-US" dirty="0"/>
              <a:t>a specific goal</a:t>
            </a:r>
            <a:r>
              <a:rPr lang="en-US" dirty="0" smtClean="0"/>
              <a:t>.</a:t>
            </a:r>
          </a:p>
          <a:p>
            <a:endParaRPr lang="en-US" dirty="0"/>
          </a:p>
          <a:p>
            <a:r>
              <a:rPr lang="en-US" b="1" dirty="0"/>
              <a:t>The 3 New Powers of Today’s Technology:</a:t>
            </a:r>
          </a:p>
          <a:p>
            <a:pPr lvl="1"/>
            <a:r>
              <a:rPr lang="en-US" sz="2000" dirty="0"/>
              <a:t> </a:t>
            </a:r>
            <a:r>
              <a:rPr lang="en-US" sz="2000" dirty="0" smtClean="0"/>
              <a:t>Explosion </a:t>
            </a:r>
            <a:r>
              <a:rPr lang="en-US" sz="2000" dirty="0"/>
              <a:t>of </a:t>
            </a:r>
            <a:r>
              <a:rPr lang="en-US" sz="2000" dirty="0" smtClean="0"/>
              <a:t>Data.</a:t>
            </a:r>
            <a:endParaRPr lang="en-US" sz="2000" dirty="0"/>
          </a:p>
          <a:p>
            <a:pPr lvl="1"/>
            <a:r>
              <a:rPr lang="en-US" sz="2000" dirty="0"/>
              <a:t> </a:t>
            </a:r>
            <a:r>
              <a:rPr lang="en-US" sz="2000" dirty="0" smtClean="0"/>
              <a:t>Exponential </a:t>
            </a:r>
            <a:r>
              <a:rPr lang="en-US" sz="2000" dirty="0"/>
              <a:t>Increase in Computing Power and </a:t>
            </a:r>
            <a:r>
              <a:rPr lang="en-US" sz="2000" dirty="0" smtClean="0"/>
              <a:t>GPU’s.</a:t>
            </a:r>
            <a:endParaRPr lang="en-US" sz="2000" dirty="0"/>
          </a:p>
          <a:p>
            <a:pPr lvl="1"/>
            <a:r>
              <a:rPr lang="en-US" sz="2000" dirty="0"/>
              <a:t> </a:t>
            </a:r>
            <a:r>
              <a:rPr lang="en-US" sz="2000" dirty="0" smtClean="0"/>
              <a:t>Algorithms Advancement.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909" y="3923447"/>
            <a:ext cx="4432456" cy="2493257"/>
          </a:xfrm>
          <a:prstGeom prst="rect">
            <a:avLst/>
          </a:prstGeom>
        </p:spPr>
      </p:pic>
    </p:spTree>
    <p:extLst>
      <p:ext uri="{BB962C8B-B14F-4D97-AF65-F5344CB8AC3E}">
        <p14:creationId xmlns:p14="http://schemas.microsoft.com/office/powerpoint/2010/main" val="239107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Intelligence (The imitation Game )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One </a:t>
            </a:r>
            <a:r>
              <a:rPr lang="en-US" dirty="0"/>
              <a:t>of the most famous test for determining if </a:t>
            </a:r>
            <a:r>
              <a:rPr lang="en-US" dirty="0" smtClean="0"/>
              <a:t>AI acts </a:t>
            </a:r>
            <a:r>
              <a:rPr lang="en-US" dirty="0"/>
              <a:t>like human to which extent is the </a:t>
            </a:r>
            <a:r>
              <a:rPr lang="en-US" dirty="0" smtClean="0"/>
              <a:t>Turing test</a:t>
            </a:r>
            <a:r>
              <a:rPr lang="en-US" dirty="0"/>
              <a:t>.</a:t>
            </a:r>
          </a:p>
          <a:p>
            <a:pPr>
              <a:buFont typeface="Wingdings" panose="05000000000000000000" pitchFamily="2" charset="2"/>
              <a:buChar char="Ø"/>
            </a:pPr>
            <a:r>
              <a:rPr lang="en-US" dirty="0" smtClean="0">
                <a:solidFill>
                  <a:schemeClr val="accent1"/>
                </a:solidFill>
              </a:rPr>
              <a:t>Turing </a:t>
            </a:r>
            <a:r>
              <a:rPr lang="en-US" dirty="0">
                <a:solidFill>
                  <a:schemeClr val="accent1"/>
                </a:solidFill>
              </a:rPr>
              <a:t>Test </a:t>
            </a:r>
            <a:r>
              <a:rPr lang="en-US" dirty="0"/>
              <a:t>is a testing method that inquires of </a:t>
            </a:r>
            <a:r>
              <a:rPr lang="en-US" dirty="0" smtClean="0"/>
              <a:t>how much </a:t>
            </a:r>
            <a:r>
              <a:rPr lang="en-US" dirty="0"/>
              <a:t>is our AI system close to </a:t>
            </a:r>
            <a:r>
              <a:rPr lang="en-US" dirty="0" smtClean="0"/>
              <a:t>the   human response. This </a:t>
            </a:r>
            <a:r>
              <a:rPr lang="en-US" dirty="0"/>
              <a:t>test is named after Alan Turing who was </a:t>
            </a:r>
            <a:r>
              <a:rPr lang="en-US" dirty="0" smtClean="0"/>
              <a:t>a computer </a:t>
            </a:r>
            <a:r>
              <a:rPr lang="en-US" dirty="0"/>
              <a:t>scientist, mathematician and </a:t>
            </a:r>
            <a:r>
              <a:rPr lang="en-US" dirty="0" smtClean="0"/>
              <a:t>biologist who </a:t>
            </a:r>
            <a:r>
              <a:rPr lang="en-US" dirty="0"/>
              <a:t>invented it in 1950</a:t>
            </a:r>
            <a:r>
              <a:rPr lang="en-US" dirty="0" smtClean="0"/>
              <a:t>.</a:t>
            </a:r>
            <a:endParaRPr lang="en-US" dirty="0"/>
          </a:p>
          <a:p>
            <a:pPr>
              <a:buFont typeface="Wingdings" panose="05000000000000000000" pitchFamily="2" charset="2"/>
              <a:buChar char="Ø"/>
            </a:pPr>
            <a:r>
              <a:rPr lang="en-US" dirty="0" smtClean="0"/>
              <a:t>This </a:t>
            </a:r>
            <a:r>
              <a:rPr lang="en-US" dirty="0"/>
              <a:t>test mainly requires three </a:t>
            </a:r>
            <a:r>
              <a:rPr lang="en-US" dirty="0" smtClean="0"/>
              <a:t>ends:</a:t>
            </a:r>
          </a:p>
          <a:p>
            <a:pPr lvl="1">
              <a:buFont typeface="Arial" panose="020B0604020202020204" pitchFamily="34" charset="0"/>
              <a:buChar char="•"/>
            </a:pPr>
            <a:r>
              <a:rPr lang="en-US" dirty="0" smtClean="0"/>
              <a:t>One is managed </a:t>
            </a:r>
            <a:r>
              <a:rPr lang="en-US" dirty="0"/>
              <a:t>by computer (machine) </a:t>
            </a:r>
            <a:endParaRPr lang="en-US" dirty="0" smtClean="0"/>
          </a:p>
          <a:p>
            <a:pPr lvl="1">
              <a:buFont typeface="Arial" panose="020B0604020202020204" pitchFamily="34" charset="0"/>
              <a:buChar char="•"/>
            </a:pPr>
            <a:r>
              <a:rPr lang="en-US" dirty="0" smtClean="0"/>
              <a:t>while the two other </a:t>
            </a:r>
            <a:r>
              <a:rPr lang="en-US" dirty="0"/>
              <a:t>ends are human </a:t>
            </a:r>
            <a:r>
              <a:rPr lang="en-US" dirty="0" smtClean="0"/>
              <a:t>beings. </a:t>
            </a:r>
          </a:p>
          <a:p>
            <a:pPr marL="128016" lvl="1" indent="0">
              <a:buNone/>
            </a:pPr>
            <a:r>
              <a:rPr lang="en-US" dirty="0"/>
              <a:t> </a:t>
            </a:r>
            <a:r>
              <a:rPr lang="en-US" dirty="0" smtClean="0"/>
              <a:t> All </a:t>
            </a:r>
            <a:r>
              <a:rPr lang="en-US" dirty="0"/>
              <a:t>the three ends </a:t>
            </a:r>
            <a:r>
              <a:rPr lang="en-US" dirty="0" smtClean="0"/>
              <a:t>are separated </a:t>
            </a:r>
            <a:r>
              <a:rPr lang="en-US" dirty="0"/>
              <a:t>from each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948" y="3935257"/>
            <a:ext cx="2447252" cy="2374103"/>
          </a:xfrm>
          <a:prstGeom prst="rect">
            <a:avLst/>
          </a:prstGeom>
        </p:spPr>
      </p:pic>
    </p:spTree>
    <p:extLst>
      <p:ext uri="{BB962C8B-B14F-4D97-AF65-F5344CB8AC3E}">
        <p14:creationId xmlns:p14="http://schemas.microsoft.com/office/powerpoint/2010/main" val="171415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Intelligence (The imitation Game ) </a:t>
            </a:r>
          </a:p>
        </p:txBody>
      </p:sp>
      <p:sp>
        <p:nvSpPr>
          <p:cNvPr id="3" name="Content Placeholder 2"/>
          <p:cNvSpPr>
            <a:spLocks noGrp="1"/>
          </p:cNvSpPr>
          <p:nvPr>
            <p:ph idx="1"/>
          </p:nvPr>
        </p:nvSpPr>
        <p:spPr/>
        <p:txBody>
          <a:bodyPr/>
          <a:lstStyle/>
          <a:p>
            <a:r>
              <a:rPr lang="en-US" sz="2400" b="1" dirty="0"/>
              <a:t>The test is as follows: </a:t>
            </a:r>
            <a:endParaRPr lang="en-US" sz="2400" b="1" dirty="0" smtClean="0"/>
          </a:p>
          <a:p>
            <a:pPr>
              <a:buFont typeface="Wingdings" panose="05000000000000000000" pitchFamily="2" charset="2"/>
              <a:buChar char="Ø"/>
            </a:pPr>
            <a:r>
              <a:rPr lang="en-US" dirty="0" smtClean="0"/>
              <a:t>One </a:t>
            </a:r>
            <a:r>
              <a:rPr lang="en-US" dirty="0"/>
              <a:t>of the two humans acts as a </a:t>
            </a:r>
            <a:r>
              <a:rPr lang="en-US" dirty="0">
                <a:solidFill>
                  <a:schemeClr val="accent1"/>
                </a:solidFill>
              </a:rPr>
              <a:t>questioner</a:t>
            </a:r>
            <a:r>
              <a:rPr lang="en-US" dirty="0"/>
              <a:t> who provides some questions and tests for the other two ends</a:t>
            </a:r>
            <a:r>
              <a:rPr lang="en-US" dirty="0" smtClean="0"/>
              <a:t>.</a:t>
            </a:r>
          </a:p>
          <a:p>
            <a:pPr>
              <a:buFont typeface="Wingdings" panose="05000000000000000000" pitchFamily="2" charset="2"/>
              <a:buChar char="Ø"/>
            </a:pPr>
            <a:r>
              <a:rPr lang="en-US" dirty="0" smtClean="0"/>
              <a:t>Each </a:t>
            </a:r>
            <a:r>
              <a:rPr lang="en-US" dirty="0"/>
              <a:t>question is interrogated to both the human end and the machine end to </a:t>
            </a:r>
            <a:r>
              <a:rPr lang="en-US" dirty="0" smtClean="0"/>
              <a:t>solve            and </a:t>
            </a:r>
            <a:r>
              <a:rPr lang="en-US" dirty="0"/>
              <a:t>give an answer to the human questioner. </a:t>
            </a:r>
            <a:endParaRPr lang="en-US" dirty="0" smtClean="0"/>
          </a:p>
          <a:p>
            <a:pPr>
              <a:buFont typeface="Wingdings" panose="05000000000000000000" pitchFamily="2" charset="2"/>
              <a:buChar char="Ø"/>
            </a:pPr>
            <a:r>
              <a:rPr lang="en-US" dirty="0" smtClean="0"/>
              <a:t>After </a:t>
            </a:r>
            <a:r>
              <a:rPr lang="en-US" dirty="0"/>
              <a:t>a run of questions, the questioner has to decide which is the machine and which is the computer.</a:t>
            </a:r>
          </a:p>
        </p:txBody>
      </p:sp>
    </p:spTree>
    <p:extLst>
      <p:ext uri="{BB962C8B-B14F-4D97-AF65-F5344CB8AC3E}">
        <p14:creationId xmlns:p14="http://schemas.microsoft.com/office/powerpoint/2010/main" val="4553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Intelligence (The imitation Game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a:t>
            </a:r>
            <a:r>
              <a:rPr lang="en-US" dirty="0"/>
              <a:t>previous steps are repeated several times and each time the questioner has to deduce which is machine and which is human based on their run of answers. </a:t>
            </a:r>
            <a:endParaRPr lang="en-US" dirty="0" smtClean="0"/>
          </a:p>
          <a:p>
            <a:pPr>
              <a:buFont typeface="Wingdings" panose="05000000000000000000" pitchFamily="2" charset="2"/>
              <a:buChar char="Ø"/>
            </a:pPr>
            <a:r>
              <a:rPr lang="en-US" dirty="0" smtClean="0"/>
              <a:t>If </a:t>
            </a:r>
            <a:r>
              <a:rPr lang="en-US" dirty="0"/>
              <a:t>the questioner was able to deduce the machine in more than half of the trials hence the machine is not intelligent enough. Otherwise, the machine is having some sort of intelligence.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325" y="3787836"/>
            <a:ext cx="4575875" cy="2722692"/>
          </a:xfrm>
          <a:prstGeom prst="rect">
            <a:avLst/>
          </a:prstGeom>
        </p:spPr>
      </p:pic>
    </p:spTree>
    <p:extLst>
      <p:ext uri="{BB962C8B-B14F-4D97-AF65-F5344CB8AC3E}">
        <p14:creationId xmlns:p14="http://schemas.microsoft.com/office/powerpoint/2010/main" val="55064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Subfields of Artificial</a:t>
            </a:r>
            <a:r>
              <a:rPr lang="en-US" dirty="0"/>
              <a:t> </a:t>
            </a:r>
            <a:r>
              <a:rPr lang="en-US" b="1" dirty="0"/>
              <a:t>Intelligence</a:t>
            </a:r>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911" y="2286000"/>
            <a:ext cx="8966315" cy="4022725"/>
          </a:xfrm>
        </p:spPr>
      </p:pic>
    </p:spTree>
    <p:extLst>
      <p:ext uri="{BB962C8B-B14F-4D97-AF65-F5344CB8AC3E}">
        <p14:creationId xmlns:p14="http://schemas.microsoft.com/office/powerpoint/2010/main" val="318651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Advantages of Artificial intelligence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Reduction </a:t>
            </a:r>
            <a:r>
              <a:rPr lang="en-US" dirty="0"/>
              <a:t>in human error. </a:t>
            </a:r>
            <a:endParaRPr lang="en-US" dirty="0" smtClean="0"/>
          </a:p>
          <a:p>
            <a:pPr>
              <a:buFont typeface="Wingdings" panose="05000000000000000000" pitchFamily="2" charset="2"/>
              <a:buChar char="Ø"/>
            </a:pPr>
            <a:r>
              <a:rPr lang="en-US" dirty="0" smtClean="0"/>
              <a:t>Takes </a:t>
            </a:r>
            <a:r>
              <a:rPr lang="en-US" dirty="0"/>
              <a:t>less time than human due to its multiprocessing capabilities</a:t>
            </a:r>
            <a:r>
              <a:rPr lang="en-US" dirty="0" smtClean="0"/>
              <a:t>.</a:t>
            </a:r>
          </a:p>
          <a:p>
            <a:pPr>
              <a:buFont typeface="Wingdings" panose="05000000000000000000" pitchFamily="2" charset="2"/>
              <a:buChar char="Ø"/>
            </a:pPr>
            <a:r>
              <a:rPr lang="en-US" dirty="0" smtClean="0"/>
              <a:t>Zero </a:t>
            </a:r>
            <a:r>
              <a:rPr lang="en-US" dirty="0"/>
              <a:t>risks for humans as AI robots can do the tasks instead</a:t>
            </a:r>
            <a:r>
              <a:rPr lang="en-US" dirty="0" smtClean="0"/>
              <a:t>.</a:t>
            </a:r>
          </a:p>
          <a:p>
            <a:pPr>
              <a:buFont typeface="Wingdings" panose="05000000000000000000" pitchFamily="2" charset="2"/>
              <a:buChar char="Ø"/>
            </a:pPr>
            <a:r>
              <a:rPr lang="en-US" dirty="0" smtClean="0"/>
              <a:t>Availability </a:t>
            </a:r>
            <a:r>
              <a:rPr lang="en-US" dirty="0"/>
              <a:t>24x7 with the same performance unlike human-being who needs breaks and their performance degrades with time and effort</a:t>
            </a:r>
            <a:r>
              <a:rPr lang="en-US" dirty="0" smtClean="0"/>
              <a:t>.</a:t>
            </a:r>
          </a:p>
          <a:p>
            <a:pPr>
              <a:buFont typeface="Wingdings" panose="05000000000000000000" pitchFamily="2" charset="2"/>
              <a:buChar char="Ø"/>
            </a:pPr>
            <a:r>
              <a:rPr lang="en-US" dirty="0" smtClean="0"/>
              <a:t>Helps </a:t>
            </a:r>
            <a:r>
              <a:rPr lang="en-US" dirty="0"/>
              <a:t>in repetitive tasks which could be boring for human (donkey-work). </a:t>
            </a:r>
            <a:endParaRPr lang="en-US" dirty="0" smtClean="0"/>
          </a:p>
          <a:p>
            <a:pPr>
              <a:buFont typeface="Wingdings" panose="05000000000000000000" pitchFamily="2" charset="2"/>
              <a:buChar char="Ø"/>
            </a:pPr>
            <a:r>
              <a:rPr lang="en-US" dirty="0" smtClean="0"/>
              <a:t>Daily </a:t>
            </a:r>
            <a:r>
              <a:rPr lang="en-US" dirty="0"/>
              <a:t>applications as Google’s assistant or Siri which is irreplaceable by humans.</a:t>
            </a:r>
          </a:p>
        </p:txBody>
      </p:sp>
    </p:spTree>
    <p:extLst>
      <p:ext uri="{BB962C8B-B14F-4D97-AF65-F5344CB8AC3E}">
        <p14:creationId xmlns:p14="http://schemas.microsoft.com/office/powerpoint/2010/main" val="87764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a:solidFill>
                  <a:schemeClr val="accent1"/>
                </a:solidFill>
              </a:rPr>
              <a:t>Dis</a:t>
            </a:r>
            <a:r>
              <a:rPr lang="en-US" b="1" dirty="0"/>
              <a:t>advantages of Artificial intelligence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High </a:t>
            </a:r>
            <a:r>
              <a:rPr lang="en-US" dirty="0"/>
              <a:t>cost for both software which needs continuous updating to meet latest requirements and hardware which needs maintenance and replacing in case of failure (machine life span) </a:t>
            </a:r>
            <a:endParaRPr lang="en-US" dirty="0" smtClean="0"/>
          </a:p>
          <a:p>
            <a:pPr>
              <a:buFont typeface="Wingdings" panose="05000000000000000000" pitchFamily="2" charset="2"/>
              <a:buChar char="Ø"/>
            </a:pPr>
            <a:r>
              <a:rPr lang="en-US" dirty="0" smtClean="0"/>
              <a:t>Increase </a:t>
            </a:r>
            <a:r>
              <a:rPr lang="en-US" dirty="0"/>
              <a:t>of unemployment as humans are replaced by bots in many tasks which leads to the death of many job opportunities such as chat customer service which is replaced by chat bots. </a:t>
            </a:r>
            <a:endParaRPr lang="en-US" dirty="0" smtClean="0"/>
          </a:p>
          <a:p>
            <a:pPr>
              <a:buFont typeface="Wingdings" panose="05000000000000000000" pitchFamily="2" charset="2"/>
              <a:buChar char="Ø"/>
            </a:pPr>
            <a:r>
              <a:rPr lang="en-US" dirty="0" smtClean="0"/>
              <a:t>Machines </a:t>
            </a:r>
            <a:r>
              <a:rPr lang="en-US" dirty="0"/>
              <a:t>have no emotions which as it is good for giving unbiased decisions but bad in making connection as humans make to have a teamwork.</a:t>
            </a:r>
          </a:p>
        </p:txBody>
      </p:sp>
    </p:spTree>
    <p:extLst>
      <p:ext uri="{BB962C8B-B14F-4D97-AF65-F5344CB8AC3E}">
        <p14:creationId xmlns:p14="http://schemas.microsoft.com/office/powerpoint/2010/main" val="148744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Obstacles facing Artificial intelligence</a:t>
            </a:r>
          </a:p>
        </p:txBody>
      </p:sp>
      <p:sp>
        <p:nvSpPr>
          <p:cNvPr id="3" name="Content Placeholder 2"/>
          <p:cNvSpPr>
            <a:spLocks noGrp="1"/>
          </p:cNvSpPr>
          <p:nvPr>
            <p:ph idx="1"/>
          </p:nvPr>
        </p:nvSpPr>
        <p:spPr>
          <a:xfrm>
            <a:off x="1024128" y="2285999"/>
            <a:ext cx="9720073" cy="4310743"/>
          </a:xfrm>
        </p:spPr>
        <p:txBody>
          <a:bodyPr>
            <a:normAutofit lnSpcReduction="10000"/>
          </a:bodyPr>
          <a:lstStyle/>
          <a:p>
            <a:pPr>
              <a:buFont typeface="Wingdings" panose="05000000000000000000" pitchFamily="2" charset="2"/>
              <a:buChar char="Ø"/>
            </a:pPr>
            <a:r>
              <a:rPr lang="en-US" dirty="0" smtClean="0">
                <a:solidFill>
                  <a:schemeClr val="accent1"/>
                </a:solidFill>
              </a:rPr>
              <a:t>The </a:t>
            </a:r>
            <a:r>
              <a:rPr lang="en-US" dirty="0">
                <a:solidFill>
                  <a:schemeClr val="accent1"/>
                </a:solidFill>
              </a:rPr>
              <a:t>data availability </a:t>
            </a:r>
            <a:r>
              <a:rPr lang="en-US" dirty="0"/>
              <a:t>as machine so far learns from the data to take intelligent decisions based on its training on it. However data is presented in isolation inside companies or across them. </a:t>
            </a:r>
            <a:endParaRPr lang="en-US" dirty="0" smtClean="0"/>
          </a:p>
          <a:p>
            <a:pPr>
              <a:buFont typeface="Wingdings" panose="05000000000000000000" pitchFamily="2" charset="2"/>
              <a:buChar char="Ø"/>
            </a:pPr>
            <a:r>
              <a:rPr lang="en-US" dirty="0" smtClean="0"/>
              <a:t>Data </a:t>
            </a:r>
            <a:r>
              <a:rPr lang="en-US" dirty="0"/>
              <a:t>can have problems in inconsistencies and being of </a:t>
            </a:r>
            <a:r>
              <a:rPr lang="en-US" dirty="0">
                <a:solidFill>
                  <a:schemeClr val="accent1"/>
                </a:solidFill>
              </a:rPr>
              <a:t>low quality</a:t>
            </a:r>
            <a:r>
              <a:rPr lang="en-US" dirty="0"/>
              <a:t>. </a:t>
            </a:r>
            <a:endParaRPr lang="en-US" dirty="0" smtClean="0"/>
          </a:p>
          <a:p>
            <a:pPr>
              <a:buFont typeface="Wingdings" panose="05000000000000000000" pitchFamily="2" charset="2"/>
              <a:buChar char="Ø"/>
            </a:pPr>
            <a:r>
              <a:rPr lang="en-US" dirty="0" smtClean="0"/>
              <a:t>Lack </a:t>
            </a:r>
            <a:r>
              <a:rPr lang="en-US" dirty="0"/>
              <a:t>of qualified professionals and skills that can effectively deploy and operate AI solutions. This is mainly because of the short timeline of this field</a:t>
            </a:r>
            <a:r>
              <a:rPr lang="en-US" dirty="0" smtClean="0"/>
              <a:t>.</a:t>
            </a:r>
          </a:p>
          <a:p>
            <a:pPr>
              <a:buFont typeface="Wingdings" panose="05000000000000000000" pitchFamily="2" charset="2"/>
              <a:buChar char="Ø"/>
            </a:pPr>
            <a:r>
              <a:rPr lang="en-US" dirty="0" smtClean="0">
                <a:solidFill>
                  <a:schemeClr val="accent1"/>
                </a:solidFill>
              </a:rPr>
              <a:t>Cost </a:t>
            </a:r>
            <a:r>
              <a:rPr lang="en-US" dirty="0">
                <a:solidFill>
                  <a:schemeClr val="accent1"/>
                </a:solidFill>
              </a:rPr>
              <a:t>and time </a:t>
            </a:r>
            <a:r>
              <a:rPr lang="en-US" dirty="0"/>
              <a:t>of generating AI solution (fully implemented) as such solutions take time to </a:t>
            </a:r>
            <a:r>
              <a:rPr lang="en-US" dirty="0" smtClean="0"/>
              <a:t>be implemented and deployed with a high cost of the engineers’ salaries, updating software and hardware maintenance. </a:t>
            </a:r>
          </a:p>
          <a:p>
            <a:pPr>
              <a:buFont typeface="Wingdings" panose="05000000000000000000" pitchFamily="2" charset="2"/>
              <a:buChar char="Ø"/>
            </a:pPr>
            <a:r>
              <a:rPr lang="en-US" dirty="0" smtClean="0"/>
              <a:t>Models </a:t>
            </a:r>
            <a:r>
              <a:rPr lang="en-US" dirty="0"/>
              <a:t>misbehaving due to </a:t>
            </a:r>
            <a:r>
              <a:rPr lang="en-US" dirty="0">
                <a:solidFill>
                  <a:schemeClr val="accent1"/>
                </a:solidFill>
              </a:rPr>
              <a:t>biasing</a:t>
            </a:r>
            <a:r>
              <a:rPr lang="en-US" dirty="0"/>
              <a:t> in the training process. </a:t>
            </a:r>
            <a:endParaRPr lang="en-US" dirty="0" smtClean="0"/>
          </a:p>
          <a:p>
            <a:pPr>
              <a:buFont typeface="Wingdings" panose="05000000000000000000" pitchFamily="2" charset="2"/>
              <a:buChar char="Ø"/>
            </a:pPr>
            <a:r>
              <a:rPr lang="en-US" dirty="0" smtClean="0"/>
              <a:t>Interaction </a:t>
            </a:r>
            <a:r>
              <a:rPr lang="en-US" dirty="0"/>
              <a:t>issues between humans and AI systems which </a:t>
            </a:r>
            <a:r>
              <a:rPr lang="en-US" dirty="0">
                <a:solidFill>
                  <a:schemeClr val="accent1"/>
                </a:solidFill>
              </a:rPr>
              <a:t>needs raising</a:t>
            </a:r>
            <a:r>
              <a:rPr lang="en-US" dirty="0"/>
              <a:t> </a:t>
            </a:r>
            <a:r>
              <a:rPr lang="en-US" dirty="0">
                <a:solidFill>
                  <a:schemeClr val="accent1"/>
                </a:solidFill>
              </a:rPr>
              <a:t>awareness</a:t>
            </a:r>
            <a:r>
              <a:rPr lang="en-US" dirty="0"/>
              <a:t> of </a:t>
            </a:r>
            <a:r>
              <a:rPr lang="en-US" dirty="0" smtClean="0"/>
              <a:t> such technologies </a:t>
            </a:r>
            <a:r>
              <a:rPr lang="en-US" dirty="0"/>
              <a:t>for the public to be able to deal with</a:t>
            </a:r>
          </a:p>
        </p:txBody>
      </p:sp>
    </p:spTree>
    <p:extLst>
      <p:ext uri="{BB962C8B-B14F-4D97-AF65-F5344CB8AC3E}">
        <p14:creationId xmlns:p14="http://schemas.microsoft.com/office/powerpoint/2010/main" val="710088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967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Tw Cen MT</vt:lpstr>
      <vt:lpstr>Tw Cen MT Condensed</vt:lpstr>
      <vt:lpstr>Wingdings</vt:lpstr>
      <vt:lpstr>Wingdings 3</vt:lpstr>
      <vt:lpstr>Integral</vt:lpstr>
      <vt:lpstr>INTRODUCTION TO ARTIFICIAL INTELLIGENCE</vt:lpstr>
      <vt:lpstr>What is ARTIFICIAL INTELLIGENCE</vt:lpstr>
      <vt:lpstr>Test Intelligence (The imitation Game ) </vt:lpstr>
      <vt:lpstr>Test Intelligence (The imitation Game ) </vt:lpstr>
      <vt:lpstr>Test Intelligence (The imitation Game )</vt:lpstr>
      <vt:lpstr>Subfields of Artificial Intelligence </vt:lpstr>
      <vt:lpstr>The Advantages of Artificial intelligence</vt:lpstr>
      <vt:lpstr>The Disadvantages of Artificial intelligence </vt:lpstr>
      <vt:lpstr>The Obstacles facing Artificial intelligence</vt:lpstr>
      <vt:lpstr>Machine Learning Vs Deep Learning</vt:lpstr>
      <vt:lpstr>Machine Learning Vs Deep Learning </vt:lpstr>
      <vt:lpstr>Machine Learning Vs Deep Learning </vt:lpstr>
      <vt:lpstr>Build An Intelligent AI System</vt:lpstr>
      <vt:lpstr>Build An Intelligent AI System</vt:lpstr>
      <vt:lpstr>APPLICATIONS OF ARTIFICIAL iNTELLIGENCE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2023-03-08T17:21:26Z</dcterms:created>
  <dcterms:modified xsi:type="dcterms:W3CDTF">2023-03-08T18:50:17Z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