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2"/>
  </p:notesMasterIdLst>
  <p:sldIdLst>
    <p:sldId id="358" r:id="rId3"/>
    <p:sldId id="310" r:id="rId4"/>
    <p:sldId id="333" r:id="rId5"/>
    <p:sldId id="309" r:id="rId6"/>
    <p:sldId id="363" r:id="rId7"/>
    <p:sldId id="364" r:id="rId8"/>
    <p:sldId id="362" r:id="rId9"/>
    <p:sldId id="339" r:id="rId10"/>
    <p:sldId id="3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36E6B0-0030-4C24-AF1C-09B7BB3C4770}"/>
              </a:ext>
            </a:extLst>
          </p:cNvPr>
          <p:cNvSpPr/>
          <p:nvPr userDrawn="1"/>
        </p:nvSpPr>
        <p:spPr>
          <a:xfrm>
            <a:off x="0" y="474066"/>
            <a:ext cx="11704301" cy="59098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9">
            <a:extLst>
              <a:ext uri="{FF2B5EF4-FFF2-40B4-BE49-F238E27FC236}">
                <a16:creationId xmlns:a16="http://schemas.microsoft.com/office/drawing/2014/main" id="{418006F3-E488-44A0-A59A-E1D3B860060D}"/>
              </a:ext>
            </a:extLst>
          </p:cNvPr>
          <p:cNvSpPr>
            <a:spLocks noGrp="1"/>
          </p:cNvSpPr>
          <p:nvPr>
            <p:ph type="pic" sz="quarter" idx="14" hasCustomPrompt="1"/>
          </p:nvPr>
        </p:nvSpPr>
        <p:spPr>
          <a:xfrm>
            <a:off x="0" y="0"/>
            <a:ext cx="6923314" cy="6858000"/>
          </a:xfrm>
          <a:custGeom>
            <a:avLst/>
            <a:gdLst>
              <a:gd name="connsiteX0" fmla="*/ 0 w 6923314"/>
              <a:gd name="connsiteY0" fmla="*/ 0 h 6858000"/>
              <a:gd name="connsiteX1" fmla="*/ 5208814 w 6923314"/>
              <a:gd name="connsiteY1" fmla="*/ 0 h 6858000"/>
              <a:gd name="connsiteX2" fmla="*/ 6923314 w 6923314"/>
              <a:gd name="connsiteY2" fmla="*/ 6858000 h 6858000"/>
              <a:gd name="connsiteX3" fmla="*/ 1305197 w 6923314"/>
              <a:gd name="connsiteY3" fmla="*/ 6858000 h 6858000"/>
              <a:gd name="connsiteX4" fmla="*/ 0 w 6923314"/>
              <a:gd name="connsiteY4" fmla="*/ 163721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0" y="0"/>
                </a:moveTo>
                <a:lnTo>
                  <a:pt x="5208814" y="0"/>
                </a:lnTo>
                <a:lnTo>
                  <a:pt x="6923314" y="6858000"/>
                </a:lnTo>
                <a:lnTo>
                  <a:pt x="1305197" y="6858000"/>
                </a:lnTo>
                <a:lnTo>
                  <a:pt x="0" y="1637212"/>
                </a:ln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4388469D-CBAC-4278-96C5-9EBCCAF5DD50}"/>
              </a:ext>
            </a:extLst>
          </p:cNvPr>
          <p:cNvSpPr/>
          <p:nvPr userDrawn="1"/>
        </p:nvSpPr>
        <p:spPr>
          <a:xfrm>
            <a:off x="6096000" y="837246"/>
            <a:ext cx="6096000" cy="25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DE17AA3-92FD-4003-9A41-EC77EF819880}"/>
              </a:ext>
            </a:extLst>
          </p:cNvPr>
          <p:cNvGrpSpPr/>
          <p:nvPr userDrawn="1"/>
        </p:nvGrpSpPr>
        <p:grpSpPr>
          <a:xfrm>
            <a:off x="1058291" y="3689597"/>
            <a:ext cx="2892793" cy="3168403"/>
            <a:chOff x="1058291" y="3689597"/>
            <a:chExt cx="2892793" cy="3168403"/>
          </a:xfrm>
        </p:grpSpPr>
        <p:sp>
          <p:nvSpPr>
            <p:cNvPr id="54" name="Freeform: Shape 53">
              <a:extLst>
                <a:ext uri="{FF2B5EF4-FFF2-40B4-BE49-F238E27FC236}">
                  <a16:creationId xmlns:a16="http://schemas.microsoft.com/office/drawing/2014/main" id="{5AC033FD-1852-40D6-99E3-EAE0920A5C2F}"/>
                </a:ext>
              </a:extLst>
            </p:cNvPr>
            <p:cNvSpPr/>
            <p:nvPr userDrawn="1"/>
          </p:nvSpPr>
          <p:spPr>
            <a:xfrm>
              <a:off x="1062769" y="3689597"/>
              <a:ext cx="2885112" cy="3168403"/>
            </a:xfrm>
            <a:custGeom>
              <a:avLst/>
              <a:gdLst>
                <a:gd name="connsiteX0" fmla="*/ 380827 w 2885112"/>
                <a:gd name="connsiteY0" fmla="*/ 0 h 3168403"/>
                <a:gd name="connsiteX1" fmla="*/ 2504286 w 2885112"/>
                <a:gd name="connsiteY1" fmla="*/ 0 h 3168403"/>
                <a:gd name="connsiteX2" fmla="*/ 2885112 w 2885112"/>
                <a:gd name="connsiteY2" fmla="*/ 376422 h 3168403"/>
                <a:gd name="connsiteX3" fmla="*/ 2885112 w 2885112"/>
                <a:gd name="connsiteY3" fmla="*/ 3168403 h 3168403"/>
                <a:gd name="connsiteX4" fmla="*/ 0 w 2885112"/>
                <a:gd name="connsiteY4" fmla="*/ 3168403 h 3168403"/>
                <a:gd name="connsiteX5" fmla="*/ 0 w 2885112"/>
                <a:gd name="connsiteY5" fmla="*/ 376422 h 3168403"/>
                <a:gd name="connsiteX6" fmla="*/ 380827 w 2885112"/>
                <a:gd name="connsiteY6" fmla="*/ 0 h 316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12" h="3168403">
                  <a:moveTo>
                    <a:pt x="380827" y="0"/>
                  </a:moveTo>
                  <a:lnTo>
                    <a:pt x="2504286" y="0"/>
                  </a:lnTo>
                  <a:cubicBezTo>
                    <a:pt x="2714606" y="0"/>
                    <a:pt x="2885112" y="168534"/>
                    <a:pt x="2885112" y="376422"/>
                  </a:cubicBezTo>
                  <a:lnTo>
                    <a:pt x="2885112" y="3168403"/>
                  </a:lnTo>
                  <a:lnTo>
                    <a:pt x="0" y="3168403"/>
                  </a:lnTo>
                  <a:lnTo>
                    <a:pt x="0" y="376422"/>
                  </a:lnTo>
                  <a:cubicBezTo>
                    <a:pt x="57" y="168534"/>
                    <a:pt x="170506" y="0"/>
                    <a:pt x="380827" y="0"/>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60E7AE36-51DF-4A4D-95F3-D16AA8913353}"/>
                </a:ext>
              </a:extLst>
            </p:cNvPr>
            <p:cNvSpPr/>
            <p:nvPr userDrawn="1"/>
          </p:nvSpPr>
          <p:spPr>
            <a:xfrm>
              <a:off x="1101424" y="3719878"/>
              <a:ext cx="2807801" cy="3138121"/>
            </a:xfrm>
            <a:custGeom>
              <a:avLst/>
              <a:gdLst>
                <a:gd name="connsiteX0" fmla="*/ 379798 w 2807801"/>
                <a:gd name="connsiteY0" fmla="*/ 0 h 3138121"/>
                <a:gd name="connsiteX1" fmla="*/ 2428003 w 2807801"/>
                <a:gd name="connsiteY1" fmla="*/ 0 h 3138121"/>
                <a:gd name="connsiteX2" fmla="*/ 2807801 w 2807801"/>
                <a:gd name="connsiteY2" fmla="*/ 376422 h 3138121"/>
                <a:gd name="connsiteX3" fmla="*/ 2807801 w 2807801"/>
                <a:gd name="connsiteY3" fmla="*/ 3138121 h 3138121"/>
                <a:gd name="connsiteX4" fmla="*/ 0 w 2807801"/>
                <a:gd name="connsiteY4" fmla="*/ 3138121 h 3138121"/>
                <a:gd name="connsiteX5" fmla="*/ 0 w 2807801"/>
                <a:gd name="connsiteY5" fmla="*/ 376422 h 3138121"/>
                <a:gd name="connsiteX6" fmla="*/ 379798 w 2807801"/>
                <a:gd name="connsiteY6" fmla="*/ 0 h 3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801" h="3138121">
                  <a:moveTo>
                    <a:pt x="379798" y="0"/>
                  </a:moveTo>
                  <a:lnTo>
                    <a:pt x="2428003" y="0"/>
                  </a:lnTo>
                  <a:cubicBezTo>
                    <a:pt x="2637756" y="0"/>
                    <a:pt x="2807801" y="168533"/>
                    <a:pt x="2807801" y="376422"/>
                  </a:cubicBezTo>
                  <a:lnTo>
                    <a:pt x="2807801" y="3138121"/>
                  </a:lnTo>
                  <a:lnTo>
                    <a:pt x="0" y="3138121"/>
                  </a:lnTo>
                  <a:lnTo>
                    <a:pt x="0" y="376422"/>
                  </a:lnTo>
                  <a:cubicBezTo>
                    <a:pt x="0" y="168533"/>
                    <a:pt x="170045" y="0"/>
                    <a:pt x="379798" y="0"/>
                  </a:cubicBezTo>
                  <a:close/>
                </a:path>
              </a:pathLst>
            </a:custGeom>
            <a:solidFill>
              <a:srgbClr val="070808"/>
            </a:solidFill>
            <a:ln w="6728" cap="flat">
              <a:noFill/>
              <a:prstDash val="solid"/>
              <a:miter/>
            </a:ln>
          </p:spPr>
          <p:txBody>
            <a:bodyPr wrap="square" rtlCol="0" anchor="ctr">
              <a:noAutofit/>
            </a:bodyPr>
            <a:lstStyle/>
            <a:p>
              <a:endParaRPr lang="en-US"/>
            </a:p>
          </p:txBody>
        </p:sp>
        <p:sp>
          <p:nvSpPr>
            <p:cNvPr id="24" name="Graphic 2">
              <a:extLst>
                <a:ext uri="{FF2B5EF4-FFF2-40B4-BE49-F238E27FC236}">
                  <a16:creationId xmlns:a16="http://schemas.microsoft.com/office/drawing/2014/main" id="{063AE936-DFE4-4DD0-A62C-1EAE232B97BD}"/>
                </a:ext>
              </a:extLst>
            </p:cNvPr>
            <p:cNvSpPr/>
            <p:nvPr/>
          </p:nvSpPr>
          <p:spPr>
            <a:xfrm>
              <a:off x="1058801" y="4510882"/>
              <a:ext cx="20187" cy="196716"/>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25" name="Graphic 2">
              <a:extLst>
                <a:ext uri="{FF2B5EF4-FFF2-40B4-BE49-F238E27FC236}">
                  <a16:creationId xmlns:a16="http://schemas.microsoft.com/office/drawing/2014/main" id="{88C0DAA8-A60D-4797-A50D-3B59489A8922}"/>
                </a:ext>
              </a:extLst>
            </p:cNvPr>
            <p:cNvSpPr/>
            <p:nvPr/>
          </p:nvSpPr>
          <p:spPr>
            <a:xfrm>
              <a:off x="1058801" y="4932953"/>
              <a:ext cx="28182" cy="39235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6" name="Graphic 2">
              <a:extLst>
                <a:ext uri="{FF2B5EF4-FFF2-40B4-BE49-F238E27FC236}">
                  <a16:creationId xmlns:a16="http://schemas.microsoft.com/office/drawing/2014/main" id="{9E936F18-65C6-44D9-8BE4-E13C62005A59}"/>
                </a:ext>
              </a:extLst>
            </p:cNvPr>
            <p:cNvSpPr/>
            <p:nvPr/>
          </p:nvSpPr>
          <p:spPr>
            <a:xfrm>
              <a:off x="1058858" y="4961137"/>
              <a:ext cx="15935" cy="32856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27" name="Graphic 2">
              <a:extLst>
                <a:ext uri="{FF2B5EF4-FFF2-40B4-BE49-F238E27FC236}">
                  <a16:creationId xmlns:a16="http://schemas.microsoft.com/office/drawing/2014/main" id="{CDE1CBFD-B36F-4476-AD66-FE5689C99FEA}"/>
                </a:ext>
              </a:extLst>
            </p:cNvPr>
            <p:cNvSpPr/>
            <p:nvPr/>
          </p:nvSpPr>
          <p:spPr>
            <a:xfrm>
              <a:off x="1058291" y="5456869"/>
              <a:ext cx="28182" cy="39235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54A97323-642E-4873-8ECB-8C82C47BBCE7}"/>
                </a:ext>
              </a:extLst>
            </p:cNvPr>
            <p:cNvSpPr/>
            <p:nvPr/>
          </p:nvSpPr>
          <p:spPr>
            <a:xfrm>
              <a:off x="1058291" y="5485053"/>
              <a:ext cx="15935" cy="32856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E6FC4392-B579-420D-977D-05F6BAF6A444}"/>
                </a:ext>
              </a:extLst>
            </p:cNvPr>
            <p:cNvSpPr/>
            <p:nvPr/>
          </p:nvSpPr>
          <p:spPr>
            <a:xfrm>
              <a:off x="3922902" y="5064570"/>
              <a:ext cx="28182" cy="63500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0" name="Graphic 2">
              <a:extLst>
                <a:ext uri="{FF2B5EF4-FFF2-40B4-BE49-F238E27FC236}">
                  <a16:creationId xmlns:a16="http://schemas.microsoft.com/office/drawing/2014/main" id="{213C0B4A-1837-4C1B-8D1B-BC1615210485}"/>
                </a:ext>
              </a:extLst>
            </p:cNvPr>
            <p:cNvSpPr/>
            <p:nvPr/>
          </p:nvSpPr>
          <p:spPr>
            <a:xfrm>
              <a:off x="3935149" y="5110218"/>
              <a:ext cx="15935" cy="531742"/>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1" name="Graphic 2">
              <a:extLst>
                <a:ext uri="{FF2B5EF4-FFF2-40B4-BE49-F238E27FC236}">
                  <a16:creationId xmlns:a16="http://schemas.microsoft.com/office/drawing/2014/main" id="{DFD69AD1-88C6-4D8A-BB4E-CE2C94AF1EBC}"/>
                </a:ext>
              </a:extLst>
            </p:cNvPr>
            <p:cNvSpPr/>
            <p:nvPr/>
          </p:nvSpPr>
          <p:spPr>
            <a:xfrm>
              <a:off x="3928288" y="6392988"/>
              <a:ext cx="22796" cy="435170"/>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4747B958-0380-4C5F-8DEC-8D7F6B25907D}"/>
                </a:ext>
              </a:extLst>
            </p:cNvPr>
            <p:cNvSpPr/>
            <p:nvPr/>
          </p:nvSpPr>
          <p:spPr>
            <a:xfrm>
              <a:off x="3938156" y="6424233"/>
              <a:ext cx="12928" cy="364399"/>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3" name="Oval 32">
              <a:extLst>
                <a:ext uri="{FF2B5EF4-FFF2-40B4-BE49-F238E27FC236}">
                  <a16:creationId xmlns:a16="http://schemas.microsoft.com/office/drawing/2014/main" id="{69006DBA-4DAA-453A-A2AC-FF4A9322F5B6}"/>
                </a:ext>
              </a:extLst>
            </p:cNvPr>
            <p:cNvSpPr>
              <a:spLocks noChangeAspect="1"/>
            </p:cNvSpPr>
            <p:nvPr/>
          </p:nvSpPr>
          <p:spPr>
            <a:xfrm>
              <a:off x="2978879" y="3808481"/>
              <a:ext cx="134198" cy="1341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3506713-2F55-452F-ABB6-47225E2D89ED}"/>
                </a:ext>
              </a:extLst>
            </p:cNvPr>
            <p:cNvSpPr>
              <a:spLocks noChangeAspect="1"/>
            </p:cNvSpPr>
            <p:nvPr/>
          </p:nvSpPr>
          <p:spPr>
            <a:xfrm>
              <a:off x="2987267" y="3816868"/>
              <a:ext cx="117423" cy="117423"/>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5" name="Oval 34">
              <a:extLst>
                <a:ext uri="{FF2B5EF4-FFF2-40B4-BE49-F238E27FC236}">
                  <a16:creationId xmlns:a16="http://schemas.microsoft.com/office/drawing/2014/main" id="{5175F06E-27A9-46A4-B02C-A49E59D17DC3}"/>
                </a:ext>
              </a:extLst>
            </p:cNvPr>
            <p:cNvSpPr/>
            <p:nvPr/>
          </p:nvSpPr>
          <p:spPr>
            <a:xfrm>
              <a:off x="3016958" y="3846560"/>
              <a:ext cx="58040" cy="58040"/>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6" name="Oval 35">
              <a:extLst>
                <a:ext uri="{FF2B5EF4-FFF2-40B4-BE49-F238E27FC236}">
                  <a16:creationId xmlns:a16="http://schemas.microsoft.com/office/drawing/2014/main" id="{E28FA69B-57D7-4705-A140-F90E5220C72E}"/>
                </a:ext>
              </a:extLst>
            </p:cNvPr>
            <p:cNvSpPr/>
            <p:nvPr/>
          </p:nvSpPr>
          <p:spPr>
            <a:xfrm>
              <a:off x="3030585" y="3860187"/>
              <a:ext cx="30788" cy="30788"/>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Graphic 2">
              <a:extLst>
                <a:ext uri="{FF2B5EF4-FFF2-40B4-BE49-F238E27FC236}">
                  <a16:creationId xmlns:a16="http://schemas.microsoft.com/office/drawing/2014/main" id="{80E59088-2E8C-41FA-BAB8-F9EEF100122A}"/>
                </a:ext>
              </a:extLst>
            </p:cNvPr>
            <p:cNvSpPr/>
            <p:nvPr userDrawn="1"/>
          </p:nvSpPr>
          <p:spPr>
            <a:xfrm flipH="1">
              <a:off x="1060804" y="4534334"/>
              <a:ext cx="10717" cy="149811"/>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61" name="Group 60">
            <a:extLst>
              <a:ext uri="{FF2B5EF4-FFF2-40B4-BE49-F238E27FC236}">
                <a16:creationId xmlns:a16="http://schemas.microsoft.com/office/drawing/2014/main" id="{5066A938-5524-4BC2-9E71-604DA7247A54}"/>
              </a:ext>
            </a:extLst>
          </p:cNvPr>
          <p:cNvGrpSpPr/>
          <p:nvPr userDrawn="1"/>
        </p:nvGrpSpPr>
        <p:grpSpPr>
          <a:xfrm>
            <a:off x="8332411" y="0"/>
            <a:ext cx="2885112" cy="2622090"/>
            <a:chOff x="833153" y="6858000"/>
            <a:chExt cx="2885112" cy="2622090"/>
          </a:xfrm>
        </p:grpSpPr>
        <p:sp>
          <p:nvSpPr>
            <p:cNvPr id="58" name="Freeform: Shape 57">
              <a:extLst>
                <a:ext uri="{FF2B5EF4-FFF2-40B4-BE49-F238E27FC236}">
                  <a16:creationId xmlns:a16="http://schemas.microsoft.com/office/drawing/2014/main" id="{5974D21A-C01F-4B09-AA57-1A00734860AA}"/>
                </a:ext>
              </a:extLst>
            </p:cNvPr>
            <p:cNvSpPr/>
            <p:nvPr/>
          </p:nvSpPr>
          <p:spPr>
            <a:xfrm>
              <a:off x="833153" y="6858000"/>
              <a:ext cx="2885112" cy="2622090"/>
            </a:xfrm>
            <a:custGeom>
              <a:avLst/>
              <a:gdLst>
                <a:gd name="connsiteX0" fmla="*/ 0 w 2885112"/>
                <a:gd name="connsiteY0" fmla="*/ 0 h 2622090"/>
                <a:gd name="connsiteX1" fmla="*/ 2885112 w 2885112"/>
                <a:gd name="connsiteY1" fmla="*/ 0 h 2622090"/>
                <a:gd name="connsiteX2" fmla="*/ 2885112 w 2885112"/>
                <a:gd name="connsiteY2" fmla="*/ 2245726 h 2622090"/>
                <a:gd name="connsiteX3" fmla="*/ 2504286 w 2885112"/>
                <a:gd name="connsiteY3" fmla="*/ 2622090 h 2622090"/>
                <a:gd name="connsiteX4" fmla="*/ 380827 w 2885112"/>
                <a:gd name="connsiteY4" fmla="*/ 2622090 h 2622090"/>
                <a:gd name="connsiteX5" fmla="*/ 0 w 2885112"/>
                <a:gd name="connsiteY5" fmla="*/ 2245668 h 262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112" h="2622090">
                  <a:moveTo>
                    <a:pt x="0" y="0"/>
                  </a:moveTo>
                  <a:lnTo>
                    <a:pt x="2885112" y="0"/>
                  </a:lnTo>
                  <a:lnTo>
                    <a:pt x="2885112" y="2245726"/>
                  </a:lnTo>
                  <a:cubicBezTo>
                    <a:pt x="2885055" y="2453556"/>
                    <a:pt x="2714549" y="2622090"/>
                    <a:pt x="2504286" y="2622090"/>
                  </a:cubicBezTo>
                  <a:lnTo>
                    <a:pt x="380827" y="2622090"/>
                  </a:lnTo>
                  <a:cubicBezTo>
                    <a:pt x="170506" y="2622090"/>
                    <a:pt x="0" y="2453556"/>
                    <a:pt x="0" y="2245668"/>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59" name="Freeform: Shape 58">
              <a:extLst>
                <a:ext uri="{FF2B5EF4-FFF2-40B4-BE49-F238E27FC236}">
                  <a16:creationId xmlns:a16="http://schemas.microsoft.com/office/drawing/2014/main" id="{1E48AAE3-B835-49A5-9A47-DE6EBCD7733E}"/>
                </a:ext>
              </a:extLst>
            </p:cNvPr>
            <p:cNvSpPr/>
            <p:nvPr/>
          </p:nvSpPr>
          <p:spPr>
            <a:xfrm>
              <a:off x="871808" y="6858000"/>
              <a:ext cx="2807801" cy="2591752"/>
            </a:xfrm>
            <a:custGeom>
              <a:avLst/>
              <a:gdLst>
                <a:gd name="connsiteX0" fmla="*/ 0 w 2807801"/>
                <a:gd name="connsiteY0" fmla="*/ 0 h 2591752"/>
                <a:gd name="connsiteX1" fmla="*/ 2807801 w 2807801"/>
                <a:gd name="connsiteY1" fmla="*/ 0 h 2591752"/>
                <a:gd name="connsiteX2" fmla="*/ 2807801 w 2807801"/>
                <a:gd name="connsiteY2" fmla="*/ 2215388 h 2591752"/>
                <a:gd name="connsiteX3" fmla="*/ 2428061 w 2807801"/>
                <a:gd name="connsiteY3" fmla="*/ 2591752 h 2591752"/>
                <a:gd name="connsiteX4" fmla="*/ 379798 w 2807801"/>
                <a:gd name="connsiteY4" fmla="*/ 2591752 h 2591752"/>
                <a:gd name="connsiteX5" fmla="*/ 0 w 2807801"/>
                <a:gd name="connsiteY5" fmla="*/ 2215332 h 259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7801" h="2591752">
                  <a:moveTo>
                    <a:pt x="0" y="0"/>
                  </a:moveTo>
                  <a:lnTo>
                    <a:pt x="2807801" y="0"/>
                  </a:lnTo>
                  <a:lnTo>
                    <a:pt x="2807801" y="2215388"/>
                  </a:lnTo>
                  <a:cubicBezTo>
                    <a:pt x="2807801" y="2423218"/>
                    <a:pt x="2637756" y="2591752"/>
                    <a:pt x="2428061" y="2591752"/>
                  </a:cubicBezTo>
                  <a:lnTo>
                    <a:pt x="379798" y="2591752"/>
                  </a:lnTo>
                  <a:cubicBezTo>
                    <a:pt x="170045" y="2591752"/>
                    <a:pt x="0" y="2423218"/>
                    <a:pt x="0" y="2215332"/>
                  </a:cubicBezTo>
                  <a:close/>
                </a:path>
              </a:pathLst>
            </a:custGeom>
            <a:solidFill>
              <a:srgbClr val="070808"/>
            </a:solidFill>
            <a:ln w="6728" cap="flat">
              <a:noFill/>
              <a:prstDash val="solid"/>
              <a:miter/>
            </a:ln>
          </p:spPr>
          <p:txBody>
            <a:bodyPr wrap="square" rtlCol="0" anchor="ctr">
              <a:noAutofit/>
            </a:bodyPr>
            <a:lstStyle/>
            <a:p>
              <a:endParaRPr lang="en-US"/>
            </a:p>
          </p:txBody>
        </p:sp>
      </p:grpSp>
      <p:sp>
        <p:nvSpPr>
          <p:cNvPr id="67" name="Picture Placeholder 66">
            <a:extLst>
              <a:ext uri="{FF2B5EF4-FFF2-40B4-BE49-F238E27FC236}">
                <a16:creationId xmlns:a16="http://schemas.microsoft.com/office/drawing/2014/main" id="{28246CD8-4F7B-49F9-A0E7-A3D2C7826A54}"/>
              </a:ext>
            </a:extLst>
          </p:cNvPr>
          <p:cNvSpPr>
            <a:spLocks noGrp="1"/>
          </p:cNvSpPr>
          <p:nvPr>
            <p:ph type="pic" sz="quarter" idx="15" hasCustomPrompt="1"/>
          </p:nvPr>
        </p:nvSpPr>
        <p:spPr>
          <a:xfrm>
            <a:off x="8438563" y="1"/>
            <a:ext cx="2672808" cy="2493421"/>
          </a:xfrm>
          <a:custGeom>
            <a:avLst/>
            <a:gdLst>
              <a:gd name="connsiteX0" fmla="*/ 0 w 2672808"/>
              <a:gd name="connsiteY0" fmla="*/ 0 h 2493421"/>
              <a:gd name="connsiteX1" fmla="*/ 2672808 w 2672808"/>
              <a:gd name="connsiteY1" fmla="*/ 0 h 2493421"/>
              <a:gd name="connsiteX2" fmla="*/ 2672808 w 2672808"/>
              <a:gd name="connsiteY2" fmla="*/ 2221227 h 2493421"/>
              <a:gd name="connsiteX3" fmla="*/ 2385313 w 2672808"/>
              <a:gd name="connsiteY3" fmla="*/ 2493421 h 2493421"/>
              <a:gd name="connsiteX4" fmla="*/ 287495 w 2672808"/>
              <a:gd name="connsiteY4" fmla="*/ 2493421 h 2493421"/>
              <a:gd name="connsiteX5" fmla="*/ 0 w 2672808"/>
              <a:gd name="connsiteY5" fmla="*/ 2221227 h 24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2808" h="2493421">
                <a:moveTo>
                  <a:pt x="0" y="0"/>
                </a:moveTo>
                <a:lnTo>
                  <a:pt x="2672808" y="0"/>
                </a:lnTo>
                <a:lnTo>
                  <a:pt x="2672808" y="2221227"/>
                </a:lnTo>
                <a:cubicBezTo>
                  <a:pt x="2672808" y="2371557"/>
                  <a:pt x="2544095" y="2493421"/>
                  <a:pt x="2385313" y="2493421"/>
                </a:cubicBezTo>
                <a:lnTo>
                  <a:pt x="287495" y="2493421"/>
                </a:lnTo>
                <a:cubicBezTo>
                  <a:pt x="128714" y="2493421"/>
                  <a:pt x="0" y="2371557"/>
                  <a:pt x="0" y="2221227"/>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8" name="Picture Placeholder 67">
            <a:extLst>
              <a:ext uri="{FF2B5EF4-FFF2-40B4-BE49-F238E27FC236}">
                <a16:creationId xmlns:a16="http://schemas.microsoft.com/office/drawing/2014/main" id="{A2ECC6F6-A4A0-4672-8659-27C1C1640830}"/>
              </a:ext>
            </a:extLst>
          </p:cNvPr>
          <p:cNvSpPr>
            <a:spLocks noGrp="1"/>
          </p:cNvSpPr>
          <p:nvPr>
            <p:ph type="pic" sz="quarter" idx="14" hasCustomPrompt="1"/>
          </p:nvPr>
        </p:nvSpPr>
        <p:spPr>
          <a:xfrm>
            <a:off x="1168921" y="3818265"/>
            <a:ext cx="2672808" cy="3039735"/>
          </a:xfrm>
          <a:custGeom>
            <a:avLst/>
            <a:gdLst>
              <a:gd name="connsiteX0" fmla="*/ 287495 w 2672808"/>
              <a:gd name="connsiteY0" fmla="*/ 0 h 3039735"/>
              <a:gd name="connsiteX1" fmla="*/ 542049 w 2672808"/>
              <a:gd name="connsiteY1" fmla="*/ 0 h 3039735"/>
              <a:gd name="connsiteX2" fmla="*/ 566725 w 2672808"/>
              <a:gd name="connsiteY2" fmla="*/ 23363 h 3039735"/>
              <a:gd name="connsiteX3" fmla="*/ 757670 w 2672808"/>
              <a:gd name="connsiteY3" fmla="*/ 204146 h 3039735"/>
              <a:gd name="connsiteX4" fmla="*/ 1903160 w 2672808"/>
              <a:gd name="connsiteY4" fmla="*/ 204146 h 3039735"/>
              <a:gd name="connsiteX5" fmla="*/ 2094105 w 2672808"/>
              <a:gd name="connsiteY5" fmla="*/ 23363 h 3039735"/>
              <a:gd name="connsiteX6" fmla="*/ 2118781 w 2672808"/>
              <a:gd name="connsiteY6" fmla="*/ 0 h 3039735"/>
              <a:gd name="connsiteX7" fmla="*/ 2385313 w 2672808"/>
              <a:gd name="connsiteY7" fmla="*/ 0 h 3039735"/>
              <a:gd name="connsiteX8" fmla="*/ 2672808 w 2672808"/>
              <a:gd name="connsiteY8" fmla="*/ 272193 h 3039735"/>
              <a:gd name="connsiteX9" fmla="*/ 2672808 w 2672808"/>
              <a:gd name="connsiteY9" fmla="*/ 3039735 h 3039735"/>
              <a:gd name="connsiteX10" fmla="*/ 0 w 2672808"/>
              <a:gd name="connsiteY10" fmla="*/ 3039735 h 3039735"/>
              <a:gd name="connsiteX11" fmla="*/ 0 w 2672808"/>
              <a:gd name="connsiteY11" fmla="*/ 272193 h 3039735"/>
              <a:gd name="connsiteX12" fmla="*/ 287495 w 2672808"/>
              <a:gd name="connsiteY12" fmla="*/ 0 h 303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2808" h="3039735">
                <a:moveTo>
                  <a:pt x="287495" y="0"/>
                </a:moveTo>
                <a:lnTo>
                  <a:pt x="542049" y="0"/>
                </a:lnTo>
                <a:cubicBezTo>
                  <a:pt x="555645" y="0"/>
                  <a:pt x="566725" y="10435"/>
                  <a:pt x="566725" y="23363"/>
                </a:cubicBezTo>
                <a:cubicBezTo>
                  <a:pt x="566725" y="123224"/>
                  <a:pt x="652255" y="204146"/>
                  <a:pt x="757670" y="204146"/>
                </a:cubicBezTo>
                <a:lnTo>
                  <a:pt x="1903160" y="204146"/>
                </a:lnTo>
                <a:cubicBezTo>
                  <a:pt x="2008635" y="204146"/>
                  <a:pt x="2094105" y="123168"/>
                  <a:pt x="2094105" y="23363"/>
                </a:cubicBezTo>
                <a:cubicBezTo>
                  <a:pt x="2094105" y="10491"/>
                  <a:pt x="2105125" y="0"/>
                  <a:pt x="2118781" y="0"/>
                </a:cubicBezTo>
                <a:lnTo>
                  <a:pt x="2385313" y="0"/>
                </a:lnTo>
                <a:cubicBezTo>
                  <a:pt x="2544095" y="0"/>
                  <a:pt x="2672808" y="121864"/>
                  <a:pt x="2672808" y="272193"/>
                </a:cubicBezTo>
                <a:lnTo>
                  <a:pt x="2672808" y="3039735"/>
                </a:lnTo>
                <a:lnTo>
                  <a:pt x="0" y="3039735"/>
                </a:lnTo>
                <a:lnTo>
                  <a:pt x="0" y="272193"/>
                </a:lnTo>
                <a:cubicBezTo>
                  <a:pt x="0" y="121864"/>
                  <a:pt x="128714" y="0"/>
                  <a:pt x="287495" y="0"/>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AE6C28-A080-4420-92C4-3AC673E4DAE1}"/>
              </a:ext>
            </a:extLst>
          </p:cNvPr>
          <p:cNvSpPr/>
          <p:nvPr userDrawn="1"/>
        </p:nvSpPr>
        <p:spPr>
          <a:xfrm>
            <a:off x="0" y="2253343"/>
            <a:ext cx="12192000" cy="2351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0">
            <a:extLst>
              <a:ext uri="{FF2B5EF4-FFF2-40B4-BE49-F238E27FC236}">
                <a16:creationId xmlns:a16="http://schemas.microsoft.com/office/drawing/2014/main" id="{DA6378AF-10CF-415A-9A2B-A4DF0CDD2A85}"/>
              </a:ext>
            </a:extLst>
          </p:cNvPr>
          <p:cNvSpPr>
            <a:spLocks noGrp="1"/>
          </p:cNvSpPr>
          <p:nvPr>
            <p:ph type="pic" sz="quarter" idx="14" hasCustomPrompt="1"/>
          </p:nvPr>
        </p:nvSpPr>
        <p:spPr>
          <a:xfrm>
            <a:off x="1088571" y="1580606"/>
            <a:ext cx="9945150" cy="3696788"/>
          </a:xfrm>
          <a:custGeom>
            <a:avLst/>
            <a:gdLst>
              <a:gd name="connsiteX0" fmla="*/ 8797786 w 9945150"/>
              <a:gd name="connsiteY0" fmla="*/ 343988 h 3696788"/>
              <a:gd name="connsiteX1" fmla="*/ 9945150 w 9945150"/>
              <a:gd name="connsiteY1" fmla="*/ 343988 h 3696788"/>
              <a:gd name="connsiteX2" fmla="*/ 8854411 w 9945150"/>
              <a:gd name="connsiteY2" fmla="*/ 3696788 h 3696788"/>
              <a:gd name="connsiteX3" fmla="*/ 7707047 w 9945150"/>
              <a:gd name="connsiteY3" fmla="*/ 3696788 h 3696788"/>
              <a:gd name="connsiteX4" fmla="*/ 6228770 w 9945150"/>
              <a:gd name="connsiteY4" fmla="*/ 343988 h 3696788"/>
              <a:gd name="connsiteX5" fmla="*/ 7376134 w 9945150"/>
              <a:gd name="connsiteY5" fmla="*/ 343988 h 3696788"/>
              <a:gd name="connsiteX6" fmla="*/ 6285395 w 9945150"/>
              <a:gd name="connsiteY6" fmla="*/ 3696788 h 3696788"/>
              <a:gd name="connsiteX7" fmla="*/ 5138031 w 9945150"/>
              <a:gd name="connsiteY7" fmla="*/ 3696788 h 3696788"/>
              <a:gd name="connsiteX8" fmla="*/ 3659754 w 9945150"/>
              <a:gd name="connsiteY8" fmla="*/ 343988 h 3696788"/>
              <a:gd name="connsiteX9" fmla="*/ 4807118 w 9945150"/>
              <a:gd name="connsiteY9" fmla="*/ 343988 h 3696788"/>
              <a:gd name="connsiteX10" fmla="*/ 3716379 w 9945150"/>
              <a:gd name="connsiteY10" fmla="*/ 3696788 h 3696788"/>
              <a:gd name="connsiteX11" fmla="*/ 2569016 w 9945150"/>
              <a:gd name="connsiteY11" fmla="*/ 3696788 h 3696788"/>
              <a:gd name="connsiteX12" fmla="*/ 1090739 w 9945150"/>
              <a:gd name="connsiteY12" fmla="*/ 343988 h 3696788"/>
              <a:gd name="connsiteX13" fmla="*/ 2238103 w 9945150"/>
              <a:gd name="connsiteY13" fmla="*/ 343988 h 3696788"/>
              <a:gd name="connsiteX14" fmla="*/ 1147364 w 9945150"/>
              <a:gd name="connsiteY14" fmla="*/ 3696788 h 3696788"/>
              <a:gd name="connsiteX15" fmla="*/ 0 w 9945150"/>
              <a:gd name="connsiteY15" fmla="*/ 3696788 h 3696788"/>
              <a:gd name="connsiteX16" fmla="*/ 7635204 w 9945150"/>
              <a:gd name="connsiteY16" fmla="*/ 0 h 3696788"/>
              <a:gd name="connsiteX17" fmla="*/ 8782568 w 9945150"/>
              <a:gd name="connsiteY17" fmla="*/ 0 h 3696788"/>
              <a:gd name="connsiteX18" fmla="*/ 7691829 w 9945150"/>
              <a:gd name="connsiteY18" fmla="*/ 3352800 h 3696788"/>
              <a:gd name="connsiteX19" fmla="*/ 6544465 w 9945150"/>
              <a:gd name="connsiteY19" fmla="*/ 3352800 h 3696788"/>
              <a:gd name="connsiteX20" fmla="*/ 5066188 w 9945150"/>
              <a:gd name="connsiteY20" fmla="*/ 0 h 3696788"/>
              <a:gd name="connsiteX21" fmla="*/ 6213552 w 9945150"/>
              <a:gd name="connsiteY21" fmla="*/ 0 h 3696788"/>
              <a:gd name="connsiteX22" fmla="*/ 5122813 w 9945150"/>
              <a:gd name="connsiteY22" fmla="*/ 3352800 h 3696788"/>
              <a:gd name="connsiteX23" fmla="*/ 3975449 w 9945150"/>
              <a:gd name="connsiteY23" fmla="*/ 3352800 h 3696788"/>
              <a:gd name="connsiteX24" fmla="*/ 2497173 w 9945150"/>
              <a:gd name="connsiteY24" fmla="*/ 0 h 3696788"/>
              <a:gd name="connsiteX25" fmla="*/ 3644536 w 9945150"/>
              <a:gd name="connsiteY25" fmla="*/ 0 h 3696788"/>
              <a:gd name="connsiteX26" fmla="*/ 2553798 w 9945150"/>
              <a:gd name="connsiteY26" fmla="*/ 3352800 h 3696788"/>
              <a:gd name="connsiteX27" fmla="*/ 1406434 w 9945150"/>
              <a:gd name="connsiteY27" fmla="*/ 3352800 h 36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945150" h="3696788">
                <a:moveTo>
                  <a:pt x="8797786" y="343988"/>
                </a:moveTo>
                <a:lnTo>
                  <a:pt x="9945150" y="343988"/>
                </a:lnTo>
                <a:lnTo>
                  <a:pt x="8854411" y="3696788"/>
                </a:lnTo>
                <a:lnTo>
                  <a:pt x="7707047" y="3696788"/>
                </a:lnTo>
                <a:close/>
                <a:moveTo>
                  <a:pt x="6228770" y="343988"/>
                </a:moveTo>
                <a:lnTo>
                  <a:pt x="7376134" y="343988"/>
                </a:lnTo>
                <a:lnTo>
                  <a:pt x="6285395" y="3696788"/>
                </a:lnTo>
                <a:lnTo>
                  <a:pt x="5138031" y="3696788"/>
                </a:lnTo>
                <a:close/>
                <a:moveTo>
                  <a:pt x="3659754" y="343988"/>
                </a:moveTo>
                <a:lnTo>
                  <a:pt x="4807118" y="343988"/>
                </a:lnTo>
                <a:lnTo>
                  <a:pt x="3716379" y="3696788"/>
                </a:lnTo>
                <a:lnTo>
                  <a:pt x="2569016" y="3696788"/>
                </a:lnTo>
                <a:close/>
                <a:moveTo>
                  <a:pt x="1090739" y="343988"/>
                </a:moveTo>
                <a:lnTo>
                  <a:pt x="2238103" y="343988"/>
                </a:lnTo>
                <a:lnTo>
                  <a:pt x="1147364" y="3696788"/>
                </a:lnTo>
                <a:lnTo>
                  <a:pt x="0" y="3696788"/>
                </a:lnTo>
                <a:close/>
                <a:moveTo>
                  <a:pt x="7635204" y="0"/>
                </a:moveTo>
                <a:lnTo>
                  <a:pt x="8782568" y="0"/>
                </a:lnTo>
                <a:lnTo>
                  <a:pt x="7691829" y="3352800"/>
                </a:lnTo>
                <a:lnTo>
                  <a:pt x="6544465" y="3352800"/>
                </a:lnTo>
                <a:close/>
                <a:moveTo>
                  <a:pt x="5066188" y="0"/>
                </a:moveTo>
                <a:lnTo>
                  <a:pt x="6213552" y="0"/>
                </a:lnTo>
                <a:lnTo>
                  <a:pt x="5122813" y="3352800"/>
                </a:lnTo>
                <a:lnTo>
                  <a:pt x="3975449" y="3352800"/>
                </a:lnTo>
                <a:close/>
                <a:moveTo>
                  <a:pt x="2497173" y="0"/>
                </a:moveTo>
                <a:lnTo>
                  <a:pt x="3644536" y="0"/>
                </a:lnTo>
                <a:lnTo>
                  <a:pt x="2553798" y="3352800"/>
                </a:lnTo>
                <a:lnTo>
                  <a:pt x="1406434" y="33528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12611C-8F42-4A88-BF2C-3F14A15A3A2D}"/>
              </a:ext>
            </a:extLst>
          </p:cNvPr>
          <p:cNvSpPr/>
          <p:nvPr userDrawn="1"/>
        </p:nvSpPr>
        <p:spPr>
          <a:xfrm>
            <a:off x="4200072" y="1086699"/>
            <a:ext cx="3290634" cy="216024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a:extLst>
              <a:ext uri="{FF2B5EF4-FFF2-40B4-BE49-F238E27FC236}">
                <a16:creationId xmlns:a16="http://schemas.microsoft.com/office/drawing/2014/main" id="{96E1EE68-F749-4414-A326-ABFB18D5E9AF}"/>
              </a:ext>
            </a:extLst>
          </p:cNvPr>
          <p:cNvSpPr>
            <a:spLocks noGrp="1"/>
          </p:cNvSpPr>
          <p:nvPr>
            <p:ph type="pic" idx="23" hasCustomPrompt="1"/>
          </p:nvPr>
        </p:nvSpPr>
        <p:spPr>
          <a:xfrm>
            <a:off x="5002832" y="352527"/>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Rectangle 5">
            <a:extLst>
              <a:ext uri="{FF2B5EF4-FFF2-40B4-BE49-F238E27FC236}">
                <a16:creationId xmlns:a16="http://schemas.microsoft.com/office/drawing/2014/main" id="{53346C86-7BD4-4931-8982-4954A955A0D2}"/>
              </a:ext>
            </a:extLst>
          </p:cNvPr>
          <p:cNvSpPr/>
          <p:nvPr userDrawn="1"/>
        </p:nvSpPr>
        <p:spPr>
          <a:xfrm>
            <a:off x="7997604" y="1086699"/>
            <a:ext cx="3290634" cy="216024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a:extLst>
              <a:ext uri="{FF2B5EF4-FFF2-40B4-BE49-F238E27FC236}">
                <a16:creationId xmlns:a16="http://schemas.microsoft.com/office/drawing/2014/main" id="{4938B100-7DB2-4283-A72B-BFBB92152E89}"/>
              </a:ext>
            </a:extLst>
          </p:cNvPr>
          <p:cNvSpPr>
            <a:spLocks noGrp="1"/>
          </p:cNvSpPr>
          <p:nvPr>
            <p:ph type="pic" idx="24" hasCustomPrompt="1"/>
          </p:nvPr>
        </p:nvSpPr>
        <p:spPr>
          <a:xfrm>
            <a:off x="8800364" y="352527"/>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Rectangle 7">
            <a:extLst>
              <a:ext uri="{FF2B5EF4-FFF2-40B4-BE49-F238E27FC236}">
                <a16:creationId xmlns:a16="http://schemas.microsoft.com/office/drawing/2014/main" id="{C2A0F9E1-604E-4D14-8F49-BC5799DEC58C}"/>
              </a:ext>
            </a:extLst>
          </p:cNvPr>
          <p:cNvSpPr/>
          <p:nvPr userDrawn="1"/>
        </p:nvSpPr>
        <p:spPr>
          <a:xfrm>
            <a:off x="4200072" y="4248150"/>
            <a:ext cx="3290634" cy="216024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a16="http://schemas.microsoft.com/office/drawing/2014/main" id="{F14D57A3-AC8C-481C-AFAC-A9FCFB199B2D}"/>
              </a:ext>
            </a:extLst>
          </p:cNvPr>
          <p:cNvSpPr>
            <a:spLocks noGrp="1"/>
          </p:cNvSpPr>
          <p:nvPr>
            <p:ph type="pic" idx="25" hasCustomPrompt="1"/>
          </p:nvPr>
        </p:nvSpPr>
        <p:spPr>
          <a:xfrm>
            <a:off x="5002832" y="3513978"/>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Rectangle 9">
            <a:extLst>
              <a:ext uri="{FF2B5EF4-FFF2-40B4-BE49-F238E27FC236}">
                <a16:creationId xmlns:a16="http://schemas.microsoft.com/office/drawing/2014/main" id="{EECC6AC5-F655-4421-A219-B2F76C6CA2FD}"/>
              </a:ext>
            </a:extLst>
          </p:cNvPr>
          <p:cNvSpPr/>
          <p:nvPr userDrawn="1"/>
        </p:nvSpPr>
        <p:spPr>
          <a:xfrm>
            <a:off x="7997604" y="4248150"/>
            <a:ext cx="3290634" cy="216024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Picture Placeholder 2">
            <a:extLst>
              <a:ext uri="{FF2B5EF4-FFF2-40B4-BE49-F238E27FC236}">
                <a16:creationId xmlns:a16="http://schemas.microsoft.com/office/drawing/2014/main" id="{BA2332AA-B2D0-4A28-A218-73EE3FE44954}"/>
              </a:ext>
            </a:extLst>
          </p:cNvPr>
          <p:cNvSpPr>
            <a:spLocks noGrp="1"/>
          </p:cNvSpPr>
          <p:nvPr>
            <p:ph type="pic" idx="26" hasCustomPrompt="1"/>
          </p:nvPr>
        </p:nvSpPr>
        <p:spPr>
          <a:xfrm>
            <a:off x="8800364" y="3513978"/>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63" name="Picture Placeholder 162">
            <a:extLst>
              <a:ext uri="{FF2B5EF4-FFF2-40B4-BE49-F238E27FC236}">
                <a16:creationId xmlns:a16="http://schemas.microsoft.com/office/drawing/2014/main" id="{8824B83C-4516-440E-B27E-09F0426F6C97}"/>
              </a:ext>
            </a:extLst>
          </p:cNvPr>
          <p:cNvSpPr>
            <a:spLocks noGrp="1"/>
          </p:cNvSpPr>
          <p:nvPr>
            <p:ph type="pic" idx="23" hasCustomPrompt="1"/>
          </p:nvPr>
        </p:nvSpPr>
        <p:spPr>
          <a:xfrm>
            <a:off x="1" y="2"/>
            <a:ext cx="12191999" cy="6877477"/>
          </a:xfrm>
          <a:custGeom>
            <a:avLst/>
            <a:gdLst>
              <a:gd name="connsiteX0" fmla="*/ 11053396 w 12191999"/>
              <a:gd name="connsiteY0" fmla="*/ 5847975 h 6877477"/>
              <a:gd name="connsiteX1" fmla="*/ 12034143 w 12191999"/>
              <a:gd name="connsiteY1" fmla="*/ 6828722 h 6877477"/>
              <a:gd name="connsiteX2" fmla="*/ 11985388 w 12191999"/>
              <a:gd name="connsiteY2" fmla="*/ 6877477 h 6877477"/>
              <a:gd name="connsiteX3" fmla="*/ 10121403 w 12191999"/>
              <a:gd name="connsiteY3" fmla="*/ 6877477 h 6877477"/>
              <a:gd name="connsiteX4" fmla="*/ 10072648 w 12191999"/>
              <a:gd name="connsiteY4" fmla="*/ 6828722 h 6877477"/>
              <a:gd name="connsiteX5" fmla="*/ 12182376 w 12191999"/>
              <a:gd name="connsiteY5" fmla="*/ 4716808 h 6877477"/>
              <a:gd name="connsiteX6" fmla="*/ 12191999 w 12191999"/>
              <a:gd name="connsiteY6" fmla="*/ 4726431 h 6877477"/>
              <a:gd name="connsiteX7" fmla="*/ 12191999 w 12191999"/>
              <a:gd name="connsiteY7" fmla="*/ 6668679 h 6877477"/>
              <a:gd name="connsiteX8" fmla="*/ 12182376 w 12191999"/>
              <a:gd name="connsiteY8" fmla="*/ 6678302 h 6877477"/>
              <a:gd name="connsiteX9" fmla="*/ 11201628 w 12191999"/>
              <a:gd name="connsiteY9" fmla="*/ 5697555 h 6877477"/>
              <a:gd name="connsiteX10" fmla="*/ 9949130 w 12191999"/>
              <a:gd name="connsiteY10" fmla="*/ 4716808 h 6877477"/>
              <a:gd name="connsiteX11" fmla="*/ 10929877 w 12191999"/>
              <a:gd name="connsiteY11" fmla="*/ 5697555 h 6877477"/>
              <a:gd name="connsiteX12" fmla="*/ 9949130 w 12191999"/>
              <a:gd name="connsiteY12" fmla="*/ 6678302 h 6877477"/>
              <a:gd name="connsiteX13" fmla="*/ 8968382 w 12191999"/>
              <a:gd name="connsiteY13" fmla="*/ 5697555 h 6877477"/>
              <a:gd name="connsiteX14" fmla="*/ 11053396 w 12191999"/>
              <a:gd name="connsiteY14" fmla="*/ 3580491 h 6877477"/>
              <a:gd name="connsiteX15" fmla="*/ 12034143 w 12191999"/>
              <a:gd name="connsiteY15" fmla="*/ 4561237 h 6877477"/>
              <a:gd name="connsiteX16" fmla="*/ 11053396 w 12191999"/>
              <a:gd name="connsiteY16" fmla="*/ 5541984 h 6877477"/>
              <a:gd name="connsiteX17" fmla="*/ 10072648 w 12191999"/>
              <a:gd name="connsiteY17" fmla="*/ 4561237 h 6877477"/>
              <a:gd name="connsiteX18" fmla="*/ 8844864 w 12191999"/>
              <a:gd name="connsiteY18" fmla="*/ 3580491 h 6877477"/>
              <a:gd name="connsiteX19" fmla="*/ 9825611 w 12191999"/>
              <a:gd name="connsiteY19" fmla="*/ 4561237 h 6877477"/>
              <a:gd name="connsiteX20" fmla="*/ 8844864 w 12191999"/>
              <a:gd name="connsiteY20" fmla="*/ 5541984 h 6877477"/>
              <a:gd name="connsiteX21" fmla="*/ 7864116 w 12191999"/>
              <a:gd name="connsiteY21" fmla="*/ 4561237 h 6877477"/>
              <a:gd name="connsiteX22" fmla="*/ 10739 w 12191999"/>
              <a:gd name="connsiteY22" fmla="*/ 3580491 h 6877477"/>
              <a:gd name="connsiteX23" fmla="*/ 991485 w 12191999"/>
              <a:gd name="connsiteY23" fmla="*/ 4561237 h 6877477"/>
              <a:gd name="connsiteX24" fmla="*/ 10739 w 12191999"/>
              <a:gd name="connsiteY24" fmla="*/ 5541984 h 6877477"/>
              <a:gd name="connsiteX25" fmla="*/ 0 w 12191999"/>
              <a:gd name="connsiteY25" fmla="*/ 5531245 h 6877477"/>
              <a:gd name="connsiteX26" fmla="*/ 0 w 12191999"/>
              <a:gd name="connsiteY26" fmla="*/ 3591230 h 6877477"/>
              <a:gd name="connsiteX27" fmla="*/ 1115005 w 12191999"/>
              <a:gd name="connsiteY27" fmla="*/ 2448297 h 6877477"/>
              <a:gd name="connsiteX28" fmla="*/ 2095752 w 12191999"/>
              <a:gd name="connsiteY28" fmla="*/ 3429042 h 6877477"/>
              <a:gd name="connsiteX29" fmla="*/ 1115005 w 12191999"/>
              <a:gd name="connsiteY29" fmla="*/ 4409788 h 6877477"/>
              <a:gd name="connsiteX30" fmla="*/ 134258 w 12191999"/>
              <a:gd name="connsiteY30" fmla="*/ 3429042 h 6877477"/>
              <a:gd name="connsiteX31" fmla="*/ 12182376 w 12191999"/>
              <a:gd name="connsiteY31" fmla="*/ 2448295 h 6877477"/>
              <a:gd name="connsiteX32" fmla="*/ 12191999 w 12191999"/>
              <a:gd name="connsiteY32" fmla="*/ 2457918 h 6877477"/>
              <a:gd name="connsiteX33" fmla="*/ 12191999 w 12191999"/>
              <a:gd name="connsiteY33" fmla="*/ 4400165 h 6877477"/>
              <a:gd name="connsiteX34" fmla="*/ 12182376 w 12191999"/>
              <a:gd name="connsiteY34" fmla="*/ 4409788 h 6877477"/>
              <a:gd name="connsiteX35" fmla="*/ 11201628 w 12191999"/>
              <a:gd name="connsiteY35" fmla="*/ 3429042 h 6877477"/>
              <a:gd name="connsiteX36" fmla="*/ 9949130 w 12191999"/>
              <a:gd name="connsiteY36" fmla="*/ 2448295 h 6877477"/>
              <a:gd name="connsiteX37" fmla="*/ 10929877 w 12191999"/>
              <a:gd name="connsiteY37" fmla="*/ 3429042 h 6877477"/>
              <a:gd name="connsiteX38" fmla="*/ 9949130 w 12191999"/>
              <a:gd name="connsiteY38" fmla="*/ 4409788 h 6877477"/>
              <a:gd name="connsiteX39" fmla="*/ 8968382 w 12191999"/>
              <a:gd name="connsiteY39" fmla="*/ 3429042 h 6877477"/>
              <a:gd name="connsiteX40" fmla="*/ 7740598 w 12191999"/>
              <a:gd name="connsiteY40" fmla="*/ 2448295 h 6877477"/>
              <a:gd name="connsiteX41" fmla="*/ 8721345 w 12191999"/>
              <a:gd name="connsiteY41" fmla="*/ 3429042 h 6877477"/>
              <a:gd name="connsiteX42" fmla="*/ 7740598 w 12191999"/>
              <a:gd name="connsiteY42" fmla="*/ 4409788 h 6877477"/>
              <a:gd name="connsiteX43" fmla="*/ 6759852 w 12191999"/>
              <a:gd name="connsiteY43" fmla="*/ 3429042 h 6877477"/>
              <a:gd name="connsiteX44" fmla="*/ 11053396 w 12191999"/>
              <a:gd name="connsiteY44" fmla="*/ 1313009 h 6877477"/>
              <a:gd name="connsiteX45" fmla="*/ 12034143 w 12191999"/>
              <a:gd name="connsiteY45" fmla="*/ 2293756 h 6877477"/>
              <a:gd name="connsiteX46" fmla="*/ 11053396 w 12191999"/>
              <a:gd name="connsiteY46" fmla="*/ 3274502 h 6877477"/>
              <a:gd name="connsiteX47" fmla="*/ 10072648 w 12191999"/>
              <a:gd name="connsiteY47" fmla="*/ 2293756 h 6877477"/>
              <a:gd name="connsiteX48" fmla="*/ 8844864 w 12191999"/>
              <a:gd name="connsiteY48" fmla="*/ 1313009 h 6877477"/>
              <a:gd name="connsiteX49" fmla="*/ 9825611 w 12191999"/>
              <a:gd name="connsiteY49" fmla="*/ 2293756 h 6877477"/>
              <a:gd name="connsiteX50" fmla="*/ 8844864 w 12191999"/>
              <a:gd name="connsiteY50" fmla="*/ 3274503 h 6877477"/>
              <a:gd name="connsiteX51" fmla="*/ 7864116 w 12191999"/>
              <a:gd name="connsiteY51" fmla="*/ 2293756 h 6877477"/>
              <a:gd name="connsiteX52" fmla="*/ 6636337 w 12191999"/>
              <a:gd name="connsiteY52" fmla="*/ 1313009 h 6877477"/>
              <a:gd name="connsiteX53" fmla="*/ 7617079 w 12191999"/>
              <a:gd name="connsiteY53" fmla="*/ 2293756 h 6877477"/>
              <a:gd name="connsiteX54" fmla="*/ 6636337 w 12191999"/>
              <a:gd name="connsiteY54" fmla="*/ 3274503 h 6877477"/>
              <a:gd name="connsiteX55" fmla="*/ 5655588 w 12191999"/>
              <a:gd name="connsiteY55" fmla="*/ 2293756 h 6877477"/>
              <a:gd name="connsiteX56" fmla="*/ 2219273 w 12191999"/>
              <a:gd name="connsiteY56" fmla="*/ 1313009 h 6877477"/>
              <a:gd name="connsiteX57" fmla="*/ 3200020 w 12191999"/>
              <a:gd name="connsiteY57" fmla="*/ 2293756 h 6877477"/>
              <a:gd name="connsiteX58" fmla="*/ 2219273 w 12191999"/>
              <a:gd name="connsiteY58" fmla="*/ 3274503 h 6877477"/>
              <a:gd name="connsiteX59" fmla="*/ 1238524 w 12191999"/>
              <a:gd name="connsiteY59" fmla="*/ 2293756 h 6877477"/>
              <a:gd name="connsiteX60" fmla="*/ 10741 w 12191999"/>
              <a:gd name="connsiteY60" fmla="*/ 1313009 h 6877477"/>
              <a:gd name="connsiteX61" fmla="*/ 991488 w 12191999"/>
              <a:gd name="connsiteY61" fmla="*/ 2293756 h 6877477"/>
              <a:gd name="connsiteX62" fmla="*/ 10741 w 12191999"/>
              <a:gd name="connsiteY62" fmla="*/ 3274503 h 6877477"/>
              <a:gd name="connsiteX63" fmla="*/ 0 w 12191999"/>
              <a:gd name="connsiteY63" fmla="*/ 3263761 h 6877477"/>
              <a:gd name="connsiteX64" fmla="*/ 0 w 12191999"/>
              <a:gd name="connsiteY64" fmla="*/ 1323750 h 6877477"/>
              <a:gd name="connsiteX65" fmla="*/ 7740598 w 12191999"/>
              <a:gd name="connsiteY65" fmla="*/ 179783 h 6877477"/>
              <a:gd name="connsiteX66" fmla="*/ 8721345 w 12191999"/>
              <a:gd name="connsiteY66" fmla="*/ 1160530 h 6877477"/>
              <a:gd name="connsiteX67" fmla="*/ 7740598 w 12191999"/>
              <a:gd name="connsiteY67" fmla="*/ 2141277 h 6877477"/>
              <a:gd name="connsiteX68" fmla="*/ 6759852 w 12191999"/>
              <a:gd name="connsiteY68" fmla="*/ 1160530 h 6877477"/>
              <a:gd name="connsiteX69" fmla="*/ 5532073 w 12191999"/>
              <a:gd name="connsiteY69" fmla="*/ 179783 h 6877477"/>
              <a:gd name="connsiteX70" fmla="*/ 6512819 w 12191999"/>
              <a:gd name="connsiteY70" fmla="*/ 1160530 h 6877477"/>
              <a:gd name="connsiteX71" fmla="*/ 5532073 w 12191999"/>
              <a:gd name="connsiteY71" fmla="*/ 2141277 h 6877477"/>
              <a:gd name="connsiteX72" fmla="*/ 4551324 w 12191999"/>
              <a:gd name="connsiteY72" fmla="*/ 1160530 h 6877477"/>
              <a:gd name="connsiteX73" fmla="*/ 3323540 w 12191999"/>
              <a:gd name="connsiteY73" fmla="*/ 179783 h 6877477"/>
              <a:gd name="connsiteX74" fmla="*/ 4304287 w 12191999"/>
              <a:gd name="connsiteY74" fmla="*/ 1160530 h 6877477"/>
              <a:gd name="connsiteX75" fmla="*/ 3323540 w 12191999"/>
              <a:gd name="connsiteY75" fmla="*/ 2141277 h 6877477"/>
              <a:gd name="connsiteX76" fmla="*/ 2342792 w 12191999"/>
              <a:gd name="connsiteY76" fmla="*/ 1160530 h 6877477"/>
              <a:gd name="connsiteX77" fmla="*/ 1115008 w 12191999"/>
              <a:gd name="connsiteY77" fmla="*/ 179783 h 6877477"/>
              <a:gd name="connsiteX78" fmla="*/ 2095755 w 12191999"/>
              <a:gd name="connsiteY78" fmla="*/ 1160530 h 6877477"/>
              <a:gd name="connsiteX79" fmla="*/ 1115008 w 12191999"/>
              <a:gd name="connsiteY79" fmla="*/ 2141277 h 6877477"/>
              <a:gd name="connsiteX80" fmla="*/ 134260 w 12191999"/>
              <a:gd name="connsiteY80" fmla="*/ 1160530 h 6877477"/>
              <a:gd name="connsiteX81" fmla="*/ 12182376 w 12191999"/>
              <a:gd name="connsiteY81" fmla="*/ 179782 h 6877477"/>
              <a:gd name="connsiteX82" fmla="*/ 12191999 w 12191999"/>
              <a:gd name="connsiteY82" fmla="*/ 189405 h 6877477"/>
              <a:gd name="connsiteX83" fmla="*/ 12191999 w 12191999"/>
              <a:gd name="connsiteY83" fmla="*/ 2131652 h 6877477"/>
              <a:gd name="connsiteX84" fmla="*/ 12182376 w 12191999"/>
              <a:gd name="connsiteY84" fmla="*/ 2141275 h 6877477"/>
              <a:gd name="connsiteX85" fmla="*/ 11201628 w 12191999"/>
              <a:gd name="connsiteY85" fmla="*/ 1160529 h 6877477"/>
              <a:gd name="connsiteX86" fmla="*/ 9949130 w 12191999"/>
              <a:gd name="connsiteY86" fmla="*/ 179782 h 6877477"/>
              <a:gd name="connsiteX87" fmla="*/ 10929877 w 12191999"/>
              <a:gd name="connsiteY87" fmla="*/ 1160530 h 6877477"/>
              <a:gd name="connsiteX88" fmla="*/ 9949130 w 12191999"/>
              <a:gd name="connsiteY88" fmla="*/ 2141275 h 6877477"/>
              <a:gd name="connsiteX89" fmla="*/ 8968382 w 12191999"/>
              <a:gd name="connsiteY89" fmla="*/ 1160530 h 6877477"/>
              <a:gd name="connsiteX90" fmla="*/ 10098921 w 12191999"/>
              <a:gd name="connsiteY90" fmla="*/ 0 h 6877477"/>
              <a:gd name="connsiteX91" fmla="*/ 12007870 w 12191999"/>
              <a:gd name="connsiteY91" fmla="*/ 0 h 6877477"/>
              <a:gd name="connsiteX92" fmla="*/ 12034143 w 12191999"/>
              <a:gd name="connsiteY92" fmla="*/ 26273 h 6877477"/>
              <a:gd name="connsiteX93" fmla="*/ 11053396 w 12191999"/>
              <a:gd name="connsiteY93" fmla="*/ 1007020 h 6877477"/>
              <a:gd name="connsiteX94" fmla="*/ 10072648 w 12191999"/>
              <a:gd name="connsiteY94" fmla="*/ 26273 h 6877477"/>
              <a:gd name="connsiteX95" fmla="*/ 7890389 w 12191999"/>
              <a:gd name="connsiteY95" fmla="*/ 0 h 6877477"/>
              <a:gd name="connsiteX96" fmla="*/ 9799338 w 12191999"/>
              <a:gd name="connsiteY96" fmla="*/ 0 h 6877477"/>
              <a:gd name="connsiteX97" fmla="*/ 9825611 w 12191999"/>
              <a:gd name="connsiteY97" fmla="*/ 26273 h 6877477"/>
              <a:gd name="connsiteX98" fmla="*/ 8844864 w 12191999"/>
              <a:gd name="connsiteY98" fmla="*/ 1007020 h 6877477"/>
              <a:gd name="connsiteX99" fmla="*/ 7864116 w 12191999"/>
              <a:gd name="connsiteY99" fmla="*/ 26273 h 6877477"/>
              <a:gd name="connsiteX100" fmla="*/ 5681864 w 12191999"/>
              <a:gd name="connsiteY100" fmla="*/ 0 h 6877477"/>
              <a:gd name="connsiteX101" fmla="*/ 7590806 w 12191999"/>
              <a:gd name="connsiteY101" fmla="*/ 0 h 6877477"/>
              <a:gd name="connsiteX102" fmla="*/ 7617079 w 12191999"/>
              <a:gd name="connsiteY102" fmla="*/ 26273 h 6877477"/>
              <a:gd name="connsiteX103" fmla="*/ 6636339 w 12191999"/>
              <a:gd name="connsiteY103" fmla="*/ 1007020 h 6877477"/>
              <a:gd name="connsiteX104" fmla="*/ 5655591 w 12191999"/>
              <a:gd name="connsiteY104" fmla="*/ 26273 h 6877477"/>
              <a:gd name="connsiteX105" fmla="*/ 3473334 w 12191999"/>
              <a:gd name="connsiteY105" fmla="*/ 0 h 6877477"/>
              <a:gd name="connsiteX106" fmla="*/ 5382281 w 12191999"/>
              <a:gd name="connsiteY106" fmla="*/ 0 h 6877477"/>
              <a:gd name="connsiteX107" fmla="*/ 5408554 w 12191999"/>
              <a:gd name="connsiteY107" fmla="*/ 26274 h 6877477"/>
              <a:gd name="connsiteX108" fmla="*/ 4427806 w 12191999"/>
              <a:gd name="connsiteY108" fmla="*/ 1007020 h 6877477"/>
              <a:gd name="connsiteX109" fmla="*/ 3447060 w 12191999"/>
              <a:gd name="connsiteY109" fmla="*/ 26274 h 6877477"/>
              <a:gd name="connsiteX110" fmla="*/ 1264801 w 12191999"/>
              <a:gd name="connsiteY110" fmla="*/ 0 h 6877477"/>
              <a:gd name="connsiteX111" fmla="*/ 3173749 w 12191999"/>
              <a:gd name="connsiteY111" fmla="*/ 0 h 6877477"/>
              <a:gd name="connsiteX112" fmla="*/ 3200023 w 12191999"/>
              <a:gd name="connsiteY112" fmla="*/ 26274 h 6877477"/>
              <a:gd name="connsiteX113" fmla="*/ 2219276 w 12191999"/>
              <a:gd name="connsiteY113" fmla="*/ 1007020 h 6877477"/>
              <a:gd name="connsiteX114" fmla="*/ 1238527 w 12191999"/>
              <a:gd name="connsiteY114" fmla="*/ 26274 h 6877477"/>
              <a:gd name="connsiteX115" fmla="*/ 0 w 12191999"/>
              <a:gd name="connsiteY115" fmla="*/ 0 h 6877477"/>
              <a:gd name="connsiteX116" fmla="*/ 965216 w 12191999"/>
              <a:gd name="connsiteY116" fmla="*/ 0 h 6877477"/>
              <a:gd name="connsiteX117" fmla="*/ 991490 w 12191999"/>
              <a:gd name="connsiteY117" fmla="*/ 26274 h 6877477"/>
              <a:gd name="connsiteX118" fmla="*/ 10744 w 12191999"/>
              <a:gd name="connsiteY118" fmla="*/ 1007021 h 6877477"/>
              <a:gd name="connsiteX119" fmla="*/ 0 w 12191999"/>
              <a:gd name="connsiteY119" fmla="*/ 996277 h 6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2191999" h="6877477">
                <a:moveTo>
                  <a:pt x="11053396" y="5847975"/>
                </a:moveTo>
                <a:lnTo>
                  <a:pt x="12034143" y="6828722"/>
                </a:lnTo>
                <a:lnTo>
                  <a:pt x="11985388" y="6877477"/>
                </a:lnTo>
                <a:lnTo>
                  <a:pt x="10121403" y="6877477"/>
                </a:lnTo>
                <a:lnTo>
                  <a:pt x="10072648" y="6828722"/>
                </a:lnTo>
                <a:close/>
                <a:moveTo>
                  <a:pt x="12182376" y="4716808"/>
                </a:moveTo>
                <a:lnTo>
                  <a:pt x="12191999" y="4726431"/>
                </a:lnTo>
                <a:lnTo>
                  <a:pt x="12191999" y="6668679"/>
                </a:lnTo>
                <a:lnTo>
                  <a:pt x="12182376" y="6678302"/>
                </a:lnTo>
                <a:lnTo>
                  <a:pt x="11201628" y="5697555"/>
                </a:lnTo>
                <a:close/>
                <a:moveTo>
                  <a:pt x="9949130" y="4716808"/>
                </a:moveTo>
                <a:lnTo>
                  <a:pt x="10929877" y="5697555"/>
                </a:lnTo>
                <a:lnTo>
                  <a:pt x="9949130" y="6678302"/>
                </a:lnTo>
                <a:lnTo>
                  <a:pt x="8968382" y="5697555"/>
                </a:lnTo>
                <a:close/>
                <a:moveTo>
                  <a:pt x="11053396" y="3580491"/>
                </a:moveTo>
                <a:lnTo>
                  <a:pt x="12034143" y="4561237"/>
                </a:lnTo>
                <a:lnTo>
                  <a:pt x="11053396" y="5541984"/>
                </a:lnTo>
                <a:lnTo>
                  <a:pt x="10072648" y="4561237"/>
                </a:lnTo>
                <a:close/>
                <a:moveTo>
                  <a:pt x="8844864" y="3580491"/>
                </a:moveTo>
                <a:lnTo>
                  <a:pt x="9825611" y="4561237"/>
                </a:lnTo>
                <a:lnTo>
                  <a:pt x="8844864" y="5541984"/>
                </a:lnTo>
                <a:lnTo>
                  <a:pt x="7864116" y="4561237"/>
                </a:lnTo>
                <a:close/>
                <a:moveTo>
                  <a:pt x="10739" y="3580491"/>
                </a:moveTo>
                <a:lnTo>
                  <a:pt x="991485" y="4561237"/>
                </a:lnTo>
                <a:lnTo>
                  <a:pt x="10739" y="5541984"/>
                </a:lnTo>
                <a:lnTo>
                  <a:pt x="0" y="5531245"/>
                </a:lnTo>
                <a:lnTo>
                  <a:pt x="0" y="3591230"/>
                </a:lnTo>
                <a:close/>
                <a:moveTo>
                  <a:pt x="1115005" y="2448297"/>
                </a:moveTo>
                <a:lnTo>
                  <a:pt x="2095752" y="3429042"/>
                </a:lnTo>
                <a:lnTo>
                  <a:pt x="1115005" y="4409788"/>
                </a:lnTo>
                <a:lnTo>
                  <a:pt x="134258" y="3429042"/>
                </a:lnTo>
                <a:close/>
                <a:moveTo>
                  <a:pt x="12182376" y="2448295"/>
                </a:moveTo>
                <a:lnTo>
                  <a:pt x="12191999" y="2457918"/>
                </a:lnTo>
                <a:lnTo>
                  <a:pt x="12191999" y="4400165"/>
                </a:lnTo>
                <a:lnTo>
                  <a:pt x="12182376" y="4409788"/>
                </a:lnTo>
                <a:lnTo>
                  <a:pt x="11201628" y="3429042"/>
                </a:lnTo>
                <a:close/>
                <a:moveTo>
                  <a:pt x="9949130" y="2448295"/>
                </a:moveTo>
                <a:lnTo>
                  <a:pt x="10929877" y="3429042"/>
                </a:lnTo>
                <a:lnTo>
                  <a:pt x="9949130" y="4409788"/>
                </a:lnTo>
                <a:lnTo>
                  <a:pt x="8968382" y="3429042"/>
                </a:lnTo>
                <a:close/>
                <a:moveTo>
                  <a:pt x="7740598" y="2448295"/>
                </a:moveTo>
                <a:lnTo>
                  <a:pt x="8721345" y="3429042"/>
                </a:lnTo>
                <a:lnTo>
                  <a:pt x="7740598" y="4409788"/>
                </a:lnTo>
                <a:lnTo>
                  <a:pt x="6759852" y="3429042"/>
                </a:lnTo>
                <a:close/>
                <a:moveTo>
                  <a:pt x="11053396" y="1313009"/>
                </a:moveTo>
                <a:lnTo>
                  <a:pt x="12034143" y="2293756"/>
                </a:lnTo>
                <a:lnTo>
                  <a:pt x="11053396" y="3274502"/>
                </a:lnTo>
                <a:lnTo>
                  <a:pt x="10072648" y="2293756"/>
                </a:lnTo>
                <a:close/>
                <a:moveTo>
                  <a:pt x="8844864" y="1313009"/>
                </a:moveTo>
                <a:lnTo>
                  <a:pt x="9825611" y="2293756"/>
                </a:lnTo>
                <a:lnTo>
                  <a:pt x="8844864" y="3274503"/>
                </a:lnTo>
                <a:lnTo>
                  <a:pt x="7864116" y="2293756"/>
                </a:lnTo>
                <a:close/>
                <a:moveTo>
                  <a:pt x="6636337" y="1313009"/>
                </a:moveTo>
                <a:lnTo>
                  <a:pt x="7617079" y="2293756"/>
                </a:lnTo>
                <a:lnTo>
                  <a:pt x="6636337" y="3274503"/>
                </a:lnTo>
                <a:lnTo>
                  <a:pt x="5655588" y="2293756"/>
                </a:lnTo>
                <a:close/>
                <a:moveTo>
                  <a:pt x="2219273" y="1313009"/>
                </a:moveTo>
                <a:lnTo>
                  <a:pt x="3200020" y="2293756"/>
                </a:lnTo>
                <a:lnTo>
                  <a:pt x="2219273" y="3274503"/>
                </a:lnTo>
                <a:lnTo>
                  <a:pt x="1238524" y="2293756"/>
                </a:lnTo>
                <a:close/>
                <a:moveTo>
                  <a:pt x="10741" y="1313009"/>
                </a:moveTo>
                <a:lnTo>
                  <a:pt x="991488" y="2293756"/>
                </a:lnTo>
                <a:lnTo>
                  <a:pt x="10741" y="3274503"/>
                </a:lnTo>
                <a:lnTo>
                  <a:pt x="0" y="3263761"/>
                </a:lnTo>
                <a:lnTo>
                  <a:pt x="0" y="1323750"/>
                </a:lnTo>
                <a:close/>
                <a:moveTo>
                  <a:pt x="7740598" y="179783"/>
                </a:moveTo>
                <a:lnTo>
                  <a:pt x="8721345" y="1160530"/>
                </a:lnTo>
                <a:lnTo>
                  <a:pt x="7740598" y="2141277"/>
                </a:lnTo>
                <a:lnTo>
                  <a:pt x="6759852" y="1160530"/>
                </a:lnTo>
                <a:close/>
                <a:moveTo>
                  <a:pt x="5532073" y="179783"/>
                </a:moveTo>
                <a:lnTo>
                  <a:pt x="6512819" y="1160530"/>
                </a:lnTo>
                <a:lnTo>
                  <a:pt x="5532073" y="2141277"/>
                </a:lnTo>
                <a:lnTo>
                  <a:pt x="4551324" y="1160530"/>
                </a:lnTo>
                <a:close/>
                <a:moveTo>
                  <a:pt x="3323540" y="179783"/>
                </a:moveTo>
                <a:lnTo>
                  <a:pt x="4304287" y="1160530"/>
                </a:lnTo>
                <a:lnTo>
                  <a:pt x="3323540" y="2141277"/>
                </a:lnTo>
                <a:lnTo>
                  <a:pt x="2342792" y="1160530"/>
                </a:lnTo>
                <a:close/>
                <a:moveTo>
                  <a:pt x="1115008" y="179783"/>
                </a:moveTo>
                <a:lnTo>
                  <a:pt x="2095755" y="1160530"/>
                </a:lnTo>
                <a:lnTo>
                  <a:pt x="1115008" y="2141277"/>
                </a:lnTo>
                <a:lnTo>
                  <a:pt x="134260" y="1160530"/>
                </a:lnTo>
                <a:close/>
                <a:moveTo>
                  <a:pt x="12182376" y="179782"/>
                </a:moveTo>
                <a:lnTo>
                  <a:pt x="12191999" y="189405"/>
                </a:lnTo>
                <a:lnTo>
                  <a:pt x="12191999" y="2131652"/>
                </a:lnTo>
                <a:lnTo>
                  <a:pt x="12182376" y="2141275"/>
                </a:lnTo>
                <a:lnTo>
                  <a:pt x="11201628" y="1160529"/>
                </a:lnTo>
                <a:close/>
                <a:moveTo>
                  <a:pt x="9949130" y="179782"/>
                </a:moveTo>
                <a:lnTo>
                  <a:pt x="10929877" y="1160530"/>
                </a:lnTo>
                <a:lnTo>
                  <a:pt x="9949130" y="2141275"/>
                </a:lnTo>
                <a:lnTo>
                  <a:pt x="8968382" y="1160530"/>
                </a:lnTo>
                <a:close/>
                <a:moveTo>
                  <a:pt x="10098921" y="0"/>
                </a:moveTo>
                <a:lnTo>
                  <a:pt x="12007870" y="0"/>
                </a:lnTo>
                <a:lnTo>
                  <a:pt x="12034143" y="26273"/>
                </a:lnTo>
                <a:lnTo>
                  <a:pt x="11053396" y="1007020"/>
                </a:lnTo>
                <a:lnTo>
                  <a:pt x="10072648" y="26273"/>
                </a:lnTo>
                <a:close/>
                <a:moveTo>
                  <a:pt x="7890389" y="0"/>
                </a:moveTo>
                <a:lnTo>
                  <a:pt x="9799338" y="0"/>
                </a:lnTo>
                <a:lnTo>
                  <a:pt x="9825611" y="26273"/>
                </a:lnTo>
                <a:lnTo>
                  <a:pt x="8844864" y="1007020"/>
                </a:lnTo>
                <a:lnTo>
                  <a:pt x="7864116" y="26273"/>
                </a:lnTo>
                <a:close/>
                <a:moveTo>
                  <a:pt x="5681864" y="0"/>
                </a:moveTo>
                <a:lnTo>
                  <a:pt x="7590806" y="0"/>
                </a:lnTo>
                <a:lnTo>
                  <a:pt x="7617079" y="26273"/>
                </a:lnTo>
                <a:lnTo>
                  <a:pt x="6636339" y="1007020"/>
                </a:lnTo>
                <a:lnTo>
                  <a:pt x="5655591" y="26273"/>
                </a:lnTo>
                <a:close/>
                <a:moveTo>
                  <a:pt x="3473334" y="0"/>
                </a:moveTo>
                <a:lnTo>
                  <a:pt x="5382281" y="0"/>
                </a:lnTo>
                <a:lnTo>
                  <a:pt x="5408554" y="26274"/>
                </a:lnTo>
                <a:lnTo>
                  <a:pt x="4427806" y="1007020"/>
                </a:lnTo>
                <a:lnTo>
                  <a:pt x="3447060" y="26274"/>
                </a:lnTo>
                <a:close/>
                <a:moveTo>
                  <a:pt x="1264801" y="0"/>
                </a:moveTo>
                <a:lnTo>
                  <a:pt x="3173749" y="0"/>
                </a:lnTo>
                <a:lnTo>
                  <a:pt x="3200023" y="26274"/>
                </a:lnTo>
                <a:lnTo>
                  <a:pt x="2219276" y="1007020"/>
                </a:lnTo>
                <a:lnTo>
                  <a:pt x="1238527" y="26274"/>
                </a:lnTo>
                <a:close/>
                <a:moveTo>
                  <a:pt x="0" y="0"/>
                </a:moveTo>
                <a:lnTo>
                  <a:pt x="965216" y="0"/>
                </a:lnTo>
                <a:lnTo>
                  <a:pt x="991490" y="26274"/>
                </a:lnTo>
                <a:lnTo>
                  <a:pt x="10744" y="1007021"/>
                </a:lnTo>
                <a:lnTo>
                  <a:pt x="0" y="9962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34E82-9DE3-4223-A15F-5A164AD987FB}"/>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9FAEA46E-E59A-4542-8B95-8481B55D1786}"/>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E7E1C366-622C-4258-9753-26AABF54CF12}"/>
              </a:ext>
            </a:extLst>
          </p:cNvPr>
          <p:cNvSpPr/>
          <p:nvPr userDrawn="1"/>
        </p:nvSpPr>
        <p:spPr>
          <a:xfrm>
            <a:off x="6842775" y="17770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E37D4E8D-7F93-45C0-8383-A68159D02D5D}"/>
              </a:ext>
            </a:extLst>
          </p:cNvPr>
          <p:cNvSpPr/>
          <p:nvPr userDrawn="1"/>
        </p:nvSpPr>
        <p:spPr>
          <a:xfrm>
            <a:off x="777225" y="17572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6">
            <a:extLst>
              <a:ext uri="{FF2B5EF4-FFF2-40B4-BE49-F238E27FC236}">
                <a16:creationId xmlns:a16="http://schemas.microsoft.com/office/drawing/2014/main" id="{07AAD900-5C8A-46EE-8F3F-276E7A823B52}"/>
              </a:ext>
            </a:extLst>
          </p:cNvPr>
          <p:cNvSpPr>
            <a:spLocks noGrp="1"/>
          </p:cNvSpPr>
          <p:nvPr>
            <p:ph type="pic" sz="quarter" idx="11" hasCustomPrompt="1"/>
          </p:nvPr>
        </p:nvSpPr>
        <p:spPr>
          <a:xfrm>
            <a:off x="995958"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5" name="그림 개체 틀 6">
            <a:extLst>
              <a:ext uri="{FF2B5EF4-FFF2-40B4-BE49-F238E27FC236}">
                <a16:creationId xmlns:a16="http://schemas.microsoft.com/office/drawing/2014/main" id="{3D697A47-3CD1-4E96-9516-FDE670F56315}"/>
              </a:ext>
            </a:extLst>
          </p:cNvPr>
          <p:cNvSpPr>
            <a:spLocks noGrp="1"/>
          </p:cNvSpPr>
          <p:nvPr>
            <p:ph type="pic" sz="quarter" idx="12" hasCustomPrompt="1"/>
          </p:nvPr>
        </p:nvSpPr>
        <p:spPr>
          <a:xfrm>
            <a:off x="6624043"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Text Placeholder 9">
            <a:extLst>
              <a:ext uri="{FF2B5EF4-FFF2-40B4-BE49-F238E27FC236}">
                <a16:creationId xmlns:a16="http://schemas.microsoft.com/office/drawing/2014/main" id="{0E0CAB57-9982-4553-B1D9-4D6CC85D7EE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86F4C07-E00D-48E6-B67E-3E0D413CD695}"/>
              </a:ext>
            </a:extLst>
          </p:cNvPr>
          <p:cNvSpPr txBox="1"/>
          <p:nvPr/>
        </p:nvSpPr>
        <p:spPr>
          <a:xfrm>
            <a:off x="7856551" y="3735679"/>
            <a:ext cx="4519618"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Information  system</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145329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Information system </a:t>
            </a:r>
            <a:r>
              <a:rPr lang="en-US" dirty="0">
                <a:solidFill>
                  <a:schemeClr val="tx2">
                    <a:lumMod val="60000"/>
                    <a:lumOff val="40000"/>
                  </a:schemeClr>
                </a:solidFill>
              </a:rPr>
              <a:t>components</a:t>
            </a:r>
          </a:p>
        </p:txBody>
      </p:sp>
      <p:sp>
        <p:nvSpPr>
          <p:cNvPr id="3" name="Rectangle: Rounded Corners 2">
            <a:extLst>
              <a:ext uri="{FF2B5EF4-FFF2-40B4-BE49-F238E27FC236}">
                <a16:creationId xmlns:a16="http://schemas.microsoft.com/office/drawing/2014/main" id="{648138EE-5ABF-4C84-8CF8-214D79241782}"/>
              </a:ext>
            </a:extLst>
          </p:cNvPr>
          <p:cNvSpPr/>
          <p:nvPr/>
        </p:nvSpPr>
        <p:spPr>
          <a:xfrm>
            <a:off x="1126156" y="1996796"/>
            <a:ext cx="1787800" cy="1787800"/>
          </a:xfrm>
          <a:prstGeom prst="roundRect">
            <a:avLst>
              <a:gd name="adj" fmla="val 6167"/>
            </a:avLst>
          </a:prstGeom>
          <a:solidFill>
            <a:schemeClr val="bg1"/>
          </a:solid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0269E4F-827D-4B7E-8079-4AEDD75F6DE8}"/>
              </a:ext>
            </a:extLst>
          </p:cNvPr>
          <p:cNvSpPr/>
          <p:nvPr/>
        </p:nvSpPr>
        <p:spPr>
          <a:xfrm>
            <a:off x="3134520" y="1996796"/>
            <a:ext cx="1787800" cy="1787800"/>
          </a:xfrm>
          <a:prstGeom prst="roundRect">
            <a:avLst>
              <a:gd name="adj" fmla="val 6167"/>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0D7EE22-D245-49BB-9CA1-5E4C11599645}"/>
              </a:ext>
            </a:extLst>
          </p:cNvPr>
          <p:cNvSpPr/>
          <p:nvPr/>
        </p:nvSpPr>
        <p:spPr>
          <a:xfrm>
            <a:off x="3113818" y="3988555"/>
            <a:ext cx="1787800" cy="1787800"/>
          </a:xfrm>
          <a:prstGeom prst="roundRect">
            <a:avLst>
              <a:gd name="adj" fmla="val 6167"/>
            </a:avLst>
          </a:prstGeom>
          <a:solidFill>
            <a:schemeClr val="bg1"/>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3">
            <a:extLst>
              <a:ext uri="{FF2B5EF4-FFF2-40B4-BE49-F238E27FC236}">
                <a16:creationId xmlns:a16="http://schemas.microsoft.com/office/drawing/2014/main" id="{E2A5BE4C-0413-4E8C-B0C5-4B761F90C260}"/>
              </a:ext>
            </a:extLst>
          </p:cNvPr>
          <p:cNvSpPr/>
          <p:nvPr/>
        </p:nvSpPr>
        <p:spPr>
          <a:xfrm>
            <a:off x="5795518" y="1961854"/>
            <a:ext cx="400199" cy="5131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nvGrpSpPr>
          <p:cNvPr id="12" name="Group 11">
            <a:extLst>
              <a:ext uri="{FF2B5EF4-FFF2-40B4-BE49-F238E27FC236}">
                <a16:creationId xmlns:a16="http://schemas.microsoft.com/office/drawing/2014/main" id="{737C5408-D68F-4A29-9D16-00DF6E4EED9E}"/>
              </a:ext>
            </a:extLst>
          </p:cNvPr>
          <p:cNvGrpSpPr/>
          <p:nvPr/>
        </p:nvGrpSpPr>
        <p:grpSpPr>
          <a:xfrm>
            <a:off x="6624848" y="1967993"/>
            <a:ext cx="4928977" cy="483713"/>
            <a:chOff x="3779912" y="1717580"/>
            <a:chExt cx="4896545" cy="483713"/>
          </a:xfrm>
        </p:grpSpPr>
        <p:sp>
          <p:nvSpPr>
            <p:cNvPr id="13" name="TextBox 12">
              <a:extLst>
                <a:ext uri="{FF2B5EF4-FFF2-40B4-BE49-F238E27FC236}">
                  <a16:creationId xmlns:a16="http://schemas.microsoft.com/office/drawing/2014/main" id="{86E3BCF5-AE6F-4184-91FE-B4928E447A7F}"/>
                </a:ext>
              </a:extLst>
            </p:cNvPr>
            <p:cNvSpPr txBox="1"/>
            <p:nvPr/>
          </p:nvSpPr>
          <p:spPr>
            <a:xfrm>
              <a:off x="3779913" y="1924294"/>
              <a:ext cx="4896544" cy="276999"/>
            </a:xfrm>
            <a:prstGeom prst="rect">
              <a:avLst/>
            </a:prstGeom>
            <a:noFill/>
          </p:spPr>
          <p:txBody>
            <a:bodyPr wrap="square" rtlCol="0">
              <a:spAutoFit/>
            </a:bodyPr>
            <a:lstStyle/>
            <a:p>
              <a:r>
                <a:rPr lang="en-US" altLang="ko-KR" sz="1200" dirty="0">
                  <a:solidFill>
                    <a:schemeClr val="tx1">
                      <a:lumMod val="75000"/>
                      <a:lumOff val="25000"/>
                    </a:schemeClr>
                  </a:solidFill>
                </a:rPr>
                <a:t>In information system, input is the activity of capturing raw data.</a:t>
              </a:r>
              <a:endParaRPr lang="ko-KR" altLang="en-US"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id="{0439D08F-B2CA-4EE9-A26F-B57756733313}"/>
                </a:ext>
              </a:extLst>
            </p:cNvPr>
            <p:cNvSpPr txBox="1"/>
            <p:nvPr/>
          </p:nvSpPr>
          <p:spPr>
            <a:xfrm>
              <a:off x="3779912" y="1717580"/>
              <a:ext cx="4896544" cy="276999"/>
            </a:xfrm>
            <a:prstGeom prst="rect">
              <a:avLst/>
            </a:prstGeom>
            <a:noFill/>
          </p:spPr>
          <p:txBody>
            <a:bodyPr wrap="square" rtlCol="0">
              <a:spAutoFit/>
            </a:bodyPr>
            <a:lstStyle/>
            <a:p>
              <a:r>
                <a:rPr lang="en-US" altLang="ko-KR" sz="1200" b="1" dirty="0">
                  <a:solidFill>
                    <a:schemeClr val="tx1">
                      <a:lumMod val="75000"/>
                      <a:lumOff val="25000"/>
                    </a:schemeClr>
                  </a:solidFill>
                </a:rPr>
                <a:t>Input</a:t>
              </a:r>
              <a:endParaRPr lang="ko-KR" altLang="en-US" sz="1200" b="1" dirty="0">
                <a:solidFill>
                  <a:schemeClr val="tx1">
                    <a:lumMod val="75000"/>
                    <a:lumOff val="25000"/>
                  </a:schemeClr>
                </a:solidFill>
              </a:endParaRPr>
            </a:p>
          </p:txBody>
        </p:sp>
      </p:grpSp>
      <p:sp>
        <p:nvSpPr>
          <p:cNvPr id="15" name="Chevron 21">
            <a:extLst>
              <a:ext uri="{FF2B5EF4-FFF2-40B4-BE49-F238E27FC236}">
                <a16:creationId xmlns:a16="http://schemas.microsoft.com/office/drawing/2014/main" id="{BD1FEB42-3168-40FC-BFEB-07AB903B7AC8}"/>
              </a:ext>
            </a:extLst>
          </p:cNvPr>
          <p:cNvSpPr/>
          <p:nvPr/>
        </p:nvSpPr>
        <p:spPr>
          <a:xfrm>
            <a:off x="5795518" y="3057833"/>
            <a:ext cx="400199" cy="51315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nvGrpSpPr>
          <p:cNvPr id="16" name="Group 15">
            <a:extLst>
              <a:ext uri="{FF2B5EF4-FFF2-40B4-BE49-F238E27FC236}">
                <a16:creationId xmlns:a16="http://schemas.microsoft.com/office/drawing/2014/main" id="{A5E67DD6-FD48-4A15-A5B8-F08E7A0F5AAA}"/>
              </a:ext>
            </a:extLst>
          </p:cNvPr>
          <p:cNvGrpSpPr/>
          <p:nvPr/>
        </p:nvGrpSpPr>
        <p:grpSpPr>
          <a:xfrm>
            <a:off x="6624848" y="2994326"/>
            <a:ext cx="4928977" cy="668379"/>
            <a:chOff x="3779912" y="1717580"/>
            <a:chExt cx="4896545" cy="668379"/>
          </a:xfrm>
        </p:grpSpPr>
        <p:sp>
          <p:nvSpPr>
            <p:cNvPr id="17" name="TextBox 16">
              <a:extLst>
                <a:ext uri="{FF2B5EF4-FFF2-40B4-BE49-F238E27FC236}">
                  <a16:creationId xmlns:a16="http://schemas.microsoft.com/office/drawing/2014/main" id="{5550399B-4F1A-42B8-8A5C-39C33D96B40C}"/>
                </a:ext>
              </a:extLst>
            </p:cNvPr>
            <p:cNvSpPr txBox="1"/>
            <p:nvPr/>
          </p:nvSpPr>
          <p:spPr>
            <a:xfrm>
              <a:off x="3779913" y="1924294"/>
              <a:ext cx="4896544" cy="461665"/>
            </a:xfrm>
            <a:prstGeom prst="rect">
              <a:avLst/>
            </a:prstGeom>
            <a:noFill/>
          </p:spPr>
          <p:txBody>
            <a:bodyPr wrap="square" rtlCol="0">
              <a:spAutoFit/>
            </a:bodyPr>
            <a:lstStyle/>
            <a:p>
              <a:r>
                <a:rPr lang="en-US" altLang="ko-KR" sz="1200" dirty="0">
                  <a:solidFill>
                    <a:schemeClr val="tx1">
                      <a:lumMod val="75000"/>
                      <a:lumOff val="25000"/>
                    </a:schemeClr>
                  </a:solidFill>
                </a:rPr>
                <a:t>Involves producing useful information, usually in the form of documents and reports.</a:t>
              </a:r>
              <a:endParaRPr lang="ko-KR" altLang="en-US" sz="1200" dirty="0">
                <a:solidFill>
                  <a:schemeClr val="tx1">
                    <a:lumMod val="75000"/>
                    <a:lumOff val="25000"/>
                  </a:schemeClr>
                </a:solidFill>
              </a:endParaRPr>
            </a:p>
          </p:txBody>
        </p:sp>
        <p:sp>
          <p:nvSpPr>
            <p:cNvPr id="18" name="TextBox 17">
              <a:extLst>
                <a:ext uri="{FF2B5EF4-FFF2-40B4-BE49-F238E27FC236}">
                  <a16:creationId xmlns:a16="http://schemas.microsoft.com/office/drawing/2014/main" id="{DB1F72BA-E389-47A8-8A7F-04A417EF3961}"/>
                </a:ext>
              </a:extLst>
            </p:cNvPr>
            <p:cNvSpPr txBox="1"/>
            <p:nvPr/>
          </p:nvSpPr>
          <p:spPr>
            <a:xfrm>
              <a:off x="3779912" y="1717580"/>
              <a:ext cx="4896544" cy="276999"/>
            </a:xfrm>
            <a:prstGeom prst="rect">
              <a:avLst/>
            </a:prstGeom>
            <a:noFill/>
          </p:spPr>
          <p:txBody>
            <a:bodyPr wrap="square" rtlCol="0">
              <a:spAutoFit/>
            </a:bodyPr>
            <a:lstStyle/>
            <a:p>
              <a:r>
                <a:rPr lang="en-US" altLang="ko-KR" sz="1200" b="1" dirty="0">
                  <a:solidFill>
                    <a:schemeClr val="tx1">
                      <a:lumMod val="75000"/>
                      <a:lumOff val="25000"/>
                    </a:schemeClr>
                  </a:solidFill>
                </a:rPr>
                <a:t>Output</a:t>
              </a:r>
              <a:endParaRPr lang="ko-KR" altLang="en-US" sz="1200" b="1" dirty="0">
                <a:solidFill>
                  <a:schemeClr val="tx1">
                    <a:lumMod val="75000"/>
                    <a:lumOff val="25000"/>
                  </a:schemeClr>
                </a:solidFill>
              </a:endParaRPr>
            </a:p>
          </p:txBody>
        </p:sp>
      </p:grpSp>
      <p:sp>
        <p:nvSpPr>
          <p:cNvPr id="19" name="Chevron 29">
            <a:extLst>
              <a:ext uri="{FF2B5EF4-FFF2-40B4-BE49-F238E27FC236}">
                <a16:creationId xmlns:a16="http://schemas.microsoft.com/office/drawing/2014/main" id="{FCC622AD-9ECF-430A-9BF4-07D28C775801}"/>
              </a:ext>
            </a:extLst>
          </p:cNvPr>
          <p:cNvSpPr/>
          <p:nvPr/>
        </p:nvSpPr>
        <p:spPr>
          <a:xfrm>
            <a:off x="5795518" y="4177086"/>
            <a:ext cx="400199" cy="513159"/>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nvGrpSpPr>
          <p:cNvPr id="20" name="Group 19">
            <a:extLst>
              <a:ext uri="{FF2B5EF4-FFF2-40B4-BE49-F238E27FC236}">
                <a16:creationId xmlns:a16="http://schemas.microsoft.com/office/drawing/2014/main" id="{7D80BBC6-3A64-4FD4-80B8-9708E931B059}"/>
              </a:ext>
            </a:extLst>
          </p:cNvPr>
          <p:cNvGrpSpPr/>
          <p:nvPr/>
        </p:nvGrpSpPr>
        <p:grpSpPr>
          <a:xfrm>
            <a:off x="6624848" y="4113579"/>
            <a:ext cx="4928977" cy="668379"/>
            <a:chOff x="3779912" y="1717580"/>
            <a:chExt cx="4896545" cy="668379"/>
          </a:xfrm>
        </p:grpSpPr>
        <p:sp>
          <p:nvSpPr>
            <p:cNvPr id="21" name="TextBox 20">
              <a:extLst>
                <a:ext uri="{FF2B5EF4-FFF2-40B4-BE49-F238E27FC236}">
                  <a16:creationId xmlns:a16="http://schemas.microsoft.com/office/drawing/2014/main" id="{320289EC-AA46-46C5-96D8-83E4B9C57B0F}"/>
                </a:ext>
              </a:extLst>
            </p:cNvPr>
            <p:cNvSpPr txBox="1"/>
            <p:nvPr/>
          </p:nvSpPr>
          <p:spPr>
            <a:xfrm>
              <a:off x="3779913" y="1924294"/>
              <a:ext cx="4896544" cy="461665"/>
            </a:xfrm>
            <a:prstGeom prst="rect">
              <a:avLst/>
            </a:prstGeom>
            <a:noFill/>
          </p:spPr>
          <p:txBody>
            <a:bodyPr wrap="square" rtlCol="0">
              <a:spAutoFit/>
            </a:bodyPr>
            <a:lstStyle/>
            <a:p>
              <a:r>
                <a:rPr lang="en-US" altLang="ko-KR" sz="1200" dirty="0">
                  <a:solidFill>
                    <a:schemeClr val="tx1">
                      <a:lumMod val="75000"/>
                      <a:lumOff val="25000"/>
                    </a:schemeClr>
                  </a:solidFill>
                </a:rPr>
                <a:t>In information system, processing means converting or transforming data into useful outputs.</a:t>
              </a:r>
              <a:endParaRPr lang="ko-KR" altLang="en-US" sz="1200" dirty="0">
                <a:solidFill>
                  <a:schemeClr val="tx1">
                    <a:lumMod val="75000"/>
                    <a:lumOff val="25000"/>
                  </a:schemeClr>
                </a:solidFill>
              </a:endParaRPr>
            </a:p>
          </p:txBody>
        </p:sp>
        <p:sp>
          <p:nvSpPr>
            <p:cNvPr id="22" name="TextBox 21">
              <a:extLst>
                <a:ext uri="{FF2B5EF4-FFF2-40B4-BE49-F238E27FC236}">
                  <a16:creationId xmlns:a16="http://schemas.microsoft.com/office/drawing/2014/main" id="{FE5E09C4-C781-41AE-A6F7-9AF74BC5EA71}"/>
                </a:ext>
              </a:extLst>
            </p:cNvPr>
            <p:cNvSpPr txBox="1"/>
            <p:nvPr/>
          </p:nvSpPr>
          <p:spPr>
            <a:xfrm>
              <a:off x="3779912" y="1717580"/>
              <a:ext cx="4896544" cy="276999"/>
            </a:xfrm>
            <a:prstGeom prst="rect">
              <a:avLst/>
            </a:prstGeom>
            <a:noFill/>
          </p:spPr>
          <p:txBody>
            <a:bodyPr wrap="square" rtlCol="0">
              <a:spAutoFit/>
            </a:bodyPr>
            <a:lstStyle/>
            <a:p>
              <a:r>
                <a:rPr lang="en-US" altLang="ko-KR" sz="1200" b="1" dirty="0">
                  <a:solidFill>
                    <a:schemeClr val="tx1">
                      <a:lumMod val="75000"/>
                      <a:lumOff val="25000"/>
                    </a:schemeClr>
                  </a:solidFill>
                </a:rPr>
                <a:t>Processing</a:t>
              </a:r>
              <a:endParaRPr lang="ko-KR" altLang="en-US" sz="1200" b="1" dirty="0">
                <a:solidFill>
                  <a:schemeClr val="tx1">
                    <a:lumMod val="75000"/>
                    <a:lumOff val="25000"/>
                  </a:schemeClr>
                </a:solidFill>
              </a:endParaRPr>
            </a:p>
          </p:txBody>
        </p:sp>
      </p:grpSp>
      <p:sp>
        <p:nvSpPr>
          <p:cNvPr id="23" name="Chevron 37">
            <a:extLst>
              <a:ext uri="{FF2B5EF4-FFF2-40B4-BE49-F238E27FC236}">
                <a16:creationId xmlns:a16="http://schemas.microsoft.com/office/drawing/2014/main" id="{0B6B9429-1037-4650-8C18-DAD715733886}"/>
              </a:ext>
            </a:extLst>
          </p:cNvPr>
          <p:cNvSpPr/>
          <p:nvPr/>
        </p:nvSpPr>
        <p:spPr>
          <a:xfrm>
            <a:off x="5795518" y="5319612"/>
            <a:ext cx="400199" cy="51315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nvGrpSpPr>
          <p:cNvPr id="24" name="Group 23">
            <a:extLst>
              <a:ext uri="{FF2B5EF4-FFF2-40B4-BE49-F238E27FC236}">
                <a16:creationId xmlns:a16="http://schemas.microsoft.com/office/drawing/2014/main" id="{39D5E629-7F39-4E25-ADCE-324096EBE215}"/>
              </a:ext>
            </a:extLst>
          </p:cNvPr>
          <p:cNvGrpSpPr/>
          <p:nvPr/>
        </p:nvGrpSpPr>
        <p:grpSpPr>
          <a:xfrm>
            <a:off x="6624848" y="5242001"/>
            <a:ext cx="4928977" cy="668379"/>
            <a:chOff x="3779912" y="1717580"/>
            <a:chExt cx="4896545" cy="668379"/>
          </a:xfrm>
        </p:grpSpPr>
        <p:sp>
          <p:nvSpPr>
            <p:cNvPr id="25" name="TextBox 24">
              <a:extLst>
                <a:ext uri="{FF2B5EF4-FFF2-40B4-BE49-F238E27FC236}">
                  <a16:creationId xmlns:a16="http://schemas.microsoft.com/office/drawing/2014/main" id="{7A295F4A-5572-4F4E-8624-7D89AE4F6DB9}"/>
                </a:ext>
              </a:extLst>
            </p:cNvPr>
            <p:cNvSpPr txBox="1"/>
            <p:nvPr/>
          </p:nvSpPr>
          <p:spPr>
            <a:xfrm>
              <a:off x="3779913" y="1924294"/>
              <a:ext cx="4896544" cy="461665"/>
            </a:xfrm>
            <a:prstGeom prst="rect">
              <a:avLst/>
            </a:prstGeom>
            <a:noFill/>
          </p:spPr>
          <p:txBody>
            <a:bodyPr wrap="square" rtlCol="0">
              <a:spAutoFit/>
            </a:bodyPr>
            <a:lstStyle/>
            <a:p>
              <a:r>
                <a:rPr lang="en-US" altLang="ko-KR" sz="1200" dirty="0">
                  <a:solidFill>
                    <a:schemeClr val="tx1">
                      <a:lumMod val="75000"/>
                      <a:lumOff val="25000"/>
                    </a:schemeClr>
                  </a:solidFill>
                </a:rPr>
                <a:t>Information form the system that is used to make changes to input or processing activities.</a:t>
              </a:r>
              <a:endParaRPr lang="ko-KR" altLang="en-US" sz="1200" dirty="0">
                <a:solidFill>
                  <a:schemeClr val="tx1">
                    <a:lumMod val="75000"/>
                    <a:lumOff val="25000"/>
                  </a:schemeClr>
                </a:solidFill>
              </a:endParaRPr>
            </a:p>
          </p:txBody>
        </p:sp>
        <p:sp>
          <p:nvSpPr>
            <p:cNvPr id="26" name="TextBox 25">
              <a:extLst>
                <a:ext uri="{FF2B5EF4-FFF2-40B4-BE49-F238E27FC236}">
                  <a16:creationId xmlns:a16="http://schemas.microsoft.com/office/drawing/2014/main" id="{FCABEC3F-CE52-4A7B-90E7-37CC5A6F8C39}"/>
                </a:ext>
              </a:extLst>
            </p:cNvPr>
            <p:cNvSpPr txBox="1"/>
            <p:nvPr/>
          </p:nvSpPr>
          <p:spPr>
            <a:xfrm>
              <a:off x="3779912" y="1717580"/>
              <a:ext cx="4896544" cy="276999"/>
            </a:xfrm>
            <a:prstGeom prst="rect">
              <a:avLst/>
            </a:prstGeom>
            <a:noFill/>
          </p:spPr>
          <p:txBody>
            <a:bodyPr wrap="square" rtlCol="0">
              <a:spAutoFit/>
            </a:bodyPr>
            <a:lstStyle/>
            <a:p>
              <a:r>
                <a:rPr lang="en-US" altLang="ko-KR" sz="1200" b="1" dirty="0">
                  <a:solidFill>
                    <a:schemeClr val="tx1">
                      <a:lumMod val="75000"/>
                      <a:lumOff val="25000"/>
                    </a:schemeClr>
                  </a:solidFill>
                </a:rPr>
                <a:t>Feedback</a:t>
              </a:r>
              <a:endParaRPr lang="ko-KR" altLang="en-US" sz="1200" b="1" dirty="0">
                <a:solidFill>
                  <a:schemeClr val="tx1">
                    <a:lumMod val="75000"/>
                    <a:lumOff val="25000"/>
                  </a:schemeClr>
                </a:solidFill>
              </a:endParaRPr>
            </a:p>
          </p:txBody>
        </p:sp>
      </p:grpSp>
      <p:sp>
        <p:nvSpPr>
          <p:cNvPr id="27" name="TextBox 26">
            <a:extLst>
              <a:ext uri="{FF2B5EF4-FFF2-40B4-BE49-F238E27FC236}">
                <a16:creationId xmlns:a16="http://schemas.microsoft.com/office/drawing/2014/main" id="{6CB1A0D9-01B1-4F41-8500-CBD0BB0419A3}"/>
              </a:ext>
            </a:extLst>
          </p:cNvPr>
          <p:cNvSpPr txBox="1"/>
          <p:nvPr/>
        </p:nvSpPr>
        <p:spPr>
          <a:xfrm>
            <a:off x="3343087" y="2640383"/>
            <a:ext cx="1370664" cy="523220"/>
          </a:xfrm>
          <a:prstGeom prst="rect">
            <a:avLst/>
          </a:prstGeom>
          <a:noFill/>
        </p:spPr>
        <p:txBody>
          <a:bodyPr wrap="square" rtlCol="0">
            <a:spAutoFit/>
          </a:bodyPr>
          <a:lstStyle/>
          <a:p>
            <a:pPr algn="ctr"/>
            <a:r>
              <a:rPr lang="en-US" altLang="ko-KR" sz="2800" dirty="0">
                <a:solidFill>
                  <a:schemeClr val="bg1"/>
                </a:solidFill>
                <a:cs typeface="Arial" pitchFamily="34" charset="0"/>
              </a:rPr>
              <a:t>Output</a:t>
            </a:r>
            <a:endParaRPr lang="ko-KR" altLang="en-US" sz="2800" dirty="0">
              <a:solidFill>
                <a:schemeClr val="bg1"/>
              </a:solidFill>
              <a:cs typeface="Arial" pitchFamily="34" charset="0"/>
            </a:endParaRPr>
          </a:p>
        </p:txBody>
      </p:sp>
      <p:sp>
        <p:nvSpPr>
          <p:cNvPr id="28" name="TextBox 27">
            <a:extLst>
              <a:ext uri="{FF2B5EF4-FFF2-40B4-BE49-F238E27FC236}">
                <a16:creationId xmlns:a16="http://schemas.microsoft.com/office/drawing/2014/main" id="{F8F896E6-2E9D-4408-B698-043A60C698C5}"/>
              </a:ext>
            </a:extLst>
          </p:cNvPr>
          <p:cNvSpPr txBox="1"/>
          <p:nvPr/>
        </p:nvSpPr>
        <p:spPr>
          <a:xfrm>
            <a:off x="1339212" y="2609605"/>
            <a:ext cx="1370664" cy="523220"/>
          </a:xfrm>
          <a:prstGeom prst="rect">
            <a:avLst/>
          </a:prstGeom>
          <a:noFill/>
        </p:spPr>
        <p:txBody>
          <a:bodyPr wrap="square" rtlCol="0">
            <a:spAutoFit/>
          </a:bodyPr>
          <a:lstStyle/>
          <a:p>
            <a:pPr algn="ctr"/>
            <a:r>
              <a:rPr lang="en-US" altLang="ko-KR" sz="2800" dirty="0">
                <a:solidFill>
                  <a:schemeClr val="accent2"/>
                </a:solidFill>
                <a:cs typeface="Arial" pitchFamily="34" charset="0"/>
              </a:rPr>
              <a:t>Input</a:t>
            </a:r>
            <a:endParaRPr lang="ko-KR" altLang="en-US" sz="2800" dirty="0">
              <a:solidFill>
                <a:schemeClr val="accent2"/>
              </a:solidFill>
              <a:cs typeface="Arial" pitchFamily="34" charset="0"/>
            </a:endParaRPr>
          </a:p>
        </p:txBody>
      </p:sp>
      <p:sp>
        <p:nvSpPr>
          <p:cNvPr id="30" name="TextBox 29">
            <a:extLst>
              <a:ext uri="{FF2B5EF4-FFF2-40B4-BE49-F238E27FC236}">
                <a16:creationId xmlns:a16="http://schemas.microsoft.com/office/drawing/2014/main" id="{EC6D1B15-7E04-4404-BF39-398CB2087E02}"/>
              </a:ext>
            </a:extLst>
          </p:cNvPr>
          <p:cNvSpPr txBox="1"/>
          <p:nvPr/>
        </p:nvSpPr>
        <p:spPr>
          <a:xfrm>
            <a:off x="3146103" y="4576860"/>
            <a:ext cx="1787800" cy="523220"/>
          </a:xfrm>
          <a:prstGeom prst="rect">
            <a:avLst/>
          </a:prstGeom>
          <a:noFill/>
        </p:spPr>
        <p:txBody>
          <a:bodyPr wrap="square" rtlCol="0">
            <a:spAutoFit/>
          </a:bodyPr>
          <a:lstStyle/>
          <a:p>
            <a:pPr algn="ctr"/>
            <a:r>
              <a:rPr lang="en-US" altLang="ko-KR" sz="2800" dirty="0">
                <a:solidFill>
                  <a:schemeClr val="accent4"/>
                </a:solidFill>
                <a:cs typeface="Arial" pitchFamily="34" charset="0"/>
              </a:rPr>
              <a:t>Feedback</a:t>
            </a:r>
            <a:endParaRPr lang="ko-KR" altLang="en-US" sz="2800" dirty="0">
              <a:solidFill>
                <a:schemeClr val="accent4"/>
              </a:solidFill>
              <a:cs typeface="Arial" pitchFamily="34" charset="0"/>
            </a:endParaRPr>
          </a:p>
        </p:txBody>
      </p:sp>
      <p:sp>
        <p:nvSpPr>
          <p:cNvPr id="31" name="Rectangle: Rounded Corners 30">
            <a:extLst>
              <a:ext uri="{FF2B5EF4-FFF2-40B4-BE49-F238E27FC236}">
                <a16:creationId xmlns:a16="http://schemas.microsoft.com/office/drawing/2014/main" id="{04DA3203-5B6B-F887-48A4-FFFECE81F766}"/>
              </a:ext>
            </a:extLst>
          </p:cNvPr>
          <p:cNvSpPr/>
          <p:nvPr/>
        </p:nvSpPr>
        <p:spPr>
          <a:xfrm>
            <a:off x="1126156" y="3988555"/>
            <a:ext cx="1787800" cy="1787800"/>
          </a:xfrm>
          <a:prstGeom prst="roundRect">
            <a:avLst>
              <a:gd name="adj" fmla="val 6167"/>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5DD64DE-B0E6-AC03-383E-958ECFAA6890}"/>
              </a:ext>
            </a:extLst>
          </p:cNvPr>
          <p:cNvSpPr txBox="1"/>
          <p:nvPr/>
        </p:nvSpPr>
        <p:spPr>
          <a:xfrm>
            <a:off x="724843" y="4607637"/>
            <a:ext cx="2590426" cy="461665"/>
          </a:xfrm>
          <a:prstGeom prst="rect">
            <a:avLst/>
          </a:prstGeom>
          <a:noFill/>
        </p:spPr>
        <p:txBody>
          <a:bodyPr wrap="square" rtlCol="0">
            <a:spAutoFit/>
          </a:bodyPr>
          <a:lstStyle/>
          <a:p>
            <a:pPr algn="ctr"/>
            <a:r>
              <a:rPr lang="en-US" altLang="ko-KR" sz="2400" dirty="0">
                <a:solidFill>
                  <a:schemeClr val="bg1"/>
                </a:solidFill>
                <a:cs typeface="Arial" pitchFamily="34" charset="0"/>
              </a:rPr>
              <a:t>Processing</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1557309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Information system types</a:t>
            </a:r>
          </a:p>
        </p:txBody>
      </p:sp>
      <p:grpSp>
        <p:nvGrpSpPr>
          <p:cNvPr id="3" name="Group 2">
            <a:extLst>
              <a:ext uri="{FF2B5EF4-FFF2-40B4-BE49-F238E27FC236}">
                <a16:creationId xmlns:a16="http://schemas.microsoft.com/office/drawing/2014/main" id="{9BDB9BC5-7418-478F-968F-6A2806520597}"/>
              </a:ext>
            </a:extLst>
          </p:cNvPr>
          <p:cNvGrpSpPr/>
          <p:nvPr/>
        </p:nvGrpSpPr>
        <p:grpSpPr>
          <a:xfrm>
            <a:off x="6091073" y="2057254"/>
            <a:ext cx="6104901" cy="3704733"/>
            <a:chOff x="4567071" y="1844824"/>
            <a:chExt cx="6113041" cy="3704733"/>
          </a:xfrm>
        </p:grpSpPr>
        <p:sp>
          <p:nvSpPr>
            <p:cNvPr id="4" name="Rectangle 4">
              <a:extLst>
                <a:ext uri="{FF2B5EF4-FFF2-40B4-BE49-F238E27FC236}">
                  <a16:creationId xmlns:a16="http://schemas.microsoft.com/office/drawing/2014/main" id="{F31A739B-7A0A-431E-BF75-7A163A4E22AE}"/>
                </a:ext>
              </a:extLst>
            </p:cNvPr>
            <p:cNvSpPr/>
            <p:nvPr/>
          </p:nvSpPr>
          <p:spPr>
            <a:xfrm>
              <a:off x="4580881" y="3930857"/>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 name="connsiteX0" fmla="*/ 0 w 1676901"/>
                <a:gd name="connsiteY0" fmla="*/ 0 h 1592067"/>
                <a:gd name="connsiteX1" fmla="*/ 1676901 w 1676901"/>
                <a:gd name="connsiteY1" fmla="*/ 745725 h 1592067"/>
                <a:gd name="connsiteX2" fmla="*/ 1659133 w 1676901"/>
                <a:gd name="connsiteY2" fmla="*/ 1592067 h 1592067"/>
                <a:gd name="connsiteX3" fmla="*/ 0 w 1676901"/>
                <a:gd name="connsiteY3" fmla="*/ 100620 h 1592067"/>
                <a:gd name="connsiteX4" fmla="*/ 0 w 1676901"/>
                <a:gd name="connsiteY4" fmla="*/ 0 h 1592067"/>
                <a:gd name="connsiteX0" fmla="*/ 0 w 1676901"/>
                <a:gd name="connsiteY0" fmla="*/ 0 h 1592067"/>
                <a:gd name="connsiteX1" fmla="*/ 1676901 w 1676901"/>
                <a:gd name="connsiteY1" fmla="*/ 745725 h 1592067"/>
                <a:gd name="connsiteX2" fmla="*/ 1668023 w 1676901"/>
                <a:gd name="connsiteY2" fmla="*/ 1592067 h 1592067"/>
                <a:gd name="connsiteX3" fmla="*/ 0 w 1676901"/>
                <a:gd name="connsiteY3" fmla="*/ 100620 h 1592067"/>
                <a:gd name="connsiteX4" fmla="*/ 0 w 1676901"/>
                <a:gd name="connsiteY4" fmla="*/ 0 h 1592067"/>
                <a:gd name="connsiteX0" fmla="*/ 0 w 1676901"/>
                <a:gd name="connsiteY0" fmla="*/ 0 h 1600945"/>
                <a:gd name="connsiteX1" fmla="*/ 1676901 w 1676901"/>
                <a:gd name="connsiteY1" fmla="*/ 745725 h 1600945"/>
                <a:gd name="connsiteX2" fmla="*/ 1668023 w 1676901"/>
                <a:gd name="connsiteY2" fmla="*/ 1600945 h 1600945"/>
                <a:gd name="connsiteX3" fmla="*/ 0 w 1676901"/>
                <a:gd name="connsiteY3" fmla="*/ 100620 h 1600945"/>
                <a:gd name="connsiteX4" fmla="*/ 0 w 1676901"/>
                <a:gd name="connsiteY4" fmla="*/ 0 h 1600945"/>
                <a:gd name="connsiteX0" fmla="*/ 0 w 1676901"/>
                <a:gd name="connsiteY0" fmla="*/ 0 h 1618700"/>
                <a:gd name="connsiteX1" fmla="*/ 1676901 w 1676901"/>
                <a:gd name="connsiteY1" fmla="*/ 745725 h 1618700"/>
                <a:gd name="connsiteX2" fmla="*/ 1668023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3" y="1333627"/>
                    <a:pt x="1668023" y="1618700"/>
                  </a:cubicBezTo>
                  <a:lnTo>
                    <a:pt x="0" y="100620"/>
                  </a:lnTo>
                  <a:lnTo>
                    <a:pt x="0" y="0"/>
                  </a:lnTo>
                  <a:close/>
                </a:path>
              </a:pathLst>
            </a:custGeom>
            <a:gradFill flip="none" rotWithShape="1">
              <a:gsLst>
                <a:gs pos="35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ectangle 4">
              <a:extLst>
                <a:ext uri="{FF2B5EF4-FFF2-40B4-BE49-F238E27FC236}">
                  <a16:creationId xmlns:a16="http://schemas.microsoft.com/office/drawing/2014/main" id="{4743386D-0FAC-4979-AED1-E52267F725B8}"/>
                </a:ext>
              </a:extLst>
            </p:cNvPr>
            <p:cNvSpPr/>
            <p:nvPr/>
          </p:nvSpPr>
          <p:spPr>
            <a:xfrm>
              <a:off x="457200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5">
              <a:extLst>
                <a:ext uri="{FF2B5EF4-FFF2-40B4-BE49-F238E27FC236}">
                  <a16:creationId xmlns:a16="http://schemas.microsoft.com/office/drawing/2014/main" id="{362B47B5-8B23-4EF4-BCEC-DA14C698B6D8}"/>
                </a:ext>
              </a:extLst>
            </p:cNvPr>
            <p:cNvSpPr/>
            <p:nvPr/>
          </p:nvSpPr>
          <p:spPr>
            <a:xfrm>
              <a:off x="6228184" y="1844824"/>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Rectangle 4">
              <a:extLst>
                <a:ext uri="{FF2B5EF4-FFF2-40B4-BE49-F238E27FC236}">
                  <a16:creationId xmlns:a16="http://schemas.microsoft.com/office/drawing/2014/main" id="{C7613E5E-F09A-484F-A9D3-3CA5AD4800ED}"/>
                </a:ext>
              </a:extLst>
            </p:cNvPr>
            <p:cNvSpPr/>
            <p:nvPr/>
          </p:nvSpPr>
          <p:spPr>
            <a:xfrm>
              <a:off x="4577918" y="1844826"/>
              <a:ext cx="1668022" cy="1822884"/>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02959 h 1812454"/>
                <a:gd name="connsiteX1" fmla="*/ 1657230 w 1668022"/>
                <a:gd name="connsiteY1" fmla="*/ 0 h 1812454"/>
                <a:gd name="connsiteX2" fmla="*/ 1668022 w 1668022"/>
                <a:gd name="connsiteY2" fmla="*/ 844787 h 1812454"/>
                <a:gd name="connsiteX3" fmla="*/ 35511 w 1668022"/>
                <a:gd name="connsiteY3" fmla="*/ 1812454 h 1812454"/>
                <a:gd name="connsiteX4" fmla="*/ 0 w 1668022"/>
                <a:gd name="connsiteY4" fmla="*/ 1702959 h 1812454"/>
                <a:gd name="connsiteX0" fmla="*/ 0 w 1668022"/>
                <a:gd name="connsiteY0" fmla="*/ 1720343 h 1829838"/>
                <a:gd name="connsiteX1" fmla="*/ 1664192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68022"/>
                <a:gd name="connsiteY0" fmla="*/ 1713389 h 1822884"/>
                <a:gd name="connsiteX1" fmla="*/ 1664192 w 1668022"/>
                <a:gd name="connsiteY1" fmla="*/ 0 h 1822884"/>
                <a:gd name="connsiteX2" fmla="*/ 1668022 w 1668022"/>
                <a:gd name="connsiteY2" fmla="*/ 855217 h 1822884"/>
                <a:gd name="connsiteX3" fmla="*/ 35511 w 1668022"/>
                <a:gd name="connsiteY3" fmla="*/ 1822884 h 1822884"/>
                <a:gd name="connsiteX4" fmla="*/ 0 w 1668022"/>
                <a:gd name="connsiteY4" fmla="*/ 1713389 h 182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022" h="1822884">
                  <a:moveTo>
                    <a:pt x="0" y="1713389"/>
                  </a:moveTo>
                  <a:lnTo>
                    <a:pt x="1664192" y="0"/>
                  </a:lnTo>
                  <a:cubicBezTo>
                    <a:pt x="1665469" y="287390"/>
                    <a:pt x="1666745" y="567827"/>
                    <a:pt x="1668022" y="855217"/>
                  </a:cubicBezTo>
                  <a:lnTo>
                    <a:pt x="35511" y="1822884"/>
                  </a:lnTo>
                  <a:lnTo>
                    <a:pt x="0" y="1713389"/>
                  </a:lnTo>
                  <a:close/>
                </a:path>
              </a:pathLst>
            </a:custGeom>
            <a:gradFill flip="none" rotWithShape="1">
              <a:gsLst>
                <a:gs pos="35000">
                  <a:schemeClr val="accent2">
                    <a:alpha val="0"/>
                  </a:schemeClr>
                </a:gs>
                <a:gs pos="80000">
                  <a:schemeClr val="accent2">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ectangle 7">
              <a:extLst>
                <a:ext uri="{FF2B5EF4-FFF2-40B4-BE49-F238E27FC236}">
                  <a16:creationId xmlns:a16="http://schemas.microsoft.com/office/drawing/2014/main" id="{7F5F7553-139D-4768-9632-0AF09F99EC17}"/>
                </a:ext>
              </a:extLst>
            </p:cNvPr>
            <p:cNvSpPr/>
            <p:nvPr/>
          </p:nvSpPr>
          <p:spPr>
            <a:xfrm>
              <a:off x="6228184" y="2787832"/>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a:extLst>
                <a:ext uri="{FF2B5EF4-FFF2-40B4-BE49-F238E27FC236}">
                  <a16:creationId xmlns:a16="http://schemas.microsoft.com/office/drawing/2014/main" id="{48C408DA-C626-480A-8AEE-2C9EA413BBFB}"/>
                </a:ext>
              </a:extLst>
            </p:cNvPr>
            <p:cNvSpPr/>
            <p:nvPr/>
          </p:nvSpPr>
          <p:spPr>
            <a:xfrm>
              <a:off x="6228184" y="3730840"/>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 name="Rectangle 9">
              <a:extLst>
                <a:ext uri="{FF2B5EF4-FFF2-40B4-BE49-F238E27FC236}">
                  <a16:creationId xmlns:a16="http://schemas.microsoft.com/office/drawing/2014/main" id="{8AE62DE9-0A7A-4AAC-80DB-702F1022C6B1}"/>
                </a:ext>
              </a:extLst>
            </p:cNvPr>
            <p:cNvSpPr/>
            <p:nvPr/>
          </p:nvSpPr>
          <p:spPr>
            <a:xfrm>
              <a:off x="6228184" y="4673848"/>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ectangle 4">
              <a:extLst>
                <a:ext uri="{FF2B5EF4-FFF2-40B4-BE49-F238E27FC236}">
                  <a16:creationId xmlns:a16="http://schemas.microsoft.com/office/drawing/2014/main" id="{E35BB67F-FE5F-4E6B-AC61-E4E4BC5C4FC0}"/>
                </a:ext>
              </a:extLst>
            </p:cNvPr>
            <p:cNvSpPr/>
            <p:nvPr/>
          </p:nvSpPr>
          <p:spPr>
            <a:xfrm>
              <a:off x="456707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68023" y="0"/>
                  </a:lnTo>
                  <a:lnTo>
                    <a:pt x="1685778" y="855218"/>
                  </a:lnTo>
                  <a:lnTo>
                    <a:pt x="8878" y="908486"/>
                  </a:lnTo>
                  <a:cubicBezTo>
                    <a:pt x="8878" y="573106"/>
                    <a:pt x="0" y="1240901"/>
                    <a:pt x="0" y="905521"/>
                  </a:cubicBezTo>
                  <a:close/>
                </a:path>
              </a:pathLst>
            </a:custGeom>
            <a:gradFill flip="none" rotWithShape="1">
              <a:gsLst>
                <a:gs pos="50000">
                  <a:schemeClr val="accent2">
                    <a:alpha val="0"/>
                  </a:schemeClr>
                </a:gs>
                <a:gs pos="80000">
                  <a:schemeClr val="accent2">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2" name="Group 11">
            <a:extLst>
              <a:ext uri="{FF2B5EF4-FFF2-40B4-BE49-F238E27FC236}">
                <a16:creationId xmlns:a16="http://schemas.microsoft.com/office/drawing/2014/main" id="{30A68AF0-67CE-446A-B613-805151AF4F63}"/>
              </a:ext>
            </a:extLst>
          </p:cNvPr>
          <p:cNvGrpSpPr/>
          <p:nvPr/>
        </p:nvGrpSpPr>
        <p:grpSpPr>
          <a:xfrm flipH="1">
            <a:off x="2020" y="2066674"/>
            <a:ext cx="6114323" cy="3702808"/>
            <a:chOff x="4474601" y="1837871"/>
            <a:chExt cx="6121796" cy="3702808"/>
          </a:xfrm>
        </p:grpSpPr>
        <p:sp>
          <p:nvSpPr>
            <p:cNvPr id="13" name="Rectangle 4">
              <a:extLst>
                <a:ext uri="{FF2B5EF4-FFF2-40B4-BE49-F238E27FC236}">
                  <a16:creationId xmlns:a16="http://schemas.microsoft.com/office/drawing/2014/main" id="{04B65B25-DEE2-4A27-B66F-2A63741B84AB}"/>
                </a:ext>
              </a:extLst>
            </p:cNvPr>
            <p:cNvSpPr/>
            <p:nvPr/>
          </p:nvSpPr>
          <p:spPr>
            <a:xfrm>
              <a:off x="4488401" y="3921979"/>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2" y="1333627"/>
                    <a:pt x="1668022" y="1618700"/>
                  </a:cubicBezTo>
                  <a:lnTo>
                    <a:pt x="0" y="100620"/>
                  </a:lnTo>
                  <a:lnTo>
                    <a:pt x="0" y="0"/>
                  </a:lnTo>
                  <a:close/>
                </a:path>
              </a:pathLst>
            </a:custGeom>
            <a:gradFill flip="none" rotWithShape="1">
              <a:gsLst>
                <a:gs pos="35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 name="Rectangle 4">
              <a:extLst>
                <a:ext uri="{FF2B5EF4-FFF2-40B4-BE49-F238E27FC236}">
                  <a16:creationId xmlns:a16="http://schemas.microsoft.com/office/drawing/2014/main" id="{32EF72FB-17FB-4514-B9C7-B0870C42F50D}"/>
                </a:ext>
              </a:extLst>
            </p:cNvPr>
            <p:cNvSpPr/>
            <p:nvPr/>
          </p:nvSpPr>
          <p:spPr>
            <a:xfrm>
              <a:off x="447952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4">
              <a:extLst>
                <a:ext uri="{FF2B5EF4-FFF2-40B4-BE49-F238E27FC236}">
                  <a16:creationId xmlns:a16="http://schemas.microsoft.com/office/drawing/2014/main" id="{CE30BC84-E0D5-4D87-939C-388FBD03E74B}"/>
                </a:ext>
              </a:extLst>
            </p:cNvPr>
            <p:cNvSpPr/>
            <p:nvPr/>
          </p:nvSpPr>
          <p:spPr>
            <a:xfrm rot="10800000">
              <a:off x="6144963" y="1844824"/>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Rectangle 4">
              <a:extLst>
                <a:ext uri="{FF2B5EF4-FFF2-40B4-BE49-F238E27FC236}">
                  <a16:creationId xmlns:a16="http://schemas.microsoft.com/office/drawing/2014/main" id="{7AA2226F-7B75-4654-B4FC-17B518AA0DFA}"/>
                </a:ext>
              </a:extLst>
            </p:cNvPr>
            <p:cNvSpPr/>
            <p:nvPr/>
          </p:nvSpPr>
          <p:spPr>
            <a:xfrm>
              <a:off x="4485442" y="1837871"/>
              <a:ext cx="1670406" cy="1829838"/>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20343 h 1829838"/>
                <a:gd name="connsiteX1" fmla="*/ 1660710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70406"/>
                <a:gd name="connsiteY0" fmla="*/ 1720343 h 1829838"/>
                <a:gd name="connsiteX1" fmla="*/ 1669865 w 1670406"/>
                <a:gd name="connsiteY1" fmla="*/ 0 h 1829838"/>
                <a:gd name="connsiteX2" fmla="*/ 1668022 w 1670406"/>
                <a:gd name="connsiteY2" fmla="*/ 862171 h 1829838"/>
                <a:gd name="connsiteX3" fmla="*/ 35511 w 1670406"/>
                <a:gd name="connsiteY3" fmla="*/ 1829838 h 1829838"/>
                <a:gd name="connsiteX4" fmla="*/ 0 w 1670406"/>
                <a:gd name="connsiteY4" fmla="*/ 1720343 h 182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406" h="1829838">
                  <a:moveTo>
                    <a:pt x="0" y="1720343"/>
                  </a:moveTo>
                  <a:lnTo>
                    <a:pt x="1669865" y="0"/>
                  </a:lnTo>
                  <a:cubicBezTo>
                    <a:pt x="1672302" y="287390"/>
                    <a:pt x="1665585" y="574781"/>
                    <a:pt x="1668022" y="862171"/>
                  </a:cubicBezTo>
                  <a:lnTo>
                    <a:pt x="35511" y="1829838"/>
                  </a:lnTo>
                  <a:lnTo>
                    <a:pt x="0" y="1720343"/>
                  </a:lnTo>
                  <a:close/>
                </a:path>
              </a:pathLst>
            </a:custGeom>
            <a:gradFill flip="none" rotWithShape="1">
              <a:gsLst>
                <a:gs pos="35000">
                  <a:schemeClr val="accent3">
                    <a:alpha val="0"/>
                  </a:schemeClr>
                </a:gs>
                <a:gs pos="80000">
                  <a:schemeClr val="accent3">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Rectangle 16">
              <a:extLst>
                <a:ext uri="{FF2B5EF4-FFF2-40B4-BE49-F238E27FC236}">
                  <a16:creationId xmlns:a16="http://schemas.microsoft.com/office/drawing/2014/main" id="{8F7B3674-242B-4743-BB1C-6DFB1B4FAD23}"/>
                </a:ext>
              </a:extLst>
            </p:cNvPr>
            <p:cNvSpPr/>
            <p:nvPr/>
          </p:nvSpPr>
          <p:spPr>
            <a:xfrm rot="10800000">
              <a:off x="6144962" y="2787832"/>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7">
              <a:extLst>
                <a:ext uri="{FF2B5EF4-FFF2-40B4-BE49-F238E27FC236}">
                  <a16:creationId xmlns:a16="http://schemas.microsoft.com/office/drawing/2014/main" id="{ABCCF149-AC4D-45D6-BB37-A77AC4F06DC4}"/>
                </a:ext>
              </a:extLst>
            </p:cNvPr>
            <p:cNvSpPr/>
            <p:nvPr/>
          </p:nvSpPr>
          <p:spPr>
            <a:xfrm rot="10800000">
              <a:off x="6135715" y="3730840"/>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Rectangle 18">
              <a:extLst>
                <a:ext uri="{FF2B5EF4-FFF2-40B4-BE49-F238E27FC236}">
                  <a16:creationId xmlns:a16="http://schemas.microsoft.com/office/drawing/2014/main" id="{584F620A-3EFD-4D3C-A5BF-18613EF1C1EA}"/>
                </a:ext>
              </a:extLst>
            </p:cNvPr>
            <p:cNvSpPr/>
            <p:nvPr/>
          </p:nvSpPr>
          <p:spPr>
            <a:xfrm rot="10800000">
              <a:off x="6135715" y="4673848"/>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ectangle 4">
              <a:extLst>
                <a:ext uri="{FF2B5EF4-FFF2-40B4-BE49-F238E27FC236}">
                  <a16:creationId xmlns:a16="http://schemas.microsoft.com/office/drawing/2014/main" id="{2A086DFF-3D53-4066-ADCD-5411D331D3B9}"/>
                </a:ext>
              </a:extLst>
            </p:cNvPr>
            <p:cNvSpPr/>
            <p:nvPr/>
          </p:nvSpPr>
          <p:spPr>
            <a:xfrm>
              <a:off x="447460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85778"/>
                <a:gd name="connsiteY0" fmla="*/ 905521 h 1002679"/>
                <a:gd name="connsiteX1" fmla="*/ 1678467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78467" y="0"/>
                  </a:lnTo>
                  <a:lnTo>
                    <a:pt x="1685778" y="855218"/>
                  </a:lnTo>
                  <a:lnTo>
                    <a:pt x="8878" y="908486"/>
                  </a:lnTo>
                  <a:cubicBezTo>
                    <a:pt x="8878" y="573106"/>
                    <a:pt x="0" y="1240901"/>
                    <a:pt x="0" y="905521"/>
                  </a:cubicBezTo>
                  <a:close/>
                </a:path>
              </a:pathLst>
            </a:custGeom>
            <a:gradFill flip="none" rotWithShape="1">
              <a:gsLst>
                <a:gs pos="50000">
                  <a:schemeClr val="accent3">
                    <a:alpha val="0"/>
                  </a:schemeClr>
                </a:gs>
                <a:gs pos="80000">
                  <a:schemeClr val="accent3">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1" name="Group 20">
            <a:extLst>
              <a:ext uri="{FF2B5EF4-FFF2-40B4-BE49-F238E27FC236}">
                <a16:creationId xmlns:a16="http://schemas.microsoft.com/office/drawing/2014/main" id="{296BFA98-9284-42A9-8359-FBC451B9138F}"/>
              </a:ext>
            </a:extLst>
          </p:cNvPr>
          <p:cNvGrpSpPr/>
          <p:nvPr/>
        </p:nvGrpSpPr>
        <p:grpSpPr>
          <a:xfrm>
            <a:off x="7944260" y="2056750"/>
            <a:ext cx="4245720" cy="1046842"/>
            <a:chOff x="6417575" y="2011204"/>
            <a:chExt cx="2582220" cy="1002549"/>
          </a:xfrm>
        </p:grpSpPr>
        <p:sp>
          <p:nvSpPr>
            <p:cNvPr id="22" name="TextBox 21">
              <a:extLst>
                <a:ext uri="{FF2B5EF4-FFF2-40B4-BE49-F238E27FC236}">
                  <a16:creationId xmlns:a16="http://schemas.microsoft.com/office/drawing/2014/main" id="{89F6652E-BDEB-4AA6-9793-AA281584356D}"/>
                </a:ext>
              </a:extLst>
            </p:cNvPr>
            <p:cNvSpPr txBox="1"/>
            <p:nvPr/>
          </p:nvSpPr>
          <p:spPr>
            <a:xfrm>
              <a:off x="6417576" y="2217917"/>
              <a:ext cx="2582219" cy="795836"/>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is a technology for managing all your company’s relationships and interactions with customers and potential customers. The goal is simple: Improve business relationships to grow your business. </a:t>
              </a:r>
              <a:endParaRPr lang="ko-KR" altLang="en-US" sz="1200" dirty="0">
                <a:solidFill>
                  <a:schemeClr val="bg1"/>
                </a:solidFill>
              </a:endParaRPr>
            </a:p>
          </p:txBody>
        </p:sp>
        <p:sp>
          <p:nvSpPr>
            <p:cNvPr id="23" name="TextBox 22">
              <a:extLst>
                <a:ext uri="{FF2B5EF4-FFF2-40B4-BE49-F238E27FC236}">
                  <a16:creationId xmlns:a16="http://schemas.microsoft.com/office/drawing/2014/main" id="{2ED150D5-C0DE-4493-A546-7ED021CF3500}"/>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Customer relationship management (CRM)</a:t>
              </a:r>
              <a:endParaRPr lang="ko-KR" altLang="en-US" sz="1200" b="1" dirty="0">
                <a:solidFill>
                  <a:schemeClr val="bg1"/>
                </a:solidFill>
              </a:endParaRPr>
            </a:p>
          </p:txBody>
        </p:sp>
      </p:grpSp>
      <p:grpSp>
        <p:nvGrpSpPr>
          <p:cNvPr id="24" name="Group 23">
            <a:extLst>
              <a:ext uri="{FF2B5EF4-FFF2-40B4-BE49-F238E27FC236}">
                <a16:creationId xmlns:a16="http://schemas.microsoft.com/office/drawing/2014/main" id="{5FA1D77A-6062-41B4-B051-CC4FDE74B053}"/>
              </a:ext>
            </a:extLst>
          </p:cNvPr>
          <p:cNvGrpSpPr/>
          <p:nvPr/>
        </p:nvGrpSpPr>
        <p:grpSpPr>
          <a:xfrm>
            <a:off x="7951161" y="3024059"/>
            <a:ext cx="3522316" cy="856081"/>
            <a:chOff x="6417575" y="2011204"/>
            <a:chExt cx="2289036" cy="819859"/>
          </a:xfrm>
        </p:grpSpPr>
        <p:sp>
          <p:nvSpPr>
            <p:cNvPr id="25" name="TextBox 24">
              <a:extLst>
                <a:ext uri="{FF2B5EF4-FFF2-40B4-BE49-F238E27FC236}">
                  <a16:creationId xmlns:a16="http://schemas.microsoft.com/office/drawing/2014/main" id="{91D6460C-55DA-41A2-8BAE-1B29D954BB86}"/>
                </a:ext>
              </a:extLst>
            </p:cNvPr>
            <p:cNvSpPr txBox="1"/>
            <p:nvPr/>
          </p:nvSpPr>
          <p:spPr>
            <a:xfrm>
              <a:off x="6417576" y="2212079"/>
              <a:ext cx="2289035" cy="618984"/>
            </a:xfrm>
            <a:prstGeom prst="rect">
              <a:avLst/>
            </a:prstGeom>
            <a:noFill/>
          </p:spPr>
          <p:txBody>
            <a:bodyPr wrap="square" rtlCol="0">
              <a:spAutoFit/>
            </a:bodyPr>
            <a:lstStyle/>
            <a:p>
              <a:r>
                <a:rPr lang="en-US" sz="1200" dirty="0">
                  <a:solidFill>
                    <a:schemeClr val="bg1"/>
                  </a:solidFill>
                  <a:effectLst/>
                  <a:latin typeface="Arial (Body)"/>
                  <a:ea typeface="Calibri" panose="020F0502020204030204" pitchFamily="34" charset="0"/>
                  <a:cs typeface="Arial" panose="020B0604020202020204" pitchFamily="34" charset="0"/>
                </a:rPr>
                <a:t>is the management of the flow of goods and services and includes all processes that transform raw materials into final products. </a:t>
              </a:r>
              <a:endParaRPr lang="ko-KR" altLang="en-US" sz="1200" dirty="0">
                <a:solidFill>
                  <a:schemeClr val="bg1"/>
                </a:solidFill>
                <a:latin typeface="Arial (Body)"/>
              </a:endParaRPr>
            </a:p>
          </p:txBody>
        </p:sp>
        <p:sp>
          <p:nvSpPr>
            <p:cNvPr id="26" name="TextBox 25">
              <a:extLst>
                <a:ext uri="{FF2B5EF4-FFF2-40B4-BE49-F238E27FC236}">
                  <a16:creationId xmlns:a16="http://schemas.microsoft.com/office/drawing/2014/main" id="{A264E70D-B8E8-4C77-A0E2-8A2B83A2F93F}"/>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Supply chain management (SCM)</a:t>
              </a:r>
              <a:endParaRPr lang="ko-KR" altLang="en-US" sz="1200" b="1" dirty="0">
                <a:solidFill>
                  <a:schemeClr val="bg1"/>
                </a:solidFill>
              </a:endParaRPr>
            </a:p>
          </p:txBody>
        </p:sp>
      </p:grpSp>
      <p:grpSp>
        <p:nvGrpSpPr>
          <p:cNvPr id="27" name="Group 26">
            <a:extLst>
              <a:ext uri="{FF2B5EF4-FFF2-40B4-BE49-F238E27FC236}">
                <a16:creationId xmlns:a16="http://schemas.microsoft.com/office/drawing/2014/main" id="{A212A228-16EC-4570-BE01-24855F91AC1E}"/>
              </a:ext>
            </a:extLst>
          </p:cNvPr>
          <p:cNvGrpSpPr/>
          <p:nvPr/>
        </p:nvGrpSpPr>
        <p:grpSpPr>
          <a:xfrm>
            <a:off x="7944260" y="3961562"/>
            <a:ext cx="4425310" cy="862177"/>
            <a:chOff x="6417575" y="2011204"/>
            <a:chExt cx="2875862" cy="825698"/>
          </a:xfrm>
        </p:grpSpPr>
        <p:sp>
          <p:nvSpPr>
            <p:cNvPr id="28" name="TextBox 27">
              <a:extLst>
                <a:ext uri="{FF2B5EF4-FFF2-40B4-BE49-F238E27FC236}">
                  <a16:creationId xmlns:a16="http://schemas.microsoft.com/office/drawing/2014/main" id="{82116960-F7DD-402A-892B-8F7009C3AE06}"/>
                </a:ext>
              </a:extLst>
            </p:cNvPr>
            <p:cNvSpPr txBox="1"/>
            <p:nvPr/>
          </p:nvSpPr>
          <p:spPr>
            <a:xfrm>
              <a:off x="6417576" y="2217917"/>
              <a:ext cx="2875861" cy="618985"/>
            </a:xfrm>
            <a:prstGeom prst="rect">
              <a:avLst/>
            </a:prstGeom>
            <a:noFill/>
          </p:spPr>
          <p:txBody>
            <a:bodyPr wrap="square" rtlCol="0">
              <a:spAutoFit/>
            </a:bodyPr>
            <a:lstStyle/>
            <a:p>
              <a:r>
                <a:rPr lang="en-US" sz="1200" dirty="0">
                  <a:solidFill>
                    <a:schemeClr val="bg1"/>
                  </a:solidFill>
                  <a:effectLst/>
                  <a:latin typeface="Arial (Body)"/>
                  <a:ea typeface="Calibri" panose="020F0502020204030204" pitchFamily="34" charset="0"/>
                  <a:cs typeface="Arial" panose="020B0604020202020204" pitchFamily="34" charset="0"/>
                </a:rPr>
                <a:t>is a tool used by companies to help organize documentation, frequently asked questions, and other information into easily accessible formats for both internal and external customers.</a:t>
              </a:r>
              <a:endParaRPr lang="ko-KR" altLang="en-US" sz="1200" dirty="0">
                <a:solidFill>
                  <a:schemeClr val="bg1"/>
                </a:solidFill>
                <a:latin typeface="Arial (Body)"/>
              </a:endParaRPr>
            </a:p>
          </p:txBody>
        </p:sp>
        <p:sp>
          <p:nvSpPr>
            <p:cNvPr id="29" name="TextBox 28">
              <a:extLst>
                <a:ext uri="{FF2B5EF4-FFF2-40B4-BE49-F238E27FC236}">
                  <a16:creationId xmlns:a16="http://schemas.microsoft.com/office/drawing/2014/main" id="{E11D8504-E8F4-4D95-9D8A-AE82FB9BC761}"/>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Knowledge management system (KMS)</a:t>
              </a:r>
              <a:endParaRPr lang="ko-KR" altLang="en-US" sz="1200" b="1" dirty="0">
                <a:solidFill>
                  <a:schemeClr val="bg1"/>
                </a:solidFill>
              </a:endParaRPr>
            </a:p>
          </p:txBody>
        </p:sp>
      </p:grpSp>
      <p:grpSp>
        <p:nvGrpSpPr>
          <p:cNvPr id="30" name="Group 29">
            <a:extLst>
              <a:ext uri="{FF2B5EF4-FFF2-40B4-BE49-F238E27FC236}">
                <a16:creationId xmlns:a16="http://schemas.microsoft.com/office/drawing/2014/main" id="{699BB789-A758-4CA8-A12E-4EFB9828DD7F}"/>
              </a:ext>
            </a:extLst>
          </p:cNvPr>
          <p:cNvGrpSpPr/>
          <p:nvPr/>
        </p:nvGrpSpPr>
        <p:grpSpPr>
          <a:xfrm>
            <a:off x="7467784" y="4938173"/>
            <a:ext cx="4623243" cy="690683"/>
            <a:chOff x="6128980" y="1952626"/>
            <a:chExt cx="3004492" cy="661459"/>
          </a:xfrm>
        </p:grpSpPr>
        <p:sp>
          <p:nvSpPr>
            <p:cNvPr id="31" name="TextBox 30">
              <a:extLst>
                <a:ext uri="{FF2B5EF4-FFF2-40B4-BE49-F238E27FC236}">
                  <a16:creationId xmlns:a16="http://schemas.microsoft.com/office/drawing/2014/main" id="{7D3CFD98-F25F-4363-9905-3D4CD310068D}"/>
                </a:ext>
              </a:extLst>
            </p:cNvPr>
            <p:cNvSpPr txBox="1"/>
            <p:nvPr/>
          </p:nvSpPr>
          <p:spPr>
            <a:xfrm>
              <a:off x="6128980" y="2160839"/>
              <a:ext cx="3004492" cy="453246"/>
            </a:xfrm>
            <a:prstGeom prst="rect">
              <a:avLst/>
            </a:prstGeom>
            <a:noFill/>
          </p:spPr>
          <p:txBody>
            <a:bodyPr wrap="square" rtlCol="0">
              <a:spAutoFit/>
            </a:bodyPr>
            <a:lstStyle/>
            <a:p>
              <a:pPr marL="457200" marR="0">
                <a:lnSpc>
                  <a:spcPct val="107000"/>
                </a:lnSpc>
                <a:spcBef>
                  <a:spcPts val="0"/>
                </a:spcBef>
                <a:spcAft>
                  <a:spcPts val="800"/>
                </a:spcAft>
              </a:pPr>
              <a:r>
                <a:rPr lang="en-US" sz="1200" dirty="0">
                  <a:solidFill>
                    <a:schemeClr val="bg1"/>
                  </a:solidFill>
                  <a:effectLst/>
                  <a:latin typeface="Arial (Body)"/>
                  <a:ea typeface="Calibri" panose="020F0502020204030204" pitchFamily="34" charset="0"/>
                  <a:cs typeface="Arial" panose="020B0604020202020204" pitchFamily="34" charset="0"/>
                </a:rPr>
                <a:t>is a platform companies use to manage and integrate the essential parts of their businesses. </a:t>
              </a:r>
              <a:endParaRPr lang="en-GB" sz="1200" dirty="0">
                <a:solidFill>
                  <a:schemeClr val="bg1"/>
                </a:solidFill>
                <a:effectLst/>
                <a:latin typeface="Arial (Body)"/>
                <a:ea typeface="Calibri" panose="020F050202020403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8351C255-94A2-4183-B9D9-AEFF3F6BF295}"/>
                </a:ext>
              </a:extLst>
            </p:cNvPr>
            <p:cNvSpPr txBox="1"/>
            <p:nvPr/>
          </p:nvSpPr>
          <p:spPr>
            <a:xfrm>
              <a:off x="6422060" y="1952626"/>
              <a:ext cx="2232249" cy="265279"/>
            </a:xfrm>
            <a:prstGeom prst="rect">
              <a:avLst/>
            </a:prstGeom>
            <a:noFill/>
          </p:spPr>
          <p:txBody>
            <a:bodyPr wrap="square" rtlCol="0">
              <a:spAutoFit/>
            </a:bodyPr>
            <a:lstStyle/>
            <a:p>
              <a:r>
                <a:rPr lang="en-US" altLang="ko-KR" sz="1200" b="1" dirty="0">
                  <a:solidFill>
                    <a:schemeClr val="bg1"/>
                  </a:solidFill>
                </a:rPr>
                <a:t>Enterprise resource planning (ERP)</a:t>
              </a:r>
              <a:endParaRPr lang="ko-KR" altLang="en-US" sz="1200" b="1" dirty="0">
                <a:solidFill>
                  <a:schemeClr val="bg1"/>
                </a:solidFill>
              </a:endParaRPr>
            </a:p>
          </p:txBody>
        </p:sp>
      </p:grpSp>
      <p:grpSp>
        <p:nvGrpSpPr>
          <p:cNvPr id="33" name="Group 32">
            <a:extLst>
              <a:ext uri="{FF2B5EF4-FFF2-40B4-BE49-F238E27FC236}">
                <a16:creationId xmlns:a16="http://schemas.microsoft.com/office/drawing/2014/main" id="{6A4053CD-7F8C-492B-8C0C-0F0A08EF85E5}"/>
              </a:ext>
            </a:extLst>
          </p:cNvPr>
          <p:cNvGrpSpPr/>
          <p:nvPr/>
        </p:nvGrpSpPr>
        <p:grpSpPr>
          <a:xfrm>
            <a:off x="813098" y="2063319"/>
            <a:ext cx="3376705" cy="844119"/>
            <a:chOff x="6428644" y="1911400"/>
            <a:chExt cx="2232249" cy="808404"/>
          </a:xfrm>
        </p:grpSpPr>
        <p:sp>
          <p:nvSpPr>
            <p:cNvPr id="34" name="TextBox 33">
              <a:extLst>
                <a:ext uri="{FF2B5EF4-FFF2-40B4-BE49-F238E27FC236}">
                  <a16:creationId xmlns:a16="http://schemas.microsoft.com/office/drawing/2014/main" id="{620DD51D-CDC3-4F27-BF1F-9E0A49DE198C}"/>
                </a:ext>
              </a:extLst>
            </p:cNvPr>
            <p:cNvSpPr txBox="1"/>
            <p:nvPr/>
          </p:nvSpPr>
          <p:spPr>
            <a:xfrm>
              <a:off x="6451223" y="2100819"/>
              <a:ext cx="2146997" cy="618985"/>
            </a:xfrm>
            <a:prstGeom prst="rect">
              <a:avLst/>
            </a:prstGeom>
            <a:noFill/>
          </p:spPr>
          <p:txBody>
            <a:bodyPr wrap="square" rtlCol="0">
              <a:spAutoFit/>
            </a:bodyPr>
            <a:lstStyle/>
            <a:p>
              <a:r>
                <a:rPr lang="en-US" altLang="ko-KR" sz="1200" dirty="0">
                  <a:solidFill>
                    <a:schemeClr val="bg1"/>
                  </a:solidFill>
                </a:rPr>
                <a:t>Organized collection of people, procedures software, database, and devices used to record completed business transactions .</a:t>
              </a:r>
              <a:endParaRPr lang="ko-KR" altLang="en-US" sz="1200" dirty="0">
                <a:solidFill>
                  <a:schemeClr val="bg1"/>
                </a:solidFill>
              </a:endParaRPr>
            </a:p>
          </p:txBody>
        </p:sp>
        <p:sp>
          <p:nvSpPr>
            <p:cNvPr id="35" name="TextBox 34">
              <a:extLst>
                <a:ext uri="{FF2B5EF4-FFF2-40B4-BE49-F238E27FC236}">
                  <a16:creationId xmlns:a16="http://schemas.microsoft.com/office/drawing/2014/main" id="{48F98D32-F51C-42EC-B779-7D1EA7B70EA4}"/>
                </a:ext>
              </a:extLst>
            </p:cNvPr>
            <p:cNvSpPr txBox="1"/>
            <p:nvPr/>
          </p:nvSpPr>
          <p:spPr>
            <a:xfrm>
              <a:off x="6428644" y="1911400"/>
              <a:ext cx="2232249" cy="265279"/>
            </a:xfrm>
            <a:prstGeom prst="rect">
              <a:avLst/>
            </a:prstGeom>
            <a:noFill/>
          </p:spPr>
          <p:txBody>
            <a:bodyPr wrap="square" rtlCol="0">
              <a:spAutoFit/>
            </a:bodyPr>
            <a:lstStyle/>
            <a:p>
              <a:r>
                <a:rPr lang="en-US" altLang="ko-KR" sz="1200" b="1" dirty="0">
                  <a:solidFill>
                    <a:schemeClr val="bg1"/>
                  </a:solidFill>
                </a:rPr>
                <a:t>Transaction processing system (TPS)</a:t>
              </a:r>
              <a:endParaRPr lang="ko-KR" altLang="en-US" sz="1200" b="1" dirty="0">
                <a:solidFill>
                  <a:schemeClr val="bg1"/>
                </a:solidFill>
              </a:endParaRPr>
            </a:p>
          </p:txBody>
        </p:sp>
      </p:grpSp>
      <p:grpSp>
        <p:nvGrpSpPr>
          <p:cNvPr id="36" name="Group 35">
            <a:extLst>
              <a:ext uri="{FF2B5EF4-FFF2-40B4-BE49-F238E27FC236}">
                <a16:creationId xmlns:a16="http://schemas.microsoft.com/office/drawing/2014/main" id="{B251F10A-82D0-441C-BDBC-0709ABA0FC45}"/>
              </a:ext>
            </a:extLst>
          </p:cNvPr>
          <p:cNvGrpSpPr/>
          <p:nvPr/>
        </p:nvGrpSpPr>
        <p:grpSpPr>
          <a:xfrm>
            <a:off x="801213" y="2992547"/>
            <a:ext cx="3376706" cy="862176"/>
            <a:chOff x="6417575" y="2011204"/>
            <a:chExt cx="2232250" cy="825697"/>
          </a:xfrm>
        </p:grpSpPr>
        <p:sp>
          <p:nvSpPr>
            <p:cNvPr id="37" name="TextBox 36">
              <a:extLst>
                <a:ext uri="{FF2B5EF4-FFF2-40B4-BE49-F238E27FC236}">
                  <a16:creationId xmlns:a16="http://schemas.microsoft.com/office/drawing/2014/main" id="{B1D41EB3-1508-4CB6-934E-590C829993C3}"/>
                </a:ext>
              </a:extLst>
            </p:cNvPr>
            <p:cNvSpPr txBox="1"/>
            <p:nvPr/>
          </p:nvSpPr>
          <p:spPr>
            <a:xfrm>
              <a:off x="6417576" y="2217917"/>
              <a:ext cx="2232249" cy="618984"/>
            </a:xfrm>
            <a:prstGeom prst="rect">
              <a:avLst/>
            </a:prstGeom>
            <a:noFill/>
          </p:spPr>
          <p:txBody>
            <a:bodyPr wrap="square" rtlCol="0">
              <a:spAutoFit/>
            </a:bodyPr>
            <a:lstStyle/>
            <a:p>
              <a:r>
                <a:rPr lang="en-US" altLang="ko-KR" sz="1200" dirty="0">
                  <a:solidFill>
                    <a:schemeClr val="bg1"/>
                  </a:solidFill>
                </a:rPr>
                <a:t>Organized collection of people, procedures software, database, and devices that provides routine information to managers .</a:t>
              </a:r>
              <a:endParaRPr lang="ko-KR" altLang="en-US" sz="1200" dirty="0">
                <a:solidFill>
                  <a:schemeClr val="bg1"/>
                </a:solidFill>
              </a:endParaRPr>
            </a:p>
          </p:txBody>
        </p:sp>
        <p:sp>
          <p:nvSpPr>
            <p:cNvPr id="38" name="TextBox 37">
              <a:extLst>
                <a:ext uri="{FF2B5EF4-FFF2-40B4-BE49-F238E27FC236}">
                  <a16:creationId xmlns:a16="http://schemas.microsoft.com/office/drawing/2014/main" id="{5D30EC5A-5446-4053-8AFD-EBCE1EE88E5B}"/>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management information system (MIS)</a:t>
              </a:r>
              <a:endParaRPr lang="ko-KR" altLang="en-US" sz="1200" b="1" dirty="0">
                <a:solidFill>
                  <a:schemeClr val="bg1"/>
                </a:solidFill>
              </a:endParaRPr>
            </a:p>
          </p:txBody>
        </p:sp>
      </p:grpSp>
      <p:grpSp>
        <p:nvGrpSpPr>
          <p:cNvPr id="39" name="Group 38">
            <a:extLst>
              <a:ext uri="{FF2B5EF4-FFF2-40B4-BE49-F238E27FC236}">
                <a16:creationId xmlns:a16="http://schemas.microsoft.com/office/drawing/2014/main" id="{2920502B-3055-4756-AE08-DBF3A9F028F2}"/>
              </a:ext>
            </a:extLst>
          </p:cNvPr>
          <p:cNvGrpSpPr/>
          <p:nvPr/>
        </p:nvGrpSpPr>
        <p:grpSpPr>
          <a:xfrm>
            <a:off x="810307" y="3978588"/>
            <a:ext cx="3376706" cy="862176"/>
            <a:chOff x="6417575" y="2011204"/>
            <a:chExt cx="2232250" cy="825697"/>
          </a:xfrm>
        </p:grpSpPr>
        <p:sp>
          <p:nvSpPr>
            <p:cNvPr id="40" name="TextBox 39">
              <a:extLst>
                <a:ext uri="{FF2B5EF4-FFF2-40B4-BE49-F238E27FC236}">
                  <a16:creationId xmlns:a16="http://schemas.microsoft.com/office/drawing/2014/main" id="{806C5D46-5997-4832-A071-C6128CC5F63A}"/>
                </a:ext>
              </a:extLst>
            </p:cNvPr>
            <p:cNvSpPr txBox="1"/>
            <p:nvPr/>
          </p:nvSpPr>
          <p:spPr>
            <a:xfrm>
              <a:off x="6417576" y="2217917"/>
              <a:ext cx="2232249" cy="618984"/>
            </a:xfrm>
            <a:prstGeom prst="rect">
              <a:avLst/>
            </a:prstGeom>
            <a:noFill/>
          </p:spPr>
          <p:txBody>
            <a:bodyPr wrap="square" rtlCol="0">
              <a:spAutoFit/>
            </a:bodyPr>
            <a:lstStyle/>
            <a:p>
              <a:r>
                <a:rPr lang="en-US" altLang="ko-KR" sz="1200" dirty="0">
                  <a:solidFill>
                    <a:schemeClr val="bg1"/>
                  </a:solidFill>
                </a:rPr>
                <a:t>Organized collection of people, procedures software, database, and devices used to support problem-specific decision making .</a:t>
              </a:r>
              <a:endParaRPr lang="ko-KR" altLang="en-US" sz="1200" dirty="0">
                <a:solidFill>
                  <a:schemeClr val="bg1"/>
                </a:solidFill>
              </a:endParaRPr>
            </a:p>
          </p:txBody>
        </p:sp>
        <p:sp>
          <p:nvSpPr>
            <p:cNvPr id="41" name="TextBox 40">
              <a:extLst>
                <a:ext uri="{FF2B5EF4-FFF2-40B4-BE49-F238E27FC236}">
                  <a16:creationId xmlns:a16="http://schemas.microsoft.com/office/drawing/2014/main" id="{BBBAB0BE-6F1E-4E18-8E78-35F4504EF908}"/>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Decision support system (DSS)</a:t>
              </a:r>
              <a:endParaRPr lang="ko-KR" altLang="en-US" sz="1200" b="1" dirty="0">
                <a:solidFill>
                  <a:schemeClr val="bg1"/>
                </a:solidFill>
              </a:endParaRPr>
            </a:p>
          </p:txBody>
        </p:sp>
      </p:grpSp>
      <p:grpSp>
        <p:nvGrpSpPr>
          <p:cNvPr id="42" name="Group 41">
            <a:extLst>
              <a:ext uri="{FF2B5EF4-FFF2-40B4-BE49-F238E27FC236}">
                <a16:creationId xmlns:a16="http://schemas.microsoft.com/office/drawing/2014/main" id="{B87341AC-4601-453B-95BB-14595B5D9604}"/>
              </a:ext>
            </a:extLst>
          </p:cNvPr>
          <p:cNvGrpSpPr/>
          <p:nvPr/>
        </p:nvGrpSpPr>
        <p:grpSpPr>
          <a:xfrm>
            <a:off x="809154" y="4848092"/>
            <a:ext cx="3379010" cy="973213"/>
            <a:chOff x="6416051" y="2011204"/>
            <a:chExt cx="2233773" cy="932036"/>
          </a:xfrm>
        </p:grpSpPr>
        <p:sp>
          <p:nvSpPr>
            <p:cNvPr id="43" name="TextBox 42">
              <a:extLst>
                <a:ext uri="{FF2B5EF4-FFF2-40B4-BE49-F238E27FC236}">
                  <a16:creationId xmlns:a16="http://schemas.microsoft.com/office/drawing/2014/main" id="{BEFEDFFE-1B01-46B6-B83D-F52FCCA285F5}"/>
                </a:ext>
              </a:extLst>
            </p:cNvPr>
            <p:cNvSpPr txBox="1"/>
            <p:nvPr/>
          </p:nvSpPr>
          <p:spPr>
            <a:xfrm>
              <a:off x="6416051" y="2206354"/>
              <a:ext cx="2140182" cy="736886"/>
            </a:xfrm>
            <a:prstGeom prst="rect">
              <a:avLst/>
            </a:prstGeom>
            <a:noFill/>
          </p:spPr>
          <p:txBody>
            <a:bodyPr wrap="square" rtlCol="0">
              <a:spAutoFit/>
            </a:bodyPr>
            <a:lstStyle/>
            <a:p>
              <a:r>
                <a:rPr lang="en-US" sz="1100" dirty="0">
                  <a:solidFill>
                    <a:schemeClr val="bg1"/>
                  </a:solidFill>
                  <a:latin typeface="Arial (Body)"/>
                  <a:ea typeface="Calibri" panose="020F0502020204030204" pitchFamily="34" charset="0"/>
                  <a:cs typeface="Arial" panose="020B0604020202020204" pitchFamily="34" charset="0"/>
                </a:rPr>
                <a:t>I</a:t>
              </a:r>
              <a:r>
                <a:rPr lang="en-US" sz="1100" dirty="0">
                  <a:solidFill>
                    <a:schemeClr val="bg1"/>
                  </a:solidFill>
                  <a:effectLst/>
                  <a:latin typeface="Arial (Body)"/>
                  <a:ea typeface="Calibri" panose="020F0502020204030204" pitchFamily="34" charset="0"/>
                  <a:cs typeface="Arial" panose="020B0604020202020204" pitchFamily="34" charset="0"/>
                </a:rPr>
                <a:t>s software that allows users to transform enterprise data into quickly accessible and executive-level reports, such as those used by billing, accounting and staffing. departments</a:t>
              </a:r>
              <a:r>
                <a:rPr lang="en-US" sz="1100" i="1" dirty="0">
                  <a:solidFill>
                    <a:schemeClr val="bg1"/>
                  </a:solidFill>
                  <a:effectLst/>
                  <a:latin typeface="Arial (Body)"/>
                  <a:ea typeface="Calibri" panose="020F0502020204030204" pitchFamily="34" charset="0"/>
                  <a:cs typeface="Arial" panose="020B0604020202020204" pitchFamily="34" charset="0"/>
                </a:rPr>
                <a:t>. </a:t>
              </a:r>
              <a:endParaRPr lang="ko-KR" altLang="en-US" sz="1100" dirty="0">
                <a:solidFill>
                  <a:schemeClr val="bg1"/>
                </a:solidFill>
                <a:latin typeface="Arial (Body)"/>
              </a:endParaRPr>
            </a:p>
          </p:txBody>
        </p:sp>
        <p:sp>
          <p:nvSpPr>
            <p:cNvPr id="44" name="TextBox 43">
              <a:extLst>
                <a:ext uri="{FF2B5EF4-FFF2-40B4-BE49-F238E27FC236}">
                  <a16:creationId xmlns:a16="http://schemas.microsoft.com/office/drawing/2014/main" id="{AE951E40-E6D1-4D93-819F-F59B40563684}"/>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Executive support system (ESS)</a:t>
              </a:r>
              <a:endParaRPr lang="ko-KR" altLang="en-US" sz="1200" b="1" dirty="0">
                <a:solidFill>
                  <a:schemeClr val="bg1"/>
                </a:solidFill>
              </a:endParaRPr>
            </a:p>
          </p:txBody>
        </p:sp>
      </p:grpSp>
      <p:grpSp>
        <p:nvGrpSpPr>
          <p:cNvPr id="45" name="Group 44">
            <a:extLst>
              <a:ext uri="{FF2B5EF4-FFF2-40B4-BE49-F238E27FC236}">
                <a16:creationId xmlns:a16="http://schemas.microsoft.com/office/drawing/2014/main" id="{76633F5F-5B47-4E49-BB19-C1426FE2F7B3}"/>
              </a:ext>
            </a:extLst>
          </p:cNvPr>
          <p:cNvGrpSpPr/>
          <p:nvPr/>
        </p:nvGrpSpPr>
        <p:grpSpPr>
          <a:xfrm>
            <a:off x="4973772" y="2797798"/>
            <a:ext cx="2237674" cy="2237674"/>
            <a:chOff x="3467528" y="2657377"/>
            <a:chExt cx="2237674" cy="2237674"/>
          </a:xfrm>
        </p:grpSpPr>
        <p:grpSp>
          <p:nvGrpSpPr>
            <p:cNvPr id="46" name="Group 45">
              <a:extLst>
                <a:ext uri="{FF2B5EF4-FFF2-40B4-BE49-F238E27FC236}">
                  <a16:creationId xmlns:a16="http://schemas.microsoft.com/office/drawing/2014/main" id="{E7CC501C-75C6-4297-A6E9-70168A53833A}"/>
                </a:ext>
              </a:extLst>
            </p:cNvPr>
            <p:cNvGrpSpPr/>
            <p:nvPr/>
          </p:nvGrpSpPr>
          <p:grpSpPr>
            <a:xfrm>
              <a:off x="3467528" y="2657377"/>
              <a:ext cx="2237674" cy="2237674"/>
              <a:chOff x="3436380" y="2612003"/>
              <a:chExt cx="2237674" cy="2237674"/>
            </a:xfrm>
          </p:grpSpPr>
          <p:sp>
            <p:nvSpPr>
              <p:cNvPr id="48" name="Oval 47">
                <a:extLst>
                  <a:ext uri="{FF2B5EF4-FFF2-40B4-BE49-F238E27FC236}">
                    <a16:creationId xmlns:a16="http://schemas.microsoft.com/office/drawing/2014/main" id="{3867FC46-406A-4EA4-BDA2-DA2EDA1A4D18}"/>
                  </a:ext>
                </a:extLst>
              </p:cNvPr>
              <p:cNvSpPr/>
              <p:nvPr/>
            </p:nvSpPr>
            <p:spPr>
              <a:xfrm>
                <a:off x="3436380" y="2612003"/>
                <a:ext cx="2237674" cy="2237674"/>
              </a:xfrm>
              <a:prstGeom prst="ellipse">
                <a:avLst/>
              </a:prstGeom>
              <a:solidFill>
                <a:schemeClr val="bg1">
                  <a:alpha val="5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9" name="Oval 48">
                <a:extLst>
                  <a:ext uri="{FF2B5EF4-FFF2-40B4-BE49-F238E27FC236}">
                    <a16:creationId xmlns:a16="http://schemas.microsoft.com/office/drawing/2014/main" id="{4455D14C-76F7-460C-B2E1-C45827B8D76D}"/>
                  </a:ext>
                </a:extLst>
              </p:cNvPr>
              <p:cNvSpPr/>
              <p:nvPr/>
            </p:nvSpPr>
            <p:spPr>
              <a:xfrm>
                <a:off x="3914050" y="3089673"/>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7" name="Oval 46">
              <a:extLst>
                <a:ext uri="{FF2B5EF4-FFF2-40B4-BE49-F238E27FC236}">
                  <a16:creationId xmlns:a16="http://schemas.microsoft.com/office/drawing/2014/main" id="{73D008FB-D8AA-43F9-B360-6601072936E9}"/>
                </a:ext>
              </a:extLst>
            </p:cNvPr>
            <p:cNvSpPr/>
            <p:nvPr/>
          </p:nvSpPr>
          <p:spPr>
            <a:xfrm>
              <a:off x="3695636" y="2885485"/>
              <a:ext cx="1781460" cy="178146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50" name="TextBox 49">
            <a:extLst>
              <a:ext uri="{FF2B5EF4-FFF2-40B4-BE49-F238E27FC236}">
                <a16:creationId xmlns:a16="http://schemas.microsoft.com/office/drawing/2014/main" id="{FF2D8885-F014-4A53-A73A-6CC8169D85F4}"/>
              </a:ext>
            </a:extLst>
          </p:cNvPr>
          <p:cNvSpPr txBox="1"/>
          <p:nvPr/>
        </p:nvSpPr>
        <p:spPr>
          <a:xfrm>
            <a:off x="5451958" y="3544749"/>
            <a:ext cx="1281819" cy="707886"/>
          </a:xfrm>
          <a:prstGeom prst="rect">
            <a:avLst/>
          </a:prstGeom>
          <a:noFill/>
        </p:spPr>
        <p:txBody>
          <a:bodyPr wrap="square" rtlCol="0">
            <a:spAutoFit/>
          </a:bodyPr>
          <a:lstStyle/>
          <a:p>
            <a:pPr algn="ctr"/>
            <a:r>
              <a:rPr lang="en-US" altLang="ko-KR" sz="4000" b="1" dirty="0">
                <a:solidFill>
                  <a:schemeClr val="bg1"/>
                </a:solidFill>
              </a:rPr>
              <a:t>IS</a:t>
            </a:r>
          </a:p>
        </p:txBody>
      </p:sp>
    </p:spTree>
    <p:extLst>
      <p:ext uri="{BB962C8B-B14F-4D97-AF65-F5344CB8AC3E}">
        <p14:creationId xmlns:p14="http://schemas.microsoft.com/office/powerpoint/2010/main" val="3940008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DE081C6-6676-4835-A733-E630F41C8CEC}"/>
              </a:ext>
            </a:extLst>
          </p:cNvPr>
          <p:cNvSpPr/>
          <p:nvPr/>
        </p:nvSpPr>
        <p:spPr>
          <a:xfrm>
            <a:off x="3695234" y="566640"/>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1" name="Isosceles Triangle 26">
            <a:extLst>
              <a:ext uri="{FF2B5EF4-FFF2-40B4-BE49-F238E27FC236}">
                <a16:creationId xmlns:a16="http://schemas.microsoft.com/office/drawing/2014/main" id="{1A4A7728-9CCB-488E-81A2-9ECC9116C5EF}"/>
              </a:ext>
            </a:extLst>
          </p:cNvPr>
          <p:cNvSpPr/>
          <p:nvPr/>
        </p:nvSpPr>
        <p:spPr>
          <a:xfrm rot="16200000">
            <a:off x="2668168" y="808994"/>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2" name="Rectangle 31">
            <a:extLst>
              <a:ext uri="{FF2B5EF4-FFF2-40B4-BE49-F238E27FC236}">
                <a16:creationId xmlns:a16="http://schemas.microsoft.com/office/drawing/2014/main" id="{94D8A313-C781-4072-832F-F9F626059C92}"/>
              </a:ext>
            </a:extLst>
          </p:cNvPr>
          <p:cNvSpPr/>
          <p:nvPr/>
        </p:nvSpPr>
        <p:spPr>
          <a:xfrm>
            <a:off x="3681879" y="1310382"/>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3" name="Isosceles Triangle 48">
            <a:extLst>
              <a:ext uri="{FF2B5EF4-FFF2-40B4-BE49-F238E27FC236}">
                <a16:creationId xmlns:a16="http://schemas.microsoft.com/office/drawing/2014/main" id="{63D23495-2154-4751-9D09-7857A3A9E9B3}"/>
              </a:ext>
            </a:extLst>
          </p:cNvPr>
          <p:cNvSpPr/>
          <p:nvPr/>
        </p:nvSpPr>
        <p:spPr>
          <a:xfrm rot="16200000">
            <a:off x="2939280" y="1282569"/>
            <a:ext cx="692381" cy="74800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4" name="Rectangle 33">
            <a:extLst>
              <a:ext uri="{FF2B5EF4-FFF2-40B4-BE49-F238E27FC236}">
                <a16:creationId xmlns:a16="http://schemas.microsoft.com/office/drawing/2014/main" id="{9CC8627D-44FE-4D05-AF63-CB44FD60B1F4}"/>
              </a:ext>
            </a:extLst>
          </p:cNvPr>
          <p:cNvSpPr/>
          <p:nvPr/>
        </p:nvSpPr>
        <p:spPr>
          <a:xfrm>
            <a:off x="3688556" y="2122567"/>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5" name="Isosceles Triangle 49">
            <a:extLst>
              <a:ext uri="{FF2B5EF4-FFF2-40B4-BE49-F238E27FC236}">
                <a16:creationId xmlns:a16="http://schemas.microsoft.com/office/drawing/2014/main" id="{AE8B6F3B-AD1B-4293-A785-231B56E826E6}"/>
              </a:ext>
            </a:extLst>
          </p:cNvPr>
          <p:cNvSpPr/>
          <p:nvPr/>
        </p:nvSpPr>
        <p:spPr>
          <a:xfrm rot="16200000">
            <a:off x="2956792" y="201892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48" name="Group 47">
            <a:extLst>
              <a:ext uri="{FF2B5EF4-FFF2-40B4-BE49-F238E27FC236}">
                <a16:creationId xmlns:a16="http://schemas.microsoft.com/office/drawing/2014/main" id="{CA069E2D-64EF-4CF7-A88A-0341EEEB7267}"/>
              </a:ext>
            </a:extLst>
          </p:cNvPr>
          <p:cNvGrpSpPr/>
          <p:nvPr/>
        </p:nvGrpSpPr>
        <p:grpSpPr>
          <a:xfrm>
            <a:off x="3695234" y="535520"/>
            <a:ext cx="5006474" cy="623233"/>
            <a:chOff x="585804" y="3240430"/>
            <a:chExt cx="2809465" cy="1907263"/>
          </a:xfrm>
        </p:grpSpPr>
        <p:sp>
          <p:nvSpPr>
            <p:cNvPr id="49" name="TextBox 48">
              <a:extLst>
                <a:ext uri="{FF2B5EF4-FFF2-40B4-BE49-F238E27FC236}">
                  <a16:creationId xmlns:a16="http://schemas.microsoft.com/office/drawing/2014/main" id="{CEDDF003-F5D2-43D3-A9E4-8C00BCB08EDE}"/>
                </a:ext>
              </a:extLst>
            </p:cNvPr>
            <p:cNvSpPr txBox="1"/>
            <p:nvPr/>
          </p:nvSpPr>
          <p:spPr>
            <a:xfrm rot="10800000" flipV="1">
              <a:off x="585804" y="3734872"/>
              <a:ext cx="2809465"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 input is an original request for a product or payment that an outside party sends to a company’s TPS. </a:t>
              </a:r>
              <a:endParaRPr lang="ko-KR" altLang="en-US" sz="1200" dirty="0">
                <a:solidFill>
                  <a:schemeClr val="bg1"/>
                </a:solidFill>
                <a:ea typeface="+mj-ea"/>
                <a:cs typeface="Arial" pitchFamily="34" charset="0"/>
              </a:endParaRPr>
            </a:p>
          </p:txBody>
        </p:sp>
        <p:sp>
          <p:nvSpPr>
            <p:cNvPr id="50" name="TextBox 49">
              <a:extLst>
                <a:ext uri="{FF2B5EF4-FFF2-40B4-BE49-F238E27FC236}">
                  <a16:creationId xmlns:a16="http://schemas.microsoft.com/office/drawing/2014/main" id="{DEB037AA-CF05-44F3-AE85-5D84DA310DF9}"/>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sp>
        <p:nvSpPr>
          <p:cNvPr id="5" name="Rectangle 4">
            <a:extLst>
              <a:ext uri="{FF2B5EF4-FFF2-40B4-BE49-F238E27FC236}">
                <a16:creationId xmlns:a16="http://schemas.microsoft.com/office/drawing/2014/main" id="{90C55CB9-1FBE-FA88-F3DA-C74747E58F32}"/>
              </a:ext>
            </a:extLst>
          </p:cNvPr>
          <p:cNvSpPr/>
          <p:nvPr/>
        </p:nvSpPr>
        <p:spPr>
          <a:xfrm>
            <a:off x="3688556" y="4048189"/>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6" name="Isosceles Triangle 26">
            <a:extLst>
              <a:ext uri="{FF2B5EF4-FFF2-40B4-BE49-F238E27FC236}">
                <a16:creationId xmlns:a16="http://schemas.microsoft.com/office/drawing/2014/main" id="{DA0A4147-4C9A-1BFB-2B0C-4A7978130462}"/>
              </a:ext>
            </a:extLst>
          </p:cNvPr>
          <p:cNvSpPr/>
          <p:nvPr/>
        </p:nvSpPr>
        <p:spPr>
          <a:xfrm rot="16200000">
            <a:off x="2668168" y="4273178"/>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7" name="Rectangle 6">
            <a:extLst>
              <a:ext uri="{FF2B5EF4-FFF2-40B4-BE49-F238E27FC236}">
                <a16:creationId xmlns:a16="http://schemas.microsoft.com/office/drawing/2014/main" id="{67298E7E-0C40-2948-730A-236B417C53E2}"/>
              </a:ext>
            </a:extLst>
          </p:cNvPr>
          <p:cNvSpPr/>
          <p:nvPr/>
        </p:nvSpPr>
        <p:spPr>
          <a:xfrm>
            <a:off x="3681879" y="4774567"/>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8" name="Isosceles Triangle 48">
            <a:extLst>
              <a:ext uri="{FF2B5EF4-FFF2-40B4-BE49-F238E27FC236}">
                <a16:creationId xmlns:a16="http://schemas.microsoft.com/office/drawing/2014/main" id="{775E0D16-F1CB-76F9-5949-B39C71359F4E}"/>
              </a:ext>
            </a:extLst>
          </p:cNvPr>
          <p:cNvSpPr/>
          <p:nvPr/>
        </p:nvSpPr>
        <p:spPr>
          <a:xfrm rot="16200000">
            <a:off x="2928077" y="4735552"/>
            <a:ext cx="692381" cy="77041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9" name="Rectangle 8">
            <a:extLst>
              <a:ext uri="{FF2B5EF4-FFF2-40B4-BE49-F238E27FC236}">
                <a16:creationId xmlns:a16="http://schemas.microsoft.com/office/drawing/2014/main" id="{55DCA946-E9E1-74CB-E438-EDBA08AB952F}"/>
              </a:ext>
            </a:extLst>
          </p:cNvPr>
          <p:cNvSpPr/>
          <p:nvPr/>
        </p:nvSpPr>
        <p:spPr>
          <a:xfrm>
            <a:off x="3688556" y="5613159"/>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0" name="Isosceles Triangle 49">
            <a:extLst>
              <a:ext uri="{FF2B5EF4-FFF2-40B4-BE49-F238E27FC236}">
                <a16:creationId xmlns:a16="http://schemas.microsoft.com/office/drawing/2014/main" id="{73138F4F-E369-A70B-F7D7-6342BA1AFB5C}"/>
              </a:ext>
            </a:extLst>
          </p:cNvPr>
          <p:cNvSpPr/>
          <p:nvPr/>
        </p:nvSpPr>
        <p:spPr>
          <a:xfrm rot="16200000">
            <a:off x="2965396" y="551756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24" name="Oval 23">
            <a:extLst>
              <a:ext uri="{FF2B5EF4-FFF2-40B4-BE49-F238E27FC236}">
                <a16:creationId xmlns:a16="http://schemas.microsoft.com/office/drawing/2014/main" id="{1577E8E0-081E-6274-BC52-2223B6AC7F46}"/>
              </a:ext>
            </a:extLst>
          </p:cNvPr>
          <p:cNvSpPr/>
          <p:nvPr/>
        </p:nvSpPr>
        <p:spPr>
          <a:xfrm>
            <a:off x="2036627" y="1151921"/>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TPS</a:t>
            </a:r>
          </a:p>
        </p:txBody>
      </p:sp>
      <p:sp>
        <p:nvSpPr>
          <p:cNvPr id="25" name="Oval 24">
            <a:extLst>
              <a:ext uri="{FF2B5EF4-FFF2-40B4-BE49-F238E27FC236}">
                <a16:creationId xmlns:a16="http://schemas.microsoft.com/office/drawing/2014/main" id="{B5AEBA9A-EAC1-9A5B-A347-57277DD87AE4}"/>
              </a:ext>
            </a:extLst>
          </p:cNvPr>
          <p:cNvSpPr/>
          <p:nvPr/>
        </p:nvSpPr>
        <p:spPr>
          <a:xfrm>
            <a:off x="2148452" y="4598439"/>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MIS</a:t>
            </a:r>
          </a:p>
        </p:txBody>
      </p:sp>
      <p:grpSp>
        <p:nvGrpSpPr>
          <p:cNvPr id="28" name="Group 27">
            <a:extLst>
              <a:ext uri="{FF2B5EF4-FFF2-40B4-BE49-F238E27FC236}">
                <a16:creationId xmlns:a16="http://schemas.microsoft.com/office/drawing/2014/main" id="{B196AED9-D5AB-A7D3-C2FC-25C3581DFCCF}"/>
              </a:ext>
            </a:extLst>
          </p:cNvPr>
          <p:cNvGrpSpPr/>
          <p:nvPr/>
        </p:nvGrpSpPr>
        <p:grpSpPr>
          <a:xfrm>
            <a:off x="3659473" y="2116222"/>
            <a:ext cx="4982967" cy="638915"/>
            <a:chOff x="585803" y="3240430"/>
            <a:chExt cx="2796274" cy="1955254"/>
          </a:xfrm>
        </p:grpSpPr>
        <p:sp>
          <p:nvSpPr>
            <p:cNvPr id="29" name="TextBox 28">
              <a:extLst>
                <a:ext uri="{FF2B5EF4-FFF2-40B4-BE49-F238E27FC236}">
                  <a16:creationId xmlns:a16="http://schemas.microsoft.com/office/drawing/2014/main" id="{40A2EB83-DE12-A8CC-629B-86736913DF25}"/>
                </a:ext>
              </a:extLst>
            </p:cNvPr>
            <p:cNvSpPr txBox="1"/>
            <p:nvPr/>
          </p:nvSpPr>
          <p:spPr>
            <a:xfrm rot="10800000" flipV="1">
              <a:off x="585803" y="3782863"/>
              <a:ext cx="2796274"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Transaction processing systems (TPS) are the basic business systems that serve the operational level of the organization</a:t>
              </a:r>
              <a:endParaRPr lang="ko-KR" altLang="en-US" sz="1200" dirty="0">
                <a:solidFill>
                  <a:schemeClr val="bg1"/>
                </a:solidFill>
                <a:ea typeface="+mj-ea"/>
                <a:cs typeface="Arial" pitchFamily="34" charset="0"/>
              </a:endParaRPr>
            </a:p>
          </p:txBody>
        </p:sp>
        <p:sp>
          <p:nvSpPr>
            <p:cNvPr id="64" name="TextBox 63">
              <a:extLst>
                <a:ext uri="{FF2B5EF4-FFF2-40B4-BE49-F238E27FC236}">
                  <a16:creationId xmlns:a16="http://schemas.microsoft.com/office/drawing/2014/main" id="{3813F189-A5FC-8D2B-D420-86EAB7F617CA}"/>
                </a:ext>
              </a:extLst>
            </p:cNvPr>
            <p:cNvSpPr txBox="1"/>
            <p:nvPr/>
          </p:nvSpPr>
          <p:spPr>
            <a:xfrm>
              <a:off x="585804" y="3240430"/>
              <a:ext cx="1096477"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grpSp>
        <p:nvGrpSpPr>
          <p:cNvPr id="68" name="Group 67">
            <a:extLst>
              <a:ext uri="{FF2B5EF4-FFF2-40B4-BE49-F238E27FC236}">
                <a16:creationId xmlns:a16="http://schemas.microsoft.com/office/drawing/2014/main" id="{84000E49-FA7C-E8C2-FFFD-16AFAAA18E57}"/>
              </a:ext>
            </a:extLst>
          </p:cNvPr>
          <p:cNvGrpSpPr/>
          <p:nvPr/>
        </p:nvGrpSpPr>
        <p:grpSpPr>
          <a:xfrm>
            <a:off x="3681878" y="1308674"/>
            <a:ext cx="4982967" cy="638915"/>
            <a:chOff x="585803" y="3240430"/>
            <a:chExt cx="2796274" cy="1955254"/>
          </a:xfrm>
        </p:grpSpPr>
        <p:sp>
          <p:nvSpPr>
            <p:cNvPr id="69" name="TextBox 68">
              <a:extLst>
                <a:ext uri="{FF2B5EF4-FFF2-40B4-BE49-F238E27FC236}">
                  <a16:creationId xmlns:a16="http://schemas.microsoft.com/office/drawing/2014/main" id="{C7C625E8-E960-FEEE-C5B9-D3ED9CEC30B2}"/>
                </a:ext>
              </a:extLst>
            </p:cNvPr>
            <p:cNvSpPr txBox="1"/>
            <p:nvPr/>
          </p:nvSpPr>
          <p:spPr>
            <a:xfrm rot="10800000" flipV="1">
              <a:off x="585803" y="3782863"/>
              <a:ext cx="2796274"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TPS outputs are documents the system generates once it completes processing all inputs, such as receipts the company stores in its records</a:t>
              </a:r>
              <a:endParaRPr lang="ko-KR" altLang="en-US" sz="1200" dirty="0">
                <a:solidFill>
                  <a:schemeClr val="bg1"/>
                </a:solidFill>
                <a:ea typeface="+mj-ea"/>
                <a:cs typeface="Arial" pitchFamily="34" charset="0"/>
              </a:endParaRPr>
            </a:p>
          </p:txBody>
        </p:sp>
        <p:sp>
          <p:nvSpPr>
            <p:cNvPr id="70" name="TextBox 69">
              <a:extLst>
                <a:ext uri="{FF2B5EF4-FFF2-40B4-BE49-F238E27FC236}">
                  <a16:creationId xmlns:a16="http://schemas.microsoft.com/office/drawing/2014/main" id="{3C7767D9-D200-4293-6704-7EC07EA398C9}"/>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71" name="Group 70">
            <a:extLst>
              <a:ext uri="{FF2B5EF4-FFF2-40B4-BE49-F238E27FC236}">
                <a16:creationId xmlns:a16="http://schemas.microsoft.com/office/drawing/2014/main" id="{3A06F7C9-6DAC-2AFE-E39A-2A25C5F23969}"/>
              </a:ext>
            </a:extLst>
          </p:cNvPr>
          <p:cNvGrpSpPr/>
          <p:nvPr/>
        </p:nvGrpSpPr>
        <p:grpSpPr>
          <a:xfrm>
            <a:off x="3681879" y="4000243"/>
            <a:ext cx="4982967" cy="661998"/>
            <a:chOff x="585803" y="3240430"/>
            <a:chExt cx="2796274" cy="2025894"/>
          </a:xfrm>
        </p:grpSpPr>
        <p:sp>
          <p:nvSpPr>
            <p:cNvPr id="72" name="TextBox 71">
              <a:extLst>
                <a:ext uri="{FF2B5EF4-FFF2-40B4-BE49-F238E27FC236}">
                  <a16:creationId xmlns:a16="http://schemas.microsoft.com/office/drawing/2014/main" id="{3CE42639-8D84-6BCE-5E48-74D1C08CD8EC}"/>
                </a:ext>
              </a:extLst>
            </p:cNvPr>
            <p:cNvSpPr txBox="1"/>
            <p:nvPr/>
          </p:nvSpPr>
          <p:spPr>
            <a:xfrm rot="10800000" flipV="1">
              <a:off x="585803" y="3712224"/>
              <a:ext cx="2796274" cy="1554100"/>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MIS system analyzes the input with routine algorithms i.e., Aggregate, compare and summarize the results produced in reports that tactical managers use to monitor, control and predict future performance.</a:t>
              </a:r>
              <a:endParaRPr lang="ko-KR" altLang="en-US" sz="900" dirty="0">
                <a:solidFill>
                  <a:schemeClr val="bg1"/>
                </a:solidFill>
                <a:ea typeface="+mj-ea"/>
                <a:cs typeface="Arial" pitchFamily="34" charset="0"/>
              </a:endParaRPr>
            </a:p>
          </p:txBody>
        </p:sp>
        <p:sp>
          <p:nvSpPr>
            <p:cNvPr id="73" name="TextBox 72">
              <a:extLst>
                <a:ext uri="{FF2B5EF4-FFF2-40B4-BE49-F238E27FC236}">
                  <a16:creationId xmlns:a16="http://schemas.microsoft.com/office/drawing/2014/main" id="{5CD8E13F-B54B-C0F3-32AF-2ECE2CCBB740}"/>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grpSp>
        <p:nvGrpSpPr>
          <p:cNvPr id="74" name="Group 73">
            <a:extLst>
              <a:ext uri="{FF2B5EF4-FFF2-40B4-BE49-F238E27FC236}">
                <a16:creationId xmlns:a16="http://schemas.microsoft.com/office/drawing/2014/main" id="{4F132A9F-2AAC-AEFA-4E16-DFE5F57ED9F3}"/>
              </a:ext>
            </a:extLst>
          </p:cNvPr>
          <p:cNvGrpSpPr/>
          <p:nvPr/>
        </p:nvGrpSpPr>
        <p:grpSpPr>
          <a:xfrm>
            <a:off x="3681878" y="4739450"/>
            <a:ext cx="4982967" cy="669692"/>
            <a:chOff x="585803" y="3240430"/>
            <a:chExt cx="2796274" cy="2049440"/>
          </a:xfrm>
        </p:grpSpPr>
        <p:sp>
          <p:nvSpPr>
            <p:cNvPr id="75" name="TextBox 74">
              <a:extLst>
                <a:ext uri="{FF2B5EF4-FFF2-40B4-BE49-F238E27FC236}">
                  <a16:creationId xmlns:a16="http://schemas.microsoft.com/office/drawing/2014/main" id="{A5B72F1B-4D6B-DFF7-E6E3-0BF1E28475A6}"/>
                </a:ext>
              </a:extLst>
            </p:cNvPr>
            <p:cNvSpPr txBox="1"/>
            <p:nvPr/>
          </p:nvSpPr>
          <p:spPr>
            <a:xfrm rot="10800000" flipV="1">
              <a:off x="585803" y="3688674"/>
              <a:ext cx="2796274" cy="1601196"/>
            </a:xfrm>
            <a:prstGeom prst="rect">
              <a:avLst/>
            </a:prstGeom>
            <a:noFill/>
          </p:spPr>
          <p:txBody>
            <a:bodyPr wrap="square" rtlCol="0">
              <a:spAutoFit/>
            </a:bodyPr>
            <a:lstStyle/>
            <a:p>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provide real time information on ongoing events without any delay.</a:t>
              </a:r>
              <a:endParaRPr lang="ko-KR" altLang="en-US" sz="1400" dirty="0">
                <a:solidFill>
                  <a:schemeClr val="bg1"/>
                </a:solidFill>
                <a:ea typeface="+mj-ea"/>
                <a:cs typeface="Arial" pitchFamily="34" charset="0"/>
              </a:endParaRPr>
            </a:p>
          </p:txBody>
        </p:sp>
        <p:sp>
          <p:nvSpPr>
            <p:cNvPr id="76" name="TextBox 75">
              <a:extLst>
                <a:ext uri="{FF2B5EF4-FFF2-40B4-BE49-F238E27FC236}">
                  <a16:creationId xmlns:a16="http://schemas.microsoft.com/office/drawing/2014/main" id="{949FDB0F-AB26-E546-2738-FF0BEFE05274}"/>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77" name="Group 76">
            <a:extLst>
              <a:ext uri="{FF2B5EF4-FFF2-40B4-BE49-F238E27FC236}">
                <a16:creationId xmlns:a16="http://schemas.microsoft.com/office/drawing/2014/main" id="{9C2CF475-3C55-DD32-EE90-941631744BC9}"/>
              </a:ext>
            </a:extLst>
          </p:cNvPr>
          <p:cNvGrpSpPr/>
          <p:nvPr/>
        </p:nvGrpSpPr>
        <p:grpSpPr>
          <a:xfrm>
            <a:off x="3681878" y="5590317"/>
            <a:ext cx="4982967" cy="638915"/>
            <a:chOff x="585803" y="3240430"/>
            <a:chExt cx="2796274" cy="1955254"/>
          </a:xfrm>
        </p:grpSpPr>
        <p:sp>
          <p:nvSpPr>
            <p:cNvPr id="78" name="TextBox 77">
              <a:extLst>
                <a:ext uri="{FF2B5EF4-FFF2-40B4-BE49-F238E27FC236}">
                  <a16:creationId xmlns:a16="http://schemas.microsoft.com/office/drawing/2014/main" id="{C9E6EC42-99A8-A39F-E2EC-BAAC911124B5}"/>
                </a:ext>
              </a:extLst>
            </p:cNvPr>
            <p:cNvSpPr txBox="1"/>
            <p:nvPr/>
          </p:nvSpPr>
          <p:spPr>
            <a:xfrm rot="10800000" flipV="1">
              <a:off x="585803" y="3782863"/>
              <a:ext cx="2796274"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 input is an original request for a product or payment that an outside party sends to a company’s TPS. </a:t>
              </a:r>
              <a:endParaRPr lang="ko-KR" altLang="en-US" sz="1200" dirty="0">
                <a:solidFill>
                  <a:schemeClr val="bg1"/>
                </a:solidFill>
                <a:ea typeface="+mj-ea"/>
                <a:cs typeface="Arial" pitchFamily="34" charset="0"/>
              </a:endParaRPr>
            </a:p>
          </p:txBody>
        </p:sp>
        <p:sp>
          <p:nvSpPr>
            <p:cNvPr id="79" name="TextBox 78">
              <a:extLst>
                <a:ext uri="{FF2B5EF4-FFF2-40B4-BE49-F238E27FC236}">
                  <a16:creationId xmlns:a16="http://schemas.microsoft.com/office/drawing/2014/main" id="{7A097C26-301B-C8D7-16BE-45B490F49F14}"/>
                </a:ext>
              </a:extLst>
            </p:cNvPr>
            <p:cNvSpPr txBox="1"/>
            <p:nvPr/>
          </p:nvSpPr>
          <p:spPr>
            <a:xfrm>
              <a:off x="585804" y="3240430"/>
              <a:ext cx="1150421"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C2363-B453-4958-2A9A-5E3B700B44E2}"/>
              </a:ext>
            </a:extLst>
          </p:cNvPr>
          <p:cNvSpPr/>
          <p:nvPr/>
        </p:nvSpPr>
        <p:spPr>
          <a:xfrm>
            <a:off x="3695234" y="566640"/>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 name="Isosceles Triangle 26">
            <a:extLst>
              <a:ext uri="{FF2B5EF4-FFF2-40B4-BE49-F238E27FC236}">
                <a16:creationId xmlns:a16="http://schemas.microsoft.com/office/drawing/2014/main" id="{BF2A0CCE-E45F-02B1-9AFD-12AEEE8AAD38}"/>
              </a:ext>
            </a:extLst>
          </p:cNvPr>
          <p:cNvSpPr/>
          <p:nvPr/>
        </p:nvSpPr>
        <p:spPr>
          <a:xfrm rot="16200000">
            <a:off x="2668168" y="808994"/>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4" name="Rectangle 3">
            <a:extLst>
              <a:ext uri="{FF2B5EF4-FFF2-40B4-BE49-F238E27FC236}">
                <a16:creationId xmlns:a16="http://schemas.microsoft.com/office/drawing/2014/main" id="{98055D28-74B9-E54A-CC18-B6BB7962E1E6}"/>
              </a:ext>
            </a:extLst>
          </p:cNvPr>
          <p:cNvSpPr/>
          <p:nvPr/>
        </p:nvSpPr>
        <p:spPr>
          <a:xfrm>
            <a:off x="3681879" y="1310382"/>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5" name="Isosceles Triangle 48">
            <a:extLst>
              <a:ext uri="{FF2B5EF4-FFF2-40B4-BE49-F238E27FC236}">
                <a16:creationId xmlns:a16="http://schemas.microsoft.com/office/drawing/2014/main" id="{5CBE06A7-631F-E4D2-13E8-949051F15933}"/>
              </a:ext>
            </a:extLst>
          </p:cNvPr>
          <p:cNvSpPr/>
          <p:nvPr/>
        </p:nvSpPr>
        <p:spPr>
          <a:xfrm rot="16200000">
            <a:off x="2939280" y="1282569"/>
            <a:ext cx="692381" cy="74800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6" name="Rectangle 5">
            <a:extLst>
              <a:ext uri="{FF2B5EF4-FFF2-40B4-BE49-F238E27FC236}">
                <a16:creationId xmlns:a16="http://schemas.microsoft.com/office/drawing/2014/main" id="{1C809593-79F0-65E5-2A13-17FA0DA65BA7}"/>
              </a:ext>
            </a:extLst>
          </p:cNvPr>
          <p:cNvSpPr/>
          <p:nvPr/>
        </p:nvSpPr>
        <p:spPr>
          <a:xfrm>
            <a:off x="3688556" y="2122567"/>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7" name="Isosceles Triangle 49">
            <a:extLst>
              <a:ext uri="{FF2B5EF4-FFF2-40B4-BE49-F238E27FC236}">
                <a16:creationId xmlns:a16="http://schemas.microsoft.com/office/drawing/2014/main" id="{E4B56EDF-B939-6CA8-C795-CB5AADD4A5F2}"/>
              </a:ext>
            </a:extLst>
          </p:cNvPr>
          <p:cNvSpPr/>
          <p:nvPr/>
        </p:nvSpPr>
        <p:spPr>
          <a:xfrm rot="16200000">
            <a:off x="2956792" y="201892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8" name="Group 7">
            <a:extLst>
              <a:ext uri="{FF2B5EF4-FFF2-40B4-BE49-F238E27FC236}">
                <a16:creationId xmlns:a16="http://schemas.microsoft.com/office/drawing/2014/main" id="{95284C9D-DDF8-0FCD-2114-893A41C3B77D}"/>
              </a:ext>
            </a:extLst>
          </p:cNvPr>
          <p:cNvGrpSpPr/>
          <p:nvPr/>
        </p:nvGrpSpPr>
        <p:grpSpPr>
          <a:xfrm>
            <a:off x="3695234" y="535520"/>
            <a:ext cx="5006474" cy="623233"/>
            <a:chOff x="585804" y="3240430"/>
            <a:chExt cx="2809465" cy="1907263"/>
          </a:xfrm>
        </p:grpSpPr>
        <p:sp>
          <p:nvSpPr>
            <p:cNvPr id="9" name="TextBox 8">
              <a:extLst>
                <a:ext uri="{FF2B5EF4-FFF2-40B4-BE49-F238E27FC236}">
                  <a16:creationId xmlns:a16="http://schemas.microsoft.com/office/drawing/2014/main" id="{6EC5CCC8-189A-F7C7-535F-A93D1E7F8441}"/>
                </a:ext>
              </a:extLst>
            </p:cNvPr>
            <p:cNvSpPr txBox="1"/>
            <p:nvPr/>
          </p:nvSpPr>
          <p:spPr>
            <a:xfrm rot="10800000" flipV="1">
              <a:off x="585804" y="3734872"/>
              <a:ext cx="2809465"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Inputs are the factors, numbers, and characters that are to analyze.  User and knowledge expertise are inputs requiring manual analysis by the user.  </a:t>
              </a:r>
              <a:endParaRPr lang="ko-KR" altLang="en-US" sz="1200" dirty="0">
                <a:solidFill>
                  <a:schemeClr val="bg1"/>
                </a:solidFill>
                <a:ea typeface="+mj-ea"/>
                <a:cs typeface="Arial" pitchFamily="34" charset="0"/>
              </a:endParaRPr>
            </a:p>
          </p:txBody>
        </p:sp>
        <p:sp>
          <p:nvSpPr>
            <p:cNvPr id="10" name="TextBox 9">
              <a:extLst>
                <a:ext uri="{FF2B5EF4-FFF2-40B4-BE49-F238E27FC236}">
                  <a16:creationId xmlns:a16="http://schemas.microsoft.com/office/drawing/2014/main" id="{E66CBA30-4A93-6CE5-3764-4B18F4DD5522}"/>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sp>
        <p:nvSpPr>
          <p:cNvPr id="11" name="Rectangle 10">
            <a:extLst>
              <a:ext uri="{FF2B5EF4-FFF2-40B4-BE49-F238E27FC236}">
                <a16:creationId xmlns:a16="http://schemas.microsoft.com/office/drawing/2014/main" id="{AD3139E2-43E5-0AE5-73AA-8C84105FF32B}"/>
              </a:ext>
            </a:extLst>
          </p:cNvPr>
          <p:cNvSpPr/>
          <p:nvPr/>
        </p:nvSpPr>
        <p:spPr>
          <a:xfrm>
            <a:off x="3688556" y="4048189"/>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2" name="Isosceles Triangle 26">
            <a:extLst>
              <a:ext uri="{FF2B5EF4-FFF2-40B4-BE49-F238E27FC236}">
                <a16:creationId xmlns:a16="http://schemas.microsoft.com/office/drawing/2014/main" id="{FB1F0512-16BC-D3BA-5D29-76F2D4E2A791}"/>
              </a:ext>
            </a:extLst>
          </p:cNvPr>
          <p:cNvSpPr/>
          <p:nvPr/>
        </p:nvSpPr>
        <p:spPr>
          <a:xfrm rot="16200000">
            <a:off x="2668168" y="4273178"/>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3" name="Rectangle 12">
            <a:extLst>
              <a:ext uri="{FF2B5EF4-FFF2-40B4-BE49-F238E27FC236}">
                <a16:creationId xmlns:a16="http://schemas.microsoft.com/office/drawing/2014/main" id="{A2E207C2-5FC8-344C-3C87-F4015B322A0B}"/>
              </a:ext>
            </a:extLst>
          </p:cNvPr>
          <p:cNvSpPr/>
          <p:nvPr/>
        </p:nvSpPr>
        <p:spPr>
          <a:xfrm>
            <a:off x="3681879" y="4774567"/>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4" name="Isosceles Triangle 48">
            <a:extLst>
              <a:ext uri="{FF2B5EF4-FFF2-40B4-BE49-F238E27FC236}">
                <a16:creationId xmlns:a16="http://schemas.microsoft.com/office/drawing/2014/main" id="{3FC20900-6851-40AB-A87B-92C7A61F4C11}"/>
              </a:ext>
            </a:extLst>
          </p:cNvPr>
          <p:cNvSpPr/>
          <p:nvPr/>
        </p:nvSpPr>
        <p:spPr>
          <a:xfrm rot="16200000">
            <a:off x="2928077" y="4735552"/>
            <a:ext cx="692381" cy="77041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5" name="Rectangle 14">
            <a:extLst>
              <a:ext uri="{FF2B5EF4-FFF2-40B4-BE49-F238E27FC236}">
                <a16:creationId xmlns:a16="http://schemas.microsoft.com/office/drawing/2014/main" id="{D90EC52A-A78F-C275-B433-7BA9E0E86EA4}"/>
              </a:ext>
            </a:extLst>
          </p:cNvPr>
          <p:cNvSpPr/>
          <p:nvPr/>
        </p:nvSpPr>
        <p:spPr>
          <a:xfrm>
            <a:off x="3688556" y="5613158"/>
            <a:ext cx="5184000" cy="6782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6" name="Isosceles Triangle 49">
            <a:extLst>
              <a:ext uri="{FF2B5EF4-FFF2-40B4-BE49-F238E27FC236}">
                <a16:creationId xmlns:a16="http://schemas.microsoft.com/office/drawing/2014/main" id="{C45C7D82-C521-64A4-C074-82FC77306634}"/>
              </a:ext>
            </a:extLst>
          </p:cNvPr>
          <p:cNvSpPr/>
          <p:nvPr/>
        </p:nvSpPr>
        <p:spPr>
          <a:xfrm rot="16200000">
            <a:off x="2925537" y="5557422"/>
            <a:ext cx="719872" cy="74800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7" name="Oval 16">
            <a:extLst>
              <a:ext uri="{FF2B5EF4-FFF2-40B4-BE49-F238E27FC236}">
                <a16:creationId xmlns:a16="http://schemas.microsoft.com/office/drawing/2014/main" id="{D59C9949-F700-7D5B-105F-8FAAA91075CE}"/>
              </a:ext>
            </a:extLst>
          </p:cNvPr>
          <p:cNvSpPr/>
          <p:nvPr/>
        </p:nvSpPr>
        <p:spPr>
          <a:xfrm>
            <a:off x="2036627" y="1151921"/>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DSS</a:t>
            </a:r>
          </a:p>
        </p:txBody>
      </p:sp>
      <p:sp>
        <p:nvSpPr>
          <p:cNvPr id="18" name="Oval 17">
            <a:extLst>
              <a:ext uri="{FF2B5EF4-FFF2-40B4-BE49-F238E27FC236}">
                <a16:creationId xmlns:a16="http://schemas.microsoft.com/office/drawing/2014/main" id="{71609205-96D5-B47B-7A6C-4EABBCF80A95}"/>
              </a:ext>
            </a:extLst>
          </p:cNvPr>
          <p:cNvSpPr/>
          <p:nvPr/>
        </p:nvSpPr>
        <p:spPr>
          <a:xfrm>
            <a:off x="2148452" y="4598439"/>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ESS</a:t>
            </a:r>
          </a:p>
        </p:txBody>
      </p:sp>
      <p:grpSp>
        <p:nvGrpSpPr>
          <p:cNvPr id="19" name="Group 18">
            <a:extLst>
              <a:ext uri="{FF2B5EF4-FFF2-40B4-BE49-F238E27FC236}">
                <a16:creationId xmlns:a16="http://schemas.microsoft.com/office/drawing/2014/main" id="{66CB0AC5-F198-D53D-8CB2-AA8B954C31A0}"/>
              </a:ext>
            </a:extLst>
          </p:cNvPr>
          <p:cNvGrpSpPr/>
          <p:nvPr/>
        </p:nvGrpSpPr>
        <p:grpSpPr>
          <a:xfrm>
            <a:off x="3659471" y="2116222"/>
            <a:ext cx="5177319" cy="608137"/>
            <a:chOff x="585802" y="3240430"/>
            <a:chExt cx="2905338" cy="1861065"/>
          </a:xfrm>
        </p:grpSpPr>
        <p:sp>
          <p:nvSpPr>
            <p:cNvPr id="20" name="TextBox 19">
              <a:extLst>
                <a:ext uri="{FF2B5EF4-FFF2-40B4-BE49-F238E27FC236}">
                  <a16:creationId xmlns:a16="http://schemas.microsoft.com/office/drawing/2014/main" id="{4FD2126B-DB59-8D2A-6D75-AD5ED40D232A}"/>
                </a:ext>
              </a:extLst>
            </p:cNvPr>
            <p:cNvSpPr txBox="1"/>
            <p:nvPr/>
          </p:nvSpPr>
          <p:spPr>
            <a:xfrm rot="10800000" flipV="1">
              <a:off x="585802" y="3877049"/>
              <a:ext cx="2905338" cy="1224446"/>
            </a:xfrm>
            <a:prstGeom prst="rect">
              <a:avLst/>
            </a:prstGeom>
            <a:noFill/>
          </p:spPr>
          <p:txBody>
            <a:bodyPr wrap="square" rtlCol="0">
              <a:spAutoFit/>
            </a:bodyPr>
            <a:lstStyle/>
            <a:p>
              <a:r>
                <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DSS can be employed by operations management and other planning departments in an organization to compile information and data and synthesize it into actionable intelligence. </a:t>
              </a:r>
              <a:endParaRPr lang="ko-KR" altLang="en-US" sz="1000" dirty="0">
                <a:solidFill>
                  <a:schemeClr val="bg1"/>
                </a:solidFill>
                <a:ea typeface="+mj-ea"/>
                <a:cs typeface="Arial" pitchFamily="34" charset="0"/>
              </a:endParaRPr>
            </a:p>
          </p:txBody>
        </p:sp>
        <p:sp>
          <p:nvSpPr>
            <p:cNvPr id="21" name="TextBox 20">
              <a:extLst>
                <a:ext uri="{FF2B5EF4-FFF2-40B4-BE49-F238E27FC236}">
                  <a16:creationId xmlns:a16="http://schemas.microsoft.com/office/drawing/2014/main" id="{80FB7CC6-A99E-CC6C-FF61-84D8EA9D5F57}"/>
                </a:ext>
              </a:extLst>
            </p:cNvPr>
            <p:cNvSpPr txBox="1"/>
            <p:nvPr/>
          </p:nvSpPr>
          <p:spPr>
            <a:xfrm>
              <a:off x="585804" y="3240430"/>
              <a:ext cx="1096477"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grpSp>
        <p:nvGrpSpPr>
          <p:cNvPr id="22" name="Group 21">
            <a:extLst>
              <a:ext uri="{FF2B5EF4-FFF2-40B4-BE49-F238E27FC236}">
                <a16:creationId xmlns:a16="http://schemas.microsoft.com/office/drawing/2014/main" id="{4F2D9FD6-A86D-428C-D30C-04604F96D199}"/>
              </a:ext>
            </a:extLst>
          </p:cNvPr>
          <p:cNvGrpSpPr/>
          <p:nvPr/>
        </p:nvGrpSpPr>
        <p:grpSpPr>
          <a:xfrm>
            <a:off x="3681876" y="1308674"/>
            <a:ext cx="5177321" cy="638915"/>
            <a:chOff x="585802" y="3240430"/>
            <a:chExt cx="2905339" cy="1955254"/>
          </a:xfrm>
        </p:grpSpPr>
        <p:sp>
          <p:nvSpPr>
            <p:cNvPr id="23" name="TextBox 22">
              <a:extLst>
                <a:ext uri="{FF2B5EF4-FFF2-40B4-BE49-F238E27FC236}">
                  <a16:creationId xmlns:a16="http://schemas.microsoft.com/office/drawing/2014/main" id="{4754129F-0496-C14E-BE43-88A675BF0294}"/>
                </a:ext>
              </a:extLst>
            </p:cNvPr>
            <p:cNvSpPr txBox="1"/>
            <p:nvPr/>
          </p:nvSpPr>
          <p:spPr>
            <a:xfrm rot="10800000" flipV="1">
              <a:off x="585802" y="3782863"/>
              <a:ext cx="2905339"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DSS may be used to project a company's revenue over the upcoming six months based on new assumptions about product sales. </a:t>
              </a:r>
              <a:endParaRPr lang="ko-KR" altLang="en-US" sz="1200" dirty="0">
                <a:solidFill>
                  <a:schemeClr val="bg1"/>
                </a:solidFill>
                <a:ea typeface="+mj-ea"/>
                <a:cs typeface="Arial" pitchFamily="34" charset="0"/>
              </a:endParaRPr>
            </a:p>
          </p:txBody>
        </p:sp>
        <p:sp>
          <p:nvSpPr>
            <p:cNvPr id="24" name="TextBox 23">
              <a:extLst>
                <a:ext uri="{FF2B5EF4-FFF2-40B4-BE49-F238E27FC236}">
                  <a16:creationId xmlns:a16="http://schemas.microsoft.com/office/drawing/2014/main" id="{9D8AB63D-018E-BE2A-0F40-84D82A40E4AD}"/>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25" name="Group 24">
            <a:extLst>
              <a:ext uri="{FF2B5EF4-FFF2-40B4-BE49-F238E27FC236}">
                <a16:creationId xmlns:a16="http://schemas.microsoft.com/office/drawing/2014/main" id="{D3B0FE18-151F-D845-3B81-734E489DD7A8}"/>
              </a:ext>
            </a:extLst>
          </p:cNvPr>
          <p:cNvGrpSpPr/>
          <p:nvPr/>
        </p:nvGrpSpPr>
        <p:grpSpPr>
          <a:xfrm>
            <a:off x="3681877" y="3975234"/>
            <a:ext cx="5154911" cy="710092"/>
            <a:chOff x="585802" y="3163893"/>
            <a:chExt cx="2892763" cy="2173073"/>
          </a:xfrm>
        </p:grpSpPr>
        <p:sp>
          <p:nvSpPr>
            <p:cNvPr id="26" name="TextBox 25">
              <a:extLst>
                <a:ext uri="{FF2B5EF4-FFF2-40B4-BE49-F238E27FC236}">
                  <a16:creationId xmlns:a16="http://schemas.microsoft.com/office/drawing/2014/main" id="{9CF4C526-6921-48A8-E20E-52B6999CADA3}"/>
                </a:ext>
              </a:extLst>
            </p:cNvPr>
            <p:cNvSpPr txBox="1"/>
            <p:nvPr/>
          </p:nvSpPr>
          <p:spPr>
            <a:xfrm rot="10800000" flipV="1">
              <a:off x="585802" y="3641582"/>
              <a:ext cx="2892763" cy="1695384"/>
            </a:xfrm>
            <a:prstGeom prst="rect">
              <a:avLst/>
            </a:prstGeom>
            <a:noFill/>
          </p:spPr>
          <p:txBody>
            <a:bodyPr wrap="square" rtlCol="0">
              <a:spAutoFit/>
            </a:bodyPr>
            <a:lstStyle/>
            <a:p>
              <a:r>
                <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Input data entry devices allow executives to enter, verify, and update data immediately. The CPU (central processing unit) is the center point because it controls the other computer system components</a:t>
              </a:r>
              <a:endParaRPr lang="ko-KR" altLang="en-US" sz="1000" dirty="0">
                <a:solidFill>
                  <a:schemeClr val="bg1"/>
                </a:solidFill>
                <a:ea typeface="+mj-ea"/>
                <a:cs typeface="Arial" pitchFamily="34" charset="0"/>
              </a:endParaRPr>
            </a:p>
          </p:txBody>
        </p:sp>
        <p:sp>
          <p:nvSpPr>
            <p:cNvPr id="27" name="TextBox 26">
              <a:extLst>
                <a:ext uri="{FF2B5EF4-FFF2-40B4-BE49-F238E27FC236}">
                  <a16:creationId xmlns:a16="http://schemas.microsoft.com/office/drawing/2014/main" id="{8ED56C3F-60EA-B080-B665-43CCAB564315}"/>
                </a:ext>
              </a:extLst>
            </p:cNvPr>
            <p:cNvSpPr txBox="1"/>
            <p:nvPr/>
          </p:nvSpPr>
          <p:spPr>
            <a:xfrm>
              <a:off x="593297" y="3163893"/>
              <a:ext cx="792268"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grpSp>
        <p:nvGrpSpPr>
          <p:cNvPr id="28" name="Group 27">
            <a:extLst>
              <a:ext uri="{FF2B5EF4-FFF2-40B4-BE49-F238E27FC236}">
                <a16:creationId xmlns:a16="http://schemas.microsoft.com/office/drawing/2014/main" id="{980C859C-7846-5FBC-6BD0-13C8B6FDC8B8}"/>
              </a:ext>
            </a:extLst>
          </p:cNvPr>
          <p:cNvGrpSpPr/>
          <p:nvPr/>
        </p:nvGrpSpPr>
        <p:grpSpPr>
          <a:xfrm>
            <a:off x="3681878" y="4739450"/>
            <a:ext cx="4982967" cy="638914"/>
            <a:chOff x="585803" y="3240430"/>
            <a:chExt cx="2796274" cy="1955251"/>
          </a:xfrm>
        </p:grpSpPr>
        <p:sp>
          <p:nvSpPr>
            <p:cNvPr id="29" name="TextBox 28">
              <a:extLst>
                <a:ext uri="{FF2B5EF4-FFF2-40B4-BE49-F238E27FC236}">
                  <a16:creationId xmlns:a16="http://schemas.microsoft.com/office/drawing/2014/main" id="{0BCB557F-0E9E-2E7C-2833-AAA64BF84654}"/>
                </a:ext>
              </a:extLst>
            </p:cNvPr>
            <p:cNvSpPr txBox="1"/>
            <p:nvPr/>
          </p:nvSpPr>
          <p:spPr>
            <a:xfrm rot="10800000" flipV="1">
              <a:off x="585803" y="3782860"/>
              <a:ext cx="2796274" cy="1412821"/>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 ESS facilitates access to organized enterprise and departmental data while providing analysis utilities and performance assessment predictors. </a:t>
              </a:r>
              <a:endParaRPr lang="ko-KR" altLang="en-US" sz="1200" dirty="0">
                <a:solidFill>
                  <a:schemeClr val="bg1"/>
                </a:solidFill>
                <a:ea typeface="+mj-ea"/>
                <a:cs typeface="Arial" pitchFamily="34" charset="0"/>
              </a:endParaRPr>
            </a:p>
          </p:txBody>
        </p:sp>
        <p:sp>
          <p:nvSpPr>
            <p:cNvPr id="30" name="TextBox 29">
              <a:extLst>
                <a:ext uri="{FF2B5EF4-FFF2-40B4-BE49-F238E27FC236}">
                  <a16:creationId xmlns:a16="http://schemas.microsoft.com/office/drawing/2014/main" id="{3C4CB38D-50C9-2520-AB60-37931A09BBFF}"/>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31" name="Group 30">
            <a:extLst>
              <a:ext uri="{FF2B5EF4-FFF2-40B4-BE49-F238E27FC236}">
                <a16:creationId xmlns:a16="http://schemas.microsoft.com/office/drawing/2014/main" id="{81039A7D-0CC3-62AC-5756-AA50CCF091EF}"/>
              </a:ext>
            </a:extLst>
          </p:cNvPr>
          <p:cNvGrpSpPr/>
          <p:nvPr/>
        </p:nvGrpSpPr>
        <p:grpSpPr>
          <a:xfrm>
            <a:off x="3659471" y="5571736"/>
            <a:ext cx="5301256" cy="648341"/>
            <a:chOff x="573229" y="3183567"/>
            <a:chExt cx="2974887" cy="2389424"/>
          </a:xfrm>
        </p:grpSpPr>
        <p:sp>
          <p:nvSpPr>
            <p:cNvPr id="32" name="TextBox 31">
              <a:extLst>
                <a:ext uri="{FF2B5EF4-FFF2-40B4-BE49-F238E27FC236}">
                  <a16:creationId xmlns:a16="http://schemas.microsoft.com/office/drawing/2014/main" id="{3446629D-BE48-8E4B-9EC4-BBF8C67F4BD7}"/>
                </a:ext>
              </a:extLst>
            </p:cNvPr>
            <p:cNvSpPr txBox="1"/>
            <p:nvPr/>
          </p:nvSpPr>
          <p:spPr>
            <a:xfrm rot="10800000" flipV="1">
              <a:off x="573229" y="3736328"/>
              <a:ext cx="2974887" cy="1836663"/>
            </a:xfrm>
            <a:prstGeom prst="rect">
              <a:avLst/>
            </a:prstGeom>
            <a:noFill/>
          </p:spPr>
          <p:txBody>
            <a:bodyPr wrap="square" rtlCol="0">
              <a:spAutoFit/>
            </a:bodyPr>
            <a:lstStyle/>
            <a:p>
              <a:r>
                <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Executive support systems (ESS) are computer-based systems that provide top managers with the capability to attain easy access to internal and external information which is relevant to strategic decision making and other executive responsibilities. </a:t>
              </a:r>
              <a:endParaRPr lang="ko-KR" altLang="en-US" sz="1100" dirty="0">
                <a:solidFill>
                  <a:schemeClr val="bg1"/>
                </a:solidFill>
                <a:ea typeface="+mj-ea"/>
                <a:cs typeface="Arial" pitchFamily="34" charset="0"/>
              </a:endParaRPr>
            </a:p>
          </p:txBody>
        </p:sp>
        <p:sp>
          <p:nvSpPr>
            <p:cNvPr id="33" name="TextBox 32">
              <a:extLst>
                <a:ext uri="{FF2B5EF4-FFF2-40B4-BE49-F238E27FC236}">
                  <a16:creationId xmlns:a16="http://schemas.microsoft.com/office/drawing/2014/main" id="{F82CF8B3-74D5-C9F1-AFE2-19C813CBA770}"/>
                </a:ext>
              </a:extLst>
            </p:cNvPr>
            <p:cNvSpPr txBox="1"/>
            <p:nvPr/>
          </p:nvSpPr>
          <p:spPr>
            <a:xfrm>
              <a:off x="585802" y="3183567"/>
              <a:ext cx="1150421"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spTree>
    <p:extLst>
      <p:ext uri="{BB962C8B-B14F-4D97-AF65-F5344CB8AC3E}">
        <p14:creationId xmlns:p14="http://schemas.microsoft.com/office/powerpoint/2010/main" val="1363761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26B755-8FE2-3356-3C52-1121C1972994}"/>
              </a:ext>
            </a:extLst>
          </p:cNvPr>
          <p:cNvSpPr/>
          <p:nvPr/>
        </p:nvSpPr>
        <p:spPr>
          <a:xfrm>
            <a:off x="3695234" y="566640"/>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 name="Isosceles Triangle 26">
            <a:extLst>
              <a:ext uri="{FF2B5EF4-FFF2-40B4-BE49-F238E27FC236}">
                <a16:creationId xmlns:a16="http://schemas.microsoft.com/office/drawing/2014/main" id="{95B4F93D-AF00-6576-5E21-1B96CCA86D81}"/>
              </a:ext>
            </a:extLst>
          </p:cNvPr>
          <p:cNvSpPr/>
          <p:nvPr/>
        </p:nvSpPr>
        <p:spPr>
          <a:xfrm rot="16200000">
            <a:off x="2668168" y="808994"/>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4" name="Rectangle 3">
            <a:extLst>
              <a:ext uri="{FF2B5EF4-FFF2-40B4-BE49-F238E27FC236}">
                <a16:creationId xmlns:a16="http://schemas.microsoft.com/office/drawing/2014/main" id="{480796B3-8E16-81D8-8E2C-6D8ECD1775E0}"/>
              </a:ext>
            </a:extLst>
          </p:cNvPr>
          <p:cNvSpPr/>
          <p:nvPr/>
        </p:nvSpPr>
        <p:spPr>
          <a:xfrm>
            <a:off x="3681879" y="1310382"/>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5" name="Isosceles Triangle 48">
            <a:extLst>
              <a:ext uri="{FF2B5EF4-FFF2-40B4-BE49-F238E27FC236}">
                <a16:creationId xmlns:a16="http://schemas.microsoft.com/office/drawing/2014/main" id="{E9D54CA2-7B8F-58DD-AD75-CCA3E82A8725}"/>
              </a:ext>
            </a:extLst>
          </p:cNvPr>
          <p:cNvSpPr/>
          <p:nvPr/>
        </p:nvSpPr>
        <p:spPr>
          <a:xfrm rot="16200000">
            <a:off x="2939280" y="1282569"/>
            <a:ext cx="692381" cy="74800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6" name="Rectangle 5">
            <a:extLst>
              <a:ext uri="{FF2B5EF4-FFF2-40B4-BE49-F238E27FC236}">
                <a16:creationId xmlns:a16="http://schemas.microsoft.com/office/drawing/2014/main" id="{88B065B3-7E11-69C3-FFC0-5ABBB786B387}"/>
              </a:ext>
            </a:extLst>
          </p:cNvPr>
          <p:cNvSpPr/>
          <p:nvPr/>
        </p:nvSpPr>
        <p:spPr>
          <a:xfrm>
            <a:off x="3688556" y="2122567"/>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7" name="Isosceles Triangle 49">
            <a:extLst>
              <a:ext uri="{FF2B5EF4-FFF2-40B4-BE49-F238E27FC236}">
                <a16:creationId xmlns:a16="http://schemas.microsoft.com/office/drawing/2014/main" id="{F768C016-D5A6-E72C-B0B4-9981DAC7088B}"/>
              </a:ext>
            </a:extLst>
          </p:cNvPr>
          <p:cNvSpPr/>
          <p:nvPr/>
        </p:nvSpPr>
        <p:spPr>
          <a:xfrm rot="16200000">
            <a:off x="2956792" y="201892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8" name="Group 7">
            <a:extLst>
              <a:ext uri="{FF2B5EF4-FFF2-40B4-BE49-F238E27FC236}">
                <a16:creationId xmlns:a16="http://schemas.microsoft.com/office/drawing/2014/main" id="{C4A69E35-6800-137F-D127-2648228A1B38}"/>
              </a:ext>
            </a:extLst>
          </p:cNvPr>
          <p:cNvGrpSpPr/>
          <p:nvPr/>
        </p:nvGrpSpPr>
        <p:grpSpPr>
          <a:xfrm>
            <a:off x="3675195" y="538071"/>
            <a:ext cx="5190684" cy="574515"/>
            <a:chOff x="574559" y="3248237"/>
            <a:chExt cx="2912837" cy="1758172"/>
          </a:xfrm>
        </p:grpSpPr>
        <p:sp>
          <p:nvSpPr>
            <p:cNvPr id="9" name="TextBox 8">
              <a:extLst>
                <a:ext uri="{FF2B5EF4-FFF2-40B4-BE49-F238E27FC236}">
                  <a16:creationId xmlns:a16="http://schemas.microsoft.com/office/drawing/2014/main" id="{D0D8832C-6045-8280-BC76-B4904D2A0226}"/>
                </a:ext>
              </a:extLst>
            </p:cNvPr>
            <p:cNvSpPr txBox="1"/>
            <p:nvPr/>
          </p:nvSpPr>
          <p:spPr>
            <a:xfrm rot="10800000" flipV="1">
              <a:off x="585804" y="3876153"/>
              <a:ext cx="2901592" cy="1130256"/>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CRM tool lets you store customer and prospect contact information, identify sales opportunities, record service issues, and manage marketing campaigns, all in one central location .</a:t>
              </a:r>
              <a:endParaRPr lang="ko-KR" altLang="en-US" sz="900" dirty="0">
                <a:solidFill>
                  <a:schemeClr val="bg1"/>
                </a:solidFill>
                <a:ea typeface="+mj-ea"/>
                <a:cs typeface="Arial" pitchFamily="34" charset="0"/>
              </a:endParaRPr>
            </a:p>
          </p:txBody>
        </p:sp>
        <p:sp>
          <p:nvSpPr>
            <p:cNvPr id="10" name="TextBox 9">
              <a:extLst>
                <a:ext uri="{FF2B5EF4-FFF2-40B4-BE49-F238E27FC236}">
                  <a16:creationId xmlns:a16="http://schemas.microsoft.com/office/drawing/2014/main" id="{22B3FB26-6468-43C8-5233-890B93010FFA}"/>
                </a:ext>
              </a:extLst>
            </p:cNvPr>
            <p:cNvSpPr txBox="1"/>
            <p:nvPr/>
          </p:nvSpPr>
          <p:spPr>
            <a:xfrm>
              <a:off x="574559" y="3248237"/>
              <a:ext cx="792268"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sp>
        <p:nvSpPr>
          <p:cNvPr id="11" name="Rectangle 10">
            <a:extLst>
              <a:ext uri="{FF2B5EF4-FFF2-40B4-BE49-F238E27FC236}">
                <a16:creationId xmlns:a16="http://schemas.microsoft.com/office/drawing/2014/main" id="{8597BE85-B37E-5D2C-FDC3-2BE4948581EE}"/>
              </a:ext>
            </a:extLst>
          </p:cNvPr>
          <p:cNvSpPr/>
          <p:nvPr/>
        </p:nvSpPr>
        <p:spPr>
          <a:xfrm>
            <a:off x="3688556" y="4048189"/>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2" name="Isosceles Triangle 26">
            <a:extLst>
              <a:ext uri="{FF2B5EF4-FFF2-40B4-BE49-F238E27FC236}">
                <a16:creationId xmlns:a16="http://schemas.microsoft.com/office/drawing/2014/main" id="{992CACB1-82AC-0314-05FC-5F1FCDC33B6D}"/>
              </a:ext>
            </a:extLst>
          </p:cNvPr>
          <p:cNvSpPr/>
          <p:nvPr/>
        </p:nvSpPr>
        <p:spPr>
          <a:xfrm rot="16200000">
            <a:off x="2668168" y="4273178"/>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3" name="Rectangle 12">
            <a:extLst>
              <a:ext uri="{FF2B5EF4-FFF2-40B4-BE49-F238E27FC236}">
                <a16:creationId xmlns:a16="http://schemas.microsoft.com/office/drawing/2014/main" id="{971584AD-EC26-2C2C-C146-5D05D1577352}"/>
              </a:ext>
            </a:extLst>
          </p:cNvPr>
          <p:cNvSpPr/>
          <p:nvPr/>
        </p:nvSpPr>
        <p:spPr>
          <a:xfrm>
            <a:off x="3681879" y="4774567"/>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4" name="Isosceles Triangle 48">
            <a:extLst>
              <a:ext uri="{FF2B5EF4-FFF2-40B4-BE49-F238E27FC236}">
                <a16:creationId xmlns:a16="http://schemas.microsoft.com/office/drawing/2014/main" id="{D4F0EC76-4EEC-129E-F99A-0434B33A7FF1}"/>
              </a:ext>
            </a:extLst>
          </p:cNvPr>
          <p:cNvSpPr/>
          <p:nvPr/>
        </p:nvSpPr>
        <p:spPr>
          <a:xfrm rot="16200000">
            <a:off x="2928077" y="4735552"/>
            <a:ext cx="692381" cy="77041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5" name="Rectangle 14">
            <a:extLst>
              <a:ext uri="{FF2B5EF4-FFF2-40B4-BE49-F238E27FC236}">
                <a16:creationId xmlns:a16="http://schemas.microsoft.com/office/drawing/2014/main" id="{35D774EA-3320-4F37-61FE-A19DC8810A19}"/>
              </a:ext>
            </a:extLst>
          </p:cNvPr>
          <p:cNvSpPr/>
          <p:nvPr/>
        </p:nvSpPr>
        <p:spPr>
          <a:xfrm>
            <a:off x="3688556" y="5613159"/>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6" name="Isosceles Triangle 49">
            <a:extLst>
              <a:ext uri="{FF2B5EF4-FFF2-40B4-BE49-F238E27FC236}">
                <a16:creationId xmlns:a16="http://schemas.microsoft.com/office/drawing/2014/main" id="{905265D2-90A2-39BA-78DD-AB0C99F73057}"/>
              </a:ext>
            </a:extLst>
          </p:cNvPr>
          <p:cNvSpPr/>
          <p:nvPr/>
        </p:nvSpPr>
        <p:spPr>
          <a:xfrm rot="16200000">
            <a:off x="2965396" y="551756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7" name="Oval 16">
            <a:extLst>
              <a:ext uri="{FF2B5EF4-FFF2-40B4-BE49-F238E27FC236}">
                <a16:creationId xmlns:a16="http://schemas.microsoft.com/office/drawing/2014/main" id="{9A3E8A39-0A59-F5AB-CAB9-F738B3570AF3}"/>
              </a:ext>
            </a:extLst>
          </p:cNvPr>
          <p:cNvSpPr/>
          <p:nvPr/>
        </p:nvSpPr>
        <p:spPr>
          <a:xfrm>
            <a:off x="2036627" y="1151921"/>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CRM</a:t>
            </a:r>
          </a:p>
        </p:txBody>
      </p:sp>
      <p:sp>
        <p:nvSpPr>
          <p:cNvPr id="18" name="Oval 17">
            <a:extLst>
              <a:ext uri="{FF2B5EF4-FFF2-40B4-BE49-F238E27FC236}">
                <a16:creationId xmlns:a16="http://schemas.microsoft.com/office/drawing/2014/main" id="{F4C03018-F79C-375E-4183-53E0DA585E5D}"/>
              </a:ext>
            </a:extLst>
          </p:cNvPr>
          <p:cNvSpPr/>
          <p:nvPr/>
        </p:nvSpPr>
        <p:spPr>
          <a:xfrm>
            <a:off x="2148452" y="4598439"/>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SCM</a:t>
            </a:r>
          </a:p>
        </p:txBody>
      </p:sp>
      <p:grpSp>
        <p:nvGrpSpPr>
          <p:cNvPr id="19" name="Group 18">
            <a:extLst>
              <a:ext uri="{FF2B5EF4-FFF2-40B4-BE49-F238E27FC236}">
                <a16:creationId xmlns:a16="http://schemas.microsoft.com/office/drawing/2014/main" id="{4A72F600-EB47-9215-2A12-06B8B3CDE9F3}"/>
              </a:ext>
            </a:extLst>
          </p:cNvPr>
          <p:cNvGrpSpPr/>
          <p:nvPr/>
        </p:nvGrpSpPr>
        <p:grpSpPr>
          <a:xfrm>
            <a:off x="3650867" y="2075272"/>
            <a:ext cx="5206400" cy="684184"/>
            <a:chOff x="580974" y="3115112"/>
            <a:chExt cx="2921657" cy="2093789"/>
          </a:xfrm>
        </p:grpSpPr>
        <p:sp>
          <p:nvSpPr>
            <p:cNvPr id="20" name="TextBox 19">
              <a:extLst>
                <a:ext uri="{FF2B5EF4-FFF2-40B4-BE49-F238E27FC236}">
                  <a16:creationId xmlns:a16="http://schemas.microsoft.com/office/drawing/2014/main" id="{9BA886FD-0E42-A764-7BA4-26BD3A695099}"/>
                </a:ext>
              </a:extLst>
            </p:cNvPr>
            <p:cNvSpPr txBox="1"/>
            <p:nvPr/>
          </p:nvSpPr>
          <p:spPr>
            <a:xfrm rot="10800000" flipV="1">
              <a:off x="580974" y="3654800"/>
              <a:ext cx="2921657" cy="1554101"/>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CRM system gives everyone — from sales, customer service, business development, recruiting, marketing, or any other line of business — a better way to manage the external interactions and relationships that drive success.</a:t>
              </a:r>
              <a:endParaRPr lang="ko-KR" altLang="en-US" sz="900" dirty="0">
                <a:solidFill>
                  <a:schemeClr val="bg1"/>
                </a:solidFill>
                <a:ea typeface="+mj-ea"/>
                <a:cs typeface="Arial" pitchFamily="34" charset="0"/>
              </a:endParaRPr>
            </a:p>
          </p:txBody>
        </p:sp>
        <p:sp>
          <p:nvSpPr>
            <p:cNvPr id="21" name="TextBox 20">
              <a:extLst>
                <a:ext uri="{FF2B5EF4-FFF2-40B4-BE49-F238E27FC236}">
                  <a16:creationId xmlns:a16="http://schemas.microsoft.com/office/drawing/2014/main" id="{2869F321-D8DF-76F4-5D67-E0F42DDB200D}"/>
                </a:ext>
              </a:extLst>
            </p:cNvPr>
            <p:cNvSpPr txBox="1"/>
            <p:nvPr/>
          </p:nvSpPr>
          <p:spPr>
            <a:xfrm>
              <a:off x="580975" y="3115112"/>
              <a:ext cx="1096477"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grpSp>
        <p:nvGrpSpPr>
          <p:cNvPr id="22" name="Group 21">
            <a:extLst>
              <a:ext uri="{FF2B5EF4-FFF2-40B4-BE49-F238E27FC236}">
                <a16:creationId xmlns:a16="http://schemas.microsoft.com/office/drawing/2014/main" id="{A9DF385C-B34C-8D0C-0DA4-EE5E8FD3D631}"/>
              </a:ext>
            </a:extLst>
          </p:cNvPr>
          <p:cNvGrpSpPr/>
          <p:nvPr/>
        </p:nvGrpSpPr>
        <p:grpSpPr>
          <a:xfrm>
            <a:off x="3681876" y="1250528"/>
            <a:ext cx="5183996" cy="720144"/>
            <a:chOff x="585802" y="3062487"/>
            <a:chExt cx="2909085" cy="2203838"/>
          </a:xfrm>
        </p:grpSpPr>
        <p:sp>
          <p:nvSpPr>
            <p:cNvPr id="23" name="TextBox 22">
              <a:extLst>
                <a:ext uri="{FF2B5EF4-FFF2-40B4-BE49-F238E27FC236}">
                  <a16:creationId xmlns:a16="http://schemas.microsoft.com/office/drawing/2014/main" id="{47176DE8-DE49-F236-E3B6-59A97AF31669}"/>
                </a:ext>
              </a:extLst>
            </p:cNvPr>
            <p:cNvSpPr txBox="1"/>
            <p:nvPr/>
          </p:nvSpPr>
          <p:spPr>
            <a:xfrm rot="10800000" flipV="1">
              <a:off x="585802" y="3712223"/>
              <a:ext cx="2909085" cy="1554102"/>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CRM system can give you a clear overview of your customers. You can see everything in one place — a simple, customizable dashboard that can tell you a customer’s previous history with you, the status of their orders, any outstanding customer service issues, and more. </a:t>
              </a:r>
              <a:endParaRPr lang="ko-KR" altLang="en-US" sz="900" dirty="0">
                <a:solidFill>
                  <a:schemeClr val="bg1"/>
                </a:solidFill>
                <a:ea typeface="+mj-ea"/>
                <a:cs typeface="Arial" pitchFamily="34" charset="0"/>
              </a:endParaRPr>
            </a:p>
          </p:txBody>
        </p:sp>
        <p:sp>
          <p:nvSpPr>
            <p:cNvPr id="24" name="TextBox 23">
              <a:extLst>
                <a:ext uri="{FF2B5EF4-FFF2-40B4-BE49-F238E27FC236}">
                  <a16:creationId xmlns:a16="http://schemas.microsoft.com/office/drawing/2014/main" id="{A4271A5D-AF06-C38E-BBBB-85707866195A}"/>
                </a:ext>
              </a:extLst>
            </p:cNvPr>
            <p:cNvSpPr txBox="1"/>
            <p:nvPr/>
          </p:nvSpPr>
          <p:spPr>
            <a:xfrm>
              <a:off x="585804" y="3062487"/>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25" name="Group 24">
            <a:extLst>
              <a:ext uri="{FF2B5EF4-FFF2-40B4-BE49-F238E27FC236}">
                <a16:creationId xmlns:a16="http://schemas.microsoft.com/office/drawing/2014/main" id="{2D63AFFC-30A0-EC7A-CF8E-711D7C6D4D53}"/>
              </a:ext>
            </a:extLst>
          </p:cNvPr>
          <p:cNvGrpSpPr/>
          <p:nvPr/>
        </p:nvGrpSpPr>
        <p:grpSpPr>
          <a:xfrm>
            <a:off x="3681879" y="4000243"/>
            <a:ext cx="4982967" cy="661998"/>
            <a:chOff x="585803" y="3240430"/>
            <a:chExt cx="2796274" cy="2025894"/>
          </a:xfrm>
        </p:grpSpPr>
        <p:sp>
          <p:nvSpPr>
            <p:cNvPr id="26" name="TextBox 25">
              <a:extLst>
                <a:ext uri="{FF2B5EF4-FFF2-40B4-BE49-F238E27FC236}">
                  <a16:creationId xmlns:a16="http://schemas.microsoft.com/office/drawing/2014/main" id="{6732EBFA-6DB5-8A8F-23D7-F6D33FCAA773}"/>
                </a:ext>
              </a:extLst>
            </p:cNvPr>
            <p:cNvSpPr txBox="1"/>
            <p:nvPr/>
          </p:nvSpPr>
          <p:spPr>
            <a:xfrm rot="10800000" flipV="1">
              <a:off x="585803" y="3712223"/>
              <a:ext cx="2796274" cy="1554101"/>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Supply chain management oversees and optimizes the processes of acquiring inputs from suppliers (purchasing), converting those inputs into a finished product (production), and delivering those products .</a:t>
              </a:r>
              <a:endParaRPr lang="ko-KR" altLang="en-US" sz="900" dirty="0">
                <a:solidFill>
                  <a:schemeClr val="bg1"/>
                </a:solidFill>
                <a:ea typeface="+mj-ea"/>
                <a:cs typeface="Arial" pitchFamily="34" charset="0"/>
              </a:endParaRPr>
            </a:p>
          </p:txBody>
        </p:sp>
        <p:sp>
          <p:nvSpPr>
            <p:cNvPr id="27" name="TextBox 26">
              <a:extLst>
                <a:ext uri="{FF2B5EF4-FFF2-40B4-BE49-F238E27FC236}">
                  <a16:creationId xmlns:a16="http://schemas.microsoft.com/office/drawing/2014/main" id="{0E01A947-AFB4-1E52-8E8E-7E2BB5018975}"/>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grpSp>
        <p:nvGrpSpPr>
          <p:cNvPr id="28" name="Group 27">
            <a:extLst>
              <a:ext uri="{FF2B5EF4-FFF2-40B4-BE49-F238E27FC236}">
                <a16:creationId xmlns:a16="http://schemas.microsoft.com/office/drawing/2014/main" id="{22DE228C-E587-9E39-2CDE-37E76221F495}"/>
              </a:ext>
            </a:extLst>
          </p:cNvPr>
          <p:cNvGrpSpPr/>
          <p:nvPr/>
        </p:nvGrpSpPr>
        <p:grpSpPr>
          <a:xfrm>
            <a:off x="3218766" y="4739451"/>
            <a:ext cx="5638500" cy="664348"/>
            <a:chOff x="325920" y="3240430"/>
            <a:chExt cx="3164137" cy="2033085"/>
          </a:xfrm>
        </p:grpSpPr>
        <p:sp>
          <p:nvSpPr>
            <p:cNvPr id="29" name="TextBox 28">
              <a:extLst>
                <a:ext uri="{FF2B5EF4-FFF2-40B4-BE49-F238E27FC236}">
                  <a16:creationId xmlns:a16="http://schemas.microsoft.com/office/drawing/2014/main" id="{5B4B3879-7137-3F4F-D9B0-E0B076CDE17A}"/>
                </a:ext>
              </a:extLst>
            </p:cNvPr>
            <p:cNvSpPr txBox="1"/>
            <p:nvPr/>
          </p:nvSpPr>
          <p:spPr>
            <a:xfrm rot="10800000" flipV="1">
              <a:off x="325920" y="3956454"/>
              <a:ext cx="3164137" cy="1317061"/>
            </a:xfrm>
            <a:prstGeom prst="rect">
              <a:avLst/>
            </a:prstGeom>
            <a:noFill/>
          </p:spPr>
          <p:txBody>
            <a:bodyPr wrap="square" rtlCol="0">
              <a:spAutoFit/>
            </a:bodyPr>
            <a:lstStyle/>
            <a:p>
              <a:pPr marL="457200" marR="0">
                <a:lnSpc>
                  <a:spcPct val="107000"/>
                </a:lnSpc>
                <a:spcBef>
                  <a:spcPts val="0"/>
                </a:spcBef>
                <a:spcAft>
                  <a:spcPts val="800"/>
                </a:spcAft>
              </a:pPr>
              <a:r>
                <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rPr>
                <a:t>Supply chain management (SCM) is oversight and control of all the activities required for a company to convert raw materials into finished products that are then sold to end-users.</a:t>
              </a:r>
              <a:endParaRPr lang="en-GB"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1120DCB-1CC3-5306-0A0E-6B7119BE2F51}"/>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31" name="Group 30">
            <a:extLst>
              <a:ext uri="{FF2B5EF4-FFF2-40B4-BE49-F238E27FC236}">
                <a16:creationId xmlns:a16="http://schemas.microsoft.com/office/drawing/2014/main" id="{AA3996D3-00A7-95C2-4D75-86CC98CB485B}"/>
              </a:ext>
            </a:extLst>
          </p:cNvPr>
          <p:cNvGrpSpPr/>
          <p:nvPr/>
        </p:nvGrpSpPr>
        <p:grpSpPr>
          <a:xfrm>
            <a:off x="3227373" y="5547892"/>
            <a:ext cx="5638499" cy="684026"/>
            <a:chOff x="334501" y="3240430"/>
            <a:chExt cx="3164137" cy="2093306"/>
          </a:xfrm>
        </p:grpSpPr>
        <p:sp>
          <p:nvSpPr>
            <p:cNvPr id="32" name="TextBox 31">
              <a:extLst>
                <a:ext uri="{FF2B5EF4-FFF2-40B4-BE49-F238E27FC236}">
                  <a16:creationId xmlns:a16="http://schemas.microsoft.com/office/drawing/2014/main" id="{6AA949E5-F21E-5D2B-AD9B-E40F81B0B1DB}"/>
                </a:ext>
              </a:extLst>
            </p:cNvPr>
            <p:cNvSpPr txBox="1"/>
            <p:nvPr/>
          </p:nvSpPr>
          <p:spPr>
            <a:xfrm rot="10800000" flipV="1">
              <a:off x="334501" y="3710757"/>
              <a:ext cx="3164137" cy="1622979"/>
            </a:xfrm>
            <a:prstGeom prst="rect">
              <a:avLst/>
            </a:prstGeom>
            <a:noFill/>
          </p:spPr>
          <p:txBody>
            <a:bodyPr wrap="square" rtlCol="0">
              <a:spAutoFit/>
            </a:bodyPr>
            <a:lstStyle/>
            <a:p>
              <a:pPr marL="457200" marR="0">
                <a:lnSpc>
                  <a:spcPct val="107000"/>
                </a:lnSpc>
                <a:spcBef>
                  <a:spcPts val="0"/>
                </a:spcBef>
                <a:spcAft>
                  <a:spcPts val="800"/>
                </a:spcAft>
              </a:pPr>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It is important to create a productive supply chain that will work on all three levels. Beginning with strategic planning and ending with the management of daily operational tasks, the effectiveness at each of these levels ensures a smooth and highly efficient supply chain.</a:t>
              </a:r>
              <a:endParaRPr lang="en-GB"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ED2D184-D820-7A5C-4A13-4CF85A11D933}"/>
                </a:ext>
              </a:extLst>
            </p:cNvPr>
            <p:cNvSpPr txBox="1"/>
            <p:nvPr/>
          </p:nvSpPr>
          <p:spPr>
            <a:xfrm>
              <a:off x="585804" y="3240430"/>
              <a:ext cx="1150421"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spTree>
    <p:extLst>
      <p:ext uri="{BB962C8B-B14F-4D97-AF65-F5344CB8AC3E}">
        <p14:creationId xmlns:p14="http://schemas.microsoft.com/office/powerpoint/2010/main" val="2298333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13CF02-84D8-CFD9-EB7F-85487AA1839A}"/>
              </a:ext>
            </a:extLst>
          </p:cNvPr>
          <p:cNvSpPr/>
          <p:nvPr/>
        </p:nvSpPr>
        <p:spPr>
          <a:xfrm>
            <a:off x="3695234" y="566640"/>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 name="Isosceles Triangle 26">
            <a:extLst>
              <a:ext uri="{FF2B5EF4-FFF2-40B4-BE49-F238E27FC236}">
                <a16:creationId xmlns:a16="http://schemas.microsoft.com/office/drawing/2014/main" id="{51D418B0-0C51-640D-F7B3-D7998B5674C1}"/>
              </a:ext>
            </a:extLst>
          </p:cNvPr>
          <p:cNvSpPr/>
          <p:nvPr/>
        </p:nvSpPr>
        <p:spPr>
          <a:xfrm rot="16200000">
            <a:off x="2668168" y="808994"/>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4" name="Rectangle 3">
            <a:extLst>
              <a:ext uri="{FF2B5EF4-FFF2-40B4-BE49-F238E27FC236}">
                <a16:creationId xmlns:a16="http://schemas.microsoft.com/office/drawing/2014/main" id="{47FB7763-CF81-4AAA-707C-9C0382FB744D}"/>
              </a:ext>
            </a:extLst>
          </p:cNvPr>
          <p:cNvSpPr/>
          <p:nvPr/>
        </p:nvSpPr>
        <p:spPr>
          <a:xfrm>
            <a:off x="3681879" y="1310382"/>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5" name="Isosceles Triangle 48">
            <a:extLst>
              <a:ext uri="{FF2B5EF4-FFF2-40B4-BE49-F238E27FC236}">
                <a16:creationId xmlns:a16="http://schemas.microsoft.com/office/drawing/2014/main" id="{F6F6EA77-474E-18DF-A2EF-B18CAFF83997}"/>
              </a:ext>
            </a:extLst>
          </p:cNvPr>
          <p:cNvSpPr/>
          <p:nvPr/>
        </p:nvSpPr>
        <p:spPr>
          <a:xfrm rot="16200000">
            <a:off x="2939280" y="1282569"/>
            <a:ext cx="692381" cy="74800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6" name="Rectangle 5">
            <a:extLst>
              <a:ext uri="{FF2B5EF4-FFF2-40B4-BE49-F238E27FC236}">
                <a16:creationId xmlns:a16="http://schemas.microsoft.com/office/drawing/2014/main" id="{081B87C2-9939-4B4F-0A66-C17589E2ADA8}"/>
              </a:ext>
            </a:extLst>
          </p:cNvPr>
          <p:cNvSpPr/>
          <p:nvPr/>
        </p:nvSpPr>
        <p:spPr>
          <a:xfrm>
            <a:off x="3688556" y="2122567"/>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7" name="Isosceles Triangle 49">
            <a:extLst>
              <a:ext uri="{FF2B5EF4-FFF2-40B4-BE49-F238E27FC236}">
                <a16:creationId xmlns:a16="http://schemas.microsoft.com/office/drawing/2014/main" id="{ACA5A13F-6CE8-31EC-B687-53E1FE78DAC0}"/>
              </a:ext>
            </a:extLst>
          </p:cNvPr>
          <p:cNvSpPr/>
          <p:nvPr/>
        </p:nvSpPr>
        <p:spPr>
          <a:xfrm rot="16200000">
            <a:off x="2956792" y="201892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8" name="Group 7">
            <a:extLst>
              <a:ext uri="{FF2B5EF4-FFF2-40B4-BE49-F238E27FC236}">
                <a16:creationId xmlns:a16="http://schemas.microsoft.com/office/drawing/2014/main" id="{1F921E01-D0C9-C15F-7E5A-6B9D8200B2E9}"/>
              </a:ext>
            </a:extLst>
          </p:cNvPr>
          <p:cNvGrpSpPr/>
          <p:nvPr/>
        </p:nvGrpSpPr>
        <p:grpSpPr>
          <a:xfrm>
            <a:off x="3688555" y="521046"/>
            <a:ext cx="5170645" cy="682746"/>
            <a:chOff x="582056" y="3196136"/>
            <a:chExt cx="2901592" cy="2089389"/>
          </a:xfrm>
        </p:grpSpPr>
        <p:sp>
          <p:nvSpPr>
            <p:cNvPr id="9" name="TextBox 8">
              <a:extLst>
                <a:ext uri="{FF2B5EF4-FFF2-40B4-BE49-F238E27FC236}">
                  <a16:creationId xmlns:a16="http://schemas.microsoft.com/office/drawing/2014/main" id="{767EDB92-E6C8-2BBB-9CF9-D8CB8673CC27}"/>
                </a:ext>
              </a:extLst>
            </p:cNvPr>
            <p:cNvSpPr txBox="1"/>
            <p:nvPr/>
          </p:nvSpPr>
          <p:spPr>
            <a:xfrm rot="10800000" flipV="1">
              <a:off x="582056" y="3590140"/>
              <a:ext cx="2901592" cy="1695385"/>
            </a:xfrm>
            <a:prstGeom prst="rect">
              <a:avLst/>
            </a:prstGeom>
            <a:noFill/>
          </p:spPr>
          <p:txBody>
            <a:bodyPr wrap="square" rtlCol="0">
              <a:spAutoFit/>
            </a:bodyPr>
            <a:lstStyle/>
            <a:p>
              <a:r>
                <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By definition, a Knowledge Management System (KMS) is a system for applying and using knowledge management principles to typically enable employees and customers to create, share and find relevant information quickly. </a:t>
              </a:r>
              <a:endParaRPr lang="ko-KR" altLang="en-US" sz="1000" dirty="0">
                <a:solidFill>
                  <a:schemeClr val="bg1"/>
                </a:solidFill>
                <a:ea typeface="+mj-ea"/>
                <a:cs typeface="Arial" pitchFamily="34" charset="0"/>
              </a:endParaRPr>
            </a:p>
          </p:txBody>
        </p:sp>
        <p:sp>
          <p:nvSpPr>
            <p:cNvPr id="10" name="TextBox 9">
              <a:extLst>
                <a:ext uri="{FF2B5EF4-FFF2-40B4-BE49-F238E27FC236}">
                  <a16:creationId xmlns:a16="http://schemas.microsoft.com/office/drawing/2014/main" id="{6D874BAC-A60A-C1CB-D5C8-CD730E830314}"/>
                </a:ext>
              </a:extLst>
            </p:cNvPr>
            <p:cNvSpPr txBox="1"/>
            <p:nvPr/>
          </p:nvSpPr>
          <p:spPr>
            <a:xfrm>
              <a:off x="585804" y="3196136"/>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sp>
        <p:nvSpPr>
          <p:cNvPr id="11" name="Rectangle 10">
            <a:extLst>
              <a:ext uri="{FF2B5EF4-FFF2-40B4-BE49-F238E27FC236}">
                <a16:creationId xmlns:a16="http://schemas.microsoft.com/office/drawing/2014/main" id="{74F92F15-CC3D-7601-22BD-53AAE27AE346}"/>
              </a:ext>
            </a:extLst>
          </p:cNvPr>
          <p:cNvSpPr/>
          <p:nvPr/>
        </p:nvSpPr>
        <p:spPr>
          <a:xfrm>
            <a:off x="3688556" y="4048189"/>
            <a:ext cx="5177322" cy="567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2" name="Isosceles Triangle 26">
            <a:extLst>
              <a:ext uri="{FF2B5EF4-FFF2-40B4-BE49-F238E27FC236}">
                <a16:creationId xmlns:a16="http://schemas.microsoft.com/office/drawing/2014/main" id="{75B6194B-FACB-B44C-B7B7-25E481F1A6F4}"/>
              </a:ext>
            </a:extLst>
          </p:cNvPr>
          <p:cNvSpPr/>
          <p:nvPr/>
        </p:nvSpPr>
        <p:spPr>
          <a:xfrm rot="16200000">
            <a:off x="2668168" y="4273178"/>
            <a:ext cx="1234608"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3" name="Rectangle 12">
            <a:extLst>
              <a:ext uri="{FF2B5EF4-FFF2-40B4-BE49-F238E27FC236}">
                <a16:creationId xmlns:a16="http://schemas.microsoft.com/office/drawing/2014/main" id="{8DBBBF4A-66AC-0340-F631-812009BFBBF4}"/>
              </a:ext>
            </a:extLst>
          </p:cNvPr>
          <p:cNvSpPr/>
          <p:nvPr/>
        </p:nvSpPr>
        <p:spPr>
          <a:xfrm>
            <a:off x="3681879" y="4774567"/>
            <a:ext cx="5183999" cy="640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4" name="Isosceles Triangle 48">
            <a:extLst>
              <a:ext uri="{FF2B5EF4-FFF2-40B4-BE49-F238E27FC236}">
                <a16:creationId xmlns:a16="http://schemas.microsoft.com/office/drawing/2014/main" id="{50608EBC-C644-FA54-14DA-CB9C7C112FEB}"/>
              </a:ext>
            </a:extLst>
          </p:cNvPr>
          <p:cNvSpPr/>
          <p:nvPr/>
        </p:nvSpPr>
        <p:spPr>
          <a:xfrm rot="16200000">
            <a:off x="2928077" y="4735552"/>
            <a:ext cx="692381" cy="77041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5" name="Rectangle 14">
            <a:extLst>
              <a:ext uri="{FF2B5EF4-FFF2-40B4-BE49-F238E27FC236}">
                <a16:creationId xmlns:a16="http://schemas.microsoft.com/office/drawing/2014/main" id="{0FB3F050-D76C-E5F4-FE86-94D03A06F292}"/>
              </a:ext>
            </a:extLst>
          </p:cNvPr>
          <p:cNvSpPr/>
          <p:nvPr/>
        </p:nvSpPr>
        <p:spPr>
          <a:xfrm>
            <a:off x="3688556" y="5613159"/>
            <a:ext cx="5184000" cy="59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6" name="Isosceles Triangle 49">
            <a:extLst>
              <a:ext uri="{FF2B5EF4-FFF2-40B4-BE49-F238E27FC236}">
                <a16:creationId xmlns:a16="http://schemas.microsoft.com/office/drawing/2014/main" id="{F85AEE85-5570-3EC1-1C37-2DD5322CA0CB}"/>
              </a:ext>
            </a:extLst>
          </p:cNvPr>
          <p:cNvSpPr/>
          <p:nvPr/>
        </p:nvSpPr>
        <p:spPr>
          <a:xfrm rot="16200000">
            <a:off x="2965396" y="5517561"/>
            <a:ext cx="640152" cy="748003"/>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17" name="Oval 16">
            <a:extLst>
              <a:ext uri="{FF2B5EF4-FFF2-40B4-BE49-F238E27FC236}">
                <a16:creationId xmlns:a16="http://schemas.microsoft.com/office/drawing/2014/main" id="{3211B814-169B-B7EA-F4CA-884480E782AE}"/>
              </a:ext>
            </a:extLst>
          </p:cNvPr>
          <p:cNvSpPr/>
          <p:nvPr/>
        </p:nvSpPr>
        <p:spPr>
          <a:xfrm>
            <a:off x="2036627" y="1151921"/>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KMS</a:t>
            </a:r>
          </a:p>
        </p:txBody>
      </p:sp>
      <p:sp>
        <p:nvSpPr>
          <p:cNvPr id="18" name="Oval 17">
            <a:extLst>
              <a:ext uri="{FF2B5EF4-FFF2-40B4-BE49-F238E27FC236}">
                <a16:creationId xmlns:a16="http://schemas.microsoft.com/office/drawing/2014/main" id="{05148372-FC71-01DE-2788-9287B7223EDA}"/>
              </a:ext>
            </a:extLst>
          </p:cNvPr>
          <p:cNvSpPr/>
          <p:nvPr/>
        </p:nvSpPr>
        <p:spPr>
          <a:xfrm>
            <a:off x="2148452" y="4598439"/>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ERP</a:t>
            </a:r>
          </a:p>
        </p:txBody>
      </p:sp>
      <p:grpSp>
        <p:nvGrpSpPr>
          <p:cNvPr id="19" name="Group 18">
            <a:extLst>
              <a:ext uri="{FF2B5EF4-FFF2-40B4-BE49-F238E27FC236}">
                <a16:creationId xmlns:a16="http://schemas.microsoft.com/office/drawing/2014/main" id="{F6E68BEF-16B4-7D84-4FB4-27EB54E219AF}"/>
              </a:ext>
            </a:extLst>
          </p:cNvPr>
          <p:cNvGrpSpPr/>
          <p:nvPr/>
        </p:nvGrpSpPr>
        <p:grpSpPr>
          <a:xfrm>
            <a:off x="3659473" y="2116222"/>
            <a:ext cx="5177322" cy="661998"/>
            <a:chOff x="585803" y="3240430"/>
            <a:chExt cx="2796274" cy="2025894"/>
          </a:xfrm>
        </p:grpSpPr>
        <p:sp>
          <p:nvSpPr>
            <p:cNvPr id="20" name="TextBox 19">
              <a:extLst>
                <a:ext uri="{FF2B5EF4-FFF2-40B4-BE49-F238E27FC236}">
                  <a16:creationId xmlns:a16="http://schemas.microsoft.com/office/drawing/2014/main" id="{3AF42A3B-BACE-898F-907C-5C4FC36E7FEC}"/>
                </a:ext>
              </a:extLst>
            </p:cNvPr>
            <p:cNvSpPr txBox="1"/>
            <p:nvPr/>
          </p:nvSpPr>
          <p:spPr>
            <a:xfrm rot="10800000" flipV="1">
              <a:off x="585803" y="3712223"/>
              <a:ext cx="2796274" cy="1554101"/>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the highest level, a knowledge management process is the way in which a business manages knowledge, from its creation through to its organization methodology, to how it then continues to make sure it’s shared out.</a:t>
              </a:r>
              <a:endParaRPr lang="ko-KR" altLang="en-US" sz="900" dirty="0">
                <a:solidFill>
                  <a:schemeClr val="bg1"/>
                </a:solidFill>
                <a:ea typeface="+mj-ea"/>
                <a:cs typeface="Arial" pitchFamily="34" charset="0"/>
              </a:endParaRPr>
            </a:p>
          </p:txBody>
        </p:sp>
        <p:sp>
          <p:nvSpPr>
            <p:cNvPr id="21" name="TextBox 20">
              <a:extLst>
                <a:ext uri="{FF2B5EF4-FFF2-40B4-BE49-F238E27FC236}">
                  <a16:creationId xmlns:a16="http://schemas.microsoft.com/office/drawing/2014/main" id="{BA486B54-085F-5D62-71F3-9133697F4604}"/>
                </a:ext>
              </a:extLst>
            </p:cNvPr>
            <p:cNvSpPr txBox="1"/>
            <p:nvPr/>
          </p:nvSpPr>
          <p:spPr>
            <a:xfrm>
              <a:off x="585804" y="3240430"/>
              <a:ext cx="1096477"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grpSp>
        <p:nvGrpSpPr>
          <p:cNvPr id="22" name="Group 21">
            <a:extLst>
              <a:ext uri="{FF2B5EF4-FFF2-40B4-BE49-F238E27FC236}">
                <a16:creationId xmlns:a16="http://schemas.microsoft.com/office/drawing/2014/main" id="{4B533494-2398-8A81-CDD0-FA46A626CE84}"/>
              </a:ext>
            </a:extLst>
          </p:cNvPr>
          <p:cNvGrpSpPr/>
          <p:nvPr/>
        </p:nvGrpSpPr>
        <p:grpSpPr>
          <a:xfrm>
            <a:off x="3681878" y="1308673"/>
            <a:ext cx="4982967" cy="608137"/>
            <a:chOff x="585803" y="3240430"/>
            <a:chExt cx="2796274" cy="1861066"/>
          </a:xfrm>
        </p:grpSpPr>
        <p:sp>
          <p:nvSpPr>
            <p:cNvPr id="23" name="TextBox 22">
              <a:extLst>
                <a:ext uri="{FF2B5EF4-FFF2-40B4-BE49-F238E27FC236}">
                  <a16:creationId xmlns:a16="http://schemas.microsoft.com/office/drawing/2014/main" id="{F8EB525A-CE82-F809-20CD-6DA1D1329B85}"/>
                </a:ext>
              </a:extLst>
            </p:cNvPr>
            <p:cNvSpPr txBox="1"/>
            <p:nvPr/>
          </p:nvSpPr>
          <p:spPr>
            <a:xfrm rot="10800000" flipV="1">
              <a:off x="585803" y="3877050"/>
              <a:ext cx="2796274" cy="1224446"/>
            </a:xfrm>
            <a:prstGeom prst="rect">
              <a:avLst/>
            </a:prstGeom>
            <a:noFill/>
          </p:spPr>
          <p:txBody>
            <a:bodyPr wrap="square" rtlCol="0">
              <a:spAutoFit/>
            </a:bodyPr>
            <a:lstStyle/>
            <a:p>
              <a:r>
                <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knowledge management system helps you identify out-of-date articles and update them with new information. This provides a big advantage over a file folder of documents. </a:t>
              </a:r>
              <a:endParaRPr lang="ko-KR" altLang="en-US" sz="1000" dirty="0">
                <a:solidFill>
                  <a:schemeClr val="bg1"/>
                </a:solidFill>
                <a:ea typeface="+mj-ea"/>
                <a:cs typeface="Arial" pitchFamily="34" charset="0"/>
              </a:endParaRPr>
            </a:p>
          </p:txBody>
        </p:sp>
        <p:sp>
          <p:nvSpPr>
            <p:cNvPr id="24" name="TextBox 23">
              <a:extLst>
                <a:ext uri="{FF2B5EF4-FFF2-40B4-BE49-F238E27FC236}">
                  <a16:creationId xmlns:a16="http://schemas.microsoft.com/office/drawing/2014/main" id="{9C278061-B6E3-E8B2-C75E-20B869745DB8}"/>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25" name="Group 24">
            <a:extLst>
              <a:ext uri="{FF2B5EF4-FFF2-40B4-BE49-F238E27FC236}">
                <a16:creationId xmlns:a16="http://schemas.microsoft.com/office/drawing/2014/main" id="{A8C98066-1D03-5CB8-7BFC-E95B920342EB}"/>
              </a:ext>
            </a:extLst>
          </p:cNvPr>
          <p:cNvGrpSpPr/>
          <p:nvPr/>
        </p:nvGrpSpPr>
        <p:grpSpPr>
          <a:xfrm>
            <a:off x="3681879" y="4000243"/>
            <a:ext cx="4982967" cy="638915"/>
            <a:chOff x="585803" y="3240430"/>
            <a:chExt cx="2796274" cy="1955253"/>
          </a:xfrm>
        </p:grpSpPr>
        <p:sp>
          <p:nvSpPr>
            <p:cNvPr id="26" name="TextBox 25">
              <a:extLst>
                <a:ext uri="{FF2B5EF4-FFF2-40B4-BE49-F238E27FC236}">
                  <a16:creationId xmlns:a16="http://schemas.microsoft.com/office/drawing/2014/main" id="{745B41BA-4879-D0AB-2735-5F55AB8D1897}"/>
                </a:ext>
              </a:extLst>
            </p:cNvPr>
            <p:cNvSpPr txBox="1"/>
            <p:nvPr/>
          </p:nvSpPr>
          <p:spPr>
            <a:xfrm rot="10800000" flipV="1">
              <a:off x="585803" y="3782863"/>
              <a:ext cx="2796274" cy="1412820"/>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 ERP system solves this problem by compiling information in a central database to grant managers and employees cross-departmental visibility .</a:t>
              </a:r>
              <a:endParaRPr lang="ko-KR" altLang="en-US" sz="1200" dirty="0">
                <a:solidFill>
                  <a:schemeClr val="bg1"/>
                </a:solidFill>
                <a:ea typeface="+mj-ea"/>
                <a:cs typeface="Arial" pitchFamily="34" charset="0"/>
              </a:endParaRPr>
            </a:p>
          </p:txBody>
        </p:sp>
        <p:sp>
          <p:nvSpPr>
            <p:cNvPr id="27" name="TextBox 26">
              <a:extLst>
                <a:ext uri="{FF2B5EF4-FFF2-40B4-BE49-F238E27FC236}">
                  <a16:creationId xmlns:a16="http://schemas.microsoft.com/office/drawing/2014/main" id="{1F212C7E-A1AB-A9C3-A123-0538745CB92D}"/>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Input</a:t>
              </a:r>
              <a:endParaRPr lang="ko-KR" altLang="en-US" sz="1200" b="1" dirty="0">
                <a:solidFill>
                  <a:schemeClr val="bg1"/>
                </a:solidFill>
                <a:ea typeface="+mj-ea"/>
                <a:cs typeface="Arial" pitchFamily="34" charset="0"/>
              </a:endParaRPr>
            </a:p>
          </p:txBody>
        </p:sp>
      </p:grpSp>
      <p:grpSp>
        <p:nvGrpSpPr>
          <p:cNvPr id="28" name="Group 27">
            <a:extLst>
              <a:ext uri="{FF2B5EF4-FFF2-40B4-BE49-F238E27FC236}">
                <a16:creationId xmlns:a16="http://schemas.microsoft.com/office/drawing/2014/main" id="{145777F5-A221-5F7E-AB9D-2FB872797958}"/>
              </a:ext>
            </a:extLst>
          </p:cNvPr>
          <p:cNvGrpSpPr/>
          <p:nvPr/>
        </p:nvGrpSpPr>
        <p:grpSpPr>
          <a:xfrm>
            <a:off x="3681878" y="4739450"/>
            <a:ext cx="4982967" cy="661997"/>
            <a:chOff x="585803" y="3240430"/>
            <a:chExt cx="2796274" cy="2025891"/>
          </a:xfrm>
        </p:grpSpPr>
        <p:sp>
          <p:nvSpPr>
            <p:cNvPr id="29" name="TextBox 28">
              <a:extLst>
                <a:ext uri="{FF2B5EF4-FFF2-40B4-BE49-F238E27FC236}">
                  <a16:creationId xmlns:a16="http://schemas.microsoft.com/office/drawing/2014/main" id="{A734418B-243D-2D5D-DBEC-6ECF6C06CA30}"/>
                </a:ext>
              </a:extLst>
            </p:cNvPr>
            <p:cNvSpPr txBox="1"/>
            <p:nvPr/>
          </p:nvSpPr>
          <p:spPr>
            <a:xfrm rot="10800000" flipV="1">
              <a:off x="585803" y="3712220"/>
              <a:ext cx="2796274" cy="1554101"/>
            </a:xfrm>
            <a:prstGeom prst="rect">
              <a:avLst/>
            </a:prstGeom>
            <a:noFill/>
          </p:spPr>
          <p:txBody>
            <a:bodyPr wrap="square" rtlCol="0">
              <a:spAutoFit/>
            </a:bodyPr>
            <a:lstStyle/>
            <a:p>
              <a:r>
                <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Enterprise Output Management software or ERP Output Management software is a technology which allows an organization to efficiently design and deliver documents, data or reports from their back-end business systems.</a:t>
              </a:r>
              <a:endParaRPr lang="ko-KR" altLang="en-US" sz="900" dirty="0">
                <a:solidFill>
                  <a:schemeClr val="bg1"/>
                </a:solidFill>
                <a:ea typeface="+mj-ea"/>
                <a:cs typeface="Arial" pitchFamily="34" charset="0"/>
              </a:endParaRPr>
            </a:p>
          </p:txBody>
        </p:sp>
        <p:sp>
          <p:nvSpPr>
            <p:cNvPr id="30" name="TextBox 29">
              <a:extLst>
                <a:ext uri="{FF2B5EF4-FFF2-40B4-BE49-F238E27FC236}">
                  <a16:creationId xmlns:a16="http://schemas.microsoft.com/office/drawing/2014/main" id="{6EA4EF9F-8A38-87BA-1943-6A457EEA801B}"/>
                </a:ext>
              </a:extLst>
            </p:cNvPr>
            <p:cNvSpPr txBox="1"/>
            <p:nvPr/>
          </p:nvSpPr>
          <p:spPr>
            <a:xfrm>
              <a:off x="585804" y="3240430"/>
              <a:ext cx="792268" cy="847693"/>
            </a:xfrm>
            <a:prstGeom prst="rect">
              <a:avLst/>
            </a:prstGeom>
            <a:noFill/>
          </p:spPr>
          <p:txBody>
            <a:bodyPr wrap="square" rtlCol="0">
              <a:spAutoFit/>
            </a:bodyPr>
            <a:lstStyle/>
            <a:p>
              <a:r>
                <a:rPr lang="en-US" altLang="ko-KR" sz="1200" b="1" dirty="0">
                  <a:solidFill>
                    <a:schemeClr val="bg1"/>
                  </a:solidFill>
                  <a:ea typeface="+mj-ea"/>
                  <a:cs typeface="Arial" pitchFamily="34" charset="0"/>
                </a:rPr>
                <a:t>Output</a:t>
              </a:r>
              <a:endParaRPr lang="ko-KR" altLang="en-US" sz="1200" b="1" dirty="0">
                <a:solidFill>
                  <a:schemeClr val="bg1"/>
                </a:solidFill>
                <a:ea typeface="+mj-ea"/>
                <a:cs typeface="Arial" pitchFamily="34" charset="0"/>
              </a:endParaRPr>
            </a:p>
          </p:txBody>
        </p:sp>
      </p:grpSp>
      <p:grpSp>
        <p:nvGrpSpPr>
          <p:cNvPr id="31" name="Group 30">
            <a:extLst>
              <a:ext uri="{FF2B5EF4-FFF2-40B4-BE49-F238E27FC236}">
                <a16:creationId xmlns:a16="http://schemas.microsoft.com/office/drawing/2014/main" id="{69A684C4-9191-3B98-160D-9700B30A71A2}"/>
              </a:ext>
            </a:extLst>
          </p:cNvPr>
          <p:cNvGrpSpPr/>
          <p:nvPr/>
        </p:nvGrpSpPr>
        <p:grpSpPr>
          <a:xfrm>
            <a:off x="3681878" y="5590316"/>
            <a:ext cx="4982967" cy="608137"/>
            <a:chOff x="585803" y="3240430"/>
            <a:chExt cx="2796274" cy="1861066"/>
          </a:xfrm>
        </p:grpSpPr>
        <p:sp>
          <p:nvSpPr>
            <p:cNvPr id="32" name="TextBox 31">
              <a:extLst>
                <a:ext uri="{FF2B5EF4-FFF2-40B4-BE49-F238E27FC236}">
                  <a16:creationId xmlns:a16="http://schemas.microsoft.com/office/drawing/2014/main" id="{7063EE13-7FD3-C3DC-2E1F-DE12AB2D92D4}"/>
                </a:ext>
              </a:extLst>
            </p:cNvPr>
            <p:cNvSpPr txBox="1"/>
            <p:nvPr/>
          </p:nvSpPr>
          <p:spPr>
            <a:xfrm rot="10800000" flipV="1">
              <a:off x="585803" y="3877050"/>
              <a:ext cx="2796274" cy="1224446"/>
            </a:xfrm>
            <a:prstGeom prst="rect">
              <a:avLst/>
            </a:prstGeom>
            <a:noFill/>
          </p:spPr>
          <p:txBody>
            <a:bodyPr wrap="square" rtlCol="0">
              <a:spAutoFit/>
            </a:bodyPr>
            <a:lstStyle/>
            <a:p>
              <a:r>
                <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 ERP system empowers mid-level management to run their daily tasks efficiently by providing information readily and often summarized effectively for them to make decisions. </a:t>
              </a:r>
              <a:endParaRPr lang="ko-KR" altLang="en-US" sz="1000" dirty="0">
                <a:solidFill>
                  <a:schemeClr val="bg1"/>
                </a:solidFill>
                <a:ea typeface="+mj-ea"/>
                <a:cs typeface="Arial" pitchFamily="34" charset="0"/>
              </a:endParaRPr>
            </a:p>
          </p:txBody>
        </p:sp>
        <p:sp>
          <p:nvSpPr>
            <p:cNvPr id="33" name="TextBox 32">
              <a:extLst>
                <a:ext uri="{FF2B5EF4-FFF2-40B4-BE49-F238E27FC236}">
                  <a16:creationId xmlns:a16="http://schemas.microsoft.com/office/drawing/2014/main" id="{19222A30-B56D-3B59-7F95-76FE21D6D636}"/>
                </a:ext>
              </a:extLst>
            </p:cNvPr>
            <p:cNvSpPr txBox="1"/>
            <p:nvPr/>
          </p:nvSpPr>
          <p:spPr>
            <a:xfrm>
              <a:off x="585804" y="3240430"/>
              <a:ext cx="1150421" cy="847692"/>
            </a:xfrm>
            <a:prstGeom prst="rect">
              <a:avLst/>
            </a:prstGeom>
            <a:noFill/>
          </p:spPr>
          <p:txBody>
            <a:bodyPr wrap="square" rtlCol="0">
              <a:spAutoFit/>
            </a:bodyPr>
            <a:lstStyle/>
            <a:p>
              <a:r>
                <a:rPr lang="en-US" altLang="ko-KR" sz="1200" b="1" dirty="0">
                  <a:solidFill>
                    <a:schemeClr val="bg1"/>
                  </a:solidFill>
                  <a:ea typeface="+mj-ea"/>
                  <a:cs typeface="Arial" pitchFamily="34" charset="0"/>
                </a:rPr>
                <a:t>Level in the company</a:t>
              </a:r>
              <a:endParaRPr lang="ko-KR" altLang="en-US" sz="1200" b="1" dirty="0">
                <a:solidFill>
                  <a:schemeClr val="bg1"/>
                </a:solidFill>
                <a:ea typeface="+mj-ea"/>
                <a:cs typeface="Arial" pitchFamily="34" charset="0"/>
              </a:endParaRPr>
            </a:p>
          </p:txBody>
        </p:sp>
      </p:grpSp>
    </p:spTree>
    <p:extLst>
      <p:ext uri="{BB962C8B-B14F-4D97-AF65-F5344CB8AC3E}">
        <p14:creationId xmlns:p14="http://schemas.microsoft.com/office/powerpoint/2010/main" val="3289401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Role of IS in digital transformation</a:t>
            </a:r>
          </a:p>
        </p:txBody>
      </p:sp>
      <p:sp>
        <p:nvSpPr>
          <p:cNvPr id="3" name="직사각형 7">
            <a:extLst>
              <a:ext uri="{FF2B5EF4-FFF2-40B4-BE49-F238E27FC236}">
                <a16:creationId xmlns:a16="http://schemas.microsoft.com/office/drawing/2014/main" id="{268466D0-230F-4F3F-9F45-39A2E9A0AA67}"/>
              </a:ext>
            </a:extLst>
          </p:cNvPr>
          <p:cNvSpPr/>
          <p:nvPr/>
        </p:nvSpPr>
        <p:spPr>
          <a:xfrm>
            <a:off x="914401" y="1794271"/>
            <a:ext cx="5148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 name="직사각형 34">
            <a:extLst>
              <a:ext uri="{FF2B5EF4-FFF2-40B4-BE49-F238E27FC236}">
                <a16:creationId xmlns:a16="http://schemas.microsoft.com/office/drawing/2014/main" id="{9CD753F0-231E-4AE3-BBB5-DD3B676B1DDC}"/>
              </a:ext>
            </a:extLst>
          </p:cNvPr>
          <p:cNvSpPr/>
          <p:nvPr/>
        </p:nvSpPr>
        <p:spPr>
          <a:xfrm>
            <a:off x="914401" y="3963398"/>
            <a:ext cx="5148000" cy="20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직사각형 42">
            <a:extLst>
              <a:ext uri="{FF2B5EF4-FFF2-40B4-BE49-F238E27FC236}">
                <a16:creationId xmlns:a16="http://schemas.microsoft.com/office/drawing/2014/main" id="{B8EF3DDA-42BC-4E9A-B7A0-8266C2EB1AE7}"/>
              </a:ext>
            </a:extLst>
          </p:cNvPr>
          <p:cNvSpPr/>
          <p:nvPr/>
        </p:nvSpPr>
        <p:spPr>
          <a:xfrm>
            <a:off x="6129601" y="1794271"/>
            <a:ext cx="5148000" cy="208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직사각형 43">
            <a:extLst>
              <a:ext uri="{FF2B5EF4-FFF2-40B4-BE49-F238E27FC236}">
                <a16:creationId xmlns:a16="http://schemas.microsoft.com/office/drawing/2014/main" id="{301B33F0-46B0-465A-A778-ABDE48429310}"/>
              </a:ext>
            </a:extLst>
          </p:cNvPr>
          <p:cNvSpPr/>
          <p:nvPr/>
        </p:nvSpPr>
        <p:spPr>
          <a:xfrm>
            <a:off x="6129601" y="3963398"/>
            <a:ext cx="5148000" cy="20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 name="그룹 45">
            <a:extLst>
              <a:ext uri="{FF2B5EF4-FFF2-40B4-BE49-F238E27FC236}">
                <a16:creationId xmlns:a16="http://schemas.microsoft.com/office/drawing/2014/main" id="{E826E3EE-6220-4B8B-BCF0-7748F6B60453}"/>
              </a:ext>
            </a:extLst>
          </p:cNvPr>
          <p:cNvGrpSpPr/>
          <p:nvPr/>
        </p:nvGrpSpPr>
        <p:grpSpPr>
          <a:xfrm>
            <a:off x="4890001" y="2716834"/>
            <a:ext cx="2412000" cy="2412000"/>
            <a:chOff x="4896191" y="2726685"/>
            <a:chExt cx="2412000" cy="2412000"/>
          </a:xfrm>
        </p:grpSpPr>
        <p:sp>
          <p:nvSpPr>
            <p:cNvPr id="8" name="직사각형 10">
              <a:extLst>
                <a:ext uri="{FF2B5EF4-FFF2-40B4-BE49-F238E27FC236}">
                  <a16:creationId xmlns:a16="http://schemas.microsoft.com/office/drawing/2014/main" id="{6EE9B667-EFD2-436B-84E3-7D04BBFFEA28}"/>
                </a:ext>
              </a:extLst>
            </p:cNvPr>
            <p:cNvSpPr/>
            <p:nvPr/>
          </p:nvSpPr>
          <p:spPr>
            <a:xfrm>
              <a:off x="4896191" y="2726685"/>
              <a:ext cx="2412000" cy="2412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직사각형 44">
              <a:extLst>
                <a:ext uri="{FF2B5EF4-FFF2-40B4-BE49-F238E27FC236}">
                  <a16:creationId xmlns:a16="http://schemas.microsoft.com/office/drawing/2014/main" id="{72D654EA-356C-4D17-9D89-402DB5B394D8}"/>
                </a:ext>
              </a:extLst>
            </p:cNvPr>
            <p:cNvSpPr/>
            <p:nvPr/>
          </p:nvSpPr>
          <p:spPr>
            <a:xfrm rot="18900000">
              <a:off x="5256191" y="3086685"/>
              <a:ext cx="1692000" cy="16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Diamond 9">
              <a:extLst>
                <a:ext uri="{FF2B5EF4-FFF2-40B4-BE49-F238E27FC236}">
                  <a16:creationId xmlns:a16="http://schemas.microsoft.com/office/drawing/2014/main" id="{796E87ED-0A6F-4403-8C3B-AFAA11DD8E09}"/>
                </a:ext>
              </a:extLst>
            </p:cNvPr>
            <p:cNvSpPr/>
            <p:nvPr/>
          </p:nvSpPr>
          <p:spPr>
            <a:xfrm>
              <a:off x="5021409" y="2851903"/>
              <a:ext cx="2161564" cy="21615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 name="TextBox 10">
            <a:extLst>
              <a:ext uri="{FF2B5EF4-FFF2-40B4-BE49-F238E27FC236}">
                <a16:creationId xmlns:a16="http://schemas.microsoft.com/office/drawing/2014/main" id="{B88833F7-8C1E-49F1-B49F-1CD8C2FBBB4D}"/>
              </a:ext>
            </a:extLst>
          </p:cNvPr>
          <p:cNvSpPr txBox="1"/>
          <p:nvPr/>
        </p:nvSpPr>
        <p:spPr>
          <a:xfrm>
            <a:off x="5153747" y="3568891"/>
            <a:ext cx="1884511"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IS</a:t>
            </a:r>
            <a:endParaRPr lang="ko-KR" altLang="en-US" sz="4000" b="1" dirty="0">
              <a:solidFill>
                <a:schemeClr val="bg1"/>
              </a:solidFill>
              <a:cs typeface="Arial" pitchFamily="34" charset="0"/>
            </a:endParaRPr>
          </a:p>
        </p:txBody>
      </p:sp>
      <p:sp>
        <p:nvSpPr>
          <p:cNvPr id="14" name="TextBox 13">
            <a:extLst>
              <a:ext uri="{FF2B5EF4-FFF2-40B4-BE49-F238E27FC236}">
                <a16:creationId xmlns:a16="http://schemas.microsoft.com/office/drawing/2014/main" id="{4550D086-2002-4DD9-B514-06D17CFBCEE7}"/>
              </a:ext>
            </a:extLst>
          </p:cNvPr>
          <p:cNvSpPr txBox="1"/>
          <p:nvPr/>
        </p:nvSpPr>
        <p:spPr>
          <a:xfrm>
            <a:off x="1185333" y="2038052"/>
            <a:ext cx="3477943" cy="1600438"/>
          </a:xfrm>
          <a:prstGeom prst="rect">
            <a:avLst/>
          </a:prstGeom>
          <a:noFill/>
        </p:spPr>
        <p:txBody>
          <a:bodyPr wrap="square" rtlCol="0">
            <a:spAutoFit/>
          </a:bodyPr>
          <a:lstStyle/>
          <a:p>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Digital transformation is the integration of digital technology into all areas of a business, fundamentally changing how you operate and deliver value to customers. It's also a cultural change that requires organizations to continually challenge the status quo, experiment, and get comfortable with failure.</a:t>
            </a:r>
            <a:endParaRPr lang="ko-KR" altLang="en-US" sz="1400" dirty="0">
              <a:solidFill>
                <a:schemeClr val="bg1"/>
              </a:solidFill>
              <a:cs typeface="Arial" pitchFamily="34" charset="0"/>
            </a:endParaRPr>
          </a:p>
        </p:txBody>
      </p:sp>
      <p:sp>
        <p:nvSpPr>
          <p:cNvPr id="17" name="TextBox 16">
            <a:extLst>
              <a:ext uri="{FF2B5EF4-FFF2-40B4-BE49-F238E27FC236}">
                <a16:creationId xmlns:a16="http://schemas.microsoft.com/office/drawing/2014/main" id="{B1508016-C13E-46EE-8CE3-23AF073F973D}"/>
              </a:ext>
            </a:extLst>
          </p:cNvPr>
          <p:cNvSpPr txBox="1"/>
          <p:nvPr/>
        </p:nvSpPr>
        <p:spPr>
          <a:xfrm>
            <a:off x="787400" y="4281977"/>
            <a:ext cx="3875876" cy="1465209"/>
          </a:xfrm>
          <a:prstGeom prst="rect">
            <a:avLst/>
          </a:prstGeom>
          <a:noFill/>
        </p:spPr>
        <p:txBody>
          <a:bodyPr wrap="square" rtlCol="0">
            <a:spAutoFit/>
          </a:bodyPr>
          <a:lstStyle/>
          <a:p>
            <a:pPr marL="45720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Building a robust ERP is not the only concern of information systems for digital transformation. More functions and tasks should be implemented when making an intelligent information system that can work in this complex environment.</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7C35F7B-2EF5-456D-9850-3C11BF559123}"/>
              </a:ext>
            </a:extLst>
          </p:cNvPr>
          <p:cNvSpPr txBox="1"/>
          <p:nvPr/>
        </p:nvSpPr>
        <p:spPr>
          <a:xfrm>
            <a:off x="7528723" y="2038052"/>
            <a:ext cx="3477943" cy="1754326"/>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there are four main pillars of information system digital transformation. These pillars aim to empower the SMEs' employees, engage their customers in the digital transformation process, optimize the system operations, and transform the product into the digital form that matches the customers' and users' needs. Using these four systems of intelligence helps SMEs to move their information system toward the business intelligence model (Raymond et al., 2020).</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1549315E-A3D5-4907-B318-D26647D9EACA}"/>
              </a:ext>
            </a:extLst>
          </p:cNvPr>
          <p:cNvSpPr txBox="1"/>
          <p:nvPr/>
        </p:nvSpPr>
        <p:spPr>
          <a:xfrm>
            <a:off x="7528724" y="4276778"/>
            <a:ext cx="3477942" cy="1569660"/>
          </a:xfrm>
          <a:prstGeom prst="rect">
            <a:avLst/>
          </a:prstGeom>
          <a:noFill/>
        </p:spPr>
        <p:txBody>
          <a:bodyPr wrap="square" rtlCol="0">
            <a:spAutoFit/>
          </a:bodyPr>
          <a:lstStyle/>
          <a:p>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information system's primary role for digital transformation is to build a robust ERP model. ERP is defined as the ability to deliver an integrated suite of business applications. ERP tools share a typical process and data model, covering broad and deep operational end-to-end processes, such as those found in finance, human resources (HR), distribution, manufacturing, service and the supply chain.</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4157788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526DB-3043-5E65-B276-4A8987A54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pic>
      <p:sp>
        <p:nvSpPr>
          <p:cNvPr id="4" name="Title 1">
            <a:extLst>
              <a:ext uri="{FF2B5EF4-FFF2-40B4-BE49-F238E27FC236}">
                <a16:creationId xmlns:a16="http://schemas.microsoft.com/office/drawing/2014/main" id="{DEE144DF-2781-0A6C-22A5-A193C1F0951C}"/>
              </a:ext>
            </a:extLst>
          </p:cNvPr>
          <p:cNvSpPr txBox="1">
            <a:spLocks/>
          </p:cNvSpPr>
          <p:nvPr/>
        </p:nvSpPr>
        <p:spPr>
          <a:xfrm>
            <a:off x="3070034" y="2441900"/>
            <a:ext cx="6051932" cy="9871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spc="-300" dirty="0">
                <a:ln>
                  <a:solidFill>
                    <a:schemeClr val="bg1"/>
                  </a:solidFill>
                </a:ln>
                <a:solidFill>
                  <a:schemeClr val="bg1"/>
                </a:solidFill>
              </a:rPr>
              <a:t>Thank you</a:t>
            </a:r>
          </a:p>
        </p:txBody>
      </p:sp>
      <p:cxnSp>
        <p:nvCxnSpPr>
          <p:cNvPr id="5" name="Straight Connector 4">
            <a:extLst>
              <a:ext uri="{FF2B5EF4-FFF2-40B4-BE49-F238E27FC236}">
                <a16:creationId xmlns:a16="http://schemas.microsoft.com/office/drawing/2014/main" id="{06D9138D-0777-1D1D-339D-29E7036A0894}"/>
              </a:ext>
            </a:extLst>
          </p:cNvPr>
          <p:cNvCxnSpPr/>
          <p:nvPr/>
        </p:nvCxnSpPr>
        <p:spPr>
          <a:xfrm>
            <a:off x="8857561" y="3429000"/>
            <a:ext cx="3334439" cy="0"/>
          </a:xfrm>
          <a:prstGeom prst="line">
            <a:avLst/>
          </a:prstGeom>
          <a:ln>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AD6B048-5C8D-62E8-40B6-4863928799E7}"/>
              </a:ext>
            </a:extLst>
          </p:cNvPr>
          <p:cNvCxnSpPr/>
          <p:nvPr/>
        </p:nvCxnSpPr>
        <p:spPr>
          <a:xfrm>
            <a:off x="0" y="3429000"/>
            <a:ext cx="3334439" cy="0"/>
          </a:xfrm>
          <a:prstGeom prst="line">
            <a:avLst/>
          </a:prstGeom>
          <a:ln>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3B19D17-74E9-5536-1FAE-9265FC6E7663}"/>
              </a:ext>
            </a:extLst>
          </p:cNvPr>
          <p:cNvSpPr txBox="1"/>
          <p:nvPr/>
        </p:nvSpPr>
        <p:spPr>
          <a:xfrm>
            <a:off x="3775489" y="3429000"/>
            <a:ext cx="5257968" cy="369332"/>
          </a:xfrm>
          <a:prstGeom prst="rect">
            <a:avLst/>
          </a:prstGeom>
          <a:noFill/>
        </p:spPr>
        <p:txBody>
          <a:bodyPr wrap="square" rtlCol="0">
            <a:spAutoFit/>
          </a:bodyPr>
          <a:lstStyle/>
          <a:p>
            <a:r>
              <a:rPr lang="en-US" dirty="0">
                <a:solidFill>
                  <a:schemeClr val="bg1"/>
                </a:solidFill>
              </a:rPr>
              <a:t>Best thank for our inspiration Dr. Mohamed Farag </a:t>
            </a:r>
            <a:endParaRPr lang="en-GB" dirty="0">
              <a:solidFill>
                <a:schemeClr val="bg1"/>
              </a:solidFill>
            </a:endParaRPr>
          </a:p>
        </p:txBody>
      </p:sp>
    </p:spTree>
    <p:extLst>
      <p:ext uri="{BB962C8B-B14F-4D97-AF65-F5344CB8AC3E}">
        <p14:creationId xmlns:p14="http://schemas.microsoft.com/office/powerpoint/2010/main" val="921193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Contents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929EE3"/>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B4BCEC"/>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1329</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Arial (Body)</vt:lpstr>
      <vt:lpstr>Calibri</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masg16275@gmail.com</cp:lastModifiedBy>
  <cp:revision>71</cp:revision>
  <dcterms:created xsi:type="dcterms:W3CDTF">2020-01-20T05:08:25Z</dcterms:created>
  <dcterms:modified xsi:type="dcterms:W3CDTF">2022-12-22T14:04:41Z</dcterms:modified>
</cp:coreProperties>
</file>